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6"/>
  </p:notesMasterIdLst>
  <p:sldIdLst>
    <p:sldId id="327" r:id="rId2"/>
    <p:sldId id="743" r:id="rId3"/>
    <p:sldId id="758" r:id="rId4"/>
    <p:sldId id="762" r:id="rId5"/>
    <p:sldId id="747" r:id="rId6"/>
    <p:sldId id="763" r:id="rId7"/>
    <p:sldId id="764" r:id="rId8"/>
    <p:sldId id="765" r:id="rId9"/>
    <p:sldId id="767" r:id="rId10"/>
    <p:sldId id="769" r:id="rId11"/>
    <p:sldId id="770" r:id="rId12"/>
    <p:sldId id="771" r:id="rId13"/>
    <p:sldId id="773" r:id="rId14"/>
    <p:sldId id="774" r:id="rId15"/>
    <p:sldId id="775" r:id="rId16"/>
    <p:sldId id="779" r:id="rId17"/>
    <p:sldId id="776" r:id="rId18"/>
    <p:sldId id="777" r:id="rId19"/>
    <p:sldId id="780" r:id="rId20"/>
    <p:sldId id="782" r:id="rId21"/>
    <p:sldId id="784" r:id="rId22"/>
    <p:sldId id="783" r:id="rId23"/>
    <p:sldId id="787" r:id="rId24"/>
    <p:sldId id="786" r:id="rId25"/>
    <p:sldId id="788" r:id="rId26"/>
    <p:sldId id="789" r:id="rId27"/>
    <p:sldId id="790" r:id="rId28"/>
    <p:sldId id="791" r:id="rId29"/>
    <p:sldId id="792" r:id="rId30"/>
    <p:sldId id="803" r:id="rId31"/>
    <p:sldId id="804" r:id="rId32"/>
    <p:sldId id="805" r:id="rId33"/>
    <p:sldId id="793" r:id="rId34"/>
    <p:sldId id="807" r:id="rId35"/>
    <p:sldId id="808" r:id="rId36"/>
    <p:sldId id="809" r:id="rId37"/>
    <p:sldId id="810" r:id="rId38"/>
    <p:sldId id="797" r:id="rId39"/>
    <p:sldId id="798" r:id="rId40"/>
    <p:sldId id="811" r:id="rId41"/>
    <p:sldId id="812" r:id="rId42"/>
    <p:sldId id="813" r:id="rId43"/>
    <p:sldId id="802" r:id="rId44"/>
    <p:sldId id="821" r:id="rId45"/>
    <p:sldId id="749" r:id="rId46"/>
    <p:sldId id="823" r:id="rId47"/>
    <p:sldId id="734" r:id="rId48"/>
    <p:sldId id="746" r:id="rId49"/>
    <p:sldId id="740" r:id="rId50"/>
    <p:sldId id="739" r:id="rId51"/>
    <p:sldId id="817" r:id="rId52"/>
    <p:sldId id="818" r:id="rId53"/>
    <p:sldId id="819" r:id="rId54"/>
    <p:sldId id="820" r:id="rId5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38C9"/>
    <a:srgbClr val="2A85F3"/>
    <a:srgbClr val="8DF313"/>
    <a:srgbClr val="C4FF11"/>
    <a:srgbClr val="6FD4FF"/>
    <a:srgbClr val="3366FF"/>
    <a:srgbClr val="DDD203"/>
    <a:srgbClr val="00F301"/>
    <a:srgbClr val="00C20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744" autoAdjust="0"/>
    <p:restoredTop sz="50000" autoAdjust="0"/>
  </p:normalViewPr>
  <p:slideViewPr>
    <p:cSldViewPr snapToGrid="0" snapToObjects="1">
      <p:cViewPr varScale="1">
        <p:scale>
          <a:sx n="149" d="100"/>
          <a:sy n="149" d="100"/>
        </p:scale>
        <p:origin x="920" y="176"/>
      </p:cViewPr>
      <p:guideLst>
        <p:guide orient="horz" pos="2160"/>
        <p:guide pos="2880"/>
      </p:guideLst>
    </p:cSldViewPr>
  </p:slideViewPr>
  <p:outlineViewPr>
    <p:cViewPr>
      <p:scale>
        <a:sx n="33" d="100"/>
        <a:sy n="33" d="100"/>
      </p:scale>
      <p:origin x="0" y="1784"/>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F98C0E-6832-074D-BBD9-5F4E4085A201}" type="datetimeFigureOut">
              <a:rPr lang="en-US" smtClean="0"/>
              <a:t>3/3/24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3524DA-5233-E047-818D-2F715EAA011E}" type="slidenum">
              <a:rPr lang="en-US" smtClean="0"/>
              <a:t>‹#›</a:t>
            </a:fld>
            <a:endParaRPr lang="en-US"/>
          </a:p>
        </p:txBody>
      </p:sp>
    </p:spTree>
    <p:extLst>
      <p:ext uri="{BB962C8B-B14F-4D97-AF65-F5344CB8AC3E}">
        <p14:creationId xmlns:p14="http://schemas.microsoft.com/office/powerpoint/2010/main" val="42585804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fld id="{BE87BDDD-E9F5-F841-B994-E689400EBBC2}" type="slidenum">
              <a:rPr lang="en-US" sz="1200"/>
              <a:pPr eaLnBrk="1" hangingPunct="1"/>
              <a:t>2</a:t>
            </a:fld>
            <a:endParaRPr lang="en-US" sz="1200"/>
          </a:p>
        </p:txBody>
      </p:sp>
      <p:sp>
        <p:nvSpPr>
          <p:cNvPr id="138243" name="Rectangle 1"/>
          <p:cNvSpPr>
            <a:spLocks noGrp="1" noRot="1" noChangeAspect="1" noChangeArrowheads="1"/>
          </p:cNvSpPr>
          <p:nvPr>
            <p:ph type="sldImg"/>
          </p:nvPr>
        </p:nvSpPr>
        <p:spPr>
          <a:solidFill>
            <a:srgbClr val="FFFFFF"/>
          </a:solidFill>
          <a:ln/>
        </p:spPr>
      </p:sp>
      <p:sp>
        <p:nvSpPr>
          <p:cNvPr id="138244" name="Rectangle 2"/>
          <p:cNvSpPr>
            <a:spLocks noGrp="1" noChangeArrowheads="1"/>
          </p:cNvSpPr>
          <p:nvPr>
            <p:ph type="body" idx="1"/>
          </p:nvPr>
        </p:nvSpPr>
        <p:spPr>
          <a:xfrm>
            <a:off x="685800" y="4343400"/>
            <a:ext cx="5486400" cy="4114800"/>
          </a:xfrm>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sz="1600">
              <a:latin typeface="Lucida Grande" charset="0"/>
              <a:cs typeface="Lucida Grande" charset="0"/>
              <a:sym typeface="Lucida Grande"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fld id="{BE87BDDD-E9F5-F841-B994-E689400EBBC2}" type="slidenum">
              <a:rPr lang="en-US" sz="1200"/>
              <a:pPr eaLnBrk="1" hangingPunct="1"/>
              <a:t>11</a:t>
            </a:fld>
            <a:endParaRPr lang="en-US" sz="1200"/>
          </a:p>
        </p:txBody>
      </p:sp>
      <p:sp>
        <p:nvSpPr>
          <p:cNvPr id="138243" name="Rectangle 1"/>
          <p:cNvSpPr>
            <a:spLocks noGrp="1" noRot="1" noChangeAspect="1" noChangeArrowheads="1"/>
          </p:cNvSpPr>
          <p:nvPr>
            <p:ph type="sldImg"/>
          </p:nvPr>
        </p:nvSpPr>
        <p:spPr>
          <a:solidFill>
            <a:srgbClr val="FFFFFF"/>
          </a:solidFill>
          <a:ln/>
        </p:spPr>
      </p:sp>
      <p:sp>
        <p:nvSpPr>
          <p:cNvPr id="138244" name="Rectangle 2"/>
          <p:cNvSpPr>
            <a:spLocks noGrp="1" noChangeArrowheads="1"/>
          </p:cNvSpPr>
          <p:nvPr>
            <p:ph type="body" idx="1"/>
          </p:nvPr>
        </p:nvSpPr>
        <p:spPr>
          <a:xfrm>
            <a:off x="685800" y="4343400"/>
            <a:ext cx="5486400" cy="4114800"/>
          </a:xfrm>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sz="1600">
              <a:latin typeface="Lucida Grande" charset="0"/>
              <a:cs typeface="Lucida Grande" charset="0"/>
              <a:sym typeface="Lucida Grande"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fld id="{BE87BDDD-E9F5-F841-B994-E689400EBBC2}" type="slidenum">
              <a:rPr lang="en-US" sz="1200"/>
              <a:pPr eaLnBrk="1" hangingPunct="1"/>
              <a:t>12</a:t>
            </a:fld>
            <a:endParaRPr lang="en-US" sz="1200"/>
          </a:p>
        </p:txBody>
      </p:sp>
      <p:sp>
        <p:nvSpPr>
          <p:cNvPr id="138243" name="Rectangle 1"/>
          <p:cNvSpPr>
            <a:spLocks noGrp="1" noRot="1" noChangeAspect="1" noChangeArrowheads="1"/>
          </p:cNvSpPr>
          <p:nvPr>
            <p:ph type="sldImg"/>
          </p:nvPr>
        </p:nvSpPr>
        <p:spPr>
          <a:solidFill>
            <a:srgbClr val="FFFFFF"/>
          </a:solidFill>
          <a:ln/>
        </p:spPr>
      </p:sp>
      <p:sp>
        <p:nvSpPr>
          <p:cNvPr id="138244" name="Rectangle 2"/>
          <p:cNvSpPr>
            <a:spLocks noGrp="1" noChangeArrowheads="1"/>
          </p:cNvSpPr>
          <p:nvPr>
            <p:ph type="body" idx="1"/>
          </p:nvPr>
        </p:nvSpPr>
        <p:spPr>
          <a:xfrm>
            <a:off x="685800" y="4343400"/>
            <a:ext cx="5486400" cy="4114800"/>
          </a:xfrm>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sz="1600">
              <a:latin typeface="Lucida Grande" charset="0"/>
              <a:cs typeface="Lucida Grande" charset="0"/>
              <a:sym typeface="Lucida Grande"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fld id="{BE87BDDD-E9F5-F841-B994-E689400EBBC2}" type="slidenum">
              <a:rPr lang="en-US" sz="1200"/>
              <a:pPr eaLnBrk="1" hangingPunct="1"/>
              <a:t>13</a:t>
            </a:fld>
            <a:endParaRPr lang="en-US" sz="1200"/>
          </a:p>
        </p:txBody>
      </p:sp>
      <p:sp>
        <p:nvSpPr>
          <p:cNvPr id="138243" name="Rectangle 1"/>
          <p:cNvSpPr>
            <a:spLocks noGrp="1" noRot="1" noChangeAspect="1" noChangeArrowheads="1"/>
          </p:cNvSpPr>
          <p:nvPr>
            <p:ph type="sldImg"/>
          </p:nvPr>
        </p:nvSpPr>
        <p:spPr>
          <a:solidFill>
            <a:srgbClr val="FFFFFF"/>
          </a:solidFill>
          <a:ln/>
        </p:spPr>
      </p:sp>
      <p:sp>
        <p:nvSpPr>
          <p:cNvPr id="138244" name="Rectangle 2"/>
          <p:cNvSpPr>
            <a:spLocks noGrp="1" noChangeArrowheads="1"/>
          </p:cNvSpPr>
          <p:nvPr>
            <p:ph type="body" idx="1"/>
          </p:nvPr>
        </p:nvSpPr>
        <p:spPr>
          <a:xfrm>
            <a:off x="685800" y="4343400"/>
            <a:ext cx="5486400" cy="4114800"/>
          </a:xfrm>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sz="1600">
              <a:latin typeface="Lucida Grande" charset="0"/>
              <a:cs typeface="Lucida Grande" charset="0"/>
              <a:sym typeface="Lucida Grande"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fld id="{BE87BDDD-E9F5-F841-B994-E689400EBBC2}" type="slidenum">
              <a:rPr lang="en-US" sz="1200"/>
              <a:pPr eaLnBrk="1" hangingPunct="1"/>
              <a:t>14</a:t>
            </a:fld>
            <a:endParaRPr lang="en-US" sz="1200"/>
          </a:p>
        </p:txBody>
      </p:sp>
      <p:sp>
        <p:nvSpPr>
          <p:cNvPr id="138243" name="Rectangle 1"/>
          <p:cNvSpPr>
            <a:spLocks noGrp="1" noRot="1" noChangeAspect="1" noChangeArrowheads="1"/>
          </p:cNvSpPr>
          <p:nvPr>
            <p:ph type="sldImg"/>
          </p:nvPr>
        </p:nvSpPr>
        <p:spPr>
          <a:solidFill>
            <a:srgbClr val="FFFFFF"/>
          </a:solidFill>
          <a:ln/>
        </p:spPr>
      </p:sp>
      <p:sp>
        <p:nvSpPr>
          <p:cNvPr id="138244" name="Rectangle 2"/>
          <p:cNvSpPr>
            <a:spLocks noGrp="1" noChangeArrowheads="1"/>
          </p:cNvSpPr>
          <p:nvPr>
            <p:ph type="body" idx="1"/>
          </p:nvPr>
        </p:nvSpPr>
        <p:spPr>
          <a:xfrm>
            <a:off x="685800" y="4343400"/>
            <a:ext cx="5486400" cy="4114800"/>
          </a:xfrm>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sz="1600">
              <a:latin typeface="Lucida Grande" charset="0"/>
              <a:cs typeface="Lucida Grande" charset="0"/>
              <a:sym typeface="Lucida Grande"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fld id="{BE87BDDD-E9F5-F841-B994-E689400EBBC2}" type="slidenum">
              <a:rPr lang="en-US" sz="1200"/>
              <a:pPr eaLnBrk="1" hangingPunct="1"/>
              <a:t>15</a:t>
            </a:fld>
            <a:endParaRPr lang="en-US" sz="1200"/>
          </a:p>
        </p:txBody>
      </p:sp>
      <p:sp>
        <p:nvSpPr>
          <p:cNvPr id="138243" name="Rectangle 1"/>
          <p:cNvSpPr>
            <a:spLocks noGrp="1" noRot="1" noChangeAspect="1" noChangeArrowheads="1"/>
          </p:cNvSpPr>
          <p:nvPr>
            <p:ph type="sldImg"/>
          </p:nvPr>
        </p:nvSpPr>
        <p:spPr>
          <a:solidFill>
            <a:srgbClr val="FFFFFF"/>
          </a:solidFill>
          <a:ln/>
        </p:spPr>
      </p:sp>
      <p:sp>
        <p:nvSpPr>
          <p:cNvPr id="138244" name="Rectangle 2"/>
          <p:cNvSpPr>
            <a:spLocks noGrp="1" noChangeArrowheads="1"/>
          </p:cNvSpPr>
          <p:nvPr>
            <p:ph type="body" idx="1"/>
          </p:nvPr>
        </p:nvSpPr>
        <p:spPr>
          <a:xfrm>
            <a:off x="685800" y="4343400"/>
            <a:ext cx="5486400" cy="4114800"/>
          </a:xfrm>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sz="1600">
              <a:latin typeface="Lucida Grande" charset="0"/>
              <a:cs typeface="Lucida Grande" charset="0"/>
              <a:sym typeface="Lucida Grande"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fld id="{BE87BDDD-E9F5-F841-B994-E689400EBBC2}" type="slidenum">
              <a:rPr lang="en-US" sz="1200"/>
              <a:pPr eaLnBrk="1" hangingPunct="1"/>
              <a:t>16</a:t>
            </a:fld>
            <a:endParaRPr lang="en-US" sz="1200"/>
          </a:p>
        </p:txBody>
      </p:sp>
      <p:sp>
        <p:nvSpPr>
          <p:cNvPr id="138243" name="Rectangle 1"/>
          <p:cNvSpPr>
            <a:spLocks noGrp="1" noRot="1" noChangeAspect="1" noChangeArrowheads="1"/>
          </p:cNvSpPr>
          <p:nvPr>
            <p:ph type="sldImg"/>
          </p:nvPr>
        </p:nvSpPr>
        <p:spPr>
          <a:solidFill>
            <a:srgbClr val="FFFFFF"/>
          </a:solidFill>
          <a:ln/>
        </p:spPr>
      </p:sp>
      <p:sp>
        <p:nvSpPr>
          <p:cNvPr id="138244" name="Rectangle 2"/>
          <p:cNvSpPr>
            <a:spLocks noGrp="1" noChangeArrowheads="1"/>
          </p:cNvSpPr>
          <p:nvPr>
            <p:ph type="body" idx="1"/>
          </p:nvPr>
        </p:nvSpPr>
        <p:spPr>
          <a:xfrm>
            <a:off x="685800" y="4343400"/>
            <a:ext cx="5486400" cy="4114800"/>
          </a:xfrm>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sz="1600">
              <a:latin typeface="Lucida Grande" charset="0"/>
              <a:cs typeface="Lucida Grande" charset="0"/>
              <a:sym typeface="Lucida Grande"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fld id="{BE87BDDD-E9F5-F841-B994-E689400EBBC2}" type="slidenum">
              <a:rPr lang="en-US" sz="1200"/>
              <a:pPr eaLnBrk="1" hangingPunct="1"/>
              <a:t>17</a:t>
            </a:fld>
            <a:endParaRPr lang="en-US" sz="1200"/>
          </a:p>
        </p:txBody>
      </p:sp>
      <p:sp>
        <p:nvSpPr>
          <p:cNvPr id="138243" name="Rectangle 1"/>
          <p:cNvSpPr>
            <a:spLocks noGrp="1" noRot="1" noChangeAspect="1" noChangeArrowheads="1"/>
          </p:cNvSpPr>
          <p:nvPr>
            <p:ph type="sldImg"/>
          </p:nvPr>
        </p:nvSpPr>
        <p:spPr>
          <a:solidFill>
            <a:srgbClr val="FFFFFF"/>
          </a:solidFill>
          <a:ln/>
        </p:spPr>
      </p:sp>
      <p:sp>
        <p:nvSpPr>
          <p:cNvPr id="138244" name="Rectangle 2"/>
          <p:cNvSpPr>
            <a:spLocks noGrp="1" noChangeArrowheads="1"/>
          </p:cNvSpPr>
          <p:nvPr>
            <p:ph type="body" idx="1"/>
          </p:nvPr>
        </p:nvSpPr>
        <p:spPr>
          <a:xfrm>
            <a:off x="685800" y="4343400"/>
            <a:ext cx="5486400" cy="4114800"/>
          </a:xfrm>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sz="1600">
              <a:latin typeface="Lucida Grande" charset="0"/>
              <a:cs typeface="Lucida Grande" charset="0"/>
              <a:sym typeface="Lucida Grande"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fld id="{BE87BDDD-E9F5-F841-B994-E689400EBBC2}" type="slidenum">
              <a:rPr lang="en-US" sz="1200"/>
              <a:pPr eaLnBrk="1" hangingPunct="1"/>
              <a:t>18</a:t>
            </a:fld>
            <a:endParaRPr lang="en-US" sz="1200"/>
          </a:p>
        </p:txBody>
      </p:sp>
      <p:sp>
        <p:nvSpPr>
          <p:cNvPr id="138243" name="Rectangle 1"/>
          <p:cNvSpPr>
            <a:spLocks noGrp="1" noRot="1" noChangeAspect="1" noChangeArrowheads="1"/>
          </p:cNvSpPr>
          <p:nvPr>
            <p:ph type="sldImg"/>
          </p:nvPr>
        </p:nvSpPr>
        <p:spPr>
          <a:solidFill>
            <a:srgbClr val="FFFFFF"/>
          </a:solidFill>
          <a:ln/>
        </p:spPr>
      </p:sp>
      <p:sp>
        <p:nvSpPr>
          <p:cNvPr id="138244" name="Rectangle 2"/>
          <p:cNvSpPr>
            <a:spLocks noGrp="1" noChangeArrowheads="1"/>
          </p:cNvSpPr>
          <p:nvPr>
            <p:ph type="body" idx="1"/>
          </p:nvPr>
        </p:nvSpPr>
        <p:spPr>
          <a:xfrm>
            <a:off x="685800" y="4343400"/>
            <a:ext cx="5486400" cy="4114800"/>
          </a:xfrm>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sz="1600">
              <a:latin typeface="Lucida Grande" charset="0"/>
              <a:cs typeface="Lucida Grande" charset="0"/>
              <a:sym typeface="Lucida Grande"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fld id="{BE87BDDD-E9F5-F841-B994-E689400EBBC2}" type="slidenum">
              <a:rPr lang="en-US" sz="1200"/>
              <a:pPr eaLnBrk="1" hangingPunct="1"/>
              <a:t>19</a:t>
            </a:fld>
            <a:endParaRPr lang="en-US" sz="1200"/>
          </a:p>
        </p:txBody>
      </p:sp>
      <p:sp>
        <p:nvSpPr>
          <p:cNvPr id="138243" name="Rectangle 1"/>
          <p:cNvSpPr>
            <a:spLocks noGrp="1" noRot="1" noChangeAspect="1" noChangeArrowheads="1"/>
          </p:cNvSpPr>
          <p:nvPr>
            <p:ph type="sldImg"/>
          </p:nvPr>
        </p:nvSpPr>
        <p:spPr>
          <a:solidFill>
            <a:srgbClr val="FFFFFF"/>
          </a:solidFill>
          <a:ln/>
        </p:spPr>
      </p:sp>
      <p:sp>
        <p:nvSpPr>
          <p:cNvPr id="138244" name="Rectangle 2"/>
          <p:cNvSpPr>
            <a:spLocks noGrp="1" noChangeArrowheads="1"/>
          </p:cNvSpPr>
          <p:nvPr>
            <p:ph type="body" idx="1"/>
          </p:nvPr>
        </p:nvSpPr>
        <p:spPr>
          <a:xfrm>
            <a:off x="685800" y="4343400"/>
            <a:ext cx="5486400" cy="4114800"/>
          </a:xfrm>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sz="1600">
              <a:latin typeface="Lucida Grande" charset="0"/>
              <a:cs typeface="Lucida Grande" charset="0"/>
              <a:sym typeface="Lucida Grande"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fld id="{BE87BDDD-E9F5-F841-B994-E689400EBBC2}" type="slidenum">
              <a:rPr lang="en-US" sz="1200"/>
              <a:pPr eaLnBrk="1" hangingPunct="1"/>
              <a:t>20</a:t>
            </a:fld>
            <a:endParaRPr lang="en-US" sz="1200"/>
          </a:p>
        </p:txBody>
      </p:sp>
      <p:sp>
        <p:nvSpPr>
          <p:cNvPr id="138243" name="Rectangle 1"/>
          <p:cNvSpPr>
            <a:spLocks noGrp="1" noRot="1" noChangeAspect="1" noChangeArrowheads="1"/>
          </p:cNvSpPr>
          <p:nvPr>
            <p:ph type="sldImg"/>
          </p:nvPr>
        </p:nvSpPr>
        <p:spPr>
          <a:solidFill>
            <a:srgbClr val="FFFFFF"/>
          </a:solidFill>
          <a:ln/>
        </p:spPr>
      </p:sp>
      <p:sp>
        <p:nvSpPr>
          <p:cNvPr id="138244" name="Rectangle 2"/>
          <p:cNvSpPr>
            <a:spLocks noGrp="1" noChangeArrowheads="1"/>
          </p:cNvSpPr>
          <p:nvPr>
            <p:ph type="body" idx="1"/>
          </p:nvPr>
        </p:nvSpPr>
        <p:spPr>
          <a:xfrm>
            <a:off x="685800" y="4343400"/>
            <a:ext cx="5486400" cy="4114800"/>
          </a:xfrm>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sz="1600">
              <a:latin typeface="Lucida Grande" charset="0"/>
              <a:cs typeface="Lucida Grande" charset="0"/>
              <a:sym typeface="Lucida Grande"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fld id="{BE87BDDD-E9F5-F841-B994-E689400EBBC2}" type="slidenum">
              <a:rPr lang="en-US" sz="1200"/>
              <a:pPr eaLnBrk="1" hangingPunct="1"/>
              <a:t>3</a:t>
            </a:fld>
            <a:endParaRPr lang="en-US" sz="1200"/>
          </a:p>
        </p:txBody>
      </p:sp>
      <p:sp>
        <p:nvSpPr>
          <p:cNvPr id="138243" name="Rectangle 1"/>
          <p:cNvSpPr>
            <a:spLocks noGrp="1" noRot="1" noChangeAspect="1" noChangeArrowheads="1"/>
          </p:cNvSpPr>
          <p:nvPr>
            <p:ph type="sldImg"/>
          </p:nvPr>
        </p:nvSpPr>
        <p:spPr>
          <a:solidFill>
            <a:srgbClr val="FFFFFF"/>
          </a:solidFill>
          <a:ln/>
        </p:spPr>
      </p:sp>
      <p:sp>
        <p:nvSpPr>
          <p:cNvPr id="138244" name="Rectangle 2"/>
          <p:cNvSpPr>
            <a:spLocks noGrp="1" noChangeArrowheads="1"/>
          </p:cNvSpPr>
          <p:nvPr>
            <p:ph type="body" idx="1"/>
          </p:nvPr>
        </p:nvSpPr>
        <p:spPr>
          <a:xfrm>
            <a:off x="685800" y="4343400"/>
            <a:ext cx="5486400" cy="4114800"/>
          </a:xfrm>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sz="1600">
              <a:latin typeface="Lucida Grande" charset="0"/>
              <a:cs typeface="Lucida Grande" charset="0"/>
              <a:sym typeface="Lucida Grande"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fld id="{BE87BDDD-E9F5-F841-B994-E689400EBBC2}" type="slidenum">
              <a:rPr lang="en-US" sz="1200"/>
              <a:pPr eaLnBrk="1" hangingPunct="1"/>
              <a:t>21</a:t>
            </a:fld>
            <a:endParaRPr lang="en-US" sz="1200"/>
          </a:p>
        </p:txBody>
      </p:sp>
      <p:sp>
        <p:nvSpPr>
          <p:cNvPr id="138243" name="Rectangle 1"/>
          <p:cNvSpPr>
            <a:spLocks noGrp="1" noRot="1" noChangeAspect="1" noChangeArrowheads="1"/>
          </p:cNvSpPr>
          <p:nvPr>
            <p:ph type="sldImg"/>
          </p:nvPr>
        </p:nvSpPr>
        <p:spPr>
          <a:solidFill>
            <a:srgbClr val="FFFFFF"/>
          </a:solidFill>
          <a:ln/>
        </p:spPr>
      </p:sp>
      <p:sp>
        <p:nvSpPr>
          <p:cNvPr id="138244" name="Rectangle 2"/>
          <p:cNvSpPr>
            <a:spLocks noGrp="1" noChangeArrowheads="1"/>
          </p:cNvSpPr>
          <p:nvPr>
            <p:ph type="body" idx="1"/>
          </p:nvPr>
        </p:nvSpPr>
        <p:spPr>
          <a:xfrm>
            <a:off x="685800" y="4343400"/>
            <a:ext cx="5486400" cy="4114800"/>
          </a:xfrm>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sz="1600">
              <a:latin typeface="Lucida Grande" charset="0"/>
              <a:cs typeface="Lucida Grande" charset="0"/>
              <a:sym typeface="Lucida Grande"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fld id="{BE87BDDD-E9F5-F841-B994-E689400EBBC2}" type="slidenum">
              <a:rPr lang="en-US" sz="1200"/>
              <a:pPr eaLnBrk="1" hangingPunct="1"/>
              <a:t>22</a:t>
            </a:fld>
            <a:endParaRPr lang="en-US" sz="1200"/>
          </a:p>
        </p:txBody>
      </p:sp>
      <p:sp>
        <p:nvSpPr>
          <p:cNvPr id="138243" name="Rectangle 1"/>
          <p:cNvSpPr>
            <a:spLocks noGrp="1" noRot="1" noChangeAspect="1" noChangeArrowheads="1"/>
          </p:cNvSpPr>
          <p:nvPr>
            <p:ph type="sldImg"/>
          </p:nvPr>
        </p:nvSpPr>
        <p:spPr>
          <a:solidFill>
            <a:srgbClr val="FFFFFF"/>
          </a:solidFill>
          <a:ln/>
        </p:spPr>
      </p:sp>
      <p:sp>
        <p:nvSpPr>
          <p:cNvPr id="138244" name="Rectangle 2"/>
          <p:cNvSpPr>
            <a:spLocks noGrp="1" noChangeArrowheads="1"/>
          </p:cNvSpPr>
          <p:nvPr>
            <p:ph type="body" idx="1"/>
          </p:nvPr>
        </p:nvSpPr>
        <p:spPr>
          <a:xfrm>
            <a:off x="685800" y="4343400"/>
            <a:ext cx="5486400" cy="4114800"/>
          </a:xfrm>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sz="1600">
              <a:latin typeface="Lucida Grande" charset="0"/>
              <a:cs typeface="Lucida Grande" charset="0"/>
              <a:sym typeface="Lucida Grande"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fld id="{BE87BDDD-E9F5-F841-B994-E689400EBBC2}" type="slidenum">
              <a:rPr lang="en-US" sz="1200"/>
              <a:pPr eaLnBrk="1" hangingPunct="1"/>
              <a:t>23</a:t>
            </a:fld>
            <a:endParaRPr lang="en-US" sz="1200"/>
          </a:p>
        </p:txBody>
      </p:sp>
      <p:sp>
        <p:nvSpPr>
          <p:cNvPr id="138243" name="Rectangle 1"/>
          <p:cNvSpPr>
            <a:spLocks noGrp="1" noRot="1" noChangeAspect="1" noChangeArrowheads="1"/>
          </p:cNvSpPr>
          <p:nvPr>
            <p:ph type="sldImg"/>
          </p:nvPr>
        </p:nvSpPr>
        <p:spPr>
          <a:solidFill>
            <a:srgbClr val="FFFFFF"/>
          </a:solidFill>
          <a:ln/>
        </p:spPr>
      </p:sp>
      <p:sp>
        <p:nvSpPr>
          <p:cNvPr id="138244" name="Rectangle 2"/>
          <p:cNvSpPr>
            <a:spLocks noGrp="1" noChangeArrowheads="1"/>
          </p:cNvSpPr>
          <p:nvPr>
            <p:ph type="body" idx="1"/>
          </p:nvPr>
        </p:nvSpPr>
        <p:spPr>
          <a:xfrm>
            <a:off x="685800" y="4343400"/>
            <a:ext cx="5486400" cy="4114800"/>
          </a:xfrm>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sz="1600">
              <a:latin typeface="Lucida Grande" charset="0"/>
              <a:cs typeface="Lucida Grande" charset="0"/>
              <a:sym typeface="Lucida Grande"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fld id="{BE87BDDD-E9F5-F841-B994-E689400EBBC2}" type="slidenum">
              <a:rPr lang="en-US" sz="1200"/>
              <a:pPr eaLnBrk="1" hangingPunct="1"/>
              <a:t>24</a:t>
            </a:fld>
            <a:endParaRPr lang="en-US" sz="1200"/>
          </a:p>
        </p:txBody>
      </p:sp>
      <p:sp>
        <p:nvSpPr>
          <p:cNvPr id="138243" name="Rectangle 1"/>
          <p:cNvSpPr>
            <a:spLocks noGrp="1" noRot="1" noChangeAspect="1" noChangeArrowheads="1"/>
          </p:cNvSpPr>
          <p:nvPr>
            <p:ph type="sldImg"/>
          </p:nvPr>
        </p:nvSpPr>
        <p:spPr>
          <a:solidFill>
            <a:srgbClr val="FFFFFF"/>
          </a:solidFill>
          <a:ln/>
        </p:spPr>
      </p:sp>
      <p:sp>
        <p:nvSpPr>
          <p:cNvPr id="138244" name="Rectangle 2"/>
          <p:cNvSpPr>
            <a:spLocks noGrp="1" noChangeArrowheads="1"/>
          </p:cNvSpPr>
          <p:nvPr>
            <p:ph type="body" idx="1"/>
          </p:nvPr>
        </p:nvSpPr>
        <p:spPr>
          <a:xfrm>
            <a:off x="685800" y="4343400"/>
            <a:ext cx="5486400" cy="4114800"/>
          </a:xfrm>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sz="1600">
              <a:latin typeface="Lucida Grande" charset="0"/>
              <a:cs typeface="Lucida Grande" charset="0"/>
              <a:sym typeface="Lucida Grande"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fld id="{BE87BDDD-E9F5-F841-B994-E689400EBBC2}" type="slidenum">
              <a:rPr lang="en-US" sz="1200"/>
              <a:pPr eaLnBrk="1" hangingPunct="1"/>
              <a:t>25</a:t>
            </a:fld>
            <a:endParaRPr lang="en-US" sz="1200"/>
          </a:p>
        </p:txBody>
      </p:sp>
      <p:sp>
        <p:nvSpPr>
          <p:cNvPr id="138243" name="Rectangle 1"/>
          <p:cNvSpPr>
            <a:spLocks noGrp="1" noRot="1" noChangeAspect="1" noChangeArrowheads="1"/>
          </p:cNvSpPr>
          <p:nvPr>
            <p:ph type="sldImg"/>
          </p:nvPr>
        </p:nvSpPr>
        <p:spPr>
          <a:solidFill>
            <a:srgbClr val="FFFFFF"/>
          </a:solidFill>
          <a:ln/>
        </p:spPr>
      </p:sp>
      <p:sp>
        <p:nvSpPr>
          <p:cNvPr id="138244" name="Rectangle 2"/>
          <p:cNvSpPr>
            <a:spLocks noGrp="1" noChangeArrowheads="1"/>
          </p:cNvSpPr>
          <p:nvPr>
            <p:ph type="body" idx="1"/>
          </p:nvPr>
        </p:nvSpPr>
        <p:spPr>
          <a:xfrm>
            <a:off x="685800" y="4343400"/>
            <a:ext cx="5486400" cy="4114800"/>
          </a:xfrm>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sz="1600">
              <a:latin typeface="Lucida Grande" charset="0"/>
              <a:cs typeface="Lucida Grande" charset="0"/>
              <a:sym typeface="Lucida Grande"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fld id="{BE87BDDD-E9F5-F841-B994-E689400EBBC2}" type="slidenum">
              <a:rPr lang="en-US" sz="1200"/>
              <a:pPr eaLnBrk="1" hangingPunct="1"/>
              <a:t>26</a:t>
            </a:fld>
            <a:endParaRPr lang="en-US" sz="1200"/>
          </a:p>
        </p:txBody>
      </p:sp>
      <p:sp>
        <p:nvSpPr>
          <p:cNvPr id="138243" name="Rectangle 1"/>
          <p:cNvSpPr>
            <a:spLocks noGrp="1" noRot="1" noChangeAspect="1" noChangeArrowheads="1"/>
          </p:cNvSpPr>
          <p:nvPr>
            <p:ph type="sldImg"/>
          </p:nvPr>
        </p:nvSpPr>
        <p:spPr>
          <a:solidFill>
            <a:srgbClr val="FFFFFF"/>
          </a:solidFill>
          <a:ln/>
        </p:spPr>
      </p:sp>
      <p:sp>
        <p:nvSpPr>
          <p:cNvPr id="138244" name="Rectangle 2"/>
          <p:cNvSpPr>
            <a:spLocks noGrp="1" noChangeArrowheads="1"/>
          </p:cNvSpPr>
          <p:nvPr>
            <p:ph type="body" idx="1"/>
          </p:nvPr>
        </p:nvSpPr>
        <p:spPr>
          <a:xfrm>
            <a:off x="685800" y="4343400"/>
            <a:ext cx="5486400" cy="4114800"/>
          </a:xfrm>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sz="1600">
              <a:latin typeface="Lucida Grande" charset="0"/>
              <a:cs typeface="Lucida Grande" charset="0"/>
              <a:sym typeface="Lucida Grande"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fld id="{BE87BDDD-E9F5-F841-B994-E689400EBBC2}" type="slidenum">
              <a:rPr lang="en-US" sz="1200"/>
              <a:pPr eaLnBrk="1" hangingPunct="1"/>
              <a:t>27</a:t>
            </a:fld>
            <a:endParaRPr lang="en-US" sz="1200"/>
          </a:p>
        </p:txBody>
      </p:sp>
      <p:sp>
        <p:nvSpPr>
          <p:cNvPr id="138243" name="Rectangle 1"/>
          <p:cNvSpPr>
            <a:spLocks noGrp="1" noRot="1" noChangeAspect="1" noChangeArrowheads="1"/>
          </p:cNvSpPr>
          <p:nvPr>
            <p:ph type="sldImg"/>
          </p:nvPr>
        </p:nvSpPr>
        <p:spPr>
          <a:solidFill>
            <a:srgbClr val="FFFFFF"/>
          </a:solidFill>
          <a:ln/>
        </p:spPr>
      </p:sp>
      <p:sp>
        <p:nvSpPr>
          <p:cNvPr id="138244" name="Rectangle 2"/>
          <p:cNvSpPr>
            <a:spLocks noGrp="1" noChangeArrowheads="1"/>
          </p:cNvSpPr>
          <p:nvPr>
            <p:ph type="body" idx="1"/>
          </p:nvPr>
        </p:nvSpPr>
        <p:spPr>
          <a:xfrm>
            <a:off x="685800" y="4343400"/>
            <a:ext cx="5486400" cy="4114800"/>
          </a:xfrm>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sz="1600">
              <a:latin typeface="Lucida Grande" charset="0"/>
              <a:cs typeface="Lucida Grande" charset="0"/>
              <a:sym typeface="Lucida Grande"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fld id="{BE87BDDD-E9F5-F841-B994-E689400EBBC2}" type="slidenum">
              <a:rPr lang="en-US" sz="1200"/>
              <a:pPr eaLnBrk="1" hangingPunct="1"/>
              <a:t>28</a:t>
            </a:fld>
            <a:endParaRPr lang="en-US" sz="1200"/>
          </a:p>
        </p:txBody>
      </p:sp>
      <p:sp>
        <p:nvSpPr>
          <p:cNvPr id="138243" name="Rectangle 1"/>
          <p:cNvSpPr>
            <a:spLocks noGrp="1" noRot="1" noChangeAspect="1" noChangeArrowheads="1"/>
          </p:cNvSpPr>
          <p:nvPr>
            <p:ph type="sldImg"/>
          </p:nvPr>
        </p:nvSpPr>
        <p:spPr>
          <a:solidFill>
            <a:srgbClr val="FFFFFF"/>
          </a:solidFill>
          <a:ln/>
        </p:spPr>
      </p:sp>
      <p:sp>
        <p:nvSpPr>
          <p:cNvPr id="138244" name="Rectangle 2"/>
          <p:cNvSpPr>
            <a:spLocks noGrp="1" noChangeArrowheads="1"/>
          </p:cNvSpPr>
          <p:nvPr>
            <p:ph type="body" idx="1"/>
          </p:nvPr>
        </p:nvSpPr>
        <p:spPr>
          <a:xfrm>
            <a:off x="685800" y="4343400"/>
            <a:ext cx="5486400" cy="4114800"/>
          </a:xfrm>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sz="1600">
              <a:latin typeface="Lucida Grande" charset="0"/>
              <a:cs typeface="Lucida Grande" charset="0"/>
              <a:sym typeface="Lucida Grande"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fld id="{BE87BDDD-E9F5-F841-B994-E689400EBBC2}" type="slidenum">
              <a:rPr lang="en-US" sz="1200"/>
              <a:pPr eaLnBrk="1" hangingPunct="1"/>
              <a:t>29</a:t>
            </a:fld>
            <a:endParaRPr lang="en-US" sz="1200"/>
          </a:p>
        </p:txBody>
      </p:sp>
      <p:sp>
        <p:nvSpPr>
          <p:cNvPr id="138243" name="Rectangle 1"/>
          <p:cNvSpPr>
            <a:spLocks noGrp="1" noRot="1" noChangeAspect="1" noChangeArrowheads="1"/>
          </p:cNvSpPr>
          <p:nvPr>
            <p:ph type="sldImg"/>
          </p:nvPr>
        </p:nvSpPr>
        <p:spPr>
          <a:solidFill>
            <a:srgbClr val="FFFFFF"/>
          </a:solidFill>
          <a:ln/>
        </p:spPr>
      </p:sp>
      <p:sp>
        <p:nvSpPr>
          <p:cNvPr id="138244" name="Rectangle 2"/>
          <p:cNvSpPr>
            <a:spLocks noGrp="1" noChangeArrowheads="1"/>
          </p:cNvSpPr>
          <p:nvPr>
            <p:ph type="body" idx="1"/>
          </p:nvPr>
        </p:nvSpPr>
        <p:spPr>
          <a:xfrm>
            <a:off x="685800" y="4343400"/>
            <a:ext cx="5486400" cy="4114800"/>
          </a:xfrm>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sz="1600">
              <a:latin typeface="Lucida Grande" charset="0"/>
              <a:cs typeface="Lucida Grande" charset="0"/>
              <a:sym typeface="Lucida Grande"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fld id="{BE87BDDD-E9F5-F841-B994-E689400EBBC2}" type="slidenum">
              <a:rPr lang="en-US" sz="1200"/>
              <a:pPr eaLnBrk="1" hangingPunct="1"/>
              <a:t>30</a:t>
            </a:fld>
            <a:endParaRPr lang="en-US" sz="1200"/>
          </a:p>
        </p:txBody>
      </p:sp>
      <p:sp>
        <p:nvSpPr>
          <p:cNvPr id="138243" name="Rectangle 1"/>
          <p:cNvSpPr>
            <a:spLocks noGrp="1" noRot="1" noChangeAspect="1" noChangeArrowheads="1"/>
          </p:cNvSpPr>
          <p:nvPr>
            <p:ph type="sldImg"/>
          </p:nvPr>
        </p:nvSpPr>
        <p:spPr>
          <a:solidFill>
            <a:srgbClr val="FFFFFF"/>
          </a:solidFill>
          <a:ln/>
        </p:spPr>
      </p:sp>
      <p:sp>
        <p:nvSpPr>
          <p:cNvPr id="138244" name="Rectangle 2"/>
          <p:cNvSpPr>
            <a:spLocks noGrp="1" noChangeArrowheads="1"/>
          </p:cNvSpPr>
          <p:nvPr>
            <p:ph type="body" idx="1"/>
          </p:nvPr>
        </p:nvSpPr>
        <p:spPr>
          <a:xfrm>
            <a:off x="685800" y="4343400"/>
            <a:ext cx="5486400" cy="4114800"/>
          </a:xfrm>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sz="1600">
              <a:latin typeface="Lucida Grande" charset="0"/>
              <a:cs typeface="Lucida Grande" charset="0"/>
              <a:sym typeface="Lucida Grande"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fld id="{BE87BDDD-E9F5-F841-B994-E689400EBBC2}" type="slidenum">
              <a:rPr lang="en-US" sz="1200"/>
              <a:pPr eaLnBrk="1" hangingPunct="1"/>
              <a:t>4</a:t>
            </a:fld>
            <a:endParaRPr lang="en-US" sz="1200"/>
          </a:p>
        </p:txBody>
      </p:sp>
      <p:sp>
        <p:nvSpPr>
          <p:cNvPr id="138243" name="Rectangle 1"/>
          <p:cNvSpPr>
            <a:spLocks noGrp="1" noRot="1" noChangeAspect="1" noChangeArrowheads="1"/>
          </p:cNvSpPr>
          <p:nvPr>
            <p:ph type="sldImg"/>
          </p:nvPr>
        </p:nvSpPr>
        <p:spPr>
          <a:solidFill>
            <a:srgbClr val="FFFFFF"/>
          </a:solidFill>
          <a:ln/>
        </p:spPr>
      </p:sp>
      <p:sp>
        <p:nvSpPr>
          <p:cNvPr id="138244" name="Rectangle 2"/>
          <p:cNvSpPr>
            <a:spLocks noGrp="1" noChangeArrowheads="1"/>
          </p:cNvSpPr>
          <p:nvPr>
            <p:ph type="body" idx="1"/>
          </p:nvPr>
        </p:nvSpPr>
        <p:spPr>
          <a:xfrm>
            <a:off x="685800" y="4343400"/>
            <a:ext cx="5486400" cy="4114800"/>
          </a:xfrm>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sz="1600">
              <a:latin typeface="Lucida Grande" charset="0"/>
              <a:cs typeface="Lucida Grande" charset="0"/>
              <a:sym typeface="Lucida Grande"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fld id="{BE87BDDD-E9F5-F841-B994-E689400EBBC2}" type="slidenum">
              <a:rPr lang="en-US" sz="1200"/>
              <a:pPr eaLnBrk="1" hangingPunct="1"/>
              <a:t>31</a:t>
            </a:fld>
            <a:endParaRPr lang="en-US" sz="1200"/>
          </a:p>
        </p:txBody>
      </p:sp>
      <p:sp>
        <p:nvSpPr>
          <p:cNvPr id="138243" name="Rectangle 1"/>
          <p:cNvSpPr>
            <a:spLocks noGrp="1" noRot="1" noChangeAspect="1" noChangeArrowheads="1"/>
          </p:cNvSpPr>
          <p:nvPr>
            <p:ph type="sldImg"/>
          </p:nvPr>
        </p:nvSpPr>
        <p:spPr>
          <a:solidFill>
            <a:srgbClr val="FFFFFF"/>
          </a:solidFill>
          <a:ln/>
        </p:spPr>
      </p:sp>
      <p:sp>
        <p:nvSpPr>
          <p:cNvPr id="138244" name="Rectangle 2"/>
          <p:cNvSpPr>
            <a:spLocks noGrp="1" noChangeArrowheads="1"/>
          </p:cNvSpPr>
          <p:nvPr>
            <p:ph type="body" idx="1"/>
          </p:nvPr>
        </p:nvSpPr>
        <p:spPr>
          <a:xfrm>
            <a:off x="685800" y="4343400"/>
            <a:ext cx="5486400" cy="4114800"/>
          </a:xfrm>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sz="1600">
              <a:latin typeface="Lucida Grande" charset="0"/>
              <a:cs typeface="Lucida Grande" charset="0"/>
              <a:sym typeface="Lucida Grande"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fld id="{BE87BDDD-E9F5-F841-B994-E689400EBBC2}" type="slidenum">
              <a:rPr lang="en-US" sz="1200"/>
              <a:pPr eaLnBrk="1" hangingPunct="1"/>
              <a:t>32</a:t>
            </a:fld>
            <a:endParaRPr lang="en-US" sz="1200"/>
          </a:p>
        </p:txBody>
      </p:sp>
      <p:sp>
        <p:nvSpPr>
          <p:cNvPr id="138243" name="Rectangle 1"/>
          <p:cNvSpPr>
            <a:spLocks noGrp="1" noRot="1" noChangeAspect="1" noChangeArrowheads="1"/>
          </p:cNvSpPr>
          <p:nvPr>
            <p:ph type="sldImg"/>
          </p:nvPr>
        </p:nvSpPr>
        <p:spPr>
          <a:solidFill>
            <a:srgbClr val="FFFFFF"/>
          </a:solidFill>
          <a:ln/>
        </p:spPr>
      </p:sp>
      <p:sp>
        <p:nvSpPr>
          <p:cNvPr id="138244" name="Rectangle 2"/>
          <p:cNvSpPr>
            <a:spLocks noGrp="1" noChangeArrowheads="1"/>
          </p:cNvSpPr>
          <p:nvPr>
            <p:ph type="body" idx="1"/>
          </p:nvPr>
        </p:nvSpPr>
        <p:spPr>
          <a:xfrm>
            <a:off x="685800" y="4343400"/>
            <a:ext cx="5486400" cy="4114800"/>
          </a:xfrm>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sz="1600">
              <a:latin typeface="Lucida Grande" charset="0"/>
              <a:cs typeface="Lucida Grande" charset="0"/>
              <a:sym typeface="Lucida Grande"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fld id="{BE87BDDD-E9F5-F841-B994-E689400EBBC2}" type="slidenum">
              <a:rPr lang="en-US" sz="1200"/>
              <a:pPr eaLnBrk="1" hangingPunct="1"/>
              <a:t>33</a:t>
            </a:fld>
            <a:endParaRPr lang="en-US" sz="1200"/>
          </a:p>
        </p:txBody>
      </p:sp>
      <p:sp>
        <p:nvSpPr>
          <p:cNvPr id="138243" name="Rectangle 1"/>
          <p:cNvSpPr>
            <a:spLocks noGrp="1" noRot="1" noChangeAspect="1" noChangeArrowheads="1"/>
          </p:cNvSpPr>
          <p:nvPr>
            <p:ph type="sldImg"/>
          </p:nvPr>
        </p:nvSpPr>
        <p:spPr>
          <a:solidFill>
            <a:srgbClr val="FFFFFF"/>
          </a:solidFill>
          <a:ln/>
        </p:spPr>
      </p:sp>
      <p:sp>
        <p:nvSpPr>
          <p:cNvPr id="138244" name="Rectangle 2"/>
          <p:cNvSpPr>
            <a:spLocks noGrp="1" noChangeArrowheads="1"/>
          </p:cNvSpPr>
          <p:nvPr>
            <p:ph type="body" idx="1"/>
          </p:nvPr>
        </p:nvSpPr>
        <p:spPr>
          <a:xfrm>
            <a:off x="685800" y="4343400"/>
            <a:ext cx="5486400" cy="4114800"/>
          </a:xfrm>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sz="1600">
              <a:latin typeface="Lucida Grande" charset="0"/>
              <a:cs typeface="Lucida Grande" charset="0"/>
              <a:sym typeface="Lucida Grande"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fld id="{BE87BDDD-E9F5-F841-B994-E689400EBBC2}" type="slidenum">
              <a:rPr lang="en-US" sz="1200"/>
              <a:pPr eaLnBrk="1" hangingPunct="1"/>
              <a:t>34</a:t>
            </a:fld>
            <a:endParaRPr lang="en-US" sz="1200"/>
          </a:p>
        </p:txBody>
      </p:sp>
      <p:sp>
        <p:nvSpPr>
          <p:cNvPr id="138243" name="Rectangle 1"/>
          <p:cNvSpPr>
            <a:spLocks noGrp="1" noRot="1" noChangeAspect="1" noChangeArrowheads="1"/>
          </p:cNvSpPr>
          <p:nvPr>
            <p:ph type="sldImg"/>
          </p:nvPr>
        </p:nvSpPr>
        <p:spPr>
          <a:solidFill>
            <a:srgbClr val="FFFFFF"/>
          </a:solidFill>
          <a:ln/>
        </p:spPr>
      </p:sp>
      <p:sp>
        <p:nvSpPr>
          <p:cNvPr id="138244" name="Rectangle 2"/>
          <p:cNvSpPr>
            <a:spLocks noGrp="1" noChangeArrowheads="1"/>
          </p:cNvSpPr>
          <p:nvPr>
            <p:ph type="body" idx="1"/>
          </p:nvPr>
        </p:nvSpPr>
        <p:spPr>
          <a:xfrm>
            <a:off x="685800" y="4343400"/>
            <a:ext cx="5486400" cy="4114800"/>
          </a:xfrm>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sz="1600">
              <a:latin typeface="Lucida Grande" charset="0"/>
              <a:cs typeface="Lucida Grande" charset="0"/>
              <a:sym typeface="Lucida Grande"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fld id="{BE87BDDD-E9F5-F841-B994-E689400EBBC2}" type="slidenum">
              <a:rPr lang="en-US" sz="1200"/>
              <a:pPr eaLnBrk="1" hangingPunct="1"/>
              <a:t>35</a:t>
            </a:fld>
            <a:endParaRPr lang="en-US" sz="1200"/>
          </a:p>
        </p:txBody>
      </p:sp>
      <p:sp>
        <p:nvSpPr>
          <p:cNvPr id="138243" name="Rectangle 1"/>
          <p:cNvSpPr>
            <a:spLocks noGrp="1" noRot="1" noChangeAspect="1" noChangeArrowheads="1"/>
          </p:cNvSpPr>
          <p:nvPr>
            <p:ph type="sldImg"/>
          </p:nvPr>
        </p:nvSpPr>
        <p:spPr>
          <a:solidFill>
            <a:srgbClr val="FFFFFF"/>
          </a:solidFill>
          <a:ln/>
        </p:spPr>
      </p:sp>
      <p:sp>
        <p:nvSpPr>
          <p:cNvPr id="138244" name="Rectangle 2"/>
          <p:cNvSpPr>
            <a:spLocks noGrp="1" noChangeArrowheads="1"/>
          </p:cNvSpPr>
          <p:nvPr>
            <p:ph type="body" idx="1"/>
          </p:nvPr>
        </p:nvSpPr>
        <p:spPr>
          <a:xfrm>
            <a:off x="685800" y="4343400"/>
            <a:ext cx="5486400" cy="4114800"/>
          </a:xfrm>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sz="1600">
              <a:latin typeface="Lucida Grande" charset="0"/>
              <a:cs typeface="Lucida Grande" charset="0"/>
              <a:sym typeface="Lucida Grande"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fld id="{BE87BDDD-E9F5-F841-B994-E689400EBBC2}" type="slidenum">
              <a:rPr lang="en-US" sz="1200"/>
              <a:pPr eaLnBrk="1" hangingPunct="1"/>
              <a:t>36</a:t>
            </a:fld>
            <a:endParaRPr lang="en-US" sz="1200"/>
          </a:p>
        </p:txBody>
      </p:sp>
      <p:sp>
        <p:nvSpPr>
          <p:cNvPr id="138243" name="Rectangle 1"/>
          <p:cNvSpPr>
            <a:spLocks noGrp="1" noRot="1" noChangeAspect="1" noChangeArrowheads="1"/>
          </p:cNvSpPr>
          <p:nvPr>
            <p:ph type="sldImg"/>
          </p:nvPr>
        </p:nvSpPr>
        <p:spPr>
          <a:solidFill>
            <a:srgbClr val="FFFFFF"/>
          </a:solidFill>
          <a:ln/>
        </p:spPr>
      </p:sp>
      <p:sp>
        <p:nvSpPr>
          <p:cNvPr id="138244" name="Rectangle 2"/>
          <p:cNvSpPr>
            <a:spLocks noGrp="1" noChangeArrowheads="1"/>
          </p:cNvSpPr>
          <p:nvPr>
            <p:ph type="body" idx="1"/>
          </p:nvPr>
        </p:nvSpPr>
        <p:spPr>
          <a:xfrm>
            <a:off x="685800" y="4343400"/>
            <a:ext cx="5486400" cy="4114800"/>
          </a:xfrm>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sz="1600">
              <a:latin typeface="Lucida Grande" charset="0"/>
              <a:cs typeface="Lucida Grande" charset="0"/>
              <a:sym typeface="Lucida Grande"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fld id="{BE87BDDD-E9F5-F841-B994-E689400EBBC2}" type="slidenum">
              <a:rPr lang="en-US" sz="1200"/>
              <a:pPr eaLnBrk="1" hangingPunct="1"/>
              <a:t>37</a:t>
            </a:fld>
            <a:endParaRPr lang="en-US" sz="1200"/>
          </a:p>
        </p:txBody>
      </p:sp>
      <p:sp>
        <p:nvSpPr>
          <p:cNvPr id="138243" name="Rectangle 1"/>
          <p:cNvSpPr>
            <a:spLocks noGrp="1" noRot="1" noChangeAspect="1" noChangeArrowheads="1"/>
          </p:cNvSpPr>
          <p:nvPr>
            <p:ph type="sldImg"/>
          </p:nvPr>
        </p:nvSpPr>
        <p:spPr>
          <a:solidFill>
            <a:srgbClr val="FFFFFF"/>
          </a:solidFill>
          <a:ln/>
        </p:spPr>
      </p:sp>
      <p:sp>
        <p:nvSpPr>
          <p:cNvPr id="138244" name="Rectangle 2"/>
          <p:cNvSpPr>
            <a:spLocks noGrp="1" noChangeArrowheads="1"/>
          </p:cNvSpPr>
          <p:nvPr>
            <p:ph type="body" idx="1"/>
          </p:nvPr>
        </p:nvSpPr>
        <p:spPr>
          <a:xfrm>
            <a:off x="685800" y="4343400"/>
            <a:ext cx="5486400" cy="4114800"/>
          </a:xfrm>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sz="1600">
              <a:latin typeface="Lucida Grande" charset="0"/>
              <a:cs typeface="Lucida Grande" charset="0"/>
              <a:sym typeface="Lucida Grande"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fld id="{BE87BDDD-E9F5-F841-B994-E689400EBBC2}" type="slidenum">
              <a:rPr lang="en-US" sz="1200"/>
              <a:pPr eaLnBrk="1" hangingPunct="1"/>
              <a:t>38</a:t>
            </a:fld>
            <a:endParaRPr lang="en-US" sz="1200"/>
          </a:p>
        </p:txBody>
      </p:sp>
      <p:sp>
        <p:nvSpPr>
          <p:cNvPr id="138243" name="Rectangle 1"/>
          <p:cNvSpPr>
            <a:spLocks noGrp="1" noRot="1" noChangeAspect="1" noChangeArrowheads="1"/>
          </p:cNvSpPr>
          <p:nvPr>
            <p:ph type="sldImg"/>
          </p:nvPr>
        </p:nvSpPr>
        <p:spPr>
          <a:solidFill>
            <a:srgbClr val="FFFFFF"/>
          </a:solidFill>
          <a:ln/>
        </p:spPr>
      </p:sp>
      <p:sp>
        <p:nvSpPr>
          <p:cNvPr id="138244" name="Rectangle 2"/>
          <p:cNvSpPr>
            <a:spLocks noGrp="1" noChangeArrowheads="1"/>
          </p:cNvSpPr>
          <p:nvPr>
            <p:ph type="body" idx="1"/>
          </p:nvPr>
        </p:nvSpPr>
        <p:spPr>
          <a:xfrm>
            <a:off x="685800" y="4343400"/>
            <a:ext cx="5486400" cy="4114800"/>
          </a:xfrm>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sz="1600">
              <a:latin typeface="Lucida Grande" charset="0"/>
              <a:cs typeface="Lucida Grande" charset="0"/>
              <a:sym typeface="Lucida Grande"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fld id="{BE87BDDD-E9F5-F841-B994-E689400EBBC2}" type="slidenum">
              <a:rPr lang="en-US" sz="1200"/>
              <a:pPr eaLnBrk="1" hangingPunct="1"/>
              <a:t>39</a:t>
            </a:fld>
            <a:endParaRPr lang="en-US" sz="1200"/>
          </a:p>
        </p:txBody>
      </p:sp>
      <p:sp>
        <p:nvSpPr>
          <p:cNvPr id="138243" name="Rectangle 1"/>
          <p:cNvSpPr>
            <a:spLocks noGrp="1" noRot="1" noChangeAspect="1" noChangeArrowheads="1"/>
          </p:cNvSpPr>
          <p:nvPr>
            <p:ph type="sldImg"/>
          </p:nvPr>
        </p:nvSpPr>
        <p:spPr>
          <a:solidFill>
            <a:srgbClr val="FFFFFF"/>
          </a:solidFill>
          <a:ln/>
        </p:spPr>
      </p:sp>
      <p:sp>
        <p:nvSpPr>
          <p:cNvPr id="138244" name="Rectangle 2"/>
          <p:cNvSpPr>
            <a:spLocks noGrp="1" noChangeArrowheads="1"/>
          </p:cNvSpPr>
          <p:nvPr>
            <p:ph type="body" idx="1"/>
          </p:nvPr>
        </p:nvSpPr>
        <p:spPr>
          <a:xfrm>
            <a:off x="685800" y="4343400"/>
            <a:ext cx="5486400" cy="4114800"/>
          </a:xfrm>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sz="1600">
              <a:latin typeface="Lucida Grande" charset="0"/>
              <a:cs typeface="Lucida Grande" charset="0"/>
              <a:sym typeface="Lucida Grande"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fld id="{BE87BDDD-E9F5-F841-B994-E689400EBBC2}" type="slidenum">
              <a:rPr lang="en-US" sz="1200"/>
              <a:pPr eaLnBrk="1" hangingPunct="1"/>
              <a:t>40</a:t>
            </a:fld>
            <a:endParaRPr lang="en-US" sz="1200"/>
          </a:p>
        </p:txBody>
      </p:sp>
      <p:sp>
        <p:nvSpPr>
          <p:cNvPr id="138243" name="Rectangle 1"/>
          <p:cNvSpPr>
            <a:spLocks noGrp="1" noRot="1" noChangeAspect="1" noChangeArrowheads="1"/>
          </p:cNvSpPr>
          <p:nvPr>
            <p:ph type="sldImg"/>
          </p:nvPr>
        </p:nvSpPr>
        <p:spPr>
          <a:solidFill>
            <a:srgbClr val="FFFFFF"/>
          </a:solidFill>
          <a:ln/>
        </p:spPr>
      </p:sp>
      <p:sp>
        <p:nvSpPr>
          <p:cNvPr id="138244" name="Rectangle 2"/>
          <p:cNvSpPr>
            <a:spLocks noGrp="1" noChangeArrowheads="1"/>
          </p:cNvSpPr>
          <p:nvPr>
            <p:ph type="body" idx="1"/>
          </p:nvPr>
        </p:nvSpPr>
        <p:spPr>
          <a:xfrm>
            <a:off x="685800" y="4343400"/>
            <a:ext cx="5486400" cy="4114800"/>
          </a:xfrm>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sz="1600">
              <a:latin typeface="Lucida Grande" charset="0"/>
              <a:cs typeface="Lucida Grande" charset="0"/>
              <a:sym typeface="Lucida Grande"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fld id="{BE87BDDD-E9F5-F841-B994-E689400EBBC2}" type="slidenum">
              <a:rPr lang="en-US" sz="1200"/>
              <a:pPr eaLnBrk="1" hangingPunct="1"/>
              <a:t>5</a:t>
            </a:fld>
            <a:endParaRPr lang="en-US" sz="1200"/>
          </a:p>
        </p:txBody>
      </p:sp>
      <p:sp>
        <p:nvSpPr>
          <p:cNvPr id="138243" name="Rectangle 1"/>
          <p:cNvSpPr>
            <a:spLocks noGrp="1" noRot="1" noChangeAspect="1" noChangeArrowheads="1"/>
          </p:cNvSpPr>
          <p:nvPr>
            <p:ph type="sldImg"/>
          </p:nvPr>
        </p:nvSpPr>
        <p:spPr>
          <a:solidFill>
            <a:srgbClr val="FFFFFF"/>
          </a:solidFill>
          <a:ln/>
        </p:spPr>
      </p:sp>
      <p:sp>
        <p:nvSpPr>
          <p:cNvPr id="138244" name="Rectangle 2"/>
          <p:cNvSpPr>
            <a:spLocks noGrp="1" noChangeArrowheads="1"/>
          </p:cNvSpPr>
          <p:nvPr>
            <p:ph type="body" idx="1"/>
          </p:nvPr>
        </p:nvSpPr>
        <p:spPr>
          <a:xfrm>
            <a:off x="685800" y="4343400"/>
            <a:ext cx="5486400" cy="4114800"/>
          </a:xfrm>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sz="1600">
              <a:latin typeface="Lucida Grande" charset="0"/>
              <a:cs typeface="Lucida Grande" charset="0"/>
              <a:sym typeface="Lucida Grande"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fld id="{BE87BDDD-E9F5-F841-B994-E689400EBBC2}" type="slidenum">
              <a:rPr lang="en-US" sz="1200"/>
              <a:pPr eaLnBrk="1" hangingPunct="1"/>
              <a:t>41</a:t>
            </a:fld>
            <a:endParaRPr lang="en-US" sz="1200"/>
          </a:p>
        </p:txBody>
      </p:sp>
      <p:sp>
        <p:nvSpPr>
          <p:cNvPr id="138243" name="Rectangle 1"/>
          <p:cNvSpPr>
            <a:spLocks noGrp="1" noRot="1" noChangeAspect="1" noChangeArrowheads="1"/>
          </p:cNvSpPr>
          <p:nvPr>
            <p:ph type="sldImg"/>
          </p:nvPr>
        </p:nvSpPr>
        <p:spPr>
          <a:solidFill>
            <a:srgbClr val="FFFFFF"/>
          </a:solidFill>
          <a:ln/>
        </p:spPr>
      </p:sp>
      <p:sp>
        <p:nvSpPr>
          <p:cNvPr id="138244" name="Rectangle 2"/>
          <p:cNvSpPr>
            <a:spLocks noGrp="1" noChangeArrowheads="1"/>
          </p:cNvSpPr>
          <p:nvPr>
            <p:ph type="body" idx="1"/>
          </p:nvPr>
        </p:nvSpPr>
        <p:spPr>
          <a:xfrm>
            <a:off x="685800" y="4343400"/>
            <a:ext cx="5486400" cy="4114800"/>
          </a:xfrm>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sz="1600">
              <a:latin typeface="Lucida Grande" charset="0"/>
              <a:cs typeface="Lucida Grande" charset="0"/>
              <a:sym typeface="Lucida Grande"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fld id="{BE87BDDD-E9F5-F841-B994-E689400EBBC2}" type="slidenum">
              <a:rPr lang="en-US" sz="1200"/>
              <a:pPr eaLnBrk="1" hangingPunct="1"/>
              <a:t>42</a:t>
            </a:fld>
            <a:endParaRPr lang="en-US" sz="1200"/>
          </a:p>
        </p:txBody>
      </p:sp>
      <p:sp>
        <p:nvSpPr>
          <p:cNvPr id="138243" name="Rectangle 1"/>
          <p:cNvSpPr>
            <a:spLocks noGrp="1" noRot="1" noChangeAspect="1" noChangeArrowheads="1"/>
          </p:cNvSpPr>
          <p:nvPr>
            <p:ph type="sldImg"/>
          </p:nvPr>
        </p:nvSpPr>
        <p:spPr>
          <a:solidFill>
            <a:srgbClr val="FFFFFF"/>
          </a:solidFill>
          <a:ln/>
        </p:spPr>
      </p:sp>
      <p:sp>
        <p:nvSpPr>
          <p:cNvPr id="138244" name="Rectangle 2"/>
          <p:cNvSpPr>
            <a:spLocks noGrp="1" noChangeArrowheads="1"/>
          </p:cNvSpPr>
          <p:nvPr>
            <p:ph type="body" idx="1"/>
          </p:nvPr>
        </p:nvSpPr>
        <p:spPr>
          <a:xfrm>
            <a:off x="685800" y="4343400"/>
            <a:ext cx="5486400" cy="4114800"/>
          </a:xfrm>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sz="1600">
              <a:latin typeface="Lucida Grande" charset="0"/>
              <a:cs typeface="Lucida Grande" charset="0"/>
              <a:sym typeface="Lucida Grande"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fld id="{BE87BDDD-E9F5-F841-B994-E689400EBBC2}" type="slidenum">
              <a:rPr lang="en-US" sz="1200"/>
              <a:pPr eaLnBrk="1" hangingPunct="1"/>
              <a:t>43</a:t>
            </a:fld>
            <a:endParaRPr lang="en-US" sz="1200"/>
          </a:p>
        </p:txBody>
      </p:sp>
      <p:sp>
        <p:nvSpPr>
          <p:cNvPr id="138243" name="Rectangle 1"/>
          <p:cNvSpPr>
            <a:spLocks noGrp="1" noRot="1" noChangeAspect="1" noChangeArrowheads="1"/>
          </p:cNvSpPr>
          <p:nvPr>
            <p:ph type="sldImg"/>
          </p:nvPr>
        </p:nvSpPr>
        <p:spPr>
          <a:solidFill>
            <a:srgbClr val="FFFFFF"/>
          </a:solidFill>
          <a:ln/>
        </p:spPr>
      </p:sp>
      <p:sp>
        <p:nvSpPr>
          <p:cNvPr id="138244" name="Rectangle 2"/>
          <p:cNvSpPr>
            <a:spLocks noGrp="1" noChangeArrowheads="1"/>
          </p:cNvSpPr>
          <p:nvPr>
            <p:ph type="body" idx="1"/>
          </p:nvPr>
        </p:nvSpPr>
        <p:spPr>
          <a:xfrm>
            <a:off x="685800" y="4343400"/>
            <a:ext cx="5486400" cy="4114800"/>
          </a:xfrm>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sz="1600">
              <a:latin typeface="Lucida Grande" charset="0"/>
              <a:cs typeface="Lucida Grande" charset="0"/>
              <a:sym typeface="Lucida Grande"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01054805-7A92-614B-8B54-BD17129B4660}" type="slidenum">
              <a:rPr lang="en-US" sz="1200"/>
              <a:pPr/>
              <a:t>44</a:t>
            </a:fld>
            <a:endParaRPr lang="en-US" sz="1200"/>
          </a:p>
        </p:txBody>
      </p:sp>
      <p:sp>
        <p:nvSpPr>
          <p:cNvPr id="65539" name="Rectangle 2"/>
          <p:cNvSpPr>
            <a:spLocks noGrp="1" noRot="1" noChangeAspect="1" noChangeArrowheads="1"/>
          </p:cNvSpPr>
          <p:nvPr>
            <p:ph type="sldImg"/>
          </p:nvPr>
        </p:nvSpPr>
        <p:spPr>
          <a:solidFill>
            <a:srgbClr val="FFFFFF"/>
          </a:solidFill>
          <a:ln/>
        </p:spPr>
      </p:sp>
      <p:sp>
        <p:nvSpPr>
          <p:cNvPr id="65540" name="Rectangle 3"/>
          <p:cNvSpPr>
            <a:spLocks noGrp="1" noChangeArrowheads="1"/>
          </p:cNvSpPr>
          <p:nvPr>
            <p:ph type="body" idx="1"/>
          </p:nvPr>
        </p:nvSpPr>
        <p:spPr>
          <a:solidFill>
            <a:srgbClr val="FFFFFF"/>
          </a:solidFill>
          <a:ln>
            <a:solidFill>
              <a:srgbClr val="000000"/>
            </a:solidFill>
          </a:ln>
        </p:spPr>
        <p:txBody>
          <a:bodyPr/>
          <a:lstStyle/>
          <a:p>
            <a:pPr marL="228600" indent="-228600" eaLnBrk="1" hangingPunct="1">
              <a:buFontTx/>
              <a:buAutoNum type="arabicPeriod"/>
            </a:pPr>
            <a:r>
              <a:rPr lang="en-US" dirty="0">
                <a:ea typeface="ＭＳ Ｐゴシック" charset="0"/>
                <a:cs typeface="ＭＳ Ｐゴシック" charset="0"/>
              </a:rPr>
              <a:t>Potential = V = Q/C = Q1/C1</a:t>
            </a:r>
          </a:p>
          <a:p>
            <a:pPr marL="228600" indent="-228600" eaLnBrk="1" hangingPunct="1">
              <a:buFontTx/>
              <a:buAutoNum type="arabicPeriod"/>
            </a:pPr>
            <a:r>
              <a:rPr lang="en-US" dirty="0">
                <a:ea typeface="ＭＳ Ｐゴシック" charset="0"/>
                <a:cs typeface="ＭＳ Ｐゴシック" charset="0"/>
              </a:rPr>
              <a:t>Q1 &gt; Q2, so excess Q1 flows to Q2. V1=V2.</a:t>
            </a:r>
          </a:p>
          <a:p>
            <a:pPr marL="228600" indent="-228600" eaLnBrk="1" hangingPunct="1">
              <a:buFontTx/>
              <a:buAutoNum type="arabicPeriod"/>
            </a:pPr>
            <a:r>
              <a:rPr lang="en-US" dirty="0">
                <a:ea typeface="ＭＳ Ｐゴシック" charset="0"/>
                <a:cs typeface="ＭＳ Ｐゴシック" charset="0"/>
              </a:rPr>
              <a:t>Consider </a:t>
            </a:r>
            <a:r>
              <a:rPr lang="en-US" dirty="0" err="1">
                <a:ea typeface="ＭＳ Ｐゴシック" charset="0"/>
                <a:cs typeface="ＭＳ Ｐゴシック" charset="0"/>
              </a:rPr>
              <a:t>capactiors</a:t>
            </a:r>
            <a:r>
              <a:rPr lang="en-US" dirty="0">
                <a:ea typeface="ＭＳ Ｐゴシック" charset="0"/>
                <a:cs typeface="ＭＳ Ｐゴシック" charset="0"/>
              </a:rPr>
              <a:t> as parallel: Q=Q1+Q2 = VC1 + -VC2. V</a:t>
            </a:r>
            <a:r>
              <a:rPr lang="ja-JP" altLang="en-US" dirty="0">
                <a:ea typeface="ＭＳ Ｐゴシック" charset="0"/>
                <a:cs typeface="ＭＳ Ｐゴシック" charset="0"/>
              </a:rPr>
              <a:t>’</a:t>
            </a:r>
            <a:r>
              <a:rPr lang="en-US" dirty="0">
                <a:ea typeface="ＭＳ Ｐゴシック" charset="0"/>
                <a:cs typeface="ＭＳ Ｐゴシック" charset="0"/>
              </a:rPr>
              <a:t>=Q</a:t>
            </a:r>
            <a:r>
              <a:rPr lang="ja-JP" altLang="en-US" dirty="0">
                <a:ea typeface="ＭＳ Ｐゴシック" charset="0"/>
                <a:cs typeface="ＭＳ Ｐゴシック" charset="0"/>
              </a:rPr>
              <a:t>’</a:t>
            </a:r>
            <a:r>
              <a:rPr lang="en-US" dirty="0">
                <a:ea typeface="ＭＳ Ｐゴシック" charset="0"/>
                <a:cs typeface="ＭＳ Ｐゴシック" charset="0"/>
              </a:rPr>
              <a:t>/C</a:t>
            </a:r>
            <a:r>
              <a:rPr lang="ja-JP" altLang="en-US" dirty="0">
                <a:ea typeface="ＭＳ Ｐゴシック" charset="0"/>
                <a:cs typeface="ＭＳ Ｐゴシック" charset="0"/>
              </a:rPr>
              <a:t>’</a:t>
            </a:r>
            <a:r>
              <a:rPr lang="en-US" dirty="0">
                <a:ea typeface="ＭＳ Ｐゴシック" charset="0"/>
                <a:cs typeface="ＭＳ Ｐゴシック" charset="0"/>
              </a:rPr>
              <a:t> = V(C1-C2)/(C1+C2)</a:t>
            </a:r>
          </a:p>
          <a:p>
            <a:pPr marL="228600" indent="-228600" eaLnBrk="1" hangingPunct="1">
              <a:buFontTx/>
              <a:buAutoNum type="arabicPeriod"/>
            </a:pPr>
            <a:r>
              <a:rPr lang="en-US" dirty="0">
                <a:ea typeface="ＭＳ Ｐゴシック" charset="0"/>
                <a:cs typeface="ＭＳ Ｐゴシック" charset="0"/>
              </a:rPr>
              <a:t> Before: </a:t>
            </a:r>
            <a:r>
              <a:rPr lang="en-US" dirty="0" err="1">
                <a:ea typeface="ＭＳ Ｐゴシック" charset="0"/>
                <a:cs typeface="ＭＳ Ｐゴシック" charset="0"/>
              </a:rPr>
              <a:t>Ui</a:t>
            </a:r>
            <a:r>
              <a:rPr lang="en-US" dirty="0">
                <a:ea typeface="ＭＳ Ｐゴシック" charset="0"/>
                <a:cs typeface="ＭＳ Ｐゴシック" charset="0"/>
              </a:rPr>
              <a:t>=C1V^2/2+C2V^2/2. After: </a:t>
            </a:r>
            <a:r>
              <a:rPr lang="en-US" dirty="0" err="1">
                <a:ea typeface="ＭＳ Ｐゴシック" charset="0"/>
                <a:cs typeface="ＭＳ Ｐゴシック" charset="0"/>
              </a:rPr>
              <a:t>Uf</a:t>
            </a:r>
            <a:r>
              <a:rPr lang="en-US" dirty="0">
                <a:ea typeface="ＭＳ Ｐゴシック" charset="0"/>
                <a:cs typeface="ＭＳ Ｐゴシック" charset="0"/>
              </a:rPr>
              <a:t>=[(C1-C2)/(C1+C2)]^2 </a:t>
            </a:r>
            <a:r>
              <a:rPr lang="en-US" dirty="0" err="1">
                <a:ea typeface="ＭＳ Ｐゴシック" charset="0"/>
                <a:cs typeface="ＭＳ Ｐゴシック" charset="0"/>
              </a:rPr>
              <a:t>Ui</a:t>
            </a:r>
            <a:r>
              <a:rPr lang="en-US" dirty="0">
                <a:ea typeface="ＭＳ Ｐゴシック" charset="0"/>
                <a:cs typeface="ＭＳ Ｐゴシック" charset="0"/>
              </a:rPr>
              <a:t>  Some energy went into heating wire!</a:t>
            </a:r>
          </a:p>
          <a:p>
            <a:pPr marL="228600" indent="-228600" eaLnBrk="1" hangingPunct="1"/>
            <a:endParaRPr lang="en-US" sz="2000" dirty="0">
              <a:latin typeface="Palatino" charset="0"/>
              <a:ea typeface="ＭＳ Ｐゴシック" charset="0"/>
              <a:cs typeface="ＭＳ Ｐゴシック" charset="0"/>
            </a:endParaRPr>
          </a:p>
        </p:txBody>
      </p:sp>
    </p:spTree>
    <p:extLst>
      <p:ext uri="{BB962C8B-B14F-4D97-AF65-F5344CB8AC3E}">
        <p14:creationId xmlns:p14="http://schemas.microsoft.com/office/powerpoint/2010/main" val="222859978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01054805-7A92-614B-8B54-BD17129B4660}" type="slidenum">
              <a:rPr lang="en-US" sz="1200"/>
              <a:pPr/>
              <a:t>45</a:t>
            </a:fld>
            <a:endParaRPr lang="en-US" sz="1200"/>
          </a:p>
        </p:txBody>
      </p:sp>
      <p:sp>
        <p:nvSpPr>
          <p:cNvPr id="65539" name="Rectangle 2"/>
          <p:cNvSpPr>
            <a:spLocks noGrp="1" noRot="1" noChangeAspect="1" noChangeArrowheads="1"/>
          </p:cNvSpPr>
          <p:nvPr>
            <p:ph type="sldImg"/>
          </p:nvPr>
        </p:nvSpPr>
        <p:spPr>
          <a:solidFill>
            <a:srgbClr val="FFFFFF"/>
          </a:solidFill>
          <a:ln/>
        </p:spPr>
      </p:sp>
      <p:sp>
        <p:nvSpPr>
          <p:cNvPr id="65540" name="Rectangle 3"/>
          <p:cNvSpPr>
            <a:spLocks noGrp="1" noChangeArrowheads="1"/>
          </p:cNvSpPr>
          <p:nvPr>
            <p:ph type="body" idx="1"/>
          </p:nvPr>
        </p:nvSpPr>
        <p:spPr>
          <a:solidFill>
            <a:srgbClr val="FFFFFF"/>
          </a:solidFill>
          <a:ln>
            <a:solidFill>
              <a:srgbClr val="000000"/>
            </a:solidFill>
          </a:ln>
        </p:spPr>
        <p:txBody>
          <a:bodyPr/>
          <a:lstStyle/>
          <a:p>
            <a:pPr marL="228600" indent="-228600" eaLnBrk="1" hangingPunct="1">
              <a:buFontTx/>
              <a:buAutoNum type="arabicPeriod"/>
            </a:pPr>
            <a:r>
              <a:rPr lang="en-US" dirty="0">
                <a:ea typeface="ＭＳ Ｐゴシック" charset="0"/>
                <a:cs typeface="ＭＳ Ｐゴシック" charset="0"/>
              </a:rPr>
              <a:t>Potential = V = Q/C = Q1/C1</a:t>
            </a:r>
          </a:p>
          <a:p>
            <a:pPr marL="228600" indent="-228600" eaLnBrk="1" hangingPunct="1">
              <a:buFontTx/>
              <a:buAutoNum type="arabicPeriod"/>
            </a:pPr>
            <a:r>
              <a:rPr lang="en-US" dirty="0">
                <a:ea typeface="ＭＳ Ｐゴシック" charset="0"/>
                <a:cs typeface="ＭＳ Ｐゴシック" charset="0"/>
              </a:rPr>
              <a:t>Q1 &gt; Q2, so excess Q1 flows to Q2. V1=V2.</a:t>
            </a:r>
          </a:p>
          <a:p>
            <a:pPr marL="228600" indent="-228600" eaLnBrk="1" hangingPunct="1">
              <a:buFontTx/>
              <a:buAutoNum type="arabicPeriod"/>
            </a:pPr>
            <a:r>
              <a:rPr lang="en-US" dirty="0">
                <a:ea typeface="ＭＳ Ｐゴシック" charset="0"/>
                <a:cs typeface="ＭＳ Ｐゴシック" charset="0"/>
              </a:rPr>
              <a:t>Consider </a:t>
            </a:r>
            <a:r>
              <a:rPr lang="en-US" dirty="0" err="1">
                <a:ea typeface="ＭＳ Ｐゴシック" charset="0"/>
                <a:cs typeface="ＭＳ Ｐゴシック" charset="0"/>
              </a:rPr>
              <a:t>capactiors</a:t>
            </a:r>
            <a:r>
              <a:rPr lang="en-US" dirty="0">
                <a:ea typeface="ＭＳ Ｐゴシック" charset="0"/>
                <a:cs typeface="ＭＳ Ｐゴシック" charset="0"/>
              </a:rPr>
              <a:t> as parallel: Q=Q1+Q2 = VC1 + -VC2. V</a:t>
            </a:r>
            <a:r>
              <a:rPr lang="ja-JP" altLang="en-US" dirty="0">
                <a:ea typeface="ＭＳ Ｐゴシック" charset="0"/>
                <a:cs typeface="ＭＳ Ｐゴシック" charset="0"/>
              </a:rPr>
              <a:t>’</a:t>
            </a:r>
            <a:r>
              <a:rPr lang="en-US" dirty="0">
                <a:ea typeface="ＭＳ Ｐゴシック" charset="0"/>
                <a:cs typeface="ＭＳ Ｐゴシック" charset="0"/>
              </a:rPr>
              <a:t>=Q</a:t>
            </a:r>
            <a:r>
              <a:rPr lang="ja-JP" altLang="en-US" dirty="0">
                <a:ea typeface="ＭＳ Ｐゴシック" charset="0"/>
                <a:cs typeface="ＭＳ Ｐゴシック" charset="0"/>
              </a:rPr>
              <a:t>’</a:t>
            </a:r>
            <a:r>
              <a:rPr lang="en-US" dirty="0">
                <a:ea typeface="ＭＳ Ｐゴシック" charset="0"/>
                <a:cs typeface="ＭＳ Ｐゴシック" charset="0"/>
              </a:rPr>
              <a:t>/C</a:t>
            </a:r>
            <a:r>
              <a:rPr lang="ja-JP" altLang="en-US" dirty="0">
                <a:ea typeface="ＭＳ Ｐゴシック" charset="0"/>
                <a:cs typeface="ＭＳ Ｐゴシック" charset="0"/>
              </a:rPr>
              <a:t>’</a:t>
            </a:r>
            <a:r>
              <a:rPr lang="en-US" dirty="0">
                <a:ea typeface="ＭＳ Ｐゴシック" charset="0"/>
                <a:cs typeface="ＭＳ Ｐゴシック" charset="0"/>
              </a:rPr>
              <a:t> = V(C1-C2)/(C1+C2)</a:t>
            </a:r>
          </a:p>
          <a:p>
            <a:pPr marL="228600" indent="-228600" eaLnBrk="1" hangingPunct="1">
              <a:buFontTx/>
              <a:buAutoNum type="arabicPeriod"/>
            </a:pPr>
            <a:r>
              <a:rPr lang="en-US" dirty="0">
                <a:ea typeface="ＭＳ Ｐゴシック" charset="0"/>
                <a:cs typeface="ＭＳ Ｐゴシック" charset="0"/>
              </a:rPr>
              <a:t> Before: </a:t>
            </a:r>
            <a:r>
              <a:rPr lang="en-US" dirty="0" err="1">
                <a:ea typeface="ＭＳ Ｐゴシック" charset="0"/>
                <a:cs typeface="ＭＳ Ｐゴシック" charset="0"/>
              </a:rPr>
              <a:t>Ui</a:t>
            </a:r>
            <a:r>
              <a:rPr lang="en-US" dirty="0">
                <a:ea typeface="ＭＳ Ｐゴシック" charset="0"/>
                <a:cs typeface="ＭＳ Ｐゴシック" charset="0"/>
              </a:rPr>
              <a:t>=C1V^2/2+C2V^2/2. After: </a:t>
            </a:r>
            <a:r>
              <a:rPr lang="en-US" dirty="0" err="1">
                <a:ea typeface="ＭＳ Ｐゴシック" charset="0"/>
                <a:cs typeface="ＭＳ Ｐゴシック" charset="0"/>
              </a:rPr>
              <a:t>Uf</a:t>
            </a:r>
            <a:r>
              <a:rPr lang="en-US" dirty="0">
                <a:ea typeface="ＭＳ Ｐゴシック" charset="0"/>
                <a:cs typeface="ＭＳ Ｐゴシック" charset="0"/>
              </a:rPr>
              <a:t>=[(C1-C2)/(C1+C2)]^2 </a:t>
            </a:r>
            <a:r>
              <a:rPr lang="en-US" dirty="0" err="1">
                <a:ea typeface="ＭＳ Ｐゴシック" charset="0"/>
                <a:cs typeface="ＭＳ Ｐゴシック" charset="0"/>
              </a:rPr>
              <a:t>Ui</a:t>
            </a:r>
            <a:r>
              <a:rPr lang="en-US" dirty="0">
                <a:ea typeface="ＭＳ Ｐゴシック" charset="0"/>
                <a:cs typeface="ＭＳ Ｐゴシック" charset="0"/>
              </a:rPr>
              <a:t>  Some energy went into heating wire!</a:t>
            </a:r>
          </a:p>
          <a:p>
            <a:pPr marL="228600" indent="-228600" eaLnBrk="1" hangingPunct="1"/>
            <a:endParaRPr lang="en-US" sz="2000" dirty="0">
              <a:latin typeface="Palatino" charset="0"/>
              <a:ea typeface="ＭＳ Ｐゴシック" charset="0"/>
              <a:cs typeface="ＭＳ Ｐゴシック" charset="0"/>
            </a:endParaRPr>
          </a:p>
        </p:txBody>
      </p:sp>
    </p:spTree>
    <p:extLst>
      <p:ext uri="{BB962C8B-B14F-4D97-AF65-F5344CB8AC3E}">
        <p14:creationId xmlns:p14="http://schemas.microsoft.com/office/powerpoint/2010/main" val="376329005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01054805-7A92-614B-8B54-BD17129B4660}" type="slidenum">
              <a:rPr lang="en-US" sz="1200"/>
              <a:pPr/>
              <a:t>46</a:t>
            </a:fld>
            <a:endParaRPr lang="en-US" sz="1200"/>
          </a:p>
        </p:txBody>
      </p:sp>
      <p:sp>
        <p:nvSpPr>
          <p:cNvPr id="65539" name="Rectangle 2"/>
          <p:cNvSpPr>
            <a:spLocks noGrp="1" noRot="1" noChangeAspect="1" noChangeArrowheads="1"/>
          </p:cNvSpPr>
          <p:nvPr>
            <p:ph type="sldImg"/>
          </p:nvPr>
        </p:nvSpPr>
        <p:spPr>
          <a:solidFill>
            <a:srgbClr val="FFFFFF"/>
          </a:solidFill>
          <a:ln/>
        </p:spPr>
      </p:sp>
      <p:sp>
        <p:nvSpPr>
          <p:cNvPr id="65540" name="Rectangle 3"/>
          <p:cNvSpPr>
            <a:spLocks noGrp="1" noChangeArrowheads="1"/>
          </p:cNvSpPr>
          <p:nvPr>
            <p:ph type="body" idx="1"/>
          </p:nvPr>
        </p:nvSpPr>
        <p:spPr>
          <a:solidFill>
            <a:srgbClr val="FFFFFF"/>
          </a:solidFill>
          <a:ln>
            <a:solidFill>
              <a:srgbClr val="000000"/>
            </a:solidFill>
          </a:ln>
        </p:spPr>
        <p:txBody>
          <a:bodyPr/>
          <a:lstStyle/>
          <a:p>
            <a:pPr marL="228600" indent="-228600" eaLnBrk="1" hangingPunct="1">
              <a:buFontTx/>
              <a:buAutoNum type="arabicPeriod"/>
            </a:pPr>
            <a:r>
              <a:rPr lang="en-US" dirty="0">
                <a:ea typeface="ＭＳ Ｐゴシック" charset="0"/>
                <a:cs typeface="ＭＳ Ｐゴシック" charset="0"/>
              </a:rPr>
              <a:t>Potential = V = Q/C = Q1/C1</a:t>
            </a:r>
          </a:p>
          <a:p>
            <a:pPr marL="228600" indent="-228600" eaLnBrk="1" hangingPunct="1">
              <a:buFontTx/>
              <a:buAutoNum type="arabicPeriod"/>
            </a:pPr>
            <a:r>
              <a:rPr lang="en-US" dirty="0">
                <a:ea typeface="ＭＳ Ｐゴシック" charset="0"/>
                <a:cs typeface="ＭＳ Ｐゴシック" charset="0"/>
              </a:rPr>
              <a:t>Q1 &gt; Q2, so excess Q1 flows to Q2. V1=V2.</a:t>
            </a:r>
          </a:p>
          <a:p>
            <a:pPr marL="228600" indent="-228600" eaLnBrk="1" hangingPunct="1">
              <a:buFontTx/>
              <a:buAutoNum type="arabicPeriod"/>
            </a:pPr>
            <a:r>
              <a:rPr lang="en-US" dirty="0">
                <a:ea typeface="ＭＳ Ｐゴシック" charset="0"/>
                <a:cs typeface="ＭＳ Ｐゴシック" charset="0"/>
              </a:rPr>
              <a:t>Consider </a:t>
            </a:r>
            <a:r>
              <a:rPr lang="en-US" dirty="0" err="1">
                <a:ea typeface="ＭＳ Ｐゴシック" charset="0"/>
                <a:cs typeface="ＭＳ Ｐゴシック" charset="0"/>
              </a:rPr>
              <a:t>capactiors</a:t>
            </a:r>
            <a:r>
              <a:rPr lang="en-US" dirty="0">
                <a:ea typeface="ＭＳ Ｐゴシック" charset="0"/>
                <a:cs typeface="ＭＳ Ｐゴシック" charset="0"/>
              </a:rPr>
              <a:t> as parallel: Q=Q1+Q2 = VC1 + -VC2. V</a:t>
            </a:r>
            <a:r>
              <a:rPr lang="ja-JP" altLang="en-US" dirty="0">
                <a:ea typeface="ＭＳ Ｐゴシック" charset="0"/>
                <a:cs typeface="ＭＳ Ｐゴシック" charset="0"/>
              </a:rPr>
              <a:t>’</a:t>
            </a:r>
            <a:r>
              <a:rPr lang="en-US" dirty="0">
                <a:ea typeface="ＭＳ Ｐゴシック" charset="0"/>
                <a:cs typeface="ＭＳ Ｐゴシック" charset="0"/>
              </a:rPr>
              <a:t>=Q</a:t>
            </a:r>
            <a:r>
              <a:rPr lang="ja-JP" altLang="en-US" dirty="0">
                <a:ea typeface="ＭＳ Ｐゴシック" charset="0"/>
                <a:cs typeface="ＭＳ Ｐゴシック" charset="0"/>
              </a:rPr>
              <a:t>’</a:t>
            </a:r>
            <a:r>
              <a:rPr lang="en-US" dirty="0">
                <a:ea typeface="ＭＳ Ｐゴシック" charset="0"/>
                <a:cs typeface="ＭＳ Ｐゴシック" charset="0"/>
              </a:rPr>
              <a:t>/C</a:t>
            </a:r>
            <a:r>
              <a:rPr lang="ja-JP" altLang="en-US" dirty="0">
                <a:ea typeface="ＭＳ Ｐゴシック" charset="0"/>
                <a:cs typeface="ＭＳ Ｐゴシック" charset="0"/>
              </a:rPr>
              <a:t>’</a:t>
            </a:r>
            <a:r>
              <a:rPr lang="en-US" dirty="0">
                <a:ea typeface="ＭＳ Ｐゴシック" charset="0"/>
                <a:cs typeface="ＭＳ Ｐゴシック" charset="0"/>
              </a:rPr>
              <a:t> = V(C1-C2)/(C1+C2)</a:t>
            </a:r>
          </a:p>
          <a:p>
            <a:pPr marL="228600" indent="-228600" eaLnBrk="1" hangingPunct="1">
              <a:buFontTx/>
              <a:buAutoNum type="arabicPeriod"/>
            </a:pPr>
            <a:r>
              <a:rPr lang="en-US" dirty="0">
                <a:ea typeface="ＭＳ Ｐゴシック" charset="0"/>
                <a:cs typeface="ＭＳ Ｐゴシック" charset="0"/>
              </a:rPr>
              <a:t> Before: </a:t>
            </a:r>
            <a:r>
              <a:rPr lang="en-US" dirty="0" err="1">
                <a:ea typeface="ＭＳ Ｐゴシック" charset="0"/>
                <a:cs typeface="ＭＳ Ｐゴシック" charset="0"/>
              </a:rPr>
              <a:t>Ui</a:t>
            </a:r>
            <a:r>
              <a:rPr lang="en-US" dirty="0">
                <a:ea typeface="ＭＳ Ｐゴシック" charset="0"/>
                <a:cs typeface="ＭＳ Ｐゴシック" charset="0"/>
              </a:rPr>
              <a:t>=C1V^2/2+C2V^2/2. After: </a:t>
            </a:r>
            <a:r>
              <a:rPr lang="en-US" dirty="0" err="1">
                <a:ea typeface="ＭＳ Ｐゴシック" charset="0"/>
                <a:cs typeface="ＭＳ Ｐゴシック" charset="0"/>
              </a:rPr>
              <a:t>Uf</a:t>
            </a:r>
            <a:r>
              <a:rPr lang="en-US" dirty="0">
                <a:ea typeface="ＭＳ Ｐゴシック" charset="0"/>
                <a:cs typeface="ＭＳ Ｐゴシック" charset="0"/>
              </a:rPr>
              <a:t>=[(C1-C2)/(C1+C2)]^2 </a:t>
            </a:r>
            <a:r>
              <a:rPr lang="en-US" dirty="0" err="1">
                <a:ea typeface="ＭＳ Ｐゴシック" charset="0"/>
                <a:cs typeface="ＭＳ Ｐゴシック" charset="0"/>
              </a:rPr>
              <a:t>Ui</a:t>
            </a:r>
            <a:r>
              <a:rPr lang="en-US" dirty="0">
                <a:ea typeface="ＭＳ Ｐゴシック" charset="0"/>
                <a:cs typeface="ＭＳ Ｐゴシック" charset="0"/>
              </a:rPr>
              <a:t>  Some energy went into heating wire!</a:t>
            </a:r>
          </a:p>
          <a:p>
            <a:pPr marL="228600" indent="-228600" eaLnBrk="1" hangingPunct="1"/>
            <a:endParaRPr lang="en-US" sz="2000" dirty="0">
              <a:latin typeface="Palatino" charset="0"/>
              <a:ea typeface="ＭＳ Ｐゴシック" charset="0"/>
              <a:cs typeface="ＭＳ Ｐゴシック" charset="0"/>
            </a:endParaRPr>
          </a:p>
        </p:txBody>
      </p:sp>
    </p:spTree>
    <p:extLst>
      <p:ext uri="{BB962C8B-B14F-4D97-AF65-F5344CB8AC3E}">
        <p14:creationId xmlns:p14="http://schemas.microsoft.com/office/powerpoint/2010/main" val="149132800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01054805-7A92-614B-8B54-BD17129B4660}" type="slidenum">
              <a:rPr lang="en-US" sz="1200"/>
              <a:pPr/>
              <a:t>47</a:t>
            </a:fld>
            <a:endParaRPr lang="en-US" sz="1200"/>
          </a:p>
        </p:txBody>
      </p:sp>
      <p:sp>
        <p:nvSpPr>
          <p:cNvPr id="65539" name="Rectangle 2"/>
          <p:cNvSpPr>
            <a:spLocks noGrp="1" noRot="1" noChangeAspect="1" noChangeArrowheads="1"/>
          </p:cNvSpPr>
          <p:nvPr>
            <p:ph type="sldImg"/>
          </p:nvPr>
        </p:nvSpPr>
        <p:spPr>
          <a:solidFill>
            <a:srgbClr val="FFFFFF"/>
          </a:solidFill>
          <a:ln/>
        </p:spPr>
      </p:sp>
      <p:sp>
        <p:nvSpPr>
          <p:cNvPr id="65540" name="Rectangle 3"/>
          <p:cNvSpPr>
            <a:spLocks noGrp="1" noChangeArrowheads="1"/>
          </p:cNvSpPr>
          <p:nvPr>
            <p:ph type="body" idx="1"/>
          </p:nvPr>
        </p:nvSpPr>
        <p:spPr>
          <a:solidFill>
            <a:srgbClr val="FFFFFF"/>
          </a:solidFill>
          <a:ln>
            <a:solidFill>
              <a:srgbClr val="000000"/>
            </a:solidFill>
          </a:ln>
        </p:spPr>
        <p:txBody>
          <a:bodyPr/>
          <a:lstStyle/>
          <a:p>
            <a:pPr marL="228600" indent="-228600" eaLnBrk="1" hangingPunct="1">
              <a:buFontTx/>
              <a:buAutoNum type="arabicPeriod"/>
            </a:pPr>
            <a:r>
              <a:rPr lang="en-US" dirty="0">
                <a:ea typeface="ＭＳ Ｐゴシック" charset="0"/>
                <a:cs typeface="ＭＳ Ｐゴシック" charset="0"/>
              </a:rPr>
              <a:t>Potential = V = Q/C = Q1/C1</a:t>
            </a:r>
          </a:p>
          <a:p>
            <a:pPr marL="228600" indent="-228600" eaLnBrk="1" hangingPunct="1">
              <a:buFontTx/>
              <a:buAutoNum type="arabicPeriod"/>
            </a:pPr>
            <a:r>
              <a:rPr lang="en-US" dirty="0">
                <a:ea typeface="ＭＳ Ｐゴシック" charset="0"/>
                <a:cs typeface="ＭＳ Ｐゴシック" charset="0"/>
              </a:rPr>
              <a:t>Q1 &gt; Q2, so excess Q1 flows to Q2. V1=V2.</a:t>
            </a:r>
          </a:p>
          <a:p>
            <a:pPr marL="228600" indent="-228600" eaLnBrk="1" hangingPunct="1">
              <a:buFontTx/>
              <a:buAutoNum type="arabicPeriod"/>
            </a:pPr>
            <a:r>
              <a:rPr lang="en-US" dirty="0">
                <a:ea typeface="ＭＳ Ｐゴシック" charset="0"/>
                <a:cs typeface="ＭＳ Ｐゴシック" charset="0"/>
              </a:rPr>
              <a:t>Consider </a:t>
            </a:r>
            <a:r>
              <a:rPr lang="en-US" dirty="0" err="1">
                <a:ea typeface="ＭＳ Ｐゴシック" charset="0"/>
                <a:cs typeface="ＭＳ Ｐゴシック" charset="0"/>
              </a:rPr>
              <a:t>capactiors</a:t>
            </a:r>
            <a:r>
              <a:rPr lang="en-US" dirty="0">
                <a:ea typeface="ＭＳ Ｐゴシック" charset="0"/>
                <a:cs typeface="ＭＳ Ｐゴシック" charset="0"/>
              </a:rPr>
              <a:t> as parallel: Q=Q1+Q2 = VC1 + -VC2. V</a:t>
            </a:r>
            <a:r>
              <a:rPr lang="ja-JP" altLang="en-US" dirty="0">
                <a:ea typeface="ＭＳ Ｐゴシック" charset="0"/>
                <a:cs typeface="ＭＳ Ｐゴシック" charset="0"/>
              </a:rPr>
              <a:t>’</a:t>
            </a:r>
            <a:r>
              <a:rPr lang="en-US" dirty="0">
                <a:ea typeface="ＭＳ Ｐゴシック" charset="0"/>
                <a:cs typeface="ＭＳ Ｐゴシック" charset="0"/>
              </a:rPr>
              <a:t>=Q</a:t>
            </a:r>
            <a:r>
              <a:rPr lang="ja-JP" altLang="en-US" dirty="0">
                <a:ea typeface="ＭＳ Ｐゴシック" charset="0"/>
                <a:cs typeface="ＭＳ Ｐゴシック" charset="0"/>
              </a:rPr>
              <a:t>’</a:t>
            </a:r>
            <a:r>
              <a:rPr lang="en-US" dirty="0">
                <a:ea typeface="ＭＳ Ｐゴシック" charset="0"/>
                <a:cs typeface="ＭＳ Ｐゴシック" charset="0"/>
              </a:rPr>
              <a:t>/C</a:t>
            </a:r>
            <a:r>
              <a:rPr lang="ja-JP" altLang="en-US" dirty="0">
                <a:ea typeface="ＭＳ Ｐゴシック" charset="0"/>
                <a:cs typeface="ＭＳ Ｐゴシック" charset="0"/>
              </a:rPr>
              <a:t>’</a:t>
            </a:r>
            <a:r>
              <a:rPr lang="en-US" dirty="0">
                <a:ea typeface="ＭＳ Ｐゴシック" charset="0"/>
                <a:cs typeface="ＭＳ Ｐゴシック" charset="0"/>
              </a:rPr>
              <a:t> = V(C1-C2)/(C1+C2)</a:t>
            </a:r>
          </a:p>
          <a:p>
            <a:pPr marL="228600" indent="-228600" eaLnBrk="1" hangingPunct="1">
              <a:buFontTx/>
              <a:buAutoNum type="arabicPeriod"/>
            </a:pPr>
            <a:r>
              <a:rPr lang="en-US" dirty="0">
                <a:ea typeface="ＭＳ Ｐゴシック" charset="0"/>
                <a:cs typeface="ＭＳ Ｐゴシック" charset="0"/>
              </a:rPr>
              <a:t> Before: </a:t>
            </a:r>
            <a:r>
              <a:rPr lang="en-US" dirty="0" err="1">
                <a:ea typeface="ＭＳ Ｐゴシック" charset="0"/>
                <a:cs typeface="ＭＳ Ｐゴシック" charset="0"/>
              </a:rPr>
              <a:t>Ui</a:t>
            </a:r>
            <a:r>
              <a:rPr lang="en-US" dirty="0">
                <a:ea typeface="ＭＳ Ｐゴシック" charset="0"/>
                <a:cs typeface="ＭＳ Ｐゴシック" charset="0"/>
              </a:rPr>
              <a:t>=C1V^2/2+C2V^2/2. After: </a:t>
            </a:r>
            <a:r>
              <a:rPr lang="en-US" dirty="0" err="1">
                <a:ea typeface="ＭＳ Ｐゴシック" charset="0"/>
                <a:cs typeface="ＭＳ Ｐゴシック" charset="0"/>
              </a:rPr>
              <a:t>Uf</a:t>
            </a:r>
            <a:r>
              <a:rPr lang="en-US" dirty="0">
                <a:ea typeface="ＭＳ Ｐゴシック" charset="0"/>
                <a:cs typeface="ＭＳ Ｐゴシック" charset="0"/>
              </a:rPr>
              <a:t>=[(C1-C2)/(C1+C2)]^2 </a:t>
            </a:r>
            <a:r>
              <a:rPr lang="en-US" dirty="0" err="1">
                <a:ea typeface="ＭＳ Ｐゴシック" charset="0"/>
                <a:cs typeface="ＭＳ Ｐゴシック" charset="0"/>
              </a:rPr>
              <a:t>Ui</a:t>
            </a:r>
            <a:r>
              <a:rPr lang="en-US" dirty="0">
                <a:ea typeface="ＭＳ Ｐゴシック" charset="0"/>
                <a:cs typeface="ＭＳ Ｐゴシック" charset="0"/>
              </a:rPr>
              <a:t>  Some energy went into heating wire!</a:t>
            </a:r>
          </a:p>
          <a:p>
            <a:pPr marL="228600" indent="-228600" eaLnBrk="1" hangingPunct="1"/>
            <a:endParaRPr lang="en-US" sz="2000" dirty="0">
              <a:latin typeface="Palatino" charset="0"/>
              <a:ea typeface="ＭＳ Ｐゴシック" charset="0"/>
              <a:cs typeface="ＭＳ Ｐゴシック" charset="0"/>
            </a:endParaRPr>
          </a:p>
        </p:txBody>
      </p:sp>
    </p:spTree>
    <p:extLst>
      <p:ext uri="{BB962C8B-B14F-4D97-AF65-F5344CB8AC3E}">
        <p14:creationId xmlns:p14="http://schemas.microsoft.com/office/powerpoint/2010/main" val="203364445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01054805-7A92-614B-8B54-BD17129B4660}" type="slidenum">
              <a:rPr lang="en-US" sz="1200"/>
              <a:pPr/>
              <a:t>48</a:t>
            </a:fld>
            <a:endParaRPr lang="en-US" sz="1200"/>
          </a:p>
        </p:txBody>
      </p:sp>
      <p:sp>
        <p:nvSpPr>
          <p:cNvPr id="65539" name="Rectangle 2"/>
          <p:cNvSpPr>
            <a:spLocks noGrp="1" noRot="1" noChangeAspect="1" noChangeArrowheads="1"/>
          </p:cNvSpPr>
          <p:nvPr>
            <p:ph type="sldImg"/>
          </p:nvPr>
        </p:nvSpPr>
        <p:spPr>
          <a:solidFill>
            <a:srgbClr val="FFFFFF"/>
          </a:solidFill>
          <a:ln/>
        </p:spPr>
      </p:sp>
      <p:sp>
        <p:nvSpPr>
          <p:cNvPr id="65540" name="Rectangle 3"/>
          <p:cNvSpPr>
            <a:spLocks noGrp="1" noChangeArrowheads="1"/>
          </p:cNvSpPr>
          <p:nvPr>
            <p:ph type="body" idx="1"/>
          </p:nvPr>
        </p:nvSpPr>
        <p:spPr>
          <a:solidFill>
            <a:srgbClr val="FFFFFF"/>
          </a:solidFill>
          <a:ln>
            <a:solidFill>
              <a:srgbClr val="000000"/>
            </a:solidFill>
          </a:ln>
        </p:spPr>
        <p:txBody>
          <a:bodyPr/>
          <a:lstStyle/>
          <a:p>
            <a:pPr marL="228600" indent="-228600" eaLnBrk="1" hangingPunct="1">
              <a:buFontTx/>
              <a:buAutoNum type="arabicPeriod"/>
            </a:pPr>
            <a:r>
              <a:rPr lang="en-US" dirty="0">
                <a:ea typeface="ＭＳ Ｐゴシック" charset="0"/>
                <a:cs typeface="ＭＳ Ｐゴシック" charset="0"/>
              </a:rPr>
              <a:t>Potential = V = Q/C = Q1/C1</a:t>
            </a:r>
          </a:p>
          <a:p>
            <a:pPr marL="228600" indent="-228600" eaLnBrk="1" hangingPunct="1">
              <a:buFontTx/>
              <a:buAutoNum type="arabicPeriod"/>
            </a:pPr>
            <a:r>
              <a:rPr lang="en-US" dirty="0">
                <a:ea typeface="ＭＳ Ｐゴシック" charset="0"/>
                <a:cs typeface="ＭＳ Ｐゴシック" charset="0"/>
              </a:rPr>
              <a:t>Q1 &gt; Q2, so excess Q1 flows to Q2. V1=V2.</a:t>
            </a:r>
          </a:p>
          <a:p>
            <a:pPr marL="228600" indent="-228600" eaLnBrk="1" hangingPunct="1">
              <a:buFontTx/>
              <a:buAutoNum type="arabicPeriod"/>
            </a:pPr>
            <a:r>
              <a:rPr lang="en-US" dirty="0">
                <a:ea typeface="ＭＳ Ｐゴシック" charset="0"/>
                <a:cs typeface="ＭＳ Ｐゴシック" charset="0"/>
              </a:rPr>
              <a:t>Consider </a:t>
            </a:r>
            <a:r>
              <a:rPr lang="en-US" dirty="0" err="1">
                <a:ea typeface="ＭＳ Ｐゴシック" charset="0"/>
                <a:cs typeface="ＭＳ Ｐゴシック" charset="0"/>
              </a:rPr>
              <a:t>capactiors</a:t>
            </a:r>
            <a:r>
              <a:rPr lang="en-US" dirty="0">
                <a:ea typeface="ＭＳ Ｐゴシック" charset="0"/>
                <a:cs typeface="ＭＳ Ｐゴシック" charset="0"/>
              </a:rPr>
              <a:t> as parallel: Q=Q1+Q2 = VC1 + -VC2. V</a:t>
            </a:r>
            <a:r>
              <a:rPr lang="ja-JP" altLang="en-US" dirty="0">
                <a:ea typeface="ＭＳ Ｐゴシック" charset="0"/>
                <a:cs typeface="ＭＳ Ｐゴシック" charset="0"/>
              </a:rPr>
              <a:t>’</a:t>
            </a:r>
            <a:r>
              <a:rPr lang="en-US" dirty="0">
                <a:ea typeface="ＭＳ Ｐゴシック" charset="0"/>
                <a:cs typeface="ＭＳ Ｐゴシック" charset="0"/>
              </a:rPr>
              <a:t>=Q</a:t>
            </a:r>
            <a:r>
              <a:rPr lang="ja-JP" altLang="en-US" dirty="0">
                <a:ea typeface="ＭＳ Ｐゴシック" charset="0"/>
                <a:cs typeface="ＭＳ Ｐゴシック" charset="0"/>
              </a:rPr>
              <a:t>’</a:t>
            </a:r>
            <a:r>
              <a:rPr lang="en-US" dirty="0">
                <a:ea typeface="ＭＳ Ｐゴシック" charset="0"/>
                <a:cs typeface="ＭＳ Ｐゴシック" charset="0"/>
              </a:rPr>
              <a:t>/C</a:t>
            </a:r>
            <a:r>
              <a:rPr lang="ja-JP" altLang="en-US" dirty="0">
                <a:ea typeface="ＭＳ Ｐゴシック" charset="0"/>
                <a:cs typeface="ＭＳ Ｐゴシック" charset="0"/>
              </a:rPr>
              <a:t>’</a:t>
            </a:r>
            <a:r>
              <a:rPr lang="en-US" dirty="0">
                <a:ea typeface="ＭＳ Ｐゴシック" charset="0"/>
                <a:cs typeface="ＭＳ Ｐゴシック" charset="0"/>
              </a:rPr>
              <a:t> = V(C1-C2)/(C1+C2)</a:t>
            </a:r>
          </a:p>
          <a:p>
            <a:pPr marL="228600" indent="-228600" eaLnBrk="1" hangingPunct="1">
              <a:buFontTx/>
              <a:buAutoNum type="arabicPeriod"/>
            </a:pPr>
            <a:r>
              <a:rPr lang="en-US" dirty="0">
                <a:ea typeface="ＭＳ Ｐゴシック" charset="0"/>
                <a:cs typeface="ＭＳ Ｐゴシック" charset="0"/>
              </a:rPr>
              <a:t> Before: </a:t>
            </a:r>
            <a:r>
              <a:rPr lang="en-US" dirty="0" err="1">
                <a:ea typeface="ＭＳ Ｐゴシック" charset="0"/>
                <a:cs typeface="ＭＳ Ｐゴシック" charset="0"/>
              </a:rPr>
              <a:t>Ui</a:t>
            </a:r>
            <a:r>
              <a:rPr lang="en-US" dirty="0">
                <a:ea typeface="ＭＳ Ｐゴシック" charset="0"/>
                <a:cs typeface="ＭＳ Ｐゴシック" charset="0"/>
              </a:rPr>
              <a:t>=C1V^2/2+C2V^2/2. After: </a:t>
            </a:r>
            <a:r>
              <a:rPr lang="en-US" dirty="0" err="1">
                <a:ea typeface="ＭＳ Ｐゴシック" charset="0"/>
                <a:cs typeface="ＭＳ Ｐゴシック" charset="0"/>
              </a:rPr>
              <a:t>Uf</a:t>
            </a:r>
            <a:r>
              <a:rPr lang="en-US" dirty="0">
                <a:ea typeface="ＭＳ Ｐゴシック" charset="0"/>
                <a:cs typeface="ＭＳ Ｐゴシック" charset="0"/>
              </a:rPr>
              <a:t>=[(C1-C2)/(C1+C2)]^2 </a:t>
            </a:r>
            <a:r>
              <a:rPr lang="en-US" dirty="0" err="1">
                <a:ea typeface="ＭＳ Ｐゴシック" charset="0"/>
                <a:cs typeface="ＭＳ Ｐゴシック" charset="0"/>
              </a:rPr>
              <a:t>Ui</a:t>
            </a:r>
            <a:r>
              <a:rPr lang="en-US" dirty="0">
                <a:ea typeface="ＭＳ Ｐゴシック" charset="0"/>
                <a:cs typeface="ＭＳ Ｐゴシック" charset="0"/>
              </a:rPr>
              <a:t>  Some energy went into heating wire!</a:t>
            </a:r>
          </a:p>
          <a:p>
            <a:pPr marL="228600" indent="-228600" eaLnBrk="1" hangingPunct="1"/>
            <a:endParaRPr lang="en-US" sz="2000" dirty="0">
              <a:latin typeface="Palatino" charset="0"/>
              <a:ea typeface="ＭＳ Ｐゴシック" charset="0"/>
              <a:cs typeface="ＭＳ Ｐゴシック" charset="0"/>
            </a:endParaRPr>
          </a:p>
        </p:txBody>
      </p:sp>
    </p:spTree>
    <p:extLst>
      <p:ext uri="{BB962C8B-B14F-4D97-AF65-F5344CB8AC3E}">
        <p14:creationId xmlns:p14="http://schemas.microsoft.com/office/powerpoint/2010/main" val="287736550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01054805-7A92-614B-8B54-BD17129B4660}" type="slidenum">
              <a:rPr lang="en-US" sz="1200"/>
              <a:pPr/>
              <a:t>49</a:t>
            </a:fld>
            <a:endParaRPr lang="en-US" sz="1200"/>
          </a:p>
        </p:txBody>
      </p:sp>
      <p:sp>
        <p:nvSpPr>
          <p:cNvPr id="65539" name="Rectangle 2"/>
          <p:cNvSpPr>
            <a:spLocks noGrp="1" noRot="1" noChangeAspect="1" noChangeArrowheads="1"/>
          </p:cNvSpPr>
          <p:nvPr>
            <p:ph type="sldImg"/>
          </p:nvPr>
        </p:nvSpPr>
        <p:spPr>
          <a:solidFill>
            <a:srgbClr val="FFFFFF"/>
          </a:solidFill>
          <a:ln/>
        </p:spPr>
      </p:sp>
      <p:sp>
        <p:nvSpPr>
          <p:cNvPr id="65540" name="Rectangle 3"/>
          <p:cNvSpPr>
            <a:spLocks noGrp="1" noChangeArrowheads="1"/>
          </p:cNvSpPr>
          <p:nvPr>
            <p:ph type="body" idx="1"/>
          </p:nvPr>
        </p:nvSpPr>
        <p:spPr>
          <a:solidFill>
            <a:srgbClr val="FFFFFF"/>
          </a:solidFill>
          <a:ln>
            <a:solidFill>
              <a:srgbClr val="000000"/>
            </a:solidFill>
          </a:ln>
        </p:spPr>
        <p:txBody>
          <a:bodyPr/>
          <a:lstStyle/>
          <a:p>
            <a:pPr marL="228600" indent="-228600" eaLnBrk="1" hangingPunct="1">
              <a:buFontTx/>
              <a:buAutoNum type="arabicPeriod"/>
            </a:pPr>
            <a:r>
              <a:rPr lang="en-US" dirty="0">
                <a:ea typeface="ＭＳ Ｐゴシック" charset="0"/>
                <a:cs typeface="ＭＳ Ｐゴシック" charset="0"/>
              </a:rPr>
              <a:t>Potential = V = Q/C = Q1/C1</a:t>
            </a:r>
          </a:p>
          <a:p>
            <a:pPr marL="228600" indent="-228600" eaLnBrk="1" hangingPunct="1">
              <a:buFontTx/>
              <a:buAutoNum type="arabicPeriod"/>
            </a:pPr>
            <a:r>
              <a:rPr lang="en-US" dirty="0">
                <a:ea typeface="ＭＳ Ｐゴシック" charset="0"/>
                <a:cs typeface="ＭＳ Ｐゴシック" charset="0"/>
              </a:rPr>
              <a:t>Q1 &gt; Q2, so excess Q1 flows to Q2. V1=V2.</a:t>
            </a:r>
          </a:p>
          <a:p>
            <a:pPr marL="228600" indent="-228600" eaLnBrk="1" hangingPunct="1">
              <a:buFontTx/>
              <a:buAutoNum type="arabicPeriod"/>
            </a:pPr>
            <a:r>
              <a:rPr lang="en-US" dirty="0">
                <a:ea typeface="ＭＳ Ｐゴシック" charset="0"/>
                <a:cs typeface="ＭＳ Ｐゴシック" charset="0"/>
              </a:rPr>
              <a:t>Consider </a:t>
            </a:r>
            <a:r>
              <a:rPr lang="en-US" dirty="0" err="1">
                <a:ea typeface="ＭＳ Ｐゴシック" charset="0"/>
                <a:cs typeface="ＭＳ Ｐゴシック" charset="0"/>
              </a:rPr>
              <a:t>capactiors</a:t>
            </a:r>
            <a:r>
              <a:rPr lang="en-US" dirty="0">
                <a:ea typeface="ＭＳ Ｐゴシック" charset="0"/>
                <a:cs typeface="ＭＳ Ｐゴシック" charset="0"/>
              </a:rPr>
              <a:t> as parallel: Q=Q1+Q2 = VC1 + -VC2. V</a:t>
            </a:r>
            <a:r>
              <a:rPr lang="ja-JP" altLang="en-US" dirty="0">
                <a:ea typeface="ＭＳ Ｐゴシック" charset="0"/>
                <a:cs typeface="ＭＳ Ｐゴシック" charset="0"/>
              </a:rPr>
              <a:t>’</a:t>
            </a:r>
            <a:r>
              <a:rPr lang="en-US" dirty="0">
                <a:ea typeface="ＭＳ Ｐゴシック" charset="0"/>
                <a:cs typeface="ＭＳ Ｐゴシック" charset="0"/>
              </a:rPr>
              <a:t>=Q</a:t>
            </a:r>
            <a:r>
              <a:rPr lang="ja-JP" altLang="en-US" dirty="0">
                <a:ea typeface="ＭＳ Ｐゴシック" charset="0"/>
                <a:cs typeface="ＭＳ Ｐゴシック" charset="0"/>
              </a:rPr>
              <a:t>’</a:t>
            </a:r>
            <a:r>
              <a:rPr lang="en-US" dirty="0">
                <a:ea typeface="ＭＳ Ｐゴシック" charset="0"/>
                <a:cs typeface="ＭＳ Ｐゴシック" charset="0"/>
              </a:rPr>
              <a:t>/C</a:t>
            </a:r>
            <a:r>
              <a:rPr lang="ja-JP" altLang="en-US" dirty="0">
                <a:ea typeface="ＭＳ Ｐゴシック" charset="0"/>
                <a:cs typeface="ＭＳ Ｐゴシック" charset="0"/>
              </a:rPr>
              <a:t>’</a:t>
            </a:r>
            <a:r>
              <a:rPr lang="en-US" dirty="0">
                <a:ea typeface="ＭＳ Ｐゴシック" charset="0"/>
                <a:cs typeface="ＭＳ Ｐゴシック" charset="0"/>
              </a:rPr>
              <a:t> = V(C1-C2)/(C1+C2)</a:t>
            </a:r>
          </a:p>
          <a:p>
            <a:pPr marL="228600" indent="-228600" eaLnBrk="1" hangingPunct="1">
              <a:buFontTx/>
              <a:buAutoNum type="arabicPeriod"/>
            </a:pPr>
            <a:r>
              <a:rPr lang="en-US" dirty="0">
                <a:ea typeface="ＭＳ Ｐゴシック" charset="0"/>
                <a:cs typeface="ＭＳ Ｐゴシック" charset="0"/>
              </a:rPr>
              <a:t> Before: </a:t>
            </a:r>
            <a:r>
              <a:rPr lang="en-US" dirty="0" err="1">
                <a:ea typeface="ＭＳ Ｐゴシック" charset="0"/>
                <a:cs typeface="ＭＳ Ｐゴシック" charset="0"/>
              </a:rPr>
              <a:t>Ui</a:t>
            </a:r>
            <a:r>
              <a:rPr lang="en-US" dirty="0">
                <a:ea typeface="ＭＳ Ｐゴシック" charset="0"/>
                <a:cs typeface="ＭＳ Ｐゴシック" charset="0"/>
              </a:rPr>
              <a:t>=C1V^2/2+C2V^2/2. After: </a:t>
            </a:r>
            <a:r>
              <a:rPr lang="en-US" dirty="0" err="1">
                <a:ea typeface="ＭＳ Ｐゴシック" charset="0"/>
                <a:cs typeface="ＭＳ Ｐゴシック" charset="0"/>
              </a:rPr>
              <a:t>Uf</a:t>
            </a:r>
            <a:r>
              <a:rPr lang="en-US" dirty="0">
                <a:ea typeface="ＭＳ Ｐゴシック" charset="0"/>
                <a:cs typeface="ＭＳ Ｐゴシック" charset="0"/>
              </a:rPr>
              <a:t>=[(C1-C2)/(C1+C2)]^2 </a:t>
            </a:r>
            <a:r>
              <a:rPr lang="en-US" dirty="0" err="1">
                <a:ea typeface="ＭＳ Ｐゴシック" charset="0"/>
                <a:cs typeface="ＭＳ Ｐゴシック" charset="0"/>
              </a:rPr>
              <a:t>Ui</a:t>
            </a:r>
            <a:r>
              <a:rPr lang="en-US" dirty="0">
                <a:ea typeface="ＭＳ Ｐゴシック" charset="0"/>
                <a:cs typeface="ＭＳ Ｐゴシック" charset="0"/>
              </a:rPr>
              <a:t>  Some energy went into heating wire!</a:t>
            </a:r>
          </a:p>
          <a:p>
            <a:pPr marL="228600" indent="-228600" eaLnBrk="1" hangingPunct="1"/>
            <a:endParaRPr lang="en-US" sz="2000" dirty="0">
              <a:latin typeface="Palatino" charset="0"/>
              <a:ea typeface="ＭＳ Ｐゴシック" charset="0"/>
              <a:cs typeface="ＭＳ Ｐゴシック" charset="0"/>
            </a:endParaRPr>
          </a:p>
        </p:txBody>
      </p:sp>
    </p:spTree>
    <p:extLst>
      <p:ext uri="{BB962C8B-B14F-4D97-AF65-F5344CB8AC3E}">
        <p14:creationId xmlns:p14="http://schemas.microsoft.com/office/powerpoint/2010/main" val="309973295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01054805-7A92-614B-8B54-BD17129B4660}" type="slidenum">
              <a:rPr lang="en-US" sz="1200"/>
              <a:pPr/>
              <a:t>50</a:t>
            </a:fld>
            <a:endParaRPr lang="en-US" sz="1200"/>
          </a:p>
        </p:txBody>
      </p:sp>
      <p:sp>
        <p:nvSpPr>
          <p:cNvPr id="65539" name="Rectangle 2"/>
          <p:cNvSpPr>
            <a:spLocks noGrp="1" noRot="1" noChangeAspect="1" noChangeArrowheads="1"/>
          </p:cNvSpPr>
          <p:nvPr>
            <p:ph type="sldImg"/>
          </p:nvPr>
        </p:nvSpPr>
        <p:spPr>
          <a:solidFill>
            <a:srgbClr val="FFFFFF"/>
          </a:solidFill>
          <a:ln/>
        </p:spPr>
      </p:sp>
      <p:sp>
        <p:nvSpPr>
          <p:cNvPr id="65540" name="Rectangle 3"/>
          <p:cNvSpPr>
            <a:spLocks noGrp="1" noChangeArrowheads="1"/>
          </p:cNvSpPr>
          <p:nvPr>
            <p:ph type="body" idx="1"/>
          </p:nvPr>
        </p:nvSpPr>
        <p:spPr>
          <a:solidFill>
            <a:srgbClr val="FFFFFF"/>
          </a:solidFill>
          <a:ln>
            <a:solidFill>
              <a:srgbClr val="000000"/>
            </a:solidFill>
          </a:ln>
        </p:spPr>
        <p:txBody>
          <a:bodyPr/>
          <a:lstStyle/>
          <a:p>
            <a:pPr marL="228600" indent="-228600" eaLnBrk="1" hangingPunct="1">
              <a:buFontTx/>
              <a:buAutoNum type="arabicPeriod"/>
            </a:pPr>
            <a:r>
              <a:rPr lang="en-US" dirty="0">
                <a:ea typeface="ＭＳ Ｐゴシック" charset="0"/>
                <a:cs typeface="ＭＳ Ｐゴシック" charset="0"/>
              </a:rPr>
              <a:t>Potential = V = Q/C = Q1/C1</a:t>
            </a:r>
          </a:p>
          <a:p>
            <a:pPr marL="228600" indent="-228600" eaLnBrk="1" hangingPunct="1">
              <a:buFontTx/>
              <a:buAutoNum type="arabicPeriod"/>
            </a:pPr>
            <a:r>
              <a:rPr lang="en-US" dirty="0">
                <a:ea typeface="ＭＳ Ｐゴシック" charset="0"/>
                <a:cs typeface="ＭＳ Ｐゴシック" charset="0"/>
              </a:rPr>
              <a:t>Q1 &gt; Q2, so excess Q1 flows to Q2. V1=V2.</a:t>
            </a:r>
          </a:p>
          <a:p>
            <a:pPr marL="228600" indent="-228600" eaLnBrk="1" hangingPunct="1">
              <a:buFontTx/>
              <a:buAutoNum type="arabicPeriod"/>
            </a:pPr>
            <a:r>
              <a:rPr lang="en-US" dirty="0">
                <a:ea typeface="ＭＳ Ｐゴシック" charset="0"/>
                <a:cs typeface="ＭＳ Ｐゴシック" charset="0"/>
              </a:rPr>
              <a:t>Consider </a:t>
            </a:r>
            <a:r>
              <a:rPr lang="en-US" dirty="0" err="1">
                <a:ea typeface="ＭＳ Ｐゴシック" charset="0"/>
                <a:cs typeface="ＭＳ Ｐゴシック" charset="0"/>
              </a:rPr>
              <a:t>capactiors</a:t>
            </a:r>
            <a:r>
              <a:rPr lang="en-US" dirty="0">
                <a:ea typeface="ＭＳ Ｐゴシック" charset="0"/>
                <a:cs typeface="ＭＳ Ｐゴシック" charset="0"/>
              </a:rPr>
              <a:t> as parallel: Q=Q1+Q2 = VC1 + -VC2. V</a:t>
            </a:r>
            <a:r>
              <a:rPr lang="ja-JP" altLang="en-US" dirty="0">
                <a:ea typeface="ＭＳ Ｐゴシック" charset="0"/>
                <a:cs typeface="ＭＳ Ｐゴシック" charset="0"/>
              </a:rPr>
              <a:t>’</a:t>
            </a:r>
            <a:r>
              <a:rPr lang="en-US" dirty="0">
                <a:ea typeface="ＭＳ Ｐゴシック" charset="0"/>
                <a:cs typeface="ＭＳ Ｐゴシック" charset="0"/>
              </a:rPr>
              <a:t>=Q</a:t>
            </a:r>
            <a:r>
              <a:rPr lang="ja-JP" altLang="en-US" dirty="0">
                <a:ea typeface="ＭＳ Ｐゴシック" charset="0"/>
                <a:cs typeface="ＭＳ Ｐゴシック" charset="0"/>
              </a:rPr>
              <a:t>’</a:t>
            </a:r>
            <a:r>
              <a:rPr lang="en-US" dirty="0">
                <a:ea typeface="ＭＳ Ｐゴシック" charset="0"/>
                <a:cs typeface="ＭＳ Ｐゴシック" charset="0"/>
              </a:rPr>
              <a:t>/C</a:t>
            </a:r>
            <a:r>
              <a:rPr lang="ja-JP" altLang="en-US" dirty="0">
                <a:ea typeface="ＭＳ Ｐゴシック" charset="0"/>
                <a:cs typeface="ＭＳ Ｐゴシック" charset="0"/>
              </a:rPr>
              <a:t>’</a:t>
            </a:r>
            <a:r>
              <a:rPr lang="en-US" dirty="0">
                <a:ea typeface="ＭＳ Ｐゴシック" charset="0"/>
                <a:cs typeface="ＭＳ Ｐゴシック" charset="0"/>
              </a:rPr>
              <a:t> = V(C1-C2)/(C1+C2)</a:t>
            </a:r>
          </a:p>
          <a:p>
            <a:pPr marL="228600" indent="-228600" eaLnBrk="1" hangingPunct="1">
              <a:buFontTx/>
              <a:buAutoNum type="arabicPeriod"/>
            </a:pPr>
            <a:r>
              <a:rPr lang="en-US" dirty="0">
                <a:ea typeface="ＭＳ Ｐゴシック" charset="0"/>
                <a:cs typeface="ＭＳ Ｐゴシック" charset="0"/>
              </a:rPr>
              <a:t> Before: </a:t>
            </a:r>
            <a:r>
              <a:rPr lang="en-US" dirty="0" err="1">
                <a:ea typeface="ＭＳ Ｐゴシック" charset="0"/>
                <a:cs typeface="ＭＳ Ｐゴシック" charset="0"/>
              </a:rPr>
              <a:t>Ui</a:t>
            </a:r>
            <a:r>
              <a:rPr lang="en-US" dirty="0">
                <a:ea typeface="ＭＳ Ｐゴシック" charset="0"/>
                <a:cs typeface="ＭＳ Ｐゴシック" charset="0"/>
              </a:rPr>
              <a:t>=C1V^2/2+C2V^2/2. After: </a:t>
            </a:r>
            <a:r>
              <a:rPr lang="en-US" dirty="0" err="1">
                <a:ea typeface="ＭＳ Ｐゴシック" charset="0"/>
                <a:cs typeface="ＭＳ Ｐゴシック" charset="0"/>
              </a:rPr>
              <a:t>Uf</a:t>
            </a:r>
            <a:r>
              <a:rPr lang="en-US" dirty="0">
                <a:ea typeface="ＭＳ Ｐゴシック" charset="0"/>
                <a:cs typeface="ＭＳ Ｐゴシック" charset="0"/>
              </a:rPr>
              <a:t>=[(C1-C2)/(C1+C2)]^2 </a:t>
            </a:r>
            <a:r>
              <a:rPr lang="en-US" dirty="0" err="1">
                <a:ea typeface="ＭＳ Ｐゴシック" charset="0"/>
                <a:cs typeface="ＭＳ Ｐゴシック" charset="0"/>
              </a:rPr>
              <a:t>Ui</a:t>
            </a:r>
            <a:r>
              <a:rPr lang="en-US" dirty="0">
                <a:ea typeface="ＭＳ Ｐゴシック" charset="0"/>
                <a:cs typeface="ＭＳ Ｐゴシック" charset="0"/>
              </a:rPr>
              <a:t>  Some energy went into heating wire!</a:t>
            </a:r>
          </a:p>
          <a:p>
            <a:pPr marL="228600" indent="-228600" eaLnBrk="1" hangingPunct="1"/>
            <a:endParaRPr lang="en-US" sz="2000" dirty="0">
              <a:latin typeface="Palatino" charset="0"/>
              <a:ea typeface="ＭＳ Ｐゴシック" charset="0"/>
              <a:cs typeface="ＭＳ Ｐゴシック" charset="0"/>
            </a:endParaRPr>
          </a:p>
        </p:txBody>
      </p:sp>
    </p:spTree>
    <p:extLst>
      <p:ext uri="{BB962C8B-B14F-4D97-AF65-F5344CB8AC3E}">
        <p14:creationId xmlns:p14="http://schemas.microsoft.com/office/powerpoint/2010/main" val="7774715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fld id="{BE87BDDD-E9F5-F841-B994-E689400EBBC2}" type="slidenum">
              <a:rPr lang="en-US" sz="1200"/>
              <a:pPr eaLnBrk="1" hangingPunct="1"/>
              <a:t>6</a:t>
            </a:fld>
            <a:endParaRPr lang="en-US" sz="1200"/>
          </a:p>
        </p:txBody>
      </p:sp>
      <p:sp>
        <p:nvSpPr>
          <p:cNvPr id="138243" name="Rectangle 1"/>
          <p:cNvSpPr>
            <a:spLocks noGrp="1" noRot="1" noChangeAspect="1" noChangeArrowheads="1"/>
          </p:cNvSpPr>
          <p:nvPr>
            <p:ph type="sldImg"/>
          </p:nvPr>
        </p:nvSpPr>
        <p:spPr>
          <a:solidFill>
            <a:srgbClr val="FFFFFF"/>
          </a:solidFill>
          <a:ln/>
        </p:spPr>
      </p:sp>
      <p:sp>
        <p:nvSpPr>
          <p:cNvPr id="138244" name="Rectangle 2"/>
          <p:cNvSpPr>
            <a:spLocks noGrp="1" noChangeArrowheads="1"/>
          </p:cNvSpPr>
          <p:nvPr>
            <p:ph type="body" idx="1"/>
          </p:nvPr>
        </p:nvSpPr>
        <p:spPr>
          <a:xfrm>
            <a:off x="685800" y="4343400"/>
            <a:ext cx="5486400" cy="4114800"/>
          </a:xfrm>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sz="1600">
              <a:latin typeface="Lucida Grande" charset="0"/>
              <a:cs typeface="Lucida Grande" charset="0"/>
              <a:sym typeface="Lucida Grande"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fld id="{BE87BDDD-E9F5-F841-B994-E689400EBBC2}" type="slidenum">
              <a:rPr lang="en-US" sz="1200"/>
              <a:pPr eaLnBrk="1" hangingPunct="1"/>
              <a:t>51</a:t>
            </a:fld>
            <a:endParaRPr lang="en-US" sz="1200"/>
          </a:p>
        </p:txBody>
      </p:sp>
      <p:sp>
        <p:nvSpPr>
          <p:cNvPr id="138243" name="Rectangle 1"/>
          <p:cNvSpPr>
            <a:spLocks noGrp="1" noRot="1" noChangeAspect="1" noChangeArrowheads="1"/>
          </p:cNvSpPr>
          <p:nvPr>
            <p:ph type="sldImg"/>
          </p:nvPr>
        </p:nvSpPr>
        <p:spPr>
          <a:solidFill>
            <a:srgbClr val="FFFFFF"/>
          </a:solidFill>
          <a:ln/>
        </p:spPr>
      </p:sp>
      <p:sp>
        <p:nvSpPr>
          <p:cNvPr id="138244" name="Rectangle 2"/>
          <p:cNvSpPr>
            <a:spLocks noGrp="1" noChangeArrowheads="1"/>
          </p:cNvSpPr>
          <p:nvPr>
            <p:ph type="body" idx="1"/>
          </p:nvPr>
        </p:nvSpPr>
        <p:spPr>
          <a:xfrm>
            <a:off x="685800" y="4343400"/>
            <a:ext cx="5486400" cy="4114800"/>
          </a:xfrm>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sz="1600">
              <a:latin typeface="Lucida Grande" charset="0"/>
              <a:cs typeface="Lucida Grande" charset="0"/>
              <a:sym typeface="Lucida Grande"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fld id="{BE87BDDD-E9F5-F841-B994-E689400EBBC2}" type="slidenum">
              <a:rPr lang="en-US" sz="1200"/>
              <a:pPr eaLnBrk="1" hangingPunct="1"/>
              <a:t>52</a:t>
            </a:fld>
            <a:endParaRPr lang="en-US" sz="1200"/>
          </a:p>
        </p:txBody>
      </p:sp>
      <p:sp>
        <p:nvSpPr>
          <p:cNvPr id="138243" name="Rectangle 1"/>
          <p:cNvSpPr>
            <a:spLocks noGrp="1" noRot="1" noChangeAspect="1" noChangeArrowheads="1"/>
          </p:cNvSpPr>
          <p:nvPr>
            <p:ph type="sldImg"/>
          </p:nvPr>
        </p:nvSpPr>
        <p:spPr>
          <a:solidFill>
            <a:srgbClr val="FFFFFF"/>
          </a:solidFill>
          <a:ln/>
        </p:spPr>
      </p:sp>
      <p:sp>
        <p:nvSpPr>
          <p:cNvPr id="138244" name="Rectangle 2"/>
          <p:cNvSpPr>
            <a:spLocks noGrp="1" noChangeArrowheads="1"/>
          </p:cNvSpPr>
          <p:nvPr>
            <p:ph type="body" idx="1"/>
          </p:nvPr>
        </p:nvSpPr>
        <p:spPr>
          <a:xfrm>
            <a:off x="685800" y="4343400"/>
            <a:ext cx="5486400" cy="4114800"/>
          </a:xfrm>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sz="1600">
              <a:latin typeface="Lucida Grande" charset="0"/>
              <a:cs typeface="Lucida Grande" charset="0"/>
              <a:sym typeface="Lucida Grande"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fld id="{BE87BDDD-E9F5-F841-B994-E689400EBBC2}" type="slidenum">
              <a:rPr lang="en-US" sz="1200"/>
              <a:pPr eaLnBrk="1" hangingPunct="1"/>
              <a:t>53</a:t>
            </a:fld>
            <a:endParaRPr lang="en-US" sz="1200"/>
          </a:p>
        </p:txBody>
      </p:sp>
      <p:sp>
        <p:nvSpPr>
          <p:cNvPr id="138243" name="Rectangle 1"/>
          <p:cNvSpPr>
            <a:spLocks noGrp="1" noRot="1" noChangeAspect="1" noChangeArrowheads="1"/>
          </p:cNvSpPr>
          <p:nvPr>
            <p:ph type="sldImg"/>
          </p:nvPr>
        </p:nvSpPr>
        <p:spPr>
          <a:solidFill>
            <a:srgbClr val="FFFFFF"/>
          </a:solidFill>
          <a:ln/>
        </p:spPr>
      </p:sp>
      <p:sp>
        <p:nvSpPr>
          <p:cNvPr id="138244" name="Rectangle 2"/>
          <p:cNvSpPr>
            <a:spLocks noGrp="1" noChangeArrowheads="1"/>
          </p:cNvSpPr>
          <p:nvPr>
            <p:ph type="body" idx="1"/>
          </p:nvPr>
        </p:nvSpPr>
        <p:spPr>
          <a:xfrm>
            <a:off x="685800" y="4343400"/>
            <a:ext cx="5486400" cy="4114800"/>
          </a:xfrm>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sz="1600">
              <a:latin typeface="Lucida Grande" charset="0"/>
              <a:cs typeface="Lucida Grande" charset="0"/>
              <a:sym typeface="Lucida Grande"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fld id="{BE87BDDD-E9F5-F841-B994-E689400EBBC2}" type="slidenum">
              <a:rPr lang="en-US" sz="1200"/>
              <a:pPr eaLnBrk="1" hangingPunct="1"/>
              <a:t>54</a:t>
            </a:fld>
            <a:endParaRPr lang="en-US" sz="1200"/>
          </a:p>
        </p:txBody>
      </p:sp>
      <p:sp>
        <p:nvSpPr>
          <p:cNvPr id="138243" name="Rectangle 1"/>
          <p:cNvSpPr>
            <a:spLocks noGrp="1" noRot="1" noChangeAspect="1" noChangeArrowheads="1"/>
          </p:cNvSpPr>
          <p:nvPr>
            <p:ph type="sldImg"/>
          </p:nvPr>
        </p:nvSpPr>
        <p:spPr>
          <a:solidFill>
            <a:srgbClr val="FFFFFF"/>
          </a:solidFill>
          <a:ln/>
        </p:spPr>
      </p:sp>
      <p:sp>
        <p:nvSpPr>
          <p:cNvPr id="138244" name="Rectangle 2"/>
          <p:cNvSpPr>
            <a:spLocks noGrp="1" noChangeArrowheads="1"/>
          </p:cNvSpPr>
          <p:nvPr>
            <p:ph type="body" idx="1"/>
          </p:nvPr>
        </p:nvSpPr>
        <p:spPr>
          <a:xfrm>
            <a:off x="685800" y="4343400"/>
            <a:ext cx="5486400" cy="4114800"/>
          </a:xfrm>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sz="1600">
              <a:latin typeface="Lucida Grande" charset="0"/>
              <a:cs typeface="Lucida Grande" charset="0"/>
              <a:sym typeface="Lucida Grande"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fld id="{BE87BDDD-E9F5-F841-B994-E689400EBBC2}" type="slidenum">
              <a:rPr lang="en-US" sz="1200"/>
              <a:pPr eaLnBrk="1" hangingPunct="1"/>
              <a:t>7</a:t>
            </a:fld>
            <a:endParaRPr lang="en-US" sz="1200"/>
          </a:p>
        </p:txBody>
      </p:sp>
      <p:sp>
        <p:nvSpPr>
          <p:cNvPr id="138243" name="Rectangle 1"/>
          <p:cNvSpPr>
            <a:spLocks noGrp="1" noRot="1" noChangeAspect="1" noChangeArrowheads="1"/>
          </p:cNvSpPr>
          <p:nvPr>
            <p:ph type="sldImg"/>
          </p:nvPr>
        </p:nvSpPr>
        <p:spPr>
          <a:solidFill>
            <a:srgbClr val="FFFFFF"/>
          </a:solidFill>
          <a:ln/>
        </p:spPr>
      </p:sp>
      <p:sp>
        <p:nvSpPr>
          <p:cNvPr id="138244" name="Rectangle 2"/>
          <p:cNvSpPr>
            <a:spLocks noGrp="1" noChangeArrowheads="1"/>
          </p:cNvSpPr>
          <p:nvPr>
            <p:ph type="body" idx="1"/>
          </p:nvPr>
        </p:nvSpPr>
        <p:spPr>
          <a:xfrm>
            <a:off x="685800" y="4343400"/>
            <a:ext cx="5486400" cy="4114800"/>
          </a:xfrm>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sz="1600">
              <a:latin typeface="Lucida Grande" charset="0"/>
              <a:cs typeface="Lucida Grande" charset="0"/>
              <a:sym typeface="Lucida Grande"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fld id="{BE87BDDD-E9F5-F841-B994-E689400EBBC2}" type="slidenum">
              <a:rPr lang="en-US" sz="1200"/>
              <a:pPr eaLnBrk="1" hangingPunct="1"/>
              <a:t>8</a:t>
            </a:fld>
            <a:endParaRPr lang="en-US" sz="1200"/>
          </a:p>
        </p:txBody>
      </p:sp>
      <p:sp>
        <p:nvSpPr>
          <p:cNvPr id="138243" name="Rectangle 1"/>
          <p:cNvSpPr>
            <a:spLocks noGrp="1" noRot="1" noChangeAspect="1" noChangeArrowheads="1"/>
          </p:cNvSpPr>
          <p:nvPr>
            <p:ph type="sldImg"/>
          </p:nvPr>
        </p:nvSpPr>
        <p:spPr>
          <a:solidFill>
            <a:srgbClr val="FFFFFF"/>
          </a:solidFill>
          <a:ln/>
        </p:spPr>
      </p:sp>
      <p:sp>
        <p:nvSpPr>
          <p:cNvPr id="138244" name="Rectangle 2"/>
          <p:cNvSpPr>
            <a:spLocks noGrp="1" noChangeArrowheads="1"/>
          </p:cNvSpPr>
          <p:nvPr>
            <p:ph type="body" idx="1"/>
          </p:nvPr>
        </p:nvSpPr>
        <p:spPr>
          <a:xfrm>
            <a:off x="685800" y="4343400"/>
            <a:ext cx="5486400" cy="4114800"/>
          </a:xfrm>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sz="1600">
              <a:latin typeface="Lucida Grande" charset="0"/>
              <a:cs typeface="Lucida Grande" charset="0"/>
              <a:sym typeface="Lucida Grande"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fld id="{BE87BDDD-E9F5-F841-B994-E689400EBBC2}" type="slidenum">
              <a:rPr lang="en-US" sz="1200"/>
              <a:pPr eaLnBrk="1" hangingPunct="1"/>
              <a:t>9</a:t>
            </a:fld>
            <a:endParaRPr lang="en-US" sz="1200"/>
          </a:p>
        </p:txBody>
      </p:sp>
      <p:sp>
        <p:nvSpPr>
          <p:cNvPr id="138243" name="Rectangle 1"/>
          <p:cNvSpPr>
            <a:spLocks noGrp="1" noRot="1" noChangeAspect="1" noChangeArrowheads="1"/>
          </p:cNvSpPr>
          <p:nvPr>
            <p:ph type="sldImg"/>
          </p:nvPr>
        </p:nvSpPr>
        <p:spPr>
          <a:solidFill>
            <a:srgbClr val="FFFFFF"/>
          </a:solidFill>
          <a:ln/>
        </p:spPr>
      </p:sp>
      <p:sp>
        <p:nvSpPr>
          <p:cNvPr id="138244" name="Rectangle 2"/>
          <p:cNvSpPr>
            <a:spLocks noGrp="1" noChangeArrowheads="1"/>
          </p:cNvSpPr>
          <p:nvPr>
            <p:ph type="body" idx="1"/>
          </p:nvPr>
        </p:nvSpPr>
        <p:spPr>
          <a:xfrm>
            <a:off x="685800" y="4343400"/>
            <a:ext cx="5486400" cy="4114800"/>
          </a:xfrm>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sz="1600">
              <a:latin typeface="Lucida Grande" charset="0"/>
              <a:cs typeface="Lucida Grande" charset="0"/>
              <a:sym typeface="Lucida Grande"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fld id="{BE87BDDD-E9F5-F841-B994-E689400EBBC2}" type="slidenum">
              <a:rPr lang="en-US" sz="1200"/>
              <a:pPr eaLnBrk="1" hangingPunct="1"/>
              <a:t>10</a:t>
            </a:fld>
            <a:endParaRPr lang="en-US" sz="1200"/>
          </a:p>
        </p:txBody>
      </p:sp>
      <p:sp>
        <p:nvSpPr>
          <p:cNvPr id="138243" name="Rectangle 1"/>
          <p:cNvSpPr>
            <a:spLocks noGrp="1" noRot="1" noChangeAspect="1" noChangeArrowheads="1"/>
          </p:cNvSpPr>
          <p:nvPr>
            <p:ph type="sldImg"/>
          </p:nvPr>
        </p:nvSpPr>
        <p:spPr>
          <a:solidFill>
            <a:srgbClr val="FFFFFF"/>
          </a:solidFill>
          <a:ln/>
        </p:spPr>
      </p:sp>
      <p:sp>
        <p:nvSpPr>
          <p:cNvPr id="138244" name="Rectangle 2"/>
          <p:cNvSpPr>
            <a:spLocks noGrp="1" noChangeArrowheads="1"/>
          </p:cNvSpPr>
          <p:nvPr>
            <p:ph type="body" idx="1"/>
          </p:nvPr>
        </p:nvSpPr>
        <p:spPr>
          <a:xfrm>
            <a:off x="685800" y="4343400"/>
            <a:ext cx="5486400" cy="4114800"/>
          </a:xfrm>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sz="1600">
              <a:latin typeface="Lucida Grande" charset="0"/>
              <a:cs typeface="Lucida Grande" charset="0"/>
              <a:sym typeface="Lucida Grande"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D7EC245-C696-BC48-A093-09C31B30B067}" type="datetimeFigureOut">
              <a:rPr lang="en-US" smtClean="0"/>
              <a:t>3/3/24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2D4D64-6D6A-A949-85F4-7FD739F6565F}" type="slidenum">
              <a:rPr lang="en-US" smtClean="0"/>
              <a:t>‹#›</a:t>
            </a:fld>
            <a:endParaRPr lang="en-US"/>
          </a:p>
        </p:txBody>
      </p:sp>
    </p:spTree>
    <p:extLst>
      <p:ext uri="{BB962C8B-B14F-4D97-AF65-F5344CB8AC3E}">
        <p14:creationId xmlns:p14="http://schemas.microsoft.com/office/powerpoint/2010/main" val="1063375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7EC245-C696-BC48-A093-09C31B30B067}" type="datetimeFigureOut">
              <a:rPr lang="en-US" smtClean="0"/>
              <a:t>3/3/24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2D4D64-6D6A-A949-85F4-7FD739F6565F}" type="slidenum">
              <a:rPr lang="en-US" smtClean="0"/>
              <a:t>‹#›</a:t>
            </a:fld>
            <a:endParaRPr lang="en-US"/>
          </a:p>
        </p:txBody>
      </p:sp>
    </p:spTree>
    <p:extLst>
      <p:ext uri="{BB962C8B-B14F-4D97-AF65-F5344CB8AC3E}">
        <p14:creationId xmlns:p14="http://schemas.microsoft.com/office/powerpoint/2010/main" val="37771300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7EC245-C696-BC48-A093-09C31B30B067}" type="datetimeFigureOut">
              <a:rPr lang="en-US" smtClean="0"/>
              <a:t>3/3/24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2D4D64-6D6A-A949-85F4-7FD739F6565F}" type="slidenum">
              <a:rPr lang="en-US" smtClean="0"/>
              <a:t>‹#›</a:t>
            </a:fld>
            <a:endParaRPr lang="en-US"/>
          </a:p>
        </p:txBody>
      </p:sp>
    </p:spTree>
    <p:extLst>
      <p:ext uri="{BB962C8B-B14F-4D97-AF65-F5344CB8AC3E}">
        <p14:creationId xmlns:p14="http://schemas.microsoft.com/office/powerpoint/2010/main" val="2550840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7EC245-C696-BC48-A093-09C31B30B067}" type="datetimeFigureOut">
              <a:rPr lang="en-US" smtClean="0"/>
              <a:t>3/3/24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2D4D64-6D6A-A949-85F4-7FD739F6565F}" type="slidenum">
              <a:rPr lang="en-US" smtClean="0"/>
              <a:t>‹#›</a:t>
            </a:fld>
            <a:endParaRPr lang="en-US"/>
          </a:p>
        </p:txBody>
      </p:sp>
    </p:spTree>
    <p:extLst>
      <p:ext uri="{BB962C8B-B14F-4D97-AF65-F5344CB8AC3E}">
        <p14:creationId xmlns:p14="http://schemas.microsoft.com/office/powerpoint/2010/main" val="3401763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D7EC245-C696-BC48-A093-09C31B30B067}" type="datetimeFigureOut">
              <a:rPr lang="en-US" smtClean="0"/>
              <a:t>3/3/24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2D4D64-6D6A-A949-85F4-7FD739F6565F}" type="slidenum">
              <a:rPr lang="en-US" smtClean="0"/>
              <a:t>‹#›</a:t>
            </a:fld>
            <a:endParaRPr lang="en-US"/>
          </a:p>
        </p:txBody>
      </p:sp>
    </p:spTree>
    <p:extLst>
      <p:ext uri="{BB962C8B-B14F-4D97-AF65-F5344CB8AC3E}">
        <p14:creationId xmlns:p14="http://schemas.microsoft.com/office/powerpoint/2010/main" val="23829299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D7EC245-C696-BC48-A093-09C31B30B067}" type="datetimeFigureOut">
              <a:rPr lang="en-US" smtClean="0"/>
              <a:t>3/3/24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2D4D64-6D6A-A949-85F4-7FD739F6565F}" type="slidenum">
              <a:rPr lang="en-US" smtClean="0"/>
              <a:t>‹#›</a:t>
            </a:fld>
            <a:endParaRPr lang="en-US"/>
          </a:p>
        </p:txBody>
      </p:sp>
    </p:spTree>
    <p:extLst>
      <p:ext uri="{BB962C8B-B14F-4D97-AF65-F5344CB8AC3E}">
        <p14:creationId xmlns:p14="http://schemas.microsoft.com/office/powerpoint/2010/main" val="39109107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D7EC245-C696-BC48-A093-09C31B30B067}" type="datetimeFigureOut">
              <a:rPr lang="en-US" smtClean="0"/>
              <a:t>3/3/24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2D4D64-6D6A-A949-85F4-7FD739F6565F}" type="slidenum">
              <a:rPr lang="en-US" smtClean="0"/>
              <a:t>‹#›</a:t>
            </a:fld>
            <a:endParaRPr lang="en-US"/>
          </a:p>
        </p:txBody>
      </p:sp>
    </p:spTree>
    <p:extLst>
      <p:ext uri="{BB962C8B-B14F-4D97-AF65-F5344CB8AC3E}">
        <p14:creationId xmlns:p14="http://schemas.microsoft.com/office/powerpoint/2010/main" val="765325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D7EC245-C696-BC48-A093-09C31B30B067}" type="datetimeFigureOut">
              <a:rPr lang="en-US" smtClean="0"/>
              <a:t>3/3/24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2D4D64-6D6A-A949-85F4-7FD739F6565F}" type="slidenum">
              <a:rPr lang="en-US" smtClean="0"/>
              <a:t>‹#›</a:t>
            </a:fld>
            <a:endParaRPr lang="en-US"/>
          </a:p>
        </p:txBody>
      </p:sp>
    </p:spTree>
    <p:extLst>
      <p:ext uri="{BB962C8B-B14F-4D97-AF65-F5344CB8AC3E}">
        <p14:creationId xmlns:p14="http://schemas.microsoft.com/office/powerpoint/2010/main" val="343536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7EC245-C696-BC48-A093-09C31B30B067}" type="datetimeFigureOut">
              <a:rPr lang="en-US" smtClean="0"/>
              <a:t>3/3/24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72D4D64-6D6A-A949-85F4-7FD739F6565F}" type="slidenum">
              <a:rPr lang="en-US" smtClean="0"/>
              <a:t>‹#›</a:t>
            </a:fld>
            <a:endParaRPr lang="en-US"/>
          </a:p>
        </p:txBody>
      </p:sp>
    </p:spTree>
    <p:extLst>
      <p:ext uri="{BB962C8B-B14F-4D97-AF65-F5344CB8AC3E}">
        <p14:creationId xmlns:p14="http://schemas.microsoft.com/office/powerpoint/2010/main" val="8948010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7EC245-C696-BC48-A093-09C31B30B067}" type="datetimeFigureOut">
              <a:rPr lang="en-US" smtClean="0"/>
              <a:t>3/3/24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2D4D64-6D6A-A949-85F4-7FD739F6565F}" type="slidenum">
              <a:rPr lang="en-US" smtClean="0"/>
              <a:t>‹#›</a:t>
            </a:fld>
            <a:endParaRPr lang="en-US"/>
          </a:p>
        </p:txBody>
      </p:sp>
    </p:spTree>
    <p:extLst>
      <p:ext uri="{BB962C8B-B14F-4D97-AF65-F5344CB8AC3E}">
        <p14:creationId xmlns:p14="http://schemas.microsoft.com/office/powerpoint/2010/main" val="19810050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7EC245-C696-BC48-A093-09C31B30B067}" type="datetimeFigureOut">
              <a:rPr lang="en-US" smtClean="0"/>
              <a:t>3/3/24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2D4D64-6D6A-A949-85F4-7FD739F6565F}" type="slidenum">
              <a:rPr lang="en-US" smtClean="0"/>
              <a:t>‹#›</a:t>
            </a:fld>
            <a:endParaRPr lang="en-US"/>
          </a:p>
        </p:txBody>
      </p:sp>
    </p:spTree>
    <p:extLst>
      <p:ext uri="{BB962C8B-B14F-4D97-AF65-F5344CB8AC3E}">
        <p14:creationId xmlns:p14="http://schemas.microsoft.com/office/powerpoint/2010/main" val="1888236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7EC245-C696-BC48-A093-09C31B30B067}" type="datetimeFigureOut">
              <a:rPr lang="en-US" smtClean="0"/>
              <a:t>3/3/24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2D4D64-6D6A-A949-85F4-7FD739F6565F}" type="slidenum">
              <a:rPr lang="en-US" smtClean="0"/>
              <a:t>‹#›</a:t>
            </a:fld>
            <a:endParaRPr lang="en-US"/>
          </a:p>
        </p:txBody>
      </p:sp>
    </p:spTree>
    <p:extLst>
      <p:ext uri="{BB962C8B-B14F-4D97-AF65-F5344CB8AC3E}">
        <p14:creationId xmlns:p14="http://schemas.microsoft.com/office/powerpoint/2010/main" val="5792420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oleObject" Target="../embeddings/oleObject1.bin"/><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3" Type="http://schemas.openxmlformats.org/officeDocument/2006/relationships/oleObject" Target="../embeddings/oleObject124.bin"/><Relationship Id="rId18" Type="http://schemas.openxmlformats.org/officeDocument/2006/relationships/image" Target="../media/image66.emf"/><Relationship Id="rId26" Type="http://schemas.openxmlformats.org/officeDocument/2006/relationships/image" Target="../media/image72.emf"/><Relationship Id="rId39" Type="http://schemas.openxmlformats.org/officeDocument/2006/relationships/oleObject" Target="../embeddings/oleObject138.bin"/><Relationship Id="rId21" Type="http://schemas.openxmlformats.org/officeDocument/2006/relationships/oleObject" Target="../embeddings/oleObject128.bin"/><Relationship Id="rId34" Type="http://schemas.openxmlformats.org/officeDocument/2006/relationships/image" Target="../media/image76.emf"/><Relationship Id="rId42" Type="http://schemas.openxmlformats.org/officeDocument/2006/relationships/oleObject" Target="../embeddings/oleObject140.bin"/><Relationship Id="rId7" Type="http://schemas.openxmlformats.org/officeDocument/2006/relationships/oleObject" Target="../embeddings/oleObject121.bin"/><Relationship Id="rId2" Type="http://schemas.openxmlformats.org/officeDocument/2006/relationships/notesSlide" Target="../notesSlides/notesSlide9.xml"/><Relationship Id="rId16" Type="http://schemas.openxmlformats.org/officeDocument/2006/relationships/image" Target="../media/image65.emf"/><Relationship Id="rId20" Type="http://schemas.openxmlformats.org/officeDocument/2006/relationships/image" Target="../media/image67.emf"/><Relationship Id="rId29" Type="http://schemas.openxmlformats.org/officeDocument/2006/relationships/oleObject" Target="../embeddings/oleObject132.bin"/><Relationship Id="rId41" Type="http://schemas.openxmlformats.org/officeDocument/2006/relationships/image" Target="../media/image77.emf"/><Relationship Id="rId1" Type="http://schemas.openxmlformats.org/officeDocument/2006/relationships/slideLayout" Target="../slideLayouts/slideLayout2.xml"/><Relationship Id="rId6" Type="http://schemas.openxmlformats.org/officeDocument/2006/relationships/image" Target="../media/image56.emf"/><Relationship Id="rId11" Type="http://schemas.openxmlformats.org/officeDocument/2006/relationships/oleObject" Target="../embeddings/oleObject123.bin"/><Relationship Id="rId24" Type="http://schemas.openxmlformats.org/officeDocument/2006/relationships/image" Target="../media/image61.emf"/><Relationship Id="rId32" Type="http://schemas.openxmlformats.org/officeDocument/2006/relationships/image" Target="../media/image75.emf"/><Relationship Id="rId37" Type="http://schemas.openxmlformats.org/officeDocument/2006/relationships/oleObject" Target="../embeddings/oleObject137.bin"/><Relationship Id="rId40" Type="http://schemas.openxmlformats.org/officeDocument/2006/relationships/oleObject" Target="../embeddings/oleObject139.bin"/><Relationship Id="rId5" Type="http://schemas.openxmlformats.org/officeDocument/2006/relationships/oleObject" Target="../embeddings/oleObject120.bin"/><Relationship Id="rId15" Type="http://schemas.openxmlformats.org/officeDocument/2006/relationships/oleObject" Target="../embeddings/oleObject125.bin"/><Relationship Id="rId23" Type="http://schemas.openxmlformats.org/officeDocument/2006/relationships/oleObject" Target="../embeddings/oleObject129.bin"/><Relationship Id="rId28" Type="http://schemas.openxmlformats.org/officeDocument/2006/relationships/image" Target="../media/image73.emf"/><Relationship Id="rId36" Type="http://schemas.openxmlformats.org/officeDocument/2006/relationships/oleObject" Target="../embeddings/oleObject136.bin"/><Relationship Id="rId10" Type="http://schemas.openxmlformats.org/officeDocument/2006/relationships/image" Target="../media/image58.emf"/><Relationship Id="rId19" Type="http://schemas.openxmlformats.org/officeDocument/2006/relationships/oleObject" Target="../embeddings/oleObject127.bin"/><Relationship Id="rId31" Type="http://schemas.openxmlformats.org/officeDocument/2006/relationships/oleObject" Target="../embeddings/oleObject133.bin"/><Relationship Id="rId44" Type="http://schemas.openxmlformats.org/officeDocument/2006/relationships/image" Target="../media/image55.emf"/><Relationship Id="rId4" Type="http://schemas.openxmlformats.org/officeDocument/2006/relationships/image" Target="../media/image13.emf"/><Relationship Id="rId9" Type="http://schemas.openxmlformats.org/officeDocument/2006/relationships/oleObject" Target="../embeddings/oleObject122.bin"/><Relationship Id="rId14" Type="http://schemas.openxmlformats.org/officeDocument/2006/relationships/image" Target="../media/image60.emf"/><Relationship Id="rId22" Type="http://schemas.openxmlformats.org/officeDocument/2006/relationships/image" Target="../media/image68.emf"/><Relationship Id="rId27" Type="http://schemas.openxmlformats.org/officeDocument/2006/relationships/oleObject" Target="../embeddings/oleObject131.bin"/><Relationship Id="rId30" Type="http://schemas.openxmlformats.org/officeDocument/2006/relationships/image" Target="../media/image74.emf"/><Relationship Id="rId35" Type="http://schemas.openxmlformats.org/officeDocument/2006/relationships/oleObject" Target="../embeddings/oleObject135.bin"/><Relationship Id="rId43" Type="http://schemas.openxmlformats.org/officeDocument/2006/relationships/oleObject" Target="../embeddings/oleObject141.bin"/><Relationship Id="rId8" Type="http://schemas.openxmlformats.org/officeDocument/2006/relationships/image" Target="../media/image57.emf"/><Relationship Id="rId3" Type="http://schemas.openxmlformats.org/officeDocument/2006/relationships/oleObject" Target="../embeddings/oleObject119.bin"/><Relationship Id="rId12" Type="http://schemas.openxmlformats.org/officeDocument/2006/relationships/image" Target="../media/image59.emf"/><Relationship Id="rId17" Type="http://schemas.openxmlformats.org/officeDocument/2006/relationships/oleObject" Target="../embeddings/oleObject126.bin"/><Relationship Id="rId25" Type="http://schemas.openxmlformats.org/officeDocument/2006/relationships/oleObject" Target="../embeddings/oleObject130.bin"/><Relationship Id="rId33" Type="http://schemas.openxmlformats.org/officeDocument/2006/relationships/oleObject" Target="../embeddings/oleObject134.bin"/><Relationship Id="rId38" Type="http://schemas.openxmlformats.org/officeDocument/2006/relationships/image" Target="../media/image8.emf"/></Relationships>
</file>

<file path=ppt/slides/_rels/slide11.xml.rels><?xml version="1.0" encoding="UTF-8" standalone="yes"?>
<Relationships xmlns="http://schemas.openxmlformats.org/package/2006/relationships"><Relationship Id="rId13" Type="http://schemas.openxmlformats.org/officeDocument/2006/relationships/oleObject" Target="../embeddings/oleObject147.bin"/><Relationship Id="rId18" Type="http://schemas.openxmlformats.org/officeDocument/2006/relationships/image" Target="../media/image66.emf"/><Relationship Id="rId26" Type="http://schemas.openxmlformats.org/officeDocument/2006/relationships/image" Target="../media/image8.emf"/><Relationship Id="rId39" Type="http://schemas.openxmlformats.org/officeDocument/2006/relationships/image" Target="../media/image83.emf"/><Relationship Id="rId21" Type="http://schemas.openxmlformats.org/officeDocument/2006/relationships/oleObject" Target="../embeddings/oleObject151.bin"/><Relationship Id="rId34" Type="http://schemas.openxmlformats.org/officeDocument/2006/relationships/oleObject" Target="../embeddings/oleObject158.bin"/><Relationship Id="rId7" Type="http://schemas.openxmlformats.org/officeDocument/2006/relationships/oleObject" Target="../embeddings/oleObject144.bin"/><Relationship Id="rId2" Type="http://schemas.openxmlformats.org/officeDocument/2006/relationships/notesSlide" Target="../notesSlides/notesSlide10.xml"/><Relationship Id="rId16" Type="http://schemas.openxmlformats.org/officeDocument/2006/relationships/image" Target="../media/image65.emf"/><Relationship Id="rId20" Type="http://schemas.openxmlformats.org/officeDocument/2006/relationships/image" Target="../media/image67.emf"/><Relationship Id="rId29" Type="http://schemas.openxmlformats.org/officeDocument/2006/relationships/image" Target="../media/image78.emf"/><Relationship Id="rId41" Type="http://schemas.openxmlformats.org/officeDocument/2006/relationships/image" Target="../media/image55.emf"/><Relationship Id="rId1" Type="http://schemas.openxmlformats.org/officeDocument/2006/relationships/slideLayout" Target="../slideLayouts/slideLayout2.xml"/><Relationship Id="rId6" Type="http://schemas.openxmlformats.org/officeDocument/2006/relationships/image" Target="../media/image56.emf"/><Relationship Id="rId11" Type="http://schemas.openxmlformats.org/officeDocument/2006/relationships/oleObject" Target="../embeddings/oleObject146.bin"/><Relationship Id="rId24" Type="http://schemas.openxmlformats.org/officeDocument/2006/relationships/image" Target="../media/image61.emf"/><Relationship Id="rId32" Type="http://schemas.openxmlformats.org/officeDocument/2006/relationships/oleObject" Target="../embeddings/oleObject157.bin"/><Relationship Id="rId37" Type="http://schemas.openxmlformats.org/officeDocument/2006/relationships/image" Target="../media/image82.emf"/><Relationship Id="rId40" Type="http://schemas.openxmlformats.org/officeDocument/2006/relationships/oleObject" Target="../embeddings/oleObject161.bin"/><Relationship Id="rId5" Type="http://schemas.openxmlformats.org/officeDocument/2006/relationships/oleObject" Target="../embeddings/oleObject143.bin"/><Relationship Id="rId15" Type="http://schemas.openxmlformats.org/officeDocument/2006/relationships/oleObject" Target="../embeddings/oleObject148.bin"/><Relationship Id="rId23" Type="http://schemas.openxmlformats.org/officeDocument/2006/relationships/oleObject" Target="../embeddings/oleObject152.bin"/><Relationship Id="rId28" Type="http://schemas.openxmlformats.org/officeDocument/2006/relationships/oleObject" Target="../embeddings/oleObject155.bin"/><Relationship Id="rId36" Type="http://schemas.openxmlformats.org/officeDocument/2006/relationships/oleObject" Target="../embeddings/oleObject159.bin"/><Relationship Id="rId10" Type="http://schemas.openxmlformats.org/officeDocument/2006/relationships/image" Target="../media/image58.emf"/><Relationship Id="rId19" Type="http://schemas.openxmlformats.org/officeDocument/2006/relationships/oleObject" Target="../embeddings/oleObject150.bin"/><Relationship Id="rId31" Type="http://schemas.openxmlformats.org/officeDocument/2006/relationships/image" Target="../media/image79.emf"/><Relationship Id="rId4" Type="http://schemas.openxmlformats.org/officeDocument/2006/relationships/image" Target="../media/image13.emf"/><Relationship Id="rId9" Type="http://schemas.openxmlformats.org/officeDocument/2006/relationships/oleObject" Target="../embeddings/oleObject145.bin"/><Relationship Id="rId14" Type="http://schemas.openxmlformats.org/officeDocument/2006/relationships/image" Target="../media/image60.emf"/><Relationship Id="rId22" Type="http://schemas.openxmlformats.org/officeDocument/2006/relationships/image" Target="../media/image68.emf"/><Relationship Id="rId27" Type="http://schemas.openxmlformats.org/officeDocument/2006/relationships/oleObject" Target="../embeddings/oleObject154.bin"/><Relationship Id="rId30" Type="http://schemas.openxmlformats.org/officeDocument/2006/relationships/oleObject" Target="../embeddings/oleObject156.bin"/><Relationship Id="rId35" Type="http://schemas.openxmlformats.org/officeDocument/2006/relationships/image" Target="../media/image81.emf"/><Relationship Id="rId8" Type="http://schemas.openxmlformats.org/officeDocument/2006/relationships/image" Target="../media/image57.emf"/><Relationship Id="rId3" Type="http://schemas.openxmlformats.org/officeDocument/2006/relationships/oleObject" Target="../embeddings/oleObject142.bin"/><Relationship Id="rId12" Type="http://schemas.openxmlformats.org/officeDocument/2006/relationships/image" Target="../media/image59.emf"/><Relationship Id="rId17" Type="http://schemas.openxmlformats.org/officeDocument/2006/relationships/oleObject" Target="../embeddings/oleObject149.bin"/><Relationship Id="rId25" Type="http://schemas.openxmlformats.org/officeDocument/2006/relationships/oleObject" Target="../embeddings/oleObject153.bin"/><Relationship Id="rId33" Type="http://schemas.openxmlformats.org/officeDocument/2006/relationships/image" Target="../media/image80.emf"/><Relationship Id="rId38" Type="http://schemas.openxmlformats.org/officeDocument/2006/relationships/oleObject" Target="../embeddings/oleObject160.bin"/></Relationships>
</file>

<file path=ppt/slides/_rels/slide12.xml.rels><?xml version="1.0" encoding="UTF-8" standalone="yes"?>
<Relationships xmlns="http://schemas.openxmlformats.org/package/2006/relationships"><Relationship Id="rId13" Type="http://schemas.openxmlformats.org/officeDocument/2006/relationships/oleObject" Target="../embeddings/oleObject167.bin"/><Relationship Id="rId18" Type="http://schemas.openxmlformats.org/officeDocument/2006/relationships/image" Target="../media/image91.emf"/><Relationship Id="rId26" Type="http://schemas.openxmlformats.org/officeDocument/2006/relationships/image" Target="../media/image95.emf"/><Relationship Id="rId39" Type="http://schemas.openxmlformats.org/officeDocument/2006/relationships/image" Target="../media/image101.emf"/><Relationship Id="rId21" Type="http://schemas.openxmlformats.org/officeDocument/2006/relationships/oleObject" Target="../embeddings/oleObject171.bin"/><Relationship Id="rId34" Type="http://schemas.openxmlformats.org/officeDocument/2006/relationships/oleObject" Target="../embeddings/oleObject178.bin"/><Relationship Id="rId42" Type="http://schemas.openxmlformats.org/officeDocument/2006/relationships/oleObject" Target="../embeddings/oleObject182.bin"/><Relationship Id="rId47" Type="http://schemas.openxmlformats.org/officeDocument/2006/relationships/image" Target="../media/image105.emf"/><Relationship Id="rId7" Type="http://schemas.openxmlformats.org/officeDocument/2006/relationships/oleObject" Target="../embeddings/oleObject164.bin"/><Relationship Id="rId2" Type="http://schemas.openxmlformats.org/officeDocument/2006/relationships/notesSlide" Target="../notesSlides/notesSlide11.xml"/><Relationship Id="rId16" Type="http://schemas.openxmlformats.org/officeDocument/2006/relationships/image" Target="../media/image90.emf"/><Relationship Id="rId29" Type="http://schemas.openxmlformats.org/officeDocument/2006/relationships/oleObject" Target="../embeddings/oleObject175.bin"/><Relationship Id="rId1" Type="http://schemas.openxmlformats.org/officeDocument/2006/relationships/slideLayout" Target="../slideLayouts/slideLayout2.xml"/><Relationship Id="rId6" Type="http://schemas.openxmlformats.org/officeDocument/2006/relationships/image" Target="../media/image85.emf"/><Relationship Id="rId11" Type="http://schemas.openxmlformats.org/officeDocument/2006/relationships/oleObject" Target="../embeddings/oleObject166.bin"/><Relationship Id="rId24" Type="http://schemas.openxmlformats.org/officeDocument/2006/relationships/image" Target="../media/image94.emf"/><Relationship Id="rId32" Type="http://schemas.openxmlformats.org/officeDocument/2006/relationships/oleObject" Target="../embeddings/oleObject177.bin"/><Relationship Id="rId37" Type="http://schemas.openxmlformats.org/officeDocument/2006/relationships/image" Target="../media/image100.emf"/><Relationship Id="rId40" Type="http://schemas.openxmlformats.org/officeDocument/2006/relationships/oleObject" Target="../embeddings/oleObject181.bin"/><Relationship Id="rId45" Type="http://schemas.openxmlformats.org/officeDocument/2006/relationships/image" Target="../media/image104.emf"/><Relationship Id="rId5" Type="http://schemas.openxmlformats.org/officeDocument/2006/relationships/oleObject" Target="../embeddings/oleObject163.bin"/><Relationship Id="rId15" Type="http://schemas.openxmlformats.org/officeDocument/2006/relationships/oleObject" Target="../embeddings/oleObject168.bin"/><Relationship Id="rId23" Type="http://schemas.openxmlformats.org/officeDocument/2006/relationships/oleObject" Target="../embeddings/oleObject172.bin"/><Relationship Id="rId28" Type="http://schemas.openxmlformats.org/officeDocument/2006/relationships/image" Target="../media/image96.emf"/><Relationship Id="rId36" Type="http://schemas.openxmlformats.org/officeDocument/2006/relationships/oleObject" Target="../embeddings/oleObject179.bin"/><Relationship Id="rId10" Type="http://schemas.openxmlformats.org/officeDocument/2006/relationships/image" Target="../media/image87.emf"/><Relationship Id="rId19" Type="http://schemas.openxmlformats.org/officeDocument/2006/relationships/oleObject" Target="../embeddings/oleObject170.bin"/><Relationship Id="rId31" Type="http://schemas.openxmlformats.org/officeDocument/2006/relationships/oleObject" Target="../embeddings/oleObject176.bin"/><Relationship Id="rId44" Type="http://schemas.openxmlformats.org/officeDocument/2006/relationships/oleObject" Target="../embeddings/oleObject183.bin"/><Relationship Id="rId4" Type="http://schemas.openxmlformats.org/officeDocument/2006/relationships/image" Target="../media/image84.emf"/><Relationship Id="rId9" Type="http://schemas.openxmlformats.org/officeDocument/2006/relationships/oleObject" Target="../embeddings/oleObject165.bin"/><Relationship Id="rId14" Type="http://schemas.openxmlformats.org/officeDocument/2006/relationships/image" Target="../media/image89.emf"/><Relationship Id="rId22" Type="http://schemas.openxmlformats.org/officeDocument/2006/relationships/image" Target="../media/image93.emf"/><Relationship Id="rId27" Type="http://schemas.openxmlformats.org/officeDocument/2006/relationships/oleObject" Target="../embeddings/oleObject174.bin"/><Relationship Id="rId30" Type="http://schemas.openxmlformats.org/officeDocument/2006/relationships/image" Target="../media/image97.emf"/><Relationship Id="rId35" Type="http://schemas.openxmlformats.org/officeDocument/2006/relationships/image" Target="../media/image99.emf"/><Relationship Id="rId43" Type="http://schemas.openxmlformats.org/officeDocument/2006/relationships/image" Target="../media/image103.emf"/><Relationship Id="rId8" Type="http://schemas.openxmlformats.org/officeDocument/2006/relationships/image" Target="../media/image86.emf"/><Relationship Id="rId3" Type="http://schemas.openxmlformats.org/officeDocument/2006/relationships/oleObject" Target="../embeddings/oleObject162.bin"/><Relationship Id="rId12" Type="http://schemas.openxmlformats.org/officeDocument/2006/relationships/image" Target="../media/image88.emf"/><Relationship Id="rId17" Type="http://schemas.openxmlformats.org/officeDocument/2006/relationships/oleObject" Target="../embeddings/oleObject169.bin"/><Relationship Id="rId25" Type="http://schemas.openxmlformats.org/officeDocument/2006/relationships/oleObject" Target="../embeddings/oleObject173.bin"/><Relationship Id="rId33" Type="http://schemas.openxmlformats.org/officeDocument/2006/relationships/image" Target="../media/image98.emf"/><Relationship Id="rId38" Type="http://schemas.openxmlformats.org/officeDocument/2006/relationships/oleObject" Target="../embeddings/oleObject180.bin"/><Relationship Id="rId46" Type="http://schemas.openxmlformats.org/officeDocument/2006/relationships/oleObject" Target="../embeddings/oleObject184.bin"/><Relationship Id="rId20" Type="http://schemas.openxmlformats.org/officeDocument/2006/relationships/image" Target="../media/image92.emf"/><Relationship Id="rId41" Type="http://schemas.openxmlformats.org/officeDocument/2006/relationships/image" Target="../media/image102.emf"/></Relationships>
</file>

<file path=ppt/slides/_rels/slide13.xml.rels><?xml version="1.0" encoding="UTF-8" standalone="yes"?>
<Relationships xmlns="http://schemas.openxmlformats.org/package/2006/relationships"><Relationship Id="rId8" Type="http://schemas.openxmlformats.org/officeDocument/2006/relationships/image" Target="../media/image108.emf"/><Relationship Id="rId13" Type="http://schemas.openxmlformats.org/officeDocument/2006/relationships/oleObject" Target="../embeddings/oleObject190.bin"/><Relationship Id="rId3" Type="http://schemas.openxmlformats.org/officeDocument/2006/relationships/oleObject" Target="../embeddings/oleObject185.bin"/><Relationship Id="rId7" Type="http://schemas.openxmlformats.org/officeDocument/2006/relationships/oleObject" Target="../embeddings/oleObject187.bin"/><Relationship Id="rId12" Type="http://schemas.openxmlformats.org/officeDocument/2006/relationships/image" Target="../media/image110.emf"/><Relationship Id="rId2" Type="http://schemas.openxmlformats.org/officeDocument/2006/relationships/notesSlide" Target="../notesSlides/notesSlide12.xml"/><Relationship Id="rId16" Type="http://schemas.openxmlformats.org/officeDocument/2006/relationships/image" Target="../media/image112.emf"/><Relationship Id="rId1" Type="http://schemas.openxmlformats.org/officeDocument/2006/relationships/slideLayout" Target="../slideLayouts/slideLayout2.xml"/><Relationship Id="rId6" Type="http://schemas.openxmlformats.org/officeDocument/2006/relationships/image" Target="../media/image107.emf"/><Relationship Id="rId11" Type="http://schemas.openxmlformats.org/officeDocument/2006/relationships/oleObject" Target="../embeddings/oleObject189.bin"/><Relationship Id="rId5" Type="http://schemas.openxmlformats.org/officeDocument/2006/relationships/oleObject" Target="../embeddings/oleObject186.bin"/><Relationship Id="rId15" Type="http://schemas.openxmlformats.org/officeDocument/2006/relationships/oleObject" Target="../embeddings/oleObject191.bin"/><Relationship Id="rId10" Type="http://schemas.openxmlformats.org/officeDocument/2006/relationships/image" Target="../media/image109.emf"/><Relationship Id="rId4" Type="http://schemas.openxmlformats.org/officeDocument/2006/relationships/image" Target="../media/image106.emf"/><Relationship Id="rId9" Type="http://schemas.openxmlformats.org/officeDocument/2006/relationships/oleObject" Target="../embeddings/oleObject188.bin"/><Relationship Id="rId14" Type="http://schemas.openxmlformats.org/officeDocument/2006/relationships/image" Target="../media/image111.emf"/></Relationships>
</file>

<file path=ppt/slides/_rels/slide14.xml.rels><?xml version="1.0" encoding="UTF-8" standalone="yes"?>
<Relationships xmlns="http://schemas.openxmlformats.org/package/2006/relationships"><Relationship Id="rId13" Type="http://schemas.openxmlformats.org/officeDocument/2006/relationships/oleObject" Target="../embeddings/oleObject197.bin"/><Relationship Id="rId18" Type="http://schemas.openxmlformats.org/officeDocument/2006/relationships/image" Target="../media/image120.emf"/><Relationship Id="rId26" Type="http://schemas.openxmlformats.org/officeDocument/2006/relationships/image" Target="../media/image124.emf"/><Relationship Id="rId3" Type="http://schemas.openxmlformats.org/officeDocument/2006/relationships/oleObject" Target="../embeddings/oleObject192.bin"/><Relationship Id="rId21" Type="http://schemas.openxmlformats.org/officeDocument/2006/relationships/oleObject" Target="../embeddings/oleObject201.bin"/><Relationship Id="rId34" Type="http://schemas.openxmlformats.org/officeDocument/2006/relationships/image" Target="../media/image128.emf"/><Relationship Id="rId7" Type="http://schemas.openxmlformats.org/officeDocument/2006/relationships/oleObject" Target="../embeddings/oleObject194.bin"/><Relationship Id="rId12" Type="http://schemas.openxmlformats.org/officeDocument/2006/relationships/image" Target="../media/image117.emf"/><Relationship Id="rId17" Type="http://schemas.openxmlformats.org/officeDocument/2006/relationships/oleObject" Target="../embeddings/oleObject199.bin"/><Relationship Id="rId25" Type="http://schemas.openxmlformats.org/officeDocument/2006/relationships/oleObject" Target="../embeddings/oleObject203.bin"/><Relationship Id="rId33" Type="http://schemas.openxmlformats.org/officeDocument/2006/relationships/oleObject" Target="../embeddings/oleObject207.bin"/><Relationship Id="rId2" Type="http://schemas.openxmlformats.org/officeDocument/2006/relationships/notesSlide" Target="../notesSlides/notesSlide13.xml"/><Relationship Id="rId16" Type="http://schemas.openxmlformats.org/officeDocument/2006/relationships/image" Target="../media/image119.emf"/><Relationship Id="rId20" Type="http://schemas.openxmlformats.org/officeDocument/2006/relationships/image" Target="../media/image121.emf"/><Relationship Id="rId29" Type="http://schemas.openxmlformats.org/officeDocument/2006/relationships/oleObject" Target="../embeddings/oleObject205.bin"/><Relationship Id="rId1" Type="http://schemas.openxmlformats.org/officeDocument/2006/relationships/slideLayout" Target="../slideLayouts/slideLayout2.xml"/><Relationship Id="rId6" Type="http://schemas.openxmlformats.org/officeDocument/2006/relationships/image" Target="../media/image114.emf"/><Relationship Id="rId11" Type="http://schemas.openxmlformats.org/officeDocument/2006/relationships/oleObject" Target="../embeddings/oleObject196.bin"/><Relationship Id="rId24" Type="http://schemas.openxmlformats.org/officeDocument/2006/relationships/image" Target="../media/image123.emf"/><Relationship Id="rId32" Type="http://schemas.openxmlformats.org/officeDocument/2006/relationships/image" Target="../media/image127.emf"/><Relationship Id="rId5" Type="http://schemas.openxmlformats.org/officeDocument/2006/relationships/oleObject" Target="../embeddings/oleObject193.bin"/><Relationship Id="rId15" Type="http://schemas.openxmlformats.org/officeDocument/2006/relationships/oleObject" Target="../embeddings/oleObject198.bin"/><Relationship Id="rId23" Type="http://schemas.openxmlformats.org/officeDocument/2006/relationships/oleObject" Target="../embeddings/oleObject202.bin"/><Relationship Id="rId28" Type="http://schemas.openxmlformats.org/officeDocument/2006/relationships/image" Target="../media/image125.emf"/><Relationship Id="rId10" Type="http://schemas.openxmlformats.org/officeDocument/2006/relationships/image" Target="../media/image116.emf"/><Relationship Id="rId19" Type="http://schemas.openxmlformats.org/officeDocument/2006/relationships/oleObject" Target="../embeddings/oleObject200.bin"/><Relationship Id="rId31" Type="http://schemas.openxmlformats.org/officeDocument/2006/relationships/oleObject" Target="../embeddings/oleObject206.bin"/><Relationship Id="rId4" Type="http://schemas.openxmlformats.org/officeDocument/2006/relationships/image" Target="../media/image113.emf"/><Relationship Id="rId9" Type="http://schemas.openxmlformats.org/officeDocument/2006/relationships/oleObject" Target="../embeddings/oleObject195.bin"/><Relationship Id="rId14" Type="http://schemas.openxmlformats.org/officeDocument/2006/relationships/image" Target="../media/image118.emf"/><Relationship Id="rId22" Type="http://schemas.openxmlformats.org/officeDocument/2006/relationships/image" Target="../media/image122.emf"/><Relationship Id="rId27" Type="http://schemas.openxmlformats.org/officeDocument/2006/relationships/oleObject" Target="../embeddings/oleObject204.bin"/><Relationship Id="rId30" Type="http://schemas.openxmlformats.org/officeDocument/2006/relationships/image" Target="../media/image126.emf"/><Relationship Id="rId8" Type="http://schemas.openxmlformats.org/officeDocument/2006/relationships/image" Target="../media/image115.emf"/></Relationships>
</file>

<file path=ppt/slides/_rels/slide15.xml.rels><?xml version="1.0" encoding="UTF-8" standalone="yes"?>
<Relationships xmlns="http://schemas.openxmlformats.org/package/2006/relationships"><Relationship Id="rId8" Type="http://schemas.openxmlformats.org/officeDocument/2006/relationships/image" Target="../media/image131.emf"/><Relationship Id="rId3" Type="http://schemas.openxmlformats.org/officeDocument/2006/relationships/oleObject" Target="../embeddings/oleObject208.bin"/><Relationship Id="rId7" Type="http://schemas.openxmlformats.org/officeDocument/2006/relationships/oleObject" Target="../embeddings/oleObject210.bin"/><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30.emf"/><Relationship Id="rId5" Type="http://schemas.openxmlformats.org/officeDocument/2006/relationships/oleObject" Target="../embeddings/oleObject209.bin"/><Relationship Id="rId10" Type="http://schemas.openxmlformats.org/officeDocument/2006/relationships/image" Target="../media/image132.emf"/><Relationship Id="rId4" Type="http://schemas.openxmlformats.org/officeDocument/2006/relationships/image" Target="../media/image129.emf"/><Relationship Id="rId9" Type="http://schemas.openxmlformats.org/officeDocument/2006/relationships/oleObject" Target="../embeddings/oleObject211.bin"/></Relationships>
</file>

<file path=ppt/slides/_rels/slide16.xml.rels><?xml version="1.0" encoding="UTF-8" standalone="yes"?>
<Relationships xmlns="http://schemas.openxmlformats.org/package/2006/relationships"><Relationship Id="rId8" Type="http://schemas.openxmlformats.org/officeDocument/2006/relationships/image" Target="../media/image53.emf"/><Relationship Id="rId13" Type="http://schemas.openxmlformats.org/officeDocument/2006/relationships/oleObject" Target="../embeddings/oleObject217.bin"/><Relationship Id="rId18" Type="http://schemas.openxmlformats.org/officeDocument/2006/relationships/oleObject" Target="../embeddings/oleObject221.bin"/><Relationship Id="rId3" Type="http://schemas.openxmlformats.org/officeDocument/2006/relationships/oleObject" Target="../embeddings/oleObject212.bin"/><Relationship Id="rId21" Type="http://schemas.openxmlformats.org/officeDocument/2006/relationships/oleObject" Target="../embeddings/oleObject224.bin"/><Relationship Id="rId7" Type="http://schemas.openxmlformats.org/officeDocument/2006/relationships/oleObject" Target="../embeddings/oleObject214.bin"/><Relationship Id="rId12" Type="http://schemas.openxmlformats.org/officeDocument/2006/relationships/image" Target="../media/image134.emf"/><Relationship Id="rId17" Type="http://schemas.openxmlformats.org/officeDocument/2006/relationships/oleObject" Target="../embeddings/oleObject220.bin"/><Relationship Id="rId25" Type="http://schemas.openxmlformats.org/officeDocument/2006/relationships/oleObject" Target="../embeddings/oleObject227.bin"/><Relationship Id="rId2" Type="http://schemas.openxmlformats.org/officeDocument/2006/relationships/notesSlide" Target="../notesSlides/notesSlide15.xml"/><Relationship Id="rId16" Type="http://schemas.openxmlformats.org/officeDocument/2006/relationships/oleObject" Target="../embeddings/oleObject219.bin"/><Relationship Id="rId20" Type="http://schemas.openxmlformats.org/officeDocument/2006/relationships/oleObject" Target="../embeddings/oleObject223.bin"/><Relationship Id="rId1" Type="http://schemas.openxmlformats.org/officeDocument/2006/relationships/slideLayout" Target="../slideLayouts/slideLayout2.xml"/><Relationship Id="rId6" Type="http://schemas.openxmlformats.org/officeDocument/2006/relationships/image" Target="../media/image52.emf"/><Relationship Id="rId11" Type="http://schemas.openxmlformats.org/officeDocument/2006/relationships/oleObject" Target="../embeddings/oleObject216.bin"/><Relationship Id="rId24" Type="http://schemas.openxmlformats.org/officeDocument/2006/relationships/oleObject" Target="../embeddings/oleObject226.bin"/><Relationship Id="rId5" Type="http://schemas.openxmlformats.org/officeDocument/2006/relationships/oleObject" Target="../embeddings/oleObject213.bin"/><Relationship Id="rId15" Type="http://schemas.openxmlformats.org/officeDocument/2006/relationships/oleObject" Target="../embeddings/oleObject218.bin"/><Relationship Id="rId23" Type="http://schemas.openxmlformats.org/officeDocument/2006/relationships/oleObject" Target="../embeddings/oleObject225.bin"/><Relationship Id="rId10" Type="http://schemas.openxmlformats.org/officeDocument/2006/relationships/image" Target="../media/image133.emf"/><Relationship Id="rId19" Type="http://schemas.openxmlformats.org/officeDocument/2006/relationships/oleObject" Target="../embeddings/oleObject222.bin"/><Relationship Id="rId4" Type="http://schemas.openxmlformats.org/officeDocument/2006/relationships/image" Target="../media/image51.emf"/><Relationship Id="rId9" Type="http://schemas.openxmlformats.org/officeDocument/2006/relationships/oleObject" Target="../embeddings/oleObject215.bin"/><Relationship Id="rId14" Type="http://schemas.openxmlformats.org/officeDocument/2006/relationships/image" Target="../media/image135.emf"/><Relationship Id="rId22" Type="http://schemas.openxmlformats.org/officeDocument/2006/relationships/image" Target="../media/image136.emf"/></Relationships>
</file>

<file path=ppt/slides/_rels/slide17.xml.rels><?xml version="1.0" encoding="UTF-8" standalone="yes"?>
<Relationships xmlns="http://schemas.openxmlformats.org/package/2006/relationships"><Relationship Id="rId8" Type="http://schemas.openxmlformats.org/officeDocument/2006/relationships/image" Target="../media/image56.emf"/><Relationship Id="rId13" Type="http://schemas.openxmlformats.org/officeDocument/2006/relationships/oleObject" Target="../embeddings/oleObject233.bin"/><Relationship Id="rId18" Type="http://schemas.openxmlformats.org/officeDocument/2006/relationships/image" Target="../media/image140.emf"/><Relationship Id="rId26" Type="http://schemas.openxmlformats.org/officeDocument/2006/relationships/image" Target="../media/image141.emf"/><Relationship Id="rId3" Type="http://schemas.openxmlformats.org/officeDocument/2006/relationships/oleObject" Target="../embeddings/oleObject228.bin"/><Relationship Id="rId21" Type="http://schemas.openxmlformats.org/officeDocument/2006/relationships/oleObject" Target="../embeddings/oleObject237.bin"/><Relationship Id="rId7" Type="http://schemas.openxmlformats.org/officeDocument/2006/relationships/oleObject" Target="../embeddings/oleObject230.bin"/><Relationship Id="rId12" Type="http://schemas.openxmlformats.org/officeDocument/2006/relationships/image" Target="../media/image58.emf"/><Relationship Id="rId17" Type="http://schemas.openxmlformats.org/officeDocument/2006/relationships/oleObject" Target="../embeddings/oleObject235.bin"/><Relationship Id="rId25" Type="http://schemas.openxmlformats.org/officeDocument/2006/relationships/oleObject" Target="../embeddings/oleObject239.bin"/><Relationship Id="rId2" Type="http://schemas.openxmlformats.org/officeDocument/2006/relationships/notesSlide" Target="../notesSlides/notesSlide16.xml"/><Relationship Id="rId16" Type="http://schemas.openxmlformats.org/officeDocument/2006/relationships/image" Target="../media/image139.emf"/><Relationship Id="rId20" Type="http://schemas.openxmlformats.org/officeDocument/2006/relationships/image" Target="../media/image8.emf"/><Relationship Id="rId29" Type="http://schemas.openxmlformats.org/officeDocument/2006/relationships/oleObject" Target="../embeddings/oleObject241.bin"/><Relationship Id="rId1" Type="http://schemas.openxmlformats.org/officeDocument/2006/relationships/slideLayout" Target="../slideLayouts/slideLayout2.xml"/><Relationship Id="rId6" Type="http://schemas.openxmlformats.org/officeDocument/2006/relationships/image" Target="../media/image13.emf"/><Relationship Id="rId11" Type="http://schemas.openxmlformats.org/officeDocument/2006/relationships/oleObject" Target="../embeddings/oleObject232.bin"/><Relationship Id="rId24" Type="http://schemas.openxmlformats.org/officeDocument/2006/relationships/image" Target="../media/image79.emf"/><Relationship Id="rId5" Type="http://schemas.openxmlformats.org/officeDocument/2006/relationships/oleObject" Target="../embeddings/oleObject229.bin"/><Relationship Id="rId15" Type="http://schemas.openxmlformats.org/officeDocument/2006/relationships/oleObject" Target="../embeddings/oleObject234.bin"/><Relationship Id="rId23" Type="http://schemas.openxmlformats.org/officeDocument/2006/relationships/oleObject" Target="../embeddings/oleObject238.bin"/><Relationship Id="rId28" Type="http://schemas.openxmlformats.org/officeDocument/2006/relationships/image" Target="../media/image142.emf"/><Relationship Id="rId10" Type="http://schemas.openxmlformats.org/officeDocument/2006/relationships/image" Target="../media/image57.emf"/><Relationship Id="rId19" Type="http://schemas.openxmlformats.org/officeDocument/2006/relationships/oleObject" Target="../embeddings/oleObject236.bin"/><Relationship Id="rId4" Type="http://schemas.openxmlformats.org/officeDocument/2006/relationships/image" Target="../media/image137.emf"/><Relationship Id="rId9" Type="http://schemas.openxmlformats.org/officeDocument/2006/relationships/oleObject" Target="../embeddings/oleObject231.bin"/><Relationship Id="rId14" Type="http://schemas.openxmlformats.org/officeDocument/2006/relationships/image" Target="../media/image138.emf"/><Relationship Id="rId22" Type="http://schemas.openxmlformats.org/officeDocument/2006/relationships/image" Target="../media/image78.emf"/><Relationship Id="rId27" Type="http://schemas.openxmlformats.org/officeDocument/2006/relationships/oleObject" Target="../embeddings/oleObject240.bin"/><Relationship Id="rId30" Type="http://schemas.openxmlformats.org/officeDocument/2006/relationships/image" Target="../media/image143.emf"/></Relationships>
</file>

<file path=ppt/slides/_rels/slide18.xml.rels><?xml version="1.0" encoding="UTF-8" standalone="yes"?>
<Relationships xmlns="http://schemas.openxmlformats.org/package/2006/relationships"><Relationship Id="rId8" Type="http://schemas.openxmlformats.org/officeDocument/2006/relationships/image" Target="../media/image56.emf"/><Relationship Id="rId13" Type="http://schemas.openxmlformats.org/officeDocument/2006/relationships/oleObject" Target="../embeddings/oleObject247.bin"/><Relationship Id="rId18" Type="http://schemas.openxmlformats.org/officeDocument/2006/relationships/image" Target="../media/image79.emf"/><Relationship Id="rId26" Type="http://schemas.openxmlformats.org/officeDocument/2006/relationships/image" Target="../media/image144.emf"/><Relationship Id="rId3" Type="http://schemas.openxmlformats.org/officeDocument/2006/relationships/oleObject" Target="../embeddings/oleObject242.bin"/><Relationship Id="rId21" Type="http://schemas.openxmlformats.org/officeDocument/2006/relationships/oleObject" Target="../embeddings/oleObject251.bin"/><Relationship Id="rId7" Type="http://schemas.openxmlformats.org/officeDocument/2006/relationships/oleObject" Target="../embeddings/oleObject244.bin"/><Relationship Id="rId12" Type="http://schemas.openxmlformats.org/officeDocument/2006/relationships/image" Target="../media/image58.emf"/><Relationship Id="rId17" Type="http://schemas.openxmlformats.org/officeDocument/2006/relationships/oleObject" Target="../embeddings/oleObject249.bin"/><Relationship Id="rId25" Type="http://schemas.openxmlformats.org/officeDocument/2006/relationships/oleObject" Target="../embeddings/oleObject253.bin"/><Relationship Id="rId2" Type="http://schemas.openxmlformats.org/officeDocument/2006/relationships/notesSlide" Target="../notesSlides/notesSlide17.xml"/><Relationship Id="rId16" Type="http://schemas.openxmlformats.org/officeDocument/2006/relationships/image" Target="../media/image78.emf"/><Relationship Id="rId20" Type="http://schemas.openxmlformats.org/officeDocument/2006/relationships/image" Target="../media/image3.emf"/><Relationship Id="rId1" Type="http://schemas.openxmlformats.org/officeDocument/2006/relationships/slideLayout" Target="../slideLayouts/slideLayout2.xml"/><Relationship Id="rId6" Type="http://schemas.openxmlformats.org/officeDocument/2006/relationships/image" Target="../media/image13.emf"/><Relationship Id="rId11" Type="http://schemas.openxmlformats.org/officeDocument/2006/relationships/oleObject" Target="../embeddings/oleObject246.bin"/><Relationship Id="rId24" Type="http://schemas.openxmlformats.org/officeDocument/2006/relationships/image" Target="../media/image140.emf"/><Relationship Id="rId5" Type="http://schemas.openxmlformats.org/officeDocument/2006/relationships/oleObject" Target="../embeddings/oleObject243.bin"/><Relationship Id="rId15" Type="http://schemas.openxmlformats.org/officeDocument/2006/relationships/oleObject" Target="../embeddings/oleObject248.bin"/><Relationship Id="rId23" Type="http://schemas.openxmlformats.org/officeDocument/2006/relationships/oleObject" Target="../embeddings/oleObject252.bin"/><Relationship Id="rId10" Type="http://schemas.openxmlformats.org/officeDocument/2006/relationships/image" Target="../media/image57.emf"/><Relationship Id="rId19" Type="http://schemas.openxmlformats.org/officeDocument/2006/relationships/oleObject" Target="../embeddings/oleObject250.bin"/><Relationship Id="rId4" Type="http://schemas.openxmlformats.org/officeDocument/2006/relationships/image" Target="../media/image137.emf"/><Relationship Id="rId9" Type="http://schemas.openxmlformats.org/officeDocument/2006/relationships/oleObject" Target="../embeddings/oleObject245.bin"/><Relationship Id="rId14" Type="http://schemas.openxmlformats.org/officeDocument/2006/relationships/image" Target="../media/image8.emf"/><Relationship Id="rId22" Type="http://schemas.openxmlformats.org/officeDocument/2006/relationships/image" Target="../media/image4.emf"/></Relationships>
</file>

<file path=ppt/slides/_rels/slide19.xml.rels><?xml version="1.0" encoding="UTF-8" standalone="yes"?>
<Relationships xmlns="http://schemas.openxmlformats.org/package/2006/relationships"><Relationship Id="rId8" Type="http://schemas.openxmlformats.org/officeDocument/2006/relationships/image" Target="../media/image56.emf"/><Relationship Id="rId13" Type="http://schemas.openxmlformats.org/officeDocument/2006/relationships/oleObject" Target="../embeddings/oleObject259.bin"/><Relationship Id="rId18" Type="http://schemas.openxmlformats.org/officeDocument/2006/relationships/image" Target="../media/image79.emf"/><Relationship Id="rId3" Type="http://schemas.openxmlformats.org/officeDocument/2006/relationships/oleObject" Target="../embeddings/oleObject254.bin"/><Relationship Id="rId21" Type="http://schemas.openxmlformats.org/officeDocument/2006/relationships/oleObject" Target="../embeddings/oleObject263.bin"/><Relationship Id="rId7" Type="http://schemas.openxmlformats.org/officeDocument/2006/relationships/oleObject" Target="../embeddings/oleObject256.bin"/><Relationship Id="rId12" Type="http://schemas.openxmlformats.org/officeDocument/2006/relationships/image" Target="../media/image58.emf"/><Relationship Id="rId17" Type="http://schemas.openxmlformats.org/officeDocument/2006/relationships/oleObject" Target="../embeddings/oleObject261.bin"/><Relationship Id="rId2" Type="http://schemas.openxmlformats.org/officeDocument/2006/relationships/notesSlide" Target="../notesSlides/notesSlide18.xml"/><Relationship Id="rId16" Type="http://schemas.openxmlformats.org/officeDocument/2006/relationships/image" Target="../media/image78.emf"/><Relationship Id="rId20" Type="http://schemas.openxmlformats.org/officeDocument/2006/relationships/image" Target="../media/image145.emf"/><Relationship Id="rId1" Type="http://schemas.openxmlformats.org/officeDocument/2006/relationships/slideLayout" Target="../slideLayouts/slideLayout2.xml"/><Relationship Id="rId6" Type="http://schemas.openxmlformats.org/officeDocument/2006/relationships/image" Target="../media/image13.emf"/><Relationship Id="rId11" Type="http://schemas.openxmlformats.org/officeDocument/2006/relationships/oleObject" Target="../embeddings/oleObject258.bin"/><Relationship Id="rId5" Type="http://schemas.openxmlformats.org/officeDocument/2006/relationships/oleObject" Target="../embeddings/oleObject255.bin"/><Relationship Id="rId15" Type="http://schemas.openxmlformats.org/officeDocument/2006/relationships/oleObject" Target="../embeddings/oleObject260.bin"/><Relationship Id="rId10" Type="http://schemas.openxmlformats.org/officeDocument/2006/relationships/image" Target="../media/image57.emf"/><Relationship Id="rId19" Type="http://schemas.openxmlformats.org/officeDocument/2006/relationships/oleObject" Target="../embeddings/oleObject262.bin"/><Relationship Id="rId4" Type="http://schemas.openxmlformats.org/officeDocument/2006/relationships/image" Target="../media/image137.emf"/><Relationship Id="rId9" Type="http://schemas.openxmlformats.org/officeDocument/2006/relationships/oleObject" Target="../embeddings/oleObject257.bin"/><Relationship Id="rId14" Type="http://schemas.openxmlformats.org/officeDocument/2006/relationships/image" Target="../media/image8.emf"/><Relationship Id="rId22" Type="http://schemas.openxmlformats.org/officeDocument/2006/relationships/image" Target="../media/image146.emf"/></Relationships>
</file>

<file path=ppt/slides/_rels/slide2.xml.rels><?xml version="1.0" encoding="UTF-8" standalone="yes"?>
<Relationships xmlns="http://schemas.openxmlformats.org/package/2006/relationships"><Relationship Id="rId13" Type="http://schemas.openxmlformats.org/officeDocument/2006/relationships/oleObject" Target="../embeddings/oleObject7.bin"/><Relationship Id="rId18" Type="http://schemas.openxmlformats.org/officeDocument/2006/relationships/image" Target="../media/image9.emf"/><Relationship Id="rId26" Type="http://schemas.openxmlformats.org/officeDocument/2006/relationships/image" Target="../media/image13.emf"/><Relationship Id="rId3" Type="http://schemas.openxmlformats.org/officeDocument/2006/relationships/oleObject" Target="../embeddings/oleObject2.bin"/><Relationship Id="rId21" Type="http://schemas.openxmlformats.org/officeDocument/2006/relationships/oleObject" Target="../embeddings/oleObject11.bin"/><Relationship Id="rId34" Type="http://schemas.openxmlformats.org/officeDocument/2006/relationships/image" Target="../media/image17.emf"/><Relationship Id="rId7" Type="http://schemas.openxmlformats.org/officeDocument/2006/relationships/oleObject" Target="../embeddings/oleObject4.bin"/><Relationship Id="rId12" Type="http://schemas.openxmlformats.org/officeDocument/2006/relationships/image" Target="../media/image6.emf"/><Relationship Id="rId17" Type="http://schemas.openxmlformats.org/officeDocument/2006/relationships/oleObject" Target="../embeddings/oleObject9.bin"/><Relationship Id="rId25" Type="http://schemas.openxmlformats.org/officeDocument/2006/relationships/oleObject" Target="../embeddings/oleObject13.bin"/><Relationship Id="rId33" Type="http://schemas.openxmlformats.org/officeDocument/2006/relationships/oleObject" Target="../embeddings/oleObject17.bin"/><Relationship Id="rId2" Type="http://schemas.openxmlformats.org/officeDocument/2006/relationships/notesSlide" Target="../notesSlides/notesSlide1.xml"/><Relationship Id="rId16" Type="http://schemas.openxmlformats.org/officeDocument/2006/relationships/image" Target="../media/image8.emf"/><Relationship Id="rId20" Type="http://schemas.openxmlformats.org/officeDocument/2006/relationships/image" Target="../media/image10.emf"/><Relationship Id="rId29" Type="http://schemas.openxmlformats.org/officeDocument/2006/relationships/oleObject" Target="../embeddings/oleObject15.bin"/><Relationship Id="rId1" Type="http://schemas.openxmlformats.org/officeDocument/2006/relationships/slideLayout" Target="../slideLayouts/slideLayout2.xml"/><Relationship Id="rId6" Type="http://schemas.openxmlformats.org/officeDocument/2006/relationships/image" Target="../media/image3.emf"/><Relationship Id="rId11" Type="http://schemas.openxmlformats.org/officeDocument/2006/relationships/oleObject" Target="../embeddings/oleObject6.bin"/><Relationship Id="rId24" Type="http://schemas.openxmlformats.org/officeDocument/2006/relationships/image" Target="../media/image12.emf"/><Relationship Id="rId32" Type="http://schemas.openxmlformats.org/officeDocument/2006/relationships/image" Target="../media/image16.emf"/><Relationship Id="rId5" Type="http://schemas.openxmlformats.org/officeDocument/2006/relationships/oleObject" Target="../embeddings/oleObject3.bin"/><Relationship Id="rId15" Type="http://schemas.openxmlformats.org/officeDocument/2006/relationships/oleObject" Target="../embeddings/oleObject8.bin"/><Relationship Id="rId23" Type="http://schemas.openxmlformats.org/officeDocument/2006/relationships/oleObject" Target="../embeddings/oleObject12.bin"/><Relationship Id="rId28" Type="http://schemas.openxmlformats.org/officeDocument/2006/relationships/image" Target="../media/image14.emf"/><Relationship Id="rId36" Type="http://schemas.openxmlformats.org/officeDocument/2006/relationships/oleObject" Target="../embeddings/oleObject19.bin"/><Relationship Id="rId10" Type="http://schemas.openxmlformats.org/officeDocument/2006/relationships/image" Target="../media/image5.emf"/><Relationship Id="rId19" Type="http://schemas.openxmlformats.org/officeDocument/2006/relationships/oleObject" Target="../embeddings/oleObject10.bin"/><Relationship Id="rId31" Type="http://schemas.openxmlformats.org/officeDocument/2006/relationships/oleObject" Target="../embeddings/oleObject16.bin"/><Relationship Id="rId4" Type="http://schemas.openxmlformats.org/officeDocument/2006/relationships/image" Target="../media/image2.emf"/><Relationship Id="rId9" Type="http://schemas.openxmlformats.org/officeDocument/2006/relationships/oleObject" Target="../embeddings/oleObject5.bin"/><Relationship Id="rId14" Type="http://schemas.openxmlformats.org/officeDocument/2006/relationships/image" Target="../media/image7.emf"/><Relationship Id="rId22" Type="http://schemas.openxmlformats.org/officeDocument/2006/relationships/image" Target="../media/image11.emf"/><Relationship Id="rId27" Type="http://schemas.openxmlformats.org/officeDocument/2006/relationships/oleObject" Target="../embeddings/oleObject14.bin"/><Relationship Id="rId30" Type="http://schemas.openxmlformats.org/officeDocument/2006/relationships/image" Target="../media/image15.emf"/><Relationship Id="rId35" Type="http://schemas.openxmlformats.org/officeDocument/2006/relationships/oleObject" Target="../embeddings/oleObject18.bin"/><Relationship Id="rId8" Type="http://schemas.openxmlformats.org/officeDocument/2006/relationships/image" Target="../media/image4.emf"/></Relationships>
</file>

<file path=ppt/slides/_rels/slide20.xml.rels><?xml version="1.0" encoding="UTF-8" standalone="yes"?>
<Relationships xmlns="http://schemas.openxmlformats.org/package/2006/relationships"><Relationship Id="rId8" Type="http://schemas.openxmlformats.org/officeDocument/2006/relationships/image" Target="../media/image149.emf"/><Relationship Id="rId13" Type="http://schemas.openxmlformats.org/officeDocument/2006/relationships/oleObject" Target="../embeddings/oleObject269.bin"/><Relationship Id="rId3" Type="http://schemas.openxmlformats.org/officeDocument/2006/relationships/oleObject" Target="../embeddings/oleObject264.bin"/><Relationship Id="rId7" Type="http://schemas.openxmlformats.org/officeDocument/2006/relationships/oleObject" Target="../embeddings/oleObject266.bin"/><Relationship Id="rId12" Type="http://schemas.openxmlformats.org/officeDocument/2006/relationships/image" Target="../media/image151.emf"/><Relationship Id="rId2" Type="http://schemas.openxmlformats.org/officeDocument/2006/relationships/notesSlide" Target="../notesSlides/notesSlide19.xml"/><Relationship Id="rId16" Type="http://schemas.openxmlformats.org/officeDocument/2006/relationships/oleObject" Target="../embeddings/oleObject271.bin"/><Relationship Id="rId1" Type="http://schemas.openxmlformats.org/officeDocument/2006/relationships/slideLayout" Target="../slideLayouts/slideLayout2.xml"/><Relationship Id="rId6" Type="http://schemas.openxmlformats.org/officeDocument/2006/relationships/image" Target="../media/image148.emf"/><Relationship Id="rId11" Type="http://schemas.openxmlformats.org/officeDocument/2006/relationships/oleObject" Target="../embeddings/oleObject268.bin"/><Relationship Id="rId5" Type="http://schemas.openxmlformats.org/officeDocument/2006/relationships/oleObject" Target="../embeddings/oleObject265.bin"/><Relationship Id="rId15" Type="http://schemas.openxmlformats.org/officeDocument/2006/relationships/oleObject" Target="../embeddings/oleObject270.bin"/><Relationship Id="rId10" Type="http://schemas.openxmlformats.org/officeDocument/2006/relationships/image" Target="../media/image150.emf"/><Relationship Id="rId4" Type="http://schemas.openxmlformats.org/officeDocument/2006/relationships/image" Target="../media/image147.emf"/><Relationship Id="rId9" Type="http://schemas.openxmlformats.org/officeDocument/2006/relationships/oleObject" Target="../embeddings/oleObject267.bin"/><Relationship Id="rId14" Type="http://schemas.openxmlformats.org/officeDocument/2006/relationships/image" Target="../media/image152.emf"/></Relationships>
</file>

<file path=ppt/slides/_rels/slide21.xml.rels><?xml version="1.0" encoding="UTF-8" standalone="yes"?>
<Relationships xmlns="http://schemas.openxmlformats.org/package/2006/relationships"><Relationship Id="rId8" Type="http://schemas.openxmlformats.org/officeDocument/2006/relationships/image" Target="../media/image155.emf"/><Relationship Id="rId3" Type="http://schemas.openxmlformats.org/officeDocument/2006/relationships/oleObject" Target="../embeddings/oleObject272.bin"/><Relationship Id="rId7" Type="http://schemas.openxmlformats.org/officeDocument/2006/relationships/oleObject" Target="../embeddings/oleObject274.bin"/><Relationship Id="rId12" Type="http://schemas.openxmlformats.org/officeDocument/2006/relationships/image" Target="../media/image157.emf"/><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54.emf"/><Relationship Id="rId11" Type="http://schemas.openxmlformats.org/officeDocument/2006/relationships/oleObject" Target="../embeddings/oleObject276.bin"/><Relationship Id="rId5" Type="http://schemas.openxmlformats.org/officeDocument/2006/relationships/oleObject" Target="../embeddings/oleObject273.bin"/><Relationship Id="rId10" Type="http://schemas.openxmlformats.org/officeDocument/2006/relationships/image" Target="../media/image156.emf"/><Relationship Id="rId4" Type="http://schemas.openxmlformats.org/officeDocument/2006/relationships/image" Target="../media/image153.emf"/><Relationship Id="rId9" Type="http://schemas.openxmlformats.org/officeDocument/2006/relationships/oleObject" Target="../embeddings/oleObject275.bin"/></Relationships>
</file>

<file path=ppt/slides/_rels/slide22.xml.rels><?xml version="1.0" encoding="UTF-8" standalone="yes"?>
<Relationships xmlns="http://schemas.openxmlformats.org/package/2006/relationships"><Relationship Id="rId8" Type="http://schemas.openxmlformats.org/officeDocument/2006/relationships/image" Target="../media/image159.emf"/><Relationship Id="rId13" Type="http://schemas.openxmlformats.org/officeDocument/2006/relationships/oleObject" Target="../embeddings/oleObject282.bin"/><Relationship Id="rId18" Type="http://schemas.openxmlformats.org/officeDocument/2006/relationships/image" Target="../media/image164.emf"/><Relationship Id="rId3" Type="http://schemas.openxmlformats.org/officeDocument/2006/relationships/oleObject" Target="../embeddings/oleObject277.bin"/><Relationship Id="rId7" Type="http://schemas.openxmlformats.org/officeDocument/2006/relationships/oleObject" Target="../embeddings/oleObject279.bin"/><Relationship Id="rId12" Type="http://schemas.openxmlformats.org/officeDocument/2006/relationships/image" Target="../media/image161.emf"/><Relationship Id="rId17" Type="http://schemas.openxmlformats.org/officeDocument/2006/relationships/oleObject" Target="../embeddings/oleObject284.bin"/><Relationship Id="rId2" Type="http://schemas.openxmlformats.org/officeDocument/2006/relationships/notesSlide" Target="../notesSlides/notesSlide21.xml"/><Relationship Id="rId16" Type="http://schemas.openxmlformats.org/officeDocument/2006/relationships/image" Target="../media/image163.emf"/><Relationship Id="rId20" Type="http://schemas.openxmlformats.org/officeDocument/2006/relationships/image" Target="../media/image165.emf"/><Relationship Id="rId1" Type="http://schemas.openxmlformats.org/officeDocument/2006/relationships/slideLayout" Target="../slideLayouts/slideLayout2.xml"/><Relationship Id="rId6" Type="http://schemas.openxmlformats.org/officeDocument/2006/relationships/image" Target="../media/image150.emf"/><Relationship Id="rId11" Type="http://schemas.openxmlformats.org/officeDocument/2006/relationships/oleObject" Target="../embeddings/oleObject281.bin"/><Relationship Id="rId5" Type="http://schemas.openxmlformats.org/officeDocument/2006/relationships/oleObject" Target="../embeddings/oleObject278.bin"/><Relationship Id="rId15" Type="http://schemas.openxmlformats.org/officeDocument/2006/relationships/oleObject" Target="../embeddings/oleObject283.bin"/><Relationship Id="rId10" Type="http://schemas.openxmlformats.org/officeDocument/2006/relationships/image" Target="../media/image160.emf"/><Relationship Id="rId19" Type="http://schemas.openxmlformats.org/officeDocument/2006/relationships/oleObject" Target="../embeddings/oleObject285.bin"/><Relationship Id="rId4" Type="http://schemas.openxmlformats.org/officeDocument/2006/relationships/image" Target="../media/image158.emf"/><Relationship Id="rId9" Type="http://schemas.openxmlformats.org/officeDocument/2006/relationships/oleObject" Target="../embeddings/oleObject280.bin"/><Relationship Id="rId14" Type="http://schemas.openxmlformats.org/officeDocument/2006/relationships/image" Target="../media/image162.emf"/></Relationships>
</file>

<file path=ppt/slides/_rels/slide23.xml.rels><?xml version="1.0" encoding="UTF-8" standalone="yes"?>
<Relationships xmlns="http://schemas.openxmlformats.org/package/2006/relationships"><Relationship Id="rId8" Type="http://schemas.openxmlformats.org/officeDocument/2006/relationships/image" Target="../media/image168.emf"/><Relationship Id="rId3" Type="http://schemas.openxmlformats.org/officeDocument/2006/relationships/oleObject" Target="../embeddings/oleObject286.bin"/><Relationship Id="rId7" Type="http://schemas.openxmlformats.org/officeDocument/2006/relationships/oleObject" Target="../embeddings/oleObject288.bin"/><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67.emf"/><Relationship Id="rId11" Type="http://schemas.openxmlformats.org/officeDocument/2006/relationships/oleObject" Target="../embeddings/oleObject290.bin"/><Relationship Id="rId5" Type="http://schemas.openxmlformats.org/officeDocument/2006/relationships/oleObject" Target="../embeddings/oleObject287.bin"/><Relationship Id="rId10" Type="http://schemas.openxmlformats.org/officeDocument/2006/relationships/image" Target="../media/image162.emf"/><Relationship Id="rId4" Type="http://schemas.openxmlformats.org/officeDocument/2006/relationships/image" Target="../media/image166.emf"/><Relationship Id="rId9" Type="http://schemas.openxmlformats.org/officeDocument/2006/relationships/oleObject" Target="../embeddings/oleObject289.bin"/></Relationships>
</file>

<file path=ppt/slides/_rels/slide24.xml.rels><?xml version="1.0" encoding="UTF-8" standalone="yes"?>
<Relationships xmlns="http://schemas.openxmlformats.org/package/2006/relationships"><Relationship Id="rId8" Type="http://schemas.openxmlformats.org/officeDocument/2006/relationships/image" Target="../media/image171.emf"/><Relationship Id="rId3" Type="http://schemas.openxmlformats.org/officeDocument/2006/relationships/oleObject" Target="../embeddings/oleObject291.bin"/><Relationship Id="rId7" Type="http://schemas.openxmlformats.org/officeDocument/2006/relationships/oleObject" Target="../embeddings/oleObject293.bin"/><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70.emf"/><Relationship Id="rId5" Type="http://schemas.openxmlformats.org/officeDocument/2006/relationships/oleObject" Target="../embeddings/oleObject292.bin"/><Relationship Id="rId4" Type="http://schemas.openxmlformats.org/officeDocument/2006/relationships/image" Target="../media/image169.emf"/></Relationships>
</file>

<file path=ppt/slides/_rels/slide25.xml.rels><?xml version="1.0" encoding="UTF-8" standalone="yes"?>
<Relationships xmlns="http://schemas.openxmlformats.org/package/2006/relationships"><Relationship Id="rId8" Type="http://schemas.openxmlformats.org/officeDocument/2006/relationships/image" Target="../media/image174.emf"/><Relationship Id="rId3" Type="http://schemas.openxmlformats.org/officeDocument/2006/relationships/oleObject" Target="../embeddings/oleObject294.bin"/><Relationship Id="rId7" Type="http://schemas.openxmlformats.org/officeDocument/2006/relationships/oleObject" Target="../embeddings/oleObject296.bin"/><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173.emf"/><Relationship Id="rId11" Type="http://schemas.openxmlformats.org/officeDocument/2006/relationships/oleObject" Target="../embeddings/oleObject298.bin"/><Relationship Id="rId5" Type="http://schemas.openxmlformats.org/officeDocument/2006/relationships/oleObject" Target="../embeddings/oleObject295.bin"/><Relationship Id="rId10" Type="http://schemas.openxmlformats.org/officeDocument/2006/relationships/image" Target="../media/image175.emf"/><Relationship Id="rId4" Type="http://schemas.openxmlformats.org/officeDocument/2006/relationships/image" Target="../media/image172.emf"/><Relationship Id="rId9" Type="http://schemas.openxmlformats.org/officeDocument/2006/relationships/oleObject" Target="../embeddings/oleObject297.bin"/></Relationships>
</file>

<file path=ppt/slides/_rels/slide26.xml.rels><?xml version="1.0" encoding="UTF-8" standalone="yes"?>
<Relationships xmlns="http://schemas.openxmlformats.org/package/2006/relationships"><Relationship Id="rId8" Type="http://schemas.openxmlformats.org/officeDocument/2006/relationships/image" Target="../media/image178.emf"/><Relationship Id="rId3" Type="http://schemas.openxmlformats.org/officeDocument/2006/relationships/oleObject" Target="../embeddings/oleObject299.bin"/><Relationship Id="rId7" Type="http://schemas.openxmlformats.org/officeDocument/2006/relationships/oleObject" Target="../embeddings/oleObject301.bin"/><Relationship Id="rId12" Type="http://schemas.openxmlformats.org/officeDocument/2006/relationships/image" Target="../media/image180.emf"/><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177.emf"/><Relationship Id="rId11" Type="http://schemas.openxmlformats.org/officeDocument/2006/relationships/oleObject" Target="../embeddings/oleObject303.bin"/><Relationship Id="rId5" Type="http://schemas.openxmlformats.org/officeDocument/2006/relationships/oleObject" Target="../embeddings/oleObject300.bin"/><Relationship Id="rId10" Type="http://schemas.openxmlformats.org/officeDocument/2006/relationships/image" Target="../media/image179.emf"/><Relationship Id="rId4" Type="http://schemas.openxmlformats.org/officeDocument/2006/relationships/image" Target="../media/image176.emf"/><Relationship Id="rId9" Type="http://schemas.openxmlformats.org/officeDocument/2006/relationships/oleObject" Target="../embeddings/oleObject302.bin"/></Relationships>
</file>

<file path=ppt/slides/_rels/slide27.xml.rels><?xml version="1.0" encoding="UTF-8" standalone="yes"?>
<Relationships xmlns="http://schemas.openxmlformats.org/package/2006/relationships"><Relationship Id="rId8" Type="http://schemas.openxmlformats.org/officeDocument/2006/relationships/image" Target="../media/image183.emf"/><Relationship Id="rId13" Type="http://schemas.openxmlformats.org/officeDocument/2006/relationships/oleObject" Target="../embeddings/oleObject309.bin"/><Relationship Id="rId18" Type="http://schemas.openxmlformats.org/officeDocument/2006/relationships/image" Target="../media/image188.emf"/><Relationship Id="rId26" Type="http://schemas.openxmlformats.org/officeDocument/2006/relationships/image" Target="../media/image192.emf"/><Relationship Id="rId3" Type="http://schemas.openxmlformats.org/officeDocument/2006/relationships/oleObject" Target="../embeddings/oleObject304.bin"/><Relationship Id="rId21" Type="http://schemas.openxmlformats.org/officeDocument/2006/relationships/oleObject" Target="../embeddings/oleObject313.bin"/><Relationship Id="rId7" Type="http://schemas.openxmlformats.org/officeDocument/2006/relationships/oleObject" Target="../embeddings/oleObject306.bin"/><Relationship Id="rId12" Type="http://schemas.openxmlformats.org/officeDocument/2006/relationships/image" Target="../media/image185.emf"/><Relationship Id="rId17" Type="http://schemas.openxmlformats.org/officeDocument/2006/relationships/oleObject" Target="../embeddings/oleObject311.bin"/><Relationship Id="rId25" Type="http://schemas.openxmlformats.org/officeDocument/2006/relationships/oleObject" Target="../embeddings/oleObject315.bin"/><Relationship Id="rId2" Type="http://schemas.openxmlformats.org/officeDocument/2006/relationships/notesSlide" Target="../notesSlides/notesSlide26.xml"/><Relationship Id="rId16" Type="http://schemas.openxmlformats.org/officeDocument/2006/relationships/image" Target="../media/image187.emf"/><Relationship Id="rId20" Type="http://schemas.openxmlformats.org/officeDocument/2006/relationships/image" Target="../media/image189.emf"/><Relationship Id="rId1" Type="http://schemas.openxmlformats.org/officeDocument/2006/relationships/slideLayout" Target="../slideLayouts/slideLayout2.xml"/><Relationship Id="rId6" Type="http://schemas.openxmlformats.org/officeDocument/2006/relationships/image" Target="../media/image182.emf"/><Relationship Id="rId11" Type="http://schemas.openxmlformats.org/officeDocument/2006/relationships/oleObject" Target="../embeddings/oleObject308.bin"/><Relationship Id="rId24" Type="http://schemas.openxmlformats.org/officeDocument/2006/relationships/image" Target="../media/image191.emf"/><Relationship Id="rId5" Type="http://schemas.openxmlformats.org/officeDocument/2006/relationships/oleObject" Target="../embeddings/oleObject305.bin"/><Relationship Id="rId15" Type="http://schemas.openxmlformats.org/officeDocument/2006/relationships/oleObject" Target="../embeddings/oleObject310.bin"/><Relationship Id="rId23" Type="http://schemas.openxmlformats.org/officeDocument/2006/relationships/oleObject" Target="../embeddings/oleObject314.bin"/><Relationship Id="rId10" Type="http://schemas.openxmlformats.org/officeDocument/2006/relationships/image" Target="../media/image184.emf"/><Relationship Id="rId19" Type="http://schemas.openxmlformats.org/officeDocument/2006/relationships/oleObject" Target="../embeddings/oleObject312.bin"/><Relationship Id="rId4" Type="http://schemas.openxmlformats.org/officeDocument/2006/relationships/image" Target="../media/image181.emf"/><Relationship Id="rId9" Type="http://schemas.openxmlformats.org/officeDocument/2006/relationships/oleObject" Target="../embeddings/oleObject307.bin"/><Relationship Id="rId14" Type="http://schemas.openxmlformats.org/officeDocument/2006/relationships/image" Target="../media/image186.emf"/><Relationship Id="rId22" Type="http://schemas.openxmlformats.org/officeDocument/2006/relationships/image" Target="../media/image190.emf"/><Relationship Id="rId27" Type="http://schemas.openxmlformats.org/officeDocument/2006/relationships/oleObject" Target="../embeddings/oleObject316.bin"/></Relationships>
</file>

<file path=ppt/slides/_rels/slide28.xml.rels><?xml version="1.0" encoding="UTF-8" standalone="yes"?>
<Relationships xmlns="http://schemas.openxmlformats.org/package/2006/relationships"><Relationship Id="rId8" Type="http://schemas.openxmlformats.org/officeDocument/2006/relationships/image" Target="../media/image56.emf"/><Relationship Id="rId13" Type="http://schemas.openxmlformats.org/officeDocument/2006/relationships/oleObject" Target="../embeddings/oleObject322.bin"/><Relationship Id="rId18" Type="http://schemas.openxmlformats.org/officeDocument/2006/relationships/image" Target="../media/image3.emf"/><Relationship Id="rId26" Type="http://schemas.openxmlformats.org/officeDocument/2006/relationships/oleObject" Target="../embeddings/oleObject330.bin"/><Relationship Id="rId3" Type="http://schemas.openxmlformats.org/officeDocument/2006/relationships/oleObject" Target="../embeddings/oleObject317.bin"/><Relationship Id="rId21" Type="http://schemas.openxmlformats.org/officeDocument/2006/relationships/oleObject" Target="../embeddings/oleObject326.bin"/><Relationship Id="rId7" Type="http://schemas.openxmlformats.org/officeDocument/2006/relationships/oleObject" Target="../embeddings/oleObject319.bin"/><Relationship Id="rId12" Type="http://schemas.openxmlformats.org/officeDocument/2006/relationships/image" Target="../media/image58.emf"/><Relationship Id="rId17" Type="http://schemas.openxmlformats.org/officeDocument/2006/relationships/oleObject" Target="../embeddings/oleObject324.bin"/><Relationship Id="rId25" Type="http://schemas.openxmlformats.org/officeDocument/2006/relationships/oleObject" Target="../embeddings/oleObject329.bin"/><Relationship Id="rId2" Type="http://schemas.openxmlformats.org/officeDocument/2006/relationships/notesSlide" Target="../notesSlides/notesSlide27.xml"/><Relationship Id="rId16" Type="http://schemas.openxmlformats.org/officeDocument/2006/relationships/image" Target="../media/image78.emf"/><Relationship Id="rId20" Type="http://schemas.openxmlformats.org/officeDocument/2006/relationships/image" Target="../media/image4.emf"/><Relationship Id="rId29" Type="http://schemas.openxmlformats.org/officeDocument/2006/relationships/oleObject" Target="../embeddings/oleObject332.bin"/><Relationship Id="rId1" Type="http://schemas.openxmlformats.org/officeDocument/2006/relationships/slideLayout" Target="../slideLayouts/slideLayout2.xml"/><Relationship Id="rId6" Type="http://schemas.openxmlformats.org/officeDocument/2006/relationships/image" Target="../media/image13.emf"/><Relationship Id="rId11" Type="http://schemas.openxmlformats.org/officeDocument/2006/relationships/oleObject" Target="../embeddings/oleObject321.bin"/><Relationship Id="rId24" Type="http://schemas.openxmlformats.org/officeDocument/2006/relationships/oleObject" Target="../embeddings/oleObject328.bin"/><Relationship Id="rId5" Type="http://schemas.openxmlformats.org/officeDocument/2006/relationships/oleObject" Target="../embeddings/oleObject318.bin"/><Relationship Id="rId15" Type="http://schemas.openxmlformats.org/officeDocument/2006/relationships/oleObject" Target="../embeddings/oleObject323.bin"/><Relationship Id="rId23" Type="http://schemas.openxmlformats.org/officeDocument/2006/relationships/oleObject" Target="../embeddings/oleObject327.bin"/><Relationship Id="rId28" Type="http://schemas.openxmlformats.org/officeDocument/2006/relationships/image" Target="../media/image79.emf"/><Relationship Id="rId10" Type="http://schemas.openxmlformats.org/officeDocument/2006/relationships/image" Target="../media/image57.emf"/><Relationship Id="rId19" Type="http://schemas.openxmlformats.org/officeDocument/2006/relationships/oleObject" Target="../embeddings/oleObject325.bin"/><Relationship Id="rId4" Type="http://schemas.openxmlformats.org/officeDocument/2006/relationships/image" Target="../media/image137.emf"/><Relationship Id="rId9" Type="http://schemas.openxmlformats.org/officeDocument/2006/relationships/oleObject" Target="../embeddings/oleObject320.bin"/><Relationship Id="rId14" Type="http://schemas.openxmlformats.org/officeDocument/2006/relationships/image" Target="../media/image8.emf"/><Relationship Id="rId22" Type="http://schemas.openxmlformats.org/officeDocument/2006/relationships/image" Target="../media/image193.emf"/><Relationship Id="rId27" Type="http://schemas.openxmlformats.org/officeDocument/2006/relationships/oleObject" Target="../embeddings/oleObject331.bin"/></Relationships>
</file>

<file path=ppt/slides/_rels/slide29.xml.rels><?xml version="1.0" encoding="UTF-8" standalone="yes"?>
<Relationships xmlns="http://schemas.openxmlformats.org/package/2006/relationships"><Relationship Id="rId8" Type="http://schemas.openxmlformats.org/officeDocument/2006/relationships/image" Target="../media/image56.emf"/><Relationship Id="rId13" Type="http://schemas.openxmlformats.org/officeDocument/2006/relationships/oleObject" Target="../embeddings/oleObject338.bin"/><Relationship Id="rId18" Type="http://schemas.openxmlformats.org/officeDocument/2006/relationships/image" Target="../media/image193.emf"/><Relationship Id="rId3" Type="http://schemas.openxmlformats.org/officeDocument/2006/relationships/oleObject" Target="../embeddings/oleObject333.bin"/><Relationship Id="rId21" Type="http://schemas.openxmlformats.org/officeDocument/2006/relationships/oleObject" Target="../embeddings/oleObject342.bin"/><Relationship Id="rId7" Type="http://schemas.openxmlformats.org/officeDocument/2006/relationships/oleObject" Target="../embeddings/oleObject335.bin"/><Relationship Id="rId12" Type="http://schemas.openxmlformats.org/officeDocument/2006/relationships/image" Target="../media/image58.emf"/><Relationship Id="rId17" Type="http://schemas.openxmlformats.org/officeDocument/2006/relationships/oleObject" Target="../embeddings/oleObject340.bin"/><Relationship Id="rId2" Type="http://schemas.openxmlformats.org/officeDocument/2006/relationships/notesSlide" Target="../notesSlides/notesSlide28.xml"/><Relationship Id="rId16" Type="http://schemas.openxmlformats.org/officeDocument/2006/relationships/image" Target="../media/image78.emf"/><Relationship Id="rId20" Type="http://schemas.openxmlformats.org/officeDocument/2006/relationships/image" Target="../media/image194.emf"/><Relationship Id="rId1" Type="http://schemas.openxmlformats.org/officeDocument/2006/relationships/slideLayout" Target="../slideLayouts/slideLayout2.xml"/><Relationship Id="rId6" Type="http://schemas.openxmlformats.org/officeDocument/2006/relationships/image" Target="../media/image13.emf"/><Relationship Id="rId11" Type="http://schemas.openxmlformats.org/officeDocument/2006/relationships/oleObject" Target="../embeddings/oleObject337.bin"/><Relationship Id="rId24" Type="http://schemas.openxmlformats.org/officeDocument/2006/relationships/image" Target="../media/image196.emf"/><Relationship Id="rId5" Type="http://schemas.openxmlformats.org/officeDocument/2006/relationships/oleObject" Target="../embeddings/oleObject334.bin"/><Relationship Id="rId15" Type="http://schemas.openxmlformats.org/officeDocument/2006/relationships/oleObject" Target="../embeddings/oleObject339.bin"/><Relationship Id="rId23" Type="http://schemas.openxmlformats.org/officeDocument/2006/relationships/oleObject" Target="../embeddings/oleObject343.bin"/><Relationship Id="rId10" Type="http://schemas.openxmlformats.org/officeDocument/2006/relationships/image" Target="../media/image57.emf"/><Relationship Id="rId19" Type="http://schemas.openxmlformats.org/officeDocument/2006/relationships/oleObject" Target="../embeddings/oleObject341.bin"/><Relationship Id="rId4" Type="http://schemas.openxmlformats.org/officeDocument/2006/relationships/image" Target="../media/image137.emf"/><Relationship Id="rId9" Type="http://schemas.openxmlformats.org/officeDocument/2006/relationships/oleObject" Target="../embeddings/oleObject336.bin"/><Relationship Id="rId14" Type="http://schemas.openxmlformats.org/officeDocument/2006/relationships/image" Target="../media/image8.emf"/><Relationship Id="rId22" Type="http://schemas.openxmlformats.org/officeDocument/2006/relationships/image" Target="../media/image195.emf"/></Relationships>
</file>

<file path=ppt/slides/_rels/slide3.xml.rels><?xml version="1.0" encoding="UTF-8" standalone="yes"?>
<Relationships xmlns="http://schemas.openxmlformats.org/package/2006/relationships"><Relationship Id="rId13" Type="http://schemas.openxmlformats.org/officeDocument/2006/relationships/oleObject" Target="../embeddings/oleObject25.bin"/><Relationship Id="rId18" Type="http://schemas.openxmlformats.org/officeDocument/2006/relationships/image" Target="../media/image10.emf"/><Relationship Id="rId26" Type="http://schemas.openxmlformats.org/officeDocument/2006/relationships/oleObject" Target="../embeddings/oleObject32.bin"/><Relationship Id="rId39" Type="http://schemas.openxmlformats.org/officeDocument/2006/relationships/oleObject" Target="../embeddings/oleObject39.bin"/><Relationship Id="rId21" Type="http://schemas.openxmlformats.org/officeDocument/2006/relationships/oleObject" Target="../embeddings/oleObject29.bin"/><Relationship Id="rId34" Type="http://schemas.openxmlformats.org/officeDocument/2006/relationships/oleObject" Target="../embeddings/oleObject36.bin"/><Relationship Id="rId7" Type="http://schemas.openxmlformats.org/officeDocument/2006/relationships/oleObject" Target="../embeddings/oleObject22.bin"/><Relationship Id="rId12" Type="http://schemas.openxmlformats.org/officeDocument/2006/relationships/image" Target="../media/image7.emf"/><Relationship Id="rId17" Type="http://schemas.openxmlformats.org/officeDocument/2006/relationships/oleObject" Target="../embeddings/oleObject27.bin"/><Relationship Id="rId25" Type="http://schemas.openxmlformats.org/officeDocument/2006/relationships/image" Target="../media/image21.emf"/><Relationship Id="rId33" Type="http://schemas.openxmlformats.org/officeDocument/2006/relationships/image" Target="../media/image25.emf"/><Relationship Id="rId38" Type="http://schemas.openxmlformats.org/officeDocument/2006/relationships/oleObject" Target="../embeddings/oleObject38.bin"/><Relationship Id="rId2" Type="http://schemas.openxmlformats.org/officeDocument/2006/relationships/notesSlide" Target="../notesSlides/notesSlide2.xml"/><Relationship Id="rId16" Type="http://schemas.openxmlformats.org/officeDocument/2006/relationships/image" Target="../media/image19.emf"/><Relationship Id="rId20" Type="http://schemas.openxmlformats.org/officeDocument/2006/relationships/image" Target="../media/image13.emf"/><Relationship Id="rId29" Type="http://schemas.openxmlformats.org/officeDocument/2006/relationships/image" Target="../media/image23.emf"/><Relationship Id="rId1" Type="http://schemas.openxmlformats.org/officeDocument/2006/relationships/slideLayout" Target="../slideLayouts/slideLayout2.xml"/><Relationship Id="rId6" Type="http://schemas.openxmlformats.org/officeDocument/2006/relationships/image" Target="../media/image18.emf"/><Relationship Id="rId11" Type="http://schemas.openxmlformats.org/officeDocument/2006/relationships/oleObject" Target="../embeddings/oleObject24.bin"/><Relationship Id="rId24" Type="http://schemas.openxmlformats.org/officeDocument/2006/relationships/oleObject" Target="../embeddings/oleObject31.bin"/><Relationship Id="rId32" Type="http://schemas.openxmlformats.org/officeDocument/2006/relationships/oleObject" Target="../embeddings/oleObject35.bin"/><Relationship Id="rId37" Type="http://schemas.openxmlformats.org/officeDocument/2006/relationships/image" Target="../media/image27.emf"/><Relationship Id="rId5" Type="http://schemas.openxmlformats.org/officeDocument/2006/relationships/oleObject" Target="../embeddings/oleObject21.bin"/><Relationship Id="rId15" Type="http://schemas.openxmlformats.org/officeDocument/2006/relationships/oleObject" Target="../embeddings/oleObject26.bin"/><Relationship Id="rId23" Type="http://schemas.openxmlformats.org/officeDocument/2006/relationships/image" Target="../media/image20.emf"/><Relationship Id="rId28" Type="http://schemas.openxmlformats.org/officeDocument/2006/relationships/oleObject" Target="../embeddings/oleObject33.bin"/><Relationship Id="rId36" Type="http://schemas.openxmlformats.org/officeDocument/2006/relationships/oleObject" Target="../embeddings/oleObject37.bin"/><Relationship Id="rId10" Type="http://schemas.openxmlformats.org/officeDocument/2006/relationships/image" Target="../media/image6.emf"/><Relationship Id="rId19" Type="http://schemas.openxmlformats.org/officeDocument/2006/relationships/oleObject" Target="../embeddings/oleObject28.bin"/><Relationship Id="rId31" Type="http://schemas.openxmlformats.org/officeDocument/2006/relationships/image" Target="../media/image24.emf"/><Relationship Id="rId4" Type="http://schemas.openxmlformats.org/officeDocument/2006/relationships/image" Target="../media/image3.emf"/><Relationship Id="rId9" Type="http://schemas.openxmlformats.org/officeDocument/2006/relationships/oleObject" Target="../embeddings/oleObject23.bin"/><Relationship Id="rId14" Type="http://schemas.openxmlformats.org/officeDocument/2006/relationships/image" Target="../media/image8.emf"/><Relationship Id="rId22" Type="http://schemas.openxmlformats.org/officeDocument/2006/relationships/oleObject" Target="../embeddings/oleObject30.bin"/><Relationship Id="rId27" Type="http://schemas.openxmlformats.org/officeDocument/2006/relationships/image" Target="../media/image22.emf"/><Relationship Id="rId30" Type="http://schemas.openxmlformats.org/officeDocument/2006/relationships/oleObject" Target="../embeddings/oleObject34.bin"/><Relationship Id="rId35" Type="http://schemas.openxmlformats.org/officeDocument/2006/relationships/image" Target="../media/image26.emf"/><Relationship Id="rId8" Type="http://schemas.openxmlformats.org/officeDocument/2006/relationships/image" Target="../media/image5.emf"/><Relationship Id="rId3" Type="http://schemas.openxmlformats.org/officeDocument/2006/relationships/oleObject" Target="../embeddings/oleObject20.bin"/></Relationships>
</file>

<file path=ppt/slides/_rels/slide30.xml.rels><?xml version="1.0" encoding="UTF-8" standalone="yes"?>
<Relationships xmlns="http://schemas.openxmlformats.org/package/2006/relationships"><Relationship Id="rId13" Type="http://schemas.openxmlformats.org/officeDocument/2006/relationships/oleObject" Target="../embeddings/oleObject349.bin"/><Relationship Id="rId18" Type="http://schemas.openxmlformats.org/officeDocument/2006/relationships/image" Target="../media/image204.emf"/><Relationship Id="rId26" Type="http://schemas.openxmlformats.org/officeDocument/2006/relationships/image" Target="../media/image208.emf"/><Relationship Id="rId21" Type="http://schemas.openxmlformats.org/officeDocument/2006/relationships/oleObject" Target="../embeddings/oleObject353.bin"/><Relationship Id="rId34" Type="http://schemas.openxmlformats.org/officeDocument/2006/relationships/oleObject" Target="../embeddings/oleObject361.bin"/><Relationship Id="rId7" Type="http://schemas.openxmlformats.org/officeDocument/2006/relationships/oleObject" Target="../embeddings/oleObject346.bin"/><Relationship Id="rId12" Type="http://schemas.openxmlformats.org/officeDocument/2006/relationships/image" Target="../media/image201.emf"/><Relationship Id="rId17" Type="http://schemas.openxmlformats.org/officeDocument/2006/relationships/oleObject" Target="../embeddings/oleObject351.bin"/><Relationship Id="rId25" Type="http://schemas.openxmlformats.org/officeDocument/2006/relationships/oleObject" Target="../embeddings/oleObject355.bin"/><Relationship Id="rId33" Type="http://schemas.openxmlformats.org/officeDocument/2006/relationships/image" Target="../media/image210.emf"/><Relationship Id="rId2" Type="http://schemas.openxmlformats.org/officeDocument/2006/relationships/notesSlide" Target="../notesSlides/notesSlide29.xml"/><Relationship Id="rId16" Type="http://schemas.openxmlformats.org/officeDocument/2006/relationships/image" Target="../media/image203.emf"/><Relationship Id="rId20" Type="http://schemas.openxmlformats.org/officeDocument/2006/relationships/image" Target="../media/image205.emf"/><Relationship Id="rId29" Type="http://schemas.openxmlformats.org/officeDocument/2006/relationships/oleObject" Target="../embeddings/oleObject358.bin"/><Relationship Id="rId1" Type="http://schemas.openxmlformats.org/officeDocument/2006/relationships/slideLayout" Target="../slideLayouts/slideLayout2.xml"/><Relationship Id="rId6" Type="http://schemas.openxmlformats.org/officeDocument/2006/relationships/image" Target="../media/image198.emf"/><Relationship Id="rId11" Type="http://schemas.openxmlformats.org/officeDocument/2006/relationships/oleObject" Target="../embeddings/oleObject348.bin"/><Relationship Id="rId24" Type="http://schemas.openxmlformats.org/officeDocument/2006/relationships/image" Target="../media/image207.emf"/><Relationship Id="rId32" Type="http://schemas.openxmlformats.org/officeDocument/2006/relationships/oleObject" Target="../embeddings/oleObject360.bin"/><Relationship Id="rId37" Type="http://schemas.openxmlformats.org/officeDocument/2006/relationships/image" Target="../media/image8.emf"/><Relationship Id="rId5" Type="http://schemas.openxmlformats.org/officeDocument/2006/relationships/oleObject" Target="../embeddings/oleObject345.bin"/><Relationship Id="rId15" Type="http://schemas.openxmlformats.org/officeDocument/2006/relationships/oleObject" Target="../embeddings/oleObject350.bin"/><Relationship Id="rId23" Type="http://schemas.openxmlformats.org/officeDocument/2006/relationships/oleObject" Target="../embeddings/oleObject354.bin"/><Relationship Id="rId28" Type="http://schemas.openxmlformats.org/officeDocument/2006/relationships/oleObject" Target="../embeddings/oleObject357.bin"/><Relationship Id="rId36" Type="http://schemas.openxmlformats.org/officeDocument/2006/relationships/oleObject" Target="../embeddings/oleObject363.bin"/><Relationship Id="rId10" Type="http://schemas.openxmlformats.org/officeDocument/2006/relationships/image" Target="../media/image200.emf"/><Relationship Id="rId19" Type="http://schemas.openxmlformats.org/officeDocument/2006/relationships/oleObject" Target="../embeddings/oleObject352.bin"/><Relationship Id="rId31" Type="http://schemas.openxmlformats.org/officeDocument/2006/relationships/image" Target="../media/image209.emf"/><Relationship Id="rId4" Type="http://schemas.openxmlformats.org/officeDocument/2006/relationships/image" Target="../media/image197.emf"/><Relationship Id="rId9" Type="http://schemas.openxmlformats.org/officeDocument/2006/relationships/oleObject" Target="../embeddings/oleObject347.bin"/><Relationship Id="rId14" Type="http://schemas.openxmlformats.org/officeDocument/2006/relationships/image" Target="../media/image202.emf"/><Relationship Id="rId22" Type="http://schemas.openxmlformats.org/officeDocument/2006/relationships/image" Target="../media/image206.emf"/><Relationship Id="rId27" Type="http://schemas.openxmlformats.org/officeDocument/2006/relationships/oleObject" Target="../embeddings/oleObject356.bin"/><Relationship Id="rId30" Type="http://schemas.openxmlformats.org/officeDocument/2006/relationships/oleObject" Target="../embeddings/oleObject359.bin"/><Relationship Id="rId35" Type="http://schemas.openxmlformats.org/officeDocument/2006/relationships/oleObject" Target="../embeddings/oleObject362.bin"/><Relationship Id="rId8" Type="http://schemas.openxmlformats.org/officeDocument/2006/relationships/image" Target="../media/image199.emf"/><Relationship Id="rId3" Type="http://schemas.openxmlformats.org/officeDocument/2006/relationships/oleObject" Target="../embeddings/oleObject344.bin"/></Relationships>
</file>

<file path=ppt/slides/_rels/slide31.xml.rels><?xml version="1.0" encoding="UTF-8" standalone="yes"?>
<Relationships xmlns="http://schemas.openxmlformats.org/package/2006/relationships"><Relationship Id="rId8" Type="http://schemas.openxmlformats.org/officeDocument/2006/relationships/image" Target="../media/image199.emf"/><Relationship Id="rId13" Type="http://schemas.openxmlformats.org/officeDocument/2006/relationships/oleObject" Target="../embeddings/oleObject369.bin"/><Relationship Id="rId18" Type="http://schemas.openxmlformats.org/officeDocument/2006/relationships/image" Target="../media/image215.emf"/><Relationship Id="rId26" Type="http://schemas.openxmlformats.org/officeDocument/2006/relationships/image" Target="../media/image204.emf"/><Relationship Id="rId3" Type="http://schemas.openxmlformats.org/officeDocument/2006/relationships/oleObject" Target="../embeddings/oleObject364.bin"/><Relationship Id="rId21" Type="http://schemas.openxmlformats.org/officeDocument/2006/relationships/oleObject" Target="../embeddings/oleObject373.bin"/><Relationship Id="rId7" Type="http://schemas.openxmlformats.org/officeDocument/2006/relationships/oleObject" Target="../embeddings/oleObject366.bin"/><Relationship Id="rId12" Type="http://schemas.openxmlformats.org/officeDocument/2006/relationships/image" Target="../media/image201.emf"/><Relationship Id="rId17" Type="http://schemas.openxmlformats.org/officeDocument/2006/relationships/oleObject" Target="../embeddings/oleObject371.bin"/><Relationship Id="rId25" Type="http://schemas.openxmlformats.org/officeDocument/2006/relationships/oleObject" Target="../embeddings/oleObject375.bin"/><Relationship Id="rId2" Type="http://schemas.openxmlformats.org/officeDocument/2006/relationships/notesSlide" Target="../notesSlides/notesSlide30.xml"/><Relationship Id="rId16" Type="http://schemas.openxmlformats.org/officeDocument/2006/relationships/image" Target="../media/image214.emf"/><Relationship Id="rId20" Type="http://schemas.openxmlformats.org/officeDocument/2006/relationships/image" Target="../media/image216.emf"/><Relationship Id="rId1" Type="http://schemas.openxmlformats.org/officeDocument/2006/relationships/slideLayout" Target="../slideLayouts/slideLayout2.xml"/><Relationship Id="rId6" Type="http://schemas.openxmlformats.org/officeDocument/2006/relationships/image" Target="../media/image212.emf"/><Relationship Id="rId11" Type="http://schemas.openxmlformats.org/officeDocument/2006/relationships/oleObject" Target="../embeddings/oleObject368.bin"/><Relationship Id="rId24" Type="http://schemas.openxmlformats.org/officeDocument/2006/relationships/image" Target="../media/image203.emf"/><Relationship Id="rId5" Type="http://schemas.openxmlformats.org/officeDocument/2006/relationships/oleObject" Target="../embeddings/oleObject365.bin"/><Relationship Id="rId15" Type="http://schemas.openxmlformats.org/officeDocument/2006/relationships/oleObject" Target="../embeddings/oleObject370.bin"/><Relationship Id="rId23" Type="http://schemas.openxmlformats.org/officeDocument/2006/relationships/oleObject" Target="../embeddings/oleObject374.bin"/><Relationship Id="rId10" Type="http://schemas.openxmlformats.org/officeDocument/2006/relationships/image" Target="../media/image200.emf"/><Relationship Id="rId19" Type="http://schemas.openxmlformats.org/officeDocument/2006/relationships/oleObject" Target="../embeddings/oleObject372.bin"/><Relationship Id="rId4" Type="http://schemas.openxmlformats.org/officeDocument/2006/relationships/image" Target="../media/image211.emf"/><Relationship Id="rId9" Type="http://schemas.openxmlformats.org/officeDocument/2006/relationships/oleObject" Target="../embeddings/oleObject367.bin"/><Relationship Id="rId14" Type="http://schemas.openxmlformats.org/officeDocument/2006/relationships/image" Target="../media/image213.emf"/><Relationship Id="rId22" Type="http://schemas.openxmlformats.org/officeDocument/2006/relationships/image" Target="../media/image217.emf"/></Relationships>
</file>

<file path=ppt/slides/_rels/slide32.xml.rels><?xml version="1.0" encoding="UTF-8" standalone="yes"?>
<Relationships xmlns="http://schemas.openxmlformats.org/package/2006/relationships"><Relationship Id="rId8" Type="http://schemas.openxmlformats.org/officeDocument/2006/relationships/image" Target="../media/image201.emf"/><Relationship Id="rId13" Type="http://schemas.openxmlformats.org/officeDocument/2006/relationships/oleObject" Target="../embeddings/oleObject381.bin"/><Relationship Id="rId18" Type="http://schemas.openxmlformats.org/officeDocument/2006/relationships/image" Target="../media/image220.emf"/><Relationship Id="rId26" Type="http://schemas.openxmlformats.org/officeDocument/2006/relationships/image" Target="../media/image212.emf"/><Relationship Id="rId3" Type="http://schemas.openxmlformats.org/officeDocument/2006/relationships/oleObject" Target="../embeddings/oleObject376.bin"/><Relationship Id="rId21" Type="http://schemas.openxmlformats.org/officeDocument/2006/relationships/oleObject" Target="../embeddings/oleObject385.bin"/><Relationship Id="rId7" Type="http://schemas.openxmlformats.org/officeDocument/2006/relationships/oleObject" Target="../embeddings/oleObject378.bin"/><Relationship Id="rId12" Type="http://schemas.openxmlformats.org/officeDocument/2006/relationships/image" Target="../media/image219.emf"/><Relationship Id="rId17" Type="http://schemas.openxmlformats.org/officeDocument/2006/relationships/oleObject" Target="../embeddings/oleObject383.bin"/><Relationship Id="rId25" Type="http://schemas.openxmlformats.org/officeDocument/2006/relationships/oleObject" Target="../embeddings/oleObject387.bin"/><Relationship Id="rId2" Type="http://schemas.openxmlformats.org/officeDocument/2006/relationships/notesSlide" Target="../notesSlides/notesSlide31.xml"/><Relationship Id="rId16" Type="http://schemas.openxmlformats.org/officeDocument/2006/relationships/image" Target="../media/image215.emf"/><Relationship Id="rId20" Type="http://schemas.openxmlformats.org/officeDocument/2006/relationships/image" Target="../media/image221.emf"/><Relationship Id="rId1" Type="http://schemas.openxmlformats.org/officeDocument/2006/relationships/slideLayout" Target="../slideLayouts/slideLayout2.xml"/><Relationship Id="rId6" Type="http://schemas.openxmlformats.org/officeDocument/2006/relationships/image" Target="../media/image200.emf"/><Relationship Id="rId11" Type="http://schemas.openxmlformats.org/officeDocument/2006/relationships/oleObject" Target="../embeddings/oleObject380.bin"/><Relationship Id="rId24" Type="http://schemas.openxmlformats.org/officeDocument/2006/relationships/image" Target="../media/image211.emf"/><Relationship Id="rId5" Type="http://schemas.openxmlformats.org/officeDocument/2006/relationships/oleObject" Target="../embeddings/oleObject377.bin"/><Relationship Id="rId15" Type="http://schemas.openxmlformats.org/officeDocument/2006/relationships/oleObject" Target="../embeddings/oleObject382.bin"/><Relationship Id="rId23" Type="http://schemas.openxmlformats.org/officeDocument/2006/relationships/oleObject" Target="../embeddings/oleObject386.bin"/><Relationship Id="rId28" Type="http://schemas.openxmlformats.org/officeDocument/2006/relationships/image" Target="../media/image222.emf"/><Relationship Id="rId10" Type="http://schemas.openxmlformats.org/officeDocument/2006/relationships/image" Target="../media/image218.emf"/><Relationship Id="rId19" Type="http://schemas.openxmlformats.org/officeDocument/2006/relationships/oleObject" Target="../embeddings/oleObject384.bin"/><Relationship Id="rId4" Type="http://schemas.openxmlformats.org/officeDocument/2006/relationships/image" Target="../media/image199.emf"/><Relationship Id="rId9" Type="http://schemas.openxmlformats.org/officeDocument/2006/relationships/oleObject" Target="../embeddings/oleObject379.bin"/><Relationship Id="rId14" Type="http://schemas.openxmlformats.org/officeDocument/2006/relationships/image" Target="../media/image214.emf"/><Relationship Id="rId22" Type="http://schemas.openxmlformats.org/officeDocument/2006/relationships/image" Target="../media/image206.emf"/><Relationship Id="rId27" Type="http://schemas.openxmlformats.org/officeDocument/2006/relationships/oleObject" Target="../embeddings/oleObject388.bin"/></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389.bin"/><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224.emf"/><Relationship Id="rId5" Type="http://schemas.openxmlformats.org/officeDocument/2006/relationships/oleObject" Target="../embeddings/oleObject390.bin"/><Relationship Id="rId4" Type="http://schemas.openxmlformats.org/officeDocument/2006/relationships/image" Target="../media/image223.emf"/></Relationships>
</file>

<file path=ppt/slides/_rels/slide34.xml.rels><?xml version="1.0" encoding="UTF-8" standalone="yes"?>
<Relationships xmlns="http://schemas.openxmlformats.org/package/2006/relationships"><Relationship Id="rId8" Type="http://schemas.openxmlformats.org/officeDocument/2006/relationships/image" Target="../media/image227.emf"/><Relationship Id="rId13" Type="http://schemas.openxmlformats.org/officeDocument/2006/relationships/oleObject" Target="../embeddings/oleObject396.bin"/><Relationship Id="rId3" Type="http://schemas.openxmlformats.org/officeDocument/2006/relationships/oleObject" Target="../embeddings/oleObject391.bin"/><Relationship Id="rId7" Type="http://schemas.openxmlformats.org/officeDocument/2006/relationships/oleObject" Target="../embeddings/oleObject393.bin"/><Relationship Id="rId12" Type="http://schemas.openxmlformats.org/officeDocument/2006/relationships/image" Target="../media/image229.emf"/><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226.emf"/><Relationship Id="rId11" Type="http://schemas.openxmlformats.org/officeDocument/2006/relationships/oleObject" Target="../embeddings/oleObject395.bin"/><Relationship Id="rId5" Type="http://schemas.openxmlformats.org/officeDocument/2006/relationships/oleObject" Target="../embeddings/oleObject392.bin"/><Relationship Id="rId10" Type="http://schemas.openxmlformats.org/officeDocument/2006/relationships/image" Target="../media/image228.emf"/><Relationship Id="rId4" Type="http://schemas.openxmlformats.org/officeDocument/2006/relationships/image" Target="../media/image225.emf"/><Relationship Id="rId9" Type="http://schemas.openxmlformats.org/officeDocument/2006/relationships/oleObject" Target="../embeddings/oleObject394.bin"/><Relationship Id="rId14" Type="http://schemas.openxmlformats.org/officeDocument/2006/relationships/image" Target="../media/image230.emf"/></Relationships>
</file>

<file path=ppt/slides/_rels/slide35.xml.rels><?xml version="1.0" encoding="UTF-8" standalone="yes"?>
<Relationships xmlns="http://schemas.openxmlformats.org/package/2006/relationships"><Relationship Id="rId8" Type="http://schemas.openxmlformats.org/officeDocument/2006/relationships/image" Target="../media/image232.emf"/><Relationship Id="rId13" Type="http://schemas.openxmlformats.org/officeDocument/2006/relationships/oleObject" Target="../embeddings/oleObject402.bin"/><Relationship Id="rId18" Type="http://schemas.openxmlformats.org/officeDocument/2006/relationships/image" Target="../media/image229.emf"/><Relationship Id="rId3" Type="http://schemas.openxmlformats.org/officeDocument/2006/relationships/oleObject" Target="../embeddings/oleObject397.bin"/><Relationship Id="rId21" Type="http://schemas.openxmlformats.org/officeDocument/2006/relationships/oleObject" Target="../embeddings/oleObject406.bin"/><Relationship Id="rId7" Type="http://schemas.openxmlformats.org/officeDocument/2006/relationships/oleObject" Target="../embeddings/oleObject399.bin"/><Relationship Id="rId12" Type="http://schemas.openxmlformats.org/officeDocument/2006/relationships/image" Target="../media/image227.emf"/><Relationship Id="rId17" Type="http://schemas.openxmlformats.org/officeDocument/2006/relationships/oleObject" Target="../embeddings/oleObject404.bin"/><Relationship Id="rId2" Type="http://schemas.openxmlformats.org/officeDocument/2006/relationships/notesSlide" Target="../notesSlides/notesSlide34.xml"/><Relationship Id="rId16" Type="http://schemas.openxmlformats.org/officeDocument/2006/relationships/image" Target="../media/image234.emf"/><Relationship Id="rId20" Type="http://schemas.openxmlformats.org/officeDocument/2006/relationships/image" Target="../media/image235.emf"/><Relationship Id="rId1" Type="http://schemas.openxmlformats.org/officeDocument/2006/relationships/slideLayout" Target="../slideLayouts/slideLayout2.xml"/><Relationship Id="rId6" Type="http://schemas.openxmlformats.org/officeDocument/2006/relationships/image" Target="../media/image231.emf"/><Relationship Id="rId11" Type="http://schemas.openxmlformats.org/officeDocument/2006/relationships/oleObject" Target="../embeddings/oleObject401.bin"/><Relationship Id="rId5" Type="http://schemas.openxmlformats.org/officeDocument/2006/relationships/oleObject" Target="../embeddings/oleObject398.bin"/><Relationship Id="rId15" Type="http://schemas.openxmlformats.org/officeDocument/2006/relationships/oleObject" Target="../embeddings/oleObject403.bin"/><Relationship Id="rId10" Type="http://schemas.openxmlformats.org/officeDocument/2006/relationships/image" Target="../media/image233.emf"/><Relationship Id="rId19" Type="http://schemas.openxmlformats.org/officeDocument/2006/relationships/oleObject" Target="../embeddings/oleObject405.bin"/><Relationship Id="rId4" Type="http://schemas.openxmlformats.org/officeDocument/2006/relationships/image" Target="../media/image226.emf"/><Relationship Id="rId9" Type="http://schemas.openxmlformats.org/officeDocument/2006/relationships/oleObject" Target="../embeddings/oleObject400.bin"/><Relationship Id="rId14" Type="http://schemas.openxmlformats.org/officeDocument/2006/relationships/image" Target="../media/image228.emf"/><Relationship Id="rId22" Type="http://schemas.openxmlformats.org/officeDocument/2006/relationships/image" Target="../media/image236.emf"/></Relationships>
</file>

<file path=ppt/slides/_rels/slide36.xml.rels><?xml version="1.0" encoding="UTF-8" standalone="yes"?>
<Relationships xmlns="http://schemas.openxmlformats.org/package/2006/relationships"><Relationship Id="rId8" Type="http://schemas.openxmlformats.org/officeDocument/2006/relationships/image" Target="../media/image199.emf"/><Relationship Id="rId13" Type="http://schemas.openxmlformats.org/officeDocument/2006/relationships/oleObject" Target="../embeddings/oleObject412.bin"/><Relationship Id="rId18" Type="http://schemas.openxmlformats.org/officeDocument/2006/relationships/image" Target="../media/image241.emf"/><Relationship Id="rId3" Type="http://schemas.openxmlformats.org/officeDocument/2006/relationships/oleObject" Target="../embeddings/oleObject407.bin"/><Relationship Id="rId21" Type="http://schemas.openxmlformats.org/officeDocument/2006/relationships/oleObject" Target="../embeddings/oleObject416.bin"/><Relationship Id="rId7" Type="http://schemas.openxmlformats.org/officeDocument/2006/relationships/oleObject" Target="../embeddings/oleObject409.bin"/><Relationship Id="rId12" Type="http://schemas.openxmlformats.org/officeDocument/2006/relationships/image" Target="../media/image201.emf"/><Relationship Id="rId17" Type="http://schemas.openxmlformats.org/officeDocument/2006/relationships/oleObject" Target="../embeddings/oleObject414.bin"/><Relationship Id="rId2" Type="http://schemas.openxmlformats.org/officeDocument/2006/relationships/notesSlide" Target="../notesSlides/notesSlide35.xml"/><Relationship Id="rId16" Type="http://schemas.openxmlformats.org/officeDocument/2006/relationships/image" Target="../media/image240.emf"/><Relationship Id="rId20" Type="http://schemas.openxmlformats.org/officeDocument/2006/relationships/image" Target="../media/image214.emf"/><Relationship Id="rId1" Type="http://schemas.openxmlformats.org/officeDocument/2006/relationships/slideLayout" Target="../slideLayouts/slideLayout2.xml"/><Relationship Id="rId6" Type="http://schemas.openxmlformats.org/officeDocument/2006/relationships/image" Target="../media/image238.emf"/><Relationship Id="rId11" Type="http://schemas.openxmlformats.org/officeDocument/2006/relationships/oleObject" Target="../embeddings/oleObject411.bin"/><Relationship Id="rId24" Type="http://schemas.openxmlformats.org/officeDocument/2006/relationships/image" Target="../media/image242.emf"/><Relationship Id="rId5" Type="http://schemas.openxmlformats.org/officeDocument/2006/relationships/oleObject" Target="../embeddings/oleObject408.bin"/><Relationship Id="rId15" Type="http://schemas.openxmlformats.org/officeDocument/2006/relationships/oleObject" Target="../embeddings/oleObject413.bin"/><Relationship Id="rId23" Type="http://schemas.openxmlformats.org/officeDocument/2006/relationships/oleObject" Target="../embeddings/oleObject417.bin"/><Relationship Id="rId10" Type="http://schemas.openxmlformats.org/officeDocument/2006/relationships/image" Target="../media/image200.emf"/><Relationship Id="rId19" Type="http://schemas.openxmlformats.org/officeDocument/2006/relationships/oleObject" Target="../embeddings/oleObject415.bin"/><Relationship Id="rId4" Type="http://schemas.openxmlformats.org/officeDocument/2006/relationships/image" Target="../media/image237.emf"/><Relationship Id="rId9" Type="http://schemas.openxmlformats.org/officeDocument/2006/relationships/oleObject" Target="../embeddings/oleObject410.bin"/><Relationship Id="rId14" Type="http://schemas.openxmlformats.org/officeDocument/2006/relationships/image" Target="../media/image239.emf"/><Relationship Id="rId22" Type="http://schemas.openxmlformats.org/officeDocument/2006/relationships/image" Target="../media/image215.emf"/></Relationships>
</file>

<file path=ppt/slides/_rels/slide37.xml.rels><?xml version="1.0" encoding="UTF-8" standalone="yes"?>
<Relationships xmlns="http://schemas.openxmlformats.org/package/2006/relationships"><Relationship Id="rId8" Type="http://schemas.openxmlformats.org/officeDocument/2006/relationships/image" Target="../media/image232.emf"/><Relationship Id="rId13" Type="http://schemas.openxmlformats.org/officeDocument/2006/relationships/oleObject" Target="../embeddings/oleObject423.bin"/><Relationship Id="rId18" Type="http://schemas.openxmlformats.org/officeDocument/2006/relationships/image" Target="../media/image247.emf"/><Relationship Id="rId3" Type="http://schemas.openxmlformats.org/officeDocument/2006/relationships/oleObject" Target="../embeddings/oleObject418.bin"/><Relationship Id="rId7" Type="http://schemas.openxmlformats.org/officeDocument/2006/relationships/oleObject" Target="../embeddings/oleObject420.bin"/><Relationship Id="rId12" Type="http://schemas.openxmlformats.org/officeDocument/2006/relationships/image" Target="../media/image245.emf"/><Relationship Id="rId17" Type="http://schemas.openxmlformats.org/officeDocument/2006/relationships/oleObject" Target="../embeddings/oleObject425.bin"/><Relationship Id="rId2" Type="http://schemas.openxmlformats.org/officeDocument/2006/relationships/notesSlide" Target="../notesSlides/notesSlide36.xml"/><Relationship Id="rId16" Type="http://schemas.openxmlformats.org/officeDocument/2006/relationships/image" Target="../media/image246.emf"/><Relationship Id="rId20" Type="http://schemas.openxmlformats.org/officeDocument/2006/relationships/image" Target="../media/image248.emf"/><Relationship Id="rId1" Type="http://schemas.openxmlformats.org/officeDocument/2006/relationships/slideLayout" Target="../slideLayouts/slideLayout2.xml"/><Relationship Id="rId6" Type="http://schemas.openxmlformats.org/officeDocument/2006/relationships/image" Target="../media/image244.emf"/><Relationship Id="rId11" Type="http://schemas.openxmlformats.org/officeDocument/2006/relationships/oleObject" Target="../embeddings/oleObject422.bin"/><Relationship Id="rId5" Type="http://schemas.openxmlformats.org/officeDocument/2006/relationships/oleObject" Target="../embeddings/oleObject419.bin"/><Relationship Id="rId15" Type="http://schemas.openxmlformats.org/officeDocument/2006/relationships/oleObject" Target="../embeddings/oleObject424.bin"/><Relationship Id="rId10" Type="http://schemas.openxmlformats.org/officeDocument/2006/relationships/image" Target="../media/image233.emf"/><Relationship Id="rId19" Type="http://schemas.openxmlformats.org/officeDocument/2006/relationships/oleObject" Target="../embeddings/oleObject426.bin"/><Relationship Id="rId4" Type="http://schemas.openxmlformats.org/officeDocument/2006/relationships/image" Target="../media/image243.emf"/><Relationship Id="rId9" Type="http://schemas.openxmlformats.org/officeDocument/2006/relationships/oleObject" Target="../embeddings/oleObject421.bin"/><Relationship Id="rId14" Type="http://schemas.openxmlformats.org/officeDocument/2006/relationships/image" Target="../media/image228.emf"/></Relationships>
</file>

<file path=ppt/slides/_rels/slide38.xml.rels><?xml version="1.0" encoding="UTF-8" standalone="yes"?>
<Relationships xmlns="http://schemas.openxmlformats.org/package/2006/relationships"><Relationship Id="rId8" Type="http://schemas.openxmlformats.org/officeDocument/2006/relationships/image" Target="../media/image251.emf"/><Relationship Id="rId13" Type="http://schemas.openxmlformats.org/officeDocument/2006/relationships/oleObject" Target="../embeddings/oleObject432.bin"/><Relationship Id="rId18" Type="http://schemas.openxmlformats.org/officeDocument/2006/relationships/image" Target="../media/image254.emf"/><Relationship Id="rId3" Type="http://schemas.openxmlformats.org/officeDocument/2006/relationships/oleObject" Target="../embeddings/oleObject427.bin"/><Relationship Id="rId7" Type="http://schemas.openxmlformats.org/officeDocument/2006/relationships/oleObject" Target="../embeddings/oleObject429.bin"/><Relationship Id="rId12" Type="http://schemas.openxmlformats.org/officeDocument/2006/relationships/image" Target="../media/image214.emf"/><Relationship Id="rId17" Type="http://schemas.openxmlformats.org/officeDocument/2006/relationships/oleObject" Target="../embeddings/oleObject434.bin"/><Relationship Id="rId2" Type="http://schemas.openxmlformats.org/officeDocument/2006/relationships/notesSlide" Target="../notesSlides/notesSlide37.xml"/><Relationship Id="rId16" Type="http://schemas.openxmlformats.org/officeDocument/2006/relationships/image" Target="../media/image253.emf"/><Relationship Id="rId1" Type="http://schemas.openxmlformats.org/officeDocument/2006/relationships/slideLayout" Target="../slideLayouts/slideLayout2.xml"/><Relationship Id="rId6" Type="http://schemas.openxmlformats.org/officeDocument/2006/relationships/image" Target="../media/image250.emf"/><Relationship Id="rId11" Type="http://schemas.openxmlformats.org/officeDocument/2006/relationships/oleObject" Target="../embeddings/oleObject431.bin"/><Relationship Id="rId5" Type="http://schemas.openxmlformats.org/officeDocument/2006/relationships/oleObject" Target="../embeddings/oleObject428.bin"/><Relationship Id="rId15" Type="http://schemas.openxmlformats.org/officeDocument/2006/relationships/oleObject" Target="../embeddings/oleObject433.bin"/><Relationship Id="rId10" Type="http://schemas.openxmlformats.org/officeDocument/2006/relationships/image" Target="../media/image252.emf"/><Relationship Id="rId4" Type="http://schemas.openxmlformats.org/officeDocument/2006/relationships/image" Target="../media/image249.emf"/><Relationship Id="rId9" Type="http://schemas.openxmlformats.org/officeDocument/2006/relationships/oleObject" Target="../embeddings/oleObject430.bin"/><Relationship Id="rId14" Type="http://schemas.openxmlformats.org/officeDocument/2006/relationships/image" Target="../media/image215.emf"/></Relationships>
</file>

<file path=ppt/slides/_rels/slide39.xml.rels><?xml version="1.0" encoding="UTF-8" standalone="yes"?>
<Relationships xmlns="http://schemas.openxmlformats.org/package/2006/relationships"><Relationship Id="rId8" Type="http://schemas.openxmlformats.org/officeDocument/2006/relationships/image" Target="../media/image253.emf"/><Relationship Id="rId3" Type="http://schemas.openxmlformats.org/officeDocument/2006/relationships/oleObject" Target="../embeddings/oleObject435.bin"/><Relationship Id="rId7" Type="http://schemas.openxmlformats.org/officeDocument/2006/relationships/oleObject" Target="../embeddings/oleObject437.bin"/><Relationship Id="rId12" Type="http://schemas.openxmlformats.org/officeDocument/2006/relationships/image" Target="../media/image250.emf"/><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255.emf"/><Relationship Id="rId11" Type="http://schemas.openxmlformats.org/officeDocument/2006/relationships/oleObject" Target="../embeddings/oleObject439.bin"/><Relationship Id="rId5" Type="http://schemas.openxmlformats.org/officeDocument/2006/relationships/oleObject" Target="../embeddings/oleObject436.bin"/><Relationship Id="rId10" Type="http://schemas.openxmlformats.org/officeDocument/2006/relationships/image" Target="../media/image249.emf"/><Relationship Id="rId4" Type="http://schemas.openxmlformats.org/officeDocument/2006/relationships/image" Target="../media/image252.emf"/><Relationship Id="rId9" Type="http://schemas.openxmlformats.org/officeDocument/2006/relationships/oleObject" Target="../embeddings/oleObject438.bin"/></Relationships>
</file>

<file path=ppt/slides/_rels/slide4.xml.rels><?xml version="1.0" encoding="UTF-8" standalone="yes"?>
<Relationships xmlns="http://schemas.openxmlformats.org/package/2006/relationships"><Relationship Id="rId8" Type="http://schemas.openxmlformats.org/officeDocument/2006/relationships/image" Target="../media/image29.emf"/><Relationship Id="rId13" Type="http://schemas.openxmlformats.org/officeDocument/2006/relationships/oleObject" Target="../embeddings/oleObject45.bin"/><Relationship Id="rId18" Type="http://schemas.openxmlformats.org/officeDocument/2006/relationships/oleObject" Target="../embeddings/oleObject48.bin"/><Relationship Id="rId26" Type="http://schemas.openxmlformats.org/officeDocument/2006/relationships/oleObject" Target="../embeddings/oleObject53.bin"/><Relationship Id="rId3" Type="http://schemas.openxmlformats.org/officeDocument/2006/relationships/oleObject" Target="../embeddings/oleObject40.bin"/><Relationship Id="rId21" Type="http://schemas.openxmlformats.org/officeDocument/2006/relationships/oleObject" Target="../embeddings/oleObject50.bin"/><Relationship Id="rId7" Type="http://schemas.openxmlformats.org/officeDocument/2006/relationships/oleObject" Target="../embeddings/oleObject42.bin"/><Relationship Id="rId12" Type="http://schemas.openxmlformats.org/officeDocument/2006/relationships/image" Target="../media/image31.emf"/><Relationship Id="rId17" Type="http://schemas.openxmlformats.org/officeDocument/2006/relationships/image" Target="../media/image33.emf"/><Relationship Id="rId25" Type="http://schemas.openxmlformats.org/officeDocument/2006/relationships/image" Target="../media/image35.emf"/><Relationship Id="rId2" Type="http://schemas.openxmlformats.org/officeDocument/2006/relationships/notesSlide" Target="../notesSlides/notesSlide3.xml"/><Relationship Id="rId16" Type="http://schemas.openxmlformats.org/officeDocument/2006/relationships/oleObject" Target="../embeddings/oleObject47.bin"/><Relationship Id="rId20" Type="http://schemas.openxmlformats.org/officeDocument/2006/relationships/image" Target="../media/image34.emf"/><Relationship Id="rId29" Type="http://schemas.openxmlformats.org/officeDocument/2006/relationships/image" Target="../media/image37.emf"/><Relationship Id="rId1" Type="http://schemas.openxmlformats.org/officeDocument/2006/relationships/slideLayout" Target="../slideLayouts/slideLayout2.xml"/><Relationship Id="rId6" Type="http://schemas.openxmlformats.org/officeDocument/2006/relationships/image" Target="../media/image15.emf"/><Relationship Id="rId11" Type="http://schemas.openxmlformats.org/officeDocument/2006/relationships/oleObject" Target="../embeddings/oleObject44.bin"/><Relationship Id="rId24" Type="http://schemas.openxmlformats.org/officeDocument/2006/relationships/oleObject" Target="../embeddings/oleObject52.bin"/><Relationship Id="rId5" Type="http://schemas.openxmlformats.org/officeDocument/2006/relationships/oleObject" Target="../embeddings/oleObject41.bin"/><Relationship Id="rId15" Type="http://schemas.openxmlformats.org/officeDocument/2006/relationships/image" Target="../media/image32.emf"/><Relationship Id="rId23" Type="http://schemas.openxmlformats.org/officeDocument/2006/relationships/oleObject" Target="../embeddings/oleObject51.bin"/><Relationship Id="rId28" Type="http://schemas.openxmlformats.org/officeDocument/2006/relationships/oleObject" Target="../embeddings/oleObject54.bin"/><Relationship Id="rId10" Type="http://schemas.openxmlformats.org/officeDocument/2006/relationships/image" Target="../media/image30.emf"/><Relationship Id="rId19" Type="http://schemas.openxmlformats.org/officeDocument/2006/relationships/oleObject" Target="../embeddings/oleObject49.bin"/><Relationship Id="rId4" Type="http://schemas.openxmlformats.org/officeDocument/2006/relationships/image" Target="../media/image28.emf"/><Relationship Id="rId9" Type="http://schemas.openxmlformats.org/officeDocument/2006/relationships/oleObject" Target="../embeddings/oleObject43.bin"/><Relationship Id="rId14" Type="http://schemas.openxmlformats.org/officeDocument/2006/relationships/oleObject" Target="../embeddings/oleObject46.bin"/><Relationship Id="rId22" Type="http://schemas.openxmlformats.org/officeDocument/2006/relationships/image" Target="../media/image8.emf"/><Relationship Id="rId27" Type="http://schemas.openxmlformats.org/officeDocument/2006/relationships/image" Target="../media/image36.emf"/></Relationships>
</file>

<file path=ppt/slides/_rels/slide40.xml.rels><?xml version="1.0" encoding="UTF-8" standalone="yes"?>
<Relationships xmlns="http://schemas.openxmlformats.org/package/2006/relationships"><Relationship Id="rId8" Type="http://schemas.openxmlformats.org/officeDocument/2006/relationships/image" Target="../media/image232.emf"/><Relationship Id="rId13" Type="http://schemas.openxmlformats.org/officeDocument/2006/relationships/oleObject" Target="../embeddings/oleObject445.bin"/><Relationship Id="rId18" Type="http://schemas.openxmlformats.org/officeDocument/2006/relationships/image" Target="../media/image260.emf"/><Relationship Id="rId3" Type="http://schemas.openxmlformats.org/officeDocument/2006/relationships/oleObject" Target="../embeddings/oleObject440.bin"/><Relationship Id="rId7" Type="http://schemas.openxmlformats.org/officeDocument/2006/relationships/oleObject" Target="../embeddings/oleObject442.bin"/><Relationship Id="rId12" Type="http://schemas.openxmlformats.org/officeDocument/2006/relationships/image" Target="../media/image258.emf"/><Relationship Id="rId17" Type="http://schemas.openxmlformats.org/officeDocument/2006/relationships/oleObject" Target="../embeddings/oleObject447.bin"/><Relationship Id="rId2" Type="http://schemas.openxmlformats.org/officeDocument/2006/relationships/notesSlide" Target="../notesSlides/notesSlide39.xml"/><Relationship Id="rId16" Type="http://schemas.openxmlformats.org/officeDocument/2006/relationships/image" Target="../media/image259.emf"/><Relationship Id="rId20" Type="http://schemas.openxmlformats.org/officeDocument/2006/relationships/image" Target="../media/image261.emf"/><Relationship Id="rId1" Type="http://schemas.openxmlformats.org/officeDocument/2006/relationships/slideLayout" Target="../slideLayouts/slideLayout2.xml"/><Relationship Id="rId6" Type="http://schemas.openxmlformats.org/officeDocument/2006/relationships/image" Target="../media/image257.emf"/><Relationship Id="rId11" Type="http://schemas.openxmlformats.org/officeDocument/2006/relationships/oleObject" Target="../embeddings/oleObject444.bin"/><Relationship Id="rId5" Type="http://schemas.openxmlformats.org/officeDocument/2006/relationships/oleObject" Target="../embeddings/oleObject441.bin"/><Relationship Id="rId15" Type="http://schemas.openxmlformats.org/officeDocument/2006/relationships/oleObject" Target="../embeddings/oleObject446.bin"/><Relationship Id="rId10" Type="http://schemas.openxmlformats.org/officeDocument/2006/relationships/image" Target="../media/image233.emf"/><Relationship Id="rId19" Type="http://schemas.openxmlformats.org/officeDocument/2006/relationships/oleObject" Target="../embeddings/oleObject448.bin"/><Relationship Id="rId4" Type="http://schemas.openxmlformats.org/officeDocument/2006/relationships/image" Target="../media/image256.emf"/><Relationship Id="rId9" Type="http://schemas.openxmlformats.org/officeDocument/2006/relationships/oleObject" Target="../embeddings/oleObject443.bin"/><Relationship Id="rId14" Type="http://schemas.openxmlformats.org/officeDocument/2006/relationships/image" Target="../media/image228.emf"/></Relationships>
</file>

<file path=ppt/slides/_rels/slide41.xml.rels><?xml version="1.0" encoding="UTF-8" standalone="yes"?>
<Relationships xmlns="http://schemas.openxmlformats.org/package/2006/relationships"><Relationship Id="rId8" Type="http://schemas.openxmlformats.org/officeDocument/2006/relationships/image" Target="../media/image253.emf"/><Relationship Id="rId3" Type="http://schemas.openxmlformats.org/officeDocument/2006/relationships/oleObject" Target="../embeddings/oleObject449.bin"/><Relationship Id="rId7" Type="http://schemas.openxmlformats.org/officeDocument/2006/relationships/oleObject" Target="../embeddings/oleObject451.bin"/><Relationship Id="rId12" Type="http://schemas.openxmlformats.org/officeDocument/2006/relationships/image" Target="../media/image250.emf"/><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252.emf"/><Relationship Id="rId11" Type="http://schemas.openxmlformats.org/officeDocument/2006/relationships/oleObject" Target="../embeddings/oleObject453.bin"/><Relationship Id="rId5" Type="http://schemas.openxmlformats.org/officeDocument/2006/relationships/oleObject" Target="../embeddings/oleObject450.bin"/><Relationship Id="rId10" Type="http://schemas.openxmlformats.org/officeDocument/2006/relationships/image" Target="../media/image249.emf"/><Relationship Id="rId4" Type="http://schemas.openxmlformats.org/officeDocument/2006/relationships/image" Target="../media/image262.emf"/><Relationship Id="rId9" Type="http://schemas.openxmlformats.org/officeDocument/2006/relationships/oleObject" Target="../embeddings/oleObject452.bin"/></Relationships>
</file>

<file path=ppt/slides/_rels/slide42.xml.rels><?xml version="1.0" encoding="UTF-8" standalone="yes"?>
<Relationships xmlns="http://schemas.openxmlformats.org/package/2006/relationships"><Relationship Id="rId8" Type="http://schemas.openxmlformats.org/officeDocument/2006/relationships/image" Target="../media/image232.emf"/><Relationship Id="rId13" Type="http://schemas.openxmlformats.org/officeDocument/2006/relationships/oleObject" Target="../embeddings/oleObject459.bin"/><Relationship Id="rId18" Type="http://schemas.openxmlformats.org/officeDocument/2006/relationships/image" Target="../media/image247.emf"/><Relationship Id="rId3" Type="http://schemas.openxmlformats.org/officeDocument/2006/relationships/oleObject" Target="../embeddings/oleObject454.bin"/><Relationship Id="rId7" Type="http://schemas.openxmlformats.org/officeDocument/2006/relationships/oleObject" Target="../embeddings/oleObject456.bin"/><Relationship Id="rId12" Type="http://schemas.openxmlformats.org/officeDocument/2006/relationships/image" Target="../media/image245.emf"/><Relationship Id="rId17" Type="http://schemas.openxmlformats.org/officeDocument/2006/relationships/oleObject" Target="../embeddings/oleObject461.bin"/><Relationship Id="rId2" Type="http://schemas.openxmlformats.org/officeDocument/2006/relationships/notesSlide" Target="../notesSlides/notesSlide41.xml"/><Relationship Id="rId16" Type="http://schemas.openxmlformats.org/officeDocument/2006/relationships/image" Target="../media/image246.emf"/><Relationship Id="rId20" Type="http://schemas.openxmlformats.org/officeDocument/2006/relationships/image" Target="../media/image263.emf"/><Relationship Id="rId1" Type="http://schemas.openxmlformats.org/officeDocument/2006/relationships/slideLayout" Target="../slideLayouts/slideLayout2.xml"/><Relationship Id="rId6" Type="http://schemas.openxmlformats.org/officeDocument/2006/relationships/image" Target="../media/image244.emf"/><Relationship Id="rId11" Type="http://schemas.openxmlformats.org/officeDocument/2006/relationships/oleObject" Target="../embeddings/oleObject458.bin"/><Relationship Id="rId5" Type="http://schemas.openxmlformats.org/officeDocument/2006/relationships/oleObject" Target="../embeddings/oleObject455.bin"/><Relationship Id="rId15" Type="http://schemas.openxmlformats.org/officeDocument/2006/relationships/oleObject" Target="../embeddings/oleObject460.bin"/><Relationship Id="rId10" Type="http://schemas.openxmlformats.org/officeDocument/2006/relationships/image" Target="../media/image233.emf"/><Relationship Id="rId19" Type="http://schemas.openxmlformats.org/officeDocument/2006/relationships/oleObject" Target="../embeddings/oleObject462.bin"/><Relationship Id="rId4" Type="http://schemas.openxmlformats.org/officeDocument/2006/relationships/image" Target="../media/image243.emf"/><Relationship Id="rId9" Type="http://schemas.openxmlformats.org/officeDocument/2006/relationships/oleObject" Target="../embeddings/oleObject457.bin"/><Relationship Id="rId14" Type="http://schemas.openxmlformats.org/officeDocument/2006/relationships/image" Target="../media/image228.emf"/></Relationships>
</file>

<file path=ppt/slides/_rels/slide43.xml.rels><?xml version="1.0" encoding="UTF-8" standalone="yes"?>
<Relationships xmlns="http://schemas.openxmlformats.org/package/2006/relationships"><Relationship Id="rId8" Type="http://schemas.openxmlformats.org/officeDocument/2006/relationships/image" Target="../media/image266.emf"/><Relationship Id="rId13" Type="http://schemas.openxmlformats.org/officeDocument/2006/relationships/oleObject" Target="../embeddings/oleObject468.bin"/><Relationship Id="rId18" Type="http://schemas.openxmlformats.org/officeDocument/2006/relationships/oleObject" Target="../embeddings/oleObject471.bin"/><Relationship Id="rId3" Type="http://schemas.openxmlformats.org/officeDocument/2006/relationships/oleObject" Target="../embeddings/oleObject463.bin"/><Relationship Id="rId21" Type="http://schemas.openxmlformats.org/officeDocument/2006/relationships/oleObject" Target="../embeddings/oleObject474.bin"/><Relationship Id="rId7" Type="http://schemas.openxmlformats.org/officeDocument/2006/relationships/oleObject" Target="../embeddings/oleObject465.bin"/><Relationship Id="rId12" Type="http://schemas.openxmlformats.org/officeDocument/2006/relationships/image" Target="../media/image268.emf"/><Relationship Id="rId17" Type="http://schemas.openxmlformats.org/officeDocument/2006/relationships/image" Target="../media/image270.emf"/><Relationship Id="rId2" Type="http://schemas.openxmlformats.org/officeDocument/2006/relationships/notesSlide" Target="../notesSlides/notesSlide42.xml"/><Relationship Id="rId16" Type="http://schemas.openxmlformats.org/officeDocument/2006/relationships/oleObject" Target="../embeddings/oleObject470.bin"/><Relationship Id="rId20" Type="http://schemas.openxmlformats.org/officeDocument/2006/relationships/oleObject" Target="../embeddings/oleObject473.bin"/><Relationship Id="rId1" Type="http://schemas.openxmlformats.org/officeDocument/2006/relationships/slideLayout" Target="../slideLayouts/slideLayout2.xml"/><Relationship Id="rId6" Type="http://schemas.openxmlformats.org/officeDocument/2006/relationships/image" Target="../media/image265.emf"/><Relationship Id="rId11" Type="http://schemas.openxmlformats.org/officeDocument/2006/relationships/oleObject" Target="../embeddings/oleObject467.bin"/><Relationship Id="rId5" Type="http://schemas.openxmlformats.org/officeDocument/2006/relationships/oleObject" Target="../embeddings/oleObject464.bin"/><Relationship Id="rId15" Type="http://schemas.openxmlformats.org/officeDocument/2006/relationships/image" Target="../media/image269.emf"/><Relationship Id="rId10" Type="http://schemas.openxmlformats.org/officeDocument/2006/relationships/image" Target="../media/image267.emf"/><Relationship Id="rId19" Type="http://schemas.openxmlformats.org/officeDocument/2006/relationships/oleObject" Target="../embeddings/oleObject472.bin"/><Relationship Id="rId4" Type="http://schemas.openxmlformats.org/officeDocument/2006/relationships/image" Target="../media/image264.emf"/><Relationship Id="rId9" Type="http://schemas.openxmlformats.org/officeDocument/2006/relationships/oleObject" Target="../embeddings/oleObject466.bin"/><Relationship Id="rId14" Type="http://schemas.openxmlformats.org/officeDocument/2006/relationships/oleObject" Target="../embeddings/oleObject469.bin"/><Relationship Id="rId22" Type="http://schemas.openxmlformats.org/officeDocument/2006/relationships/image" Target="../media/image271.emf"/></Relationships>
</file>

<file path=ppt/slides/_rels/slide44.xml.rels><?xml version="1.0" encoding="UTF-8" standalone="yes"?>
<Relationships xmlns="http://schemas.openxmlformats.org/package/2006/relationships"><Relationship Id="rId3" Type="http://schemas.openxmlformats.org/officeDocument/2006/relationships/image" Target="../media/image272.png"/><Relationship Id="rId7" Type="http://schemas.openxmlformats.org/officeDocument/2006/relationships/image" Target="../media/image274.emf"/><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oleObject" Target="../embeddings/oleObject476.bin"/><Relationship Id="rId5" Type="http://schemas.openxmlformats.org/officeDocument/2006/relationships/image" Target="../media/image273.emf"/><Relationship Id="rId4" Type="http://schemas.openxmlformats.org/officeDocument/2006/relationships/oleObject" Target="../embeddings/oleObject475.bin"/></Relationships>
</file>

<file path=ppt/slides/_rels/slide45.xml.rels><?xml version="1.0" encoding="UTF-8" standalone="yes"?>
<Relationships xmlns="http://schemas.openxmlformats.org/package/2006/relationships"><Relationship Id="rId3" Type="http://schemas.openxmlformats.org/officeDocument/2006/relationships/image" Target="../media/image272.png"/><Relationship Id="rId7" Type="http://schemas.openxmlformats.org/officeDocument/2006/relationships/image" Target="../media/image276.emf"/><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oleObject" Target="../embeddings/oleObject478.bin"/><Relationship Id="rId5" Type="http://schemas.openxmlformats.org/officeDocument/2006/relationships/image" Target="../media/image275.emf"/><Relationship Id="rId4" Type="http://schemas.openxmlformats.org/officeDocument/2006/relationships/oleObject" Target="../embeddings/oleObject477.bin"/></Relationships>
</file>

<file path=ppt/slides/_rels/slide46.xml.rels><?xml version="1.0" encoding="UTF-8" standalone="yes"?>
<Relationships xmlns="http://schemas.openxmlformats.org/package/2006/relationships"><Relationship Id="rId3" Type="http://schemas.openxmlformats.org/officeDocument/2006/relationships/image" Target="../media/image277.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278.png"/></Relationships>
</file>

<file path=ppt/slides/_rels/slide47.xml.rels><?xml version="1.0" encoding="UTF-8" standalone="yes"?>
<Relationships xmlns="http://schemas.openxmlformats.org/package/2006/relationships"><Relationship Id="rId3" Type="http://schemas.openxmlformats.org/officeDocument/2006/relationships/image" Target="../media/image279.png"/><Relationship Id="rId7" Type="http://schemas.openxmlformats.org/officeDocument/2006/relationships/image" Target="../media/image281.emf"/><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oleObject" Target="../embeddings/oleObject480.bin"/><Relationship Id="rId5" Type="http://schemas.openxmlformats.org/officeDocument/2006/relationships/image" Target="../media/image280.emf"/><Relationship Id="rId4" Type="http://schemas.openxmlformats.org/officeDocument/2006/relationships/oleObject" Target="../embeddings/oleObject479.bin"/></Relationships>
</file>

<file path=ppt/slides/_rels/slide48.xml.rels><?xml version="1.0" encoding="UTF-8" standalone="yes"?>
<Relationships xmlns="http://schemas.openxmlformats.org/package/2006/relationships"><Relationship Id="rId3" Type="http://schemas.openxmlformats.org/officeDocument/2006/relationships/image" Target="../media/image282.emf"/><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image" Target="../media/image283.emf"/><Relationship Id="rId4" Type="http://schemas.openxmlformats.org/officeDocument/2006/relationships/oleObject" Target="../embeddings/oleObject481.bin"/></Relationships>
</file>

<file path=ppt/slides/_rels/slide49.xml.rels><?xml version="1.0" encoding="UTF-8" standalone="yes"?>
<Relationships xmlns="http://schemas.openxmlformats.org/package/2006/relationships"><Relationship Id="rId8" Type="http://schemas.openxmlformats.org/officeDocument/2006/relationships/oleObject" Target="../embeddings/oleObject484.bin"/><Relationship Id="rId13" Type="http://schemas.openxmlformats.org/officeDocument/2006/relationships/image" Target="../media/image288.emf"/><Relationship Id="rId3" Type="http://schemas.openxmlformats.org/officeDocument/2006/relationships/image" Target="../media/image282.emf"/><Relationship Id="rId7" Type="http://schemas.openxmlformats.org/officeDocument/2006/relationships/image" Target="../media/image285.emf"/><Relationship Id="rId12" Type="http://schemas.openxmlformats.org/officeDocument/2006/relationships/oleObject" Target="../embeddings/oleObject486.bin"/><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oleObject" Target="../embeddings/oleObject483.bin"/><Relationship Id="rId11" Type="http://schemas.openxmlformats.org/officeDocument/2006/relationships/image" Target="../media/image287.emf"/><Relationship Id="rId5" Type="http://schemas.openxmlformats.org/officeDocument/2006/relationships/image" Target="../media/image284.emf"/><Relationship Id="rId15" Type="http://schemas.openxmlformats.org/officeDocument/2006/relationships/image" Target="../media/image289.emf"/><Relationship Id="rId10" Type="http://schemas.openxmlformats.org/officeDocument/2006/relationships/oleObject" Target="../embeddings/oleObject485.bin"/><Relationship Id="rId4" Type="http://schemas.openxmlformats.org/officeDocument/2006/relationships/oleObject" Target="../embeddings/oleObject482.bin"/><Relationship Id="rId9" Type="http://schemas.openxmlformats.org/officeDocument/2006/relationships/image" Target="../media/image286.emf"/><Relationship Id="rId14" Type="http://schemas.openxmlformats.org/officeDocument/2006/relationships/oleObject" Target="../embeddings/oleObject487.bin"/></Relationships>
</file>

<file path=ppt/slides/_rels/slide5.xml.rels><?xml version="1.0" encoding="UTF-8" standalone="yes"?>
<Relationships xmlns="http://schemas.openxmlformats.org/package/2006/relationships"><Relationship Id="rId8" Type="http://schemas.openxmlformats.org/officeDocument/2006/relationships/image" Target="../media/image40.emf"/><Relationship Id="rId13" Type="http://schemas.openxmlformats.org/officeDocument/2006/relationships/oleObject" Target="../embeddings/oleObject60.bin"/><Relationship Id="rId3" Type="http://schemas.openxmlformats.org/officeDocument/2006/relationships/oleObject" Target="../embeddings/oleObject55.bin"/><Relationship Id="rId7" Type="http://schemas.openxmlformats.org/officeDocument/2006/relationships/oleObject" Target="../embeddings/oleObject57.bin"/><Relationship Id="rId12" Type="http://schemas.openxmlformats.org/officeDocument/2006/relationships/image" Target="../media/image42.emf"/><Relationship Id="rId2" Type="http://schemas.openxmlformats.org/officeDocument/2006/relationships/notesSlide" Target="../notesSlides/notesSlide4.xml"/><Relationship Id="rId16" Type="http://schemas.openxmlformats.org/officeDocument/2006/relationships/image" Target="../media/image44.emf"/><Relationship Id="rId1" Type="http://schemas.openxmlformats.org/officeDocument/2006/relationships/slideLayout" Target="../slideLayouts/slideLayout2.xml"/><Relationship Id="rId6" Type="http://schemas.openxmlformats.org/officeDocument/2006/relationships/image" Target="../media/image39.emf"/><Relationship Id="rId11" Type="http://schemas.openxmlformats.org/officeDocument/2006/relationships/oleObject" Target="../embeddings/oleObject59.bin"/><Relationship Id="rId5" Type="http://schemas.openxmlformats.org/officeDocument/2006/relationships/oleObject" Target="../embeddings/oleObject56.bin"/><Relationship Id="rId15" Type="http://schemas.openxmlformats.org/officeDocument/2006/relationships/oleObject" Target="../embeddings/oleObject61.bin"/><Relationship Id="rId10" Type="http://schemas.openxmlformats.org/officeDocument/2006/relationships/image" Target="../media/image41.emf"/><Relationship Id="rId4" Type="http://schemas.openxmlformats.org/officeDocument/2006/relationships/image" Target="../media/image38.emf"/><Relationship Id="rId9" Type="http://schemas.openxmlformats.org/officeDocument/2006/relationships/oleObject" Target="../embeddings/oleObject58.bin"/><Relationship Id="rId14" Type="http://schemas.openxmlformats.org/officeDocument/2006/relationships/image" Target="../media/image43.emf"/></Relationships>
</file>

<file path=ppt/slides/_rels/slide50.xml.rels><?xml version="1.0" encoding="UTF-8" standalone="yes"?>
<Relationships xmlns="http://schemas.openxmlformats.org/package/2006/relationships"><Relationship Id="rId3" Type="http://schemas.openxmlformats.org/officeDocument/2006/relationships/image" Target="../media/image282.emf"/><Relationship Id="rId2" Type="http://schemas.openxmlformats.org/officeDocument/2006/relationships/notesSlide" Target="../notesSlides/notesSlide49.xml"/><Relationship Id="rId1" Type="http://schemas.openxmlformats.org/officeDocument/2006/relationships/slideLayout" Target="../slideLayouts/slideLayout2.xml"/><Relationship Id="rId5" Type="http://schemas.openxmlformats.org/officeDocument/2006/relationships/image" Target="../media/image290.emf"/><Relationship Id="rId4" Type="http://schemas.openxmlformats.org/officeDocument/2006/relationships/oleObject" Target="../embeddings/oleObject488.bin"/></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489.bin"/><Relationship Id="rId7" Type="http://schemas.openxmlformats.org/officeDocument/2006/relationships/image" Target="../media/image294.png"/><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image" Target="../media/image293.jpeg"/><Relationship Id="rId5" Type="http://schemas.openxmlformats.org/officeDocument/2006/relationships/image" Target="../media/image292.jpeg"/><Relationship Id="rId4" Type="http://schemas.openxmlformats.org/officeDocument/2006/relationships/image" Target="../media/image291.emf"/></Relationships>
</file>

<file path=ppt/slides/_rels/slide52.xml.rels><?xml version="1.0" encoding="UTF-8" standalone="yes"?>
<Relationships xmlns="http://schemas.openxmlformats.org/package/2006/relationships"><Relationship Id="rId8" Type="http://schemas.openxmlformats.org/officeDocument/2006/relationships/image" Target="../media/image297.emf"/><Relationship Id="rId13" Type="http://schemas.openxmlformats.org/officeDocument/2006/relationships/oleObject" Target="../embeddings/oleObject495.bin"/><Relationship Id="rId3" Type="http://schemas.openxmlformats.org/officeDocument/2006/relationships/oleObject" Target="../embeddings/oleObject490.bin"/><Relationship Id="rId7" Type="http://schemas.openxmlformats.org/officeDocument/2006/relationships/oleObject" Target="../embeddings/oleObject492.bin"/><Relationship Id="rId12" Type="http://schemas.openxmlformats.org/officeDocument/2006/relationships/image" Target="../media/image299.emf"/><Relationship Id="rId2" Type="http://schemas.openxmlformats.org/officeDocument/2006/relationships/notesSlide" Target="../notesSlides/notesSlide51.xml"/><Relationship Id="rId16" Type="http://schemas.openxmlformats.org/officeDocument/2006/relationships/image" Target="../media/image301.emf"/><Relationship Id="rId1" Type="http://schemas.openxmlformats.org/officeDocument/2006/relationships/slideLayout" Target="../slideLayouts/slideLayout2.xml"/><Relationship Id="rId6" Type="http://schemas.openxmlformats.org/officeDocument/2006/relationships/image" Target="../media/image296.emf"/><Relationship Id="rId11" Type="http://schemas.openxmlformats.org/officeDocument/2006/relationships/oleObject" Target="../embeddings/oleObject494.bin"/><Relationship Id="rId5" Type="http://schemas.openxmlformats.org/officeDocument/2006/relationships/oleObject" Target="../embeddings/oleObject491.bin"/><Relationship Id="rId15" Type="http://schemas.openxmlformats.org/officeDocument/2006/relationships/oleObject" Target="../embeddings/oleObject496.bin"/><Relationship Id="rId10" Type="http://schemas.openxmlformats.org/officeDocument/2006/relationships/image" Target="../media/image298.emf"/><Relationship Id="rId4" Type="http://schemas.openxmlformats.org/officeDocument/2006/relationships/image" Target="../media/image295.emf"/><Relationship Id="rId9" Type="http://schemas.openxmlformats.org/officeDocument/2006/relationships/oleObject" Target="../embeddings/oleObject493.bin"/><Relationship Id="rId14" Type="http://schemas.openxmlformats.org/officeDocument/2006/relationships/image" Target="../media/image300.emf"/></Relationships>
</file>

<file path=ppt/slides/_rels/slide53.xml.rels><?xml version="1.0" encoding="UTF-8" standalone="yes"?>
<Relationships xmlns="http://schemas.openxmlformats.org/package/2006/relationships"><Relationship Id="rId8" Type="http://schemas.openxmlformats.org/officeDocument/2006/relationships/image" Target="../media/image304.emf"/><Relationship Id="rId13" Type="http://schemas.openxmlformats.org/officeDocument/2006/relationships/oleObject" Target="../embeddings/oleObject502.bin"/><Relationship Id="rId3" Type="http://schemas.openxmlformats.org/officeDocument/2006/relationships/oleObject" Target="../embeddings/oleObject497.bin"/><Relationship Id="rId7" Type="http://schemas.openxmlformats.org/officeDocument/2006/relationships/oleObject" Target="../embeddings/oleObject499.bin"/><Relationship Id="rId12" Type="http://schemas.openxmlformats.org/officeDocument/2006/relationships/image" Target="../media/image306.emf"/><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image" Target="../media/image303.emf"/><Relationship Id="rId11" Type="http://schemas.openxmlformats.org/officeDocument/2006/relationships/oleObject" Target="../embeddings/oleObject501.bin"/><Relationship Id="rId5" Type="http://schemas.openxmlformats.org/officeDocument/2006/relationships/oleObject" Target="../embeddings/oleObject498.bin"/><Relationship Id="rId10" Type="http://schemas.openxmlformats.org/officeDocument/2006/relationships/image" Target="../media/image305.emf"/><Relationship Id="rId4" Type="http://schemas.openxmlformats.org/officeDocument/2006/relationships/image" Target="../media/image302.emf"/><Relationship Id="rId9" Type="http://schemas.openxmlformats.org/officeDocument/2006/relationships/oleObject" Target="../embeddings/oleObject500.bin"/><Relationship Id="rId14" Type="http://schemas.openxmlformats.org/officeDocument/2006/relationships/image" Target="../media/image307.emf"/></Relationships>
</file>

<file path=ppt/slides/_rels/slide54.xml.rels><?xml version="1.0" encoding="UTF-8" standalone="yes"?>
<Relationships xmlns="http://schemas.openxmlformats.org/package/2006/relationships"><Relationship Id="rId8" Type="http://schemas.openxmlformats.org/officeDocument/2006/relationships/image" Target="../media/image305.emf"/><Relationship Id="rId13" Type="http://schemas.openxmlformats.org/officeDocument/2006/relationships/oleObject" Target="../embeddings/oleObject508.bin"/><Relationship Id="rId18" Type="http://schemas.openxmlformats.org/officeDocument/2006/relationships/image" Target="../media/image296.emf"/><Relationship Id="rId26" Type="http://schemas.openxmlformats.org/officeDocument/2006/relationships/image" Target="../media/image309.emf"/><Relationship Id="rId3" Type="http://schemas.openxmlformats.org/officeDocument/2006/relationships/oleObject" Target="../embeddings/oleObject503.bin"/><Relationship Id="rId21" Type="http://schemas.openxmlformats.org/officeDocument/2006/relationships/oleObject" Target="../embeddings/oleObject512.bin"/><Relationship Id="rId7" Type="http://schemas.openxmlformats.org/officeDocument/2006/relationships/oleObject" Target="../embeddings/oleObject505.bin"/><Relationship Id="rId12" Type="http://schemas.openxmlformats.org/officeDocument/2006/relationships/image" Target="../media/image301.emf"/><Relationship Id="rId17" Type="http://schemas.openxmlformats.org/officeDocument/2006/relationships/oleObject" Target="../embeddings/oleObject510.bin"/><Relationship Id="rId25" Type="http://schemas.openxmlformats.org/officeDocument/2006/relationships/oleObject" Target="../embeddings/oleObject514.bin"/><Relationship Id="rId2" Type="http://schemas.openxmlformats.org/officeDocument/2006/relationships/notesSlide" Target="../notesSlides/notesSlide53.xml"/><Relationship Id="rId16" Type="http://schemas.openxmlformats.org/officeDocument/2006/relationships/image" Target="../media/image295.emf"/><Relationship Id="rId20" Type="http://schemas.openxmlformats.org/officeDocument/2006/relationships/image" Target="../media/image297.emf"/><Relationship Id="rId1" Type="http://schemas.openxmlformats.org/officeDocument/2006/relationships/slideLayout" Target="../slideLayouts/slideLayout2.xml"/><Relationship Id="rId6" Type="http://schemas.openxmlformats.org/officeDocument/2006/relationships/image" Target="../media/image304.emf"/><Relationship Id="rId11" Type="http://schemas.openxmlformats.org/officeDocument/2006/relationships/oleObject" Target="../embeddings/oleObject507.bin"/><Relationship Id="rId24" Type="http://schemas.openxmlformats.org/officeDocument/2006/relationships/image" Target="../media/image299.emf"/><Relationship Id="rId5" Type="http://schemas.openxmlformats.org/officeDocument/2006/relationships/oleObject" Target="../embeddings/oleObject504.bin"/><Relationship Id="rId15" Type="http://schemas.openxmlformats.org/officeDocument/2006/relationships/oleObject" Target="../embeddings/oleObject509.bin"/><Relationship Id="rId23" Type="http://schemas.openxmlformats.org/officeDocument/2006/relationships/oleObject" Target="../embeddings/oleObject513.bin"/><Relationship Id="rId10" Type="http://schemas.openxmlformats.org/officeDocument/2006/relationships/image" Target="../media/image306.emf"/><Relationship Id="rId19" Type="http://schemas.openxmlformats.org/officeDocument/2006/relationships/oleObject" Target="../embeddings/oleObject511.bin"/><Relationship Id="rId4" Type="http://schemas.openxmlformats.org/officeDocument/2006/relationships/image" Target="../media/image303.emf"/><Relationship Id="rId9" Type="http://schemas.openxmlformats.org/officeDocument/2006/relationships/oleObject" Target="../embeddings/oleObject506.bin"/><Relationship Id="rId14" Type="http://schemas.openxmlformats.org/officeDocument/2006/relationships/image" Target="../media/image308.emf"/><Relationship Id="rId22" Type="http://schemas.openxmlformats.org/officeDocument/2006/relationships/image" Target="../media/image298.emf"/></Relationships>
</file>

<file path=ppt/slides/_rels/slide6.xml.rels><?xml version="1.0" encoding="UTF-8" standalone="yes"?>
<Relationships xmlns="http://schemas.openxmlformats.org/package/2006/relationships"><Relationship Id="rId8" Type="http://schemas.openxmlformats.org/officeDocument/2006/relationships/image" Target="../media/image30.emf"/><Relationship Id="rId13" Type="http://schemas.openxmlformats.org/officeDocument/2006/relationships/oleObject" Target="../embeddings/oleObject67.bin"/><Relationship Id="rId18" Type="http://schemas.openxmlformats.org/officeDocument/2006/relationships/oleObject" Target="../embeddings/oleObject70.bin"/><Relationship Id="rId3" Type="http://schemas.openxmlformats.org/officeDocument/2006/relationships/oleObject" Target="../embeddings/oleObject62.bin"/><Relationship Id="rId21" Type="http://schemas.openxmlformats.org/officeDocument/2006/relationships/oleObject" Target="../embeddings/oleObject72.bin"/><Relationship Id="rId7" Type="http://schemas.openxmlformats.org/officeDocument/2006/relationships/oleObject" Target="../embeddings/oleObject64.bin"/><Relationship Id="rId12" Type="http://schemas.openxmlformats.org/officeDocument/2006/relationships/image" Target="../media/image46.emf"/><Relationship Id="rId17" Type="http://schemas.openxmlformats.org/officeDocument/2006/relationships/image" Target="../media/image34.emf"/><Relationship Id="rId25" Type="http://schemas.openxmlformats.org/officeDocument/2006/relationships/oleObject" Target="../embeddings/oleObject74.bin"/><Relationship Id="rId2" Type="http://schemas.openxmlformats.org/officeDocument/2006/relationships/notesSlide" Target="../notesSlides/notesSlide5.xml"/><Relationship Id="rId16" Type="http://schemas.openxmlformats.org/officeDocument/2006/relationships/oleObject" Target="../embeddings/oleObject69.bin"/><Relationship Id="rId20" Type="http://schemas.openxmlformats.org/officeDocument/2006/relationships/image" Target="../media/image47.emf"/><Relationship Id="rId1" Type="http://schemas.openxmlformats.org/officeDocument/2006/relationships/slideLayout" Target="../slideLayouts/slideLayout2.xml"/><Relationship Id="rId6" Type="http://schemas.openxmlformats.org/officeDocument/2006/relationships/image" Target="../media/image15.emf"/><Relationship Id="rId11" Type="http://schemas.openxmlformats.org/officeDocument/2006/relationships/oleObject" Target="../embeddings/oleObject66.bin"/><Relationship Id="rId24" Type="http://schemas.openxmlformats.org/officeDocument/2006/relationships/image" Target="../media/image49.emf"/><Relationship Id="rId5" Type="http://schemas.openxmlformats.org/officeDocument/2006/relationships/oleObject" Target="../embeddings/oleObject63.bin"/><Relationship Id="rId15" Type="http://schemas.openxmlformats.org/officeDocument/2006/relationships/oleObject" Target="../embeddings/oleObject68.bin"/><Relationship Id="rId23" Type="http://schemas.openxmlformats.org/officeDocument/2006/relationships/oleObject" Target="../embeddings/oleObject73.bin"/><Relationship Id="rId10" Type="http://schemas.openxmlformats.org/officeDocument/2006/relationships/image" Target="../media/image32.emf"/><Relationship Id="rId19" Type="http://schemas.openxmlformats.org/officeDocument/2006/relationships/oleObject" Target="../embeddings/oleObject71.bin"/><Relationship Id="rId4" Type="http://schemas.openxmlformats.org/officeDocument/2006/relationships/image" Target="../media/image45.emf"/><Relationship Id="rId9" Type="http://schemas.openxmlformats.org/officeDocument/2006/relationships/oleObject" Target="../embeddings/oleObject65.bin"/><Relationship Id="rId14" Type="http://schemas.openxmlformats.org/officeDocument/2006/relationships/image" Target="../media/image8.emf"/><Relationship Id="rId22" Type="http://schemas.openxmlformats.org/officeDocument/2006/relationships/image" Target="../media/image48.emf"/></Relationships>
</file>

<file path=ppt/slides/_rels/slide7.xml.rels><?xml version="1.0" encoding="UTF-8" standalone="yes"?>
<Relationships xmlns="http://schemas.openxmlformats.org/package/2006/relationships"><Relationship Id="rId8" Type="http://schemas.openxmlformats.org/officeDocument/2006/relationships/image" Target="../media/image51.emf"/><Relationship Id="rId13" Type="http://schemas.openxmlformats.org/officeDocument/2006/relationships/oleObject" Target="../embeddings/oleObject80.bin"/><Relationship Id="rId3" Type="http://schemas.openxmlformats.org/officeDocument/2006/relationships/oleObject" Target="../embeddings/oleObject75.bin"/><Relationship Id="rId7" Type="http://schemas.openxmlformats.org/officeDocument/2006/relationships/oleObject" Target="../embeddings/oleObject77.bin"/><Relationship Id="rId12" Type="http://schemas.openxmlformats.org/officeDocument/2006/relationships/image" Target="../media/image53.em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2.emf"/><Relationship Id="rId11" Type="http://schemas.openxmlformats.org/officeDocument/2006/relationships/oleObject" Target="../embeddings/oleObject79.bin"/><Relationship Id="rId5" Type="http://schemas.openxmlformats.org/officeDocument/2006/relationships/oleObject" Target="../embeddings/oleObject76.bin"/><Relationship Id="rId10" Type="http://schemas.openxmlformats.org/officeDocument/2006/relationships/image" Target="../media/image52.emf"/><Relationship Id="rId4" Type="http://schemas.openxmlformats.org/officeDocument/2006/relationships/image" Target="../media/image50.emf"/><Relationship Id="rId9" Type="http://schemas.openxmlformats.org/officeDocument/2006/relationships/oleObject" Target="../embeddings/oleObject78.bin"/><Relationship Id="rId14" Type="http://schemas.openxmlformats.org/officeDocument/2006/relationships/image" Target="../media/image54.emf"/></Relationships>
</file>

<file path=ppt/slides/_rels/slide8.xml.rels><?xml version="1.0" encoding="UTF-8" standalone="yes"?>
<Relationships xmlns="http://schemas.openxmlformats.org/package/2006/relationships"><Relationship Id="rId8" Type="http://schemas.openxmlformats.org/officeDocument/2006/relationships/image" Target="../media/image13.emf"/><Relationship Id="rId13" Type="http://schemas.openxmlformats.org/officeDocument/2006/relationships/oleObject" Target="../embeddings/oleObject86.bin"/><Relationship Id="rId18" Type="http://schemas.openxmlformats.org/officeDocument/2006/relationships/image" Target="../media/image58.emf"/><Relationship Id="rId26" Type="http://schemas.openxmlformats.org/officeDocument/2006/relationships/image" Target="../media/image62.emf"/><Relationship Id="rId3" Type="http://schemas.openxmlformats.org/officeDocument/2006/relationships/oleObject" Target="../embeddings/oleObject81.bin"/><Relationship Id="rId21" Type="http://schemas.openxmlformats.org/officeDocument/2006/relationships/oleObject" Target="../embeddings/oleObject90.bin"/><Relationship Id="rId7" Type="http://schemas.openxmlformats.org/officeDocument/2006/relationships/oleObject" Target="../embeddings/oleObject83.bin"/><Relationship Id="rId12" Type="http://schemas.openxmlformats.org/officeDocument/2006/relationships/image" Target="../media/image4.emf"/><Relationship Id="rId17" Type="http://schemas.openxmlformats.org/officeDocument/2006/relationships/oleObject" Target="../embeddings/oleObject88.bin"/><Relationship Id="rId25" Type="http://schemas.openxmlformats.org/officeDocument/2006/relationships/oleObject" Target="../embeddings/oleObject92.bin"/><Relationship Id="rId2" Type="http://schemas.openxmlformats.org/officeDocument/2006/relationships/notesSlide" Target="../notesSlides/notesSlide7.xml"/><Relationship Id="rId16" Type="http://schemas.openxmlformats.org/officeDocument/2006/relationships/image" Target="../media/image57.emf"/><Relationship Id="rId20" Type="http://schemas.openxmlformats.org/officeDocument/2006/relationships/image" Target="../media/image59.emf"/><Relationship Id="rId29" Type="http://schemas.openxmlformats.org/officeDocument/2006/relationships/image" Target="../media/image63.emf"/><Relationship Id="rId1" Type="http://schemas.openxmlformats.org/officeDocument/2006/relationships/slideLayout" Target="../slideLayouts/slideLayout2.xml"/><Relationship Id="rId6" Type="http://schemas.openxmlformats.org/officeDocument/2006/relationships/image" Target="../media/image8.emf"/><Relationship Id="rId11" Type="http://schemas.openxmlformats.org/officeDocument/2006/relationships/oleObject" Target="../embeddings/oleObject85.bin"/><Relationship Id="rId24" Type="http://schemas.openxmlformats.org/officeDocument/2006/relationships/image" Target="../media/image61.emf"/><Relationship Id="rId5" Type="http://schemas.openxmlformats.org/officeDocument/2006/relationships/oleObject" Target="../embeddings/oleObject82.bin"/><Relationship Id="rId15" Type="http://schemas.openxmlformats.org/officeDocument/2006/relationships/oleObject" Target="../embeddings/oleObject87.bin"/><Relationship Id="rId23" Type="http://schemas.openxmlformats.org/officeDocument/2006/relationships/oleObject" Target="../embeddings/oleObject91.bin"/><Relationship Id="rId28" Type="http://schemas.openxmlformats.org/officeDocument/2006/relationships/oleObject" Target="../embeddings/oleObject94.bin"/><Relationship Id="rId10" Type="http://schemas.openxmlformats.org/officeDocument/2006/relationships/image" Target="../media/image3.emf"/><Relationship Id="rId19" Type="http://schemas.openxmlformats.org/officeDocument/2006/relationships/oleObject" Target="../embeddings/oleObject89.bin"/><Relationship Id="rId4" Type="http://schemas.openxmlformats.org/officeDocument/2006/relationships/image" Target="../media/image55.emf"/><Relationship Id="rId9" Type="http://schemas.openxmlformats.org/officeDocument/2006/relationships/oleObject" Target="../embeddings/oleObject84.bin"/><Relationship Id="rId14" Type="http://schemas.openxmlformats.org/officeDocument/2006/relationships/image" Target="../media/image56.emf"/><Relationship Id="rId22" Type="http://schemas.openxmlformats.org/officeDocument/2006/relationships/image" Target="../media/image60.emf"/><Relationship Id="rId27" Type="http://schemas.openxmlformats.org/officeDocument/2006/relationships/oleObject" Target="../embeddings/oleObject93.bin"/></Relationships>
</file>

<file path=ppt/slides/_rels/slide9.xml.rels><?xml version="1.0" encoding="UTF-8" standalone="yes"?>
<Relationships xmlns="http://schemas.openxmlformats.org/package/2006/relationships"><Relationship Id="rId13" Type="http://schemas.openxmlformats.org/officeDocument/2006/relationships/oleObject" Target="../embeddings/oleObject100.bin"/><Relationship Id="rId18" Type="http://schemas.openxmlformats.org/officeDocument/2006/relationships/image" Target="../media/image60.emf"/><Relationship Id="rId26" Type="http://schemas.openxmlformats.org/officeDocument/2006/relationships/image" Target="../media/image68.emf"/><Relationship Id="rId39" Type="http://schemas.openxmlformats.org/officeDocument/2006/relationships/image" Target="../media/image70.emf"/><Relationship Id="rId21" Type="http://schemas.openxmlformats.org/officeDocument/2006/relationships/oleObject" Target="../embeddings/oleObject104.bin"/><Relationship Id="rId34" Type="http://schemas.openxmlformats.org/officeDocument/2006/relationships/oleObject" Target="../embeddings/oleObject113.bin"/><Relationship Id="rId42" Type="http://schemas.openxmlformats.org/officeDocument/2006/relationships/image" Target="../media/image71.emf"/><Relationship Id="rId7" Type="http://schemas.openxmlformats.org/officeDocument/2006/relationships/oleObject" Target="../embeddings/oleObject97.bin"/><Relationship Id="rId2" Type="http://schemas.openxmlformats.org/officeDocument/2006/relationships/notesSlide" Target="../notesSlides/notesSlide8.xml"/><Relationship Id="rId16" Type="http://schemas.openxmlformats.org/officeDocument/2006/relationships/image" Target="../media/image59.emf"/><Relationship Id="rId20" Type="http://schemas.openxmlformats.org/officeDocument/2006/relationships/image" Target="../media/image65.emf"/><Relationship Id="rId29" Type="http://schemas.openxmlformats.org/officeDocument/2006/relationships/oleObject" Target="../embeddings/oleObject108.bin"/><Relationship Id="rId41" Type="http://schemas.openxmlformats.org/officeDocument/2006/relationships/oleObject" Target="../embeddings/oleObject117.bin"/><Relationship Id="rId1" Type="http://schemas.openxmlformats.org/officeDocument/2006/relationships/slideLayout" Target="../slideLayouts/slideLayout2.xml"/><Relationship Id="rId6" Type="http://schemas.openxmlformats.org/officeDocument/2006/relationships/image" Target="../media/image8.emf"/><Relationship Id="rId11" Type="http://schemas.openxmlformats.org/officeDocument/2006/relationships/oleObject" Target="../embeddings/oleObject99.bin"/><Relationship Id="rId24" Type="http://schemas.openxmlformats.org/officeDocument/2006/relationships/image" Target="../media/image67.emf"/><Relationship Id="rId32" Type="http://schemas.openxmlformats.org/officeDocument/2006/relationships/oleObject" Target="../embeddings/oleObject111.bin"/><Relationship Id="rId37" Type="http://schemas.openxmlformats.org/officeDocument/2006/relationships/image" Target="../media/image30.emf"/><Relationship Id="rId40" Type="http://schemas.openxmlformats.org/officeDocument/2006/relationships/oleObject" Target="../embeddings/oleObject116.bin"/><Relationship Id="rId5" Type="http://schemas.openxmlformats.org/officeDocument/2006/relationships/oleObject" Target="../embeddings/oleObject96.bin"/><Relationship Id="rId15" Type="http://schemas.openxmlformats.org/officeDocument/2006/relationships/oleObject" Target="../embeddings/oleObject101.bin"/><Relationship Id="rId23" Type="http://schemas.openxmlformats.org/officeDocument/2006/relationships/oleObject" Target="../embeddings/oleObject105.bin"/><Relationship Id="rId28" Type="http://schemas.openxmlformats.org/officeDocument/2006/relationships/image" Target="../media/image61.emf"/><Relationship Id="rId36" Type="http://schemas.openxmlformats.org/officeDocument/2006/relationships/oleObject" Target="../embeddings/oleObject114.bin"/><Relationship Id="rId10" Type="http://schemas.openxmlformats.org/officeDocument/2006/relationships/image" Target="../media/image56.emf"/><Relationship Id="rId19" Type="http://schemas.openxmlformats.org/officeDocument/2006/relationships/oleObject" Target="../embeddings/oleObject103.bin"/><Relationship Id="rId31" Type="http://schemas.openxmlformats.org/officeDocument/2006/relationships/oleObject" Target="../embeddings/oleObject110.bin"/><Relationship Id="rId44" Type="http://schemas.openxmlformats.org/officeDocument/2006/relationships/image" Target="../media/image55.emf"/><Relationship Id="rId4" Type="http://schemas.openxmlformats.org/officeDocument/2006/relationships/image" Target="../media/image64.emf"/><Relationship Id="rId9" Type="http://schemas.openxmlformats.org/officeDocument/2006/relationships/oleObject" Target="../embeddings/oleObject98.bin"/><Relationship Id="rId14" Type="http://schemas.openxmlformats.org/officeDocument/2006/relationships/image" Target="../media/image58.emf"/><Relationship Id="rId22" Type="http://schemas.openxmlformats.org/officeDocument/2006/relationships/image" Target="../media/image66.emf"/><Relationship Id="rId27" Type="http://schemas.openxmlformats.org/officeDocument/2006/relationships/oleObject" Target="../embeddings/oleObject107.bin"/><Relationship Id="rId30" Type="http://schemas.openxmlformats.org/officeDocument/2006/relationships/oleObject" Target="../embeddings/oleObject109.bin"/><Relationship Id="rId35" Type="http://schemas.openxmlformats.org/officeDocument/2006/relationships/image" Target="../media/image69.emf"/><Relationship Id="rId43" Type="http://schemas.openxmlformats.org/officeDocument/2006/relationships/oleObject" Target="../embeddings/oleObject118.bin"/><Relationship Id="rId8" Type="http://schemas.openxmlformats.org/officeDocument/2006/relationships/image" Target="../media/image13.emf"/><Relationship Id="rId3" Type="http://schemas.openxmlformats.org/officeDocument/2006/relationships/oleObject" Target="../embeddings/oleObject95.bin"/><Relationship Id="rId12" Type="http://schemas.openxmlformats.org/officeDocument/2006/relationships/image" Target="../media/image57.emf"/><Relationship Id="rId17" Type="http://schemas.openxmlformats.org/officeDocument/2006/relationships/oleObject" Target="../embeddings/oleObject102.bin"/><Relationship Id="rId25" Type="http://schemas.openxmlformats.org/officeDocument/2006/relationships/oleObject" Target="../embeddings/oleObject106.bin"/><Relationship Id="rId33" Type="http://schemas.openxmlformats.org/officeDocument/2006/relationships/oleObject" Target="../embeddings/oleObject112.bin"/><Relationship Id="rId38" Type="http://schemas.openxmlformats.org/officeDocument/2006/relationships/oleObject" Target="../embeddings/oleObject115.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0"/>
            <a:ext cx="9144000" cy="68580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TextBox 16"/>
          <p:cNvSpPr txBox="1"/>
          <p:nvPr/>
        </p:nvSpPr>
        <p:spPr>
          <a:xfrm>
            <a:off x="8636001" y="6427113"/>
            <a:ext cx="444499" cy="276999"/>
          </a:xfrm>
          <a:prstGeom prst="rect">
            <a:avLst/>
          </a:prstGeom>
          <a:noFill/>
        </p:spPr>
        <p:txBody>
          <a:bodyPr wrap="square" rtlCol="0">
            <a:spAutoFit/>
          </a:bodyPr>
          <a:lstStyle/>
          <a:p>
            <a:r>
              <a:rPr lang="en-US" sz="1200" dirty="0">
                <a:latin typeface="Times New Roman"/>
                <a:cs typeface="Times New Roman"/>
              </a:rPr>
              <a:t>1.)</a:t>
            </a:r>
          </a:p>
        </p:txBody>
      </p:sp>
      <p:sp>
        <p:nvSpPr>
          <p:cNvPr id="8" name="TextBox 7"/>
          <p:cNvSpPr txBox="1"/>
          <p:nvPr/>
        </p:nvSpPr>
        <p:spPr>
          <a:xfrm>
            <a:off x="0" y="-24659"/>
            <a:ext cx="9144000" cy="707886"/>
          </a:xfrm>
          <a:prstGeom prst="rect">
            <a:avLst/>
          </a:prstGeom>
          <a:noFill/>
        </p:spPr>
        <p:txBody>
          <a:bodyPr wrap="square" rtlCol="0">
            <a:spAutoFit/>
          </a:bodyPr>
          <a:lstStyle/>
          <a:p>
            <a:pPr algn="ctr"/>
            <a:r>
              <a:rPr lang="en-US" sz="4000" dirty="0">
                <a:solidFill>
                  <a:srgbClr val="FF0000"/>
                </a:solidFill>
                <a:latin typeface="Apple Chancery"/>
                <a:cs typeface="Apple Chancery"/>
              </a:rPr>
              <a:t>CHAPTER  28:</a:t>
            </a:r>
          </a:p>
        </p:txBody>
      </p:sp>
      <p:sp>
        <p:nvSpPr>
          <p:cNvPr id="25"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82296" tIns="41148" rIns="82296" bIns="41148"/>
          <a:lstStyle/>
          <a:p>
            <a:endParaRPr lang="en-US"/>
          </a:p>
        </p:txBody>
      </p:sp>
      <p:sp>
        <p:nvSpPr>
          <p:cNvPr id="7" name="TextBox 6"/>
          <p:cNvSpPr txBox="1"/>
          <p:nvPr/>
        </p:nvSpPr>
        <p:spPr>
          <a:xfrm>
            <a:off x="0" y="400460"/>
            <a:ext cx="9144000" cy="707886"/>
          </a:xfrm>
          <a:prstGeom prst="rect">
            <a:avLst/>
          </a:prstGeom>
          <a:noFill/>
        </p:spPr>
        <p:txBody>
          <a:bodyPr wrap="square" rtlCol="0">
            <a:spAutoFit/>
          </a:bodyPr>
          <a:lstStyle/>
          <a:p>
            <a:pPr algn="ctr"/>
            <a:r>
              <a:rPr lang="en-US" sz="4000" dirty="0">
                <a:solidFill>
                  <a:srgbClr val="0000FF"/>
                </a:solidFill>
                <a:latin typeface="Apple Chancery"/>
                <a:cs typeface="Apple Chancery"/>
              </a:rPr>
              <a:t>Complex DC Electrical Circuits</a:t>
            </a:r>
            <a:endParaRPr lang="en-US" sz="2800" dirty="0">
              <a:solidFill>
                <a:srgbClr val="0000FF"/>
              </a:solidFill>
              <a:latin typeface="Apple Chancery"/>
              <a:cs typeface="Apple Chancery"/>
            </a:endParaRPr>
          </a:p>
        </p:txBody>
      </p:sp>
      <p:grpSp>
        <p:nvGrpSpPr>
          <p:cNvPr id="9" name="Group 40"/>
          <p:cNvGrpSpPr>
            <a:grpSpLocks/>
          </p:cNvGrpSpPr>
          <p:nvPr/>
        </p:nvGrpSpPr>
        <p:grpSpPr bwMode="auto">
          <a:xfrm>
            <a:off x="5546725" y="2052638"/>
            <a:ext cx="538163" cy="336550"/>
            <a:chOff x="4320" y="1536"/>
            <a:chExt cx="384" cy="240"/>
          </a:xfrm>
        </p:grpSpPr>
        <p:sp>
          <p:nvSpPr>
            <p:cNvPr id="10" name="Line 24"/>
            <p:cNvSpPr>
              <a:spLocks noChangeShapeType="1"/>
            </p:cNvSpPr>
            <p:nvPr/>
          </p:nvSpPr>
          <p:spPr bwMode="auto">
            <a:xfrm flipV="1">
              <a:off x="4320" y="1536"/>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1" name="Line 25"/>
            <p:cNvSpPr>
              <a:spLocks noChangeShapeType="1"/>
            </p:cNvSpPr>
            <p:nvPr/>
          </p:nvSpPr>
          <p:spPr bwMode="auto">
            <a:xfrm>
              <a:off x="4368"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2" name="Line 26"/>
            <p:cNvSpPr>
              <a:spLocks noChangeShapeType="1"/>
            </p:cNvSpPr>
            <p:nvPr/>
          </p:nvSpPr>
          <p:spPr bwMode="auto">
            <a:xfrm flipV="1">
              <a:off x="4464"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3" name="Line 27"/>
            <p:cNvSpPr>
              <a:spLocks noChangeShapeType="1"/>
            </p:cNvSpPr>
            <p:nvPr/>
          </p:nvSpPr>
          <p:spPr bwMode="auto">
            <a:xfrm>
              <a:off x="4560"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4" name="Line 28"/>
            <p:cNvSpPr>
              <a:spLocks noChangeShapeType="1"/>
            </p:cNvSpPr>
            <p:nvPr/>
          </p:nvSpPr>
          <p:spPr bwMode="auto">
            <a:xfrm flipV="1">
              <a:off x="4656" y="1632"/>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15" name="Line 41"/>
          <p:cNvSpPr>
            <a:spLocks noChangeShapeType="1"/>
          </p:cNvSpPr>
          <p:nvPr/>
        </p:nvSpPr>
        <p:spPr bwMode="auto">
          <a:xfrm>
            <a:off x="5029200" y="2233613"/>
            <a:ext cx="538163"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8" name="Line 42"/>
          <p:cNvSpPr>
            <a:spLocks noChangeShapeType="1"/>
          </p:cNvSpPr>
          <p:nvPr/>
        </p:nvSpPr>
        <p:spPr bwMode="auto">
          <a:xfrm flipV="1">
            <a:off x="7069138" y="2130425"/>
            <a:ext cx="363537"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9" name="Line 43"/>
          <p:cNvSpPr>
            <a:spLocks noChangeShapeType="1"/>
          </p:cNvSpPr>
          <p:nvPr/>
        </p:nvSpPr>
        <p:spPr bwMode="auto">
          <a:xfrm>
            <a:off x="6343650" y="2182813"/>
            <a:ext cx="0" cy="129540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0" name="Line 48"/>
          <p:cNvSpPr>
            <a:spLocks noChangeShapeType="1"/>
          </p:cNvSpPr>
          <p:nvPr/>
        </p:nvSpPr>
        <p:spPr bwMode="auto">
          <a:xfrm>
            <a:off x="8364537" y="2073275"/>
            <a:ext cx="153785" cy="1346201"/>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nvGrpSpPr>
          <p:cNvPr id="22" name="Group 108"/>
          <p:cNvGrpSpPr>
            <a:grpSpLocks/>
          </p:cNvGrpSpPr>
          <p:nvPr/>
        </p:nvGrpSpPr>
        <p:grpSpPr bwMode="auto">
          <a:xfrm>
            <a:off x="7412038" y="1917700"/>
            <a:ext cx="538162" cy="336550"/>
            <a:chOff x="4320" y="1536"/>
            <a:chExt cx="384" cy="240"/>
          </a:xfrm>
        </p:grpSpPr>
        <p:sp>
          <p:nvSpPr>
            <p:cNvPr id="23" name="Line 109"/>
            <p:cNvSpPr>
              <a:spLocks noChangeShapeType="1"/>
            </p:cNvSpPr>
            <p:nvPr/>
          </p:nvSpPr>
          <p:spPr bwMode="auto">
            <a:xfrm flipV="1">
              <a:off x="4320" y="1536"/>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4" name="Line 110"/>
            <p:cNvSpPr>
              <a:spLocks noChangeShapeType="1"/>
            </p:cNvSpPr>
            <p:nvPr/>
          </p:nvSpPr>
          <p:spPr bwMode="auto">
            <a:xfrm>
              <a:off x="4368"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6" name="Line 111"/>
            <p:cNvSpPr>
              <a:spLocks noChangeShapeType="1"/>
            </p:cNvSpPr>
            <p:nvPr/>
          </p:nvSpPr>
          <p:spPr bwMode="auto">
            <a:xfrm flipV="1">
              <a:off x="4464"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7" name="Line 112"/>
            <p:cNvSpPr>
              <a:spLocks noChangeShapeType="1"/>
            </p:cNvSpPr>
            <p:nvPr/>
          </p:nvSpPr>
          <p:spPr bwMode="auto">
            <a:xfrm>
              <a:off x="4560"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8" name="Line 113"/>
            <p:cNvSpPr>
              <a:spLocks noChangeShapeType="1"/>
            </p:cNvSpPr>
            <p:nvPr/>
          </p:nvSpPr>
          <p:spPr bwMode="auto">
            <a:xfrm flipV="1">
              <a:off x="4656" y="1632"/>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29" name="Line 114"/>
          <p:cNvSpPr>
            <a:spLocks noChangeShapeType="1"/>
          </p:cNvSpPr>
          <p:nvPr/>
        </p:nvSpPr>
        <p:spPr bwMode="auto">
          <a:xfrm flipV="1">
            <a:off x="7950200" y="2073275"/>
            <a:ext cx="414338" cy="4763"/>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0" name="Line 120"/>
          <p:cNvSpPr>
            <a:spLocks noChangeShapeType="1"/>
          </p:cNvSpPr>
          <p:nvPr/>
        </p:nvSpPr>
        <p:spPr bwMode="auto">
          <a:xfrm flipH="1">
            <a:off x="7224713" y="1404938"/>
            <a:ext cx="258762"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1" name="Line 121"/>
          <p:cNvSpPr>
            <a:spLocks noChangeShapeType="1"/>
          </p:cNvSpPr>
          <p:nvPr/>
        </p:nvSpPr>
        <p:spPr bwMode="auto">
          <a:xfrm flipH="1">
            <a:off x="8002588" y="1347788"/>
            <a:ext cx="258762" cy="4762"/>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2" name="Line 122"/>
          <p:cNvSpPr>
            <a:spLocks noChangeShapeType="1"/>
          </p:cNvSpPr>
          <p:nvPr/>
        </p:nvSpPr>
        <p:spPr bwMode="auto">
          <a:xfrm>
            <a:off x="7224713" y="1404938"/>
            <a:ext cx="0" cy="720725"/>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3" name="Line 123"/>
          <p:cNvSpPr>
            <a:spLocks noChangeShapeType="1"/>
          </p:cNvSpPr>
          <p:nvPr/>
        </p:nvSpPr>
        <p:spPr bwMode="auto">
          <a:xfrm>
            <a:off x="8261350" y="1347788"/>
            <a:ext cx="0" cy="725487"/>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4" name="Line 42"/>
          <p:cNvSpPr>
            <a:spLocks noChangeShapeType="1"/>
          </p:cNvSpPr>
          <p:nvPr/>
        </p:nvSpPr>
        <p:spPr bwMode="auto">
          <a:xfrm>
            <a:off x="6343650" y="2803525"/>
            <a:ext cx="749300"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nvGrpSpPr>
          <p:cNvPr id="35" name="Group 108"/>
          <p:cNvGrpSpPr>
            <a:grpSpLocks/>
          </p:cNvGrpSpPr>
          <p:nvPr/>
        </p:nvGrpSpPr>
        <p:grpSpPr bwMode="auto">
          <a:xfrm>
            <a:off x="7092950" y="2597150"/>
            <a:ext cx="538163" cy="336550"/>
            <a:chOff x="4320" y="1536"/>
            <a:chExt cx="384" cy="240"/>
          </a:xfrm>
        </p:grpSpPr>
        <p:sp>
          <p:nvSpPr>
            <p:cNvPr id="36" name="Line 109"/>
            <p:cNvSpPr>
              <a:spLocks noChangeShapeType="1"/>
            </p:cNvSpPr>
            <p:nvPr/>
          </p:nvSpPr>
          <p:spPr bwMode="auto">
            <a:xfrm flipV="1">
              <a:off x="4320" y="1536"/>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7" name="Line 110"/>
            <p:cNvSpPr>
              <a:spLocks noChangeShapeType="1"/>
            </p:cNvSpPr>
            <p:nvPr/>
          </p:nvSpPr>
          <p:spPr bwMode="auto">
            <a:xfrm>
              <a:off x="4368"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8" name="Line 111"/>
            <p:cNvSpPr>
              <a:spLocks noChangeShapeType="1"/>
            </p:cNvSpPr>
            <p:nvPr/>
          </p:nvSpPr>
          <p:spPr bwMode="auto">
            <a:xfrm flipV="1">
              <a:off x="4464"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9" name="Line 112"/>
            <p:cNvSpPr>
              <a:spLocks noChangeShapeType="1"/>
            </p:cNvSpPr>
            <p:nvPr/>
          </p:nvSpPr>
          <p:spPr bwMode="auto">
            <a:xfrm>
              <a:off x="4560"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0" name="Line 113"/>
            <p:cNvSpPr>
              <a:spLocks noChangeShapeType="1"/>
            </p:cNvSpPr>
            <p:nvPr/>
          </p:nvSpPr>
          <p:spPr bwMode="auto">
            <a:xfrm flipV="1">
              <a:off x="4656" y="1632"/>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41" name="Line 114"/>
          <p:cNvSpPr>
            <a:spLocks noChangeShapeType="1"/>
          </p:cNvSpPr>
          <p:nvPr/>
        </p:nvSpPr>
        <p:spPr bwMode="auto">
          <a:xfrm>
            <a:off x="7639049" y="2752724"/>
            <a:ext cx="814943" cy="1271"/>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nvGrpSpPr>
          <p:cNvPr id="42" name="Group 108"/>
          <p:cNvGrpSpPr>
            <a:grpSpLocks/>
          </p:cNvGrpSpPr>
          <p:nvPr/>
        </p:nvGrpSpPr>
        <p:grpSpPr bwMode="auto">
          <a:xfrm>
            <a:off x="6551613" y="1974850"/>
            <a:ext cx="536575" cy="336550"/>
            <a:chOff x="4320" y="1536"/>
            <a:chExt cx="384" cy="240"/>
          </a:xfrm>
        </p:grpSpPr>
        <p:sp>
          <p:nvSpPr>
            <p:cNvPr id="43" name="Line 109"/>
            <p:cNvSpPr>
              <a:spLocks noChangeShapeType="1"/>
            </p:cNvSpPr>
            <p:nvPr/>
          </p:nvSpPr>
          <p:spPr bwMode="auto">
            <a:xfrm flipV="1">
              <a:off x="4320" y="1536"/>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4" name="Line 110"/>
            <p:cNvSpPr>
              <a:spLocks noChangeShapeType="1"/>
            </p:cNvSpPr>
            <p:nvPr/>
          </p:nvSpPr>
          <p:spPr bwMode="auto">
            <a:xfrm>
              <a:off x="4368"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5" name="Line 111"/>
            <p:cNvSpPr>
              <a:spLocks noChangeShapeType="1"/>
            </p:cNvSpPr>
            <p:nvPr/>
          </p:nvSpPr>
          <p:spPr bwMode="auto">
            <a:xfrm flipV="1">
              <a:off x="4464"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6" name="Line 112"/>
            <p:cNvSpPr>
              <a:spLocks noChangeShapeType="1"/>
            </p:cNvSpPr>
            <p:nvPr/>
          </p:nvSpPr>
          <p:spPr bwMode="auto">
            <a:xfrm>
              <a:off x="4560"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7" name="Line 113"/>
            <p:cNvSpPr>
              <a:spLocks noChangeShapeType="1"/>
            </p:cNvSpPr>
            <p:nvPr/>
          </p:nvSpPr>
          <p:spPr bwMode="auto">
            <a:xfrm flipV="1">
              <a:off x="4656" y="1632"/>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grpSp>
        <p:nvGrpSpPr>
          <p:cNvPr id="48" name="Group 108"/>
          <p:cNvGrpSpPr>
            <a:grpSpLocks/>
          </p:cNvGrpSpPr>
          <p:nvPr/>
        </p:nvGrpSpPr>
        <p:grpSpPr bwMode="auto">
          <a:xfrm>
            <a:off x="7483475" y="1198563"/>
            <a:ext cx="538163" cy="336550"/>
            <a:chOff x="4320" y="1536"/>
            <a:chExt cx="384" cy="240"/>
          </a:xfrm>
        </p:grpSpPr>
        <p:sp>
          <p:nvSpPr>
            <p:cNvPr id="49" name="Line 109"/>
            <p:cNvSpPr>
              <a:spLocks noChangeShapeType="1"/>
            </p:cNvSpPr>
            <p:nvPr/>
          </p:nvSpPr>
          <p:spPr bwMode="auto">
            <a:xfrm flipV="1">
              <a:off x="4320" y="1536"/>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50" name="Line 110"/>
            <p:cNvSpPr>
              <a:spLocks noChangeShapeType="1"/>
            </p:cNvSpPr>
            <p:nvPr/>
          </p:nvSpPr>
          <p:spPr bwMode="auto">
            <a:xfrm>
              <a:off x="4368"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51" name="Line 111"/>
            <p:cNvSpPr>
              <a:spLocks noChangeShapeType="1"/>
            </p:cNvSpPr>
            <p:nvPr/>
          </p:nvSpPr>
          <p:spPr bwMode="auto">
            <a:xfrm flipV="1">
              <a:off x="4464"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52" name="Line 112"/>
            <p:cNvSpPr>
              <a:spLocks noChangeShapeType="1"/>
            </p:cNvSpPr>
            <p:nvPr/>
          </p:nvSpPr>
          <p:spPr bwMode="auto">
            <a:xfrm>
              <a:off x="4560"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53" name="Line 113"/>
            <p:cNvSpPr>
              <a:spLocks noChangeShapeType="1"/>
            </p:cNvSpPr>
            <p:nvPr/>
          </p:nvSpPr>
          <p:spPr bwMode="auto">
            <a:xfrm flipV="1">
              <a:off x="4656" y="1632"/>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54" name="Line 42"/>
          <p:cNvSpPr>
            <a:spLocks noChangeShapeType="1"/>
          </p:cNvSpPr>
          <p:nvPr/>
        </p:nvSpPr>
        <p:spPr bwMode="auto">
          <a:xfrm flipV="1">
            <a:off x="6084888" y="2182813"/>
            <a:ext cx="466725"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nvGrpSpPr>
          <p:cNvPr id="55" name="Group 91"/>
          <p:cNvGrpSpPr>
            <a:grpSpLocks/>
          </p:cNvGrpSpPr>
          <p:nvPr/>
        </p:nvGrpSpPr>
        <p:grpSpPr bwMode="auto">
          <a:xfrm>
            <a:off x="6343649" y="3187700"/>
            <a:ext cx="2174671" cy="393700"/>
            <a:chOff x="4419600" y="2354263"/>
            <a:chExt cx="3197945" cy="579437"/>
          </a:xfrm>
        </p:grpSpPr>
        <p:sp>
          <p:nvSpPr>
            <p:cNvPr id="56" name="Line 42"/>
            <p:cNvSpPr>
              <a:spLocks noChangeShapeType="1"/>
            </p:cNvSpPr>
            <p:nvPr/>
          </p:nvSpPr>
          <p:spPr bwMode="auto">
            <a:xfrm flipV="1">
              <a:off x="5715000" y="2666999"/>
              <a:ext cx="533400" cy="1"/>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nvGrpSpPr>
            <p:cNvPr id="57" name="Group 108"/>
            <p:cNvGrpSpPr>
              <a:grpSpLocks/>
            </p:cNvGrpSpPr>
            <p:nvPr/>
          </p:nvGrpSpPr>
          <p:grpSpPr bwMode="auto">
            <a:xfrm>
              <a:off x="6219825" y="2354263"/>
              <a:ext cx="790575" cy="495300"/>
              <a:chOff x="4320" y="1536"/>
              <a:chExt cx="384" cy="240"/>
            </a:xfrm>
          </p:grpSpPr>
          <p:sp>
            <p:nvSpPr>
              <p:cNvPr id="66" name="Line 109"/>
              <p:cNvSpPr>
                <a:spLocks noChangeShapeType="1"/>
              </p:cNvSpPr>
              <p:nvPr/>
            </p:nvSpPr>
            <p:spPr bwMode="auto">
              <a:xfrm flipV="1">
                <a:off x="4320" y="1536"/>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67" name="Line 110"/>
              <p:cNvSpPr>
                <a:spLocks noChangeShapeType="1"/>
              </p:cNvSpPr>
              <p:nvPr/>
            </p:nvSpPr>
            <p:spPr bwMode="auto">
              <a:xfrm>
                <a:off x="4368"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68" name="Line 111"/>
              <p:cNvSpPr>
                <a:spLocks noChangeShapeType="1"/>
              </p:cNvSpPr>
              <p:nvPr/>
            </p:nvSpPr>
            <p:spPr bwMode="auto">
              <a:xfrm flipV="1">
                <a:off x="4464"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69" name="Line 112"/>
              <p:cNvSpPr>
                <a:spLocks noChangeShapeType="1"/>
              </p:cNvSpPr>
              <p:nvPr/>
            </p:nvSpPr>
            <p:spPr bwMode="auto">
              <a:xfrm>
                <a:off x="4560"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70" name="Line 113"/>
              <p:cNvSpPr>
                <a:spLocks noChangeShapeType="1"/>
              </p:cNvSpPr>
              <p:nvPr/>
            </p:nvSpPr>
            <p:spPr bwMode="auto">
              <a:xfrm flipV="1">
                <a:off x="4656" y="1632"/>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58" name="Line 114"/>
            <p:cNvSpPr>
              <a:spLocks noChangeShapeType="1"/>
            </p:cNvSpPr>
            <p:nvPr/>
          </p:nvSpPr>
          <p:spPr bwMode="auto">
            <a:xfrm>
              <a:off x="7010400" y="2590798"/>
              <a:ext cx="607145" cy="104587"/>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nvGrpSpPr>
            <p:cNvPr id="59" name="Group 108"/>
            <p:cNvGrpSpPr>
              <a:grpSpLocks/>
            </p:cNvGrpSpPr>
            <p:nvPr/>
          </p:nvGrpSpPr>
          <p:grpSpPr bwMode="auto">
            <a:xfrm>
              <a:off x="4953000" y="2438400"/>
              <a:ext cx="790575" cy="495300"/>
              <a:chOff x="4320" y="1536"/>
              <a:chExt cx="384" cy="240"/>
            </a:xfrm>
          </p:grpSpPr>
          <p:sp>
            <p:nvSpPr>
              <p:cNvPr id="61" name="Line 109"/>
              <p:cNvSpPr>
                <a:spLocks noChangeShapeType="1"/>
              </p:cNvSpPr>
              <p:nvPr/>
            </p:nvSpPr>
            <p:spPr bwMode="auto">
              <a:xfrm flipV="1">
                <a:off x="4320" y="1536"/>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62" name="Line 110"/>
              <p:cNvSpPr>
                <a:spLocks noChangeShapeType="1"/>
              </p:cNvSpPr>
              <p:nvPr/>
            </p:nvSpPr>
            <p:spPr bwMode="auto">
              <a:xfrm>
                <a:off x="4368"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63" name="Line 111"/>
              <p:cNvSpPr>
                <a:spLocks noChangeShapeType="1"/>
              </p:cNvSpPr>
              <p:nvPr/>
            </p:nvSpPr>
            <p:spPr bwMode="auto">
              <a:xfrm flipV="1">
                <a:off x="4464"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64" name="Line 112"/>
              <p:cNvSpPr>
                <a:spLocks noChangeShapeType="1"/>
              </p:cNvSpPr>
              <p:nvPr/>
            </p:nvSpPr>
            <p:spPr bwMode="auto">
              <a:xfrm>
                <a:off x="4560"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65" name="Line 113"/>
              <p:cNvSpPr>
                <a:spLocks noChangeShapeType="1"/>
              </p:cNvSpPr>
              <p:nvPr/>
            </p:nvSpPr>
            <p:spPr bwMode="auto">
              <a:xfrm flipV="1">
                <a:off x="4656" y="1632"/>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60" name="Line 42"/>
            <p:cNvSpPr>
              <a:spLocks noChangeShapeType="1"/>
            </p:cNvSpPr>
            <p:nvPr/>
          </p:nvSpPr>
          <p:spPr bwMode="auto">
            <a:xfrm flipV="1">
              <a:off x="4419600" y="2743200"/>
              <a:ext cx="533400" cy="3810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grpSp>
        <p:nvGrpSpPr>
          <p:cNvPr id="3" name="Group 2"/>
          <p:cNvGrpSpPr/>
          <p:nvPr/>
        </p:nvGrpSpPr>
        <p:grpSpPr>
          <a:xfrm>
            <a:off x="1771650" y="1765301"/>
            <a:ext cx="3335338" cy="2382837"/>
            <a:chOff x="5181600" y="1350963"/>
            <a:chExt cx="3335338" cy="2382837"/>
          </a:xfrm>
        </p:grpSpPr>
        <p:grpSp>
          <p:nvGrpSpPr>
            <p:cNvPr id="77" name="Group 40"/>
            <p:cNvGrpSpPr>
              <a:grpSpLocks/>
            </p:cNvGrpSpPr>
            <p:nvPr/>
          </p:nvGrpSpPr>
          <p:grpSpPr bwMode="auto">
            <a:xfrm>
              <a:off x="5699125" y="2205038"/>
              <a:ext cx="538163" cy="336550"/>
              <a:chOff x="4320" y="1536"/>
              <a:chExt cx="384" cy="240"/>
            </a:xfrm>
          </p:grpSpPr>
          <p:sp>
            <p:nvSpPr>
              <p:cNvPr id="78" name="Line 24"/>
              <p:cNvSpPr>
                <a:spLocks noChangeShapeType="1"/>
              </p:cNvSpPr>
              <p:nvPr/>
            </p:nvSpPr>
            <p:spPr bwMode="auto">
              <a:xfrm flipV="1">
                <a:off x="4320" y="1536"/>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79" name="Line 25"/>
              <p:cNvSpPr>
                <a:spLocks noChangeShapeType="1"/>
              </p:cNvSpPr>
              <p:nvPr/>
            </p:nvSpPr>
            <p:spPr bwMode="auto">
              <a:xfrm>
                <a:off x="4368"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80" name="Line 26"/>
              <p:cNvSpPr>
                <a:spLocks noChangeShapeType="1"/>
              </p:cNvSpPr>
              <p:nvPr/>
            </p:nvSpPr>
            <p:spPr bwMode="auto">
              <a:xfrm flipV="1">
                <a:off x="4464"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81" name="Line 27"/>
              <p:cNvSpPr>
                <a:spLocks noChangeShapeType="1"/>
              </p:cNvSpPr>
              <p:nvPr/>
            </p:nvSpPr>
            <p:spPr bwMode="auto">
              <a:xfrm>
                <a:off x="4560"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82" name="Line 28"/>
              <p:cNvSpPr>
                <a:spLocks noChangeShapeType="1"/>
              </p:cNvSpPr>
              <p:nvPr/>
            </p:nvSpPr>
            <p:spPr bwMode="auto">
              <a:xfrm flipV="1">
                <a:off x="4656" y="1632"/>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83" name="Line 41"/>
            <p:cNvSpPr>
              <a:spLocks noChangeShapeType="1"/>
            </p:cNvSpPr>
            <p:nvPr/>
          </p:nvSpPr>
          <p:spPr bwMode="auto">
            <a:xfrm>
              <a:off x="5181600" y="2386013"/>
              <a:ext cx="538163"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84" name="Line 42"/>
            <p:cNvSpPr>
              <a:spLocks noChangeShapeType="1"/>
            </p:cNvSpPr>
            <p:nvPr/>
          </p:nvSpPr>
          <p:spPr bwMode="auto">
            <a:xfrm flipV="1">
              <a:off x="7221538" y="2282825"/>
              <a:ext cx="363537"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85" name="Line 43"/>
            <p:cNvSpPr>
              <a:spLocks noChangeShapeType="1"/>
            </p:cNvSpPr>
            <p:nvPr/>
          </p:nvSpPr>
          <p:spPr bwMode="auto">
            <a:xfrm>
              <a:off x="6496050" y="2335213"/>
              <a:ext cx="0" cy="129540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86" name="Line 48"/>
            <p:cNvSpPr>
              <a:spLocks noChangeShapeType="1"/>
            </p:cNvSpPr>
            <p:nvPr/>
          </p:nvSpPr>
          <p:spPr bwMode="auto">
            <a:xfrm>
              <a:off x="8516938" y="2225675"/>
              <a:ext cx="0" cy="1300163"/>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nvGrpSpPr>
            <p:cNvPr id="88" name="Group 108"/>
            <p:cNvGrpSpPr>
              <a:grpSpLocks/>
            </p:cNvGrpSpPr>
            <p:nvPr/>
          </p:nvGrpSpPr>
          <p:grpSpPr bwMode="auto">
            <a:xfrm>
              <a:off x="7564438" y="2070100"/>
              <a:ext cx="538162" cy="336550"/>
              <a:chOff x="4320" y="1536"/>
              <a:chExt cx="384" cy="240"/>
            </a:xfrm>
          </p:grpSpPr>
          <p:sp>
            <p:nvSpPr>
              <p:cNvPr id="89" name="Line 109"/>
              <p:cNvSpPr>
                <a:spLocks noChangeShapeType="1"/>
              </p:cNvSpPr>
              <p:nvPr/>
            </p:nvSpPr>
            <p:spPr bwMode="auto">
              <a:xfrm flipV="1">
                <a:off x="4320" y="1536"/>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90" name="Line 110"/>
              <p:cNvSpPr>
                <a:spLocks noChangeShapeType="1"/>
              </p:cNvSpPr>
              <p:nvPr/>
            </p:nvSpPr>
            <p:spPr bwMode="auto">
              <a:xfrm>
                <a:off x="4368"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91" name="Line 111"/>
              <p:cNvSpPr>
                <a:spLocks noChangeShapeType="1"/>
              </p:cNvSpPr>
              <p:nvPr/>
            </p:nvSpPr>
            <p:spPr bwMode="auto">
              <a:xfrm flipV="1">
                <a:off x="4464"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92" name="Line 112"/>
              <p:cNvSpPr>
                <a:spLocks noChangeShapeType="1"/>
              </p:cNvSpPr>
              <p:nvPr/>
            </p:nvSpPr>
            <p:spPr bwMode="auto">
              <a:xfrm>
                <a:off x="4560"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93" name="Line 113"/>
              <p:cNvSpPr>
                <a:spLocks noChangeShapeType="1"/>
              </p:cNvSpPr>
              <p:nvPr/>
            </p:nvSpPr>
            <p:spPr bwMode="auto">
              <a:xfrm flipV="1">
                <a:off x="4656" y="1632"/>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94" name="Line 114"/>
            <p:cNvSpPr>
              <a:spLocks noChangeShapeType="1"/>
            </p:cNvSpPr>
            <p:nvPr/>
          </p:nvSpPr>
          <p:spPr bwMode="auto">
            <a:xfrm flipV="1">
              <a:off x="8102600" y="2225675"/>
              <a:ext cx="414338" cy="4763"/>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95" name="Line 120"/>
            <p:cNvSpPr>
              <a:spLocks noChangeShapeType="1"/>
            </p:cNvSpPr>
            <p:nvPr/>
          </p:nvSpPr>
          <p:spPr bwMode="auto">
            <a:xfrm flipH="1">
              <a:off x="7377113" y="1557338"/>
              <a:ext cx="258762"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96" name="Line 121"/>
            <p:cNvSpPr>
              <a:spLocks noChangeShapeType="1"/>
            </p:cNvSpPr>
            <p:nvPr/>
          </p:nvSpPr>
          <p:spPr bwMode="auto">
            <a:xfrm flipH="1">
              <a:off x="8154988" y="1500188"/>
              <a:ext cx="258762" cy="4762"/>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97" name="Line 122"/>
            <p:cNvSpPr>
              <a:spLocks noChangeShapeType="1"/>
            </p:cNvSpPr>
            <p:nvPr/>
          </p:nvSpPr>
          <p:spPr bwMode="auto">
            <a:xfrm>
              <a:off x="7377113" y="1557338"/>
              <a:ext cx="0" cy="720725"/>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98" name="Line 123"/>
            <p:cNvSpPr>
              <a:spLocks noChangeShapeType="1"/>
            </p:cNvSpPr>
            <p:nvPr/>
          </p:nvSpPr>
          <p:spPr bwMode="auto">
            <a:xfrm>
              <a:off x="8413750" y="1500188"/>
              <a:ext cx="0" cy="725487"/>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99" name="Line 42"/>
            <p:cNvSpPr>
              <a:spLocks noChangeShapeType="1"/>
            </p:cNvSpPr>
            <p:nvPr/>
          </p:nvSpPr>
          <p:spPr bwMode="auto">
            <a:xfrm>
              <a:off x="6496050" y="2955925"/>
              <a:ext cx="749300"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nvGrpSpPr>
            <p:cNvPr id="100" name="Group 108"/>
            <p:cNvGrpSpPr>
              <a:grpSpLocks/>
            </p:cNvGrpSpPr>
            <p:nvPr/>
          </p:nvGrpSpPr>
          <p:grpSpPr bwMode="auto">
            <a:xfrm>
              <a:off x="7245350" y="2749550"/>
              <a:ext cx="538163" cy="336550"/>
              <a:chOff x="4320" y="1536"/>
              <a:chExt cx="384" cy="240"/>
            </a:xfrm>
          </p:grpSpPr>
          <p:sp>
            <p:nvSpPr>
              <p:cNvPr id="101" name="Line 109"/>
              <p:cNvSpPr>
                <a:spLocks noChangeShapeType="1"/>
              </p:cNvSpPr>
              <p:nvPr/>
            </p:nvSpPr>
            <p:spPr bwMode="auto">
              <a:xfrm flipV="1">
                <a:off x="4320" y="1536"/>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02" name="Line 110"/>
              <p:cNvSpPr>
                <a:spLocks noChangeShapeType="1"/>
              </p:cNvSpPr>
              <p:nvPr/>
            </p:nvSpPr>
            <p:spPr bwMode="auto">
              <a:xfrm>
                <a:off x="4368"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03" name="Line 111"/>
              <p:cNvSpPr>
                <a:spLocks noChangeShapeType="1"/>
              </p:cNvSpPr>
              <p:nvPr/>
            </p:nvSpPr>
            <p:spPr bwMode="auto">
              <a:xfrm flipV="1">
                <a:off x="4464"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04" name="Line 112"/>
              <p:cNvSpPr>
                <a:spLocks noChangeShapeType="1"/>
              </p:cNvSpPr>
              <p:nvPr/>
            </p:nvSpPr>
            <p:spPr bwMode="auto">
              <a:xfrm>
                <a:off x="4560"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05" name="Line 113"/>
              <p:cNvSpPr>
                <a:spLocks noChangeShapeType="1"/>
              </p:cNvSpPr>
              <p:nvPr/>
            </p:nvSpPr>
            <p:spPr bwMode="auto">
              <a:xfrm flipV="1">
                <a:off x="4656" y="1632"/>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106" name="Line 114"/>
            <p:cNvSpPr>
              <a:spLocks noChangeShapeType="1"/>
            </p:cNvSpPr>
            <p:nvPr/>
          </p:nvSpPr>
          <p:spPr bwMode="auto">
            <a:xfrm>
              <a:off x="7791450" y="2905125"/>
              <a:ext cx="725488"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nvGrpSpPr>
            <p:cNvPr id="107" name="Group 108"/>
            <p:cNvGrpSpPr>
              <a:grpSpLocks/>
            </p:cNvGrpSpPr>
            <p:nvPr/>
          </p:nvGrpSpPr>
          <p:grpSpPr bwMode="auto">
            <a:xfrm>
              <a:off x="6704013" y="2127250"/>
              <a:ext cx="536575" cy="336550"/>
              <a:chOff x="4320" y="1536"/>
              <a:chExt cx="384" cy="240"/>
            </a:xfrm>
          </p:grpSpPr>
          <p:sp>
            <p:nvSpPr>
              <p:cNvPr id="108" name="Line 109"/>
              <p:cNvSpPr>
                <a:spLocks noChangeShapeType="1"/>
              </p:cNvSpPr>
              <p:nvPr/>
            </p:nvSpPr>
            <p:spPr bwMode="auto">
              <a:xfrm flipV="1">
                <a:off x="4320" y="1536"/>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09" name="Line 110"/>
              <p:cNvSpPr>
                <a:spLocks noChangeShapeType="1"/>
              </p:cNvSpPr>
              <p:nvPr/>
            </p:nvSpPr>
            <p:spPr bwMode="auto">
              <a:xfrm>
                <a:off x="4368"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10" name="Line 111"/>
              <p:cNvSpPr>
                <a:spLocks noChangeShapeType="1"/>
              </p:cNvSpPr>
              <p:nvPr/>
            </p:nvSpPr>
            <p:spPr bwMode="auto">
              <a:xfrm flipV="1">
                <a:off x="4464"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11" name="Line 112"/>
              <p:cNvSpPr>
                <a:spLocks noChangeShapeType="1"/>
              </p:cNvSpPr>
              <p:nvPr/>
            </p:nvSpPr>
            <p:spPr bwMode="auto">
              <a:xfrm>
                <a:off x="4560"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12" name="Line 113"/>
              <p:cNvSpPr>
                <a:spLocks noChangeShapeType="1"/>
              </p:cNvSpPr>
              <p:nvPr/>
            </p:nvSpPr>
            <p:spPr bwMode="auto">
              <a:xfrm flipV="1">
                <a:off x="4656" y="1632"/>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grpSp>
          <p:nvGrpSpPr>
            <p:cNvPr id="113" name="Group 108"/>
            <p:cNvGrpSpPr>
              <a:grpSpLocks/>
            </p:cNvGrpSpPr>
            <p:nvPr/>
          </p:nvGrpSpPr>
          <p:grpSpPr bwMode="auto">
            <a:xfrm>
              <a:off x="7635875" y="1350963"/>
              <a:ext cx="538163" cy="336550"/>
              <a:chOff x="4320" y="1536"/>
              <a:chExt cx="384" cy="240"/>
            </a:xfrm>
          </p:grpSpPr>
          <p:sp>
            <p:nvSpPr>
              <p:cNvPr id="114" name="Line 109"/>
              <p:cNvSpPr>
                <a:spLocks noChangeShapeType="1"/>
              </p:cNvSpPr>
              <p:nvPr/>
            </p:nvSpPr>
            <p:spPr bwMode="auto">
              <a:xfrm flipV="1">
                <a:off x="4320" y="1536"/>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15" name="Line 110"/>
              <p:cNvSpPr>
                <a:spLocks noChangeShapeType="1"/>
              </p:cNvSpPr>
              <p:nvPr/>
            </p:nvSpPr>
            <p:spPr bwMode="auto">
              <a:xfrm>
                <a:off x="4368"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16" name="Line 111"/>
              <p:cNvSpPr>
                <a:spLocks noChangeShapeType="1"/>
              </p:cNvSpPr>
              <p:nvPr/>
            </p:nvSpPr>
            <p:spPr bwMode="auto">
              <a:xfrm flipV="1">
                <a:off x="4464"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17" name="Line 112"/>
              <p:cNvSpPr>
                <a:spLocks noChangeShapeType="1"/>
              </p:cNvSpPr>
              <p:nvPr/>
            </p:nvSpPr>
            <p:spPr bwMode="auto">
              <a:xfrm>
                <a:off x="4560"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18" name="Line 113"/>
              <p:cNvSpPr>
                <a:spLocks noChangeShapeType="1"/>
              </p:cNvSpPr>
              <p:nvPr/>
            </p:nvSpPr>
            <p:spPr bwMode="auto">
              <a:xfrm flipV="1">
                <a:off x="4656" y="1632"/>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119" name="Line 42"/>
            <p:cNvSpPr>
              <a:spLocks noChangeShapeType="1"/>
            </p:cNvSpPr>
            <p:nvPr/>
          </p:nvSpPr>
          <p:spPr bwMode="auto">
            <a:xfrm flipV="1">
              <a:off x="6237288" y="2335213"/>
              <a:ext cx="466725"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nvGrpSpPr>
            <p:cNvPr id="120" name="Group 91"/>
            <p:cNvGrpSpPr>
              <a:grpSpLocks/>
            </p:cNvGrpSpPr>
            <p:nvPr/>
          </p:nvGrpSpPr>
          <p:grpSpPr bwMode="auto">
            <a:xfrm>
              <a:off x="6496050" y="3340100"/>
              <a:ext cx="2020888" cy="393700"/>
              <a:chOff x="4419600" y="2354263"/>
              <a:chExt cx="2971800" cy="579437"/>
            </a:xfrm>
          </p:grpSpPr>
          <p:sp>
            <p:nvSpPr>
              <p:cNvPr id="121" name="Line 42"/>
              <p:cNvSpPr>
                <a:spLocks noChangeShapeType="1"/>
              </p:cNvSpPr>
              <p:nvPr/>
            </p:nvSpPr>
            <p:spPr bwMode="auto">
              <a:xfrm flipV="1">
                <a:off x="5715000" y="2666999"/>
                <a:ext cx="533400" cy="1"/>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nvGrpSpPr>
              <p:cNvPr id="122" name="Group 108"/>
              <p:cNvGrpSpPr>
                <a:grpSpLocks/>
              </p:cNvGrpSpPr>
              <p:nvPr/>
            </p:nvGrpSpPr>
            <p:grpSpPr bwMode="auto">
              <a:xfrm>
                <a:off x="6219825" y="2354263"/>
                <a:ext cx="790575" cy="495300"/>
                <a:chOff x="4320" y="1536"/>
                <a:chExt cx="384" cy="240"/>
              </a:xfrm>
            </p:grpSpPr>
            <p:sp>
              <p:nvSpPr>
                <p:cNvPr id="131" name="Line 109"/>
                <p:cNvSpPr>
                  <a:spLocks noChangeShapeType="1"/>
                </p:cNvSpPr>
                <p:nvPr/>
              </p:nvSpPr>
              <p:spPr bwMode="auto">
                <a:xfrm flipV="1">
                  <a:off x="4320" y="1536"/>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32" name="Line 110"/>
                <p:cNvSpPr>
                  <a:spLocks noChangeShapeType="1"/>
                </p:cNvSpPr>
                <p:nvPr/>
              </p:nvSpPr>
              <p:spPr bwMode="auto">
                <a:xfrm>
                  <a:off x="4368"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33" name="Line 111"/>
                <p:cNvSpPr>
                  <a:spLocks noChangeShapeType="1"/>
                </p:cNvSpPr>
                <p:nvPr/>
              </p:nvSpPr>
              <p:spPr bwMode="auto">
                <a:xfrm flipV="1">
                  <a:off x="4464"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34" name="Line 112"/>
                <p:cNvSpPr>
                  <a:spLocks noChangeShapeType="1"/>
                </p:cNvSpPr>
                <p:nvPr/>
              </p:nvSpPr>
              <p:spPr bwMode="auto">
                <a:xfrm>
                  <a:off x="4560"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35" name="Line 113"/>
                <p:cNvSpPr>
                  <a:spLocks noChangeShapeType="1"/>
                </p:cNvSpPr>
                <p:nvPr/>
              </p:nvSpPr>
              <p:spPr bwMode="auto">
                <a:xfrm flipV="1">
                  <a:off x="4656" y="1632"/>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123" name="Line 114"/>
              <p:cNvSpPr>
                <a:spLocks noChangeShapeType="1"/>
              </p:cNvSpPr>
              <p:nvPr/>
            </p:nvSpPr>
            <p:spPr bwMode="auto">
              <a:xfrm>
                <a:off x="7010400" y="2590798"/>
                <a:ext cx="381000" cy="38101"/>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nvGrpSpPr>
              <p:cNvPr id="124" name="Group 108"/>
              <p:cNvGrpSpPr>
                <a:grpSpLocks/>
              </p:cNvGrpSpPr>
              <p:nvPr/>
            </p:nvGrpSpPr>
            <p:grpSpPr bwMode="auto">
              <a:xfrm>
                <a:off x="4953000" y="2438400"/>
                <a:ext cx="790575" cy="495300"/>
                <a:chOff x="4320" y="1536"/>
                <a:chExt cx="384" cy="240"/>
              </a:xfrm>
            </p:grpSpPr>
            <p:sp>
              <p:nvSpPr>
                <p:cNvPr id="126" name="Line 109"/>
                <p:cNvSpPr>
                  <a:spLocks noChangeShapeType="1"/>
                </p:cNvSpPr>
                <p:nvPr/>
              </p:nvSpPr>
              <p:spPr bwMode="auto">
                <a:xfrm flipV="1">
                  <a:off x="4320" y="1536"/>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27" name="Line 110"/>
                <p:cNvSpPr>
                  <a:spLocks noChangeShapeType="1"/>
                </p:cNvSpPr>
                <p:nvPr/>
              </p:nvSpPr>
              <p:spPr bwMode="auto">
                <a:xfrm>
                  <a:off x="4368"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28" name="Line 111"/>
                <p:cNvSpPr>
                  <a:spLocks noChangeShapeType="1"/>
                </p:cNvSpPr>
                <p:nvPr/>
              </p:nvSpPr>
              <p:spPr bwMode="auto">
                <a:xfrm flipV="1">
                  <a:off x="4464"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29" name="Line 112"/>
                <p:cNvSpPr>
                  <a:spLocks noChangeShapeType="1"/>
                </p:cNvSpPr>
                <p:nvPr/>
              </p:nvSpPr>
              <p:spPr bwMode="auto">
                <a:xfrm>
                  <a:off x="4560"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30" name="Line 113"/>
                <p:cNvSpPr>
                  <a:spLocks noChangeShapeType="1"/>
                </p:cNvSpPr>
                <p:nvPr/>
              </p:nvSpPr>
              <p:spPr bwMode="auto">
                <a:xfrm flipV="1">
                  <a:off x="4656" y="1632"/>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125" name="Line 42"/>
              <p:cNvSpPr>
                <a:spLocks noChangeShapeType="1"/>
              </p:cNvSpPr>
              <p:nvPr/>
            </p:nvSpPr>
            <p:spPr bwMode="auto">
              <a:xfrm flipV="1">
                <a:off x="4419600" y="2743200"/>
                <a:ext cx="533400" cy="3810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grpSp>
      <p:grpSp>
        <p:nvGrpSpPr>
          <p:cNvPr id="142" name="Group 141"/>
          <p:cNvGrpSpPr/>
          <p:nvPr/>
        </p:nvGrpSpPr>
        <p:grpSpPr>
          <a:xfrm>
            <a:off x="3175000" y="4097014"/>
            <a:ext cx="3240287" cy="2382837"/>
            <a:chOff x="5276651" y="1350963"/>
            <a:chExt cx="3240287" cy="2382837"/>
          </a:xfrm>
        </p:grpSpPr>
        <p:grpSp>
          <p:nvGrpSpPr>
            <p:cNvPr id="143" name="Group 40"/>
            <p:cNvGrpSpPr>
              <a:grpSpLocks/>
            </p:cNvGrpSpPr>
            <p:nvPr/>
          </p:nvGrpSpPr>
          <p:grpSpPr bwMode="auto">
            <a:xfrm>
              <a:off x="5699125" y="2205038"/>
              <a:ext cx="538163" cy="336550"/>
              <a:chOff x="4320" y="1536"/>
              <a:chExt cx="384" cy="240"/>
            </a:xfrm>
          </p:grpSpPr>
          <p:sp>
            <p:nvSpPr>
              <p:cNvPr id="203" name="Line 24"/>
              <p:cNvSpPr>
                <a:spLocks noChangeShapeType="1"/>
              </p:cNvSpPr>
              <p:nvPr/>
            </p:nvSpPr>
            <p:spPr bwMode="auto">
              <a:xfrm flipV="1">
                <a:off x="4320" y="1536"/>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04" name="Line 25"/>
              <p:cNvSpPr>
                <a:spLocks noChangeShapeType="1"/>
              </p:cNvSpPr>
              <p:nvPr/>
            </p:nvSpPr>
            <p:spPr bwMode="auto">
              <a:xfrm>
                <a:off x="4368"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05" name="Line 26"/>
              <p:cNvSpPr>
                <a:spLocks noChangeShapeType="1"/>
              </p:cNvSpPr>
              <p:nvPr/>
            </p:nvSpPr>
            <p:spPr bwMode="auto">
              <a:xfrm flipV="1">
                <a:off x="4464"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06" name="Line 27"/>
              <p:cNvSpPr>
                <a:spLocks noChangeShapeType="1"/>
              </p:cNvSpPr>
              <p:nvPr/>
            </p:nvSpPr>
            <p:spPr bwMode="auto">
              <a:xfrm>
                <a:off x="4560"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07" name="Line 28"/>
              <p:cNvSpPr>
                <a:spLocks noChangeShapeType="1"/>
              </p:cNvSpPr>
              <p:nvPr/>
            </p:nvSpPr>
            <p:spPr bwMode="auto">
              <a:xfrm flipV="1">
                <a:off x="4656" y="1632"/>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144" name="Line 41"/>
            <p:cNvSpPr>
              <a:spLocks noChangeShapeType="1"/>
            </p:cNvSpPr>
            <p:nvPr/>
          </p:nvSpPr>
          <p:spPr bwMode="auto">
            <a:xfrm>
              <a:off x="5276651" y="2386013"/>
              <a:ext cx="443112"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45" name="Line 42"/>
            <p:cNvSpPr>
              <a:spLocks noChangeShapeType="1"/>
            </p:cNvSpPr>
            <p:nvPr/>
          </p:nvSpPr>
          <p:spPr bwMode="auto">
            <a:xfrm flipV="1">
              <a:off x="7221538" y="2282825"/>
              <a:ext cx="363537"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46" name="Line 43"/>
            <p:cNvSpPr>
              <a:spLocks noChangeShapeType="1"/>
            </p:cNvSpPr>
            <p:nvPr/>
          </p:nvSpPr>
          <p:spPr bwMode="auto">
            <a:xfrm>
              <a:off x="6496050" y="2335213"/>
              <a:ext cx="0" cy="129540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47" name="Line 48"/>
            <p:cNvSpPr>
              <a:spLocks noChangeShapeType="1"/>
            </p:cNvSpPr>
            <p:nvPr/>
          </p:nvSpPr>
          <p:spPr bwMode="auto">
            <a:xfrm>
              <a:off x="8516938" y="2225675"/>
              <a:ext cx="0" cy="1300163"/>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nvGrpSpPr>
            <p:cNvPr id="149" name="Group 108"/>
            <p:cNvGrpSpPr>
              <a:grpSpLocks/>
            </p:cNvGrpSpPr>
            <p:nvPr/>
          </p:nvGrpSpPr>
          <p:grpSpPr bwMode="auto">
            <a:xfrm>
              <a:off x="7564438" y="2070100"/>
              <a:ext cx="538162" cy="336550"/>
              <a:chOff x="4320" y="1536"/>
              <a:chExt cx="384" cy="240"/>
            </a:xfrm>
          </p:grpSpPr>
          <p:sp>
            <p:nvSpPr>
              <p:cNvPr id="198" name="Line 109"/>
              <p:cNvSpPr>
                <a:spLocks noChangeShapeType="1"/>
              </p:cNvSpPr>
              <p:nvPr/>
            </p:nvSpPr>
            <p:spPr bwMode="auto">
              <a:xfrm flipV="1">
                <a:off x="4320" y="1536"/>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99" name="Line 110"/>
              <p:cNvSpPr>
                <a:spLocks noChangeShapeType="1"/>
              </p:cNvSpPr>
              <p:nvPr/>
            </p:nvSpPr>
            <p:spPr bwMode="auto">
              <a:xfrm>
                <a:off x="4368"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00" name="Line 111"/>
              <p:cNvSpPr>
                <a:spLocks noChangeShapeType="1"/>
              </p:cNvSpPr>
              <p:nvPr/>
            </p:nvSpPr>
            <p:spPr bwMode="auto">
              <a:xfrm flipV="1">
                <a:off x="4464"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01" name="Line 112"/>
              <p:cNvSpPr>
                <a:spLocks noChangeShapeType="1"/>
              </p:cNvSpPr>
              <p:nvPr/>
            </p:nvSpPr>
            <p:spPr bwMode="auto">
              <a:xfrm>
                <a:off x="4560"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02" name="Line 113"/>
              <p:cNvSpPr>
                <a:spLocks noChangeShapeType="1"/>
              </p:cNvSpPr>
              <p:nvPr/>
            </p:nvSpPr>
            <p:spPr bwMode="auto">
              <a:xfrm flipV="1">
                <a:off x="4656" y="1632"/>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150" name="Line 114"/>
            <p:cNvSpPr>
              <a:spLocks noChangeShapeType="1"/>
            </p:cNvSpPr>
            <p:nvPr/>
          </p:nvSpPr>
          <p:spPr bwMode="auto">
            <a:xfrm flipV="1">
              <a:off x="8102600" y="2225675"/>
              <a:ext cx="414338" cy="4763"/>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51" name="Line 120"/>
            <p:cNvSpPr>
              <a:spLocks noChangeShapeType="1"/>
            </p:cNvSpPr>
            <p:nvPr/>
          </p:nvSpPr>
          <p:spPr bwMode="auto">
            <a:xfrm flipH="1">
              <a:off x="7377113" y="1557338"/>
              <a:ext cx="258762"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52" name="Line 121"/>
            <p:cNvSpPr>
              <a:spLocks noChangeShapeType="1"/>
            </p:cNvSpPr>
            <p:nvPr/>
          </p:nvSpPr>
          <p:spPr bwMode="auto">
            <a:xfrm flipH="1">
              <a:off x="8154988" y="1500188"/>
              <a:ext cx="258762" cy="4762"/>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53" name="Line 122"/>
            <p:cNvSpPr>
              <a:spLocks noChangeShapeType="1"/>
            </p:cNvSpPr>
            <p:nvPr/>
          </p:nvSpPr>
          <p:spPr bwMode="auto">
            <a:xfrm>
              <a:off x="7377113" y="1557338"/>
              <a:ext cx="0" cy="720725"/>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54" name="Line 123"/>
            <p:cNvSpPr>
              <a:spLocks noChangeShapeType="1"/>
            </p:cNvSpPr>
            <p:nvPr/>
          </p:nvSpPr>
          <p:spPr bwMode="auto">
            <a:xfrm>
              <a:off x="8413750" y="1500188"/>
              <a:ext cx="0" cy="725487"/>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55" name="Line 42"/>
            <p:cNvSpPr>
              <a:spLocks noChangeShapeType="1"/>
            </p:cNvSpPr>
            <p:nvPr/>
          </p:nvSpPr>
          <p:spPr bwMode="auto">
            <a:xfrm>
              <a:off x="6496050" y="2955925"/>
              <a:ext cx="749300"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nvGrpSpPr>
            <p:cNvPr id="156" name="Group 108"/>
            <p:cNvGrpSpPr>
              <a:grpSpLocks/>
            </p:cNvGrpSpPr>
            <p:nvPr/>
          </p:nvGrpSpPr>
          <p:grpSpPr bwMode="auto">
            <a:xfrm>
              <a:off x="7245350" y="2749550"/>
              <a:ext cx="538163" cy="336550"/>
              <a:chOff x="4320" y="1536"/>
              <a:chExt cx="384" cy="240"/>
            </a:xfrm>
          </p:grpSpPr>
          <p:sp>
            <p:nvSpPr>
              <p:cNvPr id="193" name="Line 109"/>
              <p:cNvSpPr>
                <a:spLocks noChangeShapeType="1"/>
              </p:cNvSpPr>
              <p:nvPr/>
            </p:nvSpPr>
            <p:spPr bwMode="auto">
              <a:xfrm flipV="1">
                <a:off x="4320" y="1536"/>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94" name="Line 110"/>
              <p:cNvSpPr>
                <a:spLocks noChangeShapeType="1"/>
              </p:cNvSpPr>
              <p:nvPr/>
            </p:nvSpPr>
            <p:spPr bwMode="auto">
              <a:xfrm>
                <a:off x="4368"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95" name="Line 111"/>
              <p:cNvSpPr>
                <a:spLocks noChangeShapeType="1"/>
              </p:cNvSpPr>
              <p:nvPr/>
            </p:nvSpPr>
            <p:spPr bwMode="auto">
              <a:xfrm flipV="1">
                <a:off x="4464"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96" name="Line 112"/>
              <p:cNvSpPr>
                <a:spLocks noChangeShapeType="1"/>
              </p:cNvSpPr>
              <p:nvPr/>
            </p:nvSpPr>
            <p:spPr bwMode="auto">
              <a:xfrm>
                <a:off x="4560"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97" name="Line 113"/>
              <p:cNvSpPr>
                <a:spLocks noChangeShapeType="1"/>
              </p:cNvSpPr>
              <p:nvPr/>
            </p:nvSpPr>
            <p:spPr bwMode="auto">
              <a:xfrm flipV="1">
                <a:off x="4656" y="1632"/>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157" name="Line 114"/>
            <p:cNvSpPr>
              <a:spLocks noChangeShapeType="1"/>
            </p:cNvSpPr>
            <p:nvPr/>
          </p:nvSpPr>
          <p:spPr bwMode="auto">
            <a:xfrm>
              <a:off x="7791450" y="2905125"/>
              <a:ext cx="725488"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nvGrpSpPr>
            <p:cNvPr id="158" name="Group 108"/>
            <p:cNvGrpSpPr>
              <a:grpSpLocks/>
            </p:cNvGrpSpPr>
            <p:nvPr/>
          </p:nvGrpSpPr>
          <p:grpSpPr bwMode="auto">
            <a:xfrm>
              <a:off x="6704013" y="2127250"/>
              <a:ext cx="536575" cy="336550"/>
              <a:chOff x="4320" y="1536"/>
              <a:chExt cx="384" cy="240"/>
            </a:xfrm>
          </p:grpSpPr>
          <p:sp>
            <p:nvSpPr>
              <p:cNvPr id="188" name="Line 109"/>
              <p:cNvSpPr>
                <a:spLocks noChangeShapeType="1"/>
              </p:cNvSpPr>
              <p:nvPr/>
            </p:nvSpPr>
            <p:spPr bwMode="auto">
              <a:xfrm flipV="1">
                <a:off x="4320" y="1536"/>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89" name="Line 110"/>
              <p:cNvSpPr>
                <a:spLocks noChangeShapeType="1"/>
              </p:cNvSpPr>
              <p:nvPr/>
            </p:nvSpPr>
            <p:spPr bwMode="auto">
              <a:xfrm>
                <a:off x="4368"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90" name="Line 111"/>
              <p:cNvSpPr>
                <a:spLocks noChangeShapeType="1"/>
              </p:cNvSpPr>
              <p:nvPr/>
            </p:nvSpPr>
            <p:spPr bwMode="auto">
              <a:xfrm flipV="1">
                <a:off x="4464"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91" name="Line 112"/>
              <p:cNvSpPr>
                <a:spLocks noChangeShapeType="1"/>
              </p:cNvSpPr>
              <p:nvPr/>
            </p:nvSpPr>
            <p:spPr bwMode="auto">
              <a:xfrm>
                <a:off x="4560"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92" name="Line 113"/>
              <p:cNvSpPr>
                <a:spLocks noChangeShapeType="1"/>
              </p:cNvSpPr>
              <p:nvPr/>
            </p:nvSpPr>
            <p:spPr bwMode="auto">
              <a:xfrm flipV="1">
                <a:off x="4656" y="1632"/>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grpSp>
          <p:nvGrpSpPr>
            <p:cNvPr id="159" name="Group 108"/>
            <p:cNvGrpSpPr>
              <a:grpSpLocks/>
            </p:cNvGrpSpPr>
            <p:nvPr/>
          </p:nvGrpSpPr>
          <p:grpSpPr bwMode="auto">
            <a:xfrm>
              <a:off x="7635875" y="1350963"/>
              <a:ext cx="538163" cy="336550"/>
              <a:chOff x="4320" y="1536"/>
              <a:chExt cx="384" cy="240"/>
            </a:xfrm>
          </p:grpSpPr>
          <p:sp>
            <p:nvSpPr>
              <p:cNvPr id="183" name="Line 109"/>
              <p:cNvSpPr>
                <a:spLocks noChangeShapeType="1"/>
              </p:cNvSpPr>
              <p:nvPr/>
            </p:nvSpPr>
            <p:spPr bwMode="auto">
              <a:xfrm flipV="1">
                <a:off x="4320" y="1536"/>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84" name="Line 110"/>
              <p:cNvSpPr>
                <a:spLocks noChangeShapeType="1"/>
              </p:cNvSpPr>
              <p:nvPr/>
            </p:nvSpPr>
            <p:spPr bwMode="auto">
              <a:xfrm>
                <a:off x="4368"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85" name="Line 111"/>
              <p:cNvSpPr>
                <a:spLocks noChangeShapeType="1"/>
              </p:cNvSpPr>
              <p:nvPr/>
            </p:nvSpPr>
            <p:spPr bwMode="auto">
              <a:xfrm flipV="1">
                <a:off x="4464"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86" name="Line 112"/>
              <p:cNvSpPr>
                <a:spLocks noChangeShapeType="1"/>
              </p:cNvSpPr>
              <p:nvPr/>
            </p:nvSpPr>
            <p:spPr bwMode="auto">
              <a:xfrm>
                <a:off x="4560"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87" name="Line 113"/>
              <p:cNvSpPr>
                <a:spLocks noChangeShapeType="1"/>
              </p:cNvSpPr>
              <p:nvPr/>
            </p:nvSpPr>
            <p:spPr bwMode="auto">
              <a:xfrm flipV="1">
                <a:off x="4656" y="1632"/>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160" name="Line 42"/>
            <p:cNvSpPr>
              <a:spLocks noChangeShapeType="1"/>
            </p:cNvSpPr>
            <p:nvPr/>
          </p:nvSpPr>
          <p:spPr bwMode="auto">
            <a:xfrm flipV="1">
              <a:off x="6237288" y="2335213"/>
              <a:ext cx="466725"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nvGrpSpPr>
            <p:cNvPr id="161" name="Group 91"/>
            <p:cNvGrpSpPr>
              <a:grpSpLocks/>
            </p:cNvGrpSpPr>
            <p:nvPr/>
          </p:nvGrpSpPr>
          <p:grpSpPr bwMode="auto">
            <a:xfrm>
              <a:off x="6496050" y="3340100"/>
              <a:ext cx="2020888" cy="393700"/>
              <a:chOff x="4419600" y="2354263"/>
              <a:chExt cx="2971800" cy="579437"/>
            </a:xfrm>
          </p:grpSpPr>
          <p:sp>
            <p:nvSpPr>
              <p:cNvPr id="168" name="Line 42"/>
              <p:cNvSpPr>
                <a:spLocks noChangeShapeType="1"/>
              </p:cNvSpPr>
              <p:nvPr/>
            </p:nvSpPr>
            <p:spPr bwMode="auto">
              <a:xfrm flipV="1">
                <a:off x="5715000" y="2666999"/>
                <a:ext cx="533400" cy="1"/>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nvGrpSpPr>
              <p:cNvPr id="169" name="Group 108"/>
              <p:cNvGrpSpPr>
                <a:grpSpLocks/>
              </p:cNvGrpSpPr>
              <p:nvPr/>
            </p:nvGrpSpPr>
            <p:grpSpPr bwMode="auto">
              <a:xfrm>
                <a:off x="6219825" y="2354263"/>
                <a:ext cx="790575" cy="495300"/>
                <a:chOff x="4320" y="1536"/>
                <a:chExt cx="384" cy="240"/>
              </a:xfrm>
            </p:grpSpPr>
            <p:sp>
              <p:nvSpPr>
                <p:cNvPr id="178" name="Line 109"/>
                <p:cNvSpPr>
                  <a:spLocks noChangeShapeType="1"/>
                </p:cNvSpPr>
                <p:nvPr/>
              </p:nvSpPr>
              <p:spPr bwMode="auto">
                <a:xfrm flipV="1">
                  <a:off x="4320" y="1536"/>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79" name="Line 110"/>
                <p:cNvSpPr>
                  <a:spLocks noChangeShapeType="1"/>
                </p:cNvSpPr>
                <p:nvPr/>
              </p:nvSpPr>
              <p:spPr bwMode="auto">
                <a:xfrm>
                  <a:off x="4368"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80" name="Line 111"/>
                <p:cNvSpPr>
                  <a:spLocks noChangeShapeType="1"/>
                </p:cNvSpPr>
                <p:nvPr/>
              </p:nvSpPr>
              <p:spPr bwMode="auto">
                <a:xfrm flipV="1">
                  <a:off x="4464"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81" name="Line 112"/>
                <p:cNvSpPr>
                  <a:spLocks noChangeShapeType="1"/>
                </p:cNvSpPr>
                <p:nvPr/>
              </p:nvSpPr>
              <p:spPr bwMode="auto">
                <a:xfrm>
                  <a:off x="4560"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82" name="Line 113"/>
                <p:cNvSpPr>
                  <a:spLocks noChangeShapeType="1"/>
                </p:cNvSpPr>
                <p:nvPr/>
              </p:nvSpPr>
              <p:spPr bwMode="auto">
                <a:xfrm flipV="1">
                  <a:off x="4656" y="1632"/>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170" name="Line 114"/>
              <p:cNvSpPr>
                <a:spLocks noChangeShapeType="1"/>
              </p:cNvSpPr>
              <p:nvPr/>
            </p:nvSpPr>
            <p:spPr bwMode="auto">
              <a:xfrm>
                <a:off x="7010400" y="2590798"/>
                <a:ext cx="381000" cy="38101"/>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nvGrpSpPr>
              <p:cNvPr id="171" name="Group 108"/>
              <p:cNvGrpSpPr>
                <a:grpSpLocks/>
              </p:cNvGrpSpPr>
              <p:nvPr/>
            </p:nvGrpSpPr>
            <p:grpSpPr bwMode="auto">
              <a:xfrm>
                <a:off x="4953000" y="2438400"/>
                <a:ext cx="790575" cy="495300"/>
                <a:chOff x="4320" y="1536"/>
                <a:chExt cx="384" cy="240"/>
              </a:xfrm>
            </p:grpSpPr>
            <p:sp>
              <p:nvSpPr>
                <p:cNvPr id="173" name="Line 109"/>
                <p:cNvSpPr>
                  <a:spLocks noChangeShapeType="1"/>
                </p:cNvSpPr>
                <p:nvPr/>
              </p:nvSpPr>
              <p:spPr bwMode="auto">
                <a:xfrm flipV="1">
                  <a:off x="4320" y="1536"/>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74" name="Line 110"/>
                <p:cNvSpPr>
                  <a:spLocks noChangeShapeType="1"/>
                </p:cNvSpPr>
                <p:nvPr/>
              </p:nvSpPr>
              <p:spPr bwMode="auto">
                <a:xfrm>
                  <a:off x="4368"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75" name="Line 111"/>
                <p:cNvSpPr>
                  <a:spLocks noChangeShapeType="1"/>
                </p:cNvSpPr>
                <p:nvPr/>
              </p:nvSpPr>
              <p:spPr bwMode="auto">
                <a:xfrm flipV="1">
                  <a:off x="4464"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76" name="Line 112"/>
                <p:cNvSpPr>
                  <a:spLocks noChangeShapeType="1"/>
                </p:cNvSpPr>
                <p:nvPr/>
              </p:nvSpPr>
              <p:spPr bwMode="auto">
                <a:xfrm>
                  <a:off x="4560"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77" name="Line 113"/>
                <p:cNvSpPr>
                  <a:spLocks noChangeShapeType="1"/>
                </p:cNvSpPr>
                <p:nvPr/>
              </p:nvSpPr>
              <p:spPr bwMode="auto">
                <a:xfrm flipV="1">
                  <a:off x="4656" y="1632"/>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172" name="Line 42"/>
              <p:cNvSpPr>
                <a:spLocks noChangeShapeType="1"/>
              </p:cNvSpPr>
              <p:nvPr/>
            </p:nvSpPr>
            <p:spPr bwMode="auto">
              <a:xfrm flipV="1">
                <a:off x="4419600" y="2743200"/>
                <a:ext cx="533400" cy="3810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grpSp>
      <p:grpSp>
        <p:nvGrpSpPr>
          <p:cNvPr id="208" name="Group 207"/>
          <p:cNvGrpSpPr/>
          <p:nvPr/>
        </p:nvGrpSpPr>
        <p:grpSpPr>
          <a:xfrm>
            <a:off x="-160338" y="3883028"/>
            <a:ext cx="3335338" cy="2382837"/>
            <a:chOff x="5181600" y="1350963"/>
            <a:chExt cx="3335338" cy="2382837"/>
          </a:xfrm>
        </p:grpSpPr>
        <p:grpSp>
          <p:nvGrpSpPr>
            <p:cNvPr id="209" name="Group 40"/>
            <p:cNvGrpSpPr>
              <a:grpSpLocks/>
            </p:cNvGrpSpPr>
            <p:nvPr/>
          </p:nvGrpSpPr>
          <p:grpSpPr bwMode="auto">
            <a:xfrm>
              <a:off x="5699125" y="2205038"/>
              <a:ext cx="538163" cy="336550"/>
              <a:chOff x="4320" y="1536"/>
              <a:chExt cx="384" cy="240"/>
            </a:xfrm>
          </p:grpSpPr>
          <p:sp>
            <p:nvSpPr>
              <p:cNvPr id="269" name="Line 24"/>
              <p:cNvSpPr>
                <a:spLocks noChangeShapeType="1"/>
              </p:cNvSpPr>
              <p:nvPr/>
            </p:nvSpPr>
            <p:spPr bwMode="auto">
              <a:xfrm flipV="1">
                <a:off x="4320" y="1536"/>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70" name="Line 25"/>
              <p:cNvSpPr>
                <a:spLocks noChangeShapeType="1"/>
              </p:cNvSpPr>
              <p:nvPr/>
            </p:nvSpPr>
            <p:spPr bwMode="auto">
              <a:xfrm>
                <a:off x="4368"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71" name="Line 26"/>
              <p:cNvSpPr>
                <a:spLocks noChangeShapeType="1"/>
              </p:cNvSpPr>
              <p:nvPr/>
            </p:nvSpPr>
            <p:spPr bwMode="auto">
              <a:xfrm flipV="1">
                <a:off x="4464"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72" name="Line 27"/>
              <p:cNvSpPr>
                <a:spLocks noChangeShapeType="1"/>
              </p:cNvSpPr>
              <p:nvPr/>
            </p:nvSpPr>
            <p:spPr bwMode="auto">
              <a:xfrm>
                <a:off x="4560"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73" name="Line 28"/>
              <p:cNvSpPr>
                <a:spLocks noChangeShapeType="1"/>
              </p:cNvSpPr>
              <p:nvPr/>
            </p:nvSpPr>
            <p:spPr bwMode="auto">
              <a:xfrm flipV="1">
                <a:off x="4656" y="1632"/>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210" name="Line 41"/>
            <p:cNvSpPr>
              <a:spLocks noChangeShapeType="1"/>
            </p:cNvSpPr>
            <p:nvPr/>
          </p:nvSpPr>
          <p:spPr bwMode="auto">
            <a:xfrm>
              <a:off x="5181600" y="2386013"/>
              <a:ext cx="538163"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11" name="Line 42"/>
            <p:cNvSpPr>
              <a:spLocks noChangeShapeType="1"/>
            </p:cNvSpPr>
            <p:nvPr/>
          </p:nvSpPr>
          <p:spPr bwMode="auto">
            <a:xfrm flipV="1">
              <a:off x="7221538" y="2282825"/>
              <a:ext cx="363537"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12" name="Line 43"/>
            <p:cNvSpPr>
              <a:spLocks noChangeShapeType="1"/>
            </p:cNvSpPr>
            <p:nvPr/>
          </p:nvSpPr>
          <p:spPr bwMode="auto">
            <a:xfrm>
              <a:off x="6496050" y="2335213"/>
              <a:ext cx="0" cy="129540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13" name="Line 48"/>
            <p:cNvSpPr>
              <a:spLocks noChangeShapeType="1"/>
            </p:cNvSpPr>
            <p:nvPr/>
          </p:nvSpPr>
          <p:spPr bwMode="auto">
            <a:xfrm>
              <a:off x="8516938" y="2225675"/>
              <a:ext cx="0" cy="1300163"/>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nvGrpSpPr>
            <p:cNvPr id="215" name="Group 108"/>
            <p:cNvGrpSpPr>
              <a:grpSpLocks/>
            </p:cNvGrpSpPr>
            <p:nvPr/>
          </p:nvGrpSpPr>
          <p:grpSpPr bwMode="auto">
            <a:xfrm>
              <a:off x="7564438" y="2070100"/>
              <a:ext cx="538162" cy="336550"/>
              <a:chOff x="4320" y="1536"/>
              <a:chExt cx="384" cy="240"/>
            </a:xfrm>
          </p:grpSpPr>
          <p:sp>
            <p:nvSpPr>
              <p:cNvPr id="264" name="Line 109"/>
              <p:cNvSpPr>
                <a:spLocks noChangeShapeType="1"/>
              </p:cNvSpPr>
              <p:nvPr/>
            </p:nvSpPr>
            <p:spPr bwMode="auto">
              <a:xfrm flipV="1">
                <a:off x="4320" y="1536"/>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65" name="Line 110"/>
              <p:cNvSpPr>
                <a:spLocks noChangeShapeType="1"/>
              </p:cNvSpPr>
              <p:nvPr/>
            </p:nvSpPr>
            <p:spPr bwMode="auto">
              <a:xfrm>
                <a:off x="4368"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66" name="Line 111"/>
              <p:cNvSpPr>
                <a:spLocks noChangeShapeType="1"/>
              </p:cNvSpPr>
              <p:nvPr/>
            </p:nvSpPr>
            <p:spPr bwMode="auto">
              <a:xfrm flipV="1">
                <a:off x="4464"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67" name="Line 112"/>
              <p:cNvSpPr>
                <a:spLocks noChangeShapeType="1"/>
              </p:cNvSpPr>
              <p:nvPr/>
            </p:nvSpPr>
            <p:spPr bwMode="auto">
              <a:xfrm>
                <a:off x="4560"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68" name="Line 113"/>
              <p:cNvSpPr>
                <a:spLocks noChangeShapeType="1"/>
              </p:cNvSpPr>
              <p:nvPr/>
            </p:nvSpPr>
            <p:spPr bwMode="auto">
              <a:xfrm flipV="1">
                <a:off x="4656" y="1632"/>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216" name="Line 114"/>
            <p:cNvSpPr>
              <a:spLocks noChangeShapeType="1"/>
            </p:cNvSpPr>
            <p:nvPr/>
          </p:nvSpPr>
          <p:spPr bwMode="auto">
            <a:xfrm flipV="1">
              <a:off x="8102600" y="2225675"/>
              <a:ext cx="414338" cy="4763"/>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17" name="Line 120"/>
            <p:cNvSpPr>
              <a:spLocks noChangeShapeType="1"/>
            </p:cNvSpPr>
            <p:nvPr/>
          </p:nvSpPr>
          <p:spPr bwMode="auto">
            <a:xfrm flipH="1">
              <a:off x="7377113" y="1557338"/>
              <a:ext cx="258762"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18" name="Line 121"/>
            <p:cNvSpPr>
              <a:spLocks noChangeShapeType="1"/>
            </p:cNvSpPr>
            <p:nvPr/>
          </p:nvSpPr>
          <p:spPr bwMode="auto">
            <a:xfrm flipH="1">
              <a:off x="8154988" y="1500188"/>
              <a:ext cx="258762" cy="4762"/>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19" name="Line 122"/>
            <p:cNvSpPr>
              <a:spLocks noChangeShapeType="1"/>
            </p:cNvSpPr>
            <p:nvPr/>
          </p:nvSpPr>
          <p:spPr bwMode="auto">
            <a:xfrm>
              <a:off x="7377113" y="1557338"/>
              <a:ext cx="0" cy="720725"/>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20" name="Line 123"/>
            <p:cNvSpPr>
              <a:spLocks noChangeShapeType="1"/>
            </p:cNvSpPr>
            <p:nvPr/>
          </p:nvSpPr>
          <p:spPr bwMode="auto">
            <a:xfrm>
              <a:off x="8413750" y="1500188"/>
              <a:ext cx="0" cy="725487"/>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21" name="Line 42"/>
            <p:cNvSpPr>
              <a:spLocks noChangeShapeType="1"/>
            </p:cNvSpPr>
            <p:nvPr/>
          </p:nvSpPr>
          <p:spPr bwMode="auto">
            <a:xfrm>
              <a:off x="6496050" y="2955925"/>
              <a:ext cx="749300"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nvGrpSpPr>
            <p:cNvPr id="222" name="Group 108"/>
            <p:cNvGrpSpPr>
              <a:grpSpLocks/>
            </p:cNvGrpSpPr>
            <p:nvPr/>
          </p:nvGrpSpPr>
          <p:grpSpPr bwMode="auto">
            <a:xfrm>
              <a:off x="7245350" y="2749550"/>
              <a:ext cx="538163" cy="336550"/>
              <a:chOff x="4320" y="1536"/>
              <a:chExt cx="384" cy="240"/>
            </a:xfrm>
          </p:grpSpPr>
          <p:sp>
            <p:nvSpPr>
              <p:cNvPr id="259" name="Line 109"/>
              <p:cNvSpPr>
                <a:spLocks noChangeShapeType="1"/>
              </p:cNvSpPr>
              <p:nvPr/>
            </p:nvSpPr>
            <p:spPr bwMode="auto">
              <a:xfrm flipV="1">
                <a:off x="4320" y="1536"/>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60" name="Line 110"/>
              <p:cNvSpPr>
                <a:spLocks noChangeShapeType="1"/>
              </p:cNvSpPr>
              <p:nvPr/>
            </p:nvSpPr>
            <p:spPr bwMode="auto">
              <a:xfrm>
                <a:off x="4368"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61" name="Line 111"/>
              <p:cNvSpPr>
                <a:spLocks noChangeShapeType="1"/>
              </p:cNvSpPr>
              <p:nvPr/>
            </p:nvSpPr>
            <p:spPr bwMode="auto">
              <a:xfrm flipV="1">
                <a:off x="4464"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62" name="Line 112"/>
              <p:cNvSpPr>
                <a:spLocks noChangeShapeType="1"/>
              </p:cNvSpPr>
              <p:nvPr/>
            </p:nvSpPr>
            <p:spPr bwMode="auto">
              <a:xfrm>
                <a:off x="4560"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63" name="Line 113"/>
              <p:cNvSpPr>
                <a:spLocks noChangeShapeType="1"/>
              </p:cNvSpPr>
              <p:nvPr/>
            </p:nvSpPr>
            <p:spPr bwMode="auto">
              <a:xfrm flipV="1">
                <a:off x="4656" y="1632"/>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223" name="Line 114"/>
            <p:cNvSpPr>
              <a:spLocks noChangeShapeType="1"/>
            </p:cNvSpPr>
            <p:nvPr/>
          </p:nvSpPr>
          <p:spPr bwMode="auto">
            <a:xfrm>
              <a:off x="7791450" y="2905125"/>
              <a:ext cx="725488"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nvGrpSpPr>
            <p:cNvPr id="224" name="Group 108"/>
            <p:cNvGrpSpPr>
              <a:grpSpLocks/>
            </p:cNvGrpSpPr>
            <p:nvPr/>
          </p:nvGrpSpPr>
          <p:grpSpPr bwMode="auto">
            <a:xfrm>
              <a:off x="6704013" y="2127250"/>
              <a:ext cx="536575" cy="336550"/>
              <a:chOff x="4320" y="1536"/>
              <a:chExt cx="384" cy="240"/>
            </a:xfrm>
          </p:grpSpPr>
          <p:sp>
            <p:nvSpPr>
              <p:cNvPr id="254" name="Line 109"/>
              <p:cNvSpPr>
                <a:spLocks noChangeShapeType="1"/>
              </p:cNvSpPr>
              <p:nvPr/>
            </p:nvSpPr>
            <p:spPr bwMode="auto">
              <a:xfrm flipV="1">
                <a:off x="4320" y="1536"/>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55" name="Line 110"/>
              <p:cNvSpPr>
                <a:spLocks noChangeShapeType="1"/>
              </p:cNvSpPr>
              <p:nvPr/>
            </p:nvSpPr>
            <p:spPr bwMode="auto">
              <a:xfrm>
                <a:off x="4368"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56" name="Line 111"/>
              <p:cNvSpPr>
                <a:spLocks noChangeShapeType="1"/>
              </p:cNvSpPr>
              <p:nvPr/>
            </p:nvSpPr>
            <p:spPr bwMode="auto">
              <a:xfrm flipV="1">
                <a:off x="4464"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57" name="Line 112"/>
              <p:cNvSpPr>
                <a:spLocks noChangeShapeType="1"/>
              </p:cNvSpPr>
              <p:nvPr/>
            </p:nvSpPr>
            <p:spPr bwMode="auto">
              <a:xfrm>
                <a:off x="4560"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58" name="Line 113"/>
              <p:cNvSpPr>
                <a:spLocks noChangeShapeType="1"/>
              </p:cNvSpPr>
              <p:nvPr/>
            </p:nvSpPr>
            <p:spPr bwMode="auto">
              <a:xfrm flipV="1">
                <a:off x="4656" y="1632"/>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grpSp>
          <p:nvGrpSpPr>
            <p:cNvPr id="225" name="Group 108"/>
            <p:cNvGrpSpPr>
              <a:grpSpLocks/>
            </p:cNvGrpSpPr>
            <p:nvPr/>
          </p:nvGrpSpPr>
          <p:grpSpPr bwMode="auto">
            <a:xfrm>
              <a:off x="7635875" y="1350963"/>
              <a:ext cx="538163" cy="336550"/>
              <a:chOff x="4320" y="1536"/>
              <a:chExt cx="384" cy="240"/>
            </a:xfrm>
          </p:grpSpPr>
          <p:sp>
            <p:nvSpPr>
              <p:cNvPr id="249" name="Line 109"/>
              <p:cNvSpPr>
                <a:spLocks noChangeShapeType="1"/>
              </p:cNvSpPr>
              <p:nvPr/>
            </p:nvSpPr>
            <p:spPr bwMode="auto">
              <a:xfrm flipV="1">
                <a:off x="4320" y="1536"/>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50" name="Line 110"/>
              <p:cNvSpPr>
                <a:spLocks noChangeShapeType="1"/>
              </p:cNvSpPr>
              <p:nvPr/>
            </p:nvSpPr>
            <p:spPr bwMode="auto">
              <a:xfrm>
                <a:off x="4368"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51" name="Line 111"/>
              <p:cNvSpPr>
                <a:spLocks noChangeShapeType="1"/>
              </p:cNvSpPr>
              <p:nvPr/>
            </p:nvSpPr>
            <p:spPr bwMode="auto">
              <a:xfrm flipV="1">
                <a:off x="4464"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52" name="Line 112"/>
              <p:cNvSpPr>
                <a:spLocks noChangeShapeType="1"/>
              </p:cNvSpPr>
              <p:nvPr/>
            </p:nvSpPr>
            <p:spPr bwMode="auto">
              <a:xfrm>
                <a:off x="4560"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53" name="Line 113"/>
              <p:cNvSpPr>
                <a:spLocks noChangeShapeType="1"/>
              </p:cNvSpPr>
              <p:nvPr/>
            </p:nvSpPr>
            <p:spPr bwMode="auto">
              <a:xfrm flipV="1">
                <a:off x="4656" y="1632"/>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226" name="Line 42"/>
            <p:cNvSpPr>
              <a:spLocks noChangeShapeType="1"/>
            </p:cNvSpPr>
            <p:nvPr/>
          </p:nvSpPr>
          <p:spPr bwMode="auto">
            <a:xfrm flipV="1">
              <a:off x="6237288" y="2335213"/>
              <a:ext cx="466725"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nvGrpSpPr>
            <p:cNvPr id="227" name="Group 91"/>
            <p:cNvGrpSpPr>
              <a:grpSpLocks/>
            </p:cNvGrpSpPr>
            <p:nvPr/>
          </p:nvGrpSpPr>
          <p:grpSpPr bwMode="auto">
            <a:xfrm>
              <a:off x="6496050" y="3340100"/>
              <a:ext cx="2020888" cy="393700"/>
              <a:chOff x="4419600" y="2354263"/>
              <a:chExt cx="2971800" cy="579437"/>
            </a:xfrm>
          </p:grpSpPr>
          <p:sp>
            <p:nvSpPr>
              <p:cNvPr id="234" name="Line 42"/>
              <p:cNvSpPr>
                <a:spLocks noChangeShapeType="1"/>
              </p:cNvSpPr>
              <p:nvPr/>
            </p:nvSpPr>
            <p:spPr bwMode="auto">
              <a:xfrm flipV="1">
                <a:off x="5715000" y="2666999"/>
                <a:ext cx="533400" cy="1"/>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nvGrpSpPr>
              <p:cNvPr id="235" name="Group 108"/>
              <p:cNvGrpSpPr>
                <a:grpSpLocks/>
              </p:cNvGrpSpPr>
              <p:nvPr/>
            </p:nvGrpSpPr>
            <p:grpSpPr bwMode="auto">
              <a:xfrm>
                <a:off x="6219825" y="2354263"/>
                <a:ext cx="790575" cy="495300"/>
                <a:chOff x="4320" y="1536"/>
                <a:chExt cx="384" cy="240"/>
              </a:xfrm>
            </p:grpSpPr>
            <p:sp>
              <p:nvSpPr>
                <p:cNvPr id="244" name="Line 109"/>
                <p:cNvSpPr>
                  <a:spLocks noChangeShapeType="1"/>
                </p:cNvSpPr>
                <p:nvPr/>
              </p:nvSpPr>
              <p:spPr bwMode="auto">
                <a:xfrm flipV="1">
                  <a:off x="4320" y="1536"/>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45" name="Line 110"/>
                <p:cNvSpPr>
                  <a:spLocks noChangeShapeType="1"/>
                </p:cNvSpPr>
                <p:nvPr/>
              </p:nvSpPr>
              <p:spPr bwMode="auto">
                <a:xfrm>
                  <a:off x="4368"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46" name="Line 111"/>
                <p:cNvSpPr>
                  <a:spLocks noChangeShapeType="1"/>
                </p:cNvSpPr>
                <p:nvPr/>
              </p:nvSpPr>
              <p:spPr bwMode="auto">
                <a:xfrm flipV="1">
                  <a:off x="4464"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47" name="Line 112"/>
                <p:cNvSpPr>
                  <a:spLocks noChangeShapeType="1"/>
                </p:cNvSpPr>
                <p:nvPr/>
              </p:nvSpPr>
              <p:spPr bwMode="auto">
                <a:xfrm>
                  <a:off x="4560"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48" name="Line 113"/>
                <p:cNvSpPr>
                  <a:spLocks noChangeShapeType="1"/>
                </p:cNvSpPr>
                <p:nvPr/>
              </p:nvSpPr>
              <p:spPr bwMode="auto">
                <a:xfrm flipV="1">
                  <a:off x="4656" y="1632"/>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236" name="Line 114"/>
              <p:cNvSpPr>
                <a:spLocks noChangeShapeType="1"/>
              </p:cNvSpPr>
              <p:nvPr/>
            </p:nvSpPr>
            <p:spPr bwMode="auto">
              <a:xfrm>
                <a:off x="7010400" y="2590798"/>
                <a:ext cx="381000" cy="38101"/>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nvGrpSpPr>
              <p:cNvPr id="237" name="Group 108"/>
              <p:cNvGrpSpPr>
                <a:grpSpLocks/>
              </p:cNvGrpSpPr>
              <p:nvPr/>
            </p:nvGrpSpPr>
            <p:grpSpPr bwMode="auto">
              <a:xfrm>
                <a:off x="4953000" y="2438400"/>
                <a:ext cx="790575" cy="495300"/>
                <a:chOff x="4320" y="1536"/>
                <a:chExt cx="384" cy="240"/>
              </a:xfrm>
            </p:grpSpPr>
            <p:sp>
              <p:nvSpPr>
                <p:cNvPr id="239" name="Line 109"/>
                <p:cNvSpPr>
                  <a:spLocks noChangeShapeType="1"/>
                </p:cNvSpPr>
                <p:nvPr/>
              </p:nvSpPr>
              <p:spPr bwMode="auto">
                <a:xfrm flipV="1">
                  <a:off x="4320" y="1536"/>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40" name="Line 110"/>
                <p:cNvSpPr>
                  <a:spLocks noChangeShapeType="1"/>
                </p:cNvSpPr>
                <p:nvPr/>
              </p:nvSpPr>
              <p:spPr bwMode="auto">
                <a:xfrm>
                  <a:off x="4368"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41" name="Line 111"/>
                <p:cNvSpPr>
                  <a:spLocks noChangeShapeType="1"/>
                </p:cNvSpPr>
                <p:nvPr/>
              </p:nvSpPr>
              <p:spPr bwMode="auto">
                <a:xfrm flipV="1">
                  <a:off x="4464"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42" name="Line 112"/>
                <p:cNvSpPr>
                  <a:spLocks noChangeShapeType="1"/>
                </p:cNvSpPr>
                <p:nvPr/>
              </p:nvSpPr>
              <p:spPr bwMode="auto">
                <a:xfrm>
                  <a:off x="4560"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43" name="Line 113"/>
                <p:cNvSpPr>
                  <a:spLocks noChangeShapeType="1"/>
                </p:cNvSpPr>
                <p:nvPr/>
              </p:nvSpPr>
              <p:spPr bwMode="auto">
                <a:xfrm flipV="1">
                  <a:off x="4656" y="1632"/>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238" name="Line 42"/>
              <p:cNvSpPr>
                <a:spLocks noChangeShapeType="1"/>
              </p:cNvSpPr>
              <p:nvPr/>
            </p:nvSpPr>
            <p:spPr bwMode="auto">
              <a:xfrm flipV="1">
                <a:off x="4419600" y="2743200"/>
                <a:ext cx="533400" cy="3810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grpSp>
      <p:grpSp>
        <p:nvGrpSpPr>
          <p:cNvPr id="274" name="Group 273"/>
          <p:cNvGrpSpPr/>
          <p:nvPr/>
        </p:nvGrpSpPr>
        <p:grpSpPr>
          <a:xfrm>
            <a:off x="-1582738" y="1450976"/>
            <a:ext cx="3335338" cy="2382837"/>
            <a:chOff x="5181600" y="1350963"/>
            <a:chExt cx="3335338" cy="2382837"/>
          </a:xfrm>
        </p:grpSpPr>
        <p:grpSp>
          <p:nvGrpSpPr>
            <p:cNvPr id="275" name="Group 40"/>
            <p:cNvGrpSpPr>
              <a:grpSpLocks/>
            </p:cNvGrpSpPr>
            <p:nvPr/>
          </p:nvGrpSpPr>
          <p:grpSpPr bwMode="auto">
            <a:xfrm>
              <a:off x="5699125" y="2205038"/>
              <a:ext cx="538163" cy="336550"/>
              <a:chOff x="4320" y="1536"/>
              <a:chExt cx="384" cy="240"/>
            </a:xfrm>
          </p:grpSpPr>
          <p:sp>
            <p:nvSpPr>
              <p:cNvPr id="335" name="Line 24"/>
              <p:cNvSpPr>
                <a:spLocks noChangeShapeType="1"/>
              </p:cNvSpPr>
              <p:nvPr/>
            </p:nvSpPr>
            <p:spPr bwMode="auto">
              <a:xfrm flipV="1">
                <a:off x="4320" y="1536"/>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36" name="Line 25"/>
              <p:cNvSpPr>
                <a:spLocks noChangeShapeType="1"/>
              </p:cNvSpPr>
              <p:nvPr/>
            </p:nvSpPr>
            <p:spPr bwMode="auto">
              <a:xfrm>
                <a:off x="4368"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37" name="Line 26"/>
              <p:cNvSpPr>
                <a:spLocks noChangeShapeType="1"/>
              </p:cNvSpPr>
              <p:nvPr/>
            </p:nvSpPr>
            <p:spPr bwMode="auto">
              <a:xfrm flipV="1">
                <a:off x="4464"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38" name="Line 27"/>
              <p:cNvSpPr>
                <a:spLocks noChangeShapeType="1"/>
              </p:cNvSpPr>
              <p:nvPr/>
            </p:nvSpPr>
            <p:spPr bwMode="auto">
              <a:xfrm>
                <a:off x="4560"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39" name="Line 28"/>
              <p:cNvSpPr>
                <a:spLocks noChangeShapeType="1"/>
              </p:cNvSpPr>
              <p:nvPr/>
            </p:nvSpPr>
            <p:spPr bwMode="auto">
              <a:xfrm flipV="1">
                <a:off x="4656" y="1632"/>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276" name="Line 41"/>
            <p:cNvSpPr>
              <a:spLocks noChangeShapeType="1"/>
            </p:cNvSpPr>
            <p:nvPr/>
          </p:nvSpPr>
          <p:spPr bwMode="auto">
            <a:xfrm>
              <a:off x="5181600" y="2386013"/>
              <a:ext cx="538163"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77" name="Line 42"/>
            <p:cNvSpPr>
              <a:spLocks noChangeShapeType="1"/>
            </p:cNvSpPr>
            <p:nvPr/>
          </p:nvSpPr>
          <p:spPr bwMode="auto">
            <a:xfrm flipV="1">
              <a:off x="7221538" y="2282825"/>
              <a:ext cx="363537"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78" name="Line 43"/>
            <p:cNvSpPr>
              <a:spLocks noChangeShapeType="1"/>
            </p:cNvSpPr>
            <p:nvPr/>
          </p:nvSpPr>
          <p:spPr bwMode="auto">
            <a:xfrm>
              <a:off x="6496050" y="2335213"/>
              <a:ext cx="0" cy="129540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79" name="Line 48"/>
            <p:cNvSpPr>
              <a:spLocks noChangeShapeType="1"/>
            </p:cNvSpPr>
            <p:nvPr/>
          </p:nvSpPr>
          <p:spPr bwMode="auto">
            <a:xfrm>
              <a:off x="8516938" y="2225675"/>
              <a:ext cx="0" cy="1300163"/>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aphicFrame>
          <p:nvGraphicFramePr>
            <p:cNvPr id="280" name="Object 2"/>
            <p:cNvGraphicFramePr>
              <a:graphicFrameLocks noChangeAspect="1"/>
            </p:cNvGraphicFramePr>
            <p:nvPr>
              <p:extLst>
                <p:ext uri="{D42A27DB-BD31-4B8C-83A1-F6EECF244321}">
                  <p14:modId xmlns:p14="http://schemas.microsoft.com/office/powerpoint/2010/main" val="1679192482"/>
                </p:ext>
              </p:extLst>
            </p:nvPr>
          </p:nvGraphicFramePr>
          <p:xfrm>
            <a:off x="5822950" y="1971675"/>
            <a:ext cx="292100" cy="180975"/>
          </p:xfrm>
          <a:graphic>
            <a:graphicData uri="http://schemas.openxmlformats.org/presentationml/2006/ole">
              <mc:AlternateContent xmlns:mc="http://schemas.openxmlformats.org/markup-compatibility/2006">
                <mc:Choice xmlns:v="urn:schemas-microsoft-com:vml" Requires="v">
                  <p:oleObj name="Equation" r:id="rId2" imgW="266700" imgH="165100" progId="Equation.DSMT4">
                    <p:embed/>
                  </p:oleObj>
                </mc:Choice>
                <mc:Fallback>
                  <p:oleObj name="Equation" r:id="rId2" imgW="266700" imgH="165100" progId="Equation.DSMT4">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2950" y="1971675"/>
                          <a:ext cx="292100" cy="1809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pSp>
          <p:nvGrpSpPr>
            <p:cNvPr id="281" name="Group 108"/>
            <p:cNvGrpSpPr>
              <a:grpSpLocks/>
            </p:cNvGrpSpPr>
            <p:nvPr/>
          </p:nvGrpSpPr>
          <p:grpSpPr bwMode="auto">
            <a:xfrm>
              <a:off x="7564438" y="2070100"/>
              <a:ext cx="538162" cy="336550"/>
              <a:chOff x="4320" y="1536"/>
              <a:chExt cx="384" cy="240"/>
            </a:xfrm>
          </p:grpSpPr>
          <p:sp>
            <p:nvSpPr>
              <p:cNvPr id="330" name="Line 109"/>
              <p:cNvSpPr>
                <a:spLocks noChangeShapeType="1"/>
              </p:cNvSpPr>
              <p:nvPr/>
            </p:nvSpPr>
            <p:spPr bwMode="auto">
              <a:xfrm flipV="1">
                <a:off x="4320" y="1536"/>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31" name="Line 110"/>
              <p:cNvSpPr>
                <a:spLocks noChangeShapeType="1"/>
              </p:cNvSpPr>
              <p:nvPr/>
            </p:nvSpPr>
            <p:spPr bwMode="auto">
              <a:xfrm>
                <a:off x="4368"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32" name="Line 111"/>
              <p:cNvSpPr>
                <a:spLocks noChangeShapeType="1"/>
              </p:cNvSpPr>
              <p:nvPr/>
            </p:nvSpPr>
            <p:spPr bwMode="auto">
              <a:xfrm flipV="1">
                <a:off x="4464"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33" name="Line 112"/>
              <p:cNvSpPr>
                <a:spLocks noChangeShapeType="1"/>
              </p:cNvSpPr>
              <p:nvPr/>
            </p:nvSpPr>
            <p:spPr bwMode="auto">
              <a:xfrm>
                <a:off x="4560"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34" name="Line 113"/>
              <p:cNvSpPr>
                <a:spLocks noChangeShapeType="1"/>
              </p:cNvSpPr>
              <p:nvPr/>
            </p:nvSpPr>
            <p:spPr bwMode="auto">
              <a:xfrm flipV="1">
                <a:off x="4656" y="1632"/>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282" name="Line 114"/>
            <p:cNvSpPr>
              <a:spLocks noChangeShapeType="1"/>
            </p:cNvSpPr>
            <p:nvPr/>
          </p:nvSpPr>
          <p:spPr bwMode="auto">
            <a:xfrm flipV="1">
              <a:off x="8102600" y="2225675"/>
              <a:ext cx="414338" cy="4763"/>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83" name="Line 120"/>
            <p:cNvSpPr>
              <a:spLocks noChangeShapeType="1"/>
            </p:cNvSpPr>
            <p:nvPr/>
          </p:nvSpPr>
          <p:spPr bwMode="auto">
            <a:xfrm flipH="1">
              <a:off x="7377113" y="1557338"/>
              <a:ext cx="258762"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84" name="Line 121"/>
            <p:cNvSpPr>
              <a:spLocks noChangeShapeType="1"/>
            </p:cNvSpPr>
            <p:nvPr/>
          </p:nvSpPr>
          <p:spPr bwMode="auto">
            <a:xfrm flipH="1">
              <a:off x="8154988" y="1500188"/>
              <a:ext cx="258762" cy="4762"/>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85" name="Line 122"/>
            <p:cNvSpPr>
              <a:spLocks noChangeShapeType="1"/>
            </p:cNvSpPr>
            <p:nvPr/>
          </p:nvSpPr>
          <p:spPr bwMode="auto">
            <a:xfrm>
              <a:off x="7377113" y="1557338"/>
              <a:ext cx="0" cy="720725"/>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86" name="Line 123"/>
            <p:cNvSpPr>
              <a:spLocks noChangeShapeType="1"/>
            </p:cNvSpPr>
            <p:nvPr/>
          </p:nvSpPr>
          <p:spPr bwMode="auto">
            <a:xfrm>
              <a:off x="8413750" y="1500188"/>
              <a:ext cx="0" cy="725487"/>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87" name="Line 42"/>
            <p:cNvSpPr>
              <a:spLocks noChangeShapeType="1"/>
            </p:cNvSpPr>
            <p:nvPr/>
          </p:nvSpPr>
          <p:spPr bwMode="auto">
            <a:xfrm>
              <a:off x="6496050" y="2955925"/>
              <a:ext cx="749300"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nvGrpSpPr>
            <p:cNvPr id="288" name="Group 108"/>
            <p:cNvGrpSpPr>
              <a:grpSpLocks/>
            </p:cNvGrpSpPr>
            <p:nvPr/>
          </p:nvGrpSpPr>
          <p:grpSpPr bwMode="auto">
            <a:xfrm>
              <a:off x="7245350" y="2749550"/>
              <a:ext cx="538163" cy="336550"/>
              <a:chOff x="4320" y="1536"/>
              <a:chExt cx="384" cy="240"/>
            </a:xfrm>
          </p:grpSpPr>
          <p:sp>
            <p:nvSpPr>
              <p:cNvPr id="325" name="Line 109"/>
              <p:cNvSpPr>
                <a:spLocks noChangeShapeType="1"/>
              </p:cNvSpPr>
              <p:nvPr/>
            </p:nvSpPr>
            <p:spPr bwMode="auto">
              <a:xfrm flipV="1">
                <a:off x="4320" y="1536"/>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26" name="Line 110"/>
              <p:cNvSpPr>
                <a:spLocks noChangeShapeType="1"/>
              </p:cNvSpPr>
              <p:nvPr/>
            </p:nvSpPr>
            <p:spPr bwMode="auto">
              <a:xfrm>
                <a:off x="4368"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27" name="Line 111"/>
              <p:cNvSpPr>
                <a:spLocks noChangeShapeType="1"/>
              </p:cNvSpPr>
              <p:nvPr/>
            </p:nvSpPr>
            <p:spPr bwMode="auto">
              <a:xfrm flipV="1">
                <a:off x="4464"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28" name="Line 112"/>
              <p:cNvSpPr>
                <a:spLocks noChangeShapeType="1"/>
              </p:cNvSpPr>
              <p:nvPr/>
            </p:nvSpPr>
            <p:spPr bwMode="auto">
              <a:xfrm>
                <a:off x="4560"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29" name="Line 113"/>
              <p:cNvSpPr>
                <a:spLocks noChangeShapeType="1"/>
              </p:cNvSpPr>
              <p:nvPr/>
            </p:nvSpPr>
            <p:spPr bwMode="auto">
              <a:xfrm flipV="1">
                <a:off x="4656" y="1632"/>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289" name="Line 114"/>
            <p:cNvSpPr>
              <a:spLocks noChangeShapeType="1"/>
            </p:cNvSpPr>
            <p:nvPr/>
          </p:nvSpPr>
          <p:spPr bwMode="auto">
            <a:xfrm>
              <a:off x="7791450" y="2905125"/>
              <a:ext cx="725488"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nvGrpSpPr>
            <p:cNvPr id="290" name="Group 108"/>
            <p:cNvGrpSpPr>
              <a:grpSpLocks/>
            </p:cNvGrpSpPr>
            <p:nvPr/>
          </p:nvGrpSpPr>
          <p:grpSpPr bwMode="auto">
            <a:xfrm>
              <a:off x="6704013" y="2127250"/>
              <a:ext cx="536575" cy="336550"/>
              <a:chOff x="4320" y="1536"/>
              <a:chExt cx="384" cy="240"/>
            </a:xfrm>
          </p:grpSpPr>
          <p:sp>
            <p:nvSpPr>
              <p:cNvPr id="320" name="Line 109"/>
              <p:cNvSpPr>
                <a:spLocks noChangeShapeType="1"/>
              </p:cNvSpPr>
              <p:nvPr/>
            </p:nvSpPr>
            <p:spPr bwMode="auto">
              <a:xfrm flipV="1">
                <a:off x="4320" y="1536"/>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21" name="Line 110"/>
              <p:cNvSpPr>
                <a:spLocks noChangeShapeType="1"/>
              </p:cNvSpPr>
              <p:nvPr/>
            </p:nvSpPr>
            <p:spPr bwMode="auto">
              <a:xfrm>
                <a:off x="4368"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22" name="Line 111"/>
              <p:cNvSpPr>
                <a:spLocks noChangeShapeType="1"/>
              </p:cNvSpPr>
              <p:nvPr/>
            </p:nvSpPr>
            <p:spPr bwMode="auto">
              <a:xfrm flipV="1">
                <a:off x="4464"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23" name="Line 112"/>
              <p:cNvSpPr>
                <a:spLocks noChangeShapeType="1"/>
              </p:cNvSpPr>
              <p:nvPr/>
            </p:nvSpPr>
            <p:spPr bwMode="auto">
              <a:xfrm>
                <a:off x="4560"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24" name="Line 113"/>
              <p:cNvSpPr>
                <a:spLocks noChangeShapeType="1"/>
              </p:cNvSpPr>
              <p:nvPr/>
            </p:nvSpPr>
            <p:spPr bwMode="auto">
              <a:xfrm flipV="1">
                <a:off x="4656" y="1632"/>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grpSp>
          <p:nvGrpSpPr>
            <p:cNvPr id="291" name="Group 108"/>
            <p:cNvGrpSpPr>
              <a:grpSpLocks/>
            </p:cNvGrpSpPr>
            <p:nvPr/>
          </p:nvGrpSpPr>
          <p:grpSpPr bwMode="auto">
            <a:xfrm>
              <a:off x="7635875" y="1350963"/>
              <a:ext cx="538163" cy="336550"/>
              <a:chOff x="4320" y="1536"/>
              <a:chExt cx="384" cy="240"/>
            </a:xfrm>
          </p:grpSpPr>
          <p:sp>
            <p:nvSpPr>
              <p:cNvPr id="315" name="Line 109"/>
              <p:cNvSpPr>
                <a:spLocks noChangeShapeType="1"/>
              </p:cNvSpPr>
              <p:nvPr/>
            </p:nvSpPr>
            <p:spPr bwMode="auto">
              <a:xfrm flipV="1">
                <a:off x="4320" y="1536"/>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16" name="Line 110"/>
              <p:cNvSpPr>
                <a:spLocks noChangeShapeType="1"/>
              </p:cNvSpPr>
              <p:nvPr/>
            </p:nvSpPr>
            <p:spPr bwMode="auto">
              <a:xfrm>
                <a:off x="4368"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17" name="Line 111"/>
              <p:cNvSpPr>
                <a:spLocks noChangeShapeType="1"/>
              </p:cNvSpPr>
              <p:nvPr/>
            </p:nvSpPr>
            <p:spPr bwMode="auto">
              <a:xfrm flipV="1">
                <a:off x="4464"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18" name="Line 112"/>
              <p:cNvSpPr>
                <a:spLocks noChangeShapeType="1"/>
              </p:cNvSpPr>
              <p:nvPr/>
            </p:nvSpPr>
            <p:spPr bwMode="auto">
              <a:xfrm>
                <a:off x="4560"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19" name="Line 113"/>
              <p:cNvSpPr>
                <a:spLocks noChangeShapeType="1"/>
              </p:cNvSpPr>
              <p:nvPr/>
            </p:nvSpPr>
            <p:spPr bwMode="auto">
              <a:xfrm flipV="1">
                <a:off x="4656" y="1632"/>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292" name="Line 42"/>
            <p:cNvSpPr>
              <a:spLocks noChangeShapeType="1"/>
            </p:cNvSpPr>
            <p:nvPr/>
          </p:nvSpPr>
          <p:spPr bwMode="auto">
            <a:xfrm flipV="1">
              <a:off x="6237288" y="2335213"/>
              <a:ext cx="466725"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nvGrpSpPr>
            <p:cNvPr id="293" name="Group 91"/>
            <p:cNvGrpSpPr>
              <a:grpSpLocks/>
            </p:cNvGrpSpPr>
            <p:nvPr/>
          </p:nvGrpSpPr>
          <p:grpSpPr bwMode="auto">
            <a:xfrm>
              <a:off x="6496050" y="3340100"/>
              <a:ext cx="2020888" cy="393700"/>
              <a:chOff x="4419600" y="2354263"/>
              <a:chExt cx="2971800" cy="579437"/>
            </a:xfrm>
          </p:grpSpPr>
          <p:sp>
            <p:nvSpPr>
              <p:cNvPr id="300" name="Line 42"/>
              <p:cNvSpPr>
                <a:spLocks noChangeShapeType="1"/>
              </p:cNvSpPr>
              <p:nvPr/>
            </p:nvSpPr>
            <p:spPr bwMode="auto">
              <a:xfrm flipV="1">
                <a:off x="5715000" y="2666999"/>
                <a:ext cx="533400" cy="1"/>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nvGrpSpPr>
              <p:cNvPr id="301" name="Group 108"/>
              <p:cNvGrpSpPr>
                <a:grpSpLocks/>
              </p:cNvGrpSpPr>
              <p:nvPr/>
            </p:nvGrpSpPr>
            <p:grpSpPr bwMode="auto">
              <a:xfrm>
                <a:off x="6219825" y="2354263"/>
                <a:ext cx="790575" cy="495300"/>
                <a:chOff x="4320" y="1536"/>
                <a:chExt cx="384" cy="240"/>
              </a:xfrm>
            </p:grpSpPr>
            <p:sp>
              <p:nvSpPr>
                <p:cNvPr id="310" name="Line 109"/>
                <p:cNvSpPr>
                  <a:spLocks noChangeShapeType="1"/>
                </p:cNvSpPr>
                <p:nvPr/>
              </p:nvSpPr>
              <p:spPr bwMode="auto">
                <a:xfrm flipV="1">
                  <a:off x="4320" y="1536"/>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11" name="Line 110"/>
                <p:cNvSpPr>
                  <a:spLocks noChangeShapeType="1"/>
                </p:cNvSpPr>
                <p:nvPr/>
              </p:nvSpPr>
              <p:spPr bwMode="auto">
                <a:xfrm>
                  <a:off x="4368"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12" name="Line 111"/>
                <p:cNvSpPr>
                  <a:spLocks noChangeShapeType="1"/>
                </p:cNvSpPr>
                <p:nvPr/>
              </p:nvSpPr>
              <p:spPr bwMode="auto">
                <a:xfrm flipV="1">
                  <a:off x="4464"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13" name="Line 112"/>
                <p:cNvSpPr>
                  <a:spLocks noChangeShapeType="1"/>
                </p:cNvSpPr>
                <p:nvPr/>
              </p:nvSpPr>
              <p:spPr bwMode="auto">
                <a:xfrm>
                  <a:off x="4560"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14" name="Line 113"/>
                <p:cNvSpPr>
                  <a:spLocks noChangeShapeType="1"/>
                </p:cNvSpPr>
                <p:nvPr/>
              </p:nvSpPr>
              <p:spPr bwMode="auto">
                <a:xfrm flipV="1">
                  <a:off x="4656" y="1632"/>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302" name="Line 114"/>
              <p:cNvSpPr>
                <a:spLocks noChangeShapeType="1"/>
              </p:cNvSpPr>
              <p:nvPr/>
            </p:nvSpPr>
            <p:spPr bwMode="auto">
              <a:xfrm>
                <a:off x="7010400" y="2590798"/>
                <a:ext cx="381000" cy="38101"/>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nvGrpSpPr>
              <p:cNvPr id="303" name="Group 108"/>
              <p:cNvGrpSpPr>
                <a:grpSpLocks/>
              </p:cNvGrpSpPr>
              <p:nvPr/>
            </p:nvGrpSpPr>
            <p:grpSpPr bwMode="auto">
              <a:xfrm>
                <a:off x="4953000" y="2438400"/>
                <a:ext cx="790575" cy="495300"/>
                <a:chOff x="4320" y="1536"/>
                <a:chExt cx="384" cy="240"/>
              </a:xfrm>
            </p:grpSpPr>
            <p:sp>
              <p:nvSpPr>
                <p:cNvPr id="305" name="Line 109"/>
                <p:cNvSpPr>
                  <a:spLocks noChangeShapeType="1"/>
                </p:cNvSpPr>
                <p:nvPr/>
              </p:nvSpPr>
              <p:spPr bwMode="auto">
                <a:xfrm flipV="1">
                  <a:off x="4320" y="1536"/>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06" name="Line 110"/>
                <p:cNvSpPr>
                  <a:spLocks noChangeShapeType="1"/>
                </p:cNvSpPr>
                <p:nvPr/>
              </p:nvSpPr>
              <p:spPr bwMode="auto">
                <a:xfrm>
                  <a:off x="4368"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07" name="Line 111"/>
                <p:cNvSpPr>
                  <a:spLocks noChangeShapeType="1"/>
                </p:cNvSpPr>
                <p:nvPr/>
              </p:nvSpPr>
              <p:spPr bwMode="auto">
                <a:xfrm flipV="1">
                  <a:off x="4464"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08" name="Line 112"/>
                <p:cNvSpPr>
                  <a:spLocks noChangeShapeType="1"/>
                </p:cNvSpPr>
                <p:nvPr/>
              </p:nvSpPr>
              <p:spPr bwMode="auto">
                <a:xfrm>
                  <a:off x="4560"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09" name="Line 113"/>
                <p:cNvSpPr>
                  <a:spLocks noChangeShapeType="1"/>
                </p:cNvSpPr>
                <p:nvPr/>
              </p:nvSpPr>
              <p:spPr bwMode="auto">
                <a:xfrm flipV="1">
                  <a:off x="4656" y="1632"/>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304" name="Line 42"/>
              <p:cNvSpPr>
                <a:spLocks noChangeShapeType="1"/>
              </p:cNvSpPr>
              <p:nvPr/>
            </p:nvSpPr>
            <p:spPr bwMode="auto">
              <a:xfrm flipV="1">
                <a:off x="4419600" y="2743200"/>
                <a:ext cx="533400" cy="3810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grpSp>
      <p:grpSp>
        <p:nvGrpSpPr>
          <p:cNvPr id="340" name="Group 339"/>
          <p:cNvGrpSpPr/>
          <p:nvPr/>
        </p:nvGrpSpPr>
        <p:grpSpPr>
          <a:xfrm>
            <a:off x="6322973" y="3217867"/>
            <a:ext cx="3335338" cy="2382837"/>
            <a:chOff x="5181600" y="1350963"/>
            <a:chExt cx="3335338" cy="2382837"/>
          </a:xfrm>
        </p:grpSpPr>
        <p:grpSp>
          <p:nvGrpSpPr>
            <p:cNvPr id="341" name="Group 40"/>
            <p:cNvGrpSpPr>
              <a:grpSpLocks/>
            </p:cNvGrpSpPr>
            <p:nvPr/>
          </p:nvGrpSpPr>
          <p:grpSpPr bwMode="auto">
            <a:xfrm>
              <a:off x="5699125" y="2205038"/>
              <a:ext cx="538163" cy="336550"/>
              <a:chOff x="4320" y="1536"/>
              <a:chExt cx="384" cy="240"/>
            </a:xfrm>
          </p:grpSpPr>
          <p:sp>
            <p:nvSpPr>
              <p:cNvPr id="401" name="Line 24"/>
              <p:cNvSpPr>
                <a:spLocks noChangeShapeType="1"/>
              </p:cNvSpPr>
              <p:nvPr/>
            </p:nvSpPr>
            <p:spPr bwMode="auto">
              <a:xfrm flipV="1">
                <a:off x="4320" y="1536"/>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02" name="Line 25"/>
              <p:cNvSpPr>
                <a:spLocks noChangeShapeType="1"/>
              </p:cNvSpPr>
              <p:nvPr/>
            </p:nvSpPr>
            <p:spPr bwMode="auto">
              <a:xfrm>
                <a:off x="4368"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03" name="Line 26"/>
              <p:cNvSpPr>
                <a:spLocks noChangeShapeType="1"/>
              </p:cNvSpPr>
              <p:nvPr/>
            </p:nvSpPr>
            <p:spPr bwMode="auto">
              <a:xfrm flipV="1">
                <a:off x="4464"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04" name="Line 27"/>
              <p:cNvSpPr>
                <a:spLocks noChangeShapeType="1"/>
              </p:cNvSpPr>
              <p:nvPr/>
            </p:nvSpPr>
            <p:spPr bwMode="auto">
              <a:xfrm>
                <a:off x="4560"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05" name="Line 28"/>
              <p:cNvSpPr>
                <a:spLocks noChangeShapeType="1"/>
              </p:cNvSpPr>
              <p:nvPr/>
            </p:nvSpPr>
            <p:spPr bwMode="auto">
              <a:xfrm flipV="1">
                <a:off x="4656" y="1632"/>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342" name="Line 41"/>
            <p:cNvSpPr>
              <a:spLocks noChangeShapeType="1"/>
            </p:cNvSpPr>
            <p:nvPr/>
          </p:nvSpPr>
          <p:spPr bwMode="auto">
            <a:xfrm>
              <a:off x="5181600" y="2386013"/>
              <a:ext cx="538163"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43" name="Line 42"/>
            <p:cNvSpPr>
              <a:spLocks noChangeShapeType="1"/>
            </p:cNvSpPr>
            <p:nvPr/>
          </p:nvSpPr>
          <p:spPr bwMode="auto">
            <a:xfrm flipV="1">
              <a:off x="7221538" y="2282825"/>
              <a:ext cx="363537"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44" name="Line 43"/>
            <p:cNvSpPr>
              <a:spLocks noChangeShapeType="1"/>
            </p:cNvSpPr>
            <p:nvPr/>
          </p:nvSpPr>
          <p:spPr bwMode="auto">
            <a:xfrm>
              <a:off x="6496050" y="2335213"/>
              <a:ext cx="0" cy="129540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45" name="Line 48"/>
            <p:cNvSpPr>
              <a:spLocks noChangeShapeType="1"/>
            </p:cNvSpPr>
            <p:nvPr/>
          </p:nvSpPr>
          <p:spPr bwMode="auto">
            <a:xfrm>
              <a:off x="8516938" y="2225675"/>
              <a:ext cx="0" cy="1300163"/>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nvGrpSpPr>
            <p:cNvPr id="347" name="Group 108"/>
            <p:cNvGrpSpPr>
              <a:grpSpLocks/>
            </p:cNvGrpSpPr>
            <p:nvPr/>
          </p:nvGrpSpPr>
          <p:grpSpPr bwMode="auto">
            <a:xfrm>
              <a:off x="7564438" y="2070100"/>
              <a:ext cx="538162" cy="336550"/>
              <a:chOff x="4320" y="1536"/>
              <a:chExt cx="384" cy="240"/>
            </a:xfrm>
          </p:grpSpPr>
          <p:sp>
            <p:nvSpPr>
              <p:cNvPr id="396" name="Line 109"/>
              <p:cNvSpPr>
                <a:spLocks noChangeShapeType="1"/>
              </p:cNvSpPr>
              <p:nvPr/>
            </p:nvSpPr>
            <p:spPr bwMode="auto">
              <a:xfrm flipV="1">
                <a:off x="4320" y="1536"/>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97" name="Line 110"/>
              <p:cNvSpPr>
                <a:spLocks noChangeShapeType="1"/>
              </p:cNvSpPr>
              <p:nvPr/>
            </p:nvSpPr>
            <p:spPr bwMode="auto">
              <a:xfrm>
                <a:off x="4368"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98" name="Line 111"/>
              <p:cNvSpPr>
                <a:spLocks noChangeShapeType="1"/>
              </p:cNvSpPr>
              <p:nvPr/>
            </p:nvSpPr>
            <p:spPr bwMode="auto">
              <a:xfrm flipV="1">
                <a:off x="4464"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99" name="Line 112"/>
              <p:cNvSpPr>
                <a:spLocks noChangeShapeType="1"/>
              </p:cNvSpPr>
              <p:nvPr/>
            </p:nvSpPr>
            <p:spPr bwMode="auto">
              <a:xfrm>
                <a:off x="4560"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00" name="Line 113"/>
              <p:cNvSpPr>
                <a:spLocks noChangeShapeType="1"/>
              </p:cNvSpPr>
              <p:nvPr/>
            </p:nvSpPr>
            <p:spPr bwMode="auto">
              <a:xfrm flipV="1">
                <a:off x="4656" y="1632"/>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348" name="Line 114"/>
            <p:cNvSpPr>
              <a:spLocks noChangeShapeType="1"/>
            </p:cNvSpPr>
            <p:nvPr/>
          </p:nvSpPr>
          <p:spPr bwMode="auto">
            <a:xfrm flipV="1">
              <a:off x="8102600" y="2225675"/>
              <a:ext cx="414338" cy="4763"/>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49" name="Line 120"/>
            <p:cNvSpPr>
              <a:spLocks noChangeShapeType="1"/>
            </p:cNvSpPr>
            <p:nvPr/>
          </p:nvSpPr>
          <p:spPr bwMode="auto">
            <a:xfrm flipH="1">
              <a:off x="7377113" y="1557338"/>
              <a:ext cx="258762"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50" name="Line 121"/>
            <p:cNvSpPr>
              <a:spLocks noChangeShapeType="1"/>
            </p:cNvSpPr>
            <p:nvPr/>
          </p:nvSpPr>
          <p:spPr bwMode="auto">
            <a:xfrm flipH="1">
              <a:off x="8154988" y="1500188"/>
              <a:ext cx="258762" cy="4762"/>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51" name="Line 122"/>
            <p:cNvSpPr>
              <a:spLocks noChangeShapeType="1"/>
            </p:cNvSpPr>
            <p:nvPr/>
          </p:nvSpPr>
          <p:spPr bwMode="auto">
            <a:xfrm>
              <a:off x="7377113" y="1557338"/>
              <a:ext cx="0" cy="720725"/>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52" name="Line 123"/>
            <p:cNvSpPr>
              <a:spLocks noChangeShapeType="1"/>
            </p:cNvSpPr>
            <p:nvPr/>
          </p:nvSpPr>
          <p:spPr bwMode="auto">
            <a:xfrm>
              <a:off x="8413750" y="1500188"/>
              <a:ext cx="0" cy="725487"/>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53" name="Line 42"/>
            <p:cNvSpPr>
              <a:spLocks noChangeShapeType="1"/>
            </p:cNvSpPr>
            <p:nvPr/>
          </p:nvSpPr>
          <p:spPr bwMode="auto">
            <a:xfrm>
              <a:off x="6496050" y="2955925"/>
              <a:ext cx="749300"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nvGrpSpPr>
            <p:cNvPr id="354" name="Group 108"/>
            <p:cNvGrpSpPr>
              <a:grpSpLocks/>
            </p:cNvGrpSpPr>
            <p:nvPr/>
          </p:nvGrpSpPr>
          <p:grpSpPr bwMode="auto">
            <a:xfrm>
              <a:off x="7245350" y="2749550"/>
              <a:ext cx="538163" cy="336550"/>
              <a:chOff x="4320" y="1536"/>
              <a:chExt cx="384" cy="240"/>
            </a:xfrm>
          </p:grpSpPr>
          <p:sp>
            <p:nvSpPr>
              <p:cNvPr id="391" name="Line 109"/>
              <p:cNvSpPr>
                <a:spLocks noChangeShapeType="1"/>
              </p:cNvSpPr>
              <p:nvPr/>
            </p:nvSpPr>
            <p:spPr bwMode="auto">
              <a:xfrm flipV="1">
                <a:off x="4320" y="1536"/>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92" name="Line 110"/>
              <p:cNvSpPr>
                <a:spLocks noChangeShapeType="1"/>
              </p:cNvSpPr>
              <p:nvPr/>
            </p:nvSpPr>
            <p:spPr bwMode="auto">
              <a:xfrm>
                <a:off x="4368"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93" name="Line 111"/>
              <p:cNvSpPr>
                <a:spLocks noChangeShapeType="1"/>
              </p:cNvSpPr>
              <p:nvPr/>
            </p:nvSpPr>
            <p:spPr bwMode="auto">
              <a:xfrm flipV="1">
                <a:off x="4464"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94" name="Line 112"/>
              <p:cNvSpPr>
                <a:spLocks noChangeShapeType="1"/>
              </p:cNvSpPr>
              <p:nvPr/>
            </p:nvSpPr>
            <p:spPr bwMode="auto">
              <a:xfrm>
                <a:off x="4560"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95" name="Line 113"/>
              <p:cNvSpPr>
                <a:spLocks noChangeShapeType="1"/>
              </p:cNvSpPr>
              <p:nvPr/>
            </p:nvSpPr>
            <p:spPr bwMode="auto">
              <a:xfrm flipV="1">
                <a:off x="4656" y="1632"/>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355" name="Line 114"/>
            <p:cNvSpPr>
              <a:spLocks noChangeShapeType="1"/>
            </p:cNvSpPr>
            <p:nvPr/>
          </p:nvSpPr>
          <p:spPr bwMode="auto">
            <a:xfrm>
              <a:off x="7791450" y="2905125"/>
              <a:ext cx="725488"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nvGrpSpPr>
            <p:cNvPr id="356" name="Group 108"/>
            <p:cNvGrpSpPr>
              <a:grpSpLocks/>
            </p:cNvGrpSpPr>
            <p:nvPr/>
          </p:nvGrpSpPr>
          <p:grpSpPr bwMode="auto">
            <a:xfrm>
              <a:off x="6704013" y="2127250"/>
              <a:ext cx="536575" cy="336550"/>
              <a:chOff x="4320" y="1536"/>
              <a:chExt cx="384" cy="240"/>
            </a:xfrm>
          </p:grpSpPr>
          <p:sp>
            <p:nvSpPr>
              <p:cNvPr id="386" name="Line 109"/>
              <p:cNvSpPr>
                <a:spLocks noChangeShapeType="1"/>
              </p:cNvSpPr>
              <p:nvPr/>
            </p:nvSpPr>
            <p:spPr bwMode="auto">
              <a:xfrm flipV="1">
                <a:off x="4320" y="1536"/>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87" name="Line 110"/>
              <p:cNvSpPr>
                <a:spLocks noChangeShapeType="1"/>
              </p:cNvSpPr>
              <p:nvPr/>
            </p:nvSpPr>
            <p:spPr bwMode="auto">
              <a:xfrm>
                <a:off x="4368"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88" name="Line 111"/>
              <p:cNvSpPr>
                <a:spLocks noChangeShapeType="1"/>
              </p:cNvSpPr>
              <p:nvPr/>
            </p:nvSpPr>
            <p:spPr bwMode="auto">
              <a:xfrm flipV="1">
                <a:off x="4464"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89" name="Line 112"/>
              <p:cNvSpPr>
                <a:spLocks noChangeShapeType="1"/>
              </p:cNvSpPr>
              <p:nvPr/>
            </p:nvSpPr>
            <p:spPr bwMode="auto">
              <a:xfrm>
                <a:off x="4560"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90" name="Line 113"/>
              <p:cNvSpPr>
                <a:spLocks noChangeShapeType="1"/>
              </p:cNvSpPr>
              <p:nvPr/>
            </p:nvSpPr>
            <p:spPr bwMode="auto">
              <a:xfrm flipV="1">
                <a:off x="4656" y="1632"/>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grpSp>
          <p:nvGrpSpPr>
            <p:cNvPr id="357" name="Group 108"/>
            <p:cNvGrpSpPr>
              <a:grpSpLocks/>
            </p:cNvGrpSpPr>
            <p:nvPr/>
          </p:nvGrpSpPr>
          <p:grpSpPr bwMode="auto">
            <a:xfrm>
              <a:off x="7635875" y="1350963"/>
              <a:ext cx="538163" cy="336550"/>
              <a:chOff x="4320" y="1536"/>
              <a:chExt cx="384" cy="240"/>
            </a:xfrm>
          </p:grpSpPr>
          <p:sp>
            <p:nvSpPr>
              <p:cNvPr id="381" name="Line 109"/>
              <p:cNvSpPr>
                <a:spLocks noChangeShapeType="1"/>
              </p:cNvSpPr>
              <p:nvPr/>
            </p:nvSpPr>
            <p:spPr bwMode="auto">
              <a:xfrm flipV="1">
                <a:off x="4320" y="1536"/>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82" name="Line 110"/>
              <p:cNvSpPr>
                <a:spLocks noChangeShapeType="1"/>
              </p:cNvSpPr>
              <p:nvPr/>
            </p:nvSpPr>
            <p:spPr bwMode="auto">
              <a:xfrm>
                <a:off x="4368"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83" name="Line 111"/>
              <p:cNvSpPr>
                <a:spLocks noChangeShapeType="1"/>
              </p:cNvSpPr>
              <p:nvPr/>
            </p:nvSpPr>
            <p:spPr bwMode="auto">
              <a:xfrm flipV="1">
                <a:off x="4464"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84" name="Line 112"/>
              <p:cNvSpPr>
                <a:spLocks noChangeShapeType="1"/>
              </p:cNvSpPr>
              <p:nvPr/>
            </p:nvSpPr>
            <p:spPr bwMode="auto">
              <a:xfrm>
                <a:off x="4560"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85" name="Line 113"/>
              <p:cNvSpPr>
                <a:spLocks noChangeShapeType="1"/>
              </p:cNvSpPr>
              <p:nvPr/>
            </p:nvSpPr>
            <p:spPr bwMode="auto">
              <a:xfrm flipV="1">
                <a:off x="4656" y="1632"/>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358" name="Line 42"/>
            <p:cNvSpPr>
              <a:spLocks noChangeShapeType="1"/>
            </p:cNvSpPr>
            <p:nvPr/>
          </p:nvSpPr>
          <p:spPr bwMode="auto">
            <a:xfrm flipV="1">
              <a:off x="6237288" y="2335213"/>
              <a:ext cx="466725"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nvGrpSpPr>
            <p:cNvPr id="359" name="Group 91"/>
            <p:cNvGrpSpPr>
              <a:grpSpLocks/>
            </p:cNvGrpSpPr>
            <p:nvPr/>
          </p:nvGrpSpPr>
          <p:grpSpPr bwMode="auto">
            <a:xfrm>
              <a:off x="6496050" y="3340100"/>
              <a:ext cx="2020888" cy="393700"/>
              <a:chOff x="4419600" y="2354263"/>
              <a:chExt cx="2971800" cy="579437"/>
            </a:xfrm>
          </p:grpSpPr>
          <p:sp>
            <p:nvSpPr>
              <p:cNvPr id="366" name="Line 42"/>
              <p:cNvSpPr>
                <a:spLocks noChangeShapeType="1"/>
              </p:cNvSpPr>
              <p:nvPr/>
            </p:nvSpPr>
            <p:spPr bwMode="auto">
              <a:xfrm flipV="1">
                <a:off x="5715000" y="2666999"/>
                <a:ext cx="533400" cy="1"/>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nvGrpSpPr>
              <p:cNvPr id="367" name="Group 108"/>
              <p:cNvGrpSpPr>
                <a:grpSpLocks/>
              </p:cNvGrpSpPr>
              <p:nvPr/>
            </p:nvGrpSpPr>
            <p:grpSpPr bwMode="auto">
              <a:xfrm>
                <a:off x="6219825" y="2354263"/>
                <a:ext cx="790575" cy="495300"/>
                <a:chOff x="4320" y="1536"/>
                <a:chExt cx="384" cy="240"/>
              </a:xfrm>
            </p:grpSpPr>
            <p:sp>
              <p:nvSpPr>
                <p:cNvPr id="376" name="Line 109"/>
                <p:cNvSpPr>
                  <a:spLocks noChangeShapeType="1"/>
                </p:cNvSpPr>
                <p:nvPr/>
              </p:nvSpPr>
              <p:spPr bwMode="auto">
                <a:xfrm flipV="1">
                  <a:off x="4320" y="1536"/>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77" name="Line 110"/>
                <p:cNvSpPr>
                  <a:spLocks noChangeShapeType="1"/>
                </p:cNvSpPr>
                <p:nvPr/>
              </p:nvSpPr>
              <p:spPr bwMode="auto">
                <a:xfrm>
                  <a:off x="4368"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78" name="Line 111"/>
                <p:cNvSpPr>
                  <a:spLocks noChangeShapeType="1"/>
                </p:cNvSpPr>
                <p:nvPr/>
              </p:nvSpPr>
              <p:spPr bwMode="auto">
                <a:xfrm flipV="1">
                  <a:off x="4464"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79" name="Line 112"/>
                <p:cNvSpPr>
                  <a:spLocks noChangeShapeType="1"/>
                </p:cNvSpPr>
                <p:nvPr/>
              </p:nvSpPr>
              <p:spPr bwMode="auto">
                <a:xfrm>
                  <a:off x="4560"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80" name="Line 113"/>
                <p:cNvSpPr>
                  <a:spLocks noChangeShapeType="1"/>
                </p:cNvSpPr>
                <p:nvPr/>
              </p:nvSpPr>
              <p:spPr bwMode="auto">
                <a:xfrm flipV="1">
                  <a:off x="4656" y="1632"/>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368" name="Line 114"/>
              <p:cNvSpPr>
                <a:spLocks noChangeShapeType="1"/>
              </p:cNvSpPr>
              <p:nvPr/>
            </p:nvSpPr>
            <p:spPr bwMode="auto">
              <a:xfrm>
                <a:off x="7010400" y="2590798"/>
                <a:ext cx="381000" cy="38101"/>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nvGrpSpPr>
              <p:cNvPr id="369" name="Group 108"/>
              <p:cNvGrpSpPr>
                <a:grpSpLocks/>
              </p:cNvGrpSpPr>
              <p:nvPr/>
            </p:nvGrpSpPr>
            <p:grpSpPr bwMode="auto">
              <a:xfrm>
                <a:off x="4953000" y="2438400"/>
                <a:ext cx="790575" cy="495300"/>
                <a:chOff x="4320" y="1536"/>
                <a:chExt cx="384" cy="240"/>
              </a:xfrm>
            </p:grpSpPr>
            <p:sp>
              <p:nvSpPr>
                <p:cNvPr id="371" name="Line 109"/>
                <p:cNvSpPr>
                  <a:spLocks noChangeShapeType="1"/>
                </p:cNvSpPr>
                <p:nvPr/>
              </p:nvSpPr>
              <p:spPr bwMode="auto">
                <a:xfrm flipV="1">
                  <a:off x="4320" y="1536"/>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72" name="Line 110"/>
                <p:cNvSpPr>
                  <a:spLocks noChangeShapeType="1"/>
                </p:cNvSpPr>
                <p:nvPr/>
              </p:nvSpPr>
              <p:spPr bwMode="auto">
                <a:xfrm>
                  <a:off x="4368"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73" name="Line 111"/>
                <p:cNvSpPr>
                  <a:spLocks noChangeShapeType="1"/>
                </p:cNvSpPr>
                <p:nvPr/>
              </p:nvSpPr>
              <p:spPr bwMode="auto">
                <a:xfrm flipV="1">
                  <a:off x="4464"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74" name="Line 112"/>
                <p:cNvSpPr>
                  <a:spLocks noChangeShapeType="1"/>
                </p:cNvSpPr>
                <p:nvPr/>
              </p:nvSpPr>
              <p:spPr bwMode="auto">
                <a:xfrm>
                  <a:off x="4560"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75" name="Line 113"/>
                <p:cNvSpPr>
                  <a:spLocks noChangeShapeType="1"/>
                </p:cNvSpPr>
                <p:nvPr/>
              </p:nvSpPr>
              <p:spPr bwMode="auto">
                <a:xfrm flipV="1">
                  <a:off x="4656" y="1632"/>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370" name="Line 42"/>
              <p:cNvSpPr>
                <a:spLocks noChangeShapeType="1"/>
              </p:cNvSpPr>
              <p:nvPr/>
            </p:nvSpPr>
            <p:spPr bwMode="auto">
              <a:xfrm flipV="1">
                <a:off x="4419600" y="2743200"/>
                <a:ext cx="533400" cy="3810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grpSp>
      <p:sp>
        <p:nvSpPr>
          <p:cNvPr id="406" name="Line 42"/>
          <p:cNvSpPr>
            <a:spLocks noChangeShapeType="1"/>
          </p:cNvSpPr>
          <p:nvPr/>
        </p:nvSpPr>
        <p:spPr bwMode="auto">
          <a:xfrm>
            <a:off x="5091313" y="3113406"/>
            <a:ext cx="499788"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07" name="Line 114"/>
          <p:cNvSpPr>
            <a:spLocks noChangeShapeType="1"/>
          </p:cNvSpPr>
          <p:nvPr/>
        </p:nvSpPr>
        <p:spPr bwMode="auto">
          <a:xfrm>
            <a:off x="5736035" y="3113406"/>
            <a:ext cx="625633" cy="1271"/>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08" name="Line 114"/>
          <p:cNvSpPr>
            <a:spLocks noChangeShapeType="1"/>
          </p:cNvSpPr>
          <p:nvPr/>
        </p:nvSpPr>
        <p:spPr bwMode="auto">
          <a:xfrm flipH="1" flipV="1">
            <a:off x="5597900" y="2917826"/>
            <a:ext cx="3594" cy="411163"/>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09" name="Line 114"/>
          <p:cNvSpPr>
            <a:spLocks noChangeShapeType="1"/>
          </p:cNvSpPr>
          <p:nvPr/>
        </p:nvSpPr>
        <p:spPr bwMode="auto">
          <a:xfrm flipH="1" flipV="1">
            <a:off x="5732441" y="3038479"/>
            <a:ext cx="3594" cy="161926"/>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3418244957"/>
      </p:ext>
    </p:extLst>
  </p:cSld>
  <p:clrMapOvr>
    <a:masterClrMapping/>
  </p:clrMapOvr>
  <p:timing>
    <p:tnLst>
      <p:par>
        <p:cTn id="1" dur="indefinite" restart="never" nodeType="tmRoot">
          <p:childTnLst>
            <p:par>
              <p:cTn id="2"/>
            </p:par>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5" name="TextBox 174"/>
          <p:cNvSpPr txBox="1"/>
          <p:nvPr/>
        </p:nvSpPr>
        <p:spPr>
          <a:xfrm>
            <a:off x="240175" y="282486"/>
            <a:ext cx="5029866" cy="400110"/>
          </a:xfrm>
          <a:prstGeom prst="rect">
            <a:avLst/>
          </a:prstGeom>
          <a:noFill/>
        </p:spPr>
        <p:txBody>
          <a:bodyPr wrap="square" rtlCol="0">
            <a:spAutoFit/>
          </a:bodyPr>
          <a:lstStyle/>
          <a:p>
            <a:r>
              <a:rPr lang="en-US" sz="2000" dirty="0">
                <a:solidFill>
                  <a:srgbClr val="FF0000"/>
                </a:solidFill>
                <a:latin typeface="Apple Chancery"/>
                <a:cs typeface="Apple Chancery"/>
              </a:rPr>
              <a:t>d.) How much power </a:t>
            </a:r>
            <a:r>
              <a:rPr lang="en-US" sz="2000" dirty="0">
                <a:latin typeface="Times New Roman"/>
                <a:cs typeface="Times New Roman"/>
              </a:rPr>
              <a:t>does      dissipate?</a:t>
            </a:r>
          </a:p>
        </p:txBody>
      </p:sp>
      <p:sp>
        <p:nvSpPr>
          <p:cNvPr id="137250"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82296" tIns="41148" rIns="82296" bIns="41148"/>
          <a:lstStyle/>
          <a:p>
            <a:endParaRPr lang="en-US"/>
          </a:p>
        </p:txBody>
      </p:sp>
      <p:sp>
        <p:nvSpPr>
          <p:cNvPr id="137251" name="TextBox 43"/>
          <p:cNvSpPr txBox="1">
            <a:spLocks noChangeArrowheads="1"/>
          </p:cNvSpPr>
          <p:nvPr/>
        </p:nvSpPr>
        <p:spPr bwMode="auto">
          <a:xfrm>
            <a:off x="8719662" y="6472238"/>
            <a:ext cx="389505" cy="2523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10.)</a:t>
            </a:r>
          </a:p>
        </p:txBody>
      </p:sp>
      <p:graphicFrame>
        <p:nvGraphicFramePr>
          <p:cNvPr id="83" name="Object 2"/>
          <p:cNvGraphicFramePr>
            <a:graphicFrameLocks noChangeAspect="1"/>
          </p:cNvGraphicFramePr>
          <p:nvPr>
            <p:extLst>
              <p:ext uri="{D42A27DB-BD31-4B8C-83A1-F6EECF244321}">
                <p14:modId xmlns:p14="http://schemas.microsoft.com/office/powerpoint/2010/main" val="2579902081"/>
              </p:ext>
            </p:extLst>
          </p:nvPr>
        </p:nvGraphicFramePr>
        <p:xfrm>
          <a:off x="6097954" y="208634"/>
          <a:ext cx="327025" cy="349250"/>
        </p:xfrm>
        <a:graphic>
          <a:graphicData uri="http://schemas.openxmlformats.org/presentationml/2006/ole">
            <mc:AlternateContent xmlns:mc="http://schemas.openxmlformats.org/markup-compatibility/2006">
              <mc:Choice xmlns:v="urn:schemas-microsoft-com:vml" Requires="v">
                <p:oleObj name="Equation" r:id="rId3" imgW="190500" imgH="203200" progId="Equation.DSMT4">
                  <p:embed/>
                </p:oleObj>
              </mc:Choice>
              <mc:Fallback>
                <p:oleObj name="Equation" r:id="rId3" imgW="190500" imgH="203200" progId="Equation.DSMT4">
                  <p:embed/>
                  <p:pic>
                    <p:nvPicPr>
                      <p:cNvPr id="0" name=""/>
                      <p:cNvPicPr>
                        <a:picLocks noChangeAspect="1" noChangeArrowheads="1"/>
                      </p:cNvPicPr>
                      <p:nvPr/>
                    </p:nvPicPr>
                    <p:blipFill>
                      <a:blip r:embed="rId4"/>
                      <a:srcRect/>
                      <a:stretch>
                        <a:fillRect/>
                      </a:stretch>
                    </p:blipFill>
                    <p:spPr bwMode="auto">
                      <a:xfrm>
                        <a:off x="6097954" y="208634"/>
                        <a:ext cx="327025" cy="349250"/>
                      </a:xfrm>
                      <a:prstGeom prst="rect">
                        <a:avLst/>
                      </a:prstGeom>
                      <a:noFill/>
                      <a:ln>
                        <a:noFill/>
                      </a:ln>
                      <a:effectLst/>
                    </p:spPr>
                  </p:pic>
                </p:oleObj>
              </mc:Fallback>
            </mc:AlternateContent>
          </a:graphicData>
        </a:graphic>
      </p:graphicFrame>
      <p:grpSp>
        <p:nvGrpSpPr>
          <p:cNvPr id="84" name="Group 40"/>
          <p:cNvGrpSpPr>
            <a:grpSpLocks/>
          </p:cNvGrpSpPr>
          <p:nvPr/>
        </p:nvGrpSpPr>
        <p:grpSpPr bwMode="auto">
          <a:xfrm>
            <a:off x="6046347" y="557884"/>
            <a:ext cx="478466" cy="299762"/>
            <a:chOff x="4320" y="1536"/>
            <a:chExt cx="384" cy="240"/>
          </a:xfrm>
        </p:grpSpPr>
        <p:sp>
          <p:nvSpPr>
            <p:cNvPr id="85" name="Line 24"/>
            <p:cNvSpPr>
              <a:spLocks noChangeShapeType="1"/>
            </p:cNvSpPr>
            <p:nvPr/>
          </p:nvSpPr>
          <p:spPr bwMode="auto">
            <a:xfrm flipV="1">
              <a:off x="4320" y="1536"/>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86" name="Line 25"/>
            <p:cNvSpPr>
              <a:spLocks noChangeShapeType="1"/>
            </p:cNvSpPr>
            <p:nvPr/>
          </p:nvSpPr>
          <p:spPr bwMode="auto">
            <a:xfrm>
              <a:off x="4368"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87" name="Line 26"/>
            <p:cNvSpPr>
              <a:spLocks noChangeShapeType="1"/>
            </p:cNvSpPr>
            <p:nvPr/>
          </p:nvSpPr>
          <p:spPr bwMode="auto">
            <a:xfrm flipV="1">
              <a:off x="4464"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04" name="Line 27"/>
            <p:cNvSpPr>
              <a:spLocks noChangeShapeType="1"/>
            </p:cNvSpPr>
            <p:nvPr/>
          </p:nvSpPr>
          <p:spPr bwMode="auto">
            <a:xfrm>
              <a:off x="4560"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05" name="Line 28"/>
            <p:cNvSpPr>
              <a:spLocks noChangeShapeType="1"/>
            </p:cNvSpPr>
            <p:nvPr/>
          </p:nvSpPr>
          <p:spPr bwMode="auto">
            <a:xfrm flipV="1">
              <a:off x="4656" y="1632"/>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106" name="Line 41"/>
          <p:cNvSpPr>
            <a:spLocks noChangeShapeType="1"/>
          </p:cNvSpPr>
          <p:nvPr/>
        </p:nvSpPr>
        <p:spPr bwMode="auto">
          <a:xfrm>
            <a:off x="5567881" y="737549"/>
            <a:ext cx="478466"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08" name="Line 42"/>
          <p:cNvSpPr>
            <a:spLocks noChangeShapeType="1"/>
          </p:cNvSpPr>
          <p:nvPr/>
        </p:nvSpPr>
        <p:spPr bwMode="auto">
          <a:xfrm>
            <a:off x="6524812" y="677981"/>
            <a:ext cx="1127949"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34" name="Line 43"/>
          <p:cNvSpPr>
            <a:spLocks noChangeShapeType="1"/>
          </p:cNvSpPr>
          <p:nvPr/>
        </p:nvSpPr>
        <p:spPr bwMode="auto">
          <a:xfrm>
            <a:off x="7122414" y="677981"/>
            <a:ext cx="0" cy="53803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36" name="Line 44"/>
          <p:cNvSpPr>
            <a:spLocks noChangeShapeType="1"/>
          </p:cNvSpPr>
          <p:nvPr/>
        </p:nvSpPr>
        <p:spPr bwMode="auto">
          <a:xfrm>
            <a:off x="7181982" y="1693519"/>
            <a:ext cx="0" cy="658131"/>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37" name="Line 48"/>
          <p:cNvSpPr>
            <a:spLocks noChangeShapeType="1"/>
          </p:cNvSpPr>
          <p:nvPr/>
        </p:nvSpPr>
        <p:spPr bwMode="auto">
          <a:xfrm>
            <a:off x="8575104" y="631864"/>
            <a:ext cx="0" cy="599523"/>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nvGrpSpPr>
          <p:cNvPr id="139" name="Group 49"/>
          <p:cNvGrpSpPr>
            <a:grpSpLocks/>
          </p:cNvGrpSpPr>
          <p:nvPr/>
        </p:nvGrpSpPr>
        <p:grpSpPr bwMode="auto">
          <a:xfrm rot="5457964">
            <a:off x="6913446" y="1305847"/>
            <a:ext cx="477504" cy="297840"/>
            <a:chOff x="4320" y="1536"/>
            <a:chExt cx="384" cy="240"/>
          </a:xfrm>
        </p:grpSpPr>
        <p:sp>
          <p:nvSpPr>
            <p:cNvPr id="140" name="Line 50"/>
            <p:cNvSpPr>
              <a:spLocks noChangeShapeType="1"/>
            </p:cNvSpPr>
            <p:nvPr/>
          </p:nvSpPr>
          <p:spPr bwMode="auto">
            <a:xfrm flipV="1">
              <a:off x="4320" y="1536"/>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41" name="Line 51"/>
            <p:cNvSpPr>
              <a:spLocks noChangeShapeType="1"/>
            </p:cNvSpPr>
            <p:nvPr/>
          </p:nvSpPr>
          <p:spPr bwMode="auto">
            <a:xfrm>
              <a:off x="4368"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42" name="Line 52"/>
            <p:cNvSpPr>
              <a:spLocks noChangeShapeType="1"/>
            </p:cNvSpPr>
            <p:nvPr/>
          </p:nvSpPr>
          <p:spPr bwMode="auto">
            <a:xfrm flipV="1">
              <a:off x="4464"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43" name="Line 53"/>
            <p:cNvSpPr>
              <a:spLocks noChangeShapeType="1"/>
            </p:cNvSpPr>
            <p:nvPr/>
          </p:nvSpPr>
          <p:spPr bwMode="auto">
            <a:xfrm>
              <a:off x="4560"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44" name="Line 54"/>
            <p:cNvSpPr>
              <a:spLocks noChangeShapeType="1"/>
            </p:cNvSpPr>
            <p:nvPr/>
          </p:nvSpPr>
          <p:spPr bwMode="auto">
            <a:xfrm flipV="1">
              <a:off x="4656" y="1632"/>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145" name="Line 74"/>
          <p:cNvSpPr>
            <a:spLocks noChangeShapeType="1"/>
          </p:cNvSpPr>
          <p:nvPr/>
        </p:nvSpPr>
        <p:spPr bwMode="auto">
          <a:xfrm>
            <a:off x="8615457" y="1692558"/>
            <a:ext cx="0" cy="659091"/>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nvGrpSpPr>
          <p:cNvPr id="146" name="Group 87"/>
          <p:cNvGrpSpPr>
            <a:grpSpLocks/>
          </p:cNvGrpSpPr>
          <p:nvPr/>
        </p:nvGrpSpPr>
        <p:grpSpPr bwMode="auto">
          <a:xfrm rot="5457964">
            <a:off x="8346921" y="1303925"/>
            <a:ext cx="478466" cy="298801"/>
            <a:chOff x="4320" y="1536"/>
            <a:chExt cx="384" cy="240"/>
          </a:xfrm>
        </p:grpSpPr>
        <p:sp>
          <p:nvSpPr>
            <p:cNvPr id="147" name="Line 88"/>
            <p:cNvSpPr>
              <a:spLocks noChangeShapeType="1"/>
            </p:cNvSpPr>
            <p:nvPr/>
          </p:nvSpPr>
          <p:spPr bwMode="auto">
            <a:xfrm flipV="1">
              <a:off x="4320" y="1536"/>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48" name="Line 89"/>
            <p:cNvSpPr>
              <a:spLocks noChangeShapeType="1"/>
            </p:cNvSpPr>
            <p:nvPr/>
          </p:nvSpPr>
          <p:spPr bwMode="auto">
            <a:xfrm>
              <a:off x="4368"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49" name="Line 90"/>
            <p:cNvSpPr>
              <a:spLocks noChangeShapeType="1"/>
            </p:cNvSpPr>
            <p:nvPr/>
          </p:nvSpPr>
          <p:spPr bwMode="auto">
            <a:xfrm flipV="1">
              <a:off x="4464"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50" name="Line 91"/>
            <p:cNvSpPr>
              <a:spLocks noChangeShapeType="1"/>
            </p:cNvSpPr>
            <p:nvPr/>
          </p:nvSpPr>
          <p:spPr bwMode="auto">
            <a:xfrm>
              <a:off x="4560"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51" name="Line 92"/>
            <p:cNvSpPr>
              <a:spLocks noChangeShapeType="1"/>
            </p:cNvSpPr>
            <p:nvPr/>
          </p:nvSpPr>
          <p:spPr bwMode="auto">
            <a:xfrm flipV="1">
              <a:off x="4656" y="1632"/>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152" name="Line 93"/>
          <p:cNvSpPr>
            <a:spLocks noChangeShapeType="1"/>
          </p:cNvSpPr>
          <p:nvPr/>
        </p:nvSpPr>
        <p:spPr bwMode="auto">
          <a:xfrm flipH="1">
            <a:off x="5567881" y="2351649"/>
            <a:ext cx="3047576"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53" name="Line 101"/>
          <p:cNvSpPr>
            <a:spLocks noChangeShapeType="1"/>
          </p:cNvSpPr>
          <p:nvPr/>
        </p:nvSpPr>
        <p:spPr bwMode="auto">
          <a:xfrm>
            <a:off x="5567881" y="737549"/>
            <a:ext cx="0" cy="717698"/>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54" name="Line 102"/>
          <p:cNvSpPr>
            <a:spLocks noChangeShapeType="1"/>
          </p:cNvSpPr>
          <p:nvPr/>
        </p:nvSpPr>
        <p:spPr bwMode="auto">
          <a:xfrm>
            <a:off x="5270041" y="1455247"/>
            <a:ext cx="597602"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55" name="Line 103"/>
          <p:cNvSpPr>
            <a:spLocks noChangeShapeType="1"/>
          </p:cNvSpPr>
          <p:nvPr/>
        </p:nvSpPr>
        <p:spPr bwMode="auto">
          <a:xfrm>
            <a:off x="5508313" y="1574383"/>
            <a:ext cx="119136"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56" name="Line 104"/>
          <p:cNvSpPr>
            <a:spLocks noChangeShapeType="1"/>
          </p:cNvSpPr>
          <p:nvPr/>
        </p:nvSpPr>
        <p:spPr bwMode="auto">
          <a:xfrm>
            <a:off x="5567881" y="1574383"/>
            <a:ext cx="0" cy="777267"/>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nvGrpSpPr>
          <p:cNvPr id="157" name="Group 108"/>
          <p:cNvGrpSpPr>
            <a:grpSpLocks/>
          </p:cNvGrpSpPr>
          <p:nvPr/>
        </p:nvGrpSpPr>
        <p:grpSpPr bwMode="auto">
          <a:xfrm>
            <a:off x="7652761" y="493512"/>
            <a:ext cx="478466" cy="299762"/>
            <a:chOff x="4320" y="1536"/>
            <a:chExt cx="384" cy="240"/>
          </a:xfrm>
        </p:grpSpPr>
        <p:sp>
          <p:nvSpPr>
            <p:cNvPr id="158" name="Line 109"/>
            <p:cNvSpPr>
              <a:spLocks noChangeShapeType="1"/>
            </p:cNvSpPr>
            <p:nvPr/>
          </p:nvSpPr>
          <p:spPr bwMode="auto">
            <a:xfrm flipV="1">
              <a:off x="4320" y="1536"/>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59" name="Line 110"/>
            <p:cNvSpPr>
              <a:spLocks noChangeShapeType="1"/>
            </p:cNvSpPr>
            <p:nvPr/>
          </p:nvSpPr>
          <p:spPr bwMode="auto">
            <a:xfrm>
              <a:off x="4368"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60" name="Line 111"/>
            <p:cNvSpPr>
              <a:spLocks noChangeShapeType="1"/>
            </p:cNvSpPr>
            <p:nvPr/>
          </p:nvSpPr>
          <p:spPr bwMode="auto">
            <a:xfrm flipV="1">
              <a:off x="4464"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64" name="Line 112"/>
            <p:cNvSpPr>
              <a:spLocks noChangeShapeType="1"/>
            </p:cNvSpPr>
            <p:nvPr/>
          </p:nvSpPr>
          <p:spPr bwMode="auto">
            <a:xfrm>
              <a:off x="4560"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65" name="Line 113"/>
            <p:cNvSpPr>
              <a:spLocks noChangeShapeType="1"/>
            </p:cNvSpPr>
            <p:nvPr/>
          </p:nvSpPr>
          <p:spPr bwMode="auto">
            <a:xfrm flipV="1">
              <a:off x="4656" y="1632"/>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166" name="Line 114"/>
          <p:cNvSpPr>
            <a:spLocks noChangeShapeType="1"/>
          </p:cNvSpPr>
          <p:nvPr/>
        </p:nvSpPr>
        <p:spPr bwMode="auto">
          <a:xfrm>
            <a:off x="8113933" y="631864"/>
            <a:ext cx="461172"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aphicFrame>
        <p:nvGraphicFramePr>
          <p:cNvPr id="189" name="Object 2"/>
          <p:cNvGraphicFramePr>
            <a:graphicFrameLocks noChangeAspect="1"/>
          </p:cNvGraphicFramePr>
          <p:nvPr>
            <p:extLst>
              <p:ext uri="{D42A27DB-BD31-4B8C-83A1-F6EECF244321}">
                <p14:modId xmlns:p14="http://schemas.microsoft.com/office/powerpoint/2010/main" val="1155671707"/>
              </p:ext>
            </p:extLst>
          </p:nvPr>
        </p:nvGraphicFramePr>
        <p:xfrm>
          <a:off x="7315732" y="1271407"/>
          <a:ext cx="349250" cy="349250"/>
        </p:xfrm>
        <a:graphic>
          <a:graphicData uri="http://schemas.openxmlformats.org/presentationml/2006/ole">
            <mc:AlternateContent xmlns:mc="http://schemas.openxmlformats.org/markup-compatibility/2006">
              <mc:Choice xmlns:v="urn:schemas-microsoft-com:vml" Requires="v">
                <p:oleObj name="Equation" r:id="rId5" imgW="203200" imgH="203200" progId="Equation.DSMT4">
                  <p:embed/>
                </p:oleObj>
              </mc:Choice>
              <mc:Fallback>
                <p:oleObj name="Equation" r:id="rId5" imgW="203200" imgH="203200" progId="Equation.DSMT4">
                  <p:embed/>
                  <p:pic>
                    <p:nvPicPr>
                      <p:cNvPr id="0" name=""/>
                      <p:cNvPicPr>
                        <a:picLocks noChangeAspect="1" noChangeArrowheads="1"/>
                      </p:cNvPicPr>
                      <p:nvPr/>
                    </p:nvPicPr>
                    <p:blipFill>
                      <a:blip r:embed="rId6"/>
                      <a:srcRect/>
                      <a:stretch>
                        <a:fillRect/>
                      </a:stretch>
                    </p:blipFill>
                    <p:spPr bwMode="auto">
                      <a:xfrm>
                        <a:off x="7315732" y="1271407"/>
                        <a:ext cx="349250" cy="349250"/>
                      </a:xfrm>
                      <a:prstGeom prst="rect">
                        <a:avLst/>
                      </a:prstGeom>
                      <a:noFill/>
                      <a:ln>
                        <a:noFill/>
                      </a:ln>
                      <a:effectLst/>
                    </p:spPr>
                  </p:pic>
                </p:oleObj>
              </mc:Fallback>
            </mc:AlternateContent>
          </a:graphicData>
        </a:graphic>
      </p:graphicFrame>
      <p:graphicFrame>
        <p:nvGraphicFramePr>
          <p:cNvPr id="190" name="Object 2"/>
          <p:cNvGraphicFramePr>
            <a:graphicFrameLocks noChangeAspect="1"/>
          </p:cNvGraphicFramePr>
          <p:nvPr>
            <p:extLst>
              <p:ext uri="{D42A27DB-BD31-4B8C-83A1-F6EECF244321}">
                <p14:modId xmlns:p14="http://schemas.microsoft.com/office/powerpoint/2010/main" val="2347238990"/>
              </p:ext>
            </p:extLst>
          </p:nvPr>
        </p:nvGraphicFramePr>
        <p:xfrm>
          <a:off x="7764683" y="208634"/>
          <a:ext cx="349250" cy="349250"/>
        </p:xfrm>
        <a:graphic>
          <a:graphicData uri="http://schemas.openxmlformats.org/presentationml/2006/ole">
            <mc:AlternateContent xmlns:mc="http://schemas.openxmlformats.org/markup-compatibility/2006">
              <mc:Choice xmlns:v="urn:schemas-microsoft-com:vml" Requires="v">
                <p:oleObj name="Equation" r:id="rId7" imgW="203200" imgH="203200" progId="Equation.DSMT4">
                  <p:embed/>
                </p:oleObj>
              </mc:Choice>
              <mc:Fallback>
                <p:oleObj name="Equation" r:id="rId7" imgW="203200" imgH="203200" progId="Equation.DSMT4">
                  <p:embed/>
                  <p:pic>
                    <p:nvPicPr>
                      <p:cNvPr id="0" name=""/>
                      <p:cNvPicPr>
                        <a:picLocks noChangeAspect="1" noChangeArrowheads="1"/>
                      </p:cNvPicPr>
                      <p:nvPr/>
                    </p:nvPicPr>
                    <p:blipFill>
                      <a:blip r:embed="rId8"/>
                      <a:srcRect/>
                      <a:stretch>
                        <a:fillRect/>
                      </a:stretch>
                    </p:blipFill>
                    <p:spPr bwMode="auto">
                      <a:xfrm>
                        <a:off x="7764683" y="208634"/>
                        <a:ext cx="349250" cy="349250"/>
                      </a:xfrm>
                      <a:prstGeom prst="rect">
                        <a:avLst/>
                      </a:prstGeom>
                      <a:noFill/>
                      <a:ln>
                        <a:noFill/>
                      </a:ln>
                      <a:effectLst/>
                    </p:spPr>
                  </p:pic>
                </p:oleObj>
              </mc:Fallback>
            </mc:AlternateContent>
          </a:graphicData>
        </a:graphic>
      </p:graphicFrame>
      <p:graphicFrame>
        <p:nvGraphicFramePr>
          <p:cNvPr id="191" name="Object 2"/>
          <p:cNvGraphicFramePr>
            <a:graphicFrameLocks noChangeAspect="1"/>
          </p:cNvGraphicFramePr>
          <p:nvPr>
            <p:extLst>
              <p:ext uri="{D42A27DB-BD31-4B8C-83A1-F6EECF244321}">
                <p14:modId xmlns:p14="http://schemas.microsoft.com/office/powerpoint/2010/main" val="3719471515"/>
              </p:ext>
            </p:extLst>
          </p:nvPr>
        </p:nvGraphicFramePr>
        <p:xfrm>
          <a:off x="8703193" y="1486200"/>
          <a:ext cx="371475" cy="349250"/>
        </p:xfrm>
        <a:graphic>
          <a:graphicData uri="http://schemas.openxmlformats.org/presentationml/2006/ole">
            <mc:AlternateContent xmlns:mc="http://schemas.openxmlformats.org/markup-compatibility/2006">
              <mc:Choice xmlns:v="urn:schemas-microsoft-com:vml" Requires="v">
                <p:oleObj name="Equation" r:id="rId9" imgW="215900" imgH="203200" progId="Equation.DSMT4">
                  <p:embed/>
                </p:oleObj>
              </mc:Choice>
              <mc:Fallback>
                <p:oleObj name="Equation" r:id="rId9" imgW="215900" imgH="203200" progId="Equation.DSMT4">
                  <p:embed/>
                  <p:pic>
                    <p:nvPicPr>
                      <p:cNvPr id="0" name=""/>
                      <p:cNvPicPr>
                        <a:picLocks noChangeAspect="1" noChangeArrowheads="1"/>
                      </p:cNvPicPr>
                      <p:nvPr/>
                    </p:nvPicPr>
                    <p:blipFill>
                      <a:blip r:embed="rId10"/>
                      <a:srcRect/>
                      <a:stretch>
                        <a:fillRect/>
                      </a:stretch>
                    </p:blipFill>
                    <p:spPr bwMode="auto">
                      <a:xfrm>
                        <a:off x="8703193" y="1486200"/>
                        <a:ext cx="371475" cy="349250"/>
                      </a:xfrm>
                      <a:prstGeom prst="rect">
                        <a:avLst/>
                      </a:prstGeom>
                      <a:noFill/>
                      <a:ln>
                        <a:noFill/>
                      </a:ln>
                      <a:effectLst/>
                    </p:spPr>
                  </p:pic>
                </p:oleObj>
              </mc:Fallback>
            </mc:AlternateContent>
          </a:graphicData>
        </a:graphic>
      </p:graphicFrame>
      <p:graphicFrame>
        <p:nvGraphicFramePr>
          <p:cNvPr id="192" name="Object 2"/>
          <p:cNvGraphicFramePr>
            <a:graphicFrameLocks noChangeAspect="1"/>
          </p:cNvGraphicFramePr>
          <p:nvPr>
            <p:extLst>
              <p:ext uri="{D42A27DB-BD31-4B8C-83A1-F6EECF244321}">
                <p14:modId xmlns:p14="http://schemas.microsoft.com/office/powerpoint/2010/main" val="3676727182"/>
              </p:ext>
            </p:extLst>
          </p:nvPr>
        </p:nvGraphicFramePr>
        <p:xfrm>
          <a:off x="5930007" y="737549"/>
          <a:ext cx="133696" cy="150001"/>
        </p:xfrm>
        <a:graphic>
          <a:graphicData uri="http://schemas.openxmlformats.org/presentationml/2006/ole">
            <mc:AlternateContent xmlns:mc="http://schemas.openxmlformats.org/markup-compatibility/2006">
              <mc:Choice xmlns:v="urn:schemas-microsoft-com:vml" Requires="v">
                <p:oleObj name="Equation" r:id="rId11" imgW="114300" imgH="127000" progId="Equation.DSMT4">
                  <p:embed/>
                </p:oleObj>
              </mc:Choice>
              <mc:Fallback>
                <p:oleObj name="Equation" r:id="rId11" imgW="114300" imgH="127000" progId="Equation.DSMT4">
                  <p:embed/>
                  <p:pic>
                    <p:nvPicPr>
                      <p:cNvPr id="0" name=""/>
                      <p:cNvPicPr>
                        <a:picLocks noChangeAspect="1" noChangeArrowheads="1"/>
                      </p:cNvPicPr>
                      <p:nvPr/>
                    </p:nvPicPr>
                    <p:blipFill>
                      <a:blip r:embed="rId12"/>
                      <a:srcRect/>
                      <a:stretch>
                        <a:fillRect/>
                      </a:stretch>
                    </p:blipFill>
                    <p:spPr bwMode="auto">
                      <a:xfrm>
                        <a:off x="5930007" y="737549"/>
                        <a:ext cx="133696" cy="150001"/>
                      </a:xfrm>
                      <a:prstGeom prst="rect">
                        <a:avLst/>
                      </a:prstGeom>
                      <a:noFill/>
                      <a:ln>
                        <a:noFill/>
                      </a:ln>
                      <a:effectLst/>
                    </p:spPr>
                  </p:pic>
                </p:oleObj>
              </mc:Fallback>
            </mc:AlternateContent>
          </a:graphicData>
        </a:graphic>
      </p:graphicFrame>
      <p:graphicFrame>
        <p:nvGraphicFramePr>
          <p:cNvPr id="193" name="Object 2"/>
          <p:cNvGraphicFramePr>
            <a:graphicFrameLocks noChangeAspect="1"/>
          </p:cNvGraphicFramePr>
          <p:nvPr>
            <p:extLst>
              <p:ext uri="{D42A27DB-BD31-4B8C-83A1-F6EECF244321}">
                <p14:modId xmlns:p14="http://schemas.microsoft.com/office/powerpoint/2010/main" val="2134326964"/>
              </p:ext>
            </p:extLst>
          </p:nvPr>
        </p:nvGraphicFramePr>
        <p:xfrm>
          <a:off x="6535206" y="669168"/>
          <a:ext cx="149225" cy="193675"/>
        </p:xfrm>
        <a:graphic>
          <a:graphicData uri="http://schemas.openxmlformats.org/presentationml/2006/ole">
            <mc:AlternateContent xmlns:mc="http://schemas.openxmlformats.org/markup-compatibility/2006">
              <mc:Choice xmlns:v="urn:schemas-microsoft-com:vml" Requires="v">
                <p:oleObj name="Equation" r:id="rId13" imgW="127000" imgH="165100" progId="Equation.DSMT4">
                  <p:embed/>
                </p:oleObj>
              </mc:Choice>
              <mc:Fallback>
                <p:oleObj name="Equation" r:id="rId13" imgW="127000" imgH="165100" progId="Equation.DSMT4">
                  <p:embed/>
                  <p:pic>
                    <p:nvPicPr>
                      <p:cNvPr id="0" name=""/>
                      <p:cNvPicPr>
                        <a:picLocks noChangeAspect="1" noChangeArrowheads="1"/>
                      </p:cNvPicPr>
                      <p:nvPr/>
                    </p:nvPicPr>
                    <p:blipFill>
                      <a:blip r:embed="rId14"/>
                      <a:srcRect/>
                      <a:stretch>
                        <a:fillRect/>
                      </a:stretch>
                    </p:blipFill>
                    <p:spPr bwMode="auto">
                      <a:xfrm>
                        <a:off x="6535206" y="669168"/>
                        <a:ext cx="149225" cy="193675"/>
                      </a:xfrm>
                      <a:prstGeom prst="rect">
                        <a:avLst/>
                      </a:prstGeom>
                      <a:noFill/>
                      <a:ln>
                        <a:noFill/>
                      </a:ln>
                      <a:effectLst/>
                    </p:spPr>
                  </p:pic>
                </p:oleObj>
              </mc:Fallback>
            </mc:AlternateContent>
          </a:graphicData>
        </a:graphic>
      </p:graphicFrame>
      <p:graphicFrame>
        <p:nvGraphicFramePr>
          <p:cNvPr id="194" name="Object 2"/>
          <p:cNvGraphicFramePr>
            <a:graphicFrameLocks noChangeAspect="1"/>
          </p:cNvGraphicFramePr>
          <p:nvPr>
            <p:extLst>
              <p:ext uri="{D42A27DB-BD31-4B8C-83A1-F6EECF244321}">
                <p14:modId xmlns:p14="http://schemas.microsoft.com/office/powerpoint/2010/main" val="604197280"/>
              </p:ext>
            </p:extLst>
          </p:nvPr>
        </p:nvGraphicFramePr>
        <p:xfrm>
          <a:off x="6950593" y="1035350"/>
          <a:ext cx="134938" cy="149225"/>
        </p:xfrm>
        <a:graphic>
          <a:graphicData uri="http://schemas.openxmlformats.org/presentationml/2006/ole">
            <mc:AlternateContent xmlns:mc="http://schemas.openxmlformats.org/markup-compatibility/2006">
              <mc:Choice xmlns:v="urn:schemas-microsoft-com:vml" Requires="v">
                <p:oleObj name="Equation" r:id="rId15" imgW="114300" imgH="127000" progId="Equation.DSMT4">
                  <p:embed/>
                </p:oleObj>
              </mc:Choice>
              <mc:Fallback>
                <p:oleObj name="Equation" r:id="rId15" imgW="114300" imgH="127000" progId="Equation.DSMT4">
                  <p:embed/>
                  <p:pic>
                    <p:nvPicPr>
                      <p:cNvPr id="0" name=""/>
                      <p:cNvPicPr>
                        <a:picLocks noChangeAspect="1" noChangeArrowheads="1"/>
                      </p:cNvPicPr>
                      <p:nvPr/>
                    </p:nvPicPr>
                    <p:blipFill>
                      <a:blip r:embed="rId16"/>
                      <a:srcRect/>
                      <a:stretch>
                        <a:fillRect/>
                      </a:stretch>
                    </p:blipFill>
                    <p:spPr bwMode="auto">
                      <a:xfrm>
                        <a:off x="6950593" y="1035350"/>
                        <a:ext cx="134938" cy="149225"/>
                      </a:xfrm>
                      <a:prstGeom prst="rect">
                        <a:avLst/>
                      </a:prstGeom>
                      <a:noFill/>
                      <a:ln>
                        <a:noFill/>
                      </a:ln>
                      <a:effectLst/>
                    </p:spPr>
                  </p:pic>
                </p:oleObj>
              </mc:Fallback>
            </mc:AlternateContent>
          </a:graphicData>
        </a:graphic>
      </p:graphicFrame>
      <p:graphicFrame>
        <p:nvGraphicFramePr>
          <p:cNvPr id="195" name="Object 2"/>
          <p:cNvGraphicFramePr>
            <a:graphicFrameLocks noChangeAspect="1"/>
          </p:cNvGraphicFramePr>
          <p:nvPr>
            <p:extLst>
              <p:ext uri="{D42A27DB-BD31-4B8C-83A1-F6EECF244321}">
                <p14:modId xmlns:p14="http://schemas.microsoft.com/office/powerpoint/2010/main" val="2666269675"/>
              </p:ext>
            </p:extLst>
          </p:nvPr>
        </p:nvGraphicFramePr>
        <p:xfrm>
          <a:off x="6973189" y="1737426"/>
          <a:ext cx="149225" cy="193675"/>
        </p:xfrm>
        <a:graphic>
          <a:graphicData uri="http://schemas.openxmlformats.org/presentationml/2006/ole">
            <mc:AlternateContent xmlns:mc="http://schemas.openxmlformats.org/markup-compatibility/2006">
              <mc:Choice xmlns:v="urn:schemas-microsoft-com:vml" Requires="v">
                <p:oleObj name="Equation" r:id="rId17" imgW="127000" imgH="165100" progId="Equation.DSMT4">
                  <p:embed/>
                </p:oleObj>
              </mc:Choice>
              <mc:Fallback>
                <p:oleObj name="Equation" r:id="rId17" imgW="127000" imgH="165100" progId="Equation.DSMT4">
                  <p:embed/>
                  <p:pic>
                    <p:nvPicPr>
                      <p:cNvPr id="0" name=""/>
                      <p:cNvPicPr>
                        <a:picLocks noChangeAspect="1" noChangeArrowheads="1"/>
                      </p:cNvPicPr>
                      <p:nvPr/>
                    </p:nvPicPr>
                    <p:blipFill>
                      <a:blip r:embed="rId18"/>
                      <a:srcRect/>
                      <a:stretch>
                        <a:fillRect/>
                      </a:stretch>
                    </p:blipFill>
                    <p:spPr bwMode="auto">
                      <a:xfrm>
                        <a:off x="6973189" y="1737426"/>
                        <a:ext cx="149225" cy="193675"/>
                      </a:xfrm>
                      <a:prstGeom prst="rect">
                        <a:avLst/>
                      </a:prstGeom>
                      <a:noFill/>
                      <a:ln>
                        <a:noFill/>
                      </a:ln>
                      <a:effectLst/>
                    </p:spPr>
                  </p:pic>
                </p:oleObj>
              </mc:Fallback>
            </mc:AlternateContent>
          </a:graphicData>
        </a:graphic>
      </p:graphicFrame>
      <p:graphicFrame>
        <p:nvGraphicFramePr>
          <p:cNvPr id="196" name="Object 2"/>
          <p:cNvGraphicFramePr>
            <a:graphicFrameLocks noChangeAspect="1"/>
          </p:cNvGraphicFramePr>
          <p:nvPr>
            <p:extLst>
              <p:ext uri="{D42A27DB-BD31-4B8C-83A1-F6EECF244321}">
                <p14:modId xmlns:p14="http://schemas.microsoft.com/office/powerpoint/2010/main" val="430784282"/>
              </p:ext>
            </p:extLst>
          </p:nvPr>
        </p:nvGraphicFramePr>
        <p:xfrm>
          <a:off x="8295206" y="663128"/>
          <a:ext cx="133350" cy="149225"/>
        </p:xfrm>
        <a:graphic>
          <a:graphicData uri="http://schemas.openxmlformats.org/presentationml/2006/ole">
            <mc:AlternateContent xmlns:mc="http://schemas.openxmlformats.org/markup-compatibility/2006">
              <mc:Choice xmlns:v="urn:schemas-microsoft-com:vml" Requires="v">
                <p:oleObj name="Equation" r:id="rId19" imgW="114300" imgH="127000" progId="Equation.DSMT4">
                  <p:embed/>
                </p:oleObj>
              </mc:Choice>
              <mc:Fallback>
                <p:oleObj name="Equation" r:id="rId19" imgW="114300" imgH="127000" progId="Equation.DSMT4">
                  <p:embed/>
                  <p:pic>
                    <p:nvPicPr>
                      <p:cNvPr id="0" name=""/>
                      <p:cNvPicPr>
                        <a:picLocks noChangeAspect="1" noChangeArrowheads="1"/>
                      </p:cNvPicPr>
                      <p:nvPr/>
                    </p:nvPicPr>
                    <p:blipFill>
                      <a:blip r:embed="rId20"/>
                      <a:srcRect/>
                      <a:stretch>
                        <a:fillRect/>
                      </a:stretch>
                    </p:blipFill>
                    <p:spPr bwMode="auto">
                      <a:xfrm>
                        <a:off x="8295206" y="663128"/>
                        <a:ext cx="133350" cy="149225"/>
                      </a:xfrm>
                      <a:prstGeom prst="rect">
                        <a:avLst/>
                      </a:prstGeom>
                      <a:noFill/>
                      <a:ln>
                        <a:noFill/>
                      </a:ln>
                      <a:effectLst/>
                    </p:spPr>
                  </p:pic>
                </p:oleObj>
              </mc:Fallback>
            </mc:AlternateContent>
          </a:graphicData>
        </a:graphic>
      </p:graphicFrame>
      <p:graphicFrame>
        <p:nvGraphicFramePr>
          <p:cNvPr id="197" name="Object 2"/>
          <p:cNvGraphicFramePr>
            <a:graphicFrameLocks noChangeAspect="1"/>
          </p:cNvGraphicFramePr>
          <p:nvPr>
            <p:extLst>
              <p:ext uri="{D42A27DB-BD31-4B8C-83A1-F6EECF244321}">
                <p14:modId xmlns:p14="http://schemas.microsoft.com/office/powerpoint/2010/main" val="318736898"/>
              </p:ext>
            </p:extLst>
          </p:nvPr>
        </p:nvGraphicFramePr>
        <p:xfrm>
          <a:off x="8408756" y="1787825"/>
          <a:ext cx="117475" cy="193675"/>
        </p:xfrm>
        <a:graphic>
          <a:graphicData uri="http://schemas.openxmlformats.org/presentationml/2006/ole">
            <mc:AlternateContent xmlns:mc="http://schemas.openxmlformats.org/markup-compatibility/2006">
              <mc:Choice xmlns:v="urn:schemas-microsoft-com:vml" Requires="v">
                <p:oleObj name="Equation" r:id="rId21" imgW="101600" imgH="165100" progId="Equation.DSMT4">
                  <p:embed/>
                </p:oleObj>
              </mc:Choice>
              <mc:Fallback>
                <p:oleObj name="Equation" r:id="rId21" imgW="101600" imgH="165100" progId="Equation.DSMT4">
                  <p:embed/>
                  <p:pic>
                    <p:nvPicPr>
                      <p:cNvPr id="0" name=""/>
                      <p:cNvPicPr>
                        <a:picLocks noChangeAspect="1" noChangeArrowheads="1"/>
                      </p:cNvPicPr>
                      <p:nvPr/>
                    </p:nvPicPr>
                    <p:blipFill>
                      <a:blip r:embed="rId22"/>
                      <a:srcRect/>
                      <a:stretch>
                        <a:fillRect/>
                      </a:stretch>
                    </p:blipFill>
                    <p:spPr bwMode="auto">
                      <a:xfrm>
                        <a:off x="8408756" y="1787825"/>
                        <a:ext cx="117475" cy="193675"/>
                      </a:xfrm>
                      <a:prstGeom prst="rect">
                        <a:avLst/>
                      </a:prstGeom>
                      <a:noFill/>
                      <a:ln>
                        <a:noFill/>
                      </a:ln>
                      <a:effectLst/>
                    </p:spPr>
                  </p:pic>
                </p:oleObj>
              </mc:Fallback>
            </mc:AlternateContent>
          </a:graphicData>
        </a:graphic>
      </p:graphicFrame>
      <p:graphicFrame>
        <p:nvGraphicFramePr>
          <p:cNvPr id="198" name="Object 2"/>
          <p:cNvGraphicFramePr>
            <a:graphicFrameLocks noChangeAspect="1"/>
          </p:cNvGraphicFramePr>
          <p:nvPr>
            <p:extLst>
              <p:ext uri="{D42A27DB-BD31-4B8C-83A1-F6EECF244321}">
                <p14:modId xmlns:p14="http://schemas.microsoft.com/office/powerpoint/2010/main" val="2540669894"/>
              </p:ext>
            </p:extLst>
          </p:nvPr>
        </p:nvGraphicFramePr>
        <p:xfrm>
          <a:off x="5577183" y="1724746"/>
          <a:ext cx="149225" cy="193675"/>
        </p:xfrm>
        <a:graphic>
          <a:graphicData uri="http://schemas.openxmlformats.org/presentationml/2006/ole">
            <mc:AlternateContent xmlns:mc="http://schemas.openxmlformats.org/markup-compatibility/2006">
              <mc:Choice xmlns:v="urn:schemas-microsoft-com:vml" Requires="v">
                <p:oleObj name="Equation" r:id="rId23" imgW="127000" imgH="165100" progId="Equation.DSMT4">
                  <p:embed/>
                </p:oleObj>
              </mc:Choice>
              <mc:Fallback>
                <p:oleObj name="Equation" r:id="rId23" imgW="127000" imgH="165100" progId="Equation.DSMT4">
                  <p:embed/>
                  <p:pic>
                    <p:nvPicPr>
                      <p:cNvPr id="0" name=""/>
                      <p:cNvPicPr>
                        <a:picLocks noChangeAspect="1" noChangeArrowheads="1"/>
                      </p:cNvPicPr>
                      <p:nvPr/>
                    </p:nvPicPr>
                    <p:blipFill>
                      <a:blip r:embed="rId24"/>
                      <a:srcRect/>
                      <a:stretch>
                        <a:fillRect/>
                      </a:stretch>
                    </p:blipFill>
                    <p:spPr bwMode="auto">
                      <a:xfrm>
                        <a:off x="5577183" y="1724746"/>
                        <a:ext cx="149225" cy="193675"/>
                      </a:xfrm>
                      <a:prstGeom prst="rect">
                        <a:avLst/>
                      </a:prstGeom>
                      <a:noFill/>
                      <a:ln>
                        <a:noFill/>
                      </a:ln>
                      <a:effectLst/>
                    </p:spPr>
                  </p:pic>
                </p:oleObj>
              </mc:Fallback>
            </mc:AlternateContent>
          </a:graphicData>
        </a:graphic>
      </p:graphicFrame>
      <p:graphicFrame>
        <p:nvGraphicFramePr>
          <p:cNvPr id="202" name="Object 2"/>
          <p:cNvGraphicFramePr>
            <a:graphicFrameLocks noChangeAspect="1"/>
          </p:cNvGraphicFramePr>
          <p:nvPr>
            <p:extLst>
              <p:ext uri="{D42A27DB-BD31-4B8C-83A1-F6EECF244321}">
                <p14:modId xmlns:p14="http://schemas.microsoft.com/office/powerpoint/2010/main" val="861929369"/>
              </p:ext>
            </p:extLst>
          </p:nvPr>
        </p:nvGraphicFramePr>
        <p:xfrm>
          <a:off x="5705766" y="1009156"/>
          <a:ext cx="239713" cy="350837"/>
        </p:xfrm>
        <a:graphic>
          <a:graphicData uri="http://schemas.openxmlformats.org/presentationml/2006/ole">
            <mc:AlternateContent xmlns:mc="http://schemas.openxmlformats.org/markup-compatibility/2006">
              <mc:Choice xmlns:v="urn:schemas-microsoft-com:vml" Requires="v">
                <p:oleObj name="Equation" r:id="rId25" imgW="139700" imgH="203200" progId="Equation.DSMT4">
                  <p:embed/>
                </p:oleObj>
              </mc:Choice>
              <mc:Fallback>
                <p:oleObj name="Equation" r:id="rId25" imgW="139700" imgH="203200" progId="Equation.DSMT4">
                  <p:embed/>
                  <p:pic>
                    <p:nvPicPr>
                      <p:cNvPr id="0" name=""/>
                      <p:cNvPicPr>
                        <a:picLocks noChangeAspect="1" noChangeArrowheads="1"/>
                      </p:cNvPicPr>
                      <p:nvPr/>
                    </p:nvPicPr>
                    <p:blipFill>
                      <a:blip r:embed="rId26"/>
                      <a:srcRect/>
                      <a:stretch>
                        <a:fillRect/>
                      </a:stretch>
                    </p:blipFill>
                    <p:spPr bwMode="auto">
                      <a:xfrm>
                        <a:off x="5705766" y="1009156"/>
                        <a:ext cx="239713" cy="350837"/>
                      </a:xfrm>
                      <a:prstGeom prst="rect">
                        <a:avLst/>
                      </a:prstGeom>
                      <a:noFill/>
                      <a:ln>
                        <a:noFill/>
                      </a:ln>
                      <a:effectLst/>
                    </p:spPr>
                  </p:pic>
                </p:oleObj>
              </mc:Fallback>
            </mc:AlternateContent>
          </a:graphicData>
        </a:graphic>
      </p:graphicFrame>
      <p:sp>
        <p:nvSpPr>
          <p:cNvPr id="203" name="TextBox 202"/>
          <p:cNvSpPr txBox="1"/>
          <p:nvPr/>
        </p:nvSpPr>
        <p:spPr>
          <a:xfrm>
            <a:off x="646733" y="702227"/>
            <a:ext cx="4585667" cy="707886"/>
          </a:xfrm>
          <a:prstGeom prst="rect">
            <a:avLst/>
          </a:prstGeom>
          <a:noFill/>
        </p:spPr>
        <p:txBody>
          <a:bodyPr wrap="square" rtlCol="0">
            <a:spAutoFit/>
          </a:bodyPr>
          <a:lstStyle/>
          <a:p>
            <a:r>
              <a:rPr lang="en-US" sz="2000" dirty="0">
                <a:solidFill>
                  <a:srgbClr val="FF0000"/>
                </a:solidFill>
                <a:latin typeface="Apple Chancery"/>
                <a:cs typeface="Apple Chancery"/>
              </a:rPr>
              <a:t>We know </a:t>
            </a:r>
            <a:r>
              <a:rPr lang="en-US" sz="2000" dirty="0">
                <a:latin typeface="Times New Roman"/>
                <a:cs typeface="Times New Roman"/>
              </a:rPr>
              <a:t>the </a:t>
            </a:r>
            <a:r>
              <a:rPr lang="en-US" sz="2000" dirty="0">
                <a:solidFill>
                  <a:srgbClr val="0000FF"/>
                </a:solidFill>
                <a:latin typeface="Times New Roman"/>
                <a:cs typeface="Times New Roman"/>
              </a:rPr>
              <a:t>absolute electrical potential </a:t>
            </a:r>
            <a:r>
              <a:rPr lang="en-US" sz="2000" dirty="0">
                <a:latin typeface="Times New Roman"/>
                <a:cs typeface="Times New Roman"/>
              </a:rPr>
              <a:t>(the </a:t>
            </a:r>
            <a:r>
              <a:rPr lang="en-US" sz="2000" dirty="0">
                <a:solidFill>
                  <a:srgbClr val="0000FF"/>
                </a:solidFill>
                <a:latin typeface="Times New Roman"/>
                <a:cs typeface="Times New Roman"/>
              </a:rPr>
              <a:t>voltage</a:t>
            </a:r>
            <a:r>
              <a:rPr lang="en-US" sz="2000" dirty="0">
                <a:latin typeface="Times New Roman"/>
                <a:cs typeface="Times New Roman"/>
              </a:rPr>
              <a:t>) at </a:t>
            </a:r>
            <a:r>
              <a:rPr lang="en-US" sz="2000" i="1" dirty="0">
                <a:solidFill>
                  <a:srgbClr val="008000"/>
                </a:solidFill>
                <a:latin typeface="Times New Roman"/>
                <a:cs typeface="Times New Roman"/>
              </a:rPr>
              <a:t>Point a</a:t>
            </a:r>
            <a:r>
              <a:rPr lang="en-US" sz="2000" dirty="0">
                <a:latin typeface="Times New Roman"/>
                <a:cs typeface="Times New Roman"/>
              </a:rPr>
              <a:t> is </a:t>
            </a:r>
            <a:r>
              <a:rPr lang="en-US" sz="2000" dirty="0">
                <a:solidFill>
                  <a:srgbClr val="FF0000"/>
                </a:solidFill>
                <a:latin typeface="Times New Roman"/>
                <a:cs typeface="Times New Roman"/>
              </a:rPr>
              <a:t>10 volts</a:t>
            </a:r>
            <a:r>
              <a:rPr lang="en-US" sz="2000" dirty="0">
                <a:latin typeface="Times New Roman"/>
                <a:cs typeface="Times New Roman"/>
              </a:rPr>
              <a:t>.  </a:t>
            </a:r>
          </a:p>
        </p:txBody>
      </p:sp>
      <p:graphicFrame>
        <p:nvGraphicFramePr>
          <p:cNvPr id="236" name="Object 2"/>
          <p:cNvGraphicFramePr>
            <a:graphicFrameLocks noChangeAspect="1"/>
          </p:cNvGraphicFramePr>
          <p:nvPr>
            <p:extLst>
              <p:ext uri="{D42A27DB-BD31-4B8C-83A1-F6EECF244321}">
                <p14:modId xmlns:p14="http://schemas.microsoft.com/office/powerpoint/2010/main" val="3251951938"/>
              </p:ext>
            </p:extLst>
          </p:nvPr>
        </p:nvGraphicFramePr>
        <p:xfrm>
          <a:off x="1530350" y="2451100"/>
          <a:ext cx="2986088" cy="720725"/>
        </p:xfrm>
        <a:graphic>
          <a:graphicData uri="http://schemas.openxmlformats.org/presentationml/2006/ole">
            <mc:AlternateContent xmlns:mc="http://schemas.openxmlformats.org/markup-compatibility/2006">
              <mc:Choice xmlns:v="urn:schemas-microsoft-com:vml" Requires="v">
                <p:oleObj name="Equation" r:id="rId27" imgW="1739900" imgH="419100" progId="Equation.DSMT4">
                  <p:embed/>
                </p:oleObj>
              </mc:Choice>
              <mc:Fallback>
                <p:oleObj name="Equation" r:id="rId27" imgW="1739900" imgH="419100" progId="Equation.DSMT4">
                  <p:embed/>
                  <p:pic>
                    <p:nvPicPr>
                      <p:cNvPr id="0" name=""/>
                      <p:cNvPicPr>
                        <a:picLocks noChangeAspect="1" noChangeArrowheads="1"/>
                      </p:cNvPicPr>
                      <p:nvPr/>
                    </p:nvPicPr>
                    <p:blipFill>
                      <a:blip r:embed="rId28"/>
                      <a:srcRect/>
                      <a:stretch>
                        <a:fillRect/>
                      </a:stretch>
                    </p:blipFill>
                    <p:spPr bwMode="auto">
                      <a:xfrm>
                        <a:off x="1530350" y="2451100"/>
                        <a:ext cx="2986088" cy="720725"/>
                      </a:xfrm>
                      <a:prstGeom prst="rect">
                        <a:avLst/>
                      </a:prstGeom>
                      <a:noFill/>
                      <a:ln>
                        <a:noFill/>
                      </a:ln>
                      <a:effectLst/>
                    </p:spPr>
                  </p:pic>
                </p:oleObj>
              </mc:Fallback>
            </mc:AlternateContent>
          </a:graphicData>
        </a:graphic>
      </p:graphicFrame>
      <p:cxnSp>
        <p:nvCxnSpPr>
          <p:cNvPr id="109" name="Straight Arrow Connector 108"/>
          <p:cNvCxnSpPr/>
          <p:nvPr/>
        </p:nvCxnSpPr>
        <p:spPr>
          <a:xfrm flipV="1">
            <a:off x="5669353" y="965955"/>
            <a:ext cx="0" cy="382671"/>
          </a:xfrm>
          <a:prstGeom prst="straightConnector1">
            <a:avLst/>
          </a:prstGeom>
          <a:ln w="12700"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112" name="Object 2"/>
          <p:cNvGraphicFramePr>
            <a:graphicFrameLocks noChangeAspect="1"/>
          </p:cNvGraphicFramePr>
          <p:nvPr>
            <p:extLst>
              <p:ext uri="{D42A27DB-BD31-4B8C-83A1-F6EECF244321}">
                <p14:modId xmlns:p14="http://schemas.microsoft.com/office/powerpoint/2010/main" val="3510496143"/>
              </p:ext>
            </p:extLst>
          </p:nvPr>
        </p:nvGraphicFramePr>
        <p:xfrm>
          <a:off x="6105525" y="3221038"/>
          <a:ext cx="2811463" cy="1092200"/>
        </p:xfrm>
        <a:graphic>
          <a:graphicData uri="http://schemas.openxmlformats.org/presentationml/2006/ole">
            <mc:AlternateContent xmlns:mc="http://schemas.openxmlformats.org/markup-compatibility/2006">
              <mc:Choice xmlns:v="urn:schemas-microsoft-com:vml" Requires="v">
                <p:oleObj name="Equation" r:id="rId29" imgW="1638300" imgH="635000" progId="Equation.DSMT4">
                  <p:embed/>
                </p:oleObj>
              </mc:Choice>
              <mc:Fallback>
                <p:oleObj name="Equation" r:id="rId29" imgW="1638300" imgH="635000" progId="Equation.DSMT4">
                  <p:embed/>
                  <p:pic>
                    <p:nvPicPr>
                      <p:cNvPr id="0" name=""/>
                      <p:cNvPicPr>
                        <a:picLocks noChangeAspect="1" noChangeArrowheads="1"/>
                      </p:cNvPicPr>
                      <p:nvPr/>
                    </p:nvPicPr>
                    <p:blipFill>
                      <a:blip r:embed="rId30"/>
                      <a:srcRect/>
                      <a:stretch>
                        <a:fillRect/>
                      </a:stretch>
                    </p:blipFill>
                    <p:spPr bwMode="auto">
                      <a:xfrm>
                        <a:off x="6105525" y="3221038"/>
                        <a:ext cx="2811463" cy="1092200"/>
                      </a:xfrm>
                      <a:prstGeom prst="rect">
                        <a:avLst/>
                      </a:prstGeom>
                      <a:noFill/>
                      <a:ln>
                        <a:noFill/>
                      </a:ln>
                      <a:effectLst/>
                    </p:spPr>
                  </p:pic>
                </p:oleObj>
              </mc:Fallback>
            </mc:AlternateContent>
          </a:graphicData>
        </a:graphic>
      </p:graphicFrame>
      <p:graphicFrame>
        <p:nvGraphicFramePr>
          <p:cNvPr id="117" name="Object 2"/>
          <p:cNvGraphicFramePr>
            <a:graphicFrameLocks noChangeAspect="1"/>
          </p:cNvGraphicFramePr>
          <p:nvPr>
            <p:extLst>
              <p:ext uri="{D42A27DB-BD31-4B8C-83A1-F6EECF244321}">
                <p14:modId xmlns:p14="http://schemas.microsoft.com/office/powerpoint/2010/main" val="3795074544"/>
              </p:ext>
            </p:extLst>
          </p:nvPr>
        </p:nvGraphicFramePr>
        <p:xfrm>
          <a:off x="1476375" y="4881563"/>
          <a:ext cx="2724150" cy="1049337"/>
        </p:xfrm>
        <a:graphic>
          <a:graphicData uri="http://schemas.openxmlformats.org/presentationml/2006/ole">
            <mc:AlternateContent xmlns:mc="http://schemas.openxmlformats.org/markup-compatibility/2006">
              <mc:Choice xmlns:v="urn:schemas-microsoft-com:vml" Requires="v">
                <p:oleObj name="Equation" r:id="rId31" imgW="1587500" imgH="609600" progId="Equation.DSMT4">
                  <p:embed/>
                </p:oleObj>
              </mc:Choice>
              <mc:Fallback>
                <p:oleObj name="Equation" r:id="rId31" imgW="1587500" imgH="609600" progId="Equation.DSMT4">
                  <p:embed/>
                  <p:pic>
                    <p:nvPicPr>
                      <p:cNvPr id="0" name=""/>
                      <p:cNvPicPr>
                        <a:picLocks noChangeAspect="1" noChangeArrowheads="1"/>
                      </p:cNvPicPr>
                      <p:nvPr/>
                    </p:nvPicPr>
                    <p:blipFill>
                      <a:blip r:embed="rId32"/>
                      <a:srcRect/>
                      <a:stretch>
                        <a:fillRect/>
                      </a:stretch>
                    </p:blipFill>
                    <p:spPr bwMode="auto">
                      <a:xfrm>
                        <a:off x="1476375" y="4881563"/>
                        <a:ext cx="2724150" cy="1049337"/>
                      </a:xfrm>
                      <a:prstGeom prst="rect">
                        <a:avLst/>
                      </a:prstGeom>
                      <a:noFill/>
                      <a:ln>
                        <a:noFill/>
                      </a:ln>
                      <a:effectLst/>
                    </p:spPr>
                  </p:pic>
                </p:oleObj>
              </mc:Fallback>
            </mc:AlternateContent>
          </a:graphicData>
        </a:graphic>
      </p:graphicFrame>
      <p:sp>
        <p:nvSpPr>
          <p:cNvPr id="118" name="TextBox 117"/>
          <p:cNvSpPr txBox="1"/>
          <p:nvPr/>
        </p:nvSpPr>
        <p:spPr>
          <a:xfrm>
            <a:off x="4994276" y="4851568"/>
            <a:ext cx="3831812" cy="400110"/>
          </a:xfrm>
          <a:prstGeom prst="rect">
            <a:avLst/>
          </a:prstGeom>
          <a:noFill/>
        </p:spPr>
        <p:txBody>
          <a:bodyPr wrap="square" rtlCol="0">
            <a:spAutoFit/>
          </a:bodyPr>
          <a:lstStyle/>
          <a:p>
            <a:r>
              <a:rPr lang="en-US" sz="2000" dirty="0">
                <a:solidFill>
                  <a:srgbClr val="FF0000"/>
                </a:solidFill>
                <a:latin typeface="Apple Chancery"/>
                <a:cs typeface="Apple Chancery"/>
              </a:rPr>
              <a:t>The power </a:t>
            </a:r>
            <a:r>
              <a:rPr lang="en-US" sz="2000" dirty="0">
                <a:latin typeface="Times New Roman"/>
                <a:cs typeface="Times New Roman"/>
              </a:rPr>
              <a:t>dissipated by      is, then:</a:t>
            </a:r>
          </a:p>
        </p:txBody>
      </p:sp>
      <p:graphicFrame>
        <p:nvGraphicFramePr>
          <p:cNvPr id="120" name="Object 2"/>
          <p:cNvGraphicFramePr>
            <a:graphicFrameLocks noChangeAspect="1"/>
          </p:cNvGraphicFramePr>
          <p:nvPr>
            <p:extLst>
              <p:ext uri="{D42A27DB-BD31-4B8C-83A1-F6EECF244321}">
                <p14:modId xmlns:p14="http://schemas.microsoft.com/office/powerpoint/2010/main" val="2355706680"/>
              </p:ext>
            </p:extLst>
          </p:nvPr>
        </p:nvGraphicFramePr>
        <p:xfrm>
          <a:off x="5474284" y="5251678"/>
          <a:ext cx="2593975" cy="1136650"/>
        </p:xfrm>
        <a:graphic>
          <a:graphicData uri="http://schemas.openxmlformats.org/presentationml/2006/ole">
            <mc:AlternateContent xmlns:mc="http://schemas.openxmlformats.org/markup-compatibility/2006">
              <mc:Choice xmlns:v="urn:schemas-microsoft-com:vml" Requires="v">
                <p:oleObj name="Equation" r:id="rId33" imgW="1511300" imgH="660400" progId="Equation.DSMT4">
                  <p:embed/>
                </p:oleObj>
              </mc:Choice>
              <mc:Fallback>
                <p:oleObj name="Equation" r:id="rId33" imgW="1511300" imgH="660400" progId="Equation.DSMT4">
                  <p:embed/>
                  <p:pic>
                    <p:nvPicPr>
                      <p:cNvPr id="0" name=""/>
                      <p:cNvPicPr>
                        <a:picLocks noChangeAspect="1" noChangeArrowheads="1"/>
                      </p:cNvPicPr>
                      <p:nvPr/>
                    </p:nvPicPr>
                    <p:blipFill>
                      <a:blip r:embed="rId34"/>
                      <a:srcRect/>
                      <a:stretch>
                        <a:fillRect/>
                      </a:stretch>
                    </p:blipFill>
                    <p:spPr bwMode="auto">
                      <a:xfrm>
                        <a:off x="5474284" y="5251678"/>
                        <a:ext cx="2593975" cy="1136650"/>
                      </a:xfrm>
                      <a:prstGeom prst="rect">
                        <a:avLst/>
                      </a:prstGeom>
                      <a:noFill/>
                      <a:ln>
                        <a:noFill/>
                      </a:ln>
                      <a:effectLst/>
                    </p:spPr>
                  </p:pic>
                </p:oleObj>
              </mc:Fallback>
            </mc:AlternateContent>
          </a:graphicData>
        </a:graphic>
      </p:graphicFrame>
      <p:sp>
        <p:nvSpPr>
          <p:cNvPr id="79" name="TextBox 78"/>
          <p:cNvSpPr txBox="1"/>
          <p:nvPr/>
        </p:nvSpPr>
        <p:spPr>
          <a:xfrm>
            <a:off x="646732" y="3865466"/>
            <a:ext cx="5220911" cy="1015663"/>
          </a:xfrm>
          <a:prstGeom prst="rect">
            <a:avLst/>
          </a:prstGeom>
          <a:noFill/>
        </p:spPr>
        <p:txBody>
          <a:bodyPr wrap="square" rtlCol="0">
            <a:spAutoFit/>
          </a:bodyPr>
          <a:lstStyle/>
          <a:p>
            <a:r>
              <a:rPr lang="en-US" sz="2000" dirty="0">
                <a:solidFill>
                  <a:srgbClr val="FF0000"/>
                </a:solidFill>
                <a:latin typeface="Apple Chancery"/>
                <a:cs typeface="Apple Chancery"/>
              </a:rPr>
              <a:t>Because the </a:t>
            </a:r>
            <a:r>
              <a:rPr lang="en-US" sz="2000" dirty="0">
                <a:solidFill>
                  <a:srgbClr val="0000FF"/>
                </a:solidFill>
                <a:latin typeface="Times New Roman"/>
                <a:cs typeface="Times New Roman"/>
              </a:rPr>
              <a:t>absolute electrical potential at </a:t>
            </a:r>
            <a:r>
              <a:rPr lang="en-US" sz="2000" i="1" dirty="0">
                <a:solidFill>
                  <a:srgbClr val="008000"/>
                </a:solidFill>
                <a:latin typeface="Times New Roman"/>
                <a:cs typeface="Times New Roman"/>
              </a:rPr>
              <a:t>Point d</a:t>
            </a:r>
            <a:r>
              <a:rPr lang="en-US" sz="2000" i="1" dirty="0">
                <a:latin typeface="Times New Roman"/>
                <a:cs typeface="Times New Roman"/>
              </a:rPr>
              <a:t> </a:t>
            </a:r>
            <a:r>
              <a:rPr lang="en-US" sz="2000" dirty="0">
                <a:latin typeface="Times New Roman"/>
                <a:cs typeface="Times New Roman"/>
              </a:rPr>
              <a:t>is </a:t>
            </a:r>
            <a:r>
              <a:rPr lang="en-US" sz="2000" i="1" dirty="0">
                <a:solidFill>
                  <a:srgbClr val="FF0000"/>
                </a:solidFill>
                <a:latin typeface="Times New Roman"/>
                <a:cs typeface="Times New Roman"/>
              </a:rPr>
              <a:t>zero</a:t>
            </a:r>
            <a:r>
              <a:rPr lang="en-US" sz="2000" dirty="0">
                <a:latin typeface="Times New Roman"/>
                <a:cs typeface="Times New Roman"/>
              </a:rPr>
              <a:t>, the voltage across       equals                and:</a:t>
            </a:r>
          </a:p>
        </p:txBody>
      </p:sp>
      <p:sp>
        <p:nvSpPr>
          <p:cNvPr id="80" name="TextBox 79"/>
          <p:cNvSpPr txBox="1"/>
          <p:nvPr/>
        </p:nvSpPr>
        <p:spPr>
          <a:xfrm>
            <a:off x="646733" y="1436193"/>
            <a:ext cx="4706141" cy="1015663"/>
          </a:xfrm>
          <a:prstGeom prst="rect">
            <a:avLst/>
          </a:prstGeom>
          <a:noFill/>
        </p:spPr>
        <p:txBody>
          <a:bodyPr wrap="square" rtlCol="0">
            <a:spAutoFit/>
          </a:bodyPr>
          <a:lstStyle/>
          <a:p>
            <a:r>
              <a:rPr lang="en-US" sz="2000" dirty="0">
                <a:solidFill>
                  <a:srgbClr val="FF0000"/>
                </a:solidFill>
                <a:latin typeface="Apple Chancery"/>
                <a:cs typeface="Apple Chancery"/>
              </a:rPr>
              <a:t>We know </a:t>
            </a:r>
            <a:r>
              <a:rPr lang="en-US" sz="2000" dirty="0">
                <a:solidFill>
                  <a:srgbClr val="0000FF"/>
                </a:solidFill>
                <a:latin typeface="Times New Roman"/>
                <a:cs typeface="Times New Roman"/>
              </a:rPr>
              <a:t>current goes </a:t>
            </a:r>
            <a:r>
              <a:rPr lang="en-US" sz="2000" dirty="0">
                <a:latin typeface="Times New Roman"/>
                <a:cs typeface="Times New Roman"/>
              </a:rPr>
              <a:t>from</a:t>
            </a:r>
            <a:r>
              <a:rPr lang="en-US" sz="2000" dirty="0">
                <a:solidFill>
                  <a:srgbClr val="0000FF"/>
                </a:solidFill>
                <a:latin typeface="Times New Roman"/>
                <a:cs typeface="Times New Roman"/>
              </a:rPr>
              <a:t> </a:t>
            </a:r>
            <a:r>
              <a:rPr lang="en-US" sz="2000" i="1" dirty="0">
                <a:solidFill>
                  <a:srgbClr val="0000FF"/>
                </a:solidFill>
                <a:latin typeface="Times New Roman"/>
                <a:cs typeface="Times New Roman"/>
              </a:rPr>
              <a:t>high voltage </a:t>
            </a:r>
            <a:r>
              <a:rPr lang="en-US" sz="2000" dirty="0">
                <a:solidFill>
                  <a:srgbClr val="000000"/>
                </a:solidFill>
                <a:latin typeface="Times New Roman"/>
                <a:cs typeface="Times New Roman"/>
              </a:rPr>
              <a:t>to</a:t>
            </a:r>
            <a:r>
              <a:rPr lang="en-US" sz="2000" dirty="0">
                <a:solidFill>
                  <a:srgbClr val="0000FF"/>
                </a:solidFill>
                <a:latin typeface="Times New Roman"/>
                <a:cs typeface="Times New Roman"/>
              </a:rPr>
              <a:t> </a:t>
            </a:r>
            <a:r>
              <a:rPr lang="en-US" sz="2000" i="1" dirty="0">
                <a:solidFill>
                  <a:srgbClr val="0000FF"/>
                </a:solidFill>
                <a:latin typeface="Times New Roman"/>
                <a:cs typeface="Times New Roman"/>
              </a:rPr>
              <a:t>low voltage</a:t>
            </a:r>
            <a:r>
              <a:rPr lang="en-US" sz="2000" dirty="0">
                <a:latin typeface="Times New Roman"/>
                <a:cs typeface="Times New Roman"/>
              </a:rPr>
              <a:t>, so the </a:t>
            </a:r>
            <a:r>
              <a:rPr lang="en-US" sz="2000" i="1" dirty="0">
                <a:solidFill>
                  <a:srgbClr val="0000FF"/>
                </a:solidFill>
                <a:latin typeface="Times New Roman"/>
                <a:cs typeface="Times New Roman"/>
              </a:rPr>
              <a:t>voltage change </a:t>
            </a:r>
            <a:r>
              <a:rPr lang="en-US" sz="2000" dirty="0">
                <a:latin typeface="Times New Roman"/>
                <a:cs typeface="Times New Roman"/>
              </a:rPr>
              <a:t>across must be a </a:t>
            </a:r>
            <a:r>
              <a:rPr lang="en-US" sz="2000" dirty="0">
                <a:solidFill>
                  <a:srgbClr val="0000FF"/>
                </a:solidFill>
                <a:latin typeface="Times New Roman"/>
                <a:cs typeface="Times New Roman"/>
              </a:rPr>
              <a:t>voltage DROP </a:t>
            </a:r>
            <a:r>
              <a:rPr lang="en-US" sz="2000" dirty="0">
                <a:latin typeface="Times New Roman"/>
                <a:cs typeface="Times New Roman"/>
              </a:rPr>
              <a:t>equal to: </a:t>
            </a:r>
          </a:p>
        </p:txBody>
      </p:sp>
      <p:graphicFrame>
        <p:nvGraphicFramePr>
          <p:cNvPr id="81" name="Object 2"/>
          <p:cNvGraphicFramePr>
            <a:graphicFrameLocks noChangeAspect="1"/>
          </p:cNvGraphicFramePr>
          <p:nvPr>
            <p:extLst>
              <p:ext uri="{D42A27DB-BD31-4B8C-83A1-F6EECF244321}">
                <p14:modId xmlns:p14="http://schemas.microsoft.com/office/powerpoint/2010/main" val="544959145"/>
              </p:ext>
            </p:extLst>
          </p:nvPr>
        </p:nvGraphicFramePr>
        <p:xfrm>
          <a:off x="4994276" y="1799609"/>
          <a:ext cx="327025" cy="349250"/>
        </p:xfrm>
        <a:graphic>
          <a:graphicData uri="http://schemas.openxmlformats.org/presentationml/2006/ole">
            <mc:AlternateContent xmlns:mc="http://schemas.openxmlformats.org/markup-compatibility/2006">
              <mc:Choice xmlns:v="urn:schemas-microsoft-com:vml" Requires="v">
                <p:oleObj name="Equation" r:id="rId35" imgW="190500" imgH="203200" progId="Equation.DSMT4">
                  <p:embed/>
                </p:oleObj>
              </mc:Choice>
              <mc:Fallback>
                <p:oleObj name="Equation" r:id="rId35" imgW="190500" imgH="203200" progId="Equation.DSMT4">
                  <p:embed/>
                  <p:pic>
                    <p:nvPicPr>
                      <p:cNvPr id="0" name=""/>
                      <p:cNvPicPr>
                        <a:picLocks noChangeAspect="1" noChangeArrowheads="1"/>
                      </p:cNvPicPr>
                      <p:nvPr/>
                    </p:nvPicPr>
                    <p:blipFill>
                      <a:blip r:embed="rId4"/>
                      <a:srcRect/>
                      <a:stretch>
                        <a:fillRect/>
                      </a:stretch>
                    </p:blipFill>
                    <p:spPr bwMode="auto">
                      <a:xfrm>
                        <a:off x="4994276" y="1799609"/>
                        <a:ext cx="327025" cy="349250"/>
                      </a:xfrm>
                      <a:prstGeom prst="rect">
                        <a:avLst/>
                      </a:prstGeom>
                      <a:noFill/>
                      <a:ln>
                        <a:noFill/>
                      </a:ln>
                      <a:effectLst/>
                    </p:spPr>
                  </p:pic>
                </p:oleObj>
              </mc:Fallback>
            </mc:AlternateContent>
          </a:graphicData>
        </a:graphic>
      </p:graphicFrame>
      <p:sp>
        <p:nvSpPr>
          <p:cNvPr id="82" name="TextBox 81"/>
          <p:cNvSpPr txBox="1"/>
          <p:nvPr/>
        </p:nvSpPr>
        <p:spPr>
          <a:xfrm>
            <a:off x="684375" y="3147519"/>
            <a:ext cx="5423130" cy="707886"/>
          </a:xfrm>
          <a:prstGeom prst="rect">
            <a:avLst/>
          </a:prstGeom>
          <a:noFill/>
        </p:spPr>
        <p:txBody>
          <a:bodyPr wrap="square" rtlCol="0">
            <a:spAutoFit/>
          </a:bodyPr>
          <a:lstStyle/>
          <a:p>
            <a:r>
              <a:rPr lang="en-US" sz="2000" dirty="0">
                <a:solidFill>
                  <a:srgbClr val="FF0000"/>
                </a:solidFill>
                <a:latin typeface="Apple Chancery"/>
                <a:cs typeface="Apple Chancery"/>
              </a:rPr>
              <a:t>Logic dictates </a:t>
            </a:r>
            <a:r>
              <a:rPr lang="en-US" sz="2000" dirty="0">
                <a:latin typeface="Times New Roman"/>
                <a:cs typeface="Times New Roman"/>
              </a:rPr>
              <a:t>that the </a:t>
            </a:r>
            <a:r>
              <a:rPr lang="en-US" sz="2000" dirty="0">
                <a:solidFill>
                  <a:srgbClr val="0000FF"/>
                </a:solidFill>
                <a:latin typeface="Times New Roman"/>
                <a:cs typeface="Times New Roman"/>
              </a:rPr>
              <a:t>absolute electrical potential </a:t>
            </a:r>
            <a:r>
              <a:rPr lang="en-US" sz="2000" dirty="0">
                <a:latin typeface="Times New Roman"/>
                <a:cs typeface="Times New Roman"/>
              </a:rPr>
              <a:t>at </a:t>
            </a:r>
            <a:r>
              <a:rPr lang="en-US" sz="2000" i="1" dirty="0">
                <a:solidFill>
                  <a:srgbClr val="008000"/>
                </a:solidFill>
                <a:latin typeface="Times New Roman"/>
                <a:cs typeface="Times New Roman"/>
              </a:rPr>
              <a:t>Point b </a:t>
            </a:r>
            <a:r>
              <a:rPr lang="en-US" sz="2000" i="1" dirty="0">
                <a:latin typeface="Times New Roman"/>
                <a:cs typeface="Times New Roman"/>
              </a:rPr>
              <a:t>is</a:t>
            </a:r>
            <a:r>
              <a:rPr lang="en-US" sz="2000" dirty="0">
                <a:latin typeface="Times New Roman"/>
                <a:cs typeface="Times New Roman"/>
              </a:rPr>
              <a:t>: </a:t>
            </a:r>
          </a:p>
        </p:txBody>
      </p:sp>
      <p:graphicFrame>
        <p:nvGraphicFramePr>
          <p:cNvPr id="88" name="Object 2"/>
          <p:cNvGraphicFramePr>
            <a:graphicFrameLocks noChangeAspect="1"/>
          </p:cNvGraphicFramePr>
          <p:nvPr>
            <p:extLst>
              <p:ext uri="{D42A27DB-BD31-4B8C-83A1-F6EECF244321}">
                <p14:modId xmlns:p14="http://schemas.microsoft.com/office/powerpoint/2010/main" val="2201568883"/>
              </p:ext>
            </p:extLst>
          </p:nvPr>
        </p:nvGraphicFramePr>
        <p:xfrm>
          <a:off x="3099654" y="318887"/>
          <a:ext cx="349250" cy="349250"/>
        </p:xfrm>
        <a:graphic>
          <a:graphicData uri="http://schemas.openxmlformats.org/presentationml/2006/ole">
            <mc:AlternateContent xmlns:mc="http://schemas.openxmlformats.org/markup-compatibility/2006">
              <mc:Choice xmlns:v="urn:schemas-microsoft-com:vml" Requires="v">
                <p:oleObj name="Equation" r:id="rId36" imgW="203200" imgH="203200" progId="Equation.DSMT4">
                  <p:embed/>
                </p:oleObj>
              </mc:Choice>
              <mc:Fallback>
                <p:oleObj name="Equation" r:id="rId36" imgW="203200" imgH="203200" progId="Equation.DSMT4">
                  <p:embed/>
                  <p:pic>
                    <p:nvPicPr>
                      <p:cNvPr id="0" name=""/>
                      <p:cNvPicPr>
                        <a:picLocks noChangeAspect="1" noChangeArrowheads="1"/>
                      </p:cNvPicPr>
                      <p:nvPr/>
                    </p:nvPicPr>
                    <p:blipFill>
                      <a:blip r:embed="rId6"/>
                      <a:srcRect/>
                      <a:stretch>
                        <a:fillRect/>
                      </a:stretch>
                    </p:blipFill>
                    <p:spPr bwMode="auto">
                      <a:xfrm>
                        <a:off x="3099654" y="318887"/>
                        <a:ext cx="349250" cy="349250"/>
                      </a:xfrm>
                      <a:prstGeom prst="rect">
                        <a:avLst/>
                      </a:prstGeom>
                      <a:noFill/>
                      <a:ln>
                        <a:noFill/>
                      </a:ln>
                      <a:effectLst/>
                    </p:spPr>
                  </p:pic>
                </p:oleObj>
              </mc:Fallback>
            </mc:AlternateContent>
          </a:graphicData>
        </a:graphic>
      </p:graphicFrame>
      <p:cxnSp>
        <p:nvCxnSpPr>
          <p:cNvPr id="89" name="Straight Arrow Connector 88"/>
          <p:cNvCxnSpPr/>
          <p:nvPr/>
        </p:nvCxnSpPr>
        <p:spPr>
          <a:xfrm flipV="1">
            <a:off x="6082266" y="887850"/>
            <a:ext cx="404019" cy="1"/>
          </a:xfrm>
          <a:prstGeom prst="straightConnector1">
            <a:avLst/>
          </a:prstGeom>
          <a:ln w="12700"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90" name="Object 2"/>
          <p:cNvGraphicFramePr>
            <a:graphicFrameLocks noChangeAspect="1"/>
          </p:cNvGraphicFramePr>
          <p:nvPr>
            <p:extLst>
              <p:ext uri="{D42A27DB-BD31-4B8C-83A1-F6EECF244321}">
                <p14:modId xmlns:p14="http://schemas.microsoft.com/office/powerpoint/2010/main" val="3054323247"/>
              </p:ext>
            </p:extLst>
          </p:nvPr>
        </p:nvGraphicFramePr>
        <p:xfrm>
          <a:off x="6146752" y="857646"/>
          <a:ext cx="239713" cy="350837"/>
        </p:xfrm>
        <a:graphic>
          <a:graphicData uri="http://schemas.openxmlformats.org/presentationml/2006/ole">
            <mc:AlternateContent xmlns:mc="http://schemas.openxmlformats.org/markup-compatibility/2006">
              <mc:Choice xmlns:v="urn:schemas-microsoft-com:vml" Requires="v">
                <p:oleObj name="Equation" r:id="rId37" imgW="139700" imgH="203200" progId="Equation.DSMT4">
                  <p:embed/>
                </p:oleObj>
              </mc:Choice>
              <mc:Fallback>
                <p:oleObj name="Equation" r:id="rId37" imgW="139700" imgH="203200" progId="Equation.DSMT4">
                  <p:embed/>
                  <p:pic>
                    <p:nvPicPr>
                      <p:cNvPr id="0" name=""/>
                      <p:cNvPicPr>
                        <a:picLocks noChangeAspect="1" noChangeArrowheads="1"/>
                      </p:cNvPicPr>
                      <p:nvPr/>
                    </p:nvPicPr>
                    <p:blipFill>
                      <a:blip r:embed="rId38"/>
                      <a:srcRect/>
                      <a:stretch>
                        <a:fillRect/>
                      </a:stretch>
                    </p:blipFill>
                    <p:spPr bwMode="auto">
                      <a:xfrm>
                        <a:off x="6146752" y="857646"/>
                        <a:ext cx="239713" cy="350837"/>
                      </a:xfrm>
                      <a:prstGeom prst="rect">
                        <a:avLst/>
                      </a:prstGeom>
                      <a:noFill/>
                      <a:ln>
                        <a:noFill/>
                      </a:ln>
                      <a:effectLst/>
                    </p:spPr>
                  </p:pic>
                </p:oleObj>
              </mc:Fallback>
            </mc:AlternateContent>
          </a:graphicData>
        </a:graphic>
      </p:graphicFrame>
      <p:graphicFrame>
        <p:nvGraphicFramePr>
          <p:cNvPr id="91" name="Object 2"/>
          <p:cNvGraphicFramePr>
            <a:graphicFrameLocks noChangeAspect="1"/>
          </p:cNvGraphicFramePr>
          <p:nvPr>
            <p:extLst>
              <p:ext uri="{D42A27DB-BD31-4B8C-83A1-F6EECF244321}">
                <p14:modId xmlns:p14="http://schemas.microsoft.com/office/powerpoint/2010/main" val="1856770964"/>
              </p:ext>
            </p:extLst>
          </p:nvPr>
        </p:nvGraphicFramePr>
        <p:xfrm>
          <a:off x="3630381" y="4226880"/>
          <a:ext cx="349250" cy="349250"/>
        </p:xfrm>
        <a:graphic>
          <a:graphicData uri="http://schemas.openxmlformats.org/presentationml/2006/ole">
            <mc:AlternateContent xmlns:mc="http://schemas.openxmlformats.org/markup-compatibility/2006">
              <mc:Choice xmlns:v="urn:schemas-microsoft-com:vml" Requires="v">
                <p:oleObj name="Equation" r:id="rId39" imgW="203200" imgH="203200" progId="Equation.DSMT4">
                  <p:embed/>
                </p:oleObj>
              </mc:Choice>
              <mc:Fallback>
                <p:oleObj name="Equation" r:id="rId39" imgW="203200" imgH="203200" progId="Equation.DSMT4">
                  <p:embed/>
                  <p:pic>
                    <p:nvPicPr>
                      <p:cNvPr id="0" name=""/>
                      <p:cNvPicPr>
                        <a:picLocks noChangeAspect="1" noChangeArrowheads="1"/>
                      </p:cNvPicPr>
                      <p:nvPr/>
                    </p:nvPicPr>
                    <p:blipFill>
                      <a:blip r:embed="rId6"/>
                      <a:srcRect/>
                      <a:stretch>
                        <a:fillRect/>
                      </a:stretch>
                    </p:blipFill>
                    <p:spPr bwMode="auto">
                      <a:xfrm>
                        <a:off x="3630381" y="4226880"/>
                        <a:ext cx="349250" cy="349250"/>
                      </a:xfrm>
                      <a:prstGeom prst="rect">
                        <a:avLst/>
                      </a:prstGeom>
                      <a:noFill/>
                      <a:ln>
                        <a:noFill/>
                      </a:ln>
                      <a:effectLst/>
                    </p:spPr>
                  </p:pic>
                </p:oleObj>
              </mc:Fallback>
            </mc:AlternateContent>
          </a:graphicData>
        </a:graphic>
      </p:graphicFrame>
      <p:graphicFrame>
        <p:nvGraphicFramePr>
          <p:cNvPr id="92" name="Object 2"/>
          <p:cNvGraphicFramePr>
            <a:graphicFrameLocks noChangeAspect="1"/>
          </p:cNvGraphicFramePr>
          <p:nvPr>
            <p:extLst>
              <p:ext uri="{D42A27DB-BD31-4B8C-83A1-F6EECF244321}">
                <p14:modId xmlns:p14="http://schemas.microsoft.com/office/powerpoint/2010/main" val="1413853677"/>
              </p:ext>
            </p:extLst>
          </p:nvPr>
        </p:nvGraphicFramePr>
        <p:xfrm>
          <a:off x="4724400" y="4227513"/>
          <a:ext cx="1155700" cy="349250"/>
        </p:xfrm>
        <a:graphic>
          <a:graphicData uri="http://schemas.openxmlformats.org/presentationml/2006/ole">
            <mc:AlternateContent xmlns:mc="http://schemas.openxmlformats.org/markup-compatibility/2006">
              <mc:Choice xmlns:v="urn:schemas-microsoft-com:vml" Requires="v">
                <p:oleObj name="Equation" r:id="rId40" imgW="673100" imgH="203200" progId="Equation.DSMT4">
                  <p:embed/>
                </p:oleObj>
              </mc:Choice>
              <mc:Fallback>
                <p:oleObj name="Equation" r:id="rId40" imgW="673100" imgH="203200" progId="Equation.DSMT4">
                  <p:embed/>
                  <p:pic>
                    <p:nvPicPr>
                      <p:cNvPr id="0" name=""/>
                      <p:cNvPicPr>
                        <a:picLocks noChangeAspect="1" noChangeArrowheads="1"/>
                      </p:cNvPicPr>
                      <p:nvPr/>
                    </p:nvPicPr>
                    <p:blipFill>
                      <a:blip r:embed="rId41"/>
                      <a:srcRect/>
                      <a:stretch>
                        <a:fillRect/>
                      </a:stretch>
                    </p:blipFill>
                    <p:spPr bwMode="auto">
                      <a:xfrm>
                        <a:off x="4724400" y="4227513"/>
                        <a:ext cx="1155700" cy="349250"/>
                      </a:xfrm>
                      <a:prstGeom prst="rect">
                        <a:avLst/>
                      </a:prstGeom>
                      <a:noFill/>
                      <a:ln>
                        <a:noFill/>
                      </a:ln>
                      <a:effectLst/>
                    </p:spPr>
                  </p:pic>
                </p:oleObj>
              </mc:Fallback>
            </mc:AlternateContent>
          </a:graphicData>
        </a:graphic>
      </p:graphicFrame>
      <p:graphicFrame>
        <p:nvGraphicFramePr>
          <p:cNvPr id="93" name="Object 2"/>
          <p:cNvGraphicFramePr>
            <a:graphicFrameLocks noChangeAspect="1"/>
          </p:cNvGraphicFramePr>
          <p:nvPr>
            <p:extLst>
              <p:ext uri="{D42A27DB-BD31-4B8C-83A1-F6EECF244321}">
                <p14:modId xmlns:p14="http://schemas.microsoft.com/office/powerpoint/2010/main" val="3619729419"/>
              </p:ext>
            </p:extLst>
          </p:nvPr>
        </p:nvGraphicFramePr>
        <p:xfrm>
          <a:off x="7639932" y="4891779"/>
          <a:ext cx="349250" cy="349250"/>
        </p:xfrm>
        <a:graphic>
          <a:graphicData uri="http://schemas.openxmlformats.org/presentationml/2006/ole">
            <mc:AlternateContent xmlns:mc="http://schemas.openxmlformats.org/markup-compatibility/2006">
              <mc:Choice xmlns:v="urn:schemas-microsoft-com:vml" Requires="v">
                <p:oleObj name="Equation" r:id="rId42" imgW="203200" imgH="203200" progId="Equation.DSMT4">
                  <p:embed/>
                </p:oleObj>
              </mc:Choice>
              <mc:Fallback>
                <p:oleObj name="Equation" r:id="rId42" imgW="203200" imgH="203200" progId="Equation.DSMT4">
                  <p:embed/>
                  <p:pic>
                    <p:nvPicPr>
                      <p:cNvPr id="0" name=""/>
                      <p:cNvPicPr>
                        <a:picLocks noChangeAspect="1" noChangeArrowheads="1"/>
                      </p:cNvPicPr>
                      <p:nvPr/>
                    </p:nvPicPr>
                    <p:blipFill>
                      <a:blip r:embed="rId6"/>
                      <a:srcRect/>
                      <a:stretch>
                        <a:fillRect/>
                      </a:stretch>
                    </p:blipFill>
                    <p:spPr bwMode="auto">
                      <a:xfrm>
                        <a:off x="7639932" y="4891779"/>
                        <a:ext cx="349250" cy="349250"/>
                      </a:xfrm>
                      <a:prstGeom prst="rect">
                        <a:avLst/>
                      </a:prstGeom>
                      <a:noFill/>
                      <a:ln>
                        <a:noFill/>
                      </a:ln>
                      <a:effectLst/>
                    </p:spPr>
                  </p:pic>
                </p:oleObj>
              </mc:Fallback>
            </mc:AlternateContent>
          </a:graphicData>
        </a:graphic>
      </p:graphicFrame>
      <p:graphicFrame>
        <p:nvGraphicFramePr>
          <p:cNvPr id="94" name="Object 2"/>
          <p:cNvGraphicFramePr>
            <a:graphicFrameLocks noChangeAspect="1"/>
          </p:cNvGraphicFramePr>
          <p:nvPr>
            <p:extLst>
              <p:ext uri="{D42A27DB-BD31-4B8C-83A1-F6EECF244321}">
                <p14:modId xmlns:p14="http://schemas.microsoft.com/office/powerpoint/2010/main" val="2474881379"/>
              </p:ext>
            </p:extLst>
          </p:nvPr>
        </p:nvGraphicFramePr>
        <p:xfrm>
          <a:off x="5693018" y="1455822"/>
          <a:ext cx="896937" cy="284163"/>
        </p:xfrm>
        <a:graphic>
          <a:graphicData uri="http://schemas.openxmlformats.org/presentationml/2006/ole">
            <mc:AlternateContent xmlns:mc="http://schemas.openxmlformats.org/markup-compatibility/2006">
              <mc:Choice xmlns:v="urn:schemas-microsoft-com:vml" Requires="v">
                <p:oleObj name="Equation" r:id="rId43" imgW="520700" imgH="165100" progId="Equation.DSMT4">
                  <p:embed/>
                </p:oleObj>
              </mc:Choice>
              <mc:Fallback>
                <p:oleObj name="Equation" r:id="rId43" imgW="520700" imgH="165100" progId="Equation.DSMT4">
                  <p:embed/>
                  <p:pic>
                    <p:nvPicPr>
                      <p:cNvPr id="0" name=""/>
                      <p:cNvPicPr>
                        <a:picLocks noChangeAspect="1" noChangeArrowheads="1"/>
                      </p:cNvPicPr>
                      <p:nvPr/>
                    </p:nvPicPr>
                    <p:blipFill>
                      <a:blip r:embed="rId44"/>
                      <a:srcRect/>
                      <a:stretch>
                        <a:fillRect/>
                      </a:stretch>
                    </p:blipFill>
                    <p:spPr bwMode="auto">
                      <a:xfrm>
                        <a:off x="5693018" y="1455822"/>
                        <a:ext cx="896937" cy="284163"/>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355848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dissolve">
                                      <p:cBhvr>
                                        <p:cTn id="7" dur="500"/>
                                        <p:tgtEl>
                                          <p:spTgt spid="20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1"/>
                                        </p:tgtEl>
                                        <p:attrNameLst>
                                          <p:attrName>style.visibility</p:attrName>
                                        </p:attrNameLst>
                                      </p:cBhvr>
                                      <p:to>
                                        <p:strVal val="visible"/>
                                      </p:to>
                                    </p:set>
                                    <p:animEffect transition="in" filter="dissolve">
                                      <p:cBhvr>
                                        <p:cTn id="12" dur="500"/>
                                        <p:tgtEl>
                                          <p:spTgt spid="81"/>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80"/>
                                        </p:tgtEl>
                                        <p:attrNameLst>
                                          <p:attrName>style.visibility</p:attrName>
                                        </p:attrNameLst>
                                      </p:cBhvr>
                                      <p:to>
                                        <p:strVal val="visible"/>
                                      </p:to>
                                    </p:set>
                                    <p:animEffect transition="in" filter="dissolve">
                                      <p:cBhvr>
                                        <p:cTn id="15" dur="500"/>
                                        <p:tgtEl>
                                          <p:spTgt spid="80"/>
                                        </p:tgtEl>
                                      </p:cBhvr>
                                    </p:animEffect>
                                  </p:childTnLst>
                                </p:cTn>
                              </p:par>
                              <p:par>
                                <p:cTn id="16" presetID="9" presetClass="entr" presetSubtype="0" fill="hold" nodeType="withEffect">
                                  <p:stCondLst>
                                    <p:cond delay="0"/>
                                  </p:stCondLst>
                                  <p:childTnLst>
                                    <p:set>
                                      <p:cBhvr>
                                        <p:cTn id="17" dur="1" fill="hold">
                                          <p:stCondLst>
                                            <p:cond delay="0"/>
                                          </p:stCondLst>
                                        </p:cTn>
                                        <p:tgtEl>
                                          <p:spTgt spid="89"/>
                                        </p:tgtEl>
                                        <p:attrNameLst>
                                          <p:attrName>style.visibility</p:attrName>
                                        </p:attrNameLst>
                                      </p:cBhvr>
                                      <p:to>
                                        <p:strVal val="visible"/>
                                      </p:to>
                                    </p:set>
                                    <p:animEffect transition="in" filter="dissolve">
                                      <p:cBhvr>
                                        <p:cTn id="18" dur="500"/>
                                        <p:tgtEl>
                                          <p:spTgt spid="89"/>
                                        </p:tgtEl>
                                      </p:cBhvr>
                                    </p:animEffect>
                                  </p:childTnLst>
                                </p:cTn>
                              </p:par>
                              <p:par>
                                <p:cTn id="19" presetID="9" presetClass="entr" presetSubtype="0" fill="hold" nodeType="withEffect">
                                  <p:stCondLst>
                                    <p:cond delay="0"/>
                                  </p:stCondLst>
                                  <p:childTnLst>
                                    <p:set>
                                      <p:cBhvr>
                                        <p:cTn id="20" dur="1" fill="hold">
                                          <p:stCondLst>
                                            <p:cond delay="0"/>
                                          </p:stCondLst>
                                        </p:cTn>
                                        <p:tgtEl>
                                          <p:spTgt spid="90"/>
                                        </p:tgtEl>
                                        <p:attrNameLst>
                                          <p:attrName>style.visibility</p:attrName>
                                        </p:attrNameLst>
                                      </p:cBhvr>
                                      <p:to>
                                        <p:strVal val="visible"/>
                                      </p:to>
                                    </p:set>
                                    <p:animEffect transition="in" filter="dissolve">
                                      <p:cBhvr>
                                        <p:cTn id="21" dur="500"/>
                                        <p:tgtEl>
                                          <p:spTgt spid="90"/>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236"/>
                                        </p:tgtEl>
                                        <p:attrNameLst>
                                          <p:attrName>style.visibility</p:attrName>
                                        </p:attrNameLst>
                                      </p:cBhvr>
                                      <p:to>
                                        <p:strVal val="visible"/>
                                      </p:to>
                                    </p:set>
                                    <p:animEffect transition="in" filter="dissolve">
                                      <p:cBhvr>
                                        <p:cTn id="26" dur="500"/>
                                        <p:tgtEl>
                                          <p:spTgt spid="236"/>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82"/>
                                        </p:tgtEl>
                                        <p:attrNameLst>
                                          <p:attrName>style.visibility</p:attrName>
                                        </p:attrNameLst>
                                      </p:cBhvr>
                                      <p:to>
                                        <p:strVal val="visible"/>
                                      </p:to>
                                    </p:set>
                                    <p:animEffect transition="in" filter="dissolve">
                                      <p:cBhvr>
                                        <p:cTn id="31" dur="500"/>
                                        <p:tgtEl>
                                          <p:spTgt spid="82"/>
                                        </p:tgtEl>
                                      </p:cBhvr>
                                    </p:animEffect>
                                  </p:childTnLst>
                                </p:cTn>
                              </p:par>
                              <p:par>
                                <p:cTn id="32" presetID="9" presetClass="entr" presetSubtype="0" fill="hold" nodeType="withEffect">
                                  <p:stCondLst>
                                    <p:cond delay="0"/>
                                  </p:stCondLst>
                                  <p:childTnLst>
                                    <p:set>
                                      <p:cBhvr>
                                        <p:cTn id="33" dur="1" fill="hold">
                                          <p:stCondLst>
                                            <p:cond delay="0"/>
                                          </p:stCondLst>
                                        </p:cTn>
                                        <p:tgtEl>
                                          <p:spTgt spid="193"/>
                                        </p:tgtEl>
                                        <p:attrNameLst>
                                          <p:attrName>style.visibility</p:attrName>
                                        </p:attrNameLst>
                                      </p:cBhvr>
                                      <p:to>
                                        <p:strVal val="visible"/>
                                      </p:to>
                                    </p:set>
                                    <p:animEffect transition="in" filter="dissolve">
                                      <p:cBhvr>
                                        <p:cTn id="34" dur="500"/>
                                        <p:tgtEl>
                                          <p:spTgt spid="193"/>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nodeType="clickEffect">
                                  <p:stCondLst>
                                    <p:cond delay="0"/>
                                  </p:stCondLst>
                                  <p:childTnLst>
                                    <p:set>
                                      <p:cBhvr>
                                        <p:cTn id="38" dur="1" fill="hold">
                                          <p:stCondLst>
                                            <p:cond delay="0"/>
                                          </p:stCondLst>
                                        </p:cTn>
                                        <p:tgtEl>
                                          <p:spTgt spid="112"/>
                                        </p:tgtEl>
                                        <p:attrNameLst>
                                          <p:attrName>style.visibility</p:attrName>
                                        </p:attrNameLst>
                                      </p:cBhvr>
                                      <p:to>
                                        <p:strVal val="visible"/>
                                      </p:to>
                                    </p:set>
                                    <p:animEffect transition="in" filter="dissolve">
                                      <p:cBhvr>
                                        <p:cTn id="39" dur="500"/>
                                        <p:tgtEl>
                                          <p:spTgt spid="112"/>
                                        </p:tgtEl>
                                      </p:cBhvr>
                                    </p:animEffect>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grpId="0" nodeType="clickEffect">
                                  <p:stCondLst>
                                    <p:cond delay="0"/>
                                  </p:stCondLst>
                                  <p:childTnLst>
                                    <p:set>
                                      <p:cBhvr>
                                        <p:cTn id="43" dur="1" fill="hold">
                                          <p:stCondLst>
                                            <p:cond delay="0"/>
                                          </p:stCondLst>
                                        </p:cTn>
                                        <p:tgtEl>
                                          <p:spTgt spid="79"/>
                                        </p:tgtEl>
                                        <p:attrNameLst>
                                          <p:attrName>style.visibility</p:attrName>
                                        </p:attrNameLst>
                                      </p:cBhvr>
                                      <p:to>
                                        <p:strVal val="visible"/>
                                      </p:to>
                                    </p:set>
                                    <p:animEffect transition="in" filter="dissolve">
                                      <p:cBhvr>
                                        <p:cTn id="44" dur="500"/>
                                        <p:tgtEl>
                                          <p:spTgt spid="79"/>
                                        </p:tgtEl>
                                      </p:cBhvr>
                                    </p:animEffect>
                                  </p:childTnLst>
                                </p:cTn>
                              </p:par>
                              <p:par>
                                <p:cTn id="45" presetID="9" presetClass="entr" presetSubtype="0" fill="hold" nodeType="withEffect">
                                  <p:stCondLst>
                                    <p:cond delay="0"/>
                                  </p:stCondLst>
                                  <p:childTnLst>
                                    <p:set>
                                      <p:cBhvr>
                                        <p:cTn id="46" dur="1" fill="hold">
                                          <p:stCondLst>
                                            <p:cond delay="0"/>
                                          </p:stCondLst>
                                        </p:cTn>
                                        <p:tgtEl>
                                          <p:spTgt spid="91"/>
                                        </p:tgtEl>
                                        <p:attrNameLst>
                                          <p:attrName>style.visibility</p:attrName>
                                        </p:attrNameLst>
                                      </p:cBhvr>
                                      <p:to>
                                        <p:strVal val="visible"/>
                                      </p:to>
                                    </p:set>
                                    <p:animEffect transition="in" filter="dissolve">
                                      <p:cBhvr>
                                        <p:cTn id="47" dur="500"/>
                                        <p:tgtEl>
                                          <p:spTgt spid="91"/>
                                        </p:tgtEl>
                                      </p:cBhvr>
                                    </p:animEffect>
                                  </p:childTnLst>
                                </p:cTn>
                              </p:par>
                              <p:par>
                                <p:cTn id="48" presetID="9" presetClass="entr" presetSubtype="0" fill="hold" nodeType="withEffect">
                                  <p:stCondLst>
                                    <p:cond delay="0"/>
                                  </p:stCondLst>
                                  <p:childTnLst>
                                    <p:set>
                                      <p:cBhvr>
                                        <p:cTn id="49" dur="1" fill="hold">
                                          <p:stCondLst>
                                            <p:cond delay="0"/>
                                          </p:stCondLst>
                                        </p:cTn>
                                        <p:tgtEl>
                                          <p:spTgt spid="92"/>
                                        </p:tgtEl>
                                        <p:attrNameLst>
                                          <p:attrName>style.visibility</p:attrName>
                                        </p:attrNameLst>
                                      </p:cBhvr>
                                      <p:to>
                                        <p:strVal val="visible"/>
                                      </p:to>
                                    </p:set>
                                    <p:animEffect transition="in" filter="dissolve">
                                      <p:cBhvr>
                                        <p:cTn id="50" dur="500"/>
                                        <p:tgtEl>
                                          <p:spTgt spid="92"/>
                                        </p:tgtEl>
                                      </p:cBhvr>
                                    </p:animEffect>
                                  </p:childTnLst>
                                </p:cTn>
                              </p:par>
                            </p:childTnLst>
                          </p:cTn>
                        </p:par>
                      </p:childTnLst>
                    </p:cTn>
                  </p:par>
                  <p:par>
                    <p:cTn id="51" fill="hold">
                      <p:stCondLst>
                        <p:cond delay="indefinite"/>
                      </p:stCondLst>
                      <p:childTnLst>
                        <p:par>
                          <p:cTn id="52" fill="hold">
                            <p:stCondLst>
                              <p:cond delay="0"/>
                            </p:stCondLst>
                            <p:childTnLst>
                              <p:par>
                                <p:cTn id="53" presetID="9" presetClass="entr" presetSubtype="0" fill="hold" nodeType="clickEffect">
                                  <p:stCondLst>
                                    <p:cond delay="0"/>
                                  </p:stCondLst>
                                  <p:childTnLst>
                                    <p:set>
                                      <p:cBhvr>
                                        <p:cTn id="54" dur="1" fill="hold">
                                          <p:stCondLst>
                                            <p:cond delay="0"/>
                                          </p:stCondLst>
                                        </p:cTn>
                                        <p:tgtEl>
                                          <p:spTgt spid="117"/>
                                        </p:tgtEl>
                                        <p:attrNameLst>
                                          <p:attrName>style.visibility</p:attrName>
                                        </p:attrNameLst>
                                      </p:cBhvr>
                                      <p:to>
                                        <p:strVal val="visible"/>
                                      </p:to>
                                    </p:set>
                                    <p:animEffect transition="in" filter="dissolve">
                                      <p:cBhvr>
                                        <p:cTn id="55" dur="500"/>
                                        <p:tgtEl>
                                          <p:spTgt spid="117"/>
                                        </p:tgtEl>
                                      </p:cBhvr>
                                    </p:animEffect>
                                  </p:childTnLst>
                                </p:cTn>
                              </p:par>
                            </p:childTnLst>
                          </p:cTn>
                        </p:par>
                      </p:childTnLst>
                    </p:cTn>
                  </p:par>
                  <p:par>
                    <p:cTn id="56" fill="hold">
                      <p:stCondLst>
                        <p:cond delay="indefinite"/>
                      </p:stCondLst>
                      <p:childTnLst>
                        <p:par>
                          <p:cTn id="57" fill="hold">
                            <p:stCondLst>
                              <p:cond delay="0"/>
                            </p:stCondLst>
                            <p:childTnLst>
                              <p:par>
                                <p:cTn id="58" presetID="9" presetClass="entr" presetSubtype="0" fill="hold" nodeType="clickEffect">
                                  <p:stCondLst>
                                    <p:cond delay="0"/>
                                  </p:stCondLst>
                                  <p:childTnLst>
                                    <p:set>
                                      <p:cBhvr>
                                        <p:cTn id="59" dur="1" fill="hold">
                                          <p:stCondLst>
                                            <p:cond delay="0"/>
                                          </p:stCondLst>
                                        </p:cTn>
                                        <p:tgtEl>
                                          <p:spTgt spid="93"/>
                                        </p:tgtEl>
                                        <p:attrNameLst>
                                          <p:attrName>style.visibility</p:attrName>
                                        </p:attrNameLst>
                                      </p:cBhvr>
                                      <p:to>
                                        <p:strVal val="visible"/>
                                      </p:to>
                                    </p:set>
                                    <p:animEffect transition="in" filter="dissolve">
                                      <p:cBhvr>
                                        <p:cTn id="60" dur="500"/>
                                        <p:tgtEl>
                                          <p:spTgt spid="93"/>
                                        </p:tgtEl>
                                      </p:cBhvr>
                                    </p:animEffect>
                                  </p:childTnLst>
                                </p:cTn>
                              </p:par>
                              <p:par>
                                <p:cTn id="61" presetID="9" presetClass="entr" presetSubtype="0" fill="hold" grpId="0" nodeType="withEffect">
                                  <p:stCondLst>
                                    <p:cond delay="0"/>
                                  </p:stCondLst>
                                  <p:childTnLst>
                                    <p:set>
                                      <p:cBhvr>
                                        <p:cTn id="62" dur="1" fill="hold">
                                          <p:stCondLst>
                                            <p:cond delay="0"/>
                                          </p:stCondLst>
                                        </p:cTn>
                                        <p:tgtEl>
                                          <p:spTgt spid="118"/>
                                        </p:tgtEl>
                                        <p:attrNameLst>
                                          <p:attrName>style.visibility</p:attrName>
                                        </p:attrNameLst>
                                      </p:cBhvr>
                                      <p:to>
                                        <p:strVal val="visible"/>
                                      </p:to>
                                    </p:set>
                                    <p:animEffect transition="in" filter="dissolve">
                                      <p:cBhvr>
                                        <p:cTn id="63" dur="500"/>
                                        <p:tgtEl>
                                          <p:spTgt spid="118"/>
                                        </p:tgtEl>
                                      </p:cBhvr>
                                    </p:animEffect>
                                  </p:childTnLst>
                                </p:cTn>
                              </p:par>
                            </p:childTnLst>
                          </p:cTn>
                        </p:par>
                      </p:childTnLst>
                    </p:cTn>
                  </p:par>
                  <p:par>
                    <p:cTn id="64" fill="hold">
                      <p:stCondLst>
                        <p:cond delay="indefinite"/>
                      </p:stCondLst>
                      <p:childTnLst>
                        <p:par>
                          <p:cTn id="65" fill="hold">
                            <p:stCondLst>
                              <p:cond delay="0"/>
                            </p:stCondLst>
                            <p:childTnLst>
                              <p:par>
                                <p:cTn id="66" presetID="9" presetClass="entr" presetSubtype="0" fill="hold" nodeType="clickEffect">
                                  <p:stCondLst>
                                    <p:cond delay="0"/>
                                  </p:stCondLst>
                                  <p:childTnLst>
                                    <p:set>
                                      <p:cBhvr>
                                        <p:cTn id="67" dur="1" fill="hold">
                                          <p:stCondLst>
                                            <p:cond delay="0"/>
                                          </p:stCondLst>
                                        </p:cTn>
                                        <p:tgtEl>
                                          <p:spTgt spid="120"/>
                                        </p:tgtEl>
                                        <p:attrNameLst>
                                          <p:attrName>style.visibility</p:attrName>
                                        </p:attrNameLst>
                                      </p:cBhvr>
                                      <p:to>
                                        <p:strVal val="visible"/>
                                      </p:to>
                                    </p:set>
                                    <p:animEffect transition="in" filter="dissolve">
                                      <p:cBhvr>
                                        <p:cTn id="68" dur="500"/>
                                        <p:tgtEl>
                                          <p:spTgt spid="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p:bldP spid="118" grpId="0"/>
      <p:bldP spid="79" grpId="0"/>
      <p:bldP spid="80" grpId="0"/>
      <p:bldP spid="82"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9" name="TextBox 78"/>
          <p:cNvSpPr txBox="1"/>
          <p:nvPr/>
        </p:nvSpPr>
        <p:spPr>
          <a:xfrm>
            <a:off x="646274" y="3304906"/>
            <a:ext cx="8332626" cy="1323439"/>
          </a:xfrm>
          <a:prstGeom prst="rect">
            <a:avLst/>
          </a:prstGeom>
          <a:noFill/>
        </p:spPr>
        <p:txBody>
          <a:bodyPr wrap="square" rtlCol="0">
            <a:spAutoFit/>
          </a:bodyPr>
          <a:lstStyle/>
          <a:p>
            <a:r>
              <a:rPr lang="en-US" sz="2000" dirty="0">
                <a:solidFill>
                  <a:srgbClr val="FF0000"/>
                </a:solidFill>
                <a:latin typeface="Apple Chancery"/>
                <a:cs typeface="Apple Chancery"/>
              </a:rPr>
              <a:t>In this case, </a:t>
            </a:r>
            <a:r>
              <a:rPr lang="en-US" sz="2000" dirty="0">
                <a:latin typeface="Times New Roman"/>
                <a:cs typeface="Times New Roman"/>
              </a:rPr>
              <a:t>you could determine the current through the far-right branch (so you could use Ohm’s Law on      to get what the voltmeter would read) by using the same approach we used to get the current in the central branch in </a:t>
            </a:r>
            <a:r>
              <a:rPr lang="en-US" sz="2000" dirty="0">
                <a:solidFill>
                  <a:srgbClr val="0000FF"/>
                </a:solidFill>
                <a:latin typeface="Times New Roman"/>
                <a:cs typeface="Times New Roman"/>
              </a:rPr>
              <a:t>Part c</a:t>
            </a:r>
            <a:r>
              <a:rPr lang="en-US" sz="2000" dirty="0">
                <a:latin typeface="Times New Roman"/>
                <a:cs typeface="Times New Roman"/>
              </a:rPr>
              <a:t> (you’d just be using </a:t>
            </a:r>
            <a:r>
              <a:rPr lang="en-US" sz="2000" i="1" dirty="0">
                <a:solidFill>
                  <a:srgbClr val="008000"/>
                </a:solidFill>
                <a:latin typeface="Times New Roman"/>
                <a:cs typeface="Times New Roman"/>
              </a:rPr>
              <a:t>Points e </a:t>
            </a:r>
            <a:r>
              <a:rPr lang="en-US" sz="2000" dirty="0">
                <a:latin typeface="Times New Roman"/>
                <a:cs typeface="Times New Roman"/>
              </a:rPr>
              <a:t>and</a:t>
            </a:r>
            <a:r>
              <a:rPr lang="en-US" sz="2000" i="1" dirty="0">
                <a:latin typeface="Times New Roman"/>
                <a:cs typeface="Times New Roman"/>
              </a:rPr>
              <a:t> </a:t>
            </a:r>
            <a:r>
              <a:rPr lang="en-US" sz="2000" i="1" dirty="0">
                <a:solidFill>
                  <a:srgbClr val="008000"/>
                </a:solidFill>
                <a:latin typeface="Times New Roman"/>
                <a:cs typeface="Times New Roman"/>
              </a:rPr>
              <a:t>f</a:t>
            </a:r>
            <a:r>
              <a:rPr lang="en-US" sz="2000" i="1" dirty="0">
                <a:latin typeface="Times New Roman"/>
                <a:cs typeface="Times New Roman"/>
              </a:rPr>
              <a:t> </a:t>
            </a:r>
            <a:r>
              <a:rPr lang="en-US" sz="2000" dirty="0">
                <a:latin typeface="Times New Roman"/>
                <a:cs typeface="Times New Roman"/>
              </a:rPr>
              <a:t>instead of </a:t>
            </a:r>
            <a:r>
              <a:rPr lang="en-US" sz="2000" i="1" dirty="0">
                <a:solidFill>
                  <a:srgbClr val="008000"/>
                </a:solidFill>
                <a:latin typeface="Times New Roman"/>
                <a:cs typeface="Times New Roman"/>
              </a:rPr>
              <a:t>Points c </a:t>
            </a:r>
            <a:r>
              <a:rPr lang="en-US" sz="2000" dirty="0">
                <a:latin typeface="Times New Roman"/>
                <a:cs typeface="Times New Roman"/>
              </a:rPr>
              <a:t>and</a:t>
            </a:r>
            <a:r>
              <a:rPr lang="en-US" sz="2000" i="1" dirty="0">
                <a:latin typeface="Times New Roman"/>
                <a:cs typeface="Times New Roman"/>
              </a:rPr>
              <a:t> </a:t>
            </a:r>
            <a:r>
              <a:rPr lang="en-US" sz="2000" i="1" dirty="0">
                <a:solidFill>
                  <a:srgbClr val="008000"/>
                </a:solidFill>
                <a:latin typeface="Times New Roman"/>
                <a:cs typeface="Times New Roman"/>
              </a:rPr>
              <a:t>d</a:t>
            </a:r>
            <a:r>
              <a:rPr lang="en-US" sz="2000" i="1" dirty="0">
                <a:latin typeface="Times New Roman"/>
                <a:cs typeface="Times New Roman"/>
              </a:rPr>
              <a:t> </a:t>
            </a:r>
            <a:r>
              <a:rPr lang="en-US" sz="2000" dirty="0">
                <a:latin typeface="Times New Roman"/>
                <a:cs typeface="Times New Roman"/>
              </a:rPr>
              <a:t>in the process).  </a:t>
            </a:r>
          </a:p>
        </p:txBody>
      </p:sp>
      <p:sp>
        <p:nvSpPr>
          <p:cNvPr id="175" name="TextBox 174"/>
          <p:cNvSpPr txBox="1"/>
          <p:nvPr/>
        </p:nvSpPr>
        <p:spPr>
          <a:xfrm>
            <a:off x="240175" y="282486"/>
            <a:ext cx="5029866" cy="400110"/>
          </a:xfrm>
          <a:prstGeom prst="rect">
            <a:avLst/>
          </a:prstGeom>
          <a:noFill/>
        </p:spPr>
        <p:txBody>
          <a:bodyPr wrap="square" rtlCol="0">
            <a:spAutoFit/>
          </a:bodyPr>
          <a:lstStyle/>
          <a:p>
            <a:r>
              <a:rPr lang="en-US" sz="2000" dirty="0">
                <a:solidFill>
                  <a:srgbClr val="FF0000"/>
                </a:solidFill>
                <a:latin typeface="Apple Chancery"/>
                <a:cs typeface="Apple Chancery"/>
              </a:rPr>
              <a:t>e.) What does </a:t>
            </a:r>
            <a:r>
              <a:rPr lang="en-US" sz="2000" dirty="0">
                <a:latin typeface="Times New Roman"/>
                <a:cs typeface="Times New Roman"/>
              </a:rPr>
              <a:t>the </a:t>
            </a:r>
            <a:r>
              <a:rPr lang="en-US" sz="2000" dirty="0">
                <a:solidFill>
                  <a:srgbClr val="0000FF"/>
                </a:solidFill>
                <a:latin typeface="Times New Roman"/>
                <a:cs typeface="Times New Roman"/>
              </a:rPr>
              <a:t>voltmeter</a:t>
            </a:r>
            <a:r>
              <a:rPr lang="en-US" sz="2000" dirty="0">
                <a:latin typeface="Times New Roman"/>
                <a:cs typeface="Times New Roman"/>
              </a:rPr>
              <a:t> read?</a:t>
            </a:r>
          </a:p>
        </p:txBody>
      </p:sp>
      <p:sp>
        <p:nvSpPr>
          <p:cNvPr id="137250"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82296" tIns="41148" rIns="82296" bIns="41148"/>
          <a:lstStyle/>
          <a:p>
            <a:endParaRPr lang="en-US"/>
          </a:p>
        </p:txBody>
      </p:sp>
      <p:sp>
        <p:nvSpPr>
          <p:cNvPr id="137251" name="TextBox 43"/>
          <p:cNvSpPr txBox="1">
            <a:spLocks noChangeArrowheads="1"/>
          </p:cNvSpPr>
          <p:nvPr/>
        </p:nvSpPr>
        <p:spPr bwMode="auto">
          <a:xfrm>
            <a:off x="8719662" y="6472238"/>
            <a:ext cx="384270" cy="2523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11.)</a:t>
            </a:r>
          </a:p>
        </p:txBody>
      </p:sp>
      <p:graphicFrame>
        <p:nvGraphicFramePr>
          <p:cNvPr id="83" name="Object 2"/>
          <p:cNvGraphicFramePr>
            <a:graphicFrameLocks noChangeAspect="1"/>
          </p:cNvGraphicFramePr>
          <p:nvPr>
            <p:extLst>
              <p:ext uri="{D42A27DB-BD31-4B8C-83A1-F6EECF244321}">
                <p14:modId xmlns:p14="http://schemas.microsoft.com/office/powerpoint/2010/main" val="3180560932"/>
              </p:ext>
            </p:extLst>
          </p:nvPr>
        </p:nvGraphicFramePr>
        <p:xfrm>
          <a:off x="6097954" y="208634"/>
          <a:ext cx="327025" cy="349250"/>
        </p:xfrm>
        <a:graphic>
          <a:graphicData uri="http://schemas.openxmlformats.org/presentationml/2006/ole">
            <mc:AlternateContent xmlns:mc="http://schemas.openxmlformats.org/markup-compatibility/2006">
              <mc:Choice xmlns:v="urn:schemas-microsoft-com:vml" Requires="v">
                <p:oleObj name="Equation" r:id="rId3" imgW="190500" imgH="203200" progId="Equation.DSMT4">
                  <p:embed/>
                </p:oleObj>
              </mc:Choice>
              <mc:Fallback>
                <p:oleObj name="Equation" r:id="rId3" imgW="190500" imgH="203200" progId="Equation.DSMT4">
                  <p:embed/>
                  <p:pic>
                    <p:nvPicPr>
                      <p:cNvPr id="0" name=""/>
                      <p:cNvPicPr>
                        <a:picLocks noChangeAspect="1" noChangeArrowheads="1"/>
                      </p:cNvPicPr>
                      <p:nvPr/>
                    </p:nvPicPr>
                    <p:blipFill>
                      <a:blip r:embed="rId4"/>
                      <a:srcRect/>
                      <a:stretch>
                        <a:fillRect/>
                      </a:stretch>
                    </p:blipFill>
                    <p:spPr bwMode="auto">
                      <a:xfrm>
                        <a:off x="6097954" y="208634"/>
                        <a:ext cx="327025" cy="349250"/>
                      </a:xfrm>
                      <a:prstGeom prst="rect">
                        <a:avLst/>
                      </a:prstGeom>
                      <a:noFill/>
                      <a:ln>
                        <a:noFill/>
                      </a:ln>
                      <a:effectLst/>
                    </p:spPr>
                  </p:pic>
                </p:oleObj>
              </mc:Fallback>
            </mc:AlternateContent>
          </a:graphicData>
        </a:graphic>
      </p:graphicFrame>
      <p:grpSp>
        <p:nvGrpSpPr>
          <p:cNvPr id="84" name="Group 40"/>
          <p:cNvGrpSpPr>
            <a:grpSpLocks/>
          </p:cNvGrpSpPr>
          <p:nvPr/>
        </p:nvGrpSpPr>
        <p:grpSpPr bwMode="auto">
          <a:xfrm>
            <a:off x="6046347" y="557884"/>
            <a:ext cx="478466" cy="299762"/>
            <a:chOff x="4320" y="1536"/>
            <a:chExt cx="384" cy="240"/>
          </a:xfrm>
        </p:grpSpPr>
        <p:sp>
          <p:nvSpPr>
            <p:cNvPr id="85" name="Line 24"/>
            <p:cNvSpPr>
              <a:spLocks noChangeShapeType="1"/>
            </p:cNvSpPr>
            <p:nvPr/>
          </p:nvSpPr>
          <p:spPr bwMode="auto">
            <a:xfrm flipV="1">
              <a:off x="4320" y="1536"/>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86" name="Line 25"/>
            <p:cNvSpPr>
              <a:spLocks noChangeShapeType="1"/>
            </p:cNvSpPr>
            <p:nvPr/>
          </p:nvSpPr>
          <p:spPr bwMode="auto">
            <a:xfrm>
              <a:off x="4368"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87" name="Line 26"/>
            <p:cNvSpPr>
              <a:spLocks noChangeShapeType="1"/>
            </p:cNvSpPr>
            <p:nvPr/>
          </p:nvSpPr>
          <p:spPr bwMode="auto">
            <a:xfrm flipV="1">
              <a:off x="4464"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04" name="Line 27"/>
            <p:cNvSpPr>
              <a:spLocks noChangeShapeType="1"/>
            </p:cNvSpPr>
            <p:nvPr/>
          </p:nvSpPr>
          <p:spPr bwMode="auto">
            <a:xfrm>
              <a:off x="4560"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05" name="Line 28"/>
            <p:cNvSpPr>
              <a:spLocks noChangeShapeType="1"/>
            </p:cNvSpPr>
            <p:nvPr/>
          </p:nvSpPr>
          <p:spPr bwMode="auto">
            <a:xfrm flipV="1">
              <a:off x="4656" y="1632"/>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106" name="Line 41"/>
          <p:cNvSpPr>
            <a:spLocks noChangeShapeType="1"/>
          </p:cNvSpPr>
          <p:nvPr/>
        </p:nvSpPr>
        <p:spPr bwMode="auto">
          <a:xfrm>
            <a:off x="5567881" y="737549"/>
            <a:ext cx="478466"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08" name="Line 42"/>
          <p:cNvSpPr>
            <a:spLocks noChangeShapeType="1"/>
          </p:cNvSpPr>
          <p:nvPr/>
        </p:nvSpPr>
        <p:spPr bwMode="auto">
          <a:xfrm>
            <a:off x="6524812" y="677981"/>
            <a:ext cx="1127949"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34" name="Line 43"/>
          <p:cNvSpPr>
            <a:spLocks noChangeShapeType="1"/>
          </p:cNvSpPr>
          <p:nvPr/>
        </p:nvSpPr>
        <p:spPr bwMode="auto">
          <a:xfrm>
            <a:off x="7122414" y="677981"/>
            <a:ext cx="0" cy="53803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36" name="Line 44"/>
          <p:cNvSpPr>
            <a:spLocks noChangeShapeType="1"/>
          </p:cNvSpPr>
          <p:nvPr/>
        </p:nvSpPr>
        <p:spPr bwMode="auto">
          <a:xfrm>
            <a:off x="7181982" y="1693519"/>
            <a:ext cx="0" cy="658131"/>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37" name="Line 48"/>
          <p:cNvSpPr>
            <a:spLocks noChangeShapeType="1"/>
          </p:cNvSpPr>
          <p:nvPr/>
        </p:nvSpPr>
        <p:spPr bwMode="auto">
          <a:xfrm>
            <a:off x="8575104" y="631864"/>
            <a:ext cx="0" cy="599523"/>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nvGrpSpPr>
          <p:cNvPr id="139" name="Group 49"/>
          <p:cNvGrpSpPr>
            <a:grpSpLocks/>
          </p:cNvGrpSpPr>
          <p:nvPr/>
        </p:nvGrpSpPr>
        <p:grpSpPr bwMode="auto">
          <a:xfrm rot="5457964">
            <a:off x="6913446" y="1305847"/>
            <a:ext cx="477504" cy="297840"/>
            <a:chOff x="4320" y="1536"/>
            <a:chExt cx="384" cy="240"/>
          </a:xfrm>
        </p:grpSpPr>
        <p:sp>
          <p:nvSpPr>
            <p:cNvPr id="140" name="Line 50"/>
            <p:cNvSpPr>
              <a:spLocks noChangeShapeType="1"/>
            </p:cNvSpPr>
            <p:nvPr/>
          </p:nvSpPr>
          <p:spPr bwMode="auto">
            <a:xfrm flipV="1">
              <a:off x="4320" y="1536"/>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41" name="Line 51"/>
            <p:cNvSpPr>
              <a:spLocks noChangeShapeType="1"/>
            </p:cNvSpPr>
            <p:nvPr/>
          </p:nvSpPr>
          <p:spPr bwMode="auto">
            <a:xfrm>
              <a:off x="4368"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42" name="Line 52"/>
            <p:cNvSpPr>
              <a:spLocks noChangeShapeType="1"/>
            </p:cNvSpPr>
            <p:nvPr/>
          </p:nvSpPr>
          <p:spPr bwMode="auto">
            <a:xfrm flipV="1">
              <a:off x="4464"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43" name="Line 53"/>
            <p:cNvSpPr>
              <a:spLocks noChangeShapeType="1"/>
            </p:cNvSpPr>
            <p:nvPr/>
          </p:nvSpPr>
          <p:spPr bwMode="auto">
            <a:xfrm>
              <a:off x="4560"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44" name="Line 54"/>
            <p:cNvSpPr>
              <a:spLocks noChangeShapeType="1"/>
            </p:cNvSpPr>
            <p:nvPr/>
          </p:nvSpPr>
          <p:spPr bwMode="auto">
            <a:xfrm flipV="1">
              <a:off x="4656" y="1632"/>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145" name="Line 74"/>
          <p:cNvSpPr>
            <a:spLocks noChangeShapeType="1"/>
          </p:cNvSpPr>
          <p:nvPr/>
        </p:nvSpPr>
        <p:spPr bwMode="auto">
          <a:xfrm>
            <a:off x="8615457" y="1692558"/>
            <a:ext cx="0" cy="659091"/>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nvGrpSpPr>
          <p:cNvPr id="146" name="Group 87"/>
          <p:cNvGrpSpPr>
            <a:grpSpLocks/>
          </p:cNvGrpSpPr>
          <p:nvPr/>
        </p:nvGrpSpPr>
        <p:grpSpPr bwMode="auto">
          <a:xfrm rot="5457964">
            <a:off x="8346921" y="1303925"/>
            <a:ext cx="478466" cy="298801"/>
            <a:chOff x="4320" y="1536"/>
            <a:chExt cx="384" cy="240"/>
          </a:xfrm>
        </p:grpSpPr>
        <p:sp>
          <p:nvSpPr>
            <p:cNvPr id="147" name="Line 88"/>
            <p:cNvSpPr>
              <a:spLocks noChangeShapeType="1"/>
            </p:cNvSpPr>
            <p:nvPr/>
          </p:nvSpPr>
          <p:spPr bwMode="auto">
            <a:xfrm flipV="1">
              <a:off x="4320" y="1536"/>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48" name="Line 89"/>
            <p:cNvSpPr>
              <a:spLocks noChangeShapeType="1"/>
            </p:cNvSpPr>
            <p:nvPr/>
          </p:nvSpPr>
          <p:spPr bwMode="auto">
            <a:xfrm>
              <a:off x="4368"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49" name="Line 90"/>
            <p:cNvSpPr>
              <a:spLocks noChangeShapeType="1"/>
            </p:cNvSpPr>
            <p:nvPr/>
          </p:nvSpPr>
          <p:spPr bwMode="auto">
            <a:xfrm flipV="1">
              <a:off x="4464"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50" name="Line 91"/>
            <p:cNvSpPr>
              <a:spLocks noChangeShapeType="1"/>
            </p:cNvSpPr>
            <p:nvPr/>
          </p:nvSpPr>
          <p:spPr bwMode="auto">
            <a:xfrm>
              <a:off x="4560"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51" name="Line 92"/>
            <p:cNvSpPr>
              <a:spLocks noChangeShapeType="1"/>
            </p:cNvSpPr>
            <p:nvPr/>
          </p:nvSpPr>
          <p:spPr bwMode="auto">
            <a:xfrm flipV="1">
              <a:off x="4656" y="1632"/>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152" name="Line 93"/>
          <p:cNvSpPr>
            <a:spLocks noChangeShapeType="1"/>
          </p:cNvSpPr>
          <p:nvPr/>
        </p:nvSpPr>
        <p:spPr bwMode="auto">
          <a:xfrm flipH="1">
            <a:off x="5567881" y="2351649"/>
            <a:ext cx="3047576"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53" name="Line 101"/>
          <p:cNvSpPr>
            <a:spLocks noChangeShapeType="1"/>
          </p:cNvSpPr>
          <p:nvPr/>
        </p:nvSpPr>
        <p:spPr bwMode="auto">
          <a:xfrm>
            <a:off x="5567881" y="737549"/>
            <a:ext cx="0" cy="717698"/>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54" name="Line 102"/>
          <p:cNvSpPr>
            <a:spLocks noChangeShapeType="1"/>
          </p:cNvSpPr>
          <p:nvPr/>
        </p:nvSpPr>
        <p:spPr bwMode="auto">
          <a:xfrm>
            <a:off x="5270041" y="1455247"/>
            <a:ext cx="597602"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55" name="Line 103"/>
          <p:cNvSpPr>
            <a:spLocks noChangeShapeType="1"/>
          </p:cNvSpPr>
          <p:nvPr/>
        </p:nvSpPr>
        <p:spPr bwMode="auto">
          <a:xfrm>
            <a:off x="5508313" y="1574383"/>
            <a:ext cx="119136"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56" name="Line 104"/>
          <p:cNvSpPr>
            <a:spLocks noChangeShapeType="1"/>
          </p:cNvSpPr>
          <p:nvPr/>
        </p:nvSpPr>
        <p:spPr bwMode="auto">
          <a:xfrm>
            <a:off x="5567881" y="1574383"/>
            <a:ext cx="0" cy="777267"/>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nvGrpSpPr>
          <p:cNvPr id="157" name="Group 108"/>
          <p:cNvGrpSpPr>
            <a:grpSpLocks/>
          </p:cNvGrpSpPr>
          <p:nvPr/>
        </p:nvGrpSpPr>
        <p:grpSpPr bwMode="auto">
          <a:xfrm>
            <a:off x="7652761" y="493512"/>
            <a:ext cx="478466" cy="299762"/>
            <a:chOff x="4320" y="1536"/>
            <a:chExt cx="384" cy="240"/>
          </a:xfrm>
        </p:grpSpPr>
        <p:sp>
          <p:nvSpPr>
            <p:cNvPr id="158" name="Line 109"/>
            <p:cNvSpPr>
              <a:spLocks noChangeShapeType="1"/>
            </p:cNvSpPr>
            <p:nvPr/>
          </p:nvSpPr>
          <p:spPr bwMode="auto">
            <a:xfrm flipV="1">
              <a:off x="4320" y="1536"/>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59" name="Line 110"/>
            <p:cNvSpPr>
              <a:spLocks noChangeShapeType="1"/>
            </p:cNvSpPr>
            <p:nvPr/>
          </p:nvSpPr>
          <p:spPr bwMode="auto">
            <a:xfrm>
              <a:off x="4368"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60" name="Line 111"/>
            <p:cNvSpPr>
              <a:spLocks noChangeShapeType="1"/>
            </p:cNvSpPr>
            <p:nvPr/>
          </p:nvSpPr>
          <p:spPr bwMode="auto">
            <a:xfrm flipV="1">
              <a:off x="4464"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64" name="Line 112"/>
            <p:cNvSpPr>
              <a:spLocks noChangeShapeType="1"/>
            </p:cNvSpPr>
            <p:nvPr/>
          </p:nvSpPr>
          <p:spPr bwMode="auto">
            <a:xfrm>
              <a:off x="4560"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65" name="Line 113"/>
            <p:cNvSpPr>
              <a:spLocks noChangeShapeType="1"/>
            </p:cNvSpPr>
            <p:nvPr/>
          </p:nvSpPr>
          <p:spPr bwMode="auto">
            <a:xfrm flipV="1">
              <a:off x="4656" y="1632"/>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166" name="Line 114"/>
          <p:cNvSpPr>
            <a:spLocks noChangeShapeType="1"/>
          </p:cNvSpPr>
          <p:nvPr/>
        </p:nvSpPr>
        <p:spPr bwMode="auto">
          <a:xfrm>
            <a:off x="8113933" y="631864"/>
            <a:ext cx="461172"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aphicFrame>
        <p:nvGraphicFramePr>
          <p:cNvPr id="189" name="Object 2"/>
          <p:cNvGraphicFramePr>
            <a:graphicFrameLocks noChangeAspect="1"/>
          </p:cNvGraphicFramePr>
          <p:nvPr>
            <p:extLst>
              <p:ext uri="{D42A27DB-BD31-4B8C-83A1-F6EECF244321}">
                <p14:modId xmlns:p14="http://schemas.microsoft.com/office/powerpoint/2010/main" val="1419292762"/>
              </p:ext>
            </p:extLst>
          </p:nvPr>
        </p:nvGraphicFramePr>
        <p:xfrm>
          <a:off x="7315732" y="1271407"/>
          <a:ext cx="349250" cy="349250"/>
        </p:xfrm>
        <a:graphic>
          <a:graphicData uri="http://schemas.openxmlformats.org/presentationml/2006/ole">
            <mc:AlternateContent xmlns:mc="http://schemas.openxmlformats.org/markup-compatibility/2006">
              <mc:Choice xmlns:v="urn:schemas-microsoft-com:vml" Requires="v">
                <p:oleObj name="Equation" r:id="rId5" imgW="203200" imgH="203200" progId="Equation.DSMT4">
                  <p:embed/>
                </p:oleObj>
              </mc:Choice>
              <mc:Fallback>
                <p:oleObj name="Equation" r:id="rId5" imgW="203200" imgH="203200" progId="Equation.DSMT4">
                  <p:embed/>
                  <p:pic>
                    <p:nvPicPr>
                      <p:cNvPr id="0" name=""/>
                      <p:cNvPicPr>
                        <a:picLocks noChangeAspect="1" noChangeArrowheads="1"/>
                      </p:cNvPicPr>
                      <p:nvPr/>
                    </p:nvPicPr>
                    <p:blipFill>
                      <a:blip r:embed="rId6"/>
                      <a:srcRect/>
                      <a:stretch>
                        <a:fillRect/>
                      </a:stretch>
                    </p:blipFill>
                    <p:spPr bwMode="auto">
                      <a:xfrm>
                        <a:off x="7315732" y="1271407"/>
                        <a:ext cx="349250" cy="349250"/>
                      </a:xfrm>
                      <a:prstGeom prst="rect">
                        <a:avLst/>
                      </a:prstGeom>
                      <a:noFill/>
                      <a:ln>
                        <a:noFill/>
                      </a:ln>
                      <a:effectLst/>
                    </p:spPr>
                  </p:pic>
                </p:oleObj>
              </mc:Fallback>
            </mc:AlternateContent>
          </a:graphicData>
        </a:graphic>
      </p:graphicFrame>
      <p:graphicFrame>
        <p:nvGraphicFramePr>
          <p:cNvPr id="190" name="Object 2"/>
          <p:cNvGraphicFramePr>
            <a:graphicFrameLocks noChangeAspect="1"/>
          </p:cNvGraphicFramePr>
          <p:nvPr>
            <p:extLst>
              <p:ext uri="{D42A27DB-BD31-4B8C-83A1-F6EECF244321}">
                <p14:modId xmlns:p14="http://schemas.microsoft.com/office/powerpoint/2010/main" val="3640973405"/>
              </p:ext>
            </p:extLst>
          </p:nvPr>
        </p:nvGraphicFramePr>
        <p:xfrm>
          <a:off x="7764683" y="208634"/>
          <a:ext cx="349250" cy="349250"/>
        </p:xfrm>
        <a:graphic>
          <a:graphicData uri="http://schemas.openxmlformats.org/presentationml/2006/ole">
            <mc:AlternateContent xmlns:mc="http://schemas.openxmlformats.org/markup-compatibility/2006">
              <mc:Choice xmlns:v="urn:schemas-microsoft-com:vml" Requires="v">
                <p:oleObj name="Equation" r:id="rId7" imgW="203200" imgH="203200" progId="Equation.DSMT4">
                  <p:embed/>
                </p:oleObj>
              </mc:Choice>
              <mc:Fallback>
                <p:oleObj name="Equation" r:id="rId7" imgW="203200" imgH="203200" progId="Equation.DSMT4">
                  <p:embed/>
                  <p:pic>
                    <p:nvPicPr>
                      <p:cNvPr id="0" name=""/>
                      <p:cNvPicPr>
                        <a:picLocks noChangeAspect="1" noChangeArrowheads="1"/>
                      </p:cNvPicPr>
                      <p:nvPr/>
                    </p:nvPicPr>
                    <p:blipFill>
                      <a:blip r:embed="rId8"/>
                      <a:srcRect/>
                      <a:stretch>
                        <a:fillRect/>
                      </a:stretch>
                    </p:blipFill>
                    <p:spPr bwMode="auto">
                      <a:xfrm>
                        <a:off x="7764683" y="208634"/>
                        <a:ext cx="349250" cy="349250"/>
                      </a:xfrm>
                      <a:prstGeom prst="rect">
                        <a:avLst/>
                      </a:prstGeom>
                      <a:noFill/>
                      <a:ln>
                        <a:noFill/>
                      </a:ln>
                      <a:effectLst/>
                    </p:spPr>
                  </p:pic>
                </p:oleObj>
              </mc:Fallback>
            </mc:AlternateContent>
          </a:graphicData>
        </a:graphic>
      </p:graphicFrame>
      <p:graphicFrame>
        <p:nvGraphicFramePr>
          <p:cNvPr id="191" name="Object 2"/>
          <p:cNvGraphicFramePr>
            <a:graphicFrameLocks noChangeAspect="1"/>
          </p:cNvGraphicFramePr>
          <p:nvPr>
            <p:extLst>
              <p:ext uri="{D42A27DB-BD31-4B8C-83A1-F6EECF244321}">
                <p14:modId xmlns:p14="http://schemas.microsoft.com/office/powerpoint/2010/main" val="2458264894"/>
              </p:ext>
            </p:extLst>
          </p:nvPr>
        </p:nvGraphicFramePr>
        <p:xfrm>
          <a:off x="8703193" y="1486200"/>
          <a:ext cx="371475" cy="349250"/>
        </p:xfrm>
        <a:graphic>
          <a:graphicData uri="http://schemas.openxmlformats.org/presentationml/2006/ole">
            <mc:AlternateContent xmlns:mc="http://schemas.openxmlformats.org/markup-compatibility/2006">
              <mc:Choice xmlns:v="urn:schemas-microsoft-com:vml" Requires="v">
                <p:oleObj name="Equation" r:id="rId9" imgW="215900" imgH="203200" progId="Equation.DSMT4">
                  <p:embed/>
                </p:oleObj>
              </mc:Choice>
              <mc:Fallback>
                <p:oleObj name="Equation" r:id="rId9" imgW="215900" imgH="203200" progId="Equation.DSMT4">
                  <p:embed/>
                  <p:pic>
                    <p:nvPicPr>
                      <p:cNvPr id="0" name=""/>
                      <p:cNvPicPr>
                        <a:picLocks noChangeAspect="1" noChangeArrowheads="1"/>
                      </p:cNvPicPr>
                      <p:nvPr/>
                    </p:nvPicPr>
                    <p:blipFill>
                      <a:blip r:embed="rId10"/>
                      <a:srcRect/>
                      <a:stretch>
                        <a:fillRect/>
                      </a:stretch>
                    </p:blipFill>
                    <p:spPr bwMode="auto">
                      <a:xfrm>
                        <a:off x="8703193" y="1486200"/>
                        <a:ext cx="371475" cy="349250"/>
                      </a:xfrm>
                      <a:prstGeom prst="rect">
                        <a:avLst/>
                      </a:prstGeom>
                      <a:noFill/>
                      <a:ln>
                        <a:noFill/>
                      </a:ln>
                      <a:effectLst/>
                    </p:spPr>
                  </p:pic>
                </p:oleObj>
              </mc:Fallback>
            </mc:AlternateContent>
          </a:graphicData>
        </a:graphic>
      </p:graphicFrame>
      <p:graphicFrame>
        <p:nvGraphicFramePr>
          <p:cNvPr id="192" name="Object 2"/>
          <p:cNvGraphicFramePr>
            <a:graphicFrameLocks noChangeAspect="1"/>
          </p:cNvGraphicFramePr>
          <p:nvPr>
            <p:extLst>
              <p:ext uri="{D42A27DB-BD31-4B8C-83A1-F6EECF244321}">
                <p14:modId xmlns:p14="http://schemas.microsoft.com/office/powerpoint/2010/main" val="1340286933"/>
              </p:ext>
            </p:extLst>
          </p:nvPr>
        </p:nvGraphicFramePr>
        <p:xfrm>
          <a:off x="5930007" y="737549"/>
          <a:ext cx="133696" cy="150001"/>
        </p:xfrm>
        <a:graphic>
          <a:graphicData uri="http://schemas.openxmlformats.org/presentationml/2006/ole">
            <mc:AlternateContent xmlns:mc="http://schemas.openxmlformats.org/markup-compatibility/2006">
              <mc:Choice xmlns:v="urn:schemas-microsoft-com:vml" Requires="v">
                <p:oleObj name="Equation" r:id="rId11" imgW="114300" imgH="127000" progId="Equation.DSMT4">
                  <p:embed/>
                </p:oleObj>
              </mc:Choice>
              <mc:Fallback>
                <p:oleObj name="Equation" r:id="rId11" imgW="114300" imgH="127000" progId="Equation.DSMT4">
                  <p:embed/>
                  <p:pic>
                    <p:nvPicPr>
                      <p:cNvPr id="0" name=""/>
                      <p:cNvPicPr>
                        <a:picLocks noChangeAspect="1" noChangeArrowheads="1"/>
                      </p:cNvPicPr>
                      <p:nvPr/>
                    </p:nvPicPr>
                    <p:blipFill>
                      <a:blip r:embed="rId12"/>
                      <a:srcRect/>
                      <a:stretch>
                        <a:fillRect/>
                      </a:stretch>
                    </p:blipFill>
                    <p:spPr bwMode="auto">
                      <a:xfrm>
                        <a:off x="5930007" y="737549"/>
                        <a:ext cx="133696" cy="150001"/>
                      </a:xfrm>
                      <a:prstGeom prst="rect">
                        <a:avLst/>
                      </a:prstGeom>
                      <a:noFill/>
                      <a:ln>
                        <a:noFill/>
                      </a:ln>
                      <a:effectLst/>
                    </p:spPr>
                  </p:pic>
                </p:oleObj>
              </mc:Fallback>
            </mc:AlternateContent>
          </a:graphicData>
        </a:graphic>
      </p:graphicFrame>
      <p:graphicFrame>
        <p:nvGraphicFramePr>
          <p:cNvPr id="193" name="Object 2"/>
          <p:cNvGraphicFramePr>
            <a:graphicFrameLocks noChangeAspect="1"/>
          </p:cNvGraphicFramePr>
          <p:nvPr>
            <p:extLst>
              <p:ext uri="{D42A27DB-BD31-4B8C-83A1-F6EECF244321}">
                <p14:modId xmlns:p14="http://schemas.microsoft.com/office/powerpoint/2010/main" val="4266646569"/>
              </p:ext>
            </p:extLst>
          </p:nvPr>
        </p:nvGraphicFramePr>
        <p:xfrm>
          <a:off x="6535206" y="669168"/>
          <a:ext cx="149225" cy="193675"/>
        </p:xfrm>
        <a:graphic>
          <a:graphicData uri="http://schemas.openxmlformats.org/presentationml/2006/ole">
            <mc:AlternateContent xmlns:mc="http://schemas.openxmlformats.org/markup-compatibility/2006">
              <mc:Choice xmlns:v="urn:schemas-microsoft-com:vml" Requires="v">
                <p:oleObj name="Equation" r:id="rId13" imgW="127000" imgH="165100" progId="Equation.DSMT4">
                  <p:embed/>
                </p:oleObj>
              </mc:Choice>
              <mc:Fallback>
                <p:oleObj name="Equation" r:id="rId13" imgW="127000" imgH="165100" progId="Equation.DSMT4">
                  <p:embed/>
                  <p:pic>
                    <p:nvPicPr>
                      <p:cNvPr id="0" name=""/>
                      <p:cNvPicPr>
                        <a:picLocks noChangeAspect="1" noChangeArrowheads="1"/>
                      </p:cNvPicPr>
                      <p:nvPr/>
                    </p:nvPicPr>
                    <p:blipFill>
                      <a:blip r:embed="rId14"/>
                      <a:srcRect/>
                      <a:stretch>
                        <a:fillRect/>
                      </a:stretch>
                    </p:blipFill>
                    <p:spPr bwMode="auto">
                      <a:xfrm>
                        <a:off x="6535206" y="669168"/>
                        <a:ext cx="149225" cy="193675"/>
                      </a:xfrm>
                      <a:prstGeom prst="rect">
                        <a:avLst/>
                      </a:prstGeom>
                      <a:noFill/>
                      <a:ln>
                        <a:noFill/>
                      </a:ln>
                      <a:effectLst/>
                    </p:spPr>
                  </p:pic>
                </p:oleObj>
              </mc:Fallback>
            </mc:AlternateContent>
          </a:graphicData>
        </a:graphic>
      </p:graphicFrame>
      <p:graphicFrame>
        <p:nvGraphicFramePr>
          <p:cNvPr id="194" name="Object 2"/>
          <p:cNvGraphicFramePr>
            <a:graphicFrameLocks noChangeAspect="1"/>
          </p:cNvGraphicFramePr>
          <p:nvPr>
            <p:extLst>
              <p:ext uri="{D42A27DB-BD31-4B8C-83A1-F6EECF244321}">
                <p14:modId xmlns:p14="http://schemas.microsoft.com/office/powerpoint/2010/main" val="1552050677"/>
              </p:ext>
            </p:extLst>
          </p:nvPr>
        </p:nvGraphicFramePr>
        <p:xfrm>
          <a:off x="6950593" y="1035350"/>
          <a:ext cx="134938" cy="149225"/>
        </p:xfrm>
        <a:graphic>
          <a:graphicData uri="http://schemas.openxmlformats.org/presentationml/2006/ole">
            <mc:AlternateContent xmlns:mc="http://schemas.openxmlformats.org/markup-compatibility/2006">
              <mc:Choice xmlns:v="urn:schemas-microsoft-com:vml" Requires="v">
                <p:oleObj name="Equation" r:id="rId15" imgW="114300" imgH="127000" progId="Equation.DSMT4">
                  <p:embed/>
                </p:oleObj>
              </mc:Choice>
              <mc:Fallback>
                <p:oleObj name="Equation" r:id="rId15" imgW="114300" imgH="127000" progId="Equation.DSMT4">
                  <p:embed/>
                  <p:pic>
                    <p:nvPicPr>
                      <p:cNvPr id="0" name=""/>
                      <p:cNvPicPr>
                        <a:picLocks noChangeAspect="1" noChangeArrowheads="1"/>
                      </p:cNvPicPr>
                      <p:nvPr/>
                    </p:nvPicPr>
                    <p:blipFill>
                      <a:blip r:embed="rId16"/>
                      <a:srcRect/>
                      <a:stretch>
                        <a:fillRect/>
                      </a:stretch>
                    </p:blipFill>
                    <p:spPr bwMode="auto">
                      <a:xfrm>
                        <a:off x="6950593" y="1035350"/>
                        <a:ext cx="134938" cy="149225"/>
                      </a:xfrm>
                      <a:prstGeom prst="rect">
                        <a:avLst/>
                      </a:prstGeom>
                      <a:noFill/>
                      <a:ln>
                        <a:noFill/>
                      </a:ln>
                      <a:effectLst/>
                    </p:spPr>
                  </p:pic>
                </p:oleObj>
              </mc:Fallback>
            </mc:AlternateContent>
          </a:graphicData>
        </a:graphic>
      </p:graphicFrame>
      <p:graphicFrame>
        <p:nvGraphicFramePr>
          <p:cNvPr id="195" name="Object 2"/>
          <p:cNvGraphicFramePr>
            <a:graphicFrameLocks noChangeAspect="1"/>
          </p:cNvGraphicFramePr>
          <p:nvPr>
            <p:extLst>
              <p:ext uri="{D42A27DB-BD31-4B8C-83A1-F6EECF244321}">
                <p14:modId xmlns:p14="http://schemas.microsoft.com/office/powerpoint/2010/main" val="2112023984"/>
              </p:ext>
            </p:extLst>
          </p:nvPr>
        </p:nvGraphicFramePr>
        <p:xfrm>
          <a:off x="6973189" y="1737426"/>
          <a:ext cx="149225" cy="193675"/>
        </p:xfrm>
        <a:graphic>
          <a:graphicData uri="http://schemas.openxmlformats.org/presentationml/2006/ole">
            <mc:AlternateContent xmlns:mc="http://schemas.openxmlformats.org/markup-compatibility/2006">
              <mc:Choice xmlns:v="urn:schemas-microsoft-com:vml" Requires="v">
                <p:oleObj name="Equation" r:id="rId17" imgW="127000" imgH="165100" progId="Equation.DSMT4">
                  <p:embed/>
                </p:oleObj>
              </mc:Choice>
              <mc:Fallback>
                <p:oleObj name="Equation" r:id="rId17" imgW="127000" imgH="165100" progId="Equation.DSMT4">
                  <p:embed/>
                  <p:pic>
                    <p:nvPicPr>
                      <p:cNvPr id="0" name=""/>
                      <p:cNvPicPr>
                        <a:picLocks noChangeAspect="1" noChangeArrowheads="1"/>
                      </p:cNvPicPr>
                      <p:nvPr/>
                    </p:nvPicPr>
                    <p:blipFill>
                      <a:blip r:embed="rId18"/>
                      <a:srcRect/>
                      <a:stretch>
                        <a:fillRect/>
                      </a:stretch>
                    </p:blipFill>
                    <p:spPr bwMode="auto">
                      <a:xfrm>
                        <a:off x="6973189" y="1737426"/>
                        <a:ext cx="149225" cy="193675"/>
                      </a:xfrm>
                      <a:prstGeom prst="rect">
                        <a:avLst/>
                      </a:prstGeom>
                      <a:noFill/>
                      <a:ln>
                        <a:noFill/>
                      </a:ln>
                      <a:effectLst/>
                    </p:spPr>
                  </p:pic>
                </p:oleObj>
              </mc:Fallback>
            </mc:AlternateContent>
          </a:graphicData>
        </a:graphic>
      </p:graphicFrame>
      <p:graphicFrame>
        <p:nvGraphicFramePr>
          <p:cNvPr id="196" name="Object 2"/>
          <p:cNvGraphicFramePr>
            <a:graphicFrameLocks noChangeAspect="1"/>
          </p:cNvGraphicFramePr>
          <p:nvPr>
            <p:extLst>
              <p:ext uri="{D42A27DB-BD31-4B8C-83A1-F6EECF244321}">
                <p14:modId xmlns:p14="http://schemas.microsoft.com/office/powerpoint/2010/main" val="4005441261"/>
              </p:ext>
            </p:extLst>
          </p:nvPr>
        </p:nvGraphicFramePr>
        <p:xfrm>
          <a:off x="8295206" y="663128"/>
          <a:ext cx="133350" cy="149225"/>
        </p:xfrm>
        <a:graphic>
          <a:graphicData uri="http://schemas.openxmlformats.org/presentationml/2006/ole">
            <mc:AlternateContent xmlns:mc="http://schemas.openxmlformats.org/markup-compatibility/2006">
              <mc:Choice xmlns:v="urn:schemas-microsoft-com:vml" Requires="v">
                <p:oleObj name="Equation" r:id="rId19" imgW="114300" imgH="127000" progId="Equation.DSMT4">
                  <p:embed/>
                </p:oleObj>
              </mc:Choice>
              <mc:Fallback>
                <p:oleObj name="Equation" r:id="rId19" imgW="114300" imgH="127000" progId="Equation.DSMT4">
                  <p:embed/>
                  <p:pic>
                    <p:nvPicPr>
                      <p:cNvPr id="0" name=""/>
                      <p:cNvPicPr>
                        <a:picLocks noChangeAspect="1" noChangeArrowheads="1"/>
                      </p:cNvPicPr>
                      <p:nvPr/>
                    </p:nvPicPr>
                    <p:blipFill>
                      <a:blip r:embed="rId20"/>
                      <a:srcRect/>
                      <a:stretch>
                        <a:fillRect/>
                      </a:stretch>
                    </p:blipFill>
                    <p:spPr bwMode="auto">
                      <a:xfrm>
                        <a:off x="8295206" y="663128"/>
                        <a:ext cx="133350" cy="149225"/>
                      </a:xfrm>
                      <a:prstGeom prst="rect">
                        <a:avLst/>
                      </a:prstGeom>
                      <a:noFill/>
                      <a:ln>
                        <a:noFill/>
                      </a:ln>
                      <a:effectLst/>
                    </p:spPr>
                  </p:pic>
                </p:oleObj>
              </mc:Fallback>
            </mc:AlternateContent>
          </a:graphicData>
        </a:graphic>
      </p:graphicFrame>
      <p:graphicFrame>
        <p:nvGraphicFramePr>
          <p:cNvPr id="197" name="Object 2"/>
          <p:cNvGraphicFramePr>
            <a:graphicFrameLocks noChangeAspect="1"/>
          </p:cNvGraphicFramePr>
          <p:nvPr>
            <p:extLst>
              <p:ext uri="{D42A27DB-BD31-4B8C-83A1-F6EECF244321}">
                <p14:modId xmlns:p14="http://schemas.microsoft.com/office/powerpoint/2010/main" val="1463390211"/>
              </p:ext>
            </p:extLst>
          </p:nvPr>
        </p:nvGraphicFramePr>
        <p:xfrm>
          <a:off x="8408756" y="1787825"/>
          <a:ext cx="117475" cy="193675"/>
        </p:xfrm>
        <a:graphic>
          <a:graphicData uri="http://schemas.openxmlformats.org/presentationml/2006/ole">
            <mc:AlternateContent xmlns:mc="http://schemas.openxmlformats.org/markup-compatibility/2006">
              <mc:Choice xmlns:v="urn:schemas-microsoft-com:vml" Requires="v">
                <p:oleObj name="Equation" r:id="rId21" imgW="101600" imgH="165100" progId="Equation.DSMT4">
                  <p:embed/>
                </p:oleObj>
              </mc:Choice>
              <mc:Fallback>
                <p:oleObj name="Equation" r:id="rId21" imgW="101600" imgH="165100" progId="Equation.DSMT4">
                  <p:embed/>
                  <p:pic>
                    <p:nvPicPr>
                      <p:cNvPr id="0" name=""/>
                      <p:cNvPicPr>
                        <a:picLocks noChangeAspect="1" noChangeArrowheads="1"/>
                      </p:cNvPicPr>
                      <p:nvPr/>
                    </p:nvPicPr>
                    <p:blipFill>
                      <a:blip r:embed="rId22"/>
                      <a:srcRect/>
                      <a:stretch>
                        <a:fillRect/>
                      </a:stretch>
                    </p:blipFill>
                    <p:spPr bwMode="auto">
                      <a:xfrm>
                        <a:off x="8408756" y="1787825"/>
                        <a:ext cx="117475" cy="193675"/>
                      </a:xfrm>
                      <a:prstGeom prst="rect">
                        <a:avLst/>
                      </a:prstGeom>
                      <a:noFill/>
                      <a:ln>
                        <a:noFill/>
                      </a:ln>
                      <a:effectLst/>
                    </p:spPr>
                  </p:pic>
                </p:oleObj>
              </mc:Fallback>
            </mc:AlternateContent>
          </a:graphicData>
        </a:graphic>
      </p:graphicFrame>
      <p:graphicFrame>
        <p:nvGraphicFramePr>
          <p:cNvPr id="198" name="Object 2"/>
          <p:cNvGraphicFramePr>
            <a:graphicFrameLocks noChangeAspect="1"/>
          </p:cNvGraphicFramePr>
          <p:nvPr>
            <p:extLst>
              <p:ext uri="{D42A27DB-BD31-4B8C-83A1-F6EECF244321}">
                <p14:modId xmlns:p14="http://schemas.microsoft.com/office/powerpoint/2010/main" val="2356274115"/>
              </p:ext>
            </p:extLst>
          </p:nvPr>
        </p:nvGraphicFramePr>
        <p:xfrm>
          <a:off x="5577183" y="1724746"/>
          <a:ext cx="149225" cy="193675"/>
        </p:xfrm>
        <a:graphic>
          <a:graphicData uri="http://schemas.openxmlformats.org/presentationml/2006/ole">
            <mc:AlternateContent xmlns:mc="http://schemas.openxmlformats.org/markup-compatibility/2006">
              <mc:Choice xmlns:v="urn:schemas-microsoft-com:vml" Requires="v">
                <p:oleObj name="Equation" r:id="rId23" imgW="127000" imgH="165100" progId="Equation.DSMT4">
                  <p:embed/>
                </p:oleObj>
              </mc:Choice>
              <mc:Fallback>
                <p:oleObj name="Equation" r:id="rId23" imgW="127000" imgH="165100" progId="Equation.DSMT4">
                  <p:embed/>
                  <p:pic>
                    <p:nvPicPr>
                      <p:cNvPr id="0" name=""/>
                      <p:cNvPicPr>
                        <a:picLocks noChangeAspect="1" noChangeArrowheads="1"/>
                      </p:cNvPicPr>
                      <p:nvPr/>
                    </p:nvPicPr>
                    <p:blipFill>
                      <a:blip r:embed="rId24"/>
                      <a:srcRect/>
                      <a:stretch>
                        <a:fillRect/>
                      </a:stretch>
                    </p:blipFill>
                    <p:spPr bwMode="auto">
                      <a:xfrm>
                        <a:off x="5577183" y="1724746"/>
                        <a:ext cx="149225" cy="193675"/>
                      </a:xfrm>
                      <a:prstGeom prst="rect">
                        <a:avLst/>
                      </a:prstGeom>
                      <a:noFill/>
                      <a:ln>
                        <a:noFill/>
                      </a:ln>
                      <a:effectLst/>
                    </p:spPr>
                  </p:pic>
                </p:oleObj>
              </mc:Fallback>
            </mc:AlternateContent>
          </a:graphicData>
        </a:graphic>
      </p:graphicFrame>
      <p:sp>
        <p:nvSpPr>
          <p:cNvPr id="203" name="TextBox 202"/>
          <p:cNvSpPr txBox="1"/>
          <p:nvPr/>
        </p:nvSpPr>
        <p:spPr>
          <a:xfrm>
            <a:off x="646733" y="702227"/>
            <a:ext cx="4623308" cy="1938992"/>
          </a:xfrm>
          <a:prstGeom prst="rect">
            <a:avLst/>
          </a:prstGeom>
          <a:noFill/>
        </p:spPr>
        <p:txBody>
          <a:bodyPr wrap="square" rtlCol="0">
            <a:spAutoFit/>
          </a:bodyPr>
          <a:lstStyle/>
          <a:p>
            <a:r>
              <a:rPr lang="en-US" sz="2000" dirty="0">
                <a:solidFill>
                  <a:srgbClr val="FF0000"/>
                </a:solidFill>
                <a:latin typeface="Apple Chancery"/>
                <a:cs typeface="Apple Chancery"/>
              </a:rPr>
              <a:t>You should begin </a:t>
            </a:r>
            <a:r>
              <a:rPr lang="en-US" sz="2000" dirty="0">
                <a:latin typeface="Times New Roman"/>
                <a:cs typeface="Times New Roman"/>
              </a:rPr>
              <a:t>to </a:t>
            </a:r>
            <a:r>
              <a:rPr lang="en-US" sz="2000" dirty="0">
                <a:solidFill>
                  <a:srgbClr val="0000FF"/>
                </a:solidFill>
                <a:latin typeface="Times New Roman"/>
                <a:cs typeface="Times New Roman"/>
              </a:rPr>
              <a:t>see a pattern here</a:t>
            </a:r>
            <a:r>
              <a:rPr lang="en-US" sz="2000" dirty="0">
                <a:latin typeface="Times New Roman"/>
                <a:cs typeface="Times New Roman"/>
              </a:rPr>
              <a:t>.  </a:t>
            </a:r>
            <a:r>
              <a:rPr lang="en-US" sz="2000" dirty="0">
                <a:solidFill>
                  <a:srgbClr val="0000FF"/>
                </a:solidFill>
                <a:latin typeface="Times New Roman"/>
                <a:cs typeface="Times New Roman"/>
              </a:rPr>
              <a:t>Every question</a:t>
            </a:r>
            <a:r>
              <a:rPr lang="en-US" sz="2000" dirty="0">
                <a:latin typeface="Times New Roman"/>
                <a:cs typeface="Times New Roman"/>
              </a:rPr>
              <a:t>, whether it be asking for an </a:t>
            </a:r>
            <a:r>
              <a:rPr lang="en-US" sz="2000" i="1" dirty="0">
                <a:solidFill>
                  <a:srgbClr val="008000"/>
                </a:solidFill>
                <a:latin typeface="Times New Roman"/>
                <a:cs typeface="Times New Roman"/>
              </a:rPr>
              <a:t>ammeter reading </a:t>
            </a:r>
            <a:r>
              <a:rPr lang="en-US" sz="2000" dirty="0">
                <a:latin typeface="Times New Roman"/>
                <a:cs typeface="Times New Roman"/>
              </a:rPr>
              <a:t>or </a:t>
            </a:r>
            <a:r>
              <a:rPr lang="en-US" sz="2000" i="1" dirty="0">
                <a:solidFill>
                  <a:srgbClr val="008000"/>
                </a:solidFill>
                <a:latin typeface="Times New Roman"/>
                <a:cs typeface="Times New Roman"/>
              </a:rPr>
              <a:t>voltmeter reading </a:t>
            </a:r>
            <a:r>
              <a:rPr lang="en-US" sz="2000" dirty="0">
                <a:latin typeface="Times New Roman"/>
                <a:cs typeface="Times New Roman"/>
              </a:rPr>
              <a:t>or </a:t>
            </a:r>
            <a:r>
              <a:rPr lang="en-US" sz="2000" i="1" dirty="0">
                <a:solidFill>
                  <a:srgbClr val="008000"/>
                </a:solidFill>
                <a:latin typeface="Times New Roman"/>
                <a:cs typeface="Times New Roman"/>
              </a:rPr>
              <a:t>power calculation </a:t>
            </a:r>
            <a:r>
              <a:rPr lang="en-US" sz="2000" dirty="0">
                <a:latin typeface="Times New Roman"/>
                <a:cs typeface="Times New Roman"/>
              </a:rPr>
              <a:t>or </a:t>
            </a:r>
            <a:r>
              <a:rPr lang="en-US" sz="2000" i="1" dirty="0">
                <a:solidFill>
                  <a:srgbClr val="008000"/>
                </a:solidFill>
                <a:latin typeface="Times New Roman"/>
                <a:cs typeface="Times New Roman"/>
              </a:rPr>
              <a:t>current through an element </a:t>
            </a:r>
            <a:r>
              <a:rPr lang="en-US" sz="2000" dirty="0">
                <a:latin typeface="Times New Roman"/>
                <a:cs typeface="Times New Roman"/>
              </a:rPr>
              <a:t>or </a:t>
            </a:r>
            <a:r>
              <a:rPr lang="en-US" sz="2000" i="1" dirty="0">
                <a:solidFill>
                  <a:srgbClr val="008000"/>
                </a:solidFill>
                <a:latin typeface="Times New Roman"/>
                <a:cs typeface="Times New Roman"/>
              </a:rPr>
              <a:t>voltage cross an element</a:t>
            </a:r>
            <a:r>
              <a:rPr lang="en-US" sz="2000" dirty="0">
                <a:latin typeface="Times New Roman"/>
                <a:cs typeface="Times New Roman"/>
              </a:rPr>
              <a:t>, they all require you to determine the </a:t>
            </a:r>
            <a:r>
              <a:rPr lang="en-US" sz="2000" dirty="0">
                <a:solidFill>
                  <a:srgbClr val="FF0000"/>
                </a:solidFill>
                <a:latin typeface="Times New Roman"/>
                <a:cs typeface="Times New Roman"/>
              </a:rPr>
              <a:t>CURRENT</a:t>
            </a:r>
          </a:p>
        </p:txBody>
      </p:sp>
      <p:cxnSp>
        <p:nvCxnSpPr>
          <p:cNvPr id="109" name="Straight Arrow Connector 108"/>
          <p:cNvCxnSpPr/>
          <p:nvPr/>
        </p:nvCxnSpPr>
        <p:spPr>
          <a:xfrm>
            <a:off x="6950593" y="1040051"/>
            <a:ext cx="0" cy="580606"/>
          </a:xfrm>
          <a:prstGeom prst="straightConnector1">
            <a:avLst/>
          </a:prstGeom>
          <a:ln w="12700"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9" name="Straight Arrow Connector 88"/>
          <p:cNvCxnSpPr/>
          <p:nvPr/>
        </p:nvCxnSpPr>
        <p:spPr>
          <a:xfrm flipV="1">
            <a:off x="6082266" y="873508"/>
            <a:ext cx="868327" cy="14344"/>
          </a:xfrm>
          <a:prstGeom prst="straightConnector1">
            <a:avLst/>
          </a:prstGeom>
          <a:ln w="12700"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90" name="Object 2"/>
          <p:cNvGraphicFramePr>
            <a:graphicFrameLocks noChangeAspect="1"/>
          </p:cNvGraphicFramePr>
          <p:nvPr>
            <p:extLst>
              <p:ext uri="{D42A27DB-BD31-4B8C-83A1-F6EECF244321}">
                <p14:modId xmlns:p14="http://schemas.microsoft.com/office/powerpoint/2010/main" val="4286130616"/>
              </p:ext>
            </p:extLst>
          </p:nvPr>
        </p:nvGraphicFramePr>
        <p:xfrm>
          <a:off x="6146752" y="857646"/>
          <a:ext cx="239713" cy="350837"/>
        </p:xfrm>
        <a:graphic>
          <a:graphicData uri="http://schemas.openxmlformats.org/presentationml/2006/ole">
            <mc:AlternateContent xmlns:mc="http://schemas.openxmlformats.org/markup-compatibility/2006">
              <mc:Choice xmlns:v="urn:schemas-microsoft-com:vml" Requires="v">
                <p:oleObj name="Equation" r:id="rId25" imgW="139700" imgH="203200" progId="Equation.DSMT4">
                  <p:embed/>
                </p:oleObj>
              </mc:Choice>
              <mc:Fallback>
                <p:oleObj name="Equation" r:id="rId25" imgW="139700" imgH="203200" progId="Equation.DSMT4">
                  <p:embed/>
                  <p:pic>
                    <p:nvPicPr>
                      <p:cNvPr id="0" name=""/>
                      <p:cNvPicPr>
                        <a:picLocks noChangeAspect="1" noChangeArrowheads="1"/>
                      </p:cNvPicPr>
                      <p:nvPr/>
                    </p:nvPicPr>
                    <p:blipFill>
                      <a:blip r:embed="rId26"/>
                      <a:srcRect/>
                      <a:stretch>
                        <a:fillRect/>
                      </a:stretch>
                    </p:blipFill>
                    <p:spPr bwMode="auto">
                      <a:xfrm>
                        <a:off x="6146752" y="857646"/>
                        <a:ext cx="239713" cy="350837"/>
                      </a:xfrm>
                      <a:prstGeom prst="rect">
                        <a:avLst/>
                      </a:prstGeom>
                      <a:noFill/>
                      <a:ln>
                        <a:noFill/>
                      </a:ln>
                      <a:effectLst/>
                    </p:spPr>
                  </p:pic>
                </p:oleObj>
              </mc:Fallback>
            </mc:AlternateContent>
          </a:graphicData>
        </a:graphic>
      </p:graphicFrame>
      <p:sp>
        <p:nvSpPr>
          <p:cNvPr id="71" name="TextBox 70"/>
          <p:cNvSpPr txBox="1"/>
          <p:nvPr/>
        </p:nvSpPr>
        <p:spPr>
          <a:xfrm>
            <a:off x="646274" y="2526215"/>
            <a:ext cx="8332626" cy="707886"/>
          </a:xfrm>
          <a:prstGeom prst="rect">
            <a:avLst/>
          </a:prstGeom>
          <a:noFill/>
        </p:spPr>
        <p:txBody>
          <a:bodyPr wrap="square" rtlCol="0">
            <a:spAutoFit/>
          </a:bodyPr>
          <a:lstStyle/>
          <a:p>
            <a:r>
              <a:rPr lang="en-US" sz="2000" dirty="0">
                <a:latin typeface="Times New Roman"/>
                <a:cs typeface="Times New Roman"/>
              </a:rPr>
              <a:t>through the branch in which the element exists.  That, in general, is what you will always be doing—trying to derive expressions for </a:t>
            </a:r>
            <a:r>
              <a:rPr lang="en-US" sz="2000" dirty="0">
                <a:solidFill>
                  <a:srgbClr val="FF0000"/>
                </a:solidFill>
                <a:latin typeface="Times New Roman"/>
                <a:cs typeface="Times New Roman"/>
              </a:rPr>
              <a:t>current values</a:t>
            </a:r>
            <a:r>
              <a:rPr lang="en-US" sz="2000" dirty="0">
                <a:latin typeface="Times New Roman"/>
                <a:cs typeface="Times New Roman"/>
              </a:rPr>
              <a:t>. </a:t>
            </a:r>
          </a:p>
        </p:txBody>
      </p:sp>
      <p:graphicFrame>
        <p:nvGraphicFramePr>
          <p:cNvPr id="72" name="Object 2"/>
          <p:cNvGraphicFramePr>
            <a:graphicFrameLocks noChangeAspect="1"/>
          </p:cNvGraphicFramePr>
          <p:nvPr>
            <p:extLst>
              <p:ext uri="{D42A27DB-BD31-4B8C-83A1-F6EECF244321}">
                <p14:modId xmlns:p14="http://schemas.microsoft.com/office/powerpoint/2010/main" val="1510109835"/>
              </p:ext>
            </p:extLst>
          </p:nvPr>
        </p:nvGraphicFramePr>
        <p:xfrm>
          <a:off x="3751483" y="3663034"/>
          <a:ext cx="349250" cy="349250"/>
        </p:xfrm>
        <a:graphic>
          <a:graphicData uri="http://schemas.openxmlformats.org/presentationml/2006/ole">
            <mc:AlternateContent xmlns:mc="http://schemas.openxmlformats.org/markup-compatibility/2006">
              <mc:Choice xmlns:v="urn:schemas-microsoft-com:vml" Requires="v">
                <p:oleObj name="Equation" r:id="rId27" imgW="203200" imgH="203200" progId="Equation.DSMT4">
                  <p:embed/>
                </p:oleObj>
              </mc:Choice>
              <mc:Fallback>
                <p:oleObj name="Equation" r:id="rId27" imgW="203200" imgH="203200" progId="Equation.DSMT4">
                  <p:embed/>
                  <p:pic>
                    <p:nvPicPr>
                      <p:cNvPr id="0" name=""/>
                      <p:cNvPicPr>
                        <a:picLocks noChangeAspect="1" noChangeArrowheads="1"/>
                      </p:cNvPicPr>
                      <p:nvPr/>
                    </p:nvPicPr>
                    <p:blipFill>
                      <a:blip r:embed="rId8"/>
                      <a:srcRect/>
                      <a:stretch>
                        <a:fillRect/>
                      </a:stretch>
                    </p:blipFill>
                    <p:spPr bwMode="auto">
                      <a:xfrm>
                        <a:off x="3751483" y="3663034"/>
                        <a:ext cx="349250" cy="349250"/>
                      </a:xfrm>
                      <a:prstGeom prst="rect">
                        <a:avLst/>
                      </a:prstGeom>
                      <a:noFill/>
                      <a:ln>
                        <a:noFill/>
                      </a:ln>
                      <a:effectLst/>
                    </p:spPr>
                  </p:pic>
                </p:oleObj>
              </mc:Fallback>
            </mc:AlternateContent>
          </a:graphicData>
        </a:graphic>
      </p:graphicFrame>
      <p:cxnSp>
        <p:nvCxnSpPr>
          <p:cNvPr id="73" name="Straight Arrow Connector 72"/>
          <p:cNvCxnSpPr/>
          <p:nvPr/>
        </p:nvCxnSpPr>
        <p:spPr>
          <a:xfrm>
            <a:off x="7232650" y="793274"/>
            <a:ext cx="471460" cy="0"/>
          </a:xfrm>
          <a:prstGeom prst="straightConnector1">
            <a:avLst/>
          </a:prstGeom>
          <a:ln w="12700"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74" name="Object 2"/>
          <p:cNvGraphicFramePr>
            <a:graphicFrameLocks noChangeAspect="1"/>
          </p:cNvGraphicFramePr>
          <p:nvPr>
            <p:extLst>
              <p:ext uri="{D42A27DB-BD31-4B8C-83A1-F6EECF244321}">
                <p14:modId xmlns:p14="http://schemas.microsoft.com/office/powerpoint/2010/main" val="3199326913"/>
              </p:ext>
            </p:extLst>
          </p:nvPr>
        </p:nvGraphicFramePr>
        <p:xfrm>
          <a:off x="6710881" y="1063445"/>
          <a:ext cx="239712" cy="350837"/>
        </p:xfrm>
        <a:graphic>
          <a:graphicData uri="http://schemas.openxmlformats.org/presentationml/2006/ole">
            <mc:AlternateContent xmlns:mc="http://schemas.openxmlformats.org/markup-compatibility/2006">
              <mc:Choice xmlns:v="urn:schemas-microsoft-com:vml" Requires="v">
                <p:oleObj name="Equation" r:id="rId28" imgW="139700" imgH="203200" progId="Equation.DSMT4">
                  <p:embed/>
                </p:oleObj>
              </mc:Choice>
              <mc:Fallback>
                <p:oleObj name="Equation" r:id="rId28" imgW="139700" imgH="203200" progId="Equation.DSMT4">
                  <p:embed/>
                  <p:pic>
                    <p:nvPicPr>
                      <p:cNvPr id="0" name=""/>
                      <p:cNvPicPr>
                        <a:picLocks noChangeAspect="1" noChangeArrowheads="1"/>
                      </p:cNvPicPr>
                      <p:nvPr/>
                    </p:nvPicPr>
                    <p:blipFill>
                      <a:blip r:embed="rId29"/>
                      <a:srcRect/>
                      <a:stretch>
                        <a:fillRect/>
                      </a:stretch>
                    </p:blipFill>
                    <p:spPr bwMode="auto">
                      <a:xfrm>
                        <a:off x="6710881" y="1063445"/>
                        <a:ext cx="239712" cy="350837"/>
                      </a:xfrm>
                      <a:prstGeom prst="rect">
                        <a:avLst/>
                      </a:prstGeom>
                      <a:noFill/>
                      <a:ln>
                        <a:noFill/>
                      </a:ln>
                      <a:effectLst/>
                    </p:spPr>
                  </p:pic>
                </p:oleObj>
              </mc:Fallback>
            </mc:AlternateContent>
          </a:graphicData>
        </a:graphic>
      </p:graphicFrame>
      <p:graphicFrame>
        <p:nvGraphicFramePr>
          <p:cNvPr id="75" name="Object 2"/>
          <p:cNvGraphicFramePr>
            <a:graphicFrameLocks noChangeAspect="1"/>
          </p:cNvGraphicFramePr>
          <p:nvPr>
            <p:extLst>
              <p:ext uri="{D42A27DB-BD31-4B8C-83A1-F6EECF244321}">
                <p14:modId xmlns:p14="http://schemas.microsoft.com/office/powerpoint/2010/main" val="90328977"/>
              </p:ext>
            </p:extLst>
          </p:nvPr>
        </p:nvGraphicFramePr>
        <p:xfrm>
          <a:off x="7355715" y="763888"/>
          <a:ext cx="239713" cy="350837"/>
        </p:xfrm>
        <a:graphic>
          <a:graphicData uri="http://schemas.openxmlformats.org/presentationml/2006/ole">
            <mc:AlternateContent xmlns:mc="http://schemas.openxmlformats.org/markup-compatibility/2006">
              <mc:Choice xmlns:v="urn:schemas-microsoft-com:vml" Requires="v">
                <p:oleObj name="Equation" r:id="rId30" imgW="139700" imgH="203200" progId="Equation.DSMT4">
                  <p:embed/>
                </p:oleObj>
              </mc:Choice>
              <mc:Fallback>
                <p:oleObj name="Equation" r:id="rId30" imgW="139700" imgH="203200" progId="Equation.DSMT4">
                  <p:embed/>
                  <p:pic>
                    <p:nvPicPr>
                      <p:cNvPr id="0" name=""/>
                      <p:cNvPicPr>
                        <a:picLocks noChangeAspect="1" noChangeArrowheads="1"/>
                      </p:cNvPicPr>
                      <p:nvPr/>
                    </p:nvPicPr>
                    <p:blipFill>
                      <a:blip r:embed="rId31"/>
                      <a:srcRect/>
                      <a:stretch>
                        <a:fillRect/>
                      </a:stretch>
                    </p:blipFill>
                    <p:spPr bwMode="auto">
                      <a:xfrm>
                        <a:off x="7355715" y="763888"/>
                        <a:ext cx="239713" cy="350837"/>
                      </a:xfrm>
                      <a:prstGeom prst="rect">
                        <a:avLst/>
                      </a:prstGeom>
                      <a:noFill/>
                      <a:ln>
                        <a:noFill/>
                      </a:ln>
                      <a:effectLst/>
                    </p:spPr>
                  </p:pic>
                </p:oleObj>
              </mc:Fallback>
            </mc:AlternateContent>
          </a:graphicData>
        </a:graphic>
      </p:graphicFrame>
      <p:graphicFrame>
        <p:nvGraphicFramePr>
          <p:cNvPr id="76" name="Object 2"/>
          <p:cNvGraphicFramePr>
            <a:graphicFrameLocks noChangeAspect="1"/>
          </p:cNvGraphicFramePr>
          <p:nvPr>
            <p:extLst>
              <p:ext uri="{D42A27DB-BD31-4B8C-83A1-F6EECF244321}">
                <p14:modId xmlns:p14="http://schemas.microsoft.com/office/powerpoint/2010/main" val="265792486"/>
              </p:ext>
            </p:extLst>
          </p:nvPr>
        </p:nvGraphicFramePr>
        <p:xfrm>
          <a:off x="6867525" y="442913"/>
          <a:ext cx="555625" cy="193675"/>
        </p:xfrm>
        <a:graphic>
          <a:graphicData uri="http://schemas.openxmlformats.org/presentationml/2006/ole">
            <mc:AlternateContent xmlns:mc="http://schemas.openxmlformats.org/markup-compatibility/2006">
              <mc:Choice xmlns:v="urn:schemas-microsoft-com:vml" Requires="v">
                <p:oleObj name="Equation" r:id="rId32" imgW="469900" imgH="165100" progId="Equation.DSMT4">
                  <p:embed/>
                </p:oleObj>
              </mc:Choice>
              <mc:Fallback>
                <p:oleObj name="Equation" r:id="rId32" imgW="469900" imgH="165100" progId="Equation.DSMT4">
                  <p:embed/>
                  <p:pic>
                    <p:nvPicPr>
                      <p:cNvPr id="0" name=""/>
                      <p:cNvPicPr>
                        <a:picLocks noChangeAspect="1" noChangeArrowheads="1"/>
                      </p:cNvPicPr>
                      <p:nvPr/>
                    </p:nvPicPr>
                    <p:blipFill>
                      <a:blip r:embed="rId33"/>
                      <a:srcRect/>
                      <a:stretch>
                        <a:fillRect/>
                      </a:stretch>
                    </p:blipFill>
                    <p:spPr bwMode="auto">
                      <a:xfrm>
                        <a:off x="6867525" y="442913"/>
                        <a:ext cx="555625" cy="193675"/>
                      </a:xfrm>
                      <a:prstGeom prst="rect">
                        <a:avLst/>
                      </a:prstGeom>
                      <a:noFill/>
                      <a:ln>
                        <a:noFill/>
                      </a:ln>
                      <a:effectLst/>
                    </p:spPr>
                  </p:pic>
                </p:oleObj>
              </mc:Fallback>
            </mc:AlternateContent>
          </a:graphicData>
        </a:graphic>
      </p:graphicFrame>
      <p:sp>
        <p:nvSpPr>
          <p:cNvPr id="77" name="TextBox 76"/>
          <p:cNvSpPr txBox="1"/>
          <p:nvPr/>
        </p:nvSpPr>
        <p:spPr>
          <a:xfrm>
            <a:off x="240175" y="4970044"/>
            <a:ext cx="6304319" cy="400110"/>
          </a:xfrm>
          <a:prstGeom prst="rect">
            <a:avLst/>
          </a:prstGeom>
          <a:noFill/>
        </p:spPr>
        <p:txBody>
          <a:bodyPr wrap="square" rtlCol="0">
            <a:spAutoFit/>
          </a:bodyPr>
          <a:lstStyle/>
          <a:p>
            <a:r>
              <a:rPr lang="en-US" sz="2000" dirty="0">
                <a:solidFill>
                  <a:srgbClr val="FF0000"/>
                </a:solidFill>
                <a:latin typeface="Apple Chancery"/>
                <a:cs typeface="Apple Chancery"/>
              </a:rPr>
              <a:t>Look at </a:t>
            </a:r>
            <a:r>
              <a:rPr lang="en-US" sz="2000" dirty="0">
                <a:solidFill>
                  <a:srgbClr val="008000"/>
                </a:solidFill>
                <a:latin typeface="Apple Chancery"/>
                <a:cs typeface="Apple Chancery"/>
              </a:rPr>
              <a:t>node h</a:t>
            </a:r>
            <a:r>
              <a:rPr lang="en-US" sz="2000" dirty="0">
                <a:solidFill>
                  <a:srgbClr val="FF0000"/>
                </a:solidFill>
                <a:latin typeface="Apple Chancery"/>
                <a:cs typeface="Apple Chancery"/>
              </a:rPr>
              <a:t> </a:t>
            </a:r>
            <a:r>
              <a:rPr lang="en-US" sz="2000" dirty="0">
                <a:latin typeface="Times New Roman"/>
                <a:cs typeface="Times New Roman"/>
              </a:rPr>
              <a:t> </a:t>
            </a:r>
          </a:p>
        </p:txBody>
      </p:sp>
      <p:graphicFrame>
        <p:nvGraphicFramePr>
          <p:cNvPr id="94" name="Object 2"/>
          <p:cNvGraphicFramePr>
            <a:graphicFrameLocks noChangeAspect="1"/>
          </p:cNvGraphicFramePr>
          <p:nvPr>
            <p:extLst>
              <p:ext uri="{D42A27DB-BD31-4B8C-83A1-F6EECF244321}">
                <p14:modId xmlns:p14="http://schemas.microsoft.com/office/powerpoint/2010/main" val="2872148686"/>
              </p:ext>
            </p:extLst>
          </p:nvPr>
        </p:nvGraphicFramePr>
        <p:xfrm>
          <a:off x="1143000" y="5375276"/>
          <a:ext cx="2325688" cy="1096962"/>
        </p:xfrm>
        <a:graphic>
          <a:graphicData uri="http://schemas.openxmlformats.org/presentationml/2006/ole">
            <mc:AlternateContent xmlns:mc="http://schemas.openxmlformats.org/markup-compatibility/2006">
              <mc:Choice xmlns:v="urn:schemas-microsoft-com:vml" Requires="v">
                <p:oleObj name="Equation" r:id="rId34" imgW="1358900" imgH="635000" progId="Equation.DSMT4">
                  <p:embed/>
                </p:oleObj>
              </mc:Choice>
              <mc:Fallback>
                <p:oleObj name="Equation" r:id="rId34" imgW="1358900" imgH="635000" progId="Equation.DSMT4">
                  <p:embed/>
                  <p:pic>
                    <p:nvPicPr>
                      <p:cNvPr id="0" name=""/>
                      <p:cNvPicPr>
                        <a:picLocks noChangeAspect="1" noChangeArrowheads="1"/>
                      </p:cNvPicPr>
                      <p:nvPr/>
                    </p:nvPicPr>
                    <p:blipFill>
                      <a:blip r:embed="rId35"/>
                      <a:srcRect/>
                      <a:stretch>
                        <a:fillRect/>
                      </a:stretch>
                    </p:blipFill>
                    <p:spPr bwMode="auto">
                      <a:xfrm>
                        <a:off x="1143000" y="5375276"/>
                        <a:ext cx="2325688" cy="1096962"/>
                      </a:xfrm>
                      <a:prstGeom prst="rect">
                        <a:avLst/>
                      </a:prstGeom>
                      <a:noFill/>
                      <a:ln>
                        <a:noFill/>
                      </a:ln>
                      <a:effectLst/>
                    </p:spPr>
                  </p:pic>
                </p:oleObj>
              </mc:Fallback>
            </mc:AlternateContent>
          </a:graphicData>
        </a:graphic>
      </p:graphicFrame>
      <p:graphicFrame>
        <p:nvGraphicFramePr>
          <p:cNvPr id="96" name="Object 2"/>
          <p:cNvGraphicFramePr>
            <a:graphicFrameLocks noChangeAspect="1"/>
          </p:cNvGraphicFramePr>
          <p:nvPr>
            <p:extLst>
              <p:ext uri="{D42A27DB-BD31-4B8C-83A1-F6EECF244321}">
                <p14:modId xmlns:p14="http://schemas.microsoft.com/office/powerpoint/2010/main" val="3017534738"/>
              </p:ext>
            </p:extLst>
          </p:nvPr>
        </p:nvGraphicFramePr>
        <p:xfrm>
          <a:off x="5273710" y="5243513"/>
          <a:ext cx="2201862" cy="984250"/>
        </p:xfrm>
        <a:graphic>
          <a:graphicData uri="http://schemas.openxmlformats.org/presentationml/2006/ole">
            <mc:AlternateContent xmlns:mc="http://schemas.openxmlformats.org/markup-compatibility/2006">
              <mc:Choice xmlns:v="urn:schemas-microsoft-com:vml" Requires="v">
                <p:oleObj name="Equation" r:id="rId36" imgW="1282700" imgH="571500" progId="Equation.DSMT4">
                  <p:embed/>
                </p:oleObj>
              </mc:Choice>
              <mc:Fallback>
                <p:oleObj name="Equation" r:id="rId36" imgW="1282700" imgH="571500" progId="Equation.DSMT4">
                  <p:embed/>
                  <p:pic>
                    <p:nvPicPr>
                      <p:cNvPr id="0" name=""/>
                      <p:cNvPicPr>
                        <a:picLocks noChangeAspect="1" noChangeArrowheads="1"/>
                      </p:cNvPicPr>
                      <p:nvPr/>
                    </p:nvPicPr>
                    <p:blipFill>
                      <a:blip r:embed="rId37"/>
                      <a:srcRect/>
                      <a:stretch>
                        <a:fillRect/>
                      </a:stretch>
                    </p:blipFill>
                    <p:spPr bwMode="auto">
                      <a:xfrm>
                        <a:off x="5273710" y="5243513"/>
                        <a:ext cx="2201862" cy="984250"/>
                      </a:xfrm>
                      <a:prstGeom prst="rect">
                        <a:avLst/>
                      </a:prstGeom>
                      <a:noFill/>
                      <a:ln>
                        <a:noFill/>
                      </a:ln>
                      <a:effectLst/>
                    </p:spPr>
                  </p:pic>
                </p:oleObj>
              </mc:Fallback>
            </mc:AlternateContent>
          </a:graphicData>
        </a:graphic>
      </p:graphicFrame>
      <p:sp>
        <p:nvSpPr>
          <p:cNvPr id="97" name="TextBox 96"/>
          <p:cNvSpPr txBox="1"/>
          <p:nvPr/>
        </p:nvSpPr>
        <p:spPr>
          <a:xfrm>
            <a:off x="646274" y="4612212"/>
            <a:ext cx="8332626" cy="400110"/>
          </a:xfrm>
          <a:prstGeom prst="rect">
            <a:avLst/>
          </a:prstGeom>
          <a:noFill/>
        </p:spPr>
        <p:txBody>
          <a:bodyPr wrap="square" rtlCol="0">
            <a:spAutoFit/>
          </a:bodyPr>
          <a:lstStyle/>
          <a:p>
            <a:r>
              <a:rPr lang="en-US" sz="2000" dirty="0">
                <a:solidFill>
                  <a:srgbClr val="FF0000"/>
                </a:solidFill>
                <a:latin typeface="Apple Chancery"/>
                <a:cs typeface="Apple Chancery"/>
              </a:rPr>
              <a:t>Or . . . </a:t>
            </a:r>
            <a:endParaRPr lang="en-US" sz="2000" dirty="0">
              <a:latin typeface="Times New Roman"/>
              <a:cs typeface="Times New Roman"/>
            </a:endParaRPr>
          </a:p>
        </p:txBody>
      </p:sp>
      <p:sp>
        <p:nvSpPr>
          <p:cNvPr id="98" name="TextBox 97"/>
          <p:cNvSpPr txBox="1"/>
          <p:nvPr/>
        </p:nvSpPr>
        <p:spPr>
          <a:xfrm>
            <a:off x="4399003" y="4970045"/>
            <a:ext cx="3810530" cy="400110"/>
          </a:xfrm>
          <a:prstGeom prst="rect">
            <a:avLst/>
          </a:prstGeom>
          <a:noFill/>
        </p:spPr>
        <p:txBody>
          <a:bodyPr wrap="square" rtlCol="0">
            <a:spAutoFit/>
          </a:bodyPr>
          <a:lstStyle/>
          <a:p>
            <a:r>
              <a:rPr lang="en-US" sz="2000" dirty="0">
                <a:solidFill>
                  <a:srgbClr val="FF0000"/>
                </a:solidFill>
                <a:latin typeface="Apple Chancery"/>
                <a:cs typeface="Apple Chancery"/>
              </a:rPr>
              <a:t>So</a:t>
            </a:r>
            <a:endParaRPr lang="en-US" sz="2000" dirty="0">
              <a:latin typeface="Times New Roman"/>
              <a:cs typeface="Times New Roman"/>
            </a:endParaRPr>
          </a:p>
        </p:txBody>
      </p:sp>
      <p:graphicFrame>
        <p:nvGraphicFramePr>
          <p:cNvPr id="99" name="Object 2"/>
          <p:cNvGraphicFramePr>
            <a:graphicFrameLocks noChangeAspect="1"/>
          </p:cNvGraphicFramePr>
          <p:nvPr>
            <p:extLst>
              <p:ext uri="{D42A27DB-BD31-4B8C-83A1-F6EECF244321}">
                <p14:modId xmlns:p14="http://schemas.microsoft.com/office/powerpoint/2010/main" val="2834865584"/>
              </p:ext>
            </p:extLst>
          </p:nvPr>
        </p:nvGraphicFramePr>
        <p:xfrm>
          <a:off x="7049237" y="596424"/>
          <a:ext cx="152400" cy="196850"/>
        </p:xfrm>
        <a:graphic>
          <a:graphicData uri="http://schemas.openxmlformats.org/presentationml/2006/ole">
            <mc:AlternateContent xmlns:mc="http://schemas.openxmlformats.org/markup-compatibility/2006">
              <mc:Choice xmlns:v="urn:schemas-microsoft-com:vml" Requires="v">
                <p:oleObj name="Equation" r:id="rId38" imgW="88900" imgH="114300" progId="Equation.DSMT4">
                  <p:embed/>
                </p:oleObj>
              </mc:Choice>
              <mc:Fallback>
                <p:oleObj name="Equation" r:id="rId38" imgW="88900" imgH="114300" progId="Equation.DSMT4">
                  <p:embed/>
                  <p:pic>
                    <p:nvPicPr>
                      <p:cNvPr id="0" name=""/>
                      <p:cNvPicPr>
                        <a:picLocks noChangeAspect="1" noChangeArrowheads="1"/>
                      </p:cNvPicPr>
                      <p:nvPr/>
                    </p:nvPicPr>
                    <p:blipFill>
                      <a:blip r:embed="rId39"/>
                      <a:srcRect/>
                      <a:stretch>
                        <a:fillRect/>
                      </a:stretch>
                    </p:blipFill>
                    <p:spPr bwMode="auto">
                      <a:xfrm>
                        <a:off x="7049237" y="596424"/>
                        <a:ext cx="152400" cy="196850"/>
                      </a:xfrm>
                      <a:prstGeom prst="rect">
                        <a:avLst/>
                      </a:prstGeom>
                      <a:noFill/>
                      <a:ln>
                        <a:noFill/>
                      </a:ln>
                      <a:effectLst/>
                    </p:spPr>
                  </p:pic>
                </p:oleObj>
              </mc:Fallback>
            </mc:AlternateContent>
          </a:graphicData>
        </a:graphic>
      </p:graphicFrame>
      <p:graphicFrame>
        <p:nvGraphicFramePr>
          <p:cNvPr id="100" name="Object 2"/>
          <p:cNvGraphicFramePr>
            <a:graphicFrameLocks noChangeAspect="1"/>
          </p:cNvGraphicFramePr>
          <p:nvPr>
            <p:extLst>
              <p:ext uri="{D42A27DB-BD31-4B8C-83A1-F6EECF244321}">
                <p14:modId xmlns:p14="http://schemas.microsoft.com/office/powerpoint/2010/main" val="2973614440"/>
              </p:ext>
            </p:extLst>
          </p:nvPr>
        </p:nvGraphicFramePr>
        <p:xfrm>
          <a:off x="5657686" y="1478575"/>
          <a:ext cx="896937" cy="284163"/>
        </p:xfrm>
        <a:graphic>
          <a:graphicData uri="http://schemas.openxmlformats.org/presentationml/2006/ole">
            <mc:AlternateContent xmlns:mc="http://schemas.openxmlformats.org/markup-compatibility/2006">
              <mc:Choice xmlns:v="urn:schemas-microsoft-com:vml" Requires="v">
                <p:oleObj name="Equation" r:id="rId40" imgW="520700" imgH="165100" progId="Equation.DSMT4">
                  <p:embed/>
                </p:oleObj>
              </mc:Choice>
              <mc:Fallback>
                <p:oleObj name="Equation" r:id="rId40" imgW="520700" imgH="165100" progId="Equation.DSMT4">
                  <p:embed/>
                  <p:pic>
                    <p:nvPicPr>
                      <p:cNvPr id="0" name=""/>
                      <p:cNvPicPr>
                        <a:picLocks noChangeAspect="1" noChangeArrowheads="1"/>
                      </p:cNvPicPr>
                      <p:nvPr/>
                    </p:nvPicPr>
                    <p:blipFill>
                      <a:blip r:embed="rId41"/>
                      <a:srcRect/>
                      <a:stretch>
                        <a:fillRect/>
                      </a:stretch>
                    </p:blipFill>
                    <p:spPr bwMode="auto">
                      <a:xfrm>
                        <a:off x="5657686" y="1478575"/>
                        <a:ext cx="896937" cy="284163"/>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75387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dissolve">
                                      <p:cBhvr>
                                        <p:cTn id="7" dur="500"/>
                                        <p:tgtEl>
                                          <p:spTgt spid="20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71"/>
                                        </p:tgtEl>
                                        <p:attrNameLst>
                                          <p:attrName>style.visibility</p:attrName>
                                        </p:attrNameLst>
                                      </p:cBhvr>
                                      <p:to>
                                        <p:strVal val="visible"/>
                                      </p:to>
                                    </p:set>
                                    <p:animEffect transition="in" filter="dissolve">
                                      <p:cBhvr>
                                        <p:cTn id="10" dur="500"/>
                                        <p:tgtEl>
                                          <p:spTgt spid="71"/>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72"/>
                                        </p:tgtEl>
                                        <p:attrNameLst>
                                          <p:attrName>style.visibility</p:attrName>
                                        </p:attrNameLst>
                                      </p:cBhvr>
                                      <p:to>
                                        <p:strVal val="visible"/>
                                      </p:to>
                                    </p:set>
                                    <p:animEffect transition="in" filter="dissolve">
                                      <p:cBhvr>
                                        <p:cTn id="15" dur="500"/>
                                        <p:tgtEl>
                                          <p:spTgt spid="7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79"/>
                                        </p:tgtEl>
                                        <p:attrNameLst>
                                          <p:attrName>style.visibility</p:attrName>
                                        </p:attrNameLst>
                                      </p:cBhvr>
                                      <p:to>
                                        <p:strVal val="visible"/>
                                      </p:to>
                                    </p:set>
                                    <p:animEffect transition="in" filter="dissolve">
                                      <p:cBhvr>
                                        <p:cTn id="18" dur="500"/>
                                        <p:tgtEl>
                                          <p:spTgt spid="79"/>
                                        </p:tgtEl>
                                      </p:cBhvr>
                                    </p:animEffect>
                                  </p:childTnLst>
                                </p:cTn>
                              </p:par>
                              <p:par>
                                <p:cTn id="19" presetID="9" presetClass="entr" presetSubtype="0" fill="hold" nodeType="withEffect">
                                  <p:stCondLst>
                                    <p:cond delay="0"/>
                                  </p:stCondLst>
                                  <p:childTnLst>
                                    <p:set>
                                      <p:cBhvr>
                                        <p:cTn id="20" dur="1" fill="hold">
                                          <p:stCondLst>
                                            <p:cond delay="0"/>
                                          </p:stCondLst>
                                        </p:cTn>
                                        <p:tgtEl>
                                          <p:spTgt spid="196"/>
                                        </p:tgtEl>
                                        <p:attrNameLst>
                                          <p:attrName>style.visibility</p:attrName>
                                        </p:attrNameLst>
                                      </p:cBhvr>
                                      <p:to>
                                        <p:strVal val="visible"/>
                                      </p:to>
                                    </p:set>
                                    <p:animEffect transition="in" filter="dissolve">
                                      <p:cBhvr>
                                        <p:cTn id="21" dur="500"/>
                                        <p:tgtEl>
                                          <p:spTgt spid="196"/>
                                        </p:tgtEl>
                                      </p:cBhvr>
                                    </p:animEffect>
                                  </p:childTnLst>
                                </p:cTn>
                              </p:par>
                              <p:par>
                                <p:cTn id="22" presetID="9" presetClass="entr" presetSubtype="0" fill="hold" nodeType="withEffect">
                                  <p:stCondLst>
                                    <p:cond delay="0"/>
                                  </p:stCondLst>
                                  <p:childTnLst>
                                    <p:set>
                                      <p:cBhvr>
                                        <p:cTn id="23" dur="1" fill="hold">
                                          <p:stCondLst>
                                            <p:cond delay="0"/>
                                          </p:stCondLst>
                                        </p:cTn>
                                        <p:tgtEl>
                                          <p:spTgt spid="197"/>
                                        </p:tgtEl>
                                        <p:attrNameLst>
                                          <p:attrName>style.visibility</p:attrName>
                                        </p:attrNameLst>
                                      </p:cBhvr>
                                      <p:to>
                                        <p:strVal val="visible"/>
                                      </p:to>
                                    </p:set>
                                    <p:animEffect transition="in" filter="dissolve">
                                      <p:cBhvr>
                                        <p:cTn id="24" dur="500"/>
                                        <p:tgtEl>
                                          <p:spTgt spid="197"/>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97"/>
                                        </p:tgtEl>
                                        <p:attrNameLst>
                                          <p:attrName>style.visibility</p:attrName>
                                        </p:attrNameLst>
                                      </p:cBhvr>
                                      <p:to>
                                        <p:strVal val="visible"/>
                                      </p:to>
                                    </p:set>
                                    <p:animEffect transition="in" filter="dissolve">
                                      <p:cBhvr>
                                        <p:cTn id="29" dur="500"/>
                                        <p:tgtEl>
                                          <p:spTgt spid="97"/>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nodeType="clickEffect">
                                  <p:stCondLst>
                                    <p:cond delay="0"/>
                                  </p:stCondLst>
                                  <p:childTnLst>
                                    <p:set>
                                      <p:cBhvr>
                                        <p:cTn id="33" dur="1" fill="hold">
                                          <p:stCondLst>
                                            <p:cond delay="0"/>
                                          </p:stCondLst>
                                        </p:cTn>
                                        <p:tgtEl>
                                          <p:spTgt spid="99"/>
                                        </p:tgtEl>
                                        <p:attrNameLst>
                                          <p:attrName>style.visibility</p:attrName>
                                        </p:attrNameLst>
                                      </p:cBhvr>
                                      <p:to>
                                        <p:strVal val="visible"/>
                                      </p:to>
                                    </p:set>
                                    <p:animEffect transition="in" filter="dissolve">
                                      <p:cBhvr>
                                        <p:cTn id="34" dur="500"/>
                                        <p:tgtEl>
                                          <p:spTgt spid="99"/>
                                        </p:tgtEl>
                                      </p:cBhvr>
                                    </p:animEffect>
                                  </p:childTnLst>
                                </p:cTn>
                              </p:par>
                              <p:par>
                                <p:cTn id="35" presetID="9" presetClass="entr" presetSubtype="0" fill="hold" nodeType="withEffect">
                                  <p:stCondLst>
                                    <p:cond delay="0"/>
                                  </p:stCondLst>
                                  <p:childTnLst>
                                    <p:set>
                                      <p:cBhvr>
                                        <p:cTn id="36" dur="1" fill="hold">
                                          <p:stCondLst>
                                            <p:cond delay="0"/>
                                          </p:stCondLst>
                                        </p:cTn>
                                        <p:tgtEl>
                                          <p:spTgt spid="76"/>
                                        </p:tgtEl>
                                        <p:attrNameLst>
                                          <p:attrName>style.visibility</p:attrName>
                                        </p:attrNameLst>
                                      </p:cBhvr>
                                      <p:to>
                                        <p:strVal val="visible"/>
                                      </p:to>
                                    </p:set>
                                    <p:animEffect transition="in" filter="dissolve">
                                      <p:cBhvr>
                                        <p:cTn id="37" dur="500"/>
                                        <p:tgtEl>
                                          <p:spTgt spid="76"/>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77"/>
                                        </p:tgtEl>
                                        <p:attrNameLst>
                                          <p:attrName>style.visibility</p:attrName>
                                        </p:attrNameLst>
                                      </p:cBhvr>
                                      <p:to>
                                        <p:strVal val="visible"/>
                                      </p:to>
                                    </p:set>
                                    <p:animEffect transition="in" filter="dissolve">
                                      <p:cBhvr>
                                        <p:cTn id="40" dur="500"/>
                                        <p:tgtEl>
                                          <p:spTgt spid="77"/>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nodeType="click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dissolve">
                                      <p:cBhvr>
                                        <p:cTn id="45" dur="500"/>
                                        <p:tgtEl>
                                          <p:spTgt spid="94"/>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grpId="0" nodeType="clickEffect">
                                  <p:stCondLst>
                                    <p:cond delay="0"/>
                                  </p:stCondLst>
                                  <p:childTnLst>
                                    <p:set>
                                      <p:cBhvr>
                                        <p:cTn id="49" dur="1" fill="hold">
                                          <p:stCondLst>
                                            <p:cond delay="0"/>
                                          </p:stCondLst>
                                        </p:cTn>
                                        <p:tgtEl>
                                          <p:spTgt spid="98"/>
                                        </p:tgtEl>
                                        <p:attrNameLst>
                                          <p:attrName>style.visibility</p:attrName>
                                        </p:attrNameLst>
                                      </p:cBhvr>
                                      <p:to>
                                        <p:strVal val="visible"/>
                                      </p:to>
                                    </p:set>
                                    <p:animEffect transition="in" filter="dissolve">
                                      <p:cBhvr>
                                        <p:cTn id="50" dur="500"/>
                                        <p:tgtEl>
                                          <p:spTgt spid="98"/>
                                        </p:tgtEl>
                                      </p:cBhvr>
                                    </p:animEffect>
                                  </p:childTnLst>
                                </p:cTn>
                              </p:par>
                            </p:childTnLst>
                          </p:cTn>
                        </p:par>
                      </p:childTnLst>
                    </p:cTn>
                  </p:par>
                  <p:par>
                    <p:cTn id="51" fill="hold">
                      <p:stCondLst>
                        <p:cond delay="indefinite"/>
                      </p:stCondLst>
                      <p:childTnLst>
                        <p:par>
                          <p:cTn id="52" fill="hold">
                            <p:stCondLst>
                              <p:cond delay="0"/>
                            </p:stCondLst>
                            <p:childTnLst>
                              <p:par>
                                <p:cTn id="53" presetID="9" presetClass="entr" presetSubtype="0" fill="hold" nodeType="clickEffect">
                                  <p:stCondLst>
                                    <p:cond delay="0"/>
                                  </p:stCondLst>
                                  <p:childTnLst>
                                    <p:set>
                                      <p:cBhvr>
                                        <p:cTn id="54" dur="1" fill="hold">
                                          <p:stCondLst>
                                            <p:cond delay="0"/>
                                          </p:stCondLst>
                                        </p:cTn>
                                        <p:tgtEl>
                                          <p:spTgt spid="96"/>
                                        </p:tgtEl>
                                        <p:attrNameLst>
                                          <p:attrName>style.visibility</p:attrName>
                                        </p:attrNameLst>
                                      </p:cBhvr>
                                      <p:to>
                                        <p:strVal val="visible"/>
                                      </p:to>
                                    </p:set>
                                    <p:animEffect transition="in" filter="dissolve">
                                      <p:cBhvr>
                                        <p:cTn id="55"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203" grpId="0"/>
      <p:bldP spid="71" grpId="0"/>
      <p:bldP spid="77" grpId="0"/>
      <p:bldP spid="97" grpId="0"/>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7250"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82296" tIns="41148" rIns="82296" bIns="41148"/>
          <a:lstStyle/>
          <a:p>
            <a:endParaRPr lang="en-US"/>
          </a:p>
        </p:txBody>
      </p:sp>
      <p:sp>
        <p:nvSpPr>
          <p:cNvPr id="137251" name="TextBox 43"/>
          <p:cNvSpPr txBox="1">
            <a:spLocks noChangeArrowheads="1"/>
          </p:cNvSpPr>
          <p:nvPr/>
        </p:nvSpPr>
        <p:spPr bwMode="auto">
          <a:xfrm>
            <a:off x="8719662" y="6472238"/>
            <a:ext cx="389505" cy="2523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12.)</a:t>
            </a:r>
          </a:p>
        </p:txBody>
      </p:sp>
      <p:sp>
        <p:nvSpPr>
          <p:cNvPr id="4" name="TextBox 3"/>
          <p:cNvSpPr txBox="1"/>
          <p:nvPr/>
        </p:nvSpPr>
        <p:spPr>
          <a:xfrm>
            <a:off x="314586" y="232207"/>
            <a:ext cx="5027961" cy="1446550"/>
          </a:xfrm>
          <a:prstGeom prst="rect">
            <a:avLst/>
          </a:prstGeom>
          <a:noFill/>
        </p:spPr>
        <p:txBody>
          <a:bodyPr wrap="square" rtlCol="0">
            <a:spAutoFit/>
          </a:bodyPr>
          <a:lstStyle/>
          <a:p>
            <a:r>
              <a:rPr lang="en-US" sz="2800" dirty="0">
                <a:solidFill>
                  <a:srgbClr val="FF0000"/>
                </a:solidFill>
                <a:latin typeface="Apple Chancery"/>
                <a:cs typeface="Apple Chancery"/>
              </a:rPr>
              <a:t>Example 5:  A </a:t>
            </a:r>
            <a:r>
              <a:rPr lang="en-US" sz="2000" i="1" dirty="0">
                <a:solidFill>
                  <a:srgbClr val="0000FF"/>
                </a:solidFill>
                <a:latin typeface="Times New Roman"/>
                <a:cs typeface="Times New Roman"/>
              </a:rPr>
              <a:t>power supply </a:t>
            </a:r>
            <a:r>
              <a:rPr lang="en-US" sz="2000" dirty="0">
                <a:latin typeface="Times New Roman"/>
                <a:cs typeface="Times New Roman"/>
              </a:rPr>
              <a:t>with         of </a:t>
            </a:r>
            <a:r>
              <a:rPr lang="en-US" sz="2000" dirty="0">
                <a:solidFill>
                  <a:srgbClr val="0000FF"/>
                </a:solidFill>
                <a:latin typeface="Times New Roman"/>
                <a:cs typeface="Times New Roman"/>
              </a:rPr>
              <a:t>internal resistance </a:t>
            </a:r>
            <a:r>
              <a:rPr lang="en-US" sz="2000" dirty="0">
                <a:latin typeface="Times New Roman"/>
                <a:cs typeface="Times New Roman"/>
              </a:rPr>
              <a:t>is used to power a circuit.  If the </a:t>
            </a:r>
            <a:r>
              <a:rPr lang="en-US" sz="2000" dirty="0">
                <a:solidFill>
                  <a:srgbClr val="0000FF"/>
                </a:solidFill>
                <a:latin typeface="Times New Roman"/>
                <a:cs typeface="Times New Roman"/>
              </a:rPr>
              <a:t>current through      </a:t>
            </a:r>
            <a:r>
              <a:rPr lang="en-US" sz="2000" dirty="0">
                <a:latin typeface="Times New Roman"/>
                <a:cs typeface="Times New Roman"/>
              </a:rPr>
              <a:t>is </a:t>
            </a:r>
            <a:r>
              <a:rPr lang="en-US" sz="2000" dirty="0">
                <a:solidFill>
                  <a:srgbClr val="FF0000"/>
                </a:solidFill>
                <a:latin typeface="Times New Roman"/>
                <a:cs typeface="Times New Roman"/>
              </a:rPr>
              <a:t>.23 amps</a:t>
            </a:r>
            <a:r>
              <a:rPr lang="en-US" sz="2000" dirty="0">
                <a:latin typeface="Times New Roman"/>
                <a:cs typeface="Times New Roman"/>
              </a:rPr>
              <a:t>, what is the </a:t>
            </a:r>
            <a:r>
              <a:rPr lang="en-US" sz="2000" dirty="0">
                <a:solidFill>
                  <a:srgbClr val="0000FF"/>
                </a:solidFill>
                <a:latin typeface="Times New Roman"/>
                <a:cs typeface="Times New Roman"/>
              </a:rPr>
              <a:t>current through     </a:t>
            </a:r>
            <a:r>
              <a:rPr lang="en-US" sz="2000" dirty="0">
                <a:latin typeface="Times New Roman"/>
                <a:cs typeface="Times New Roman"/>
              </a:rPr>
              <a:t>?</a:t>
            </a:r>
            <a:endParaRPr lang="en-US" sz="2800" dirty="0">
              <a:solidFill>
                <a:srgbClr val="FF0000"/>
              </a:solidFill>
              <a:latin typeface="Apple Chancery"/>
              <a:cs typeface="Apple Chancery"/>
            </a:endParaRPr>
          </a:p>
        </p:txBody>
      </p:sp>
      <p:sp>
        <p:nvSpPr>
          <p:cNvPr id="76" name="TextBox 75"/>
          <p:cNvSpPr txBox="1"/>
          <p:nvPr/>
        </p:nvSpPr>
        <p:spPr>
          <a:xfrm>
            <a:off x="611694" y="1696693"/>
            <a:ext cx="4474549" cy="400110"/>
          </a:xfrm>
          <a:prstGeom prst="rect">
            <a:avLst/>
          </a:prstGeom>
          <a:noFill/>
        </p:spPr>
        <p:txBody>
          <a:bodyPr wrap="square" rtlCol="0">
            <a:spAutoFit/>
          </a:bodyPr>
          <a:lstStyle/>
          <a:p>
            <a:r>
              <a:rPr lang="en-US" sz="2000" dirty="0">
                <a:solidFill>
                  <a:srgbClr val="FF0000"/>
                </a:solidFill>
                <a:latin typeface="Apple Chancery"/>
                <a:cs typeface="Apple Chancery"/>
              </a:rPr>
              <a:t>Start with </a:t>
            </a:r>
            <a:r>
              <a:rPr lang="en-US" sz="2000" dirty="0">
                <a:latin typeface="Times New Roman"/>
                <a:cs typeface="Times New Roman"/>
              </a:rPr>
              <a:t>what is obvious.</a:t>
            </a:r>
          </a:p>
        </p:txBody>
      </p:sp>
      <p:graphicFrame>
        <p:nvGraphicFramePr>
          <p:cNvPr id="132" name="Object 2"/>
          <p:cNvGraphicFramePr>
            <a:graphicFrameLocks noChangeAspect="1"/>
          </p:cNvGraphicFramePr>
          <p:nvPr>
            <p:extLst>
              <p:ext uri="{D42A27DB-BD31-4B8C-83A1-F6EECF244321}">
                <p14:modId xmlns:p14="http://schemas.microsoft.com/office/powerpoint/2010/main" val="399728623"/>
              </p:ext>
            </p:extLst>
          </p:nvPr>
        </p:nvGraphicFramePr>
        <p:xfrm>
          <a:off x="7232650" y="107950"/>
          <a:ext cx="874713" cy="349250"/>
        </p:xfrm>
        <a:graphic>
          <a:graphicData uri="http://schemas.openxmlformats.org/presentationml/2006/ole">
            <mc:AlternateContent xmlns:mc="http://schemas.openxmlformats.org/markup-compatibility/2006">
              <mc:Choice xmlns:v="urn:schemas-microsoft-com:vml" Requires="v">
                <p:oleObj name="Equation" r:id="rId3" imgW="508000" imgH="203200" progId="Equation.DSMT4">
                  <p:embed/>
                </p:oleObj>
              </mc:Choice>
              <mc:Fallback>
                <p:oleObj name="Equation" r:id="rId3" imgW="508000" imgH="203200" progId="Equation.DSMT4">
                  <p:embed/>
                  <p:pic>
                    <p:nvPicPr>
                      <p:cNvPr id="0" name=""/>
                      <p:cNvPicPr>
                        <a:picLocks noChangeAspect="1" noChangeArrowheads="1"/>
                      </p:cNvPicPr>
                      <p:nvPr/>
                    </p:nvPicPr>
                    <p:blipFill>
                      <a:blip r:embed="rId4"/>
                      <a:srcRect/>
                      <a:stretch>
                        <a:fillRect/>
                      </a:stretch>
                    </p:blipFill>
                    <p:spPr bwMode="auto">
                      <a:xfrm>
                        <a:off x="7232650" y="107950"/>
                        <a:ext cx="874713" cy="349250"/>
                      </a:xfrm>
                      <a:prstGeom prst="rect">
                        <a:avLst/>
                      </a:prstGeom>
                      <a:noFill/>
                      <a:ln>
                        <a:noFill/>
                      </a:ln>
                      <a:effectLst/>
                    </p:spPr>
                  </p:pic>
                </p:oleObj>
              </mc:Fallback>
            </mc:AlternateContent>
          </a:graphicData>
        </a:graphic>
      </p:graphicFrame>
      <p:graphicFrame>
        <p:nvGraphicFramePr>
          <p:cNvPr id="75" name="Object 2"/>
          <p:cNvGraphicFramePr>
            <a:graphicFrameLocks noChangeAspect="1"/>
          </p:cNvGraphicFramePr>
          <p:nvPr>
            <p:extLst>
              <p:ext uri="{D42A27DB-BD31-4B8C-83A1-F6EECF244321}">
                <p14:modId xmlns:p14="http://schemas.microsoft.com/office/powerpoint/2010/main" val="2407868196"/>
              </p:ext>
            </p:extLst>
          </p:nvPr>
        </p:nvGraphicFramePr>
        <p:xfrm>
          <a:off x="6569075" y="3979863"/>
          <a:ext cx="809625" cy="306387"/>
        </p:xfrm>
        <a:graphic>
          <a:graphicData uri="http://schemas.openxmlformats.org/presentationml/2006/ole">
            <mc:AlternateContent xmlns:mc="http://schemas.openxmlformats.org/markup-compatibility/2006">
              <mc:Choice xmlns:v="urn:schemas-microsoft-com:vml" Requires="v">
                <p:oleObj name="Equation" r:id="rId5" imgW="469900" imgH="177800" progId="Equation.DSMT4">
                  <p:embed/>
                </p:oleObj>
              </mc:Choice>
              <mc:Fallback>
                <p:oleObj name="Equation" r:id="rId5" imgW="469900" imgH="177800" progId="Equation.DSMT4">
                  <p:embed/>
                  <p:pic>
                    <p:nvPicPr>
                      <p:cNvPr id="0" name=""/>
                      <p:cNvPicPr>
                        <a:picLocks noChangeAspect="1" noChangeArrowheads="1"/>
                      </p:cNvPicPr>
                      <p:nvPr/>
                    </p:nvPicPr>
                    <p:blipFill>
                      <a:blip r:embed="rId6"/>
                      <a:srcRect/>
                      <a:stretch>
                        <a:fillRect/>
                      </a:stretch>
                    </p:blipFill>
                    <p:spPr bwMode="auto">
                      <a:xfrm>
                        <a:off x="6569075" y="3979863"/>
                        <a:ext cx="809625" cy="306387"/>
                      </a:xfrm>
                      <a:prstGeom prst="rect">
                        <a:avLst/>
                      </a:prstGeom>
                      <a:noFill/>
                      <a:ln>
                        <a:noFill/>
                      </a:ln>
                      <a:effectLst/>
                    </p:spPr>
                  </p:pic>
                </p:oleObj>
              </mc:Fallback>
            </mc:AlternateContent>
          </a:graphicData>
        </a:graphic>
      </p:graphicFrame>
      <p:graphicFrame>
        <p:nvGraphicFramePr>
          <p:cNvPr id="78" name="Object 2"/>
          <p:cNvGraphicFramePr>
            <a:graphicFrameLocks noChangeAspect="1"/>
          </p:cNvGraphicFramePr>
          <p:nvPr>
            <p:extLst>
              <p:ext uri="{D42A27DB-BD31-4B8C-83A1-F6EECF244321}">
                <p14:modId xmlns:p14="http://schemas.microsoft.com/office/powerpoint/2010/main" val="1868861690"/>
              </p:ext>
            </p:extLst>
          </p:nvPr>
        </p:nvGraphicFramePr>
        <p:xfrm>
          <a:off x="4557049" y="343272"/>
          <a:ext cx="633413" cy="284162"/>
        </p:xfrm>
        <a:graphic>
          <a:graphicData uri="http://schemas.openxmlformats.org/presentationml/2006/ole">
            <mc:AlternateContent xmlns:mc="http://schemas.openxmlformats.org/markup-compatibility/2006">
              <mc:Choice xmlns:v="urn:schemas-microsoft-com:vml" Requires="v">
                <p:oleObj name="Equation" r:id="rId7" imgW="368300" imgH="165100" progId="Equation.DSMT4">
                  <p:embed/>
                </p:oleObj>
              </mc:Choice>
              <mc:Fallback>
                <p:oleObj name="Equation" r:id="rId7" imgW="368300" imgH="165100" progId="Equation.DSMT4">
                  <p:embed/>
                  <p:pic>
                    <p:nvPicPr>
                      <p:cNvPr id="0" name=""/>
                      <p:cNvPicPr>
                        <a:picLocks noChangeAspect="1" noChangeArrowheads="1"/>
                      </p:cNvPicPr>
                      <p:nvPr/>
                    </p:nvPicPr>
                    <p:blipFill>
                      <a:blip r:embed="rId8"/>
                      <a:srcRect/>
                      <a:stretch>
                        <a:fillRect/>
                      </a:stretch>
                    </p:blipFill>
                    <p:spPr bwMode="auto">
                      <a:xfrm>
                        <a:off x="4557049" y="343272"/>
                        <a:ext cx="633413" cy="284162"/>
                      </a:xfrm>
                      <a:prstGeom prst="rect">
                        <a:avLst/>
                      </a:prstGeom>
                      <a:noFill/>
                      <a:ln>
                        <a:noFill/>
                      </a:ln>
                      <a:effectLst/>
                    </p:spPr>
                  </p:pic>
                </p:oleObj>
              </mc:Fallback>
            </mc:AlternateContent>
          </a:graphicData>
        </a:graphic>
      </p:graphicFrame>
      <p:sp>
        <p:nvSpPr>
          <p:cNvPr id="89" name="Line 41"/>
          <p:cNvSpPr>
            <a:spLocks noChangeShapeType="1"/>
          </p:cNvSpPr>
          <p:nvPr/>
        </p:nvSpPr>
        <p:spPr bwMode="auto">
          <a:xfrm rot="16200000">
            <a:off x="6050028" y="3325794"/>
            <a:ext cx="608001" cy="1"/>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90" name="Line 42"/>
          <p:cNvSpPr>
            <a:spLocks noChangeShapeType="1"/>
          </p:cNvSpPr>
          <p:nvPr/>
        </p:nvSpPr>
        <p:spPr bwMode="auto">
          <a:xfrm rot="16200000" flipV="1">
            <a:off x="5835958" y="1972851"/>
            <a:ext cx="1016699"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97" name="Line 93"/>
          <p:cNvSpPr>
            <a:spLocks noChangeShapeType="1"/>
          </p:cNvSpPr>
          <p:nvPr/>
        </p:nvSpPr>
        <p:spPr bwMode="auto">
          <a:xfrm rot="16200000" flipH="1">
            <a:off x="7503216" y="2550110"/>
            <a:ext cx="2163962"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98" name="Line 101"/>
          <p:cNvSpPr>
            <a:spLocks noChangeShapeType="1"/>
          </p:cNvSpPr>
          <p:nvPr/>
        </p:nvSpPr>
        <p:spPr bwMode="auto">
          <a:xfrm rot="16200000" flipH="1">
            <a:off x="6658441" y="3317962"/>
            <a:ext cx="981" cy="629248"/>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nvGrpSpPr>
          <p:cNvPr id="2" name="Group 1"/>
          <p:cNvGrpSpPr/>
          <p:nvPr/>
        </p:nvGrpSpPr>
        <p:grpSpPr>
          <a:xfrm rot="16200000">
            <a:off x="6660835" y="3551050"/>
            <a:ext cx="800136" cy="159512"/>
            <a:chOff x="5342548" y="2015335"/>
            <a:chExt cx="597602" cy="119136"/>
          </a:xfrm>
        </p:grpSpPr>
        <p:sp>
          <p:nvSpPr>
            <p:cNvPr id="99" name="Line 102"/>
            <p:cNvSpPr>
              <a:spLocks noChangeShapeType="1"/>
            </p:cNvSpPr>
            <p:nvPr/>
          </p:nvSpPr>
          <p:spPr bwMode="auto">
            <a:xfrm>
              <a:off x="5342548" y="2015335"/>
              <a:ext cx="597602"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00" name="Line 103"/>
            <p:cNvSpPr>
              <a:spLocks noChangeShapeType="1"/>
            </p:cNvSpPr>
            <p:nvPr/>
          </p:nvSpPr>
          <p:spPr bwMode="auto">
            <a:xfrm>
              <a:off x="5580820" y="2134471"/>
              <a:ext cx="119136"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101" name="Line 104"/>
          <p:cNvSpPr>
            <a:spLocks noChangeShapeType="1"/>
          </p:cNvSpPr>
          <p:nvPr/>
        </p:nvSpPr>
        <p:spPr bwMode="auto">
          <a:xfrm rot="16200000">
            <a:off x="7323623" y="3451768"/>
            <a:ext cx="3279" cy="359337"/>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86" name="Line 104"/>
          <p:cNvSpPr>
            <a:spLocks noChangeShapeType="1"/>
          </p:cNvSpPr>
          <p:nvPr/>
        </p:nvSpPr>
        <p:spPr bwMode="auto">
          <a:xfrm rot="16200000">
            <a:off x="8314764" y="3362640"/>
            <a:ext cx="3276" cy="537595"/>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5" name="Freeform 4"/>
          <p:cNvSpPr/>
          <p:nvPr/>
        </p:nvSpPr>
        <p:spPr>
          <a:xfrm>
            <a:off x="7507722" y="3486576"/>
            <a:ext cx="539882" cy="293322"/>
          </a:xfrm>
          <a:custGeom>
            <a:avLst/>
            <a:gdLst>
              <a:gd name="connsiteX0" fmla="*/ 0 w 403225"/>
              <a:gd name="connsiteY0" fmla="*/ 107950 h 219075"/>
              <a:gd name="connsiteX1" fmla="*/ 41275 w 403225"/>
              <a:gd name="connsiteY1" fmla="*/ 0 h 219075"/>
              <a:gd name="connsiteX2" fmla="*/ 142875 w 403225"/>
              <a:gd name="connsiteY2" fmla="*/ 212725 h 219075"/>
              <a:gd name="connsiteX3" fmla="*/ 250825 w 403225"/>
              <a:gd name="connsiteY3" fmla="*/ 3175 h 219075"/>
              <a:gd name="connsiteX4" fmla="*/ 352425 w 403225"/>
              <a:gd name="connsiteY4" fmla="*/ 219075 h 219075"/>
              <a:gd name="connsiteX5" fmla="*/ 403225 w 403225"/>
              <a:gd name="connsiteY5" fmla="*/ 107950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3225" h="219075">
                <a:moveTo>
                  <a:pt x="0" y="107950"/>
                </a:moveTo>
                <a:lnTo>
                  <a:pt x="41275" y="0"/>
                </a:lnTo>
                <a:lnTo>
                  <a:pt x="142875" y="212725"/>
                </a:lnTo>
                <a:lnTo>
                  <a:pt x="250825" y="3175"/>
                </a:lnTo>
                <a:lnTo>
                  <a:pt x="352425" y="219075"/>
                </a:lnTo>
                <a:lnTo>
                  <a:pt x="403225" y="107950"/>
                </a:lnTo>
              </a:path>
            </a:pathLst>
          </a:cu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4" name="Freeform 103"/>
          <p:cNvSpPr/>
          <p:nvPr/>
        </p:nvSpPr>
        <p:spPr>
          <a:xfrm rot="5400000">
            <a:off x="6074364" y="2572677"/>
            <a:ext cx="539882" cy="356933"/>
          </a:xfrm>
          <a:custGeom>
            <a:avLst/>
            <a:gdLst>
              <a:gd name="connsiteX0" fmla="*/ 0 w 403225"/>
              <a:gd name="connsiteY0" fmla="*/ 107950 h 219075"/>
              <a:gd name="connsiteX1" fmla="*/ 41275 w 403225"/>
              <a:gd name="connsiteY1" fmla="*/ 0 h 219075"/>
              <a:gd name="connsiteX2" fmla="*/ 142875 w 403225"/>
              <a:gd name="connsiteY2" fmla="*/ 212725 h 219075"/>
              <a:gd name="connsiteX3" fmla="*/ 250825 w 403225"/>
              <a:gd name="connsiteY3" fmla="*/ 3175 h 219075"/>
              <a:gd name="connsiteX4" fmla="*/ 352425 w 403225"/>
              <a:gd name="connsiteY4" fmla="*/ 219075 h 219075"/>
              <a:gd name="connsiteX5" fmla="*/ 403225 w 403225"/>
              <a:gd name="connsiteY5" fmla="*/ 107950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3225" h="219075">
                <a:moveTo>
                  <a:pt x="0" y="107950"/>
                </a:moveTo>
                <a:lnTo>
                  <a:pt x="41275" y="0"/>
                </a:lnTo>
                <a:lnTo>
                  <a:pt x="142875" y="212725"/>
                </a:lnTo>
                <a:lnTo>
                  <a:pt x="250825" y="3175"/>
                </a:lnTo>
                <a:lnTo>
                  <a:pt x="352425" y="219075"/>
                </a:lnTo>
                <a:lnTo>
                  <a:pt x="403225" y="107950"/>
                </a:lnTo>
              </a:path>
            </a:pathLst>
          </a:cu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3" name="Line 48"/>
          <p:cNvSpPr>
            <a:spLocks noChangeShapeType="1"/>
          </p:cNvSpPr>
          <p:nvPr/>
        </p:nvSpPr>
        <p:spPr bwMode="auto">
          <a:xfrm rot="16200000">
            <a:off x="6542281" y="1266529"/>
            <a:ext cx="0" cy="395947"/>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09" name="Line 122"/>
          <p:cNvSpPr>
            <a:spLocks noChangeShapeType="1"/>
          </p:cNvSpPr>
          <p:nvPr/>
        </p:nvSpPr>
        <p:spPr bwMode="auto">
          <a:xfrm>
            <a:off x="6740252" y="597433"/>
            <a:ext cx="6749" cy="171527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nvGrpSpPr>
          <p:cNvPr id="6" name="Group 5"/>
          <p:cNvGrpSpPr/>
          <p:nvPr/>
        </p:nvGrpSpPr>
        <p:grpSpPr>
          <a:xfrm>
            <a:off x="6747002" y="1293700"/>
            <a:ext cx="1437721" cy="356933"/>
            <a:chOff x="6497485" y="1855581"/>
            <a:chExt cx="1073799" cy="266585"/>
          </a:xfrm>
        </p:grpSpPr>
        <p:sp>
          <p:nvSpPr>
            <p:cNvPr id="91" name="Line 43"/>
            <p:cNvSpPr>
              <a:spLocks noChangeShapeType="1"/>
            </p:cNvSpPr>
            <p:nvPr/>
          </p:nvSpPr>
          <p:spPr bwMode="auto">
            <a:xfrm rot="16200000">
              <a:off x="6665972" y="1814663"/>
              <a:ext cx="2706" cy="339679"/>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92" name="Line 44"/>
            <p:cNvSpPr>
              <a:spLocks noChangeShapeType="1"/>
            </p:cNvSpPr>
            <p:nvPr/>
          </p:nvSpPr>
          <p:spPr bwMode="auto">
            <a:xfrm rot="16200000">
              <a:off x="7403289" y="1817860"/>
              <a:ext cx="2706" cy="333285"/>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87" name="Freeform 86"/>
            <p:cNvSpPr/>
            <p:nvPr/>
          </p:nvSpPr>
          <p:spPr>
            <a:xfrm>
              <a:off x="6834771" y="1855581"/>
              <a:ext cx="403225" cy="266585"/>
            </a:xfrm>
            <a:custGeom>
              <a:avLst/>
              <a:gdLst>
                <a:gd name="connsiteX0" fmla="*/ 0 w 403225"/>
                <a:gd name="connsiteY0" fmla="*/ 107950 h 219075"/>
                <a:gd name="connsiteX1" fmla="*/ 41275 w 403225"/>
                <a:gd name="connsiteY1" fmla="*/ 0 h 219075"/>
                <a:gd name="connsiteX2" fmla="*/ 142875 w 403225"/>
                <a:gd name="connsiteY2" fmla="*/ 212725 h 219075"/>
                <a:gd name="connsiteX3" fmla="*/ 250825 w 403225"/>
                <a:gd name="connsiteY3" fmla="*/ 3175 h 219075"/>
                <a:gd name="connsiteX4" fmla="*/ 352425 w 403225"/>
                <a:gd name="connsiteY4" fmla="*/ 219075 h 219075"/>
                <a:gd name="connsiteX5" fmla="*/ 403225 w 403225"/>
                <a:gd name="connsiteY5" fmla="*/ 107950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3225" h="219075">
                  <a:moveTo>
                    <a:pt x="0" y="107950"/>
                  </a:moveTo>
                  <a:lnTo>
                    <a:pt x="41275" y="0"/>
                  </a:lnTo>
                  <a:lnTo>
                    <a:pt x="142875" y="212725"/>
                  </a:lnTo>
                  <a:lnTo>
                    <a:pt x="250825" y="3175"/>
                  </a:lnTo>
                  <a:lnTo>
                    <a:pt x="352425" y="219075"/>
                  </a:lnTo>
                  <a:lnTo>
                    <a:pt x="403225" y="107950"/>
                  </a:lnTo>
                </a:path>
              </a:pathLst>
            </a:cu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05" name="Group 104"/>
          <p:cNvGrpSpPr/>
          <p:nvPr/>
        </p:nvGrpSpPr>
        <p:grpSpPr>
          <a:xfrm>
            <a:off x="6740253" y="2138277"/>
            <a:ext cx="1437721" cy="356933"/>
            <a:chOff x="6497485" y="1855581"/>
            <a:chExt cx="1073799" cy="266585"/>
          </a:xfrm>
        </p:grpSpPr>
        <p:sp>
          <p:nvSpPr>
            <p:cNvPr id="106" name="Line 43"/>
            <p:cNvSpPr>
              <a:spLocks noChangeShapeType="1"/>
            </p:cNvSpPr>
            <p:nvPr/>
          </p:nvSpPr>
          <p:spPr bwMode="auto">
            <a:xfrm rot="16200000">
              <a:off x="6665972" y="1814663"/>
              <a:ext cx="2706" cy="339679"/>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08" name="Line 44"/>
            <p:cNvSpPr>
              <a:spLocks noChangeShapeType="1"/>
            </p:cNvSpPr>
            <p:nvPr/>
          </p:nvSpPr>
          <p:spPr bwMode="auto">
            <a:xfrm rot="16200000">
              <a:off x="7403289" y="1817860"/>
              <a:ext cx="2706" cy="333285"/>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34" name="Freeform 133"/>
            <p:cNvSpPr/>
            <p:nvPr/>
          </p:nvSpPr>
          <p:spPr>
            <a:xfrm>
              <a:off x="6834771" y="1855581"/>
              <a:ext cx="403225" cy="266585"/>
            </a:xfrm>
            <a:custGeom>
              <a:avLst/>
              <a:gdLst>
                <a:gd name="connsiteX0" fmla="*/ 0 w 403225"/>
                <a:gd name="connsiteY0" fmla="*/ 107950 h 219075"/>
                <a:gd name="connsiteX1" fmla="*/ 41275 w 403225"/>
                <a:gd name="connsiteY1" fmla="*/ 0 h 219075"/>
                <a:gd name="connsiteX2" fmla="*/ 142875 w 403225"/>
                <a:gd name="connsiteY2" fmla="*/ 212725 h 219075"/>
                <a:gd name="connsiteX3" fmla="*/ 250825 w 403225"/>
                <a:gd name="connsiteY3" fmla="*/ 3175 h 219075"/>
                <a:gd name="connsiteX4" fmla="*/ 352425 w 403225"/>
                <a:gd name="connsiteY4" fmla="*/ 219075 h 219075"/>
                <a:gd name="connsiteX5" fmla="*/ 403225 w 403225"/>
                <a:gd name="connsiteY5" fmla="*/ 107950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3225" h="219075">
                  <a:moveTo>
                    <a:pt x="0" y="107950"/>
                  </a:moveTo>
                  <a:lnTo>
                    <a:pt x="41275" y="0"/>
                  </a:lnTo>
                  <a:lnTo>
                    <a:pt x="142875" y="212725"/>
                  </a:lnTo>
                  <a:lnTo>
                    <a:pt x="250825" y="3175"/>
                  </a:lnTo>
                  <a:lnTo>
                    <a:pt x="352425" y="219075"/>
                  </a:lnTo>
                  <a:lnTo>
                    <a:pt x="403225" y="107950"/>
                  </a:lnTo>
                </a:path>
              </a:pathLst>
            </a:cu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36" name="Group 135"/>
          <p:cNvGrpSpPr/>
          <p:nvPr/>
        </p:nvGrpSpPr>
        <p:grpSpPr>
          <a:xfrm>
            <a:off x="6740253" y="426631"/>
            <a:ext cx="1437721" cy="356933"/>
            <a:chOff x="6497485" y="1855581"/>
            <a:chExt cx="1073799" cy="266585"/>
          </a:xfrm>
        </p:grpSpPr>
        <p:sp>
          <p:nvSpPr>
            <p:cNvPr id="137" name="Line 43"/>
            <p:cNvSpPr>
              <a:spLocks noChangeShapeType="1"/>
            </p:cNvSpPr>
            <p:nvPr/>
          </p:nvSpPr>
          <p:spPr bwMode="auto">
            <a:xfrm rot="16200000">
              <a:off x="6665972" y="1814663"/>
              <a:ext cx="2706" cy="339679"/>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39" name="Line 44"/>
            <p:cNvSpPr>
              <a:spLocks noChangeShapeType="1"/>
            </p:cNvSpPr>
            <p:nvPr/>
          </p:nvSpPr>
          <p:spPr bwMode="auto">
            <a:xfrm rot="16200000">
              <a:off x="7403289" y="1817860"/>
              <a:ext cx="2706" cy="333285"/>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40" name="Freeform 139"/>
            <p:cNvSpPr/>
            <p:nvPr/>
          </p:nvSpPr>
          <p:spPr>
            <a:xfrm>
              <a:off x="6834771" y="1855581"/>
              <a:ext cx="403225" cy="266585"/>
            </a:xfrm>
            <a:custGeom>
              <a:avLst/>
              <a:gdLst>
                <a:gd name="connsiteX0" fmla="*/ 0 w 403225"/>
                <a:gd name="connsiteY0" fmla="*/ 107950 h 219075"/>
                <a:gd name="connsiteX1" fmla="*/ 41275 w 403225"/>
                <a:gd name="connsiteY1" fmla="*/ 0 h 219075"/>
                <a:gd name="connsiteX2" fmla="*/ 142875 w 403225"/>
                <a:gd name="connsiteY2" fmla="*/ 212725 h 219075"/>
                <a:gd name="connsiteX3" fmla="*/ 250825 w 403225"/>
                <a:gd name="connsiteY3" fmla="*/ 3175 h 219075"/>
                <a:gd name="connsiteX4" fmla="*/ 352425 w 403225"/>
                <a:gd name="connsiteY4" fmla="*/ 219075 h 219075"/>
                <a:gd name="connsiteX5" fmla="*/ 403225 w 403225"/>
                <a:gd name="connsiteY5" fmla="*/ 107950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3225" h="219075">
                  <a:moveTo>
                    <a:pt x="0" y="107950"/>
                  </a:moveTo>
                  <a:lnTo>
                    <a:pt x="41275" y="0"/>
                  </a:lnTo>
                  <a:lnTo>
                    <a:pt x="142875" y="212725"/>
                  </a:lnTo>
                  <a:lnTo>
                    <a:pt x="250825" y="3175"/>
                  </a:lnTo>
                  <a:lnTo>
                    <a:pt x="352425" y="219075"/>
                  </a:lnTo>
                  <a:lnTo>
                    <a:pt x="403225" y="107950"/>
                  </a:lnTo>
                </a:path>
              </a:pathLst>
            </a:cu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141" name="Line 122"/>
          <p:cNvSpPr>
            <a:spLocks noChangeShapeType="1"/>
          </p:cNvSpPr>
          <p:nvPr/>
        </p:nvSpPr>
        <p:spPr bwMode="auto">
          <a:xfrm>
            <a:off x="8184723" y="585399"/>
            <a:ext cx="4529" cy="172368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42" name="Line 48"/>
          <p:cNvSpPr>
            <a:spLocks noChangeShapeType="1"/>
          </p:cNvSpPr>
          <p:nvPr/>
        </p:nvSpPr>
        <p:spPr bwMode="auto">
          <a:xfrm rot="16200000">
            <a:off x="8387227" y="1270153"/>
            <a:ext cx="0" cy="395947"/>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aphicFrame>
        <p:nvGraphicFramePr>
          <p:cNvPr id="143" name="Object 2"/>
          <p:cNvGraphicFramePr>
            <a:graphicFrameLocks noChangeAspect="1"/>
          </p:cNvGraphicFramePr>
          <p:nvPr>
            <p:extLst>
              <p:ext uri="{D42A27DB-BD31-4B8C-83A1-F6EECF244321}">
                <p14:modId xmlns:p14="http://schemas.microsoft.com/office/powerpoint/2010/main" val="3098942172"/>
              </p:ext>
            </p:extLst>
          </p:nvPr>
        </p:nvGraphicFramePr>
        <p:xfrm>
          <a:off x="7599411" y="3783348"/>
          <a:ext cx="893762" cy="349250"/>
        </p:xfrm>
        <a:graphic>
          <a:graphicData uri="http://schemas.openxmlformats.org/presentationml/2006/ole">
            <mc:AlternateContent xmlns:mc="http://schemas.openxmlformats.org/markup-compatibility/2006">
              <mc:Choice xmlns:v="urn:schemas-microsoft-com:vml" Requires="v">
                <p:oleObj name="Equation" r:id="rId9" imgW="520700" imgH="203200" progId="Equation.DSMT4">
                  <p:embed/>
                </p:oleObj>
              </mc:Choice>
              <mc:Fallback>
                <p:oleObj name="Equation" r:id="rId9" imgW="520700" imgH="203200" progId="Equation.DSMT4">
                  <p:embed/>
                  <p:pic>
                    <p:nvPicPr>
                      <p:cNvPr id="0" name=""/>
                      <p:cNvPicPr>
                        <a:picLocks noChangeAspect="1" noChangeArrowheads="1"/>
                      </p:cNvPicPr>
                      <p:nvPr/>
                    </p:nvPicPr>
                    <p:blipFill>
                      <a:blip r:embed="rId10"/>
                      <a:srcRect/>
                      <a:stretch>
                        <a:fillRect/>
                      </a:stretch>
                    </p:blipFill>
                    <p:spPr bwMode="auto">
                      <a:xfrm>
                        <a:off x="7599411" y="3783348"/>
                        <a:ext cx="893762" cy="349250"/>
                      </a:xfrm>
                      <a:prstGeom prst="rect">
                        <a:avLst/>
                      </a:prstGeom>
                      <a:noFill/>
                      <a:ln>
                        <a:noFill/>
                      </a:ln>
                      <a:effectLst/>
                    </p:spPr>
                  </p:pic>
                </p:oleObj>
              </mc:Fallback>
            </mc:AlternateContent>
          </a:graphicData>
        </a:graphic>
      </p:graphicFrame>
      <p:graphicFrame>
        <p:nvGraphicFramePr>
          <p:cNvPr id="145" name="Object 2"/>
          <p:cNvGraphicFramePr>
            <a:graphicFrameLocks noChangeAspect="1"/>
          </p:cNvGraphicFramePr>
          <p:nvPr>
            <p:extLst>
              <p:ext uri="{D42A27DB-BD31-4B8C-83A1-F6EECF244321}">
                <p14:modId xmlns:p14="http://schemas.microsoft.com/office/powerpoint/2010/main" val="1781345669"/>
              </p:ext>
            </p:extLst>
          </p:nvPr>
        </p:nvGraphicFramePr>
        <p:xfrm>
          <a:off x="7294814" y="944450"/>
          <a:ext cx="852487" cy="349250"/>
        </p:xfrm>
        <a:graphic>
          <a:graphicData uri="http://schemas.openxmlformats.org/presentationml/2006/ole">
            <mc:AlternateContent xmlns:mc="http://schemas.openxmlformats.org/markup-compatibility/2006">
              <mc:Choice xmlns:v="urn:schemas-microsoft-com:vml" Requires="v">
                <p:oleObj name="Equation" r:id="rId11" imgW="495300" imgH="203200" progId="Equation.DSMT4">
                  <p:embed/>
                </p:oleObj>
              </mc:Choice>
              <mc:Fallback>
                <p:oleObj name="Equation" r:id="rId11" imgW="495300" imgH="203200" progId="Equation.DSMT4">
                  <p:embed/>
                  <p:pic>
                    <p:nvPicPr>
                      <p:cNvPr id="0" name=""/>
                      <p:cNvPicPr>
                        <a:picLocks noChangeAspect="1" noChangeArrowheads="1"/>
                      </p:cNvPicPr>
                      <p:nvPr/>
                    </p:nvPicPr>
                    <p:blipFill>
                      <a:blip r:embed="rId12"/>
                      <a:srcRect/>
                      <a:stretch>
                        <a:fillRect/>
                      </a:stretch>
                    </p:blipFill>
                    <p:spPr bwMode="auto">
                      <a:xfrm>
                        <a:off x="7294814" y="944450"/>
                        <a:ext cx="852487" cy="349250"/>
                      </a:xfrm>
                      <a:prstGeom prst="rect">
                        <a:avLst/>
                      </a:prstGeom>
                      <a:noFill/>
                      <a:ln>
                        <a:noFill/>
                      </a:ln>
                      <a:effectLst/>
                    </p:spPr>
                  </p:pic>
                </p:oleObj>
              </mc:Fallback>
            </mc:AlternateContent>
          </a:graphicData>
        </a:graphic>
      </p:graphicFrame>
      <p:graphicFrame>
        <p:nvGraphicFramePr>
          <p:cNvPr id="146" name="Object 2"/>
          <p:cNvGraphicFramePr>
            <a:graphicFrameLocks noChangeAspect="1"/>
          </p:cNvGraphicFramePr>
          <p:nvPr>
            <p:extLst>
              <p:ext uri="{D42A27DB-BD31-4B8C-83A1-F6EECF244321}">
                <p14:modId xmlns:p14="http://schemas.microsoft.com/office/powerpoint/2010/main" val="1319974333"/>
              </p:ext>
            </p:extLst>
          </p:nvPr>
        </p:nvGraphicFramePr>
        <p:xfrm>
          <a:off x="7408863" y="2481263"/>
          <a:ext cx="874712" cy="349250"/>
        </p:xfrm>
        <a:graphic>
          <a:graphicData uri="http://schemas.openxmlformats.org/presentationml/2006/ole">
            <mc:AlternateContent xmlns:mc="http://schemas.openxmlformats.org/markup-compatibility/2006">
              <mc:Choice xmlns:v="urn:schemas-microsoft-com:vml" Requires="v">
                <p:oleObj name="Equation" r:id="rId13" imgW="508000" imgH="203200" progId="Equation.DSMT4">
                  <p:embed/>
                </p:oleObj>
              </mc:Choice>
              <mc:Fallback>
                <p:oleObj name="Equation" r:id="rId13" imgW="508000" imgH="203200" progId="Equation.DSMT4">
                  <p:embed/>
                  <p:pic>
                    <p:nvPicPr>
                      <p:cNvPr id="0" name=""/>
                      <p:cNvPicPr>
                        <a:picLocks noChangeAspect="1" noChangeArrowheads="1"/>
                      </p:cNvPicPr>
                      <p:nvPr/>
                    </p:nvPicPr>
                    <p:blipFill>
                      <a:blip r:embed="rId14"/>
                      <a:srcRect/>
                      <a:stretch>
                        <a:fillRect/>
                      </a:stretch>
                    </p:blipFill>
                    <p:spPr bwMode="auto">
                      <a:xfrm>
                        <a:off x="7408863" y="2481263"/>
                        <a:ext cx="874712" cy="349250"/>
                      </a:xfrm>
                      <a:prstGeom prst="rect">
                        <a:avLst/>
                      </a:prstGeom>
                      <a:noFill/>
                      <a:ln>
                        <a:noFill/>
                      </a:ln>
                      <a:effectLst/>
                    </p:spPr>
                  </p:pic>
                </p:oleObj>
              </mc:Fallback>
            </mc:AlternateContent>
          </a:graphicData>
        </a:graphic>
      </p:graphicFrame>
      <p:graphicFrame>
        <p:nvGraphicFramePr>
          <p:cNvPr id="147" name="Object 2"/>
          <p:cNvGraphicFramePr>
            <a:graphicFrameLocks noChangeAspect="1"/>
          </p:cNvGraphicFramePr>
          <p:nvPr>
            <p:extLst>
              <p:ext uri="{D42A27DB-BD31-4B8C-83A1-F6EECF244321}">
                <p14:modId xmlns:p14="http://schemas.microsoft.com/office/powerpoint/2010/main" val="1365413377"/>
              </p:ext>
            </p:extLst>
          </p:nvPr>
        </p:nvGraphicFramePr>
        <p:xfrm>
          <a:off x="5129213" y="2481202"/>
          <a:ext cx="984250" cy="349250"/>
        </p:xfrm>
        <a:graphic>
          <a:graphicData uri="http://schemas.openxmlformats.org/presentationml/2006/ole">
            <mc:AlternateContent xmlns:mc="http://schemas.openxmlformats.org/markup-compatibility/2006">
              <mc:Choice xmlns:v="urn:schemas-microsoft-com:vml" Requires="v">
                <p:oleObj name="Equation" r:id="rId15" imgW="571500" imgH="203200" progId="Equation.DSMT4">
                  <p:embed/>
                </p:oleObj>
              </mc:Choice>
              <mc:Fallback>
                <p:oleObj name="Equation" r:id="rId15" imgW="571500" imgH="203200" progId="Equation.DSMT4">
                  <p:embed/>
                  <p:pic>
                    <p:nvPicPr>
                      <p:cNvPr id="0" name=""/>
                      <p:cNvPicPr>
                        <a:picLocks noChangeAspect="1" noChangeArrowheads="1"/>
                      </p:cNvPicPr>
                      <p:nvPr/>
                    </p:nvPicPr>
                    <p:blipFill>
                      <a:blip r:embed="rId16"/>
                      <a:srcRect/>
                      <a:stretch>
                        <a:fillRect/>
                      </a:stretch>
                    </p:blipFill>
                    <p:spPr bwMode="auto">
                      <a:xfrm>
                        <a:off x="5129213" y="2481202"/>
                        <a:ext cx="984250" cy="349250"/>
                      </a:xfrm>
                      <a:prstGeom prst="rect">
                        <a:avLst/>
                      </a:prstGeom>
                      <a:noFill/>
                      <a:ln>
                        <a:noFill/>
                      </a:ln>
                      <a:effectLst/>
                    </p:spPr>
                  </p:pic>
                </p:oleObj>
              </mc:Fallback>
            </mc:AlternateContent>
          </a:graphicData>
        </a:graphic>
      </p:graphicFrame>
      <p:graphicFrame>
        <p:nvGraphicFramePr>
          <p:cNvPr id="148" name="Object 2"/>
          <p:cNvGraphicFramePr>
            <a:graphicFrameLocks noChangeAspect="1"/>
          </p:cNvGraphicFramePr>
          <p:nvPr>
            <p:extLst>
              <p:ext uri="{D42A27DB-BD31-4B8C-83A1-F6EECF244321}">
                <p14:modId xmlns:p14="http://schemas.microsoft.com/office/powerpoint/2010/main" val="2556872628"/>
              </p:ext>
            </p:extLst>
          </p:nvPr>
        </p:nvGraphicFramePr>
        <p:xfrm>
          <a:off x="2622550" y="1021730"/>
          <a:ext cx="371475" cy="349250"/>
        </p:xfrm>
        <a:graphic>
          <a:graphicData uri="http://schemas.openxmlformats.org/presentationml/2006/ole">
            <mc:AlternateContent xmlns:mc="http://schemas.openxmlformats.org/markup-compatibility/2006">
              <mc:Choice xmlns:v="urn:schemas-microsoft-com:vml" Requires="v">
                <p:oleObj name="Equation" r:id="rId17" imgW="215900" imgH="203200" progId="Equation.DSMT4">
                  <p:embed/>
                </p:oleObj>
              </mc:Choice>
              <mc:Fallback>
                <p:oleObj name="Equation" r:id="rId17" imgW="215900" imgH="203200" progId="Equation.DSMT4">
                  <p:embed/>
                  <p:pic>
                    <p:nvPicPr>
                      <p:cNvPr id="0" name=""/>
                      <p:cNvPicPr>
                        <a:picLocks noChangeAspect="1" noChangeArrowheads="1"/>
                      </p:cNvPicPr>
                      <p:nvPr/>
                    </p:nvPicPr>
                    <p:blipFill>
                      <a:blip r:embed="rId18"/>
                      <a:srcRect/>
                      <a:stretch>
                        <a:fillRect/>
                      </a:stretch>
                    </p:blipFill>
                    <p:spPr bwMode="auto">
                      <a:xfrm>
                        <a:off x="2622550" y="1021730"/>
                        <a:ext cx="371475" cy="349250"/>
                      </a:xfrm>
                      <a:prstGeom prst="rect">
                        <a:avLst/>
                      </a:prstGeom>
                      <a:noFill/>
                      <a:ln>
                        <a:noFill/>
                      </a:ln>
                      <a:effectLst/>
                    </p:spPr>
                  </p:pic>
                </p:oleObj>
              </mc:Fallback>
            </mc:AlternateContent>
          </a:graphicData>
        </a:graphic>
      </p:graphicFrame>
      <p:graphicFrame>
        <p:nvGraphicFramePr>
          <p:cNvPr id="149" name="Object 2"/>
          <p:cNvGraphicFramePr>
            <a:graphicFrameLocks noChangeAspect="1"/>
          </p:cNvGraphicFramePr>
          <p:nvPr>
            <p:extLst>
              <p:ext uri="{D42A27DB-BD31-4B8C-83A1-F6EECF244321}">
                <p14:modId xmlns:p14="http://schemas.microsoft.com/office/powerpoint/2010/main" val="3733021805"/>
              </p:ext>
            </p:extLst>
          </p:nvPr>
        </p:nvGraphicFramePr>
        <p:xfrm>
          <a:off x="2387600" y="1323157"/>
          <a:ext cx="328613" cy="349250"/>
        </p:xfrm>
        <a:graphic>
          <a:graphicData uri="http://schemas.openxmlformats.org/presentationml/2006/ole">
            <mc:AlternateContent xmlns:mc="http://schemas.openxmlformats.org/markup-compatibility/2006">
              <mc:Choice xmlns:v="urn:schemas-microsoft-com:vml" Requires="v">
                <p:oleObj name="Equation" r:id="rId19" imgW="190500" imgH="203200" progId="Equation.DSMT4">
                  <p:embed/>
                </p:oleObj>
              </mc:Choice>
              <mc:Fallback>
                <p:oleObj name="Equation" r:id="rId19" imgW="190500" imgH="203200" progId="Equation.DSMT4">
                  <p:embed/>
                  <p:pic>
                    <p:nvPicPr>
                      <p:cNvPr id="0" name=""/>
                      <p:cNvPicPr>
                        <a:picLocks noChangeAspect="1" noChangeArrowheads="1"/>
                      </p:cNvPicPr>
                      <p:nvPr/>
                    </p:nvPicPr>
                    <p:blipFill>
                      <a:blip r:embed="rId20"/>
                      <a:srcRect/>
                      <a:stretch>
                        <a:fillRect/>
                      </a:stretch>
                    </p:blipFill>
                    <p:spPr bwMode="auto">
                      <a:xfrm>
                        <a:off x="2387600" y="1323157"/>
                        <a:ext cx="328613" cy="349250"/>
                      </a:xfrm>
                      <a:prstGeom prst="rect">
                        <a:avLst/>
                      </a:prstGeom>
                      <a:noFill/>
                      <a:ln>
                        <a:noFill/>
                      </a:ln>
                      <a:effectLst/>
                    </p:spPr>
                  </p:pic>
                </p:oleObj>
              </mc:Fallback>
            </mc:AlternateContent>
          </a:graphicData>
        </a:graphic>
      </p:graphicFrame>
      <p:sp>
        <p:nvSpPr>
          <p:cNvPr id="150" name="TextBox 149"/>
          <p:cNvSpPr txBox="1"/>
          <p:nvPr/>
        </p:nvSpPr>
        <p:spPr>
          <a:xfrm>
            <a:off x="756751" y="2079255"/>
            <a:ext cx="4183550" cy="1015663"/>
          </a:xfrm>
          <a:prstGeom prst="rect">
            <a:avLst/>
          </a:prstGeom>
          <a:noFill/>
        </p:spPr>
        <p:txBody>
          <a:bodyPr wrap="square" rtlCol="0">
            <a:spAutoFit/>
          </a:bodyPr>
          <a:lstStyle/>
          <a:p>
            <a:r>
              <a:rPr lang="en-US" sz="2000" dirty="0">
                <a:solidFill>
                  <a:srgbClr val="FF0000"/>
                </a:solidFill>
                <a:latin typeface="Apple Chancery"/>
                <a:cs typeface="Apple Chancery"/>
              </a:rPr>
              <a:t>The current </a:t>
            </a:r>
            <a:r>
              <a:rPr lang="en-US" sz="2000" dirty="0">
                <a:latin typeface="Times New Roman"/>
                <a:cs typeface="Times New Roman"/>
              </a:rPr>
              <a:t>through      in the bottom branch </a:t>
            </a:r>
            <a:r>
              <a:rPr lang="en-US" sz="2000" dirty="0">
                <a:solidFill>
                  <a:srgbClr val="0000FF"/>
                </a:solidFill>
                <a:latin typeface="Times New Roman"/>
                <a:cs typeface="Times New Roman"/>
              </a:rPr>
              <a:t>will equal </a:t>
            </a:r>
            <a:r>
              <a:rPr lang="en-US" sz="2000" dirty="0">
                <a:solidFill>
                  <a:srgbClr val="008000"/>
                </a:solidFill>
                <a:latin typeface="Times New Roman"/>
                <a:cs typeface="Times New Roman"/>
              </a:rPr>
              <a:t>all the currents in the parallel combination </a:t>
            </a:r>
            <a:r>
              <a:rPr lang="en-US" sz="2000" dirty="0">
                <a:latin typeface="Times New Roman"/>
                <a:cs typeface="Times New Roman"/>
              </a:rPr>
              <a:t>put together, or</a:t>
            </a:r>
          </a:p>
        </p:txBody>
      </p:sp>
      <p:graphicFrame>
        <p:nvGraphicFramePr>
          <p:cNvPr id="151" name="Object 2"/>
          <p:cNvGraphicFramePr>
            <a:graphicFrameLocks noChangeAspect="1"/>
          </p:cNvGraphicFramePr>
          <p:nvPr>
            <p:extLst>
              <p:ext uri="{D42A27DB-BD31-4B8C-83A1-F6EECF244321}">
                <p14:modId xmlns:p14="http://schemas.microsoft.com/office/powerpoint/2010/main" val="1113799179"/>
              </p:ext>
            </p:extLst>
          </p:nvPr>
        </p:nvGraphicFramePr>
        <p:xfrm>
          <a:off x="1970513" y="3208824"/>
          <a:ext cx="1487488" cy="349250"/>
        </p:xfrm>
        <a:graphic>
          <a:graphicData uri="http://schemas.openxmlformats.org/presentationml/2006/ole">
            <mc:AlternateContent xmlns:mc="http://schemas.openxmlformats.org/markup-compatibility/2006">
              <mc:Choice xmlns:v="urn:schemas-microsoft-com:vml" Requires="v">
                <p:oleObj name="Equation" r:id="rId21" imgW="863600" imgH="203200" progId="Equation.DSMT4">
                  <p:embed/>
                </p:oleObj>
              </mc:Choice>
              <mc:Fallback>
                <p:oleObj name="Equation" r:id="rId21" imgW="863600" imgH="203200" progId="Equation.DSMT4">
                  <p:embed/>
                  <p:pic>
                    <p:nvPicPr>
                      <p:cNvPr id="0" name=""/>
                      <p:cNvPicPr>
                        <a:picLocks noChangeAspect="1" noChangeArrowheads="1"/>
                      </p:cNvPicPr>
                      <p:nvPr/>
                    </p:nvPicPr>
                    <p:blipFill>
                      <a:blip r:embed="rId22"/>
                      <a:srcRect/>
                      <a:stretch>
                        <a:fillRect/>
                      </a:stretch>
                    </p:blipFill>
                    <p:spPr bwMode="auto">
                      <a:xfrm>
                        <a:off x="1970513" y="3208824"/>
                        <a:ext cx="1487488" cy="349250"/>
                      </a:xfrm>
                      <a:prstGeom prst="rect">
                        <a:avLst/>
                      </a:prstGeom>
                      <a:noFill/>
                      <a:ln>
                        <a:noFill/>
                      </a:ln>
                      <a:effectLst/>
                    </p:spPr>
                  </p:pic>
                </p:oleObj>
              </mc:Fallback>
            </mc:AlternateContent>
          </a:graphicData>
        </a:graphic>
      </p:graphicFrame>
      <p:sp>
        <p:nvSpPr>
          <p:cNvPr id="152" name="TextBox 151"/>
          <p:cNvSpPr txBox="1"/>
          <p:nvPr/>
        </p:nvSpPr>
        <p:spPr>
          <a:xfrm>
            <a:off x="794826" y="3555568"/>
            <a:ext cx="5212273" cy="1015663"/>
          </a:xfrm>
          <a:prstGeom prst="rect">
            <a:avLst/>
          </a:prstGeom>
          <a:noFill/>
        </p:spPr>
        <p:txBody>
          <a:bodyPr wrap="square" rtlCol="0">
            <a:spAutoFit/>
          </a:bodyPr>
          <a:lstStyle/>
          <a:p>
            <a:r>
              <a:rPr lang="en-US" sz="2000" dirty="0">
                <a:solidFill>
                  <a:srgbClr val="FF0000"/>
                </a:solidFill>
                <a:latin typeface="Apple Chancery"/>
                <a:cs typeface="Apple Chancery"/>
              </a:rPr>
              <a:t>We know </a:t>
            </a:r>
            <a:r>
              <a:rPr lang="en-US" sz="2000" dirty="0">
                <a:latin typeface="Times New Roman"/>
                <a:cs typeface="Times New Roman"/>
              </a:rPr>
              <a:t>the current through      (given) and      (same size resistance with same voltage across it), so all we need is the current through     .</a:t>
            </a:r>
          </a:p>
        </p:txBody>
      </p:sp>
      <p:graphicFrame>
        <p:nvGraphicFramePr>
          <p:cNvPr id="153" name="Object 2"/>
          <p:cNvGraphicFramePr>
            <a:graphicFrameLocks noChangeAspect="1"/>
          </p:cNvGraphicFramePr>
          <p:nvPr>
            <p:extLst>
              <p:ext uri="{D42A27DB-BD31-4B8C-83A1-F6EECF244321}">
                <p14:modId xmlns:p14="http://schemas.microsoft.com/office/powerpoint/2010/main" val="2962242098"/>
              </p:ext>
            </p:extLst>
          </p:nvPr>
        </p:nvGraphicFramePr>
        <p:xfrm>
          <a:off x="5436255" y="3582087"/>
          <a:ext cx="349250" cy="349250"/>
        </p:xfrm>
        <a:graphic>
          <a:graphicData uri="http://schemas.openxmlformats.org/presentationml/2006/ole">
            <mc:AlternateContent xmlns:mc="http://schemas.openxmlformats.org/markup-compatibility/2006">
              <mc:Choice xmlns:v="urn:schemas-microsoft-com:vml" Requires="v">
                <p:oleObj name="Equation" r:id="rId23" imgW="203200" imgH="203200" progId="Equation.DSMT4">
                  <p:embed/>
                </p:oleObj>
              </mc:Choice>
              <mc:Fallback>
                <p:oleObj name="Equation" r:id="rId23" imgW="203200" imgH="203200" progId="Equation.DSMT4">
                  <p:embed/>
                  <p:pic>
                    <p:nvPicPr>
                      <p:cNvPr id="0" name=""/>
                      <p:cNvPicPr>
                        <a:picLocks noChangeAspect="1" noChangeArrowheads="1"/>
                      </p:cNvPicPr>
                      <p:nvPr/>
                    </p:nvPicPr>
                    <p:blipFill>
                      <a:blip r:embed="rId24"/>
                      <a:srcRect/>
                      <a:stretch>
                        <a:fillRect/>
                      </a:stretch>
                    </p:blipFill>
                    <p:spPr bwMode="auto">
                      <a:xfrm>
                        <a:off x="5436255" y="3582087"/>
                        <a:ext cx="349250" cy="349250"/>
                      </a:xfrm>
                      <a:prstGeom prst="rect">
                        <a:avLst/>
                      </a:prstGeom>
                      <a:noFill/>
                      <a:ln>
                        <a:noFill/>
                      </a:ln>
                      <a:effectLst/>
                    </p:spPr>
                  </p:pic>
                </p:oleObj>
              </mc:Fallback>
            </mc:AlternateContent>
          </a:graphicData>
        </a:graphic>
      </p:graphicFrame>
      <p:graphicFrame>
        <p:nvGraphicFramePr>
          <p:cNvPr id="154" name="Object 2"/>
          <p:cNvGraphicFramePr>
            <a:graphicFrameLocks noChangeAspect="1"/>
          </p:cNvGraphicFramePr>
          <p:nvPr>
            <p:extLst>
              <p:ext uri="{D42A27DB-BD31-4B8C-83A1-F6EECF244321}">
                <p14:modId xmlns:p14="http://schemas.microsoft.com/office/powerpoint/2010/main" val="2893107709"/>
              </p:ext>
            </p:extLst>
          </p:nvPr>
        </p:nvGraphicFramePr>
        <p:xfrm>
          <a:off x="3914402" y="3596996"/>
          <a:ext cx="371475" cy="349250"/>
        </p:xfrm>
        <a:graphic>
          <a:graphicData uri="http://schemas.openxmlformats.org/presentationml/2006/ole">
            <mc:AlternateContent xmlns:mc="http://schemas.openxmlformats.org/markup-compatibility/2006">
              <mc:Choice xmlns:v="urn:schemas-microsoft-com:vml" Requires="v">
                <p:oleObj name="Equation" r:id="rId25" imgW="215900" imgH="203200" progId="Equation.DSMT4">
                  <p:embed/>
                </p:oleObj>
              </mc:Choice>
              <mc:Fallback>
                <p:oleObj name="Equation" r:id="rId25" imgW="215900" imgH="203200" progId="Equation.DSMT4">
                  <p:embed/>
                  <p:pic>
                    <p:nvPicPr>
                      <p:cNvPr id="0" name=""/>
                      <p:cNvPicPr>
                        <a:picLocks noChangeAspect="1" noChangeArrowheads="1"/>
                      </p:cNvPicPr>
                      <p:nvPr/>
                    </p:nvPicPr>
                    <p:blipFill>
                      <a:blip r:embed="rId26"/>
                      <a:srcRect/>
                      <a:stretch>
                        <a:fillRect/>
                      </a:stretch>
                    </p:blipFill>
                    <p:spPr bwMode="auto">
                      <a:xfrm>
                        <a:off x="3914402" y="3596996"/>
                        <a:ext cx="371475" cy="349250"/>
                      </a:xfrm>
                      <a:prstGeom prst="rect">
                        <a:avLst/>
                      </a:prstGeom>
                      <a:noFill/>
                      <a:ln>
                        <a:noFill/>
                      </a:ln>
                      <a:effectLst/>
                    </p:spPr>
                  </p:pic>
                </p:oleObj>
              </mc:Fallback>
            </mc:AlternateContent>
          </a:graphicData>
        </a:graphic>
      </p:graphicFrame>
      <p:graphicFrame>
        <p:nvGraphicFramePr>
          <p:cNvPr id="155" name="Object 2"/>
          <p:cNvGraphicFramePr>
            <a:graphicFrameLocks noChangeAspect="1"/>
          </p:cNvGraphicFramePr>
          <p:nvPr>
            <p:extLst>
              <p:ext uri="{D42A27DB-BD31-4B8C-83A1-F6EECF244321}">
                <p14:modId xmlns:p14="http://schemas.microsoft.com/office/powerpoint/2010/main" val="4205782205"/>
              </p:ext>
            </p:extLst>
          </p:nvPr>
        </p:nvGraphicFramePr>
        <p:xfrm>
          <a:off x="4942497" y="4228331"/>
          <a:ext cx="349250" cy="349250"/>
        </p:xfrm>
        <a:graphic>
          <a:graphicData uri="http://schemas.openxmlformats.org/presentationml/2006/ole">
            <mc:AlternateContent xmlns:mc="http://schemas.openxmlformats.org/markup-compatibility/2006">
              <mc:Choice xmlns:v="urn:schemas-microsoft-com:vml" Requires="v">
                <p:oleObj name="Equation" r:id="rId27" imgW="203200" imgH="203200" progId="Equation.DSMT4">
                  <p:embed/>
                </p:oleObj>
              </mc:Choice>
              <mc:Fallback>
                <p:oleObj name="Equation" r:id="rId27" imgW="203200" imgH="203200" progId="Equation.DSMT4">
                  <p:embed/>
                  <p:pic>
                    <p:nvPicPr>
                      <p:cNvPr id="0" name=""/>
                      <p:cNvPicPr>
                        <a:picLocks noChangeAspect="1" noChangeArrowheads="1"/>
                      </p:cNvPicPr>
                      <p:nvPr/>
                    </p:nvPicPr>
                    <p:blipFill>
                      <a:blip r:embed="rId28"/>
                      <a:srcRect/>
                      <a:stretch>
                        <a:fillRect/>
                      </a:stretch>
                    </p:blipFill>
                    <p:spPr bwMode="auto">
                      <a:xfrm>
                        <a:off x="4942497" y="4228331"/>
                        <a:ext cx="349250" cy="349250"/>
                      </a:xfrm>
                      <a:prstGeom prst="rect">
                        <a:avLst/>
                      </a:prstGeom>
                      <a:noFill/>
                      <a:ln>
                        <a:noFill/>
                      </a:ln>
                      <a:effectLst/>
                    </p:spPr>
                  </p:pic>
                </p:oleObj>
              </mc:Fallback>
            </mc:AlternateContent>
          </a:graphicData>
        </a:graphic>
      </p:graphicFrame>
      <p:sp>
        <p:nvSpPr>
          <p:cNvPr id="156" name="TextBox 155"/>
          <p:cNvSpPr txBox="1"/>
          <p:nvPr/>
        </p:nvSpPr>
        <p:spPr>
          <a:xfrm>
            <a:off x="851864" y="4659362"/>
            <a:ext cx="5717211" cy="707886"/>
          </a:xfrm>
          <a:prstGeom prst="rect">
            <a:avLst/>
          </a:prstGeom>
          <a:noFill/>
        </p:spPr>
        <p:txBody>
          <a:bodyPr wrap="square" rtlCol="0">
            <a:spAutoFit/>
          </a:bodyPr>
          <a:lstStyle/>
          <a:p>
            <a:r>
              <a:rPr lang="en-US" sz="2000" dirty="0">
                <a:solidFill>
                  <a:srgbClr val="FF0000"/>
                </a:solidFill>
                <a:latin typeface="Apple Chancery"/>
                <a:cs typeface="Apple Chancery"/>
              </a:rPr>
              <a:t>The voltage </a:t>
            </a:r>
            <a:r>
              <a:rPr lang="en-US" sz="2000" dirty="0">
                <a:latin typeface="Times New Roman"/>
                <a:cs typeface="Times New Roman"/>
              </a:rPr>
              <a:t>across each of the parallel resistors is the same, and equal to:</a:t>
            </a:r>
          </a:p>
        </p:txBody>
      </p:sp>
      <p:graphicFrame>
        <p:nvGraphicFramePr>
          <p:cNvPr id="157" name="Object 2"/>
          <p:cNvGraphicFramePr>
            <a:graphicFrameLocks noChangeAspect="1"/>
          </p:cNvGraphicFramePr>
          <p:nvPr>
            <p:extLst>
              <p:ext uri="{D42A27DB-BD31-4B8C-83A1-F6EECF244321}">
                <p14:modId xmlns:p14="http://schemas.microsoft.com/office/powerpoint/2010/main" val="2883157699"/>
              </p:ext>
            </p:extLst>
          </p:nvPr>
        </p:nvGraphicFramePr>
        <p:xfrm>
          <a:off x="6767513" y="4773613"/>
          <a:ext cx="1939925" cy="984250"/>
        </p:xfrm>
        <a:graphic>
          <a:graphicData uri="http://schemas.openxmlformats.org/presentationml/2006/ole">
            <mc:AlternateContent xmlns:mc="http://schemas.openxmlformats.org/markup-compatibility/2006">
              <mc:Choice xmlns:v="urn:schemas-microsoft-com:vml" Requires="v">
                <p:oleObj name="Equation" r:id="rId29" imgW="1130300" imgH="571500" progId="Equation.DSMT4">
                  <p:embed/>
                </p:oleObj>
              </mc:Choice>
              <mc:Fallback>
                <p:oleObj name="Equation" r:id="rId29" imgW="1130300" imgH="571500" progId="Equation.DSMT4">
                  <p:embed/>
                  <p:pic>
                    <p:nvPicPr>
                      <p:cNvPr id="0" name=""/>
                      <p:cNvPicPr>
                        <a:picLocks noChangeAspect="1" noChangeArrowheads="1"/>
                      </p:cNvPicPr>
                      <p:nvPr/>
                    </p:nvPicPr>
                    <p:blipFill>
                      <a:blip r:embed="rId30"/>
                      <a:srcRect/>
                      <a:stretch>
                        <a:fillRect/>
                      </a:stretch>
                    </p:blipFill>
                    <p:spPr bwMode="auto">
                      <a:xfrm>
                        <a:off x="6767513" y="4773613"/>
                        <a:ext cx="1939925" cy="984250"/>
                      </a:xfrm>
                      <a:prstGeom prst="rect">
                        <a:avLst/>
                      </a:prstGeom>
                      <a:noFill/>
                      <a:ln>
                        <a:noFill/>
                      </a:ln>
                      <a:effectLst/>
                    </p:spPr>
                  </p:pic>
                </p:oleObj>
              </mc:Fallback>
            </mc:AlternateContent>
          </a:graphicData>
        </a:graphic>
      </p:graphicFrame>
      <p:sp>
        <p:nvSpPr>
          <p:cNvPr id="158" name="TextBox 157"/>
          <p:cNvSpPr txBox="1"/>
          <p:nvPr/>
        </p:nvSpPr>
        <p:spPr>
          <a:xfrm>
            <a:off x="851864" y="5367248"/>
            <a:ext cx="5717211" cy="400110"/>
          </a:xfrm>
          <a:prstGeom prst="rect">
            <a:avLst/>
          </a:prstGeom>
          <a:noFill/>
        </p:spPr>
        <p:txBody>
          <a:bodyPr wrap="square" rtlCol="0">
            <a:spAutoFit/>
          </a:bodyPr>
          <a:lstStyle/>
          <a:p>
            <a:r>
              <a:rPr lang="en-US" sz="2000" dirty="0">
                <a:solidFill>
                  <a:srgbClr val="FF0000"/>
                </a:solidFill>
                <a:latin typeface="Apple Chancery"/>
                <a:cs typeface="Apple Chancery"/>
              </a:rPr>
              <a:t>The the current </a:t>
            </a:r>
            <a:r>
              <a:rPr lang="en-US" sz="2000" dirty="0">
                <a:latin typeface="Times New Roman"/>
                <a:cs typeface="Times New Roman"/>
              </a:rPr>
              <a:t>through      is:</a:t>
            </a:r>
          </a:p>
        </p:txBody>
      </p:sp>
      <p:graphicFrame>
        <p:nvGraphicFramePr>
          <p:cNvPr id="159" name="Object 2"/>
          <p:cNvGraphicFramePr>
            <a:graphicFrameLocks noChangeAspect="1"/>
          </p:cNvGraphicFramePr>
          <p:nvPr>
            <p:extLst>
              <p:ext uri="{D42A27DB-BD31-4B8C-83A1-F6EECF244321}">
                <p14:modId xmlns:p14="http://schemas.microsoft.com/office/powerpoint/2010/main" val="2027020824"/>
              </p:ext>
            </p:extLst>
          </p:nvPr>
        </p:nvGraphicFramePr>
        <p:xfrm>
          <a:off x="3560206" y="5408613"/>
          <a:ext cx="349250" cy="349250"/>
        </p:xfrm>
        <a:graphic>
          <a:graphicData uri="http://schemas.openxmlformats.org/presentationml/2006/ole">
            <mc:AlternateContent xmlns:mc="http://schemas.openxmlformats.org/markup-compatibility/2006">
              <mc:Choice xmlns:v="urn:schemas-microsoft-com:vml" Requires="v">
                <p:oleObj name="Equation" r:id="rId31" imgW="203200" imgH="203200" progId="Equation.DSMT4">
                  <p:embed/>
                </p:oleObj>
              </mc:Choice>
              <mc:Fallback>
                <p:oleObj name="Equation" r:id="rId31" imgW="203200" imgH="203200" progId="Equation.DSMT4">
                  <p:embed/>
                  <p:pic>
                    <p:nvPicPr>
                      <p:cNvPr id="0" name=""/>
                      <p:cNvPicPr>
                        <a:picLocks noChangeAspect="1" noChangeArrowheads="1"/>
                      </p:cNvPicPr>
                      <p:nvPr/>
                    </p:nvPicPr>
                    <p:blipFill>
                      <a:blip r:embed="rId28"/>
                      <a:srcRect/>
                      <a:stretch>
                        <a:fillRect/>
                      </a:stretch>
                    </p:blipFill>
                    <p:spPr bwMode="auto">
                      <a:xfrm>
                        <a:off x="3560206" y="5408613"/>
                        <a:ext cx="349250" cy="349250"/>
                      </a:xfrm>
                      <a:prstGeom prst="rect">
                        <a:avLst/>
                      </a:prstGeom>
                      <a:noFill/>
                      <a:ln>
                        <a:noFill/>
                      </a:ln>
                      <a:effectLst/>
                    </p:spPr>
                  </p:pic>
                </p:oleObj>
              </mc:Fallback>
            </mc:AlternateContent>
          </a:graphicData>
        </a:graphic>
      </p:graphicFrame>
      <p:graphicFrame>
        <p:nvGraphicFramePr>
          <p:cNvPr id="160" name="Object 2"/>
          <p:cNvGraphicFramePr>
            <a:graphicFrameLocks noChangeAspect="1"/>
          </p:cNvGraphicFramePr>
          <p:nvPr>
            <p:extLst>
              <p:ext uri="{D42A27DB-BD31-4B8C-83A1-F6EECF244321}">
                <p14:modId xmlns:p14="http://schemas.microsoft.com/office/powerpoint/2010/main" val="1239582860"/>
              </p:ext>
            </p:extLst>
          </p:nvPr>
        </p:nvGraphicFramePr>
        <p:xfrm>
          <a:off x="4429734" y="5434712"/>
          <a:ext cx="2003425" cy="1049338"/>
        </p:xfrm>
        <a:graphic>
          <a:graphicData uri="http://schemas.openxmlformats.org/presentationml/2006/ole">
            <mc:AlternateContent xmlns:mc="http://schemas.openxmlformats.org/markup-compatibility/2006">
              <mc:Choice xmlns:v="urn:schemas-microsoft-com:vml" Requires="v">
                <p:oleObj name="Equation" r:id="rId32" imgW="1168400" imgH="609600" progId="Equation.DSMT4">
                  <p:embed/>
                </p:oleObj>
              </mc:Choice>
              <mc:Fallback>
                <p:oleObj name="Equation" r:id="rId32" imgW="1168400" imgH="609600" progId="Equation.DSMT4">
                  <p:embed/>
                  <p:pic>
                    <p:nvPicPr>
                      <p:cNvPr id="0" name=""/>
                      <p:cNvPicPr>
                        <a:picLocks noChangeAspect="1" noChangeArrowheads="1"/>
                      </p:cNvPicPr>
                      <p:nvPr/>
                    </p:nvPicPr>
                    <p:blipFill>
                      <a:blip r:embed="rId33"/>
                      <a:srcRect/>
                      <a:stretch>
                        <a:fillRect/>
                      </a:stretch>
                    </p:blipFill>
                    <p:spPr bwMode="auto">
                      <a:xfrm>
                        <a:off x="4429734" y="5434712"/>
                        <a:ext cx="2003425" cy="1049338"/>
                      </a:xfrm>
                      <a:prstGeom prst="rect">
                        <a:avLst/>
                      </a:prstGeom>
                      <a:noFill/>
                      <a:ln>
                        <a:noFill/>
                      </a:ln>
                      <a:effectLst/>
                    </p:spPr>
                  </p:pic>
                </p:oleObj>
              </mc:Fallback>
            </mc:AlternateContent>
          </a:graphicData>
        </a:graphic>
      </p:graphicFrame>
      <p:sp>
        <p:nvSpPr>
          <p:cNvPr id="164" name="TextBox 163"/>
          <p:cNvSpPr txBox="1"/>
          <p:nvPr/>
        </p:nvSpPr>
        <p:spPr>
          <a:xfrm>
            <a:off x="314586" y="5921316"/>
            <a:ext cx="5717211" cy="400110"/>
          </a:xfrm>
          <a:prstGeom prst="rect">
            <a:avLst/>
          </a:prstGeom>
          <a:noFill/>
        </p:spPr>
        <p:txBody>
          <a:bodyPr wrap="square" rtlCol="0">
            <a:spAutoFit/>
          </a:bodyPr>
          <a:lstStyle/>
          <a:p>
            <a:r>
              <a:rPr lang="en-US" sz="2000" dirty="0">
                <a:solidFill>
                  <a:srgbClr val="FF0000"/>
                </a:solidFill>
                <a:latin typeface="Apple Chancery"/>
                <a:cs typeface="Apple Chancery"/>
              </a:rPr>
              <a:t>So</a:t>
            </a:r>
            <a:r>
              <a:rPr lang="en-US" sz="2000" dirty="0">
                <a:latin typeface="Times New Roman"/>
                <a:cs typeface="Times New Roman"/>
              </a:rPr>
              <a:t>:</a:t>
            </a:r>
          </a:p>
        </p:txBody>
      </p:sp>
      <p:graphicFrame>
        <p:nvGraphicFramePr>
          <p:cNvPr id="165" name="Object 2"/>
          <p:cNvGraphicFramePr>
            <a:graphicFrameLocks noChangeAspect="1"/>
          </p:cNvGraphicFramePr>
          <p:nvPr>
            <p:extLst>
              <p:ext uri="{D42A27DB-BD31-4B8C-83A1-F6EECF244321}">
                <p14:modId xmlns:p14="http://schemas.microsoft.com/office/powerpoint/2010/main" val="953359254"/>
              </p:ext>
            </p:extLst>
          </p:nvPr>
        </p:nvGraphicFramePr>
        <p:xfrm>
          <a:off x="896938" y="5986462"/>
          <a:ext cx="2516187" cy="568325"/>
        </p:xfrm>
        <a:graphic>
          <a:graphicData uri="http://schemas.openxmlformats.org/presentationml/2006/ole">
            <mc:AlternateContent xmlns:mc="http://schemas.openxmlformats.org/markup-compatibility/2006">
              <mc:Choice xmlns:v="urn:schemas-microsoft-com:vml" Requires="v">
                <p:oleObj name="Equation" r:id="rId34" imgW="1460500" imgH="330200" progId="Equation.DSMT4">
                  <p:embed/>
                </p:oleObj>
              </mc:Choice>
              <mc:Fallback>
                <p:oleObj name="Equation" r:id="rId34" imgW="1460500" imgH="330200" progId="Equation.DSMT4">
                  <p:embed/>
                  <p:pic>
                    <p:nvPicPr>
                      <p:cNvPr id="0" name=""/>
                      <p:cNvPicPr>
                        <a:picLocks noChangeAspect="1" noChangeArrowheads="1"/>
                      </p:cNvPicPr>
                      <p:nvPr/>
                    </p:nvPicPr>
                    <p:blipFill>
                      <a:blip r:embed="rId35"/>
                      <a:srcRect/>
                      <a:stretch>
                        <a:fillRect/>
                      </a:stretch>
                    </p:blipFill>
                    <p:spPr bwMode="auto">
                      <a:xfrm>
                        <a:off x="896938" y="5986462"/>
                        <a:ext cx="2516187" cy="568325"/>
                      </a:xfrm>
                      <a:prstGeom prst="rect">
                        <a:avLst/>
                      </a:prstGeom>
                      <a:noFill/>
                      <a:ln>
                        <a:noFill/>
                      </a:ln>
                      <a:effectLst/>
                    </p:spPr>
                  </p:pic>
                </p:oleObj>
              </mc:Fallback>
            </mc:AlternateContent>
          </a:graphicData>
        </a:graphic>
      </p:graphicFrame>
      <p:sp>
        <p:nvSpPr>
          <p:cNvPr id="9" name="Freeform 8"/>
          <p:cNvSpPr/>
          <p:nvPr/>
        </p:nvSpPr>
        <p:spPr>
          <a:xfrm>
            <a:off x="3035300" y="5054600"/>
            <a:ext cx="3556000" cy="152400"/>
          </a:xfrm>
          <a:custGeom>
            <a:avLst/>
            <a:gdLst>
              <a:gd name="connsiteX0" fmla="*/ 0 w 3556000"/>
              <a:gd name="connsiteY0" fmla="*/ 152400 h 152400"/>
              <a:gd name="connsiteX1" fmla="*/ 3162300 w 3556000"/>
              <a:gd name="connsiteY1" fmla="*/ 152400 h 152400"/>
              <a:gd name="connsiteX2" fmla="*/ 3556000 w 3556000"/>
              <a:gd name="connsiteY2" fmla="*/ 0 h 152400"/>
              <a:gd name="connsiteX3" fmla="*/ 3556000 w 3556000"/>
              <a:gd name="connsiteY3" fmla="*/ 0 h 152400"/>
            </a:gdLst>
            <a:ahLst/>
            <a:cxnLst>
              <a:cxn ang="0">
                <a:pos x="connsiteX0" y="connsiteY0"/>
              </a:cxn>
              <a:cxn ang="0">
                <a:pos x="connsiteX1" y="connsiteY1"/>
              </a:cxn>
              <a:cxn ang="0">
                <a:pos x="connsiteX2" y="connsiteY2"/>
              </a:cxn>
              <a:cxn ang="0">
                <a:pos x="connsiteX3" y="connsiteY3"/>
              </a:cxn>
            </a:cxnLst>
            <a:rect l="l" t="t" r="r" b="b"/>
            <a:pathLst>
              <a:path w="3556000" h="152400">
                <a:moveTo>
                  <a:pt x="0" y="152400"/>
                </a:moveTo>
                <a:lnTo>
                  <a:pt x="3162300" y="152400"/>
                </a:lnTo>
                <a:lnTo>
                  <a:pt x="3556000" y="0"/>
                </a:lnTo>
                <a:lnTo>
                  <a:pt x="3556000" y="0"/>
                </a:lnTo>
              </a:path>
            </a:pathLst>
          </a:custGeom>
          <a:ln w="12700" cmpd="sng">
            <a:solidFill>
              <a:srgbClr val="0000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1" name="Straight Connector 10"/>
          <p:cNvCxnSpPr/>
          <p:nvPr/>
        </p:nvCxnSpPr>
        <p:spPr>
          <a:xfrm>
            <a:off x="4120356" y="5600700"/>
            <a:ext cx="477044" cy="0"/>
          </a:xfrm>
          <a:prstGeom prst="line">
            <a:avLst/>
          </a:prstGeom>
          <a:ln w="12700" cmpd="sng">
            <a:solidFill>
              <a:srgbClr val="0000FF"/>
            </a:solidFill>
          </a:ln>
          <a:effectLst/>
        </p:spPr>
        <p:style>
          <a:lnRef idx="2">
            <a:schemeClr val="accent1"/>
          </a:lnRef>
          <a:fillRef idx="0">
            <a:schemeClr val="accent1"/>
          </a:fillRef>
          <a:effectRef idx="1">
            <a:schemeClr val="accent1"/>
          </a:effectRef>
          <a:fontRef idx="minor">
            <a:schemeClr val="tx1"/>
          </a:fontRef>
        </p:style>
      </p:cxnSp>
      <p:graphicFrame>
        <p:nvGraphicFramePr>
          <p:cNvPr id="166" name="Object 2"/>
          <p:cNvGraphicFramePr>
            <a:graphicFrameLocks noChangeAspect="1"/>
          </p:cNvGraphicFramePr>
          <p:nvPr>
            <p:extLst>
              <p:ext uri="{D42A27DB-BD31-4B8C-83A1-F6EECF244321}">
                <p14:modId xmlns:p14="http://schemas.microsoft.com/office/powerpoint/2010/main" val="2780278457"/>
              </p:ext>
            </p:extLst>
          </p:nvPr>
        </p:nvGraphicFramePr>
        <p:xfrm>
          <a:off x="3072349" y="2106856"/>
          <a:ext cx="328613" cy="349250"/>
        </p:xfrm>
        <a:graphic>
          <a:graphicData uri="http://schemas.openxmlformats.org/presentationml/2006/ole">
            <mc:AlternateContent xmlns:mc="http://schemas.openxmlformats.org/markup-compatibility/2006">
              <mc:Choice xmlns:v="urn:schemas-microsoft-com:vml" Requires="v">
                <p:oleObj name="Equation" r:id="rId36" imgW="190500" imgH="203200" progId="Equation.DSMT4">
                  <p:embed/>
                </p:oleObj>
              </mc:Choice>
              <mc:Fallback>
                <p:oleObj name="Equation" r:id="rId36" imgW="190500" imgH="203200" progId="Equation.DSMT4">
                  <p:embed/>
                  <p:pic>
                    <p:nvPicPr>
                      <p:cNvPr id="0" name=""/>
                      <p:cNvPicPr>
                        <a:picLocks noChangeAspect="1" noChangeArrowheads="1"/>
                      </p:cNvPicPr>
                      <p:nvPr/>
                    </p:nvPicPr>
                    <p:blipFill>
                      <a:blip r:embed="rId37"/>
                      <a:srcRect/>
                      <a:stretch>
                        <a:fillRect/>
                      </a:stretch>
                    </p:blipFill>
                    <p:spPr bwMode="auto">
                      <a:xfrm>
                        <a:off x="3072349" y="2106856"/>
                        <a:ext cx="328613" cy="349250"/>
                      </a:xfrm>
                      <a:prstGeom prst="rect">
                        <a:avLst/>
                      </a:prstGeom>
                      <a:noFill/>
                      <a:ln>
                        <a:noFill/>
                      </a:ln>
                      <a:effectLst/>
                    </p:spPr>
                  </p:pic>
                </p:oleObj>
              </mc:Fallback>
            </mc:AlternateContent>
          </a:graphicData>
        </a:graphic>
      </p:graphicFrame>
      <p:grpSp>
        <p:nvGrpSpPr>
          <p:cNvPr id="58" name="Group 57"/>
          <p:cNvGrpSpPr/>
          <p:nvPr/>
        </p:nvGrpSpPr>
        <p:grpSpPr>
          <a:xfrm rot="5400000" flipH="1">
            <a:off x="6827973" y="1868529"/>
            <a:ext cx="308298" cy="304915"/>
            <a:chOff x="6610027" y="3162302"/>
            <a:chExt cx="308298" cy="304915"/>
          </a:xfrm>
        </p:grpSpPr>
        <p:cxnSp>
          <p:nvCxnSpPr>
            <p:cNvPr id="59" name="Straight Arrow Connector 58"/>
            <p:cNvCxnSpPr/>
            <p:nvPr/>
          </p:nvCxnSpPr>
          <p:spPr>
            <a:xfrm flipV="1">
              <a:off x="6610027" y="3162302"/>
              <a:ext cx="3" cy="200023"/>
            </a:xfrm>
            <a:prstGeom prst="straightConnector1">
              <a:avLst/>
            </a:prstGeom>
            <a:ln w="12700" cmpd="sng">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sp>
          <p:nvSpPr>
            <p:cNvPr id="60" name="Freeform 59"/>
            <p:cNvSpPr/>
            <p:nvPr/>
          </p:nvSpPr>
          <p:spPr>
            <a:xfrm>
              <a:off x="6610350" y="3362325"/>
              <a:ext cx="307975" cy="104892"/>
            </a:xfrm>
            <a:custGeom>
              <a:avLst/>
              <a:gdLst>
                <a:gd name="connsiteX0" fmla="*/ 0 w 307975"/>
                <a:gd name="connsiteY0" fmla="*/ 0 h 104892"/>
                <a:gd name="connsiteX1" fmla="*/ 28575 w 307975"/>
                <a:gd name="connsiteY1" fmla="*/ 79375 h 104892"/>
                <a:gd name="connsiteX2" fmla="*/ 117475 w 307975"/>
                <a:gd name="connsiteY2" fmla="*/ 101600 h 104892"/>
                <a:gd name="connsiteX3" fmla="*/ 307975 w 307975"/>
                <a:gd name="connsiteY3" fmla="*/ 104775 h 104892"/>
              </a:gdLst>
              <a:ahLst/>
              <a:cxnLst>
                <a:cxn ang="0">
                  <a:pos x="connsiteX0" y="connsiteY0"/>
                </a:cxn>
                <a:cxn ang="0">
                  <a:pos x="connsiteX1" y="connsiteY1"/>
                </a:cxn>
                <a:cxn ang="0">
                  <a:pos x="connsiteX2" y="connsiteY2"/>
                </a:cxn>
                <a:cxn ang="0">
                  <a:pos x="connsiteX3" y="connsiteY3"/>
                </a:cxn>
              </a:cxnLst>
              <a:rect l="l" t="t" r="r" b="b"/>
              <a:pathLst>
                <a:path w="307975" h="104892">
                  <a:moveTo>
                    <a:pt x="0" y="0"/>
                  </a:moveTo>
                  <a:cubicBezTo>
                    <a:pt x="4498" y="31221"/>
                    <a:pt x="8996" y="62442"/>
                    <a:pt x="28575" y="79375"/>
                  </a:cubicBezTo>
                  <a:cubicBezTo>
                    <a:pt x="48154" y="96308"/>
                    <a:pt x="70908" y="97367"/>
                    <a:pt x="117475" y="101600"/>
                  </a:cubicBezTo>
                  <a:cubicBezTo>
                    <a:pt x="164042" y="105833"/>
                    <a:pt x="307975" y="104775"/>
                    <a:pt x="307975" y="104775"/>
                  </a:cubicBezTo>
                </a:path>
              </a:pathLst>
            </a:custGeom>
            <a:ln w="12700" cmpd="sng">
              <a:solidFill>
                <a:srgbClr val="0000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61" name="Group 60"/>
          <p:cNvGrpSpPr/>
          <p:nvPr/>
        </p:nvGrpSpPr>
        <p:grpSpPr>
          <a:xfrm rot="5400000">
            <a:off x="6829893" y="700862"/>
            <a:ext cx="308298" cy="304915"/>
            <a:chOff x="6610027" y="3162302"/>
            <a:chExt cx="308298" cy="304915"/>
          </a:xfrm>
        </p:grpSpPr>
        <p:cxnSp>
          <p:nvCxnSpPr>
            <p:cNvPr id="62" name="Straight Arrow Connector 61"/>
            <p:cNvCxnSpPr/>
            <p:nvPr/>
          </p:nvCxnSpPr>
          <p:spPr>
            <a:xfrm flipV="1">
              <a:off x="6610027" y="3162302"/>
              <a:ext cx="3" cy="200023"/>
            </a:xfrm>
            <a:prstGeom prst="straightConnector1">
              <a:avLst/>
            </a:prstGeom>
            <a:ln w="12700" cmpd="sng">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sp>
          <p:nvSpPr>
            <p:cNvPr id="63" name="Freeform 62"/>
            <p:cNvSpPr/>
            <p:nvPr/>
          </p:nvSpPr>
          <p:spPr>
            <a:xfrm>
              <a:off x="6610350" y="3362325"/>
              <a:ext cx="307975" cy="104892"/>
            </a:xfrm>
            <a:custGeom>
              <a:avLst/>
              <a:gdLst>
                <a:gd name="connsiteX0" fmla="*/ 0 w 307975"/>
                <a:gd name="connsiteY0" fmla="*/ 0 h 104892"/>
                <a:gd name="connsiteX1" fmla="*/ 28575 w 307975"/>
                <a:gd name="connsiteY1" fmla="*/ 79375 h 104892"/>
                <a:gd name="connsiteX2" fmla="*/ 117475 w 307975"/>
                <a:gd name="connsiteY2" fmla="*/ 101600 h 104892"/>
                <a:gd name="connsiteX3" fmla="*/ 307975 w 307975"/>
                <a:gd name="connsiteY3" fmla="*/ 104775 h 104892"/>
              </a:gdLst>
              <a:ahLst/>
              <a:cxnLst>
                <a:cxn ang="0">
                  <a:pos x="connsiteX0" y="connsiteY0"/>
                </a:cxn>
                <a:cxn ang="0">
                  <a:pos x="connsiteX1" y="connsiteY1"/>
                </a:cxn>
                <a:cxn ang="0">
                  <a:pos x="connsiteX2" y="connsiteY2"/>
                </a:cxn>
                <a:cxn ang="0">
                  <a:pos x="connsiteX3" y="connsiteY3"/>
                </a:cxn>
              </a:cxnLst>
              <a:rect l="l" t="t" r="r" b="b"/>
              <a:pathLst>
                <a:path w="307975" h="104892">
                  <a:moveTo>
                    <a:pt x="0" y="0"/>
                  </a:moveTo>
                  <a:cubicBezTo>
                    <a:pt x="4498" y="31221"/>
                    <a:pt x="8996" y="62442"/>
                    <a:pt x="28575" y="79375"/>
                  </a:cubicBezTo>
                  <a:cubicBezTo>
                    <a:pt x="48154" y="96308"/>
                    <a:pt x="70908" y="97367"/>
                    <a:pt x="117475" y="101600"/>
                  </a:cubicBezTo>
                  <a:cubicBezTo>
                    <a:pt x="164042" y="105833"/>
                    <a:pt x="307975" y="104775"/>
                    <a:pt x="307975" y="104775"/>
                  </a:cubicBezTo>
                </a:path>
              </a:pathLst>
            </a:custGeom>
            <a:ln w="12700" cmpd="sng">
              <a:solidFill>
                <a:srgbClr val="0000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cxnSp>
        <p:nvCxnSpPr>
          <p:cNvPr id="64" name="Straight Arrow Connector 63"/>
          <p:cNvCxnSpPr/>
          <p:nvPr/>
        </p:nvCxnSpPr>
        <p:spPr>
          <a:xfrm>
            <a:off x="6853238" y="1554997"/>
            <a:ext cx="373067" cy="0"/>
          </a:xfrm>
          <a:prstGeom prst="straightConnector1">
            <a:avLst/>
          </a:prstGeom>
          <a:ln w="12700" cmpd="sng">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65" name="Object 2"/>
          <p:cNvGraphicFramePr>
            <a:graphicFrameLocks noChangeAspect="1"/>
          </p:cNvGraphicFramePr>
          <p:nvPr>
            <p:extLst>
              <p:ext uri="{D42A27DB-BD31-4B8C-83A1-F6EECF244321}">
                <p14:modId xmlns:p14="http://schemas.microsoft.com/office/powerpoint/2010/main" val="3570053065"/>
              </p:ext>
            </p:extLst>
          </p:nvPr>
        </p:nvGraphicFramePr>
        <p:xfrm>
          <a:off x="6843929" y="1823975"/>
          <a:ext cx="219075" cy="350838"/>
        </p:xfrm>
        <a:graphic>
          <a:graphicData uri="http://schemas.openxmlformats.org/presentationml/2006/ole">
            <mc:AlternateContent xmlns:mc="http://schemas.openxmlformats.org/markup-compatibility/2006">
              <mc:Choice xmlns:v="urn:schemas-microsoft-com:vml" Requires="v">
                <p:oleObj name="Equation" r:id="rId38" imgW="127000" imgH="203200" progId="Equation.DSMT4">
                  <p:embed/>
                </p:oleObj>
              </mc:Choice>
              <mc:Fallback>
                <p:oleObj name="Equation" r:id="rId38" imgW="127000" imgH="203200" progId="Equation.DSMT4">
                  <p:embed/>
                  <p:pic>
                    <p:nvPicPr>
                      <p:cNvPr id="0" name=""/>
                      <p:cNvPicPr>
                        <a:picLocks noChangeAspect="1" noChangeArrowheads="1"/>
                      </p:cNvPicPr>
                      <p:nvPr/>
                    </p:nvPicPr>
                    <p:blipFill>
                      <a:blip r:embed="rId39"/>
                      <a:srcRect/>
                      <a:stretch>
                        <a:fillRect/>
                      </a:stretch>
                    </p:blipFill>
                    <p:spPr bwMode="auto">
                      <a:xfrm>
                        <a:off x="6843929" y="1823975"/>
                        <a:ext cx="219075" cy="350838"/>
                      </a:xfrm>
                      <a:prstGeom prst="rect">
                        <a:avLst/>
                      </a:prstGeom>
                      <a:noFill/>
                      <a:ln>
                        <a:noFill/>
                      </a:ln>
                      <a:effectLst/>
                    </p:spPr>
                  </p:pic>
                </p:oleObj>
              </mc:Fallback>
            </mc:AlternateContent>
          </a:graphicData>
        </a:graphic>
      </p:graphicFrame>
      <p:graphicFrame>
        <p:nvGraphicFramePr>
          <p:cNvPr id="66" name="Object 2"/>
          <p:cNvGraphicFramePr>
            <a:graphicFrameLocks noChangeAspect="1"/>
          </p:cNvGraphicFramePr>
          <p:nvPr>
            <p:extLst>
              <p:ext uri="{D42A27DB-BD31-4B8C-83A1-F6EECF244321}">
                <p14:modId xmlns:p14="http://schemas.microsoft.com/office/powerpoint/2010/main" val="3966353358"/>
              </p:ext>
            </p:extLst>
          </p:nvPr>
        </p:nvGraphicFramePr>
        <p:xfrm>
          <a:off x="6978902" y="1529057"/>
          <a:ext cx="241300" cy="350837"/>
        </p:xfrm>
        <a:graphic>
          <a:graphicData uri="http://schemas.openxmlformats.org/presentationml/2006/ole">
            <mc:AlternateContent xmlns:mc="http://schemas.openxmlformats.org/markup-compatibility/2006">
              <mc:Choice xmlns:v="urn:schemas-microsoft-com:vml" Requires="v">
                <p:oleObj name="Equation" r:id="rId40" imgW="139700" imgH="203200" progId="Equation.DSMT4">
                  <p:embed/>
                </p:oleObj>
              </mc:Choice>
              <mc:Fallback>
                <p:oleObj name="Equation" r:id="rId40" imgW="139700" imgH="203200" progId="Equation.DSMT4">
                  <p:embed/>
                  <p:pic>
                    <p:nvPicPr>
                      <p:cNvPr id="0" name=""/>
                      <p:cNvPicPr>
                        <a:picLocks noChangeAspect="1" noChangeArrowheads="1"/>
                      </p:cNvPicPr>
                      <p:nvPr/>
                    </p:nvPicPr>
                    <p:blipFill>
                      <a:blip r:embed="rId41"/>
                      <a:srcRect/>
                      <a:stretch>
                        <a:fillRect/>
                      </a:stretch>
                    </p:blipFill>
                    <p:spPr bwMode="auto">
                      <a:xfrm>
                        <a:off x="6978902" y="1529057"/>
                        <a:ext cx="241300" cy="350837"/>
                      </a:xfrm>
                      <a:prstGeom prst="rect">
                        <a:avLst/>
                      </a:prstGeom>
                      <a:noFill/>
                      <a:ln>
                        <a:noFill/>
                      </a:ln>
                      <a:effectLst/>
                    </p:spPr>
                  </p:pic>
                </p:oleObj>
              </mc:Fallback>
            </mc:AlternateContent>
          </a:graphicData>
        </a:graphic>
      </p:graphicFrame>
      <p:graphicFrame>
        <p:nvGraphicFramePr>
          <p:cNvPr id="67" name="Object 2"/>
          <p:cNvGraphicFramePr>
            <a:graphicFrameLocks noChangeAspect="1"/>
          </p:cNvGraphicFramePr>
          <p:nvPr>
            <p:extLst>
              <p:ext uri="{D42A27DB-BD31-4B8C-83A1-F6EECF244321}">
                <p14:modId xmlns:p14="http://schemas.microsoft.com/office/powerpoint/2010/main" val="3068135717"/>
              </p:ext>
            </p:extLst>
          </p:nvPr>
        </p:nvGraphicFramePr>
        <p:xfrm>
          <a:off x="6853238" y="717550"/>
          <a:ext cx="920750" cy="350838"/>
        </p:xfrm>
        <a:graphic>
          <a:graphicData uri="http://schemas.openxmlformats.org/presentationml/2006/ole">
            <mc:AlternateContent xmlns:mc="http://schemas.openxmlformats.org/markup-compatibility/2006">
              <mc:Choice xmlns:v="urn:schemas-microsoft-com:vml" Requires="v">
                <p:oleObj name="Equation" r:id="rId42" imgW="533400" imgH="203200" progId="Equation.DSMT4">
                  <p:embed/>
                </p:oleObj>
              </mc:Choice>
              <mc:Fallback>
                <p:oleObj name="Equation" r:id="rId42" imgW="533400" imgH="203200" progId="Equation.DSMT4">
                  <p:embed/>
                  <p:pic>
                    <p:nvPicPr>
                      <p:cNvPr id="0" name=""/>
                      <p:cNvPicPr>
                        <a:picLocks noChangeAspect="1" noChangeArrowheads="1"/>
                      </p:cNvPicPr>
                      <p:nvPr/>
                    </p:nvPicPr>
                    <p:blipFill>
                      <a:blip r:embed="rId43"/>
                      <a:srcRect/>
                      <a:stretch>
                        <a:fillRect/>
                      </a:stretch>
                    </p:blipFill>
                    <p:spPr bwMode="auto">
                      <a:xfrm>
                        <a:off x="6853238" y="717550"/>
                        <a:ext cx="920750" cy="350838"/>
                      </a:xfrm>
                      <a:prstGeom prst="rect">
                        <a:avLst/>
                      </a:prstGeom>
                      <a:noFill/>
                      <a:ln>
                        <a:noFill/>
                      </a:ln>
                      <a:effectLst/>
                    </p:spPr>
                  </p:pic>
                </p:oleObj>
              </mc:Fallback>
            </mc:AlternateContent>
          </a:graphicData>
        </a:graphic>
      </p:graphicFrame>
      <p:grpSp>
        <p:nvGrpSpPr>
          <p:cNvPr id="68" name="Group 67"/>
          <p:cNvGrpSpPr/>
          <p:nvPr/>
        </p:nvGrpSpPr>
        <p:grpSpPr>
          <a:xfrm rot="5400000">
            <a:off x="6383233" y="1546185"/>
            <a:ext cx="308298" cy="304915"/>
            <a:chOff x="6610027" y="3162302"/>
            <a:chExt cx="308298" cy="304915"/>
          </a:xfrm>
        </p:grpSpPr>
        <p:cxnSp>
          <p:nvCxnSpPr>
            <p:cNvPr id="69" name="Straight Arrow Connector 68"/>
            <p:cNvCxnSpPr/>
            <p:nvPr/>
          </p:nvCxnSpPr>
          <p:spPr>
            <a:xfrm flipV="1">
              <a:off x="6610027" y="3162302"/>
              <a:ext cx="3" cy="200023"/>
            </a:xfrm>
            <a:prstGeom prst="straightConnector1">
              <a:avLst/>
            </a:prstGeom>
            <a:ln w="12700" cmpd="sng">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sp>
          <p:nvSpPr>
            <p:cNvPr id="70" name="Freeform 69"/>
            <p:cNvSpPr/>
            <p:nvPr/>
          </p:nvSpPr>
          <p:spPr>
            <a:xfrm>
              <a:off x="6610350" y="3362325"/>
              <a:ext cx="307975" cy="104892"/>
            </a:xfrm>
            <a:custGeom>
              <a:avLst/>
              <a:gdLst>
                <a:gd name="connsiteX0" fmla="*/ 0 w 307975"/>
                <a:gd name="connsiteY0" fmla="*/ 0 h 104892"/>
                <a:gd name="connsiteX1" fmla="*/ 28575 w 307975"/>
                <a:gd name="connsiteY1" fmla="*/ 79375 h 104892"/>
                <a:gd name="connsiteX2" fmla="*/ 117475 w 307975"/>
                <a:gd name="connsiteY2" fmla="*/ 101600 h 104892"/>
                <a:gd name="connsiteX3" fmla="*/ 307975 w 307975"/>
                <a:gd name="connsiteY3" fmla="*/ 104775 h 104892"/>
              </a:gdLst>
              <a:ahLst/>
              <a:cxnLst>
                <a:cxn ang="0">
                  <a:pos x="connsiteX0" y="connsiteY0"/>
                </a:cxn>
                <a:cxn ang="0">
                  <a:pos x="connsiteX1" y="connsiteY1"/>
                </a:cxn>
                <a:cxn ang="0">
                  <a:pos x="connsiteX2" y="connsiteY2"/>
                </a:cxn>
                <a:cxn ang="0">
                  <a:pos x="connsiteX3" y="connsiteY3"/>
                </a:cxn>
              </a:cxnLst>
              <a:rect l="l" t="t" r="r" b="b"/>
              <a:pathLst>
                <a:path w="307975" h="104892">
                  <a:moveTo>
                    <a:pt x="0" y="0"/>
                  </a:moveTo>
                  <a:cubicBezTo>
                    <a:pt x="4498" y="31221"/>
                    <a:pt x="8996" y="62442"/>
                    <a:pt x="28575" y="79375"/>
                  </a:cubicBezTo>
                  <a:cubicBezTo>
                    <a:pt x="48154" y="96308"/>
                    <a:pt x="70908" y="97367"/>
                    <a:pt x="117475" y="101600"/>
                  </a:cubicBezTo>
                  <a:cubicBezTo>
                    <a:pt x="164042" y="105833"/>
                    <a:pt x="307975" y="104775"/>
                    <a:pt x="307975" y="104775"/>
                  </a:cubicBezTo>
                </a:path>
              </a:pathLst>
            </a:custGeom>
            <a:ln w="12700" cmpd="sng">
              <a:solidFill>
                <a:srgbClr val="0000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aphicFrame>
        <p:nvGraphicFramePr>
          <p:cNvPr id="71" name="Object 2"/>
          <p:cNvGraphicFramePr>
            <a:graphicFrameLocks noChangeAspect="1"/>
          </p:cNvGraphicFramePr>
          <p:nvPr>
            <p:extLst>
              <p:ext uri="{D42A27DB-BD31-4B8C-83A1-F6EECF244321}">
                <p14:modId xmlns:p14="http://schemas.microsoft.com/office/powerpoint/2010/main" val="4240094468"/>
              </p:ext>
            </p:extLst>
          </p:nvPr>
        </p:nvGraphicFramePr>
        <p:xfrm>
          <a:off x="6423241" y="1541610"/>
          <a:ext cx="239713" cy="350837"/>
        </p:xfrm>
        <a:graphic>
          <a:graphicData uri="http://schemas.openxmlformats.org/presentationml/2006/ole">
            <mc:AlternateContent xmlns:mc="http://schemas.openxmlformats.org/markup-compatibility/2006">
              <mc:Choice xmlns:v="urn:schemas-microsoft-com:vml" Requires="v">
                <p:oleObj name="Equation" r:id="rId44" imgW="139700" imgH="203200" progId="Equation.DSMT4">
                  <p:embed/>
                </p:oleObj>
              </mc:Choice>
              <mc:Fallback>
                <p:oleObj name="Equation" r:id="rId44" imgW="139700" imgH="203200" progId="Equation.DSMT4">
                  <p:embed/>
                  <p:pic>
                    <p:nvPicPr>
                      <p:cNvPr id="0" name=""/>
                      <p:cNvPicPr>
                        <a:picLocks noChangeAspect="1" noChangeArrowheads="1"/>
                      </p:cNvPicPr>
                      <p:nvPr/>
                    </p:nvPicPr>
                    <p:blipFill>
                      <a:blip r:embed="rId45"/>
                      <a:srcRect/>
                      <a:stretch>
                        <a:fillRect/>
                      </a:stretch>
                    </p:blipFill>
                    <p:spPr bwMode="auto">
                      <a:xfrm>
                        <a:off x="6423241" y="1541610"/>
                        <a:ext cx="239713" cy="350837"/>
                      </a:xfrm>
                      <a:prstGeom prst="rect">
                        <a:avLst/>
                      </a:prstGeom>
                      <a:noFill/>
                      <a:ln>
                        <a:noFill/>
                      </a:ln>
                      <a:effectLst/>
                    </p:spPr>
                  </p:pic>
                </p:oleObj>
              </mc:Fallback>
            </mc:AlternateContent>
          </a:graphicData>
        </a:graphic>
      </p:graphicFrame>
      <p:graphicFrame>
        <p:nvGraphicFramePr>
          <p:cNvPr id="72" name="Object 2"/>
          <p:cNvGraphicFramePr>
            <a:graphicFrameLocks noChangeAspect="1"/>
          </p:cNvGraphicFramePr>
          <p:nvPr>
            <p:extLst>
              <p:ext uri="{D42A27DB-BD31-4B8C-83A1-F6EECF244321}">
                <p14:modId xmlns:p14="http://schemas.microsoft.com/office/powerpoint/2010/main" val="2650015339"/>
              </p:ext>
            </p:extLst>
          </p:nvPr>
        </p:nvGraphicFramePr>
        <p:xfrm>
          <a:off x="6842364" y="1824298"/>
          <a:ext cx="920750" cy="350838"/>
        </p:xfrm>
        <a:graphic>
          <a:graphicData uri="http://schemas.openxmlformats.org/presentationml/2006/ole">
            <mc:AlternateContent xmlns:mc="http://schemas.openxmlformats.org/markup-compatibility/2006">
              <mc:Choice xmlns:v="urn:schemas-microsoft-com:vml" Requires="v">
                <p:oleObj name="Equation" r:id="rId46" imgW="533400" imgH="203200" progId="Equation.DSMT4">
                  <p:embed/>
                </p:oleObj>
              </mc:Choice>
              <mc:Fallback>
                <p:oleObj name="Equation" r:id="rId46" imgW="533400" imgH="203200" progId="Equation.DSMT4">
                  <p:embed/>
                  <p:pic>
                    <p:nvPicPr>
                      <p:cNvPr id="0" name=""/>
                      <p:cNvPicPr>
                        <a:picLocks noChangeAspect="1" noChangeArrowheads="1"/>
                      </p:cNvPicPr>
                      <p:nvPr/>
                    </p:nvPicPr>
                    <p:blipFill>
                      <a:blip r:embed="rId47"/>
                      <a:srcRect/>
                      <a:stretch>
                        <a:fillRect/>
                      </a:stretch>
                    </p:blipFill>
                    <p:spPr bwMode="auto">
                      <a:xfrm>
                        <a:off x="6842364" y="1824298"/>
                        <a:ext cx="920750" cy="350838"/>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521614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dissolve">
                                      <p:cBhvr>
                                        <p:cTn id="7" dur="500"/>
                                        <p:tgtEl>
                                          <p:spTgt spid="7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66"/>
                                        </p:tgtEl>
                                        <p:attrNameLst>
                                          <p:attrName>style.visibility</p:attrName>
                                        </p:attrNameLst>
                                      </p:cBhvr>
                                      <p:to>
                                        <p:strVal val="visible"/>
                                      </p:to>
                                    </p:set>
                                    <p:animEffect transition="in" filter="dissolve">
                                      <p:cBhvr>
                                        <p:cTn id="12" dur="500"/>
                                        <p:tgtEl>
                                          <p:spTgt spid="166"/>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150"/>
                                        </p:tgtEl>
                                        <p:attrNameLst>
                                          <p:attrName>style.visibility</p:attrName>
                                        </p:attrNameLst>
                                      </p:cBhvr>
                                      <p:to>
                                        <p:strVal val="visible"/>
                                      </p:to>
                                    </p:set>
                                    <p:animEffect transition="in" filter="dissolve">
                                      <p:cBhvr>
                                        <p:cTn id="15" dur="500"/>
                                        <p:tgtEl>
                                          <p:spTgt spid="150"/>
                                        </p:tgtEl>
                                      </p:cBhvr>
                                    </p:animEffect>
                                  </p:childTnLst>
                                </p:cTn>
                              </p:par>
                              <p:par>
                                <p:cTn id="16" presetID="9" presetClass="entr" presetSubtype="0" fill="hold" nodeType="withEffect">
                                  <p:stCondLst>
                                    <p:cond delay="0"/>
                                  </p:stCondLst>
                                  <p:childTnLst>
                                    <p:set>
                                      <p:cBhvr>
                                        <p:cTn id="17" dur="1" fill="hold">
                                          <p:stCondLst>
                                            <p:cond delay="0"/>
                                          </p:stCondLst>
                                        </p:cTn>
                                        <p:tgtEl>
                                          <p:spTgt spid="68"/>
                                        </p:tgtEl>
                                        <p:attrNameLst>
                                          <p:attrName>style.visibility</p:attrName>
                                        </p:attrNameLst>
                                      </p:cBhvr>
                                      <p:to>
                                        <p:strVal val="visible"/>
                                      </p:to>
                                    </p:set>
                                    <p:animEffect transition="in" filter="dissolve">
                                      <p:cBhvr>
                                        <p:cTn id="18" dur="500"/>
                                        <p:tgtEl>
                                          <p:spTgt spid="68"/>
                                        </p:tgtEl>
                                      </p:cBhvr>
                                    </p:animEffect>
                                  </p:childTnLst>
                                </p:cTn>
                              </p:par>
                              <p:par>
                                <p:cTn id="19" presetID="9" presetClass="entr" presetSubtype="0" fill="hold" nodeType="withEffect">
                                  <p:stCondLst>
                                    <p:cond delay="0"/>
                                  </p:stCondLst>
                                  <p:childTnLst>
                                    <p:set>
                                      <p:cBhvr>
                                        <p:cTn id="20" dur="1" fill="hold">
                                          <p:stCondLst>
                                            <p:cond delay="0"/>
                                          </p:stCondLst>
                                        </p:cTn>
                                        <p:tgtEl>
                                          <p:spTgt spid="71"/>
                                        </p:tgtEl>
                                        <p:attrNameLst>
                                          <p:attrName>style.visibility</p:attrName>
                                        </p:attrNameLst>
                                      </p:cBhvr>
                                      <p:to>
                                        <p:strVal val="visible"/>
                                      </p:to>
                                    </p:set>
                                    <p:animEffect transition="in" filter="dissolve">
                                      <p:cBhvr>
                                        <p:cTn id="21" dur="500"/>
                                        <p:tgtEl>
                                          <p:spTgt spid="71"/>
                                        </p:tgtEl>
                                      </p:cBhvr>
                                    </p:animEffect>
                                  </p:childTnLst>
                                </p:cTn>
                              </p:par>
                              <p:par>
                                <p:cTn id="22" presetID="9" presetClass="entr" presetSubtype="0" fill="hold" nodeType="with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dissolve">
                                      <p:cBhvr>
                                        <p:cTn id="24" dur="500"/>
                                        <p:tgtEl>
                                          <p:spTgt spid="58"/>
                                        </p:tgtEl>
                                      </p:cBhvr>
                                    </p:animEffect>
                                  </p:childTnLst>
                                </p:cTn>
                              </p:par>
                              <p:par>
                                <p:cTn id="25" presetID="9" presetClass="entr" presetSubtype="0" fill="hold" nodeType="withEffect">
                                  <p:stCondLst>
                                    <p:cond delay="0"/>
                                  </p:stCondLst>
                                  <p:childTnLst>
                                    <p:set>
                                      <p:cBhvr>
                                        <p:cTn id="26" dur="1" fill="hold">
                                          <p:stCondLst>
                                            <p:cond delay="0"/>
                                          </p:stCondLst>
                                        </p:cTn>
                                        <p:tgtEl>
                                          <p:spTgt spid="65"/>
                                        </p:tgtEl>
                                        <p:attrNameLst>
                                          <p:attrName>style.visibility</p:attrName>
                                        </p:attrNameLst>
                                      </p:cBhvr>
                                      <p:to>
                                        <p:strVal val="visible"/>
                                      </p:to>
                                    </p:set>
                                    <p:animEffect transition="in" filter="dissolve">
                                      <p:cBhvr>
                                        <p:cTn id="27" dur="500"/>
                                        <p:tgtEl>
                                          <p:spTgt spid="65"/>
                                        </p:tgtEl>
                                      </p:cBhvr>
                                    </p:animEffect>
                                  </p:childTnLst>
                                </p:cTn>
                              </p:par>
                              <p:par>
                                <p:cTn id="28" presetID="9" presetClass="entr" presetSubtype="0" fill="hold" nodeType="withEffect">
                                  <p:stCondLst>
                                    <p:cond delay="0"/>
                                  </p:stCondLst>
                                  <p:childTnLst>
                                    <p:set>
                                      <p:cBhvr>
                                        <p:cTn id="29" dur="1" fill="hold">
                                          <p:stCondLst>
                                            <p:cond delay="0"/>
                                          </p:stCondLst>
                                        </p:cTn>
                                        <p:tgtEl>
                                          <p:spTgt spid="64"/>
                                        </p:tgtEl>
                                        <p:attrNameLst>
                                          <p:attrName>style.visibility</p:attrName>
                                        </p:attrNameLst>
                                      </p:cBhvr>
                                      <p:to>
                                        <p:strVal val="visible"/>
                                      </p:to>
                                    </p:set>
                                    <p:animEffect transition="in" filter="dissolve">
                                      <p:cBhvr>
                                        <p:cTn id="30" dur="500"/>
                                        <p:tgtEl>
                                          <p:spTgt spid="64"/>
                                        </p:tgtEl>
                                      </p:cBhvr>
                                    </p:animEffect>
                                  </p:childTnLst>
                                </p:cTn>
                              </p:par>
                              <p:par>
                                <p:cTn id="31" presetID="9" presetClass="entr" presetSubtype="0" fill="hold" nodeType="withEffect">
                                  <p:stCondLst>
                                    <p:cond delay="0"/>
                                  </p:stCondLst>
                                  <p:childTnLst>
                                    <p:set>
                                      <p:cBhvr>
                                        <p:cTn id="32" dur="1" fill="hold">
                                          <p:stCondLst>
                                            <p:cond delay="0"/>
                                          </p:stCondLst>
                                        </p:cTn>
                                        <p:tgtEl>
                                          <p:spTgt spid="66"/>
                                        </p:tgtEl>
                                        <p:attrNameLst>
                                          <p:attrName>style.visibility</p:attrName>
                                        </p:attrNameLst>
                                      </p:cBhvr>
                                      <p:to>
                                        <p:strVal val="visible"/>
                                      </p:to>
                                    </p:set>
                                    <p:animEffect transition="in" filter="dissolve">
                                      <p:cBhvr>
                                        <p:cTn id="33" dur="500"/>
                                        <p:tgtEl>
                                          <p:spTgt spid="66"/>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nodeType="clickEffect">
                                  <p:stCondLst>
                                    <p:cond delay="0"/>
                                  </p:stCondLst>
                                  <p:childTnLst>
                                    <p:set>
                                      <p:cBhvr>
                                        <p:cTn id="37" dur="1" fill="hold">
                                          <p:stCondLst>
                                            <p:cond delay="0"/>
                                          </p:stCondLst>
                                        </p:cTn>
                                        <p:tgtEl>
                                          <p:spTgt spid="151"/>
                                        </p:tgtEl>
                                        <p:attrNameLst>
                                          <p:attrName>style.visibility</p:attrName>
                                        </p:attrNameLst>
                                      </p:cBhvr>
                                      <p:to>
                                        <p:strVal val="visible"/>
                                      </p:to>
                                    </p:set>
                                    <p:animEffect transition="in" filter="dissolve">
                                      <p:cBhvr>
                                        <p:cTn id="38" dur="500"/>
                                        <p:tgtEl>
                                          <p:spTgt spid="151"/>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nodeType="clickEffect">
                                  <p:stCondLst>
                                    <p:cond delay="0"/>
                                  </p:stCondLst>
                                  <p:childTnLst>
                                    <p:set>
                                      <p:cBhvr>
                                        <p:cTn id="42" dur="1" fill="hold">
                                          <p:stCondLst>
                                            <p:cond delay="0"/>
                                          </p:stCondLst>
                                        </p:cTn>
                                        <p:tgtEl>
                                          <p:spTgt spid="72"/>
                                        </p:tgtEl>
                                        <p:attrNameLst>
                                          <p:attrName>style.visibility</p:attrName>
                                        </p:attrNameLst>
                                      </p:cBhvr>
                                      <p:to>
                                        <p:strVal val="visible"/>
                                      </p:to>
                                    </p:set>
                                    <p:animEffect transition="in" filter="dissolve">
                                      <p:cBhvr>
                                        <p:cTn id="43" dur="500"/>
                                        <p:tgtEl>
                                          <p:spTgt spid="72"/>
                                        </p:tgtEl>
                                      </p:cBhvr>
                                    </p:animEffect>
                                  </p:childTnLst>
                                </p:cTn>
                              </p:par>
                              <p:par>
                                <p:cTn id="44" presetID="9" presetClass="entr" presetSubtype="0" fill="hold" nodeType="withEffect">
                                  <p:stCondLst>
                                    <p:cond delay="0"/>
                                  </p:stCondLst>
                                  <p:childTnLst>
                                    <p:set>
                                      <p:cBhvr>
                                        <p:cTn id="45" dur="1" fill="hold">
                                          <p:stCondLst>
                                            <p:cond delay="0"/>
                                          </p:stCondLst>
                                        </p:cTn>
                                        <p:tgtEl>
                                          <p:spTgt spid="154"/>
                                        </p:tgtEl>
                                        <p:attrNameLst>
                                          <p:attrName>style.visibility</p:attrName>
                                        </p:attrNameLst>
                                      </p:cBhvr>
                                      <p:to>
                                        <p:strVal val="visible"/>
                                      </p:to>
                                    </p:set>
                                    <p:animEffect transition="in" filter="dissolve">
                                      <p:cBhvr>
                                        <p:cTn id="46" dur="500"/>
                                        <p:tgtEl>
                                          <p:spTgt spid="154"/>
                                        </p:tgtEl>
                                      </p:cBhvr>
                                    </p:animEffect>
                                  </p:childTnLst>
                                </p:cTn>
                              </p:par>
                              <p:par>
                                <p:cTn id="47" presetID="9" presetClass="entr" presetSubtype="0" fill="hold" nodeType="withEffect">
                                  <p:stCondLst>
                                    <p:cond delay="0"/>
                                  </p:stCondLst>
                                  <p:childTnLst>
                                    <p:set>
                                      <p:cBhvr>
                                        <p:cTn id="48" dur="1" fill="hold">
                                          <p:stCondLst>
                                            <p:cond delay="0"/>
                                          </p:stCondLst>
                                        </p:cTn>
                                        <p:tgtEl>
                                          <p:spTgt spid="153"/>
                                        </p:tgtEl>
                                        <p:attrNameLst>
                                          <p:attrName>style.visibility</p:attrName>
                                        </p:attrNameLst>
                                      </p:cBhvr>
                                      <p:to>
                                        <p:strVal val="visible"/>
                                      </p:to>
                                    </p:set>
                                    <p:animEffect transition="in" filter="dissolve">
                                      <p:cBhvr>
                                        <p:cTn id="49" dur="500"/>
                                        <p:tgtEl>
                                          <p:spTgt spid="153"/>
                                        </p:tgtEl>
                                      </p:cBhvr>
                                    </p:animEffect>
                                  </p:childTnLst>
                                </p:cTn>
                              </p:par>
                              <p:par>
                                <p:cTn id="50" presetID="9" presetClass="entr" presetSubtype="0" fill="hold" nodeType="withEffect">
                                  <p:stCondLst>
                                    <p:cond delay="0"/>
                                  </p:stCondLst>
                                  <p:childTnLst>
                                    <p:set>
                                      <p:cBhvr>
                                        <p:cTn id="51" dur="1" fill="hold">
                                          <p:stCondLst>
                                            <p:cond delay="0"/>
                                          </p:stCondLst>
                                        </p:cTn>
                                        <p:tgtEl>
                                          <p:spTgt spid="155"/>
                                        </p:tgtEl>
                                        <p:attrNameLst>
                                          <p:attrName>style.visibility</p:attrName>
                                        </p:attrNameLst>
                                      </p:cBhvr>
                                      <p:to>
                                        <p:strVal val="visible"/>
                                      </p:to>
                                    </p:set>
                                    <p:animEffect transition="in" filter="dissolve">
                                      <p:cBhvr>
                                        <p:cTn id="52" dur="500"/>
                                        <p:tgtEl>
                                          <p:spTgt spid="155"/>
                                        </p:tgtEl>
                                      </p:cBhvr>
                                    </p:animEffect>
                                  </p:childTnLst>
                                </p:cTn>
                              </p:par>
                              <p:par>
                                <p:cTn id="53" presetID="9" presetClass="entr" presetSubtype="0" fill="hold" grpId="0"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dissolve">
                                      <p:cBhvr>
                                        <p:cTn id="55" dur="500"/>
                                        <p:tgtEl>
                                          <p:spTgt spid="152"/>
                                        </p:tgtEl>
                                      </p:cBhvr>
                                    </p:animEffect>
                                  </p:childTnLst>
                                </p:cTn>
                              </p:par>
                            </p:childTnLst>
                          </p:cTn>
                        </p:par>
                      </p:childTnLst>
                    </p:cTn>
                  </p:par>
                  <p:par>
                    <p:cTn id="56" fill="hold">
                      <p:stCondLst>
                        <p:cond delay="indefinite"/>
                      </p:stCondLst>
                      <p:childTnLst>
                        <p:par>
                          <p:cTn id="57" fill="hold">
                            <p:stCondLst>
                              <p:cond delay="0"/>
                            </p:stCondLst>
                            <p:childTnLst>
                              <p:par>
                                <p:cTn id="58" presetID="9" presetClass="entr" presetSubtype="0" fill="hold" grpId="0" nodeType="clickEffect">
                                  <p:stCondLst>
                                    <p:cond delay="0"/>
                                  </p:stCondLst>
                                  <p:childTnLst>
                                    <p:set>
                                      <p:cBhvr>
                                        <p:cTn id="59" dur="1" fill="hold">
                                          <p:stCondLst>
                                            <p:cond delay="0"/>
                                          </p:stCondLst>
                                        </p:cTn>
                                        <p:tgtEl>
                                          <p:spTgt spid="9"/>
                                        </p:tgtEl>
                                        <p:attrNameLst>
                                          <p:attrName>style.visibility</p:attrName>
                                        </p:attrNameLst>
                                      </p:cBhvr>
                                      <p:to>
                                        <p:strVal val="visible"/>
                                      </p:to>
                                    </p:set>
                                    <p:animEffect transition="in" filter="dissolve">
                                      <p:cBhvr>
                                        <p:cTn id="60" dur="500"/>
                                        <p:tgtEl>
                                          <p:spTgt spid="9"/>
                                        </p:tgtEl>
                                      </p:cBhvr>
                                    </p:animEffect>
                                  </p:childTnLst>
                                </p:cTn>
                              </p:par>
                              <p:par>
                                <p:cTn id="61" presetID="9" presetClass="entr" presetSubtype="0" fill="hold" grpId="0" nodeType="withEffect">
                                  <p:stCondLst>
                                    <p:cond delay="0"/>
                                  </p:stCondLst>
                                  <p:childTnLst>
                                    <p:set>
                                      <p:cBhvr>
                                        <p:cTn id="62" dur="1" fill="hold">
                                          <p:stCondLst>
                                            <p:cond delay="0"/>
                                          </p:stCondLst>
                                        </p:cTn>
                                        <p:tgtEl>
                                          <p:spTgt spid="156"/>
                                        </p:tgtEl>
                                        <p:attrNameLst>
                                          <p:attrName>style.visibility</p:attrName>
                                        </p:attrNameLst>
                                      </p:cBhvr>
                                      <p:to>
                                        <p:strVal val="visible"/>
                                      </p:to>
                                    </p:set>
                                    <p:animEffect transition="in" filter="dissolve">
                                      <p:cBhvr>
                                        <p:cTn id="63" dur="500"/>
                                        <p:tgtEl>
                                          <p:spTgt spid="156"/>
                                        </p:tgtEl>
                                      </p:cBhvr>
                                    </p:animEffect>
                                  </p:childTnLst>
                                </p:cTn>
                              </p:par>
                              <p:par>
                                <p:cTn id="64" presetID="9" presetClass="entr" presetSubtype="0" fill="hold" nodeType="withEffect">
                                  <p:stCondLst>
                                    <p:cond delay="0"/>
                                  </p:stCondLst>
                                  <p:childTnLst>
                                    <p:set>
                                      <p:cBhvr>
                                        <p:cTn id="65" dur="1" fill="hold">
                                          <p:stCondLst>
                                            <p:cond delay="0"/>
                                          </p:stCondLst>
                                        </p:cTn>
                                        <p:tgtEl>
                                          <p:spTgt spid="157"/>
                                        </p:tgtEl>
                                        <p:attrNameLst>
                                          <p:attrName>style.visibility</p:attrName>
                                        </p:attrNameLst>
                                      </p:cBhvr>
                                      <p:to>
                                        <p:strVal val="visible"/>
                                      </p:to>
                                    </p:set>
                                    <p:animEffect transition="in" filter="dissolve">
                                      <p:cBhvr>
                                        <p:cTn id="66" dur="500"/>
                                        <p:tgtEl>
                                          <p:spTgt spid="157"/>
                                        </p:tgtEl>
                                      </p:cBhvr>
                                    </p:animEffect>
                                  </p:childTnLst>
                                </p:cTn>
                              </p:par>
                            </p:childTnLst>
                          </p:cTn>
                        </p:par>
                      </p:childTnLst>
                    </p:cTn>
                  </p:par>
                  <p:par>
                    <p:cTn id="67" fill="hold">
                      <p:stCondLst>
                        <p:cond delay="indefinite"/>
                      </p:stCondLst>
                      <p:childTnLst>
                        <p:par>
                          <p:cTn id="68" fill="hold">
                            <p:stCondLst>
                              <p:cond delay="0"/>
                            </p:stCondLst>
                            <p:childTnLst>
                              <p:par>
                                <p:cTn id="69" presetID="9" presetClass="entr" presetSubtype="0" fill="hold" nodeType="clickEffect">
                                  <p:stCondLst>
                                    <p:cond delay="0"/>
                                  </p:stCondLst>
                                  <p:childTnLst>
                                    <p:set>
                                      <p:cBhvr>
                                        <p:cTn id="70" dur="1" fill="hold">
                                          <p:stCondLst>
                                            <p:cond delay="0"/>
                                          </p:stCondLst>
                                        </p:cTn>
                                        <p:tgtEl>
                                          <p:spTgt spid="11"/>
                                        </p:tgtEl>
                                        <p:attrNameLst>
                                          <p:attrName>style.visibility</p:attrName>
                                        </p:attrNameLst>
                                      </p:cBhvr>
                                      <p:to>
                                        <p:strVal val="visible"/>
                                      </p:to>
                                    </p:set>
                                    <p:animEffect transition="in" filter="dissolve">
                                      <p:cBhvr>
                                        <p:cTn id="71" dur="500"/>
                                        <p:tgtEl>
                                          <p:spTgt spid="11"/>
                                        </p:tgtEl>
                                      </p:cBhvr>
                                    </p:animEffect>
                                  </p:childTnLst>
                                </p:cTn>
                              </p:par>
                              <p:par>
                                <p:cTn id="72" presetID="9" presetClass="entr" presetSubtype="0" fill="hold" nodeType="withEffect">
                                  <p:stCondLst>
                                    <p:cond delay="0"/>
                                  </p:stCondLst>
                                  <p:childTnLst>
                                    <p:set>
                                      <p:cBhvr>
                                        <p:cTn id="73" dur="1" fill="hold">
                                          <p:stCondLst>
                                            <p:cond delay="0"/>
                                          </p:stCondLst>
                                        </p:cTn>
                                        <p:tgtEl>
                                          <p:spTgt spid="159"/>
                                        </p:tgtEl>
                                        <p:attrNameLst>
                                          <p:attrName>style.visibility</p:attrName>
                                        </p:attrNameLst>
                                      </p:cBhvr>
                                      <p:to>
                                        <p:strVal val="visible"/>
                                      </p:to>
                                    </p:set>
                                    <p:animEffect transition="in" filter="dissolve">
                                      <p:cBhvr>
                                        <p:cTn id="74" dur="500"/>
                                        <p:tgtEl>
                                          <p:spTgt spid="159"/>
                                        </p:tgtEl>
                                      </p:cBhvr>
                                    </p:animEffect>
                                  </p:childTnLst>
                                </p:cTn>
                              </p:par>
                              <p:par>
                                <p:cTn id="75" presetID="9" presetClass="entr" presetSubtype="0" fill="hold" grpId="0" nodeType="withEffect">
                                  <p:stCondLst>
                                    <p:cond delay="0"/>
                                  </p:stCondLst>
                                  <p:childTnLst>
                                    <p:set>
                                      <p:cBhvr>
                                        <p:cTn id="76" dur="1" fill="hold">
                                          <p:stCondLst>
                                            <p:cond delay="0"/>
                                          </p:stCondLst>
                                        </p:cTn>
                                        <p:tgtEl>
                                          <p:spTgt spid="158"/>
                                        </p:tgtEl>
                                        <p:attrNameLst>
                                          <p:attrName>style.visibility</p:attrName>
                                        </p:attrNameLst>
                                      </p:cBhvr>
                                      <p:to>
                                        <p:strVal val="visible"/>
                                      </p:to>
                                    </p:set>
                                    <p:animEffect transition="in" filter="dissolve">
                                      <p:cBhvr>
                                        <p:cTn id="77" dur="500"/>
                                        <p:tgtEl>
                                          <p:spTgt spid="158"/>
                                        </p:tgtEl>
                                      </p:cBhvr>
                                    </p:animEffect>
                                  </p:childTnLst>
                                </p:cTn>
                              </p:par>
                              <p:par>
                                <p:cTn id="78" presetID="9" presetClass="entr" presetSubtype="0" fill="hold" nodeType="withEffect">
                                  <p:stCondLst>
                                    <p:cond delay="0"/>
                                  </p:stCondLst>
                                  <p:childTnLst>
                                    <p:set>
                                      <p:cBhvr>
                                        <p:cTn id="79" dur="1" fill="hold">
                                          <p:stCondLst>
                                            <p:cond delay="0"/>
                                          </p:stCondLst>
                                        </p:cTn>
                                        <p:tgtEl>
                                          <p:spTgt spid="160"/>
                                        </p:tgtEl>
                                        <p:attrNameLst>
                                          <p:attrName>style.visibility</p:attrName>
                                        </p:attrNameLst>
                                      </p:cBhvr>
                                      <p:to>
                                        <p:strVal val="visible"/>
                                      </p:to>
                                    </p:set>
                                    <p:animEffect transition="in" filter="dissolve">
                                      <p:cBhvr>
                                        <p:cTn id="80" dur="500"/>
                                        <p:tgtEl>
                                          <p:spTgt spid="160"/>
                                        </p:tgtEl>
                                      </p:cBhvr>
                                    </p:animEffect>
                                  </p:childTnLst>
                                </p:cTn>
                              </p:par>
                            </p:childTnLst>
                          </p:cTn>
                        </p:par>
                      </p:childTnLst>
                    </p:cTn>
                  </p:par>
                  <p:par>
                    <p:cTn id="81" fill="hold">
                      <p:stCondLst>
                        <p:cond delay="indefinite"/>
                      </p:stCondLst>
                      <p:childTnLst>
                        <p:par>
                          <p:cTn id="82" fill="hold">
                            <p:stCondLst>
                              <p:cond delay="0"/>
                            </p:stCondLst>
                            <p:childTnLst>
                              <p:par>
                                <p:cTn id="83" presetID="9" presetClass="entr" presetSubtype="0" fill="hold" grpId="0" nodeType="clickEffect">
                                  <p:stCondLst>
                                    <p:cond delay="0"/>
                                  </p:stCondLst>
                                  <p:childTnLst>
                                    <p:set>
                                      <p:cBhvr>
                                        <p:cTn id="84" dur="1" fill="hold">
                                          <p:stCondLst>
                                            <p:cond delay="0"/>
                                          </p:stCondLst>
                                        </p:cTn>
                                        <p:tgtEl>
                                          <p:spTgt spid="164"/>
                                        </p:tgtEl>
                                        <p:attrNameLst>
                                          <p:attrName>style.visibility</p:attrName>
                                        </p:attrNameLst>
                                      </p:cBhvr>
                                      <p:to>
                                        <p:strVal val="visible"/>
                                      </p:to>
                                    </p:set>
                                    <p:animEffect transition="in" filter="dissolve">
                                      <p:cBhvr>
                                        <p:cTn id="85" dur="500"/>
                                        <p:tgtEl>
                                          <p:spTgt spid="164"/>
                                        </p:tgtEl>
                                      </p:cBhvr>
                                    </p:animEffect>
                                  </p:childTnLst>
                                </p:cTn>
                              </p:par>
                              <p:par>
                                <p:cTn id="86" presetID="9" presetClass="entr" presetSubtype="0" fill="hold" nodeType="withEffect">
                                  <p:stCondLst>
                                    <p:cond delay="0"/>
                                  </p:stCondLst>
                                  <p:childTnLst>
                                    <p:set>
                                      <p:cBhvr>
                                        <p:cTn id="87" dur="1" fill="hold">
                                          <p:stCondLst>
                                            <p:cond delay="0"/>
                                          </p:stCondLst>
                                        </p:cTn>
                                        <p:tgtEl>
                                          <p:spTgt spid="165"/>
                                        </p:tgtEl>
                                        <p:attrNameLst>
                                          <p:attrName>style.visibility</p:attrName>
                                        </p:attrNameLst>
                                      </p:cBhvr>
                                      <p:to>
                                        <p:strVal val="visible"/>
                                      </p:to>
                                    </p:set>
                                    <p:animEffect transition="in" filter="dissolve">
                                      <p:cBhvr>
                                        <p:cTn id="88" dur="500"/>
                                        <p:tgtEl>
                                          <p:spTgt spid="1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150" grpId="0"/>
      <p:bldP spid="152" grpId="0"/>
      <p:bldP spid="156" grpId="0"/>
      <p:bldP spid="158" grpId="0"/>
      <p:bldP spid="164" grpId="0"/>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7250"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82296" tIns="41148" rIns="82296" bIns="41148"/>
          <a:lstStyle/>
          <a:p>
            <a:endParaRPr lang="en-US"/>
          </a:p>
        </p:txBody>
      </p:sp>
      <p:sp>
        <p:nvSpPr>
          <p:cNvPr id="137251" name="TextBox 43"/>
          <p:cNvSpPr txBox="1">
            <a:spLocks noChangeArrowheads="1"/>
          </p:cNvSpPr>
          <p:nvPr/>
        </p:nvSpPr>
        <p:spPr bwMode="auto">
          <a:xfrm>
            <a:off x="8719662" y="6472238"/>
            <a:ext cx="389505" cy="2523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13.)</a:t>
            </a:r>
          </a:p>
        </p:txBody>
      </p:sp>
      <p:sp>
        <p:nvSpPr>
          <p:cNvPr id="4" name="TextBox 3"/>
          <p:cNvSpPr txBox="1"/>
          <p:nvPr/>
        </p:nvSpPr>
        <p:spPr>
          <a:xfrm>
            <a:off x="314586" y="232207"/>
            <a:ext cx="5248230" cy="1138773"/>
          </a:xfrm>
          <a:prstGeom prst="rect">
            <a:avLst/>
          </a:prstGeom>
          <a:noFill/>
        </p:spPr>
        <p:txBody>
          <a:bodyPr wrap="square" rtlCol="0">
            <a:spAutoFit/>
          </a:bodyPr>
          <a:lstStyle/>
          <a:p>
            <a:r>
              <a:rPr lang="en-US" sz="2800" dirty="0">
                <a:solidFill>
                  <a:srgbClr val="FF0000"/>
                </a:solidFill>
                <a:latin typeface="Apple Chancery"/>
                <a:cs typeface="Apple Chancery"/>
              </a:rPr>
              <a:t>Example 6:  The </a:t>
            </a:r>
            <a:r>
              <a:rPr lang="en-US" sz="2000" dirty="0">
                <a:solidFill>
                  <a:srgbClr val="0000FF"/>
                </a:solidFill>
                <a:latin typeface="Times New Roman"/>
                <a:cs typeface="Times New Roman"/>
              </a:rPr>
              <a:t>current</a:t>
            </a:r>
            <a:r>
              <a:rPr lang="en-US" sz="2000" dirty="0">
                <a:latin typeface="Times New Roman"/>
                <a:cs typeface="Times New Roman"/>
              </a:rPr>
              <a:t> from the battery is </a:t>
            </a:r>
            <a:r>
              <a:rPr lang="en-US" sz="2000" dirty="0">
                <a:solidFill>
                  <a:srgbClr val="FF0000"/>
                </a:solidFill>
                <a:latin typeface="Times New Roman"/>
                <a:cs typeface="Times New Roman"/>
              </a:rPr>
              <a:t>3 amps</a:t>
            </a:r>
            <a:r>
              <a:rPr lang="en-US" sz="2000" dirty="0">
                <a:latin typeface="Times New Roman"/>
                <a:cs typeface="Times New Roman"/>
              </a:rPr>
              <a:t>.  </a:t>
            </a:r>
            <a:r>
              <a:rPr lang="en-US" sz="2000" dirty="0">
                <a:solidFill>
                  <a:srgbClr val="0000FF"/>
                </a:solidFill>
                <a:latin typeface="Times New Roman"/>
                <a:cs typeface="Times New Roman"/>
              </a:rPr>
              <a:t>How much current </a:t>
            </a:r>
            <a:r>
              <a:rPr lang="en-US" sz="2000" dirty="0">
                <a:latin typeface="Times New Roman"/>
                <a:cs typeface="Times New Roman"/>
              </a:rPr>
              <a:t>goes </a:t>
            </a:r>
            <a:r>
              <a:rPr lang="en-US" sz="2000" dirty="0">
                <a:solidFill>
                  <a:srgbClr val="0000FF"/>
                </a:solidFill>
                <a:latin typeface="Times New Roman"/>
                <a:cs typeface="Times New Roman"/>
              </a:rPr>
              <a:t>through the upper branch </a:t>
            </a:r>
            <a:r>
              <a:rPr lang="en-US" sz="2000" dirty="0">
                <a:latin typeface="Times New Roman"/>
                <a:cs typeface="Times New Roman"/>
              </a:rPr>
              <a:t>of the parallel combination?</a:t>
            </a:r>
            <a:endParaRPr lang="en-US" sz="2800" dirty="0">
              <a:latin typeface="Apple Chancery"/>
              <a:cs typeface="Apple Chancery"/>
            </a:endParaRPr>
          </a:p>
        </p:txBody>
      </p:sp>
      <p:sp>
        <p:nvSpPr>
          <p:cNvPr id="76" name="TextBox 75"/>
          <p:cNvSpPr txBox="1"/>
          <p:nvPr/>
        </p:nvSpPr>
        <p:spPr>
          <a:xfrm>
            <a:off x="611694" y="1403752"/>
            <a:ext cx="4474549" cy="400110"/>
          </a:xfrm>
          <a:prstGeom prst="rect">
            <a:avLst/>
          </a:prstGeom>
          <a:noFill/>
        </p:spPr>
        <p:txBody>
          <a:bodyPr wrap="square" rtlCol="0">
            <a:spAutoFit/>
          </a:bodyPr>
          <a:lstStyle/>
          <a:p>
            <a:r>
              <a:rPr lang="en-US" sz="2000" dirty="0">
                <a:solidFill>
                  <a:srgbClr val="FF0000"/>
                </a:solidFill>
                <a:latin typeface="Apple Chancery"/>
                <a:cs typeface="Apple Chancery"/>
              </a:rPr>
              <a:t>This is another </a:t>
            </a:r>
            <a:r>
              <a:rPr lang="en-US" sz="2000" dirty="0">
                <a:latin typeface="Times New Roman"/>
                <a:cs typeface="Times New Roman"/>
              </a:rPr>
              <a:t>use-your-head question.</a:t>
            </a:r>
          </a:p>
        </p:txBody>
      </p:sp>
      <p:sp>
        <p:nvSpPr>
          <p:cNvPr id="150" name="TextBox 149"/>
          <p:cNvSpPr txBox="1"/>
          <p:nvPr/>
        </p:nvSpPr>
        <p:spPr>
          <a:xfrm>
            <a:off x="611694" y="1851117"/>
            <a:ext cx="4341306" cy="1015663"/>
          </a:xfrm>
          <a:prstGeom prst="rect">
            <a:avLst/>
          </a:prstGeom>
          <a:noFill/>
        </p:spPr>
        <p:txBody>
          <a:bodyPr wrap="square" rtlCol="0">
            <a:spAutoFit/>
          </a:bodyPr>
          <a:lstStyle/>
          <a:p>
            <a:r>
              <a:rPr lang="en-US" sz="2000" dirty="0">
                <a:solidFill>
                  <a:srgbClr val="FF0000"/>
                </a:solidFill>
                <a:latin typeface="Apple Chancery"/>
                <a:cs typeface="Apple Chancery"/>
              </a:rPr>
              <a:t>If the upper branch </a:t>
            </a:r>
            <a:r>
              <a:rPr lang="en-US" sz="2000" dirty="0">
                <a:latin typeface="Times New Roman"/>
                <a:cs typeface="Times New Roman"/>
              </a:rPr>
              <a:t>has </a:t>
            </a:r>
            <a:r>
              <a:rPr lang="en-US" sz="2000" dirty="0">
                <a:solidFill>
                  <a:srgbClr val="0000FF"/>
                </a:solidFill>
                <a:latin typeface="Times New Roman"/>
                <a:cs typeface="Times New Roman"/>
              </a:rPr>
              <a:t>half the resistance of</a:t>
            </a:r>
            <a:r>
              <a:rPr lang="en-US" sz="2000" dirty="0">
                <a:latin typeface="Times New Roman"/>
                <a:cs typeface="Times New Roman"/>
              </a:rPr>
              <a:t> the </a:t>
            </a:r>
            <a:r>
              <a:rPr lang="en-US" sz="2000" dirty="0">
                <a:solidFill>
                  <a:srgbClr val="0000FF"/>
                </a:solidFill>
                <a:latin typeface="Times New Roman"/>
                <a:cs typeface="Times New Roman"/>
              </a:rPr>
              <a:t>lower branch</a:t>
            </a:r>
            <a:r>
              <a:rPr lang="en-US" sz="2000" dirty="0">
                <a:latin typeface="Times New Roman"/>
                <a:cs typeface="Times New Roman"/>
              </a:rPr>
              <a:t>, it </a:t>
            </a:r>
            <a:r>
              <a:rPr lang="en-US" sz="2000" dirty="0">
                <a:solidFill>
                  <a:srgbClr val="0000FF"/>
                </a:solidFill>
                <a:latin typeface="Times New Roman"/>
                <a:cs typeface="Times New Roman"/>
              </a:rPr>
              <a:t>should draw </a:t>
            </a:r>
            <a:r>
              <a:rPr lang="en-US" sz="2000" dirty="0">
                <a:solidFill>
                  <a:srgbClr val="FF0000"/>
                </a:solidFill>
                <a:latin typeface="Times New Roman"/>
                <a:cs typeface="Times New Roman"/>
              </a:rPr>
              <a:t>twice the current</a:t>
            </a:r>
            <a:r>
              <a:rPr lang="en-US" sz="2000" dirty="0">
                <a:latin typeface="Times New Roman"/>
                <a:cs typeface="Times New Roman"/>
              </a:rPr>
              <a:t>.  </a:t>
            </a:r>
          </a:p>
        </p:txBody>
      </p:sp>
      <p:grpSp>
        <p:nvGrpSpPr>
          <p:cNvPr id="3" name="Group 2"/>
          <p:cNvGrpSpPr/>
          <p:nvPr/>
        </p:nvGrpSpPr>
        <p:grpSpPr>
          <a:xfrm>
            <a:off x="5562816" y="232207"/>
            <a:ext cx="3276600" cy="3211513"/>
            <a:chOff x="5486400" y="381000"/>
            <a:chExt cx="3276600" cy="3211513"/>
          </a:xfrm>
        </p:grpSpPr>
        <p:grpSp>
          <p:nvGrpSpPr>
            <p:cNvPr id="57" name="Group 40"/>
            <p:cNvGrpSpPr>
              <a:grpSpLocks/>
            </p:cNvGrpSpPr>
            <p:nvPr/>
          </p:nvGrpSpPr>
          <p:grpSpPr bwMode="auto">
            <a:xfrm>
              <a:off x="6858000" y="685800"/>
              <a:ext cx="609600" cy="381000"/>
              <a:chOff x="4320" y="1536"/>
              <a:chExt cx="384" cy="240"/>
            </a:xfrm>
          </p:grpSpPr>
          <p:sp>
            <p:nvSpPr>
              <p:cNvPr id="58" name="Line 24"/>
              <p:cNvSpPr>
                <a:spLocks noChangeShapeType="1"/>
              </p:cNvSpPr>
              <p:nvPr/>
            </p:nvSpPr>
            <p:spPr bwMode="auto">
              <a:xfrm flipV="1">
                <a:off x="4320" y="1536"/>
                <a:ext cx="48" cy="144"/>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59" name="Line 25"/>
              <p:cNvSpPr>
                <a:spLocks noChangeShapeType="1"/>
              </p:cNvSpPr>
              <p:nvPr/>
            </p:nvSpPr>
            <p:spPr bwMode="auto">
              <a:xfrm>
                <a:off x="4368" y="1536"/>
                <a:ext cx="96" cy="24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60" name="Line 26"/>
              <p:cNvSpPr>
                <a:spLocks noChangeShapeType="1"/>
              </p:cNvSpPr>
              <p:nvPr/>
            </p:nvSpPr>
            <p:spPr bwMode="auto">
              <a:xfrm flipV="1">
                <a:off x="4464" y="1536"/>
                <a:ext cx="96" cy="24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61" name="Line 27"/>
              <p:cNvSpPr>
                <a:spLocks noChangeShapeType="1"/>
              </p:cNvSpPr>
              <p:nvPr/>
            </p:nvSpPr>
            <p:spPr bwMode="auto">
              <a:xfrm>
                <a:off x="4560" y="1536"/>
                <a:ext cx="96" cy="24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62" name="Line 28"/>
              <p:cNvSpPr>
                <a:spLocks noChangeShapeType="1"/>
              </p:cNvSpPr>
              <p:nvPr/>
            </p:nvSpPr>
            <p:spPr bwMode="auto">
              <a:xfrm flipV="1">
                <a:off x="4656" y="1632"/>
                <a:ext cx="48" cy="144"/>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graphicFrame>
          <p:nvGraphicFramePr>
            <p:cNvPr id="63" name="Object 2"/>
            <p:cNvGraphicFramePr>
              <a:graphicFrameLocks noChangeAspect="1"/>
            </p:cNvGraphicFramePr>
            <p:nvPr>
              <p:extLst>
                <p:ext uri="{D42A27DB-BD31-4B8C-83A1-F6EECF244321}">
                  <p14:modId xmlns:p14="http://schemas.microsoft.com/office/powerpoint/2010/main" val="1262676799"/>
                </p:ext>
              </p:extLst>
            </p:nvPr>
          </p:nvGraphicFramePr>
          <p:xfrm>
            <a:off x="6851650" y="381000"/>
            <a:ext cx="555625" cy="258763"/>
          </p:xfrm>
          <a:graphic>
            <a:graphicData uri="http://schemas.openxmlformats.org/presentationml/2006/ole">
              <mc:AlternateContent xmlns:mc="http://schemas.openxmlformats.org/markup-compatibility/2006">
                <mc:Choice xmlns:v="urn:schemas-microsoft-com:vml" Requires="v">
                  <p:oleObj name="Equation" r:id="rId3" imgW="355600" imgH="165100" progId="Equation.DSMT4">
                    <p:embed/>
                  </p:oleObj>
                </mc:Choice>
                <mc:Fallback>
                  <p:oleObj name="Equation" r:id="rId3" imgW="355600" imgH="1651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1650" y="381000"/>
                          <a:ext cx="555625" cy="25876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64" name="Line 41"/>
            <p:cNvSpPr>
              <a:spLocks noChangeShapeType="1"/>
            </p:cNvSpPr>
            <p:nvPr/>
          </p:nvSpPr>
          <p:spPr bwMode="auto">
            <a:xfrm>
              <a:off x="6248400" y="914400"/>
              <a:ext cx="6096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65" name="Line 42"/>
            <p:cNvSpPr>
              <a:spLocks noChangeShapeType="1"/>
            </p:cNvSpPr>
            <p:nvPr/>
          </p:nvSpPr>
          <p:spPr bwMode="auto">
            <a:xfrm>
              <a:off x="7467600" y="838200"/>
              <a:ext cx="5334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66" name="Line 44"/>
            <p:cNvSpPr>
              <a:spLocks noChangeShapeType="1"/>
            </p:cNvSpPr>
            <p:nvPr/>
          </p:nvSpPr>
          <p:spPr bwMode="auto">
            <a:xfrm>
              <a:off x="7543800" y="2743200"/>
              <a:ext cx="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67" name="Line 93"/>
            <p:cNvSpPr>
              <a:spLocks noChangeShapeType="1"/>
            </p:cNvSpPr>
            <p:nvPr/>
          </p:nvSpPr>
          <p:spPr bwMode="auto">
            <a:xfrm flipH="1">
              <a:off x="5486400" y="3124200"/>
              <a:ext cx="6858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aphicFrame>
          <p:nvGraphicFramePr>
            <p:cNvPr id="68" name="Object 3"/>
            <p:cNvGraphicFramePr>
              <a:graphicFrameLocks noChangeAspect="1"/>
            </p:cNvGraphicFramePr>
            <p:nvPr>
              <p:extLst>
                <p:ext uri="{D42A27DB-BD31-4B8C-83A1-F6EECF244321}">
                  <p14:modId xmlns:p14="http://schemas.microsoft.com/office/powerpoint/2010/main" val="2692701026"/>
                </p:ext>
              </p:extLst>
            </p:nvPr>
          </p:nvGraphicFramePr>
          <p:xfrm>
            <a:off x="6248400" y="3276600"/>
            <a:ext cx="428625" cy="252413"/>
          </p:xfrm>
          <a:graphic>
            <a:graphicData uri="http://schemas.openxmlformats.org/presentationml/2006/ole">
              <mc:AlternateContent xmlns:mc="http://schemas.openxmlformats.org/markup-compatibility/2006">
                <mc:Choice xmlns:v="urn:schemas-microsoft-com:vml" Requires="v">
                  <p:oleObj name="Equation" r:id="rId5" imgW="279400" imgH="165100" progId="Equation.DSMT4">
                    <p:embed/>
                  </p:oleObj>
                </mc:Choice>
                <mc:Fallback>
                  <p:oleObj name="Equation" r:id="rId5" imgW="279400" imgH="1651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48400" y="3276600"/>
                          <a:ext cx="428625" cy="2524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69" name="Object 4"/>
            <p:cNvGraphicFramePr>
              <a:graphicFrameLocks noChangeAspect="1"/>
            </p:cNvGraphicFramePr>
            <p:nvPr>
              <p:extLst>
                <p:ext uri="{D42A27DB-BD31-4B8C-83A1-F6EECF244321}">
                  <p14:modId xmlns:p14="http://schemas.microsoft.com/office/powerpoint/2010/main" val="545393203"/>
                </p:ext>
              </p:extLst>
            </p:nvPr>
          </p:nvGraphicFramePr>
          <p:xfrm>
            <a:off x="6934200" y="1447800"/>
            <a:ext cx="565150" cy="252413"/>
          </p:xfrm>
          <a:graphic>
            <a:graphicData uri="http://schemas.openxmlformats.org/presentationml/2006/ole">
              <mc:AlternateContent xmlns:mc="http://schemas.openxmlformats.org/markup-compatibility/2006">
                <mc:Choice xmlns:v="urn:schemas-microsoft-com:vml" Requires="v">
                  <p:oleObj name="Equation" r:id="rId7" imgW="368300" imgH="165100" progId="Equation.DSMT4">
                    <p:embed/>
                  </p:oleObj>
                </mc:Choice>
                <mc:Fallback>
                  <p:oleObj name="Equation" r:id="rId7" imgW="368300" imgH="1651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34200" y="1447800"/>
                          <a:ext cx="565150" cy="2524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0" name="Object 5"/>
            <p:cNvGraphicFramePr>
              <a:graphicFrameLocks noChangeAspect="1"/>
            </p:cNvGraphicFramePr>
            <p:nvPr>
              <p:extLst>
                <p:ext uri="{D42A27DB-BD31-4B8C-83A1-F6EECF244321}">
                  <p14:modId xmlns:p14="http://schemas.microsoft.com/office/powerpoint/2010/main" val="306897486"/>
                </p:ext>
              </p:extLst>
            </p:nvPr>
          </p:nvGraphicFramePr>
          <p:xfrm>
            <a:off x="7410450" y="3352800"/>
            <a:ext cx="536575" cy="239713"/>
          </p:xfrm>
          <a:graphic>
            <a:graphicData uri="http://schemas.openxmlformats.org/presentationml/2006/ole">
              <mc:AlternateContent xmlns:mc="http://schemas.openxmlformats.org/markup-compatibility/2006">
                <mc:Choice xmlns:v="urn:schemas-microsoft-com:vml" Requires="v">
                  <p:oleObj name="Equation" r:id="rId9" imgW="342900" imgH="152400" progId="Equation.DSMT4">
                    <p:embed/>
                  </p:oleObj>
                </mc:Choice>
                <mc:Fallback>
                  <p:oleObj name="Equation" r:id="rId9" imgW="342900" imgH="1524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410450" y="3352800"/>
                          <a:ext cx="536575" cy="2397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nvGrpSpPr>
            <p:cNvPr id="71" name="Group 100"/>
            <p:cNvGrpSpPr>
              <a:grpSpLocks/>
            </p:cNvGrpSpPr>
            <p:nvPr/>
          </p:nvGrpSpPr>
          <p:grpSpPr bwMode="auto">
            <a:xfrm>
              <a:off x="6858000" y="1752600"/>
              <a:ext cx="609600" cy="381000"/>
              <a:chOff x="4320" y="1536"/>
              <a:chExt cx="384" cy="240"/>
            </a:xfrm>
          </p:grpSpPr>
          <p:sp>
            <p:nvSpPr>
              <p:cNvPr id="72" name="Line 101"/>
              <p:cNvSpPr>
                <a:spLocks noChangeShapeType="1"/>
              </p:cNvSpPr>
              <p:nvPr/>
            </p:nvSpPr>
            <p:spPr bwMode="auto">
              <a:xfrm flipV="1">
                <a:off x="4320" y="1536"/>
                <a:ext cx="48" cy="144"/>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73" name="Line 102"/>
              <p:cNvSpPr>
                <a:spLocks noChangeShapeType="1"/>
              </p:cNvSpPr>
              <p:nvPr/>
            </p:nvSpPr>
            <p:spPr bwMode="auto">
              <a:xfrm>
                <a:off x="4368" y="1536"/>
                <a:ext cx="96" cy="24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74" name="Line 103"/>
              <p:cNvSpPr>
                <a:spLocks noChangeShapeType="1"/>
              </p:cNvSpPr>
              <p:nvPr/>
            </p:nvSpPr>
            <p:spPr bwMode="auto">
              <a:xfrm flipV="1">
                <a:off x="4464" y="1536"/>
                <a:ext cx="96" cy="24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77" name="Line 104"/>
              <p:cNvSpPr>
                <a:spLocks noChangeShapeType="1"/>
              </p:cNvSpPr>
              <p:nvPr/>
            </p:nvSpPr>
            <p:spPr bwMode="auto">
              <a:xfrm>
                <a:off x="4560" y="1536"/>
                <a:ext cx="96" cy="24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79" name="Line 105"/>
              <p:cNvSpPr>
                <a:spLocks noChangeShapeType="1"/>
              </p:cNvSpPr>
              <p:nvPr/>
            </p:nvSpPr>
            <p:spPr bwMode="auto">
              <a:xfrm flipV="1">
                <a:off x="4656" y="1632"/>
                <a:ext cx="48" cy="144"/>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80" name="Line 106"/>
            <p:cNvSpPr>
              <a:spLocks noChangeShapeType="1"/>
            </p:cNvSpPr>
            <p:nvPr/>
          </p:nvSpPr>
          <p:spPr bwMode="auto">
            <a:xfrm>
              <a:off x="6248400" y="1981200"/>
              <a:ext cx="6096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81" name="Line 107"/>
            <p:cNvSpPr>
              <a:spLocks noChangeShapeType="1"/>
            </p:cNvSpPr>
            <p:nvPr/>
          </p:nvSpPr>
          <p:spPr bwMode="auto">
            <a:xfrm>
              <a:off x="7467600" y="1905000"/>
              <a:ext cx="5334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82" name="Line 108"/>
            <p:cNvSpPr>
              <a:spLocks noChangeShapeType="1"/>
            </p:cNvSpPr>
            <p:nvPr/>
          </p:nvSpPr>
          <p:spPr bwMode="auto">
            <a:xfrm>
              <a:off x="6248400" y="914400"/>
              <a:ext cx="0" cy="1066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83" name="Line 109"/>
            <p:cNvSpPr>
              <a:spLocks noChangeShapeType="1"/>
            </p:cNvSpPr>
            <p:nvPr/>
          </p:nvSpPr>
          <p:spPr bwMode="auto">
            <a:xfrm>
              <a:off x="8001000" y="838200"/>
              <a:ext cx="0" cy="1066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84" name="Line 110"/>
            <p:cNvSpPr>
              <a:spLocks noChangeShapeType="1"/>
            </p:cNvSpPr>
            <p:nvPr/>
          </p:nvSpPr>
          <p:spPr bwMode="auto">
            <a:xfrm flipH="1">
              <a:off x="5486400" y="1447800"/>
              <a:ext cx="7620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85" name="Line 111"/>
            <p:cNvSpPr>
              <a:spLocks noChangeShapeType="1"/>
            </p:cNvSpPr>
            <p:nvPr/>
          </p:nvSpPr>
          <p:spPr bwMode="auto">
            <a:xfrm>
              <a:off x="5486400" y="1447800"/>
              <a:ext cx="0" cy="1676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nvGrpSpPr>
            <p:cNvPr id="88" name="Group 112"/>
            <p:cNvGrpSpPr>
              <a:grpSpLocks/>
            </p:cNvGrpSpPr>
            <p:nvPr/>
          </p:nvGrpSpPr>
          <p:grpSpPr bwMode="auto">
            <a:xfrm>
              <a:off x="6172200" y="2895600"/>
              <a:ext cx="609600" cy="381000"/>
              <a:chOff x="4320" y="1536"/>
              <a:chExt cx="384" cy="240"/>
            </a:xfrm>
          </p:grpSpPr>
          <p:sp>
            <p:nvSpPr>
              <p:cNvPr id="94" name="Line 113"/>
              <p:cNvSpPr>
                <a:spLocks noChangeShapeType="1"/>
              </p:cNvSpPr>
              <p:nvPr/>
            </p:nvSpPr>
            <p:spPr bwMode="auto">
              <a:xfrm flipV="1">
                <a:off x="4320" y="1536"/>
                <a:ext cx="48" cy="144"/>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95" name="Line 114"/>
              <p:cNvSpPr>
                <a:spLocks noChangeShapeType="1"/>
              </p:cNvSpPr>
              <p:nvPr/>
            </p:nvSpPr>
            <p:spPr bwMode="auto">
              <a:xfrm>
                <a:off x="4368" y="1536"/>
                <a:ext cx="96" cy="24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96" name="Line 115"/>
              <p:cNvSpPr>
                <a:spLocks noChangeShapeType="1"/>
              </p:cNvSpPr>
              <p:nvPr/>
            </p:nvSpPr>
            <p:spPr bwMode="auto">
              <a:xfrm flipV="1">
                <a:off x="4464" y="1536"/>
                <a:ext cx="96" cy="24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02" name="Line 116"/>
              <p:cNvSpPr>
                <a:spLocks noChangeShapeType="1"/>
              </p:cNvSpPr>
              <p:nvPr/>
            </p:nvSpPr>
            <p:spPr bwMode="auto">
              <a:xfrm>
                <a:off x="4560" y="1536"/>
                <a:ext cx="96" cy="24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03" name="Line 117"/>
              <p:cNvSpPr>
                <a:spLocks noChangeShapeType="1"/>
              </p:cNvSpPr>
              <p:nvPr/>
            </p:nvSpPr>
            <p:spPr bwMode="auto">
              <a:xfrm flipV="1">
                <a:off x="4656" y="1632"/>
                <a:ext cx="48" cy="144"/>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107" name="Line 118"/>
            <p:cNvSpPr>
              <a:spLocks noChangeShapeType="1"/>
            </p:cNvSpPr>
            <p:nvPr/>
          </p:nvSpPr>
          <p:spPr bwMode="auto">
            <a:xfrm flipH="1">
              <a:off x="8001000" y="1447800"/>
              <a:ext cx="7620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10" name="Line 119"/>
            <p:cNvSpPr>
              <a:spLocks noChangeShapeType="1"/>
            </p:cNvSpPr>
            <p:nvPr/>
          </p:nvSpPr>
          <p:spPr bwMode="auto">
            <a:xfrm>
              <a:off x="8763000" y="1447800"/>
              <a:ext cx="0" cy="16002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11" name="Line 121"/>
            <p:cNvSpPr>
              <a:spLocks noChangeShapeType="1"/>
            </p:cNvSpPr>
            <p:nvPr/>
          </p:nvSpPr>
          <p:spPr bwMode="auto">
            <a:xfrm flipH="1">
              <a:off x="6781800" y="3048000"/>
              <a:ext cx="7620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12" name="Line 122"/>
            <p:cNvSpPr>
              <a:spLocks noChangeShapeType="1"/>
            </p:cNvSpPr>
            <p:nvPr/>
          </p:nvSpPr>
          <p:spPr bwMode="auto">
            <a:xfrm>
              <a:off x="7696200" y="2895600"/>
              <a:ext cx="0" cy="304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13" name="Line 123"/>
            <p:cNvSpPr>
              <a:spLocks noChangeShapeType="1"/>
            </p:cNvSpPr>
            <p:nvPr/>
          </p:nvSpPr>
          <p:spPr bwMode="auto">
            <a:xfrm flipH="1">
              <a:off x="7696200" y="3048000"/>
              <a:ext cx="10668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14" name="Line 124"/>
            <p:cNvSpPr>
              <a:spLocks noChangeShapeType="1"/>
            </p:cNvSpPr>
            <p:nvPr/>
          </p:nvSpPr>
          <p:spPr bwMode="auto">
            <a:xfrm flipH="1">
              <a:off x="5791200" y="2743200"/>
              <a:ext cx="533400" cy="0"/>
            </a:xfrm>
            <a:prstGeom prst="line">
              <a:avLst/>
            </a:prstGeom>
            <a:noFill/>
            <a:ln w="2857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115" name="Line 125"/>
            <p:cNvSpPr>
              <a:spLocks noChangeShapeType="1"/>
            </p:cNvSpPr>
            <p:nvPr/>
          </p:nvSpPr>
          <p:spPr bwMode="auto">
            <a:xfrm>
              <a:off x="6400800" y="1143000"/>
              <a:ext cx="457200" cy="0"/>
            </a:xfrm>
            <a:prstGeom prst="line">
              <a:avLst/>
            </a:prstGeom>
            <a:noFill/>
            <a:ln w="2857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116" name="Line 126"/>
            <p:cNvSpPr>
              <a:spLocks noChangeShapeType="1"/>
            </p:cNvSpPr>
            <p:nvPr/>
          </p:nvSpPr>
          <p:spPr bwMode="auto">
            <a:xfrm>
              <a:off x="6324600" y="2133600"/>
              <a:ext cx="457200" cy="0"/>
            </a:xfrm>
            <a:prstGeom prst="line">
              <a:avLst/>
            </a:prstGeom>
            <a:noFill/>
            <a:ln w="2857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graphicFrame>
          <p:nvGraphicFramePr>
            <p:cNvPr id="117" name="Object 6"/>
            <p:cNvGraphicFramePr>
              <a:graphicFrameLocks noChangeAspect="1"/>
            </p:cNvGraphicFramePr>
            <p:nvPr>
              <p:extLst>
                <p:ext uri="{D42A27DB-BD31-4B8C-83A1-F6EECF244321}">
                  <p14:modId xmlns:p14="http://schemas.microsoft.com/office/powerpoint/2010/main" val="3549948353"/>
                </p:ext>
              </p:extLst>
            </p:nvPr>
          </p:nvGraphicFramePr>
          <p:xfrm>
            <a:off x="6553200" y="1143000"/>
            <a:ext cx="266700" cy="304800"/>
          </p:xfrm>
          <a:graphic>
            <a:graphicData uri="http://schemas.openxmlformats.org/presentationml/2006/ole">
              <mc:AlternateContent xmlns:mc="http://schemas.openxmlformats.org/markup-compatibility/2006">
                <mc:Choice xmlns:v="urn:schemas-microsoft-com:vml" Requires="v">
                  <p:oleObj name="Equation" r:id="rId11" imgW="177800" imgH="203200" progId="Equation.DSMT4">
                    <p:embed/>
                  </p:oleObj>
                </mc:Choice>
                <mc:Fallback>
                  <p:oleObj name="Equation" r:id="rId11" imgW="177800" imgH="2032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553200" y="1143000"/>
                          <a:ext cx="266700" cy="3048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18" name="Object 7"/>
            <p:cNvGraphicFramePr>
              <a:graphicFrameLocks noChangeAspect="1"/>
            </p:cNvGraphicFramePr>
            <p:nvPr>
              <p:extLst>
                <p:ext uri="{D42A27DB-BD31-4B8C-83A1-F6EECF244321}">
                  <p14:modId xmlns:p14="http://schemas.microsoft.com/office/powerpoint/2010/main" val="3650678579"/>
                </p:ext>
              </p:extLst>
            </p:nvPr>
          </p:nvGraphicFramePr>
          <p:xfrm>
            <a:off x="6477000" y="2133600"/>
            <a:ext cx="312738" cy="333375"/>
          </p:xfrm>
          <a:graphic>
            <a:graphicData uri="http://schemas.openxmlformats.org/presentationml/2006/ole">
              <mc:AlternateContent xmlns:mc="http://schemas.openxmlformats.org/markup-compatibility/2006">
                <mc:Choice xmlns:v="urn:schemas-microsoft-com:vml" Requires="v">
                  <p:oleObj name="Equation" r:id="rId13" imgW="190500" imgH="203200" progId="Equation.DSMT4">
                    <p:embed/>
                  </p:oleObj>
                </mc:Choice>
                <mc:Fallback>
                  <p:oleObj name="Equation" r:id="rId13" imgW="190500" imgH="20320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477000" y="2133600"/>
                          <a:ext cx="312738" cy="3333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19" name="Object 8"/>
            <p:cNvGraphicFramePr>
              <a:graphicFrameLocks noChangeAspect="1"/>
            </p:cNvGraphicFramePr>
            <p:nvPr>
              <p:extLst>
                <p:ext uri="{D42A27DB-BD31-4B8C-83A1-F6EECF244321}">
                  <p14:modId xmlns:p14="http://schemas.microsoft.com/office/powerpoint/2010/main" val="1066031430"/>
                </p:ext>
              </p:extLst>
            </p:nvPr>
          </p:nvGraphicFramePr>
          <p:xfrm>
            <a:off x="5867400" y="2743200"/>
            <a:ext cx="228600" cy="333375"/>
          </p:xfrm>
          <a:graphic>
            <a:graphicData uri="http://schemas.openxmlformats.org/presentationml/2006/ole">
              <mc:AlternateContent xmlns:mc="http://schemas.openxmlformats.org/markup-compatibility/2006">
                <mc:Choice xmlns:v="urn:schemas-microsoft-com:vml" Requires="v">
                  <p:oleObj name="Equation" r:id="rId15" imgW="139700" imgH="203200" progId="Equation.DSMT4">
                    <p:embed/>
                  </p:oleObj>
                </mc:Choice>
                <mc:Fallback>
                  <p:oleObj name="Equation" r:id="rId15" imgW="139700" imgH="20320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867400" y="2743200"/>
                          <a:ext cx="228600" cy="3333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857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sp>
        <p:nvSpPr>
          <p:cNvPr id="120" name="TextBox 119"/>
          <p:cNvSpPr txBox="1"/>
          <p:nvPr/>
        </p:nvSpPr>
        <p:spPr>
          <a:xfrm>
            <a:off x="611693" y="2956789"/>
            <a:ext cx="4608007" cy="707886"/>
          </a:xfrm>
          <a:prstGeom prst="rect">
            <a:avLst/>
          </a:prstGeom>
          <a:noFill/>
        </p:spPr>
        <p:txBody>
          <a:bodyPr wrap="square" rtlCol="0">
            <a:spAutoFit/>
          </a:bodyPr>
          <a:lstStyle/>
          <a:p>
            <a:r>
              <a:rPr lang="en-US" sz="2000" dirty="0">
                <a:solidFill>
                  <a:srgbClr val="FF0000"/>
                </a:solidFill>
                <a:latin typeface="Apple Chancery"/>
                <a:cs typeface="Apple Chancery"/>
              </a:rPr>
              <a:t>With 3 amps </a:t>
            </a:r>
            <a:r>
              <a:rPr lang="en-US" sz="2000" dirty="0">
                <a:latin typeface="Times New Roman"/>
                <a:cs typeface="Times New Roman"/>
              </a:rPr>
              <a:t>coming in, that means </a:t>
            </a:r>
            <a:r>
              <a:rPr lang="en-US" sz="2000" dirty="0">
                <a:solidFill>
                  <a:srgbClr val="FF0000"/>
                </a:solidFill>
                <a:latin typeface="Times New Roman"/>
                <a:cs typeface="Times New Roman"/>
              </a:rPr>
              <a:t>2 amps </a:t>
            </a:r>
            <a:r>
              <a:rPr lang="en-US" sz="2000" dirty="0">
                <a:latin typeface="Times New Roman"/>
                <a:cs typeface="Times New Roman"/>
              </a:rPr>
              <a:t>should </a:t>
            </a:r>
            <a:r>
              <a:rPr lang="en-US" sz="2000" dirty="0">
                <a:solidFill>
                  <a:srgbClr val="0000FF"/>
                </a:solidFill>
                <a:latin typeface="Times New Roman"/>
                <a:cs typeface="Times New Roman"/>
              </a:rPr>
              <a:t>pass through the upper branch</a:t>
            </a:r>
            <a:r>
              <a:rPr lang="en-US" sz="2000" dirty="0">
                <a:latin typeface="Times New Roman"/>
                <a:cs typeface="Times New Roman"/>
              </a:rPr>
              <a:t>.</a:t>
            </a:r>
          </a:p>
        </p:txBody>
      </p:sp>
      <p:sp>
        <p:nvSpPr>
          <p:cNvPr id="121" name="TextBox 120"/>
          <p:cNvSpPr txBox="1"/>
          <p:nvPr/>
        </p:nvSpPr>
        <p:spPr>
          <a:xfrm>
            <a:off x="344993" y="4201389"/>
            <a:ext cx="8494423" cy="1015663"/>
          </a:xfrm>
          <a:prstGeom prst="rect">
            <a:avLst/>
          </a:prstGeom>
          <a:noFill/>
        </p:spPr>
        <p:txBody>
          <a:bodyPr wrap="square" rtlCol="0">
            <a:spAutoFit/>
          </a:bodyPr>
          <a:lstStyle/>
          <a:p>
            <a:r>
              <a:rPr lang="en-US" sz="2000" dirty="0">
                <a:solidFill>
                  <a:srgbClr val="FF0000"/>
                </a:solidFill>
                <a:latin typeface="Apple Chancery"/>
                <a:cs typeface="Apple Chancery"/>
              </a:rPr>
              <a:t>Note: </a:t>
            </a:r>
            <a:r>
              <a:rPr lang="en-US" sz="2000" dirty="0">
                <a:solidFill>
                  <a:srgbClr val="0000FF"/>
                </a:solidFill>
                <a:latin typeface="Times New Roman"/>
                <a:cs typeface="Times New Roman"/>
              </a:rPr>
              <a:t>AP questions</a:t>
            </a:r>
            <a:r>
              <a:rPr lang="en-US" sz="2000" dirty="0">
                <a:latin typeface="Times New Roman"/>
                <a:cs typeface="Times New Roman"/>
              </a:rPr>
              <a:t> often have easy, non-mathematical, use-your-head solutions like this.  That is why I’m showing you screwball problems like this.  We will </a:t>
            </a:r>
            <a:r>
              <a:rPr lang="en-US" sz="2000" dirty="0">
                <a:solidFill>
                  <a:srgbClr val="0000FF"/>
                </a:solidFill>
                <a:latin typeface="Times New Roman"/>
                <a:cs typeface="Times New Roman"/>
              </a:rPr>
              <a:t>get into </a:t>
            </a:r>
            <a:r>
              <a:rPr lang="en-US" sz="2000" dirty="0">
                <a:latin typeface="Times New Roman"/>
                <a:cs typeface="Times New Roman"/>
              </a:rPr>
              <a:t>a </a:t>
            </a:r>
            <a:r>
              <a:rPr lang="en-US" sz="2000" dirty="0">
                <a:solidFill>
                  <a:srgbClr val="0000FF"/>
                </a:solidFill>
                <a:latin typeface="Times New Roman"/>
                <a:cs typeface="Times New Roman"/>
              </a:rPr>
              <a:t>more formal approach </a:t>
            </a:r>
            <a:r>
              <a:rPr lang="en-US" sz="2000" dirty="0">
                <a:latin typeface="Times New Roman"/>
                <a:cs typeface="Times New Roman"/>
              </a:rPr>
              <a:t>for analyzing circuit problems shortly.</a:t>
            </a:r>
          </a:p>
        </p:txBody>
      </p:sp>
    </p:spTree>
    <p:extLst>
      <p:ext uri="{BB962C8B-B14F-4D97-AF65-F5344CB8AC3E}">
        <p14:creationId xmlns:p14="http://schemas.microsoft.com/office/powerpoint/2010/main" val="770040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dissolve">
                                      <p:cBhvr>
                                        <p:cTn id="7" dur="500"/>
                                        <p:tgtEl>
                                          <p:spTgt spid="7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50"/>
                                        </p:tgtEl>
                                        <p:attrNameLst>
                                          <p:attrName>style.visibility</p:attrName>
                                        </p:attrNameLst>
                                      </p:cBhvr>
                                      <p:to>
                                        <p:strVal val="visible"/>
                                      </p:to>
                                    </p:set>
                                    <p:animEffect transition="in" filter="dissolve">
                                      <p:cBhvr>
                                        <p:cTn id="12" dur="500"/>
                                        <p:tgtEl>
                                          <p:spTgt spid="15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20"/>
                                        </p:tgtEl>
                                        <p:attrNameLst>
                                          <p:attrName>style.visibility</p:attrName>
                                        </p:attrNameLst>
                                      </p:cBhvr>
                                      <p:to>
                                        <p:strVal val="visible"/>
                                      </p:to>
                                    </p:set>
                                    <p:animEffect transition="in" filter="dissolve">
                                      <p:cBhvr>
                                        <p:cTn id="17" dur="500"/>
                                        <p:tgtEl>
                                          <p:spTgt spid="120"/>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21"/>
                                        </p:tgtEl>
                                        <p:attrNameLst>
                                          <p:attrName>style.visibility</p:attrName>
                                        </p:attrNameLst>
                                      </p:cBhvr>
                                      <p:to>
                                        <p:strVal val="visible"/>
                                      </p:to>
                                    </p:set>
                                    <p:animEffect transition="in" filter="dissolve">
                                      <p:cBhvr>
                                        <p:cTn id="22"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150" grpId="0"/>
      <p:bldP spid="120" grpId="0"/>
      <p:bldP spid="121" grpId="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7" name="TextBox 156"/>
          <p:cNvSpPr txBox="1"/>
          <p:nvPr/>
        </p:nvSpPr>
        <p:spPr>
          <a:xfrm>
            <a:off x="377282" y="2999568"/>
            <a:ext cx="8667503" cy="1323439"/>
          </a:xfrm>
          <a:prstGeom prst="rect">
            <a:avLst/>
          </a:prstGeom>
          <a:noFill/>
        </p:spPr>
        <p:txBody>
          <a:bodyPr wrap="square" rtlCol="0">
            <a:spAutoFit/>
          </a:bodyPr>
          <a:lstStyle/>
          <a:p>
            <a:r>
              <a:rPr lang="en-US" sz="2000" dirty="0">
                <a:solidFill>
                  <a:srgbClr val="FF0000"/>
                </a:solidFill>
                <a:latin typeface="Apple Chancery"/>
                <a:cs typeface="Apple Chancery"/>
              </a:rPr>
              <a:t>Assuming the </a:t>
            </a:r>
            <a:r>
              <a:rPr lang="en-US" sz="2000" dirty="0">
                <a:solidFill>
                  <a:srgbClr val="0000FF"/>
                </a:solidFill>
                <a:latin typeface="Times New Roman"/>
                <a:cs typeface="Times New Roman"/>
              </a:rPr>
              <a:t>voltage </a:t>
            </a:r>
            <a:r>
              <a:rPr lang="en-US" sz="2000" dirty="0">
                <a:latin typeface="Times New Roman"/>
                <a:cs typeface="Times New Roman"/>
              </a:rPr>
              <a:t>at </a:t>
            </a:r>
            <a:r>
              <a:rPr lang="en-US" sz="2000" i="1" dirty="0">
                <a:solidFill>
                  <a:srgbClr val="0000FF"/>
                </a:solidFill>
                <a:latin typeface="Times New Roman"/>
                <a:cs typeface="Times New Roman"/>
              </a:rPr>
              <a:t>Points</a:t>
            </a:r>
            <a:r>
              <a:rPr lang="en-US" sz="2000" dirty="0">
                <a:solidFill>
                  <a:srgbClr val="0000FF"/>
                </a:solidFill>
                <a:latin typeface="Times New Roman"/>
                <a:cs typeface="Times New Roman"/>
              </a:rPr>
              <a:t> </a:t>
            </a:r>
            <a:r>
              <a:rPr lang="en-US" sz="2000" i="1" dirty="0">
                <a:solidFill>
                  <a:srgbClr val="0000FF"/>
                </a:solidFill>
                <a:latin typeface="Times New Roman"/>
                <a:cs typeface="Times New Roman"/>
              </a:rPr>
              <a:t>a </a:t>
            </a:r>
            <a:r>
              <a:rPr lang="en-US" sz="2000" dirty="0">
                <a:solidFill>
                  <a:srgbClr val="000000"/>
                </a:solidFill>
                <a:latin typeface="Times New Roman"/>
                <a:cs typeface="Times New Roman"/>
              </a:rPr>
              <a:t>is </a:t>
            </a:r>
            <a:r>
              <a:rPr lang="en-US" sz="2000" dirty="0">
                <a:solidFill>
                  <a:srgbClr val="FF0000"/>
                </a:solidFill>
                <a:latin typeface="Times New Roman"/>
                <a:cs typeface="Times New Roman"/>
              </a:rPr>
              <a:t>zero</a:t>
            </a:r>
            <a:r>
              <a:rPr lang="en-US" sz="2000" dirty="0">
                <a:solidFill>
                  <a:srgbClr val="000000"/>
                </a:solidFill>
                <a:latin typeface="Times New Roman"/>
                <a:cs typeface="Times New Roman"/>
              </a:rPr>
              <a:t> (this is tricky as you don’t know what     is—you can define it anyway you want, though), the </a:t>
            </a:r>
            <a:r>
              <a:rPr lang="en-US" sz="2000" dirty="0">
                <a:solidFill>
                  <a:srgbClr val="0000FF"/>
                </a:solidFill>
                <a:latin typeface="Times New Roman"/>
                <a:cs typeface="Times New Roman"/>
              </a:rPr>
              <a:t>voltage changes </a:t>
            </a:r>
            <a:r>
              <a:rPr lang="en-US" sz="2000" dirty="0">
                <a:solidFill>
                  <a:srgbClr val="000000"/>
                </a:solidFill>
                <a:latin typeface="Times New Roman"/>
                <a:cs typeface="Times New Roman"/>
              </a:rPr>
              <a:t>will be due to the </a:t>
            </a:r>
            <a:r>
              <a:rPr lang="en-US" sz="2000" dirty="0">
                <a:solidFill>
                  <a:srgbClr val="0000FF"/>
                </a:solidFill>
                <a:latin typeface="Times New Roman"/>
                <a:cs typeface="Times New Roman"/>
              </a:rPr>
              <a:t>increase due to the battery </a:t>
            </a:r>
            <a:r>
              <a:rPr lang="en-US" sz="2000" dirty="0">
                <a:solidFill>
                  <a:srgbClr val="000000"/>
                </a:solidFill>
                <a:latin typeface="Times New Roman"/>
                <a:cs typeface="Times New Roman"/>
              </a:rPr>
              <a:t>in the right branch and the </a:t>
            </a:r>
            <a:r>
              <a:rPr lang="en-US" sz="2000" dirty="0">
                <a:solidFill>
                  <a:srgbClr val="0000FF"/>
                </a:solidFill>
                <a:latin typeface="Times New Roman"/>
                <a:cs typeface="Times New Roman"/>
              </a:rPr>
              <a:t>drop due to the 6 ohm resistor</a:t>
            </a:r>
            <a:r>
              <a:rPr lang="en-US" sz="2000" dirty="0">
                <a:solidFill>
                  <a:srgbClr val="000000"/>
                </a:solidFill>
                <a:latin typeface="Times New Roman"/>
                <a:cs typeface="Times New Roman"/>
              </a:rPr>
              <a:t>.  That is:</a:t>
            </a:r>
            <a:endParaRPr lang="en-US" sz="2000" dirty="0">
              <a:latin typeface="Times New Roman"/>
              <a:cs typeface="Times New Roman"/>
            </a:endParaRPr>
          </a:p>
        </p:txBody>
      </p:sp>
      <p:sp>
        <p:nvSpPr>
          <p:cNvPr id="137250"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82296" tIns="41148" rIns="82296" bIns="41148"/>
          <a:lstStyle/>
          <a:p>
            <a:endParaRPr lang="en-US"/>
          </a:p>
        </p:txBody>
      </p:sp>
      <p:sp>
        <p:nvSpPr>
          <p:cNvPr id="137251" name="TextBox 43"/>
          <p:cNvSpPr txBox="1">
            <a:spLocks noChangeArrowheads="1"/>
          </p:cNvSpPr>
          <p:nvPr/>
        </p:nvSpPr>
        <p:spPr bwMode="auto">
          <a:xfrm>
            <a:off x="8719662" y="6472238"/>
            <a:ext cx="389505" cy="2523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14.)</a:t>
            </a:r>
          </a:p>
        </p:txBody>
      </p:sp>
      <p:sp>
        <p:nvSpPr>
          <p:cNvPr id="4" name="TextBox 3"/>
          <p:cNvSpPr txBox="1"/>
          <p:nvPr/>
        </p:nvSpPr>
        <p:spPr>
          <a:xfrm>
            <a:off x="314585" y="232207"/>
            <a:ext cx="4008287" cy="523220"/>
          </a:xfrm>
          <a:prstGeom prst="rect">
            <a:avLst/>
          </a:prstGeom>
          <a:noFill/>
        </p:spPr>
        <p:txBody>
          <a:bodyPr wrap="square" rtlCol="0">
            <a:spAutoFit/>
          </a:bodyPr>
          <a:lstStyle/>
          <a:p>
            <a:r>
              <a:rPr lang="en-US" sz="2800" dirty="0">
                <a:solidFill>
                  <a:srgbClr val="FF0000"/>
                </a:solidFill>
                <a:latin typeface="Apple Chancery"/>
                <a:cs typeface="Apple Chancery"/>
              </a:rPr>
              <a:t>Example 7:  Consider</a:t>
            </a:r>
            <a:r>
              <a:rPr lang="en-US" sz="2000" dirty="0">
                <a:solidFill>
                  <a:srgbClr val="FF0000"/>
                </a:solidFill>
                <a:latin typeface="Times New Roman"/>
                <a:cs typeface="Times New Roman"/>
              </a:rPr>
              <a:t>:</a:t>
            </a:r>
            <a:r>
              <a:rPr lang="en-US" sz="2000" dirty="0">
                <a:latin typeface="Times New Roman"/>
                <a:cs typeface="Times New Roman"/>
              </a:rPr>
              <a:t>  </a:t>
            </a:r>
            <a:endParaRPr lang="en-US" sz="2800" dirty="0">
              <a:latin typeface="Apple Chancery"/>
              <a:cs typeface="Apple Chancery"/>
            </a:endParaRPr>
          </a:p>
        </p:txBody>
      </p:sp>
      <p:sp>
        <p:nvSpPr>
          <p:cNvPr id="120" name="TextBox 119"/>
          <p:cNvSpPr txBox="1"/>
          <p:nvPr/>
        </p:nvSpPr>
        <p:spPr>
          <a:xfrm>
            <a:off x="88894" y="756093"/>
            <a:ext cx="3853334" cy="400110"/>
          </a:xfrm>
          <a:prstGeom prst="rect">
            <a:avLst/>
          </a:prstGeom>
          <a:noFill/>
        </p:spPr>
        <p:txBody>
          <a:bodyPr wrap="square" rtlCol="0">
            <a:spAutoFit/>
          </a:bodyPr>
          <a:lstStyle/>
          <a:p>
            <a:r>
              <a:rPr lang="en-US" sz="2000" dirty="0">
                <a:solidFill>
                  <a:srgbClr val="FF0000"/>
                </a:solidFill>
                <a:latin typeface="Apple Chancery"/>
                <a:cs typeface="Apple Chancery"/>
              </a:rPr>
              <a:t>a.) What does </a:t>
            </a:r>
            <a:r>
              <a:rPr lang="en-US" sz="2000" dirty="0">
                <a:latin typeface="Times New Roman"/>
                <a:cs typeface="Times New Roman"/>
              </a:rPr>
              <a:t>the </a:t>
            </a:r>
            <a:r>
              <a:rPr lang="en-US" sz="2000" dirty="0">
                <a:solidFill>
                  <a:srgbClr val="0000FF"/>
                </a:solidFill>
                <a:latin typeface="Times New Roman"/>
                <a:cs typeface="Times New Roman"/>
              </a:rPr>
              <a:t>voltmeter read?</a:t>
            </a:r>
            <a:endParaRPr lang="en-US" sz="2000" dirty="0">
              <a:latin typeface="Times New Roman"/>
              <a:cs typeface="Times New Roman"/>
            </a:endParaRPr>
          </a:p>
        </p:txBody>
      </p:sp>
      <p:graphicFrame>
        <p:nvGraphicFramePr>
          <p:cNvPr id="54" name="Object 13"/>
          <p:cNvGraphicFramePr>
            <a:graphicFrameLocks noChangeAspect="1"/>
          </p:cNvGraphicFramePr>
          <p:nvPr>
            <p:extLst>
              <p:ext uri="{D42A27DB-BD31-4B8C-83A1-F6EECF244321}">
                <p14:modId xmlns:p14="http://schemas.microsoft.com/office/powerpoint/2010/main" val="1252133681"/>
              </p:ext>
            </p:extLst>
          </p:nvPr>
        </p:nvGraphicFramePr>
        <p:xfrm>
          <a:off x="4362698" y="1353589"/>
          <a:ext cx="220663" cy="223837"/>
        </p:xfrm>
        <a:graphic>
          <a:graphicData uri="http://schemas.openxmlformats.org/presentationml/2006/ole">
            <mc:AlternateContent xmlns:mc="http://schemas.openxmlformats.org/markup-compatibility/2006">
              <mc:Choice xmlns:v="urn:schemas-microsoft-com:vml" Requires="v">
                <p:oleObj name="Equation" r:id="rId3" imgW="152400" imgH="152400" progId="Equation.DSMT4">
                  <p:embed/>
                </p:oleObj>
              </mc:Choice>
              <mc:Fallback>
                <p:oleObj name="Equation" r:id="rId3" imgW="152400" imgH="152400" progId="Equation.DSMT4">
                  <p:embed/>
                  <p:pic>
                    <p:nvPicPr>
                      <p:cNvPr id="0" name=""/>
                      <p:cNvPicPr>
                        <a:picLocks noChangeAspect="1" noChangeArrowheads="1"/>
                      </p:cNvPicPr>
                      <p:nvPr/>
                    </p:nvPicPr>
                    <p:blipFill>
                      <a:blip r:embed="rId4"/>
                      <a:srcRect/>
                      <a:stretch>
                        <a:fillRect/>
                      </a:stretch>
                    </p:blipFill>
                    <p:spPr bwMode="auto">
                      <a:xfrm>
                        <a:off x="4362698" y="1353589"/>
                        <a:ext cx="220663" cy="22383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55" name="Line 4"/>
          <p:cNvSpPr>
            <a:spLocks noChangeShapeType="1"/>
          </p:cNvSpPr>
          <p:nvPr/>
        </p:nvSpPr>
        <p:spPr bwMode="auto">
          <a:xfrm flipH="1">
            <a:off x="4182645" y="2663194"/>
            <a:ext cx="3041081"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aphicFrame>
        <p:nvGraphicFramePr>
          <p:cNvPr id="75" name="Object 15"/>
          <p:cNvGraphicFramePr>
            <a:graphicFrameLocks noChangeAspect="1"/>
          </p:cNvGraphicFramePr>
          <p:nvPr/>
        </p:nvGraphicFramePr>
        <p:xfrm>
          <a:off x="6159935" y="266241"/>
          <a:ext cx="498005" cy="222458"/>
        </p:xfrm>
        <a:graphic>
          <a:graphicData uri="http://schemas.openxmlformats.org/presentationml/2006/ole">
            <mc:AlternateContent xmlns:mc="http://schemas.openxmlformats.org/markup-compatibility/2006">
              <mc:Choice xmlns:v="urn:schemas-microsoft-com:vml" Requires="v">
                <p:oleObj name="Equation" r:id="rId5" imgW="342900" imgH="152400" progId="Equation.DSMT4">
                  <p:embed/>
                </p:oleObj>
              </mc:Choice>
              <mc:Fallback>
                <p:oleObj name="Equation" r:id="rId5" imgW="342900" imgH="1524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59935" y="266241"/>
                        <a:ext cx="498005" cy="22245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8" name="Line 8"/>
          <p:cNvSpPr>
            <a:spLocks noChangeShapeType="1"/>
          </p:cNvSpPr>
          <p:nvPr/>
        </p:nvSpPr>
        <p:spPr bwMode="auto">
          <a:xfrm flipH="1">
            <a:off x="4111921" y="700845"/>
            <a:ext cx="77795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86" name="Line 9"/>
          <p:cNvSpPr>
            <a:spLocks noChangeShapeType="1"/>
          </p:cNvSpPr>
          <p:nvPr/>
        </p:nvSpPr>
        <p:spPr bwMode="auto">
          <a:xfrm>
            <a:off x="4182645" y="1761573"/>
            <a:ext cx="0" cy="919298"/>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87" name="Line 10"/>
          <p:cNvSpPr>
            <a:spLocks noChangeShapeType="1"/>
          </p:cNvSpPr>
          <p:nvPr/>
        </p:nvSpPr>
        <p:spPr bwMode="auto">
          <a:xfrm flipH="1">
            <a:off x="6445773" y="700845"/>
            <a:ext cx="707228"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89" name="Line 11"/>
          <p:cNvSpPr>
            <a:spLocks noChangeShapeType="1"/>
          </p:cNvSpPr>
          <p:nvPr/>
        </p:nvSpPr>
        <p:spPr bwMode="auto">
          <a:xfrm>
            <a:off x="7223724" y="1690859"/>
            <a:ext cx="0" cy="990014"/>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90" name="Line 12"/>
          <p:cNvSpPr>
            <a:spLocks noChangeShapeType="1"/>
          </p:cNvSpPr>
          <p:nvPr/>
        </p:nvSpPr>
        <p:spPr bwMode="auto">
          <a:xfrm flipH="1">
            <a:off x="4394812" y="1903005"/>
            <a:ext cx="0" cy="424291"/>
          </a:xfrm>
          <a:prstGeom prst="line">
            <a:avLst/>
          </a:prstGeom>
          <a:noFill/>
          <a:ln w="2857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91" name="Line 13"/>
          <p:cNvSpPr>
            <a:spLocks noChangeShapeType="1"/>
          </p:cNvSpPr>
          <p:nvPr/>
        </p:nvSpPr>
        <p:spPr bwMode="auto">
          <a:xfrm flipV="1">
            <a:off x="5950714" y="1266566"/>
            <a:ext cx="0" cy="424291"/>
          </a:xfrm>
          <a:prstGeom prst="line">
            <a:avLst/>
          </a:prstGeom>
          <a:noFill/>
          <a:ln w="2857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graphicFrame>
        <p:nvGraphicFramePr>
          <p:cNvPr id="92" name="Object 16"/>
          <p:cNvGraphicFramePr>
            <a:graphicFrameLocks noChangeAspect="1"/>
          </p:cNvGraphicFramePr>
          <p:nvPr/>
        </p:nvGraphicFramePr>
        <p:xfrm>
          <a:off x="4465536" y="1973719"/>
          <a:ext cx="194488" cy="282861"/>
        </p:xfrm>
        <a:graphic>
          <a:graphicData uri="http://schemas.openxmlformats.org/presentationml/2006/ole">
            <mc:AlternateContent xmlns:mc="http://schemas.openxmlformats.org/markup-compatibility/2006">
              <mc:Choice xmlns:v="urn:schemas-microsoft-com:vml" Requires="v">
                <p:oleObj name="Equation" r:id="rId7" imgW="139700" imgH="203200" progId="Equation.DSMT4">
                  <p:embed/>
                </p:oleObj>
              </mc:Choice>
              <mc:Fallback>
                <p:oleObj name="Equation" r:id="rId7" imgW="139700" imgH="2032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65536" y="1973719"/>
                        <a:ext cx="194488" cy="282861"/>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93" name="Object 17"/>
          <p:cNvGraphicFramePr>
            <a:graphicFrameLocks noChangeAspect="1"/>
          </p:cNvGraphicFramePr>
          <p:nvPr/>
        </p:nvGraphicFramePr>
        <p:xfrm>
          <a:off x="6021436" y="1337282"/>
          <a:ext cx="212169" cy="309378"/>
        </p:xfrm>
        <a:graphic>
          <a:graphicData uri="http://schemas.openxmlformats.org/presentationml/2006/ole">
            <mc:AlternateContent xmlns:mc="http://schemas.openxmlformats.org/markup-compatibility/2006">
              <mc:Choice xmlns:v="urn:schemas-microsoft-com:vml" Requires="v">
                <p:oleObj name="Equation" r:id="rId9" imgW="139700" imgH="203200" progId="Equation.DSMT4">
                  <p:embed/>
                </p:oleObj>
              </mc:Choice>
              <mc:Fallback>
                <p:oleObj name="Equation" r:id="rId9" imgW="139700" imgH="2032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21436" y="1337282"/>
                        <a:ext cx="212169" cy="30937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nvGrpSpPr>
          <p:cNvPr id="97" name="Group 16"/>
          <p:cNvGrpSpPr>
            <a:grpSpLocks/>
          </p:cNvGrpSpPr>
          <p:nvPr/>
        </p:nvGrpSpPr>
        <p:grpSpPr bwMode="auto">
          <a:xfrm rot="5457964">
            <a:off x="5420323" y="1231190"/>
            <a:ext cx="565723" cy="353614"/>
            <a:chOff x="4320" y="1536"/>
            <a:chExt cx="384" cy="240"/>
          </a:xfrm>
        </p:grpSpPr>
        <p:sp>
          <p:nvSpPr>
            <p:cNvPr id="147" name="Line 17"/>
            <p:cNvSpPr>
              <a:spLocks noChangeShapeType="1"/>
            </p:cNvSpPr>
            <p:nvPr/>
          </p:nvSpPr>
          <p:spPr bwMode="auto">
            <a:xfrm flipV="1">
              <a:off x="4320" y="1536"/>
              <a:ext cx="48" cy="144"/>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48" name="Line 18"/>
            <p:cNvSpPr>
              <a:spLocks noChangeShapeType="1"/>
            </p:cNvSpPr>
            <p:nvPr/>
          </p:nvSpPr>
          <p:spPr bwMode="auto">
            <a:xfrm>
              <a:off x="4368" y="1536"/>
              <a:ext cx="96" cy="24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49" name="Line 19"/>
            <p:cNvSpPr>
              <a:spLocks noChangeShapeType="1"/>
            </p:cNvSpPr>
            <p:nvPr/>
          </p:nvSpPr>
          <p:spPr bwMode="auto">
            <a:xfrm flipV="1">
              <a:off x="4464" y="1536"/>
              <a:ext cx="96" cy="24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51" name="Line 20"/>
            <p:cNvSpPr>
              <a:spLocks noChangeShapeType="1"/>
            </p:cNvSpPr>
            <p:nvPr/>
          </p:nvSpPr>
          <p:spPr bwMode="auto">
            <a:xfrm>
              <a:off x="4560" y="1536"/>
              <a:ext cx="96" cy="24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52" name="Line 21"/>
            <p:cNvSpPr>
              <a:spLocks noChangeShapeType="1"/>
            </p:cNvSpPr>
            <p:nvPr/>
          </p:nvSpPr>
          <p:spPr bwMode="auto">
            <a:xfrm flipV="1">
              <a:off x="4656" y="1632"/>
              <a:ext cx="48" cy="144"/>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98" name="Line 22"/>
          <p:cNvSpPr>
            <a:spLocks noChangeShapeType="1"/>
          </p:cNvSpPr>
          <p:nvPr/>
        </p:nvSpPr>
        <p:spPr bwMode="auto">
          <a:xfrm>
            <a:off x="5016582" y="417984"/>
            <a:ext cx="0" cy="565723"/>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99" name="Line 23"/>
          <p:cNvSpPr>
            <a:spLocks noChangeShapeType="1"/>
          </p:cNvSpPr>
          <p:nvPr/>
        </p:nvSpPr>
        <p:spPr bwMode="auto">
          <a:xfrm>
            <a:off x="4876224" y="559414"/>
            <a:ext cx="0" cy="28286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00" name="Line 24"/>
          <p:cNvSpPr>
            <a:spLocks noChangeShapeType="1"/>
          </p:cNvSpPr>
          <p:nvPr/>
        </p:nvSpPr>
        <p:spPr bwMode="auto">
          <a:xfrm>
            <a:off x="6445773" y="417984"/>
            <a:ext cx="0" cy="565723"/>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01" name="Line 25"/>
          <p:cNvSpPr>
            <a:spLocks noChangeShapeType="1"/>
          </p:cNvSpPr>
          <p:nvPr/>
        </p:nvSpPr>
        <p:spPr bwMode="auto">
          <a:xfrm>
            <a:off x="6304329" y="559415"/>
            <a:ext cx="0" cy="28286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04" name="Line 26"/>
          <p:cNvSpPr>
            <a:spLocks noChangeShapeType="1"/>
          </p:cNvSpPr>
          <p:nvPr/>
        </p:nvSpPr>
        <p:spPr bwMode="auto">
          <a:xfrm flipH="1">
            <a:off x="5031319" y="700845"/>
            <a:ext cx="127301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05" name="Line 27"/>
          <p:cNvSpPr>
            <a:spLocks noChangeShapeType="1"/>
          </p:cNvSpPr>
          <p:nvPr/>
        </p:nvSpPr>
        <p:spPr bwMode="auto">
          <a:xfrm>
            <a:off x="5667822" y="700845"/>
            <a:ext cx="0" cy="42429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nvGrpSpPr>
          <p:cNvPr id="106" name="Group 28"/>
          <p:cNvGrpSpPr>
            <a:grpSpLocks/>
          </p:cNvGrpSpPr>
          <p:nvPr/>
        </p:nvGrpSpPr>
        <p:grpSpPr bwMode="auto">
          <a:xfrm rot="5457964">
            <a:off x="6905501" y="1231190"/>
            <a:ext cx="565723" cy="353614"/>
            <a:chOff x="4320" y="1536"/>
            <a:chExt cx="384" cy="240"/>
          </a:xfrm>
        </p:grpSpPr>
        <p:sp>
          <p:nvSpPr>
            <p:cNvPr id="142" name="Line 29"/>
            <p:cNvSpPr>
              <a:spLocks noChangeShapeType="1"/>
            </p:cNvSpPr>
            <p:nvPr/>
          </p:nvSpPr>
          <p:spPr bwMode="auto">
            <a:xfrm flipV="1">
              <a:off x="4320" y="1536"/>
              <a:ext cx="48" cy="144"/>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43" name="Line 30"/>
            <p:cNvSpPr>
              <a:spLocks noChangeShapeType="1"/>
            </p:cNvSpPr>
            <p:nvPr/>
          </p:nvSpPr>
          <p:spPr bwMode="auto">
            <a:xfrm>
              <a:off x="4368" y="1536"/>
              <a:ext cx="96" cy="24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44" name="Line 31"/>
            <p:cNvSpPr>
              <a:spLocks noChangeShapeType="1"/>
            </p:cNvSpPr>
            <p:nvPr/>
          </p:nvSpPr>
          <p:spPr bwMode="auto">
            <a:xfrm flipV="1">
              <a:off x="4464" y="1536"/>
              <a:ext cx="96" cy="24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45" name="Line 32"/>
            <p:cNvSpPr>
              <a:spLocks noChangeShapeType="1"/>
            </p:cNvSpPr>
            <p:nvPr/>
          </p:nvSpPr>
          <p:spPr bwMode="auto">
            <a:xfrm>
              <a:off x="4560" y="1536"/>
              <a:ext cx="96" cy="24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46" name="Line 33"/>
            <p:cNvSpPr>
              <a:spLocks noChangeShapeType="1"/>
            </p:cNvSpPr>
            <p:nvPr/>
          </p:nvSpPr>
          <p:spPr bwMode="auto">
            <a:xfrm flipV="1">
              <a:off x="4656" y="1632"/>
              <a:ext cx="48" cy="144"/>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108" name="Line 34"/>
          <p:cNvSpPr>
            <a:spLocks noChangeShapeType="1"/>
          </p:cNvSpPr>
          <p:nvPr/>
        </p:nvSpPr>
        <p:spPr bwMode="auto">
          <a:xfrm>
            <a:off x="7153001" y="700845"/>
            <a:ext cx="0" cy="42429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nvGrpSpPr>
          <p:cNvPr id="109" name="Group 35"/>
          <p:cNvGrpSpPr>
            <a:grpSpLocks/>
          </p:cNvGrpSpPr>
          <p:nvPr/>
        </p:nvGrpSpPr>
        <p:grpSpPr bwMode="auto">
          <a:xfrm rot="5457964">
            <a:off x="3864422" y="1301906"/>
            <a:ext cx="565723" cy="353614"/>
            <a:chOff x="4320" y="1536"/>
            <a:chExt cx="384" cy="240"/>
          </a:xfrm>
        </p:grpSpPr>
        <p:sp>
          <p:nvSpPr>
            <p:cNvPr id="137" name="Line 36"/>
            <p:cNvSpPr>
              <a:spLocks noChangeShapeType="1"/>
            </p:cNvSpPr>
            <p:nvPr/>
          </p:nvSpPr>
          <p:spPr bwMode="auto">
            <a:xfrm flipV="1">
              <a:off x="4320" y="1536"/>
              <a:ext cx="48" cy="144"/>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38" name="Line 37"/>
            <p:cNvSpPr>
              <a:spLocks noChangeShapeType="1"/>
            </p:cNvSpPr>
            <p:nvPr/>
          </p:nvSpPr>
          <p:spPr bwMode="auto">
            <a:xfrm>
              <a:off x="4368" y="1536"/>
              <a:ext cx="96" cy="24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39" name="Line 38"/>
            <p:cNvSpPr>
              <a:spLocks noChangeShapeType="1"/>
            </p:cNvSpPr>
            <p:nvPr/>
          </p:nvSpPr>
          <p:spPr bwMode="auto">
            <a:xfrm flipV="1">
              <a:off x="4464" y="1536"/>
              <a:ext cx="96" cy="24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40" name="Line 39"/>
            <p:cNvSpPr>
              <a:spLocks noChangeShapeType="1"/>
            </p:cNvSpPr>
            <p:nvPr/>
          </p:nvSpPr>
          <p:spPr bwMode="auto">
            <a:xfrm>
              <a:off x="4560" y="1536"/>
              <a:ext cx="96" cy="24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41" name="Line 40"/>
            <p:cNvSpPr>
              <a:spLocks noChangeShapeType="1"/>
            </p:cNvSpPr>
            <p:nvPr/>
          </p:nvSpPr>
          <p:spPr bwMode="auto">
            <a:xfrm flipV="1">
              <a:off x="4656" y="1632"/>
              <a:ext cx="48" cy="144"/>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122" name="Line 41"/>
          <p:cNvSpPr>
            <a:spLocks noChangeShapeType="1"/>
          </p:cNvSpPr>
          <p:nvPr/>
        </p:nvSpPr>
        <p:spPr bwMode="auto">
          <a:xfrm>
            <a:off x="5738546" y="1690859"/>
            <a:ext cx="0" cy="990014"/>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23" name="Line 42"/>
          <p:cNvSpPr>
            <a:spLocks noChangeShapeType="1"/>
          </p:cNvSpPr>
          <p:nvPr/>
        </p:nvSpPr>
        <p:spPr bwMode="auto">
          <a:xfrm>
            <a:off x="4111921" y="700845"/>
            <a:ext cx="0" cy="495007"/>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24" name="Line 43"/>
          <p:cNvSpPr>
            <a:spLocks noChangeShapeType="1"/>
          </p:cNvSpPr>
          <p:nvPr/>
        </p:nvSpPr>
        <p:spPr bwMode="auto">
          <a:xfrm>
            <a:off x="7435893" y="1125136"/>
            <a:ext cx="0" cy="495007"/>
          </a:xfrm>
          <a:prstGeom prst="line">
            <a:avLst/>
          </a:prstGeom>
          <a:noFill/>
          <a:ln w="2857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graphicFrame>
        <p:nvGraphicFramePr>
          <p:cNvPr id="125" name="Object 18"/>
          <p:cNvGraphicFramePr>
            <a:graphicFrameLocks noChangeAspect="1"/>
          </p:cNvGraphicFramePr>
          <p:nvPr>
            <p:extLst>
              <p:ext uri="{D42A27DB-BD31-4B8C-83A1-F6EECF244321}">
                <p14:modId xmlns:p14="http://schemas.microsoft.com/office/powerpoint/2010/main" val="2451263950"/>
              </p:ext>
            </p:extLst>
          </p:nvPr>
        </p:nvGraphicFramePr>
        <p:xfrm>
          <a:off x="7465360" y="1195852"/>
          <a:ext cx="960651" cy="269672"/>
        </p:xfrm>
        <a:graphic>
          <a:graphicData uri="http://schemas.openxmlformats.org/presentationml/2006/ole">
            <mc:AlternateContent xmlns:mc="http://schemas.openxmlformats.org/markup-compatibility/2006">
              <mc:Choice xmlns:v="urn:schemas-microsoft-com:vml" Requires="v">
                <p:oleObj name="Equation" r:id="rId11" imgW="723900" imgH="203200" progId="Equation.DSMT4">
                  <p:embed/>
                </p:oleObj>
              </mc:Choice>
              <mc:Fallback>
                <p:oleObj name="Equation" r:id="rId11" imgW="723900" imgH="2032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465360" y="1195852"/>
                        <a:ext cx="960651" cy="26967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26" name="Object 19"/>
          <p:cNvGraphicFramePr>
            <a:graphicFrameLocks noChangeAspect="1"/>
          </p:cNvGraphicFramePr>
          <p:nvPr>
            <p:extLst>
              <p:ext uri="{D42A27DB-BD31-4B8C-83A1-F6EECF244321}">
                <p14:modId xmlns:p14="http://schemas.microsoft.com/office/powerpoint/2010/main" val="1900990459"/>
              </p:ext>
            </p:extLst>
          </p:nvPr>
        </p:nvGraphicFramePr>
        <p:xfrm>
          <a:off x="4777893" y="248751"/>
          <a:ext cx="223955" cy="274022"/>
        </p:xfrm>
        <a:graphic>
          <a:graphicData uri="http://schemas.openxmlformats.org/presentationml/2006/ole">
            <mc:AlternateContent xmlns:mc="http://schemas.openxmlformats.org/markup-compatibility/2006">
              <mc:Choice xmlns:v="urn:schemas-microsoft-com:vml" Requires="v">
                <p:oleObj name="Equation" r:id="rId13" imgW="114300" imgH="139700" progId="Equation.DSMT4">
                  <p:embed/>
                </p:oleObj>
              </mc:Choice>
              <mc:Fallback>
                <p:oleObj name="Equation" r:id="rId13" imgW="114300" imgH="13970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777893" y="248751"/>
                        <a:ext cx="223955" cy="27402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27" name="Object 20"/>
          <p:cNvGraphicFramePr>
            <a:graphicFrameLocks noChangeAspect="1"/>
          </p:cNvGraphicFramePr>
          <p:nvPr/>
        </p:nvGraphicFramePr>
        <p:xfrm>
          <a:off x="5605940" y="471020"/>
          <a:ext cx="159126" cy="176788"/>
        </p:xfrm>
        <a:graphic>
          <a:graphicData uri="http://schemas.openxmlformats.org/presentationml/2006/ole">
            <mc:AlternateContent xmlns:mc="http://schemas.openxmlformats.org/markup-compatibility/2006">
              <mc:Choice xmlns:v="urn:schemas-microsoft-com:vml" Requires="v">
                <p:oleObj name="Equation" r:id="rId15" imgW="114300" imgH="127000" progId="Equation.DSMT4">
                  <p:embed/>
                </p:oleObj>
              </mc:Choice>
              <mc:Fallback>
                <p:oleObj name="Equation" r:id="rId15" imgW="114300" imgH="12700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605940" y="471020"/>
                        <a:ext cx="159126" cy="1767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28" name="Object 21"/>
          <p:cNvGraphicFramePr>
            <a:graphicFrameLocks noChangeAspect="1"/>
          </p:cNvGraphicFramePr>
          <p:nvPr/>
        </p:nvGraphicFramePr>
        <p:xfrm>
          <a:off x="5694342" y="2733908"/>
          <a:ext cx="176806" cy="229825"/>
        </p:xfrm>
        <a:graphic>
          <a:graphicData uri="http://schemas.openxmlformats.org/presentationml/2006/ole">
            <mc:AlternateContent xmlns:mc="http://schemas.openxmlformats.org/markup-compatibility/2006">
              <mc:Choice xmlns:v="urn:schemas-microsoft-com:vml" Requires="v">
                <p:oleObj name="Equation" r:id="rId17" imgW="127000" imgH="165100" progId="Equation.DSMT4">
                  <p:embed/>
                </p:oleObj>
              </mc:Choice>
              <mc:Fallback>
                <p:oleObj name="Equation" r:id="rId17" imgW="127000" imgH="16510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694342" y="2733908"/>
                        <a:ext cx="176806" cy="2298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29" name="Oval 168"/>
          <p:cNvSpPr>
            <a:spLocks noChangeArrowheads="1"/>
          </p:cNvSpPr>
          <p:nvPr/>
        </p:nvSpPr>
        <p:spPr bwMode="auto">
          <a:xfrm>
            <a:off x="5526378" y="2044435"/>
            <a:ext cx="424336" cy="424291"/>
          </a:xfrm>
          <a:prstGeom prst="ellipse">
            <a:avLst/>
          </a:prstGeom>
          <a:solidFill>
            <a:schemeClr val="bg1"/>
          </a:solidFill>
          <a:ln w="9525">
            <a:solidFill>
              <a:schemeClr val="tx1"/>
            </a:solidFill>
            <a:round/>
            <a:headEnd/>
            <a:tailEnd/>
          </a:ln>
        </p:spPr>
        <p:txBody>
          <a:bodyPr/>
          <a:lstStyle/>
          <a:p>
            <a:endParaRPr lang="en-US"/>
          </a:p>
        </p:txBody>
      </p:sp>
      <p:graphicFrame>
        <p:nvGraphicFramePr>
          <p:cNvPr id="130" name="Object 22"/>
          <p:cNvGraphicFramePr>
            <a:graphicFrameLocks noChangeAspect="1"/>
          </p:cNvGraphicFramePr>
          <p:nvPr/>
        </p:nvGraphicFramePr>
        <p:xfrm>
          <a:off x="5597102" y="2115150"/>
          <a:ext cx="274051" cy="254002"/>
        </p:xfrm>
        <a:graphic>
          <a:graphicData uri="http://schemas.openxmlformats.org/presentationml/2006/ole">
            <mc:AlternateContent xmlns:mc="http://schemas.openxmlformats.org/markup-compatibility/2006">
              <mc:Choice xmlns:v="urn:schemas-microsoft-com:vml" Requires="v">
                <p:oleObj name="Equation" r:id="rId19" imgW="165100" imgH="152400" progId="Equation.DSMT4">
                  <p:embed/>
                </p:oleObj>
              </mc:Choice>
              <mc:Fallback>
                <p:oleObj name="Equation" r:id="rId19" imgW="165100" imgH="152400"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597102" y="2115150"/>
                        <a:ext cx="274051" cy="25400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cxnSp>
        <p:nvCxnSpPr>
          <p:cNvPr id="131" name="Straight Connector 170"/>
          <p:cNvCxnSpPr>
            <a:cxnSpLocks noChangeShapeType="1"/>
          </p:cNvCxnSpPr>
          <p:nvPr/>
        </p:nvCxnSpPr>
        <p:spPr bwMode="auto">
          <a:xfrm>
            <a:off x="7153002" y="912991"/>
            <a:ext cx="1555902" cy="1473"/>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cxnSp>
      <p:cxnSp>
        <p:nvCxnSpPr>
          <p:cNvPr id="132" name="Straight Connector 171"/>
          <p:cNvCxnSpPr>
            <a:cxnSpLocks noChangeShapeType="1"/>
          </p:cNvCxnSpPr>
          <p:nvPr/>
        </p:nvCxnSpPr>
        <p:spPr bwMode="auto">
          <a:xfrm>
            <a:off x="7223726" y="2044435"/>
            <a:ext cx="1485179" cy="1473"/>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cxnSp>
      <p:sp>
        <p:nvSpPr>
          <p:cNvPr id="133" name="Line 11"/>
          <p:cNvSpPr>
            <a:spLocks noChangeShapeType="1"/>
          </p:cNvSpPr>
          <p:nvPr/>
        </p:nvSpPr>
        <p:spPr bwMode="auto">
          <a:xfrm>
            <a:off x="8708903" y="912990"/>
            <a:ext cx="0" cy="1131444"/>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34" name="Oval 175"/>
          <p:cNvSpPr>
            <a:spLocks noChangeArrowheads="1"/>
          </p:cNvSpPr>
          <p:nvPr/>
        </p:nvSpPr>
        <p:spPr bwMode="auto">
          <a:xfrm>
            <a:off x="8496736" y="1266566"/>
            <a:ext cx="424336" cy="424291"/>
          </a:xfrm>
          <a:prstGeom prst="ellipse">
            <a:avLst/>
          </a:prstGeom>
          <a:solidFill>
            <a:schemeClr val="bg1"/>
          </a:solidFill>
          <a:ln w="9525">
            <a:solidFill>
              <a:schemeClr val="tx1"/>
            </a:solidFill>
            <a:round/>
            <a:headEnd/>
            <a:tailEnd/>
          </a:ln>
        </p:spPr>
        <p:txBody>
          <a:bodyPr/>
          <a:lstStyle/>
          <a:p>
            <a:endParaRPr lang="en-US"/>
          </a:p>
        </p:txBody>
      </p:sp>
      <p:graphicFrame>
        <p:nvGraphicFramePr>
          <p:cNvPr id="135" name="Object 23"/>
          <p:cNvGraphicFramePr>
            <a:graphicFrameLocks noChangeAspect="1"/>
          </p:cNvGraphicFramePr>
          <p:nvPr/>
        </p:nvGraphicFramePr>
        <p:xfrm>
          <a:off x="8577774" y="1337281"/>
          <a:ext cx="253424" cy="253397"/>
        </p:xfrm>
        <a:graphic>
          <a:graphicData uri="http://schemas.openxmlformats.org/presentationml/2006/ole">
            <mc:AlternateContent xmlns:mc="http://schemas.openxmlformats.org/markup-compatibility/2006">
              <mc:Choice xmlns:v="urn:schemas-microsoft-com:vml" Requires="v">
                <p:oleObj name="Equation" r:id="rId21" imgW="152400" imgH="152400" progId="Equation.DSMT4">
                  <p:embed/>
                </p:oleObj>
              </mc:Choice>
              <mc:Fallback>
                <p:oleObj name="Equation" r:id="rId21" imgW="152400" imgH="152400" progId="Equation.DSMT4">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8577774" y="1337281"/>
                        <a:ext cx="253424" cy="25339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36" name="Object 24"/>
          <p:cNvGraphicFramePr>
            <a:graphicFrameLocks noChangeAspect="1"/>
          </p:cNvGraphicFramePr>
          <p:nvPr/>
        </p:nvGraphicFramePr>
        <p:xfrm>
          <a:off x="6624057" y="1291614"/>
          <a:ext cx="387503" cy="219512"/>
        </p:xfrm>
        <a:graphic>
          <a:graphicData uri="http://schemas.openxmlformats.org/presentationml/2006/ole">
            <mc:AlternateContent xmlns:mc="http://schemas.openxmlformats.org/markup-compatibility/2006">
              <mc:Choice xmlns:v="urn:schemas-microsoft-com:vml" Requires="v">
                <p:oleObj name="Equation" r:id="rId23" imgW="292100" imgH="165100" progId="Equation.DSMT4">
                  <p:embed/>
                </p:oleObj>
              </mc:Choice>
              <mc:Fallback>
                <p:oleObj name="Equation" r:id="rId23" imgW="292100" imgH="165100" progId="Equation.DSMT4">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6624057" y="1291614"/>
                        <a:ext cx="387503" cy="2195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53" name="TextBox 152"/>
          <p:cNvSpPr txBox="1"/>
          <p:nvPr/>
        </p:nvSpPr>
        <p:spPr>
          <a:xfrm>
            <a:off x="99214" y="2343745"/>
            <a:ext cx="4223660" cy="707886"/>
          </a:xfrm>
          <a:prstGeom prst="rect">
            <a:avLst/>
          </a:prstGeom>
          <a:noFill/>
        </p:spPr>
        <p:txBody>
          <a:bodyPr wrap="square" rtlCol="0">
            <a:spAutoFit/>
          </a:bodyPr>
          <a:lstStyle/>
          <a:p>
            <a:r>
              <a:rPr lang="en-US" sz="2000" dirty="0">
                <a:solidFill>
                  <a:srgbClr val="FF0000"/>
                </a:solidFill>
                <a:latin typeface="Apple Chancery"/>
                <a:cs typeface="Apple Chancery"/>
              </a:rPr>
              <a:t>b.) What is </a:t>
            </a:r>
            <a:r>
              <a:rPr lang="en-US" sz="2000" dirty="0">
                <a:latin typeface="Times New Roman"/>
                <a:cs typeface="Times New Roman"/>
              </a:rPr>
              <a:t>the </a:t>
            </a:r>
            <a:r>
              <a:rPr lang="en-US" sz="2000" dirty="0">
                <a:solidFill>
                  <a:srgbClr val="0000FF"/>
                </a:solidFill>
                <a:latin typeface="Times New Roman"/>
                <a:cs typeface="Times New Roman"/>
              </a:rPr>
              <a:t>voltage difference </a:t>
            </a:r>
            <a:r>
              <a:rPr lang="en-US" sz="2000" dirty="0">
                <a:latin typeface="Times New Roman"/>
                <a:cs typeface="Times New Roman"/>
              </a:rPr>
              <a:t>between</a:t>
            </a:r>
            <a:r>
              <a:rPr lang="en-US" sz="2000" dirty="0">
                <a:solidFill>
                  <a:srgbClr val="0000FF"/>
                </a:solidFill>
                <a:latin typeface="Times New Roman"/>
                <a:cs typeface="Times New Roman"/>
              </a:rPr>
              <a:t> </a:t>
            </a:r>
            <a:r>
              <a:rPr lang="en-US" sz="2000" i="1" dirty="0">
                <a:solidFill>
                  <a:srgbClr val="0000FF"/>
                </a:solidFill>
                <a:latin typeface="Times New Roman"/>
                <a:cs typeface="Times New Roman"/>
              </a:rPr>
              <a:t>Points</a:t>
            </a:r>
            <a:r>
              <a:rPr lang="en-US" sz="2000" dirty="0">
                <a:solidFill>
                  <a:srgbClr val="0000FF"/>
                </a:solidFill>
                <a:latin typeface="Times New Roman"/>
                <a:cs typeface="Times New Roman"/>
              </a:rPr>
              <a:t> </a:t>
            </a:r>
            <a:r>
              <a:rPr lang="en-US" sz="2000" i="1" dirty="0">
                <a:solidFill>
                  <a:srgbClr val="0000FF"/>
                </a:solidFill>
                <a:latin typeface="Times New Roman"/>
                <a:cs typeface="Times New Roman"/>
              </a:rPr>
              <a:t>a </a:t>
            </a:r>
            <a:r>
              <a:rPr lang="en-US" sz="2000" dirty="0">
                <a:solidFill>
                  <a:srgbClr val="000000"/>
                </a:solidFill>
                <a:latin typeface="Times New Roman"/>
                <a:cs typeface="Times New Roman"/>
              </a:rPr>
              <a:t>and</a:t>
            </a:r>
            <a:r>
              <a:rPr lang="en-US" sz="2000" dirty="0">
                <a:solidFill>
                  <a:srgbClr val="0000FF"/>
                </a:solidFill>
                <a:latin typeface="Times New Roman"/>
                <a:cs typeface="Times New Roman"/>
              </a:rPr>
              <a:t> </a:t>
            </a:r>
            <a:r>
              <a:rPr lang="en-US" sz="2000" i="1" dirty="0">
                <a:solidFill>
                  <a:srgbClr val="0000FF"/>
                </a:solidFill>
                <a:latin typeface="Times New Roman"/>
                <a:cs typeface="Times New Roman"/>
              </a:rPr>
              <a:t>b</a:t>
            </a:r>
            <a:r>
              <a:rPr lang="en-US" sz="2000" dirty="0">
                <a:solidFill>
                  <a:srgbClr val="0000FF"/>
                </a:solidFill>
                <a:latin typeface="Times New Roman"/>
                <a:cs typeface="Times New Roman"/>
              </a:rPr>
              <a:t>?</a:t>
            </a:r>
            <a:endParaRPr lang="en-US" sz="2000" dirty="0">
              <a:latin typeface="Times New Roman"/>
              <a:cs typeface="Times New Roman"/>
            </a:endParaRPr>
          </a:p>
        </p:txBody>
      </p:sp>
      <p:graphicFrame>
        <p:nvGraphicFramePr>
          <p:cNvPr id="154" name="Object 2"/>
          <p:cNvGraphicFramePr>
            <a:graphicFrameLocks noChangeAspect="1"/>
          </p:cNvGraphicFramePr>
          <p:nvPr>
            <p:extLst>
              <p:ext uri="{D42A27DB-BD31-4B8C-83A1-F6EECF244321}">
                <p14:modId xmlns:p14="http://schemas.microsoft.com/office/powerpoint/2010/main" val="291961779"/>
              </p:ext>
            </p:extLst>
          </p:nvPr>
        </p:nvGraphicFramePr>
        <p:xfrm>
          <a:off x="812585" y="1162148"/>
          <a:ext cx="2354262" cy="984250"/>
        </p:xfrm>
        <a:graphic>
          <a:graphicData uri="http://schemas.openxmlformats.org/presentationml/2006/ole">
            <mc:AlternateContent xmlns:mc="http://schemas.openxmlformats.org/markup-compatibility/2006">
              <mc:Choice xmlns:v="urn:schemas-microsoft-com:vml" Requires="v">
                <p:oleObj name="Equation" r:id="rId25" imgW="1371600" imgH="571500" progId="Equation.DSMT4">
                  <p:embed/>
                </p:oleObj>
              </mc:Choice>
              <mc:Fallback>
                <p:oleObj name="Equation" r:id="rId25" imgW="1371600" imgH="571500" progId="Equation.DSMT4">
                  <p:embed/>
                  <p:pic>
                    <p:nvPicPr>
                      <p:cNvPr id="0" name=""/>
                      <p:cNvPicPr>
                        <a:picLocks noChangeAspect="1" noChangeArrowheads="1"/>
                      </p:cNvPicPr>
                      <p:nvPr/>
                    </p:nvPicPr>
                    <p:blipFill>
                      <a:blip r:embed="rId26"/>
                      <a:srcRect/>
                      <a:stretch>
                        <a:fillRect/>
                      </a:stretch>
                    </p:blipFill>
                    <p:spPr bwMode="auto">
                      <a:xfrm>
                        <a:off x="812585" y="1162148"/>
                        <a:ext cx="2354262" cy="984250"/>
                      </a:xfrm>
                      <a:prstGeom prst="rect">
                        <a:avLst/>
                      </a:prstGeom>
                      <a:noFill/>
                      <a:ln>
                        <a:noFill/>
                      </a:ln>
                      <a:effectLst/>
                    </p:spPr>
                  </p:pic>
                </p:oleObj>
              </mc:Fallback>
            </mc:AlternateContent>
          </a:graphicData>
        </a:graphic>
      </p:graphicFrame>
      <p:graphicFrame>
        <p:nvGraphicFramePr>
          <p:cNvPr id="155" name="Object 2"/>
          <p:cNvGraphicFramePr>
            <a:graphicFrameLocks noChangeAspect="1"/>
          </p:cNvGraphicFramePr>
          <p:nvPr>
            <p:extLst>
              <p:ext uri="{D42A27DB-BD31-4B8C-83A1-F6EECF244321}">
                <p14:modId xmlns:p14="http://schemas.microsoft.com/office/powerpoint/2010/main" val="771239985"/>
              </p:ext>
            </p:extLst>
          </p:nvPr>
        </p:nvGraphicFramePr>
        <p:xfrm>
          <a:off x="2884796" y="4068165"/>
          <a:ext cx="2636837" cy="657225"/>
        </p:xfrm>
        <a:graphic>
          <a:graphicData uri="http://schemas.openxmlformats.org/presentationml/2006/ole">
            <mc:AlternateContent xmlns:mc="http://schemas.openxmlformats.org/markup-compatibility/2006">
              <mc:Choice xmlns:v="urn:schemas-microsoft-com:vml" Requires="v">
                <p:oleObj name="Equation" r:id="rId27" imgW="1536700" imgH="381000" progId="Equation.DSMT4">
                  <p:embed/>
                </p:oleObj>
              </mc:Choice>
              <mc:Fallback>
                <p:oleObj name="Equation" r:id="rId27" imgW="1536700" imgH="381000" progId="Equation.DSMT4">
                  <p:embed/>
                  <p:pic>
                    <p:nvPicPr>
                      <p:cNvPr id="0" name=""/>
                      <p:cNvPicPr>
                        <a:picLocks noChangeAspect="1" noChangeArrowheads="1"/>
                      </p:cNvPicPr>
                      <p:nvPr/>
                    </p:nvPicPr>
                    <p:blipFill>
                      <a:blip r:embed="rId28"/>
                      <a:srcRect/>
                      <a:stretch>
                        <a:fillRect/>
                      </a:stretch>
                    </p:blipFill>
                    <p:spPr bwMode="auto">
                      <a:xfrm>
                        <a:off x="2884796" y="4068165"/>
                        <a:ext cx="2636837" cy="657225"/>
                      </a:xfrm>
                      <a:prstGeom prst="rect">
                        <a:avLst/>
                      </a:prstGeom>
                      <a:noFill/>
                      <a:ln>
                        <a:noFill/>
                      </a:ln>
                      <a:effectLst/>
                    </p:spPr>
                  </p:pic>
                </p:oleObj>
              </mc:Fallback>
            </mc:AlternateContent>
          </a:graphicData>
        </a:graphic>
      </p:graphicFrame>
      <p:sp>
        <p:nvSpPr>
          <p:cNvPr id="156" name="TextBox 155"/>
          <p:cNvSpPr txBox="1"/>
          <p:nvPr/>
        </p:nvSpPr>
        <p:spPr>
          <a:xfrm>
            <a:off x="99214" y="4725390"/>
            <a:ext cx="3591368" cy="400110"/>
          </a:xfrm>
          <a:prstGeom prst="rect">
            <a:avLst/>
          </a:prstGeom>
          <a:noFill/>
        </p:spPr>
        <p:txBody>
          <a:bodyPr wrap="square" rtlCol="0">
            <a:spAutoFit/>
          </a:bodyPr>
          <a:lstStyle/>
          <a:p>
            <a:r>
              <a:rPr lang="en-US" sz="2000" dirty="0">
                <a:solidFill>
                  <a:srgbClr val="FF0000"/>
                </a:solidFill>
                <a:latin typeface="Apple Chancery"/>
                <a:cs typeface="Apple Chancery"/>
              </a:rPr>
              <a:t>c.) What does </a:t>
            </a:r>
            <a:r>
              <a:rPr lang="en-US" sz="2000" dirty="0">
                <a:latin typeface="Times New Roman"/>
                <a:cs typeface="Times New Roman"/>
              </a:rPr>
              <a:t>the </a:t>
            </a:r>
            <a:r>
              <a:rPr lang="en-US" sz="2000" dirty="0">
                <a:solidFill>
                  <a:srgbClr val="0000FF"/>
                </a:solidFill>
                <a:latin typeface="Times New Roman"/>
                <a:cs typeface="Times New Roman"/>
              </a:rPr>
              <a:t>ammeter read?</a:t>
            </a:r>
            <a:endParaRPr lang="en-US" sz="2000" dirty="0">
              <a:latin typeface="Times New Roman"/>
              <a:cs typeface="Times New Roman"/>
            </a:endParaRPr>
          </a:p>
        </p:txBody>
      </p:sp>
      <p:graphicFrame>
        <p:nvGraphicFramePr>
          <p:cNvPr id="158" name="Object 2"/>
          <p:cNvGraphicFramePr>
            <a:graphicFrameLocks noChangeAspect="1"/>
          </p:cNvGraphicFramePr>
          <p:nvPr>
            <p:extLst>
              <p:ext uri="{D42A27DB-BD31-4B8C-83A1-F6EECF244321}">
                <p14:modId xmlns:p14="http://schemas.microsoft.com/office/powerpoint/2010/main" val="1059655638"/>
              </p:ext>
            </p:extLst>
          </p:nvPr>
        </p:nvGraphicFramePr>
        <p:xfrm>
          <a:off x="6680599" y="4870192"/>
          <a:ext cx="2332037" cy="1050925"/>
        </p:xfrm>
        <a:graphic>
          <a:graphicData uri="http://schemas.openxmlformats.org/presentationml/2006/ole">
            <mc:AlternateContent xmlns:mc="http://schemas.openxmlformats.org/markup-compatibility/2006">
              <mc:Choice xmlns:v="urn:schemas-microsoft-com:vml" Requires="v">
                <p:oleObj name="Equation" r:id="rId29" imgW="1358900" imgH="609600" progId="Equation.DSMT4">
                  <p:embed/>
                </p:oleObj>
              </mc:Choice>
              <mc:Fallback>
                <p:oleObj name="Equation" r:id="rId29" imgW="1358900" imgH="609600" progId="Equation.DSMT4">
                  <p:embed/>
                  <p:pic>
                    <p:nvPicPr>
                      <p:cNvPr id="0" name=""/>
                      <p:cNvPicPr>
                        <a:picLocks noChangeAspect="1" noChangeArrowheads="1"/>
                      </p:cNvPicPr>
                      <p:nvPr/>
                    </p:nvPicPr>
                    <p:blipFill>
                      <a:blip r:embed="rId30"/>
                      <a:srcRect/>
                      <a:stretch>
                        <a:fillRect/>
                      </a:stretch>
                    </p:blipFill>
                    <p:spPr bwMode="auto">
                      <a:xfrm>
                        <a:off x="6680599" y="4870192"/>
                        <a:ext cx="2332037" cy="1050925"/>
                      </a:xfrm>
                      <a:prstGeom prst="rect">
                        <a:avLst/>
                      </a:prstGeom>
                      <a:noFill/>
                      <a:ln>
                        <a:noFill/>
                      </a:ln>
                      <a:effectLst/>
                    </p:spPr>
                  </p:pic>
                </p:oleObj>
              </mc:Fallback>
            </mc:AlternateContent>
          </a:graphicData>
        </a:graphic>
      </p:graphicFrame>
      <p:sp>
        <p:nvSpPr>
          <p:cNvPr id="159" name="TextBox 158"/>
          <p:cNvSpPr txBox="1"/>
          <p:nvPr/>
        </p:nvSpPr>
        <p:spPr>
          <a:xfrm>
            <a:off x="806247" y="5111119"/>
            <a:ext cx="6198884" cy="400110"/>
          </a:xfrm>
          <a:prstGeom prst="rect">
            <a:avLst/>
          </a:prstGeom>
          <a:noFill/>
        </p:spPr>
        <p:txBody>
          <a:bodyPr wrap="square" rtlCol="0">
            <a:spAutoFit/>
          </a:bodyPr>
          <a:lstStyle/>
          <a:p>
            <a:r>
              <a:rPr lang="en-US" sz="2000" dirty="0">
                <a:solidFill>
                  <a:srgbClr val="FF0000"/>
                </a:solidFill>
                <a:latin typeface="Apple Chancery"/>
                <a:cs typeface="Apple Chancery"/>
              </a:rPr>
              <a:t>This is just </a:t>
            </a:r>
            <a:r>
              <a:rPr lang="en-US" sz="2000" dirty="0">
                <a:latin typeface="Times New Roman"/>
                <a:cs typeface="Times New Roman"/>
              </a:rPr>
              <a:t>the </a:t>
            </a:r>
            <a:r>
              <a:rPr lang="en-US" sz="2000" i="1" dirty="0">
                <a:solidFill>
                  <a:srgbClr val="0000FF"/>
                </a:solidFill>
                <a:latin typeface="Times New Roman"/>
                <a:cs typeface="Times New Roman"/>
              </a:rPr>
              <a:t>current </a:t>
            </a:r>
            <a:r>
              <a:rPr lang="en-US" sz="2000" dirty="0">
                <a:solidFill>
                  <a:srgbClr val="0000FF"/>
                </a:solidFill>
                <a:latin typeface="Times New Roman"/>
                <a:cs typeface="Times New Roman"/>
              </a:rPr>
              <a:t>through</a:t>
            </a:r>
            <a:r>
              <a:rPr lang="en-US" sz="2000" dirty="0">
                <a:solidFill>
                  <a:srgbClr val="000000"/>
                </a:solidFill>
                <a:latin typeface="Times New Roman"/>
                <a:cs typeface="Times New Roman"/>
              </a:rPr>
              <a:t> the </a:t>
            </a:r>
            <a:r>
              <a:rPr lang="en-US" sz="2000" dirty="0">
                <a:solidFill>
                  <a:srgbClr val="FF0000"/>
                </a:solidFill>
                <a:latin typeface="Times New Roman"/>
                <a:cs typeface="Times New Roman"/>
              </a:rPr>
              <a:t>3 ohm </a:t>
            </a:r>
            <a:r>
              <a:rPr lang="en-US" sz="2000" dirty="0">
                <a:solidFill>
                  <a:srgbClr val="000000"/>
                </a:solidFill>
                <a:latin typeface="Times New Roman"/>
                <a:cs typeface="Times New Roman"/>
              </a:rPr>
              <a:t>resistor, or:</a:t>
            </a:r>
            <a:endParaRPr lang="en-US" sz="2000" dirty="0">
              <a:latin typeface="Times New Roman"/>
              <a:cs typeface="Times New Roman"/>
            </a:endParaRPr>
          </a:p>
        </p:txBody>
      </p:sp>
      <p:graphicFrame>
        <p:nvGraphicFramePr>
          <p:cNvPr id="67" name="Object 18">
            <a:extLst>
              <a:ext uri="{FF2B5EF4-FFF2-40B4-BE49-F238E27FC236}">
                <a16:creationId xmlns:a16="http://schemas.microsoft.com/office/drawing/2014/main" id="{9ABF88B7-2A70-D74D-8B36-C76AA132F70E}"/>
              </a:ext>
            </a:extLst>
          </p:cNvPr>
          <p:cNvGraphicFramePr>
            <a:graphicFrameLocks noChangeAspect="1"/>
          </p:cNvGraphicFramePr>
          <p:nvPr>
            <p:extLst>
              <p:ext uri="{D42A27DB-BD31-4B8C-83A1-F6EECF244321}">
                <p14:modId xmlns:p14="http://schemas.microsoft.com/office/powerpoint/2010/main" val="915755661"/>
              </p:ext>
            </p:extLst>
          </p:nvPr>
        </p:nvGraphicFramePr>
        <p:xfrm>
          <a:off x="5096276" y="1396309"/>
          <a:ext cx="369887" cy="219075"/>
        </p:xfrm>
        <a:graphic>
          <a:graphicData uri="http://schemas.openxmlformats.org/presentationml/2006/ole">
            <mc:AlternateContent xmlns:mc="http://schemas.openxmlformats.org/markup-compatibility/2006">
              <mc:Choice xmlns:v="urn:schemas-microsoft-com:vml" Requires="v">
                <p:oleObj name="Equation" r:id="rId31" imgW="279400" imgH="165100" progId="Equation.DSMT4">
                  <p:embed/>
                </p:oleObj>
              </mc:Choice>
              <mc:Fallback>
                <p:oleObj name="Equation" r:id="rId31" imgW="279400" imgH="165100" progId="Equation.DSMT4">
                  <p:embed/>
                  <p:pic>
                    <p:nvPicPr>
                      <p:cNvPr id="125" name="Object 18"/>
                      <p:cNvPicPr>
                        <a:picLocks noChangeAspect="1" noChangeArrowheads="1"/>
                      </p:cNvPicPr>
                      <p:nvPr/>
                    </p:nvPicPr>
                    <p:blipFill>
                      <a:blip r:embed="rId32"/>
                      <a:srcRect/>
                      <a:stretch>
                        <a:fillRect/>
                      </a:stretch>
                    </p:blipFill>
                    <p:spPr bwMode="auto">
                      <a:xfrm>
                        <a:off x="5096276" y="1396309"/>
                        <a:ext cx="369887" cy="2190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nvGrpSpPr>
          <p:cNvPr id="2" name="Group 1">
            <a:extLst>
              <a:ext uri="{FF2B5EF4-FFF2-40B4-BE49-F238E27FC236}">
                <a16:creationId xmlns:a16="http://schemas.microsoft.com/office/drawing/2014/main" id="{757D3D38-6820-BE4B-8A99-563B2E71E4F9}"/>
              </a:ext>
            </a:extLst>
          </p:cNvPr>
          <p:cNvGrpSpPr/>
          <p:nvPr/>
        </p:nvGrpSpPr>
        <p:grpSpPr>
          <a:xfrm>
            <a:off x="99214" y="5584449"/>
            <a:ext cx="3591368" cy="400110"/>
            <a:chOff x="99214" y="5584449"/>
            <a:chExt cx="3591368" cy="400110"/>
          </a:xfrm>
        </p:grpSpPr>
        <p:sp>
          <p:nvSpPr>
            <p:cNvPr id="66" name="TextBox 65">
              <a:extLst>
                <a:ext uri="{FF2B5EF4-FFF2-40B4-BE49-F238E27FC236}">
                  <a16:creationId xmlns:a16="http://schemas.microsoft.com/office/drawing/2014/main" id="{4E5DD5E2-0039-7847-BBC2-41C20D81FF50}"/>
                </a:ext>
              </a:extLst>
            </p:cNvPr>
            <p:cNvSpPr txBox="1"/>
            <p:nvPr/>
          </p:nvSpPr>
          <p:spPr>
            <a:xfrm>
              <a:off x="99214" y="5584449"/>
              <a:ext cx="3591368" cy="400110"/>
            </a:xfrm>
            <a:prstGeom prst="rect">
              <a:avLst/>
            </a:prstGeom>
            <a:noFill/>
          </p:spPr>
          <p:txBody>
            <a:bodyPr wrap="square" rtlCol="0">
              <a:spAutoFit/>
            </a:bodyPr>
            <a:lstStyle/>
            <a:p>
              <a:r>
                <a:rPr lang="en-US" sz="2000" dirty="0">
                  <a:solidFill>
                    <a:srgbClr val="FF0000"/>
                  </a:solidFill>
                  <a:latin typeface="Apple Chancery"/>
                  <a:cs typeface="Apple Chancery"/>
                </a:rPr>
                <a:t>d.) How is    </a:t>
              </a:r>
              <a:r>
                <a:rPr lang="en-US" sz="2000" dirty="0">
                  <a:latin typeface="Times New Roman"/>
                  <a:cs typeface="Times New Roman"/>
                </a:rPr>
                <a:t>generated</a:t>
              </a:r>
              <a:r>
                <a:rPr lang="en-US" sz="2000" dirty="0">
                  <a:solidFill>
                    <a:srgbClr val="0000FF"/>
                  </a:solidFill>
                  <a:latin typeface="Times New Roman"/>
                  <a:cs typeface="Times New Roman"/>
                </a:rPr>
                <a:t>?</a:t>
              </a:r>
              <a:endParaRPr lang="en-US" sz="2000" dirty="0">
                <a:latin typeface="Times New Roman"/>
                <a:cs typeface="Times New Roman"/>
              </a:endParaRPr>
            </a:p>
          </p:txBody>
        </p:sp>
        <p:graphicFrame>
          <p:nvGraphicFramePr>
            <p:cNvPr id="69" name="Object 2">
              <a:extLst>
                <a:ext uri="{FF2B5EF4-FFF2-40B4-BE49-F238E27FC236}">
                  <a16:creationId xmlns:a16="http://schemas.microsoft.com/office/drawing/2014/main" id="{3C7C5015-4DCF-3947-B60F-CE3C8BBC4DBB}"/>
                </a:ext>
              </a:extLst>
            </p:cNvPr>
            <p:cNvGraphicFramePr>
              <a:graphicFrameLocks noChangeAspect="1"/>
            </p:cNvGraphicFramePr>
            <p:nvPr>
              <p:extLst>
                <p:ext uri="{D42A27DB-BD31-4B8C-83A1-F6EECF244321}">
                  <p14:modId xmlns:p14="http://schemas.microsoft.com/office/powerpoint/2010/main" val="3301800575"/>
                </p:ext>
              </p:extLst>
            </p:nvPr>
          </p:nvGraphicFramePr>
          <p:xfrm>
            <a:off x="1318705" y="5631718"/>
            <a:ext cx="217487" cy="350838"/>
          </p:xfrm>
          <a:graphic>
            <a:graphicData uri="http://schemas.openxmlformats.org/presentationml/2006/ole">
              <mc:AlternateContent xmlns:mc="http://schemas.openxmlformats.org/markup-compatibility/2006">
                <mc:Choice xmlns:v="urn:schemas-microsoft-com:vml" Requires="v">
                  <p:oleObj name="Equation" r:id="rId33" imgW="127000" imgH="203200" progId="Equation.DSMT4">
                    <p:embed/>
                  </p:oleObj>
                </mc:Choice>
                <mc:Fallback>
                  <p:oleObj name="Equation" r:id="rId33" imgW="127000" imgH="203200" progId="Equation.DSMT4">
                    <p:embed/>
                    <p:pic>
                      <p:nvPicPr>
                        <p:cNvPr id="158" name="Object 2"/>
                        <p:cNvPicPr>
                          <a:picLocks noChangeAspect="1" noChangeArrowheads="1"/>
                        </p:cNvPicPr>
                        <p:nvPr/>
                      </p:nvPicPr>
                      <p:blipFill>
                        <a:blip r:embed="rId34"/>
                        <a:srcRect/>
                        <a:stretch>
                          <a:fillRect/>
                        </a:stretch>
                      </p:blipFill>
                      <p:spPr bwMode="auto">
                        <a:xfrm>
                          <a:off x="1318705" y="5631718"/>
                          <a:ext cx="217487" cy="350838"/>
                        </a:xfrm>
                        <a:prstGeom prst="rect">
                          <a:avLst/>
                        </a:prstGeom>
                        <a:noFill/>
                        <a:ln>
                          <a:noFill/>
                        </a:ln>
                        <a:effectLst/>
                      </p:spPr>
                    </p:pic>
                  </p:oleObj>
                </mc:Fallback>
              </mc:AlternateContent>
            </a:graphicData>
          </a:graphic>
        </p:graphicFrame>
      </p:grpSp>
      <p:grpSp>
        <p:nvGrpSpPr>
          <p:cNvPr id="3" name="Group 2">
            <a:extLst>
              <a:ext uri="{FF2B5EF4-FFF2-40B4-BE49-F238E27FC236}">
                <a16:creationId xmlns:a16="http://schemas.microsoft.com/office/drawing/2014/main" id="{24E68D09-DEDB-1642-9CC9-54ADD68FC9B5}"/>
              </a:ext>
            </a:extLst>
          </p:cNvPr>
          <p:cNvGrpSpPr/>
          <p:nvPr/>
        </p:nvGrpSpPr>
        <p:grpSpPr>
          <a:xfrm>
            <a:off x="148540" y="5587310"/>
            <a:ext cx="8772532" cy="1013675"/>
            <a:chOff x="148540" y="5587310"/>
            <a:chExt cx="8772532" cy="1013675"/>
          </a:xfrm>
        </p:grpSpPr>
        <p:sp>
          <p:nvSpPr>
            <p:cNvPr id="70" name="TextBox 69">
              <a:extLst>
                <a:ext uri="{FF2B5EF4-FFF2-40B4-BE49-F238E27FC236}">
                  <a16:creationId xmlns:a16="http://schemas.microsoft.com/office/drawing/2014/main" id="{D60C2981-7B53-DC46-885A-7251F3C56296}"/>
                </a:ext>
              </a:extLst>
            </p:cNvPr>
            <p:cNvSpPr txBox="1"/>
            <p:nvPr/>
          </p:nvSpPr>
          <p:spPr>
            <a:xfrm>
              <a:off x="148540" y="5893099"/>
              <a:ext cx="8772532" cy="707886"/>
            </a:xfrm>
            <a:prstGeom prst="rect">
              <a:avLst/>
            </a:prstGeom>
            <a:noFill/>
          </p:spPr>
          <p:txBody>
            <a:bodyPr wrap="square" rtlCol="0">
              <a:spAutoFit/>
            </a:bodyPr>
            <a:lstStyle/>
            <a:p>
              <a:r>
                <a:rPr lang="en-US" sz="2000" dirty="0">
                  <a:solidFill>
                    <a:srgbClr val="000000"/>
                  </a:solidFill>
                  <a:latin typeface="Times New Roman"/>
                  <a:cs typeface="Times New Roman"/>
                </a:rPr>
                <a:t>which permeates the entire circuit.  The </a:t>
              </a:r>
              <a:r>
                <a:rPr lang="en-US" sz="2000" dirty="0">
                  <a:solidFill>
                    <a:srgbClr val="1338C9"/>
                  </a:solidFill>
                  <a:latin typeface="Times New Roman"/>
                  <a:cs typeface="Times New Roman"/>
                </a:rPr>
                <a:t>fields superimpose </a:t>
              </a:r>
              <a:r>
                <a:rPr lang="en-US" sz="2000" dirty="0">
                  <a:solidFill>
                    <a:srgbClr val="000000"/>
                  </a:solidFill>
                  <a:latin typeface="Times New Roman"/>
                  <a:cs typeface="Times New Roman"/>
                </a:rPr>
                <a:t>on one another, creating a net field.  That </a:t>
              </a:r>
              <a:r>
                <a:rPr lang="en-US" sz="2000" dirty="0">
                  <a:solidFill>
                    <a:srgbClr val="1338C9"/>
                  </a:solidFill>
                  <a:latin typeface="Times New Roman"/>
                  <a:cs typeface="Times New Roman"/>
                </a:rPr>
                <a:t>net field </a:t>
              </a:r>
              <a:r>
                <a:rPr lang="en-US" sz="2000" dirty="0">
                  <a:solidFill>
                    <a:srgbClr val="000000"/>
                  </a:solidFill>
                  <a:latin typeface="Times New Roman"/>
                  <a:cs typeface="Times New Roman"/>
                </a:rPr>
                <a:t>is what </a:t>
              </a:r>
              <a:r>
                <a:rPr lang="en-US" sz="2000" dirty="0">
                  <a:solidFill>
                    <a:srgbClr val="1338C9"/>
                  </a:solidFill>
                  <a:latin typeface="Times New Roman"/>
                  <a:cs typeface="Times New Roman"/>
                </a:rPr>
                <a:t>motivates charge to move in each branch</a:t>
              </a:r>
              <a:r>
                <a:rPr lang="en-US" sz="2000" dirty="0">
                  <a:solidFill>
                    <a:srgbClr val="000000"/>
                  </a:solidFill>
                  <a:latin typeface="Times New Roman"/>
                  <a:cs typeface="Times New Roman"/>
                </a:rPr>
                <a:t>.</a:t>
              </a:r>
              <a:endParaRPr lang="en-US" sz="2000" dirty="0">
                <a:latin typeface="Times New Roman"/>
                <a:cs typeface="Times New Roman"/>
              </a:endParaRPr>
            </a:p>
          </p:txBody>
        </p:sp>
        <p:sp>
          <p:nvSpPr>
            <p:cNvPr id="71" name="TextBox 70">
              <a:extLst>
                <a:ext uri="{FF2B5EF4-FFF2-40B4-BE49-F238E27FC236}">
                  <a16:creationId xmlns:a16="http://schemas.microsoft.com/office/drawing/2014/main" id="{C44BF117-B867-BA49-8307-9E9E4FA29FD3}"/>
                </a:ext>
              </a:extLst>
            </p:cNvPr>
            <p:cNvSpPr txBox="1"/>
            <p:nvPr/>
          </p:nvSpPr>
          <p:spPr>
            <a:xfrm>
              <a:off x="2706357" y="5587310"/>
              <a:ext cx="3842877" cy="400110"/>
            </a:xfrm>
            <a:prstGeom prst="rect">
              <a:avLst/>
            </a:prstGeom>
            <a:noFill/>
          </p:spPr>
          <p:txBody>
            <a:bodyPr wrap="square" rtlCol="0">
              <a:spAutoFit/>
            </a:bodyPr>
            <a:lstStyle/>
            <a:p>
              <a:r>
                <a:rPr lang="en-US" sz="2000" dirty="0">
                  <a:solidFill>
                    <a:srgbClr val="FF0000"/>
                  </a:solidFill>
                  <a:latin typeface="Apple Chancery"/>
                  <a:cs typeface="Apple Chancery"/>
                </a:rPr>
                <a:t>Each battery </a:t>
              </a:r>
              <a:r>
                <a:rPr lang="en-US" sz="2000" dirty="0">
                  <a:solidFill>
                    <a:srgbClr val="FF0000"/>
                  </a:solidFill>
                  <a:latin typeface="Apple Chancery" panose="03020702040506060504" pitchFamily="66" charset="-79"/>
                  <a:cs typeface="Apple Chancery" panose="03020702040506060504" pitchFamily="66" charset="-79"/>
                </a:rPr>
                <a:t>produces</a:t>
              </a:r>
              <a:r>
                <a:rPr lang="en-US" sz="2000" dirty="0">
                  <a:solidFill>
                    <a:srgbClr val="000000"/>
                  </a:solidFill>
                  <a:latin typeface="Times New Roman"/>
                  <a:cs typeface="Times New Roman"/>
                </a:rPr>
                <a:t> an </a:t>
              </a:r>
              <a:r>
                <a:rPr lang="en-US" sz="2000" dirty="0">
                  <a:solidFill>
                    <a:srgbClr val="FF0000"/>
                  </a:solidFill>
                  <a:latin typeface="Times New Roman"/>
                  <a:cs typeface="Times New Roman"/>
                </a:rPr>
                <a:t>E-</a:t>
              </a:r>
              <a:r>
                <a:rPr lang="en-US" sz="2000" dirty="0" err="1">
                  <a:solidFill>
                    <a:srgbClr val="FF0000"/>
                  </a:solidFill>
                  <a:latin typeface="Times New Roman"/>
                  <a:cs typeface="Times New Roman"/>
                </a:rPr>
                <a:t>fld</a:t>
              </a:r>
              <a:r>
                <a:rPr lang="en-US" sz="2000" dirty="0">
                  <a:solidFill>
                    <a:srgbClr val="000000"/>
                  </a:solidFill>
                  <a:latin typeface="Times New Roman"/>
                  <a:cs typeface="Times New Roman"/>
                </a:rPr>
                <a:t>,</a:t>
              </a:r>
              <a:endParaRPr lang="en-US" sz="2000" dirty="0">
                <a:latin typeface="Times New Roman"/>
                <a:cs typeface="Times New Roman"/>
              </a:endParaRPr>
            </a:p>
          </p:txBody>
        </p:sp>
      </p:grpSp>
    </p:spTree>
    <p:extLst>
      <p:ext uri="{BB962C8B-B14F-4D97-AF65-F5344CB8AC3E}">
        <p14:creationId xmlns:p14="http://schemas.microsoft.com/office/powerpoint/2010/main" val="4039851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54"/>
                                        </p:tgtEl>
                                        <p:attrNameLst>
                                          <p:attrName>style.visibility</p:attrName>
                                        </p:attrNameLst>
                                      </p:cBhvr>
                                      <p:to>
                                        <p:strVal val="visible"/>
                                      </p:to>
                                    </p:set>
                                    <p:animEffect transition="in" filter="dissolve">
                                      <p:cBhvr>
                                        <p:cTn id="7" dur="500"/>
                                        <p:tgtEl>
                                          <p:spTgt spid="15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53"/>
                                        </p:tgtEl>
                                        <p:attrNameLst>
                                          <p:attrName>style.visibility</p:attrName>
                                        </p:attrNameLst>
                                      </p:cBhvr>
                                      <p:to>
                                        <p:strVal val="visible"/>
                                      </p:to>
                                    </p:set>
                                    <p:animEffect transition="in" filter="dissolve">
                                      <p:cBhvr>
                                        <p:cTn id="12" dur="500"/>
                                        <p:tgtEl>
                                          <p:spTgt spid="15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57"/>
                                        </p:tgtEl>
                                        <p:attrNameLst>
                                          <p:attrName>style.visibility</p:attrName>
                                        </p:attrNameLst>
                                      </p:cBhvr>
                                      <p:to>
                                        <p:strVal val="visible"/>
                                      </p:to>
                                    </p:set>
                                    <p:animEffect transition="in" filter="dissolve">
                                      <p:cBhvr>
                                        <p:cTn id="17" dur="500"/>
                                        <p:tgtEl>
                                          <p:spTgt spid="157"/>
                                        </p:tgtEl>
                                      </p:cBhvr>
                                    </p:animEffect>
                                  </p:childTnLst>
                                </p:cTn>
                              </p:par>
                              <p:par>
                                <p:cTn id="18" presetID="9" presetClass="entr" presetSubtype="0" fill="hold" nodeType="withEffect">
                                  <p:stCondLst>
                                    <p:cond delay="0"/>
                                  </p:stCondLst>
                                  <p:childTnLst>
                                    <p:set>
                                      <p:cBhvr>
                                        <p:cTn id="19" dur="1" fill="hold">
                                          <p:stCondLst>
                                            <p:cond delay="0"/>
                                          </p:stCondLst>
                                        </p:cTn>
                                        <p:tgtEl>
                                          <p:spTgt spid="155"/>
                                        </p:tgtEl>
                                        <p:attrNameLst>
                                          <p:attrName>style.visibility</p:attrName>
                                        </p:attrNameLst>
                                      </p:cBhvr>
                                      <p:to>
                                        <p:strVal val="visible"/>
                                      </p:to>
                                    </p:set>
                                    <p:animEffect transition="in" filter="dissolve">
                                      <p:cBhvr>
                                        <p:cTn id="20" dur="500"/>
                                        <p:tgtEl>
                                          <p:spTgt spid="155"/>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156"/>
                                        </p:tgtEl>
                                        <p:attrNameLst>
                                          <p:attrName>style.visibility</p:attrName>
                                        </p:attrNameLst>
                                      </p:cBhvr>
                                      <p:to>
                                        <p:strVal val="visible"/>
                                      </p:to>
                                    </p:set>
                                    <p:animEffect transition="in" filter="dissolve">
                                      <p:cBhvr>
                                        <p:cTn id="25" dur="500"/>
                                        <p:tgtEl>
                                          <p:spTgt spid="156"/>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159"/>
                                        </p:tgtEl>
                                        <p:attrNameLst>
                                          <p:attrName>style.visibility</p:attrName>
                                        </p:attrNameLst>
                                      </p:cBhvr>
                                      <p:to>
                                        <p:strVal val="visible"/>
                                      </p:to>
                                    </p:set>
                                    <p:animEffect transition="in" filter="dissolve">
                                      <p:cBhvr>
                                        <p:cTn id="30" dur="500"/>
                                        <p:tgtEl>
                                          <p:spTgt spid="159"/>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nodeType="clickEffect">
                                  <p:stCondLst>
                                    <p:cond delay="0"/>
                                  </p:stCondLst>
                                  <p:childTnLst>
                                    <p:set>
                                      <p:cBhvr>
                                        <p:cTn id="34" dur="1" fill="hold">
                                          <p:stCondLst>
                                            <p:cond delay="0"/>
                                          </p:stCondLst>
                                        </p:cTn>
                                        <p:tgtEl>
                                          <p:spTgt spid="158"/>
                                        </p:tgtEl>
                                        <p:attrNameLst>
                                          <p:attrName>style.visibility</p:attrName>
                                        </p:attrNameLst>
                                      </p:cBhvr>
                                      <p:to>
                                        <p:strVal val="visible"/>
                                      </p:to>
                                    </p:set>
                                    <p:animEffect transition="in" filter="dissolve">
                                      <p:cBhvr>
                                        <p:cTn id="35" dur="500"/>
                                        <p:tgtEl>
                                          <p:spTgt spid="158"/>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nodeType="click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dissolve">
                                      <p:cBhvr>
                                        <p:cTn id="40" dur="500"/>
                                        <p:tgtEl>
                                          <p:spTgt spid="2"/>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nodeType="click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dissolve">
                                      <p:cBhvr>
                                        <p:cTn id="4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 grpId="0"/>
      <p:bldP spid="153" grpId="0"/>
      <p:bldP spid="156" grpId="0"/>
      <p:bldP spid="159" grpId="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 name="TextBox 39"/>
          <p:cNvSpPr txBox="1"/>
          <p:nvPr/>
        </p:nvSpPr>
        <p:spPr>
          <a:xfrm>
            <a:off x="263786" y="100718"/>
            <a:ext cx="8637326" cy="646331"/>
          </a:xfrm>
          <a:prstGeom prst="rect">
            <a:avLst/>
          </a:prstGeom>
          <a:noFill/>
        </p:spPr>
        <p:txBody>
          <a:bodyPr wrap="square" rtlCol="0">
            <a:spAutoFit/>
          </a:bodyPr>
          <a:lstStyle/>
          <a:p>
            <a:pPr algn="ctr"/>
            <a:r>
              <a:rPr lang="en-US" sz="3600" dirty="0">
                <a:solidFill>
                  <a:srgbClr val="FF0000"/>
                </a:solidFill>
                <a:latin typeface="Apple Chancery"/>
                <a:cs typeface="Apple Chancery"/>
              </a:rPr>
              <a:t>Some Definitions</a:t>
            </a:r>
            <a:endParaRPr lang="en-US" sz="2000" dirty="0">
              <a:latin typeface="Times New Roman"/>
              <a:cs typeface="Times New Roman"/>
            </a:endParaRPr>
          </a:p>
        </p:txBody>
      </p:sp>
      <p:sp>
        <p:nvSpPr>
          <p:cNvPr id="137250"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82296" tIns="41148" rIns="82296" bIns="41148"/>
          <a:lstStyle/>
          <a:p>
            <a:endParaRPr lang="en-US"/>
          </a:p>
        </p:txBody>
      </p:sp>
      <p:sp>
        <p:nvSpPr>
          <p:cNvPr id="137251" name="TextBox 43"/>
          <p:cNvSpPr txBox="1">
            <a:spLocks noChangeArrowheads="1"/>
          </p:cNvSpPr>
          <p:nvPr/>
        </p:nvSpPr>
        <p:spPr bwMode="auto">
          <a:xfrm>
            <a:off x="8719662" y="6472238"/>
            <a:ext cx="389505" cy="2523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15.)</a:t>
            </a:r>
          </a:p>
        </p:txBody>
      </p:sp>
      <p:sp>
        <p:nvSpPr>
          <p:cNvPr id="4" name="TextBox 3"/>
          <p:cNvSpPr txBox="1"/>
          <p:nvPr/>
        </p:nvSpPr>
        <p:spPr>
          <a:xfrm>
            <a:off x="314586" y="1193800"/>
            <a:ext cx="4828913" cy="830997"/>
          </a:xfrm>
          <a:prstGeom prst="rect">
            <a:avLst/>
          </a:prstGeom>
          <a:noFill/>
        </p:spPr>
        <p:txBody>
          <a:bodyPr wrap="square" rtlCol="0">
            <a:spAutoFit/>
          </a:bodyPr>
          <a:lstStyle/>
          <a:p>
            <a:r>
              <a:rPr lang="en-US" sz="2800" dirty="0">
                <a:solidFill>
                  <a:srgbClr val="FF0000"/>
                </a:solidFill>
                <a:latin typeface="Apple Chancery"/>
                <a:cs typeface="Apple Chancery"/>
              </a:rPr>
              <a:t>A branch: </a:t>
            </a:r>
            <a:r>
              <a:rPr lang="en-US" sz="2000" dirty="0">
                <a:latin typeface="Times New Roman"/>
                <a:cs typeface="Times New Roman"/>
              </a:rPr>
              <a:t>A </a:t>
            </a:r>
            <a:r>
              <a:rPr lang="en-US" sz="2000" dirty="0">
                <a:solidFill>
                  <a:srgbClr val="0000FF"/>
                </a:solidFill>
                <a:latin typeface="Times New Roman"/>
                <a:cs typeface="Times New Roman"/>
              </a:rPr>
              <a:t>section</a:t>
            </a:r>
            <a:r>
              <a:rPr lang="en-US" sz="2000" dirty="0">
                <a:latin typeface="Times New Roman"/>
                <a:cs typeface="Times New Roman"/>
              </a:rPr>
              <a:t> </a:t>
            </a:r>
            <a:r>
              <a:rPr lang="en-US" sz="2000" dirty="0">
                <a:solidFill>
                  <a:srgbClr val="0000FF"/>
                </a:solidFill>
                <a:latin typeface="Times New Roman"/>
                <a:cs typeface="Times New Roman"/>
              </a:rPr>
              <a:t>of</a:t>
            </a:r>
            <a:r>
              <a:rPr lang="en-US" sz="2000" dirty="0">
                <a:latin typeface="Times New Roman"/>
                <a:cs typeface="Times New Roman"/>
              </a:rPr>
              <a:t> a </a:t>
            </a:r>
            <a:r>
              <a:rPr lang="en-US" sz="2000" dirty="0">
                <a:solidFill>
                  <a:srgbClr val="0000FF"/>
                </a:solidFill>
                <a:latin typeface="Times New Roman"/>
                <a:cs typeface="Times New Roman"/>
              </a:rPr>
              <a:t>circuit</a:t>
            </a:r>
            <a:r>
              <a:rPr lang="en-US" sz="2000" dirty="0">
                <a:latin typeface="Times New Roman"/>
                <a:cs typeface="Times New Roman"/>
              </a:rPr>
              <a:t> in which the </a:t>
            </a:r>
            <a:r>
              <a:rPr lang="en-US" sz="2000" dirty="0">
                <a:solidFill>
                  <a:srgbClr val="0000FF"/>
                </a:solidFill>
                <a:latin typeface="Times New Roman"/>
                <a:cs typeface="Times New Roman"/>
              </a:rPr>
              <a:t>current </a:t>
            </a:r>
            <a:r>
              <a:rPr lang="en-US" sz="2000" dirty="0">
                <a:latin typeface="Times New Roman"/>
                <a:cs typeface="Times New Roman"/>
              </a:rPr>
              <a:t>is the </a:t>
            </a:r>
            <a:r>
              <a:rPr lang="en-US" sz="2000" dirty="0">
                <a:solidFill>
                  <a:srgbClr val="0000FF"/>
                </a:solidFill>
                <a:latin typeface="Times New Roman"/>
                <a:cs typeface="Times New Roman"/>
              </a:rPr>
              <a:t>same everywhere</a:t>
            </a:r>
            <a:r>
              <a:rPr lang="en-US" sz="2000" dirty="0">
                <a:latin typeface="Times New Roman"/>
                <a:cs typeface="Times New Roman"/>
              </a:rPr>
              <a:t>.</a:t>
            </a:r>
            <a:endParaRPr lang="en-US" sz="2800" dirty="0">
              <a:solidFill>
                <a:srgbClr val="FF0000"/>
              </a:solidFill>
              <a:latin typeface="Apple Chancery"/>
              <a:cs typeface="Apple Chancery"/>
            </a:endParaRPr>
          </a:p>
        </p:txBody>
      </p:sp>
      <p:grpSp>
        <p:nvGrpSpPr>
          <p:cNvPr id="88" name="Group 40"/>
          <p:cNvGrpSpPr>
            <a:grpSpLocks/>
          </p:cNvGrpSpPr>
          <p:nvPr/>
        </p:nvGrpSpPr>
        <p:grpSpPr bwMode="auto">
          <a:xfrm>
            <a:off x="6118854" y="1117972"/>
            <a:ext cx="478466" cy="299762"/>
            <a:chOff x="4320" y="1536"/>
            <a:chExt cx="384" cy="240"/>
          </a:xfrm>
        </p:grpSpPr>
        <p:sp>
          <p:nvSpPr>
            <p:cNvPr id="126" name="Line 24"/>
            <p:cNvSpPr>
              <a:spLocks noChangeShapeType="1"/>
            </p:cNvSpPr>
            <p:nvPr/>
          </p:nvSpPr>
          <p:spPr bwMode="auto">
            <a:xfrm flipV="1">
              <a:off x="4320" y="1536"/>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27" name="Line 25"/>
            <p:cNvSpPr>
              <a:spLocks noChangeShapeType="1"/>
            </p:cNvSpPr>
            <p:nvPr/>
          </p:nvSpPr>
          <p:spPr bwMode="auto">
            <a:xfrm>
              <a:off x="4368"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28" name="Line 26"/>
            <p:cNvSpPr>
              <a:spLocks noChangeShapeType="1"/>
            </p:cNvSpPr>
            <p:nvPr/>
          </p:nvSpPr>
          <p:spPr bwMode="auto">
            <a:xfrm flipV="1">
              <a:off x="4464"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29" name="Line 27"/>
            <p:cNvSpPr>
              <a:spLocks noChangeShapeType="1"/>
            </p:cNvSpPr>
            <p:nvPr/>
          </p:nvSpPr>
          <p:spPr bwMode="auto">
            <a:xfrm>
              <a:off x="4560"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30" name="Line 28"/>
            <p:cNvSpPr>
              <a:spLocks noChangeShapeType="1"/>
            </p:cNvSpPr>
            <p:nvPr/>
          </p:nvSpPr>
          <p:spPr bwMode="auto">
            <a:xfrm flipV="1">
              <a:off x="4656" y="1632"/>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89" name="Line 41"/>
          <p:cNvSpPr>
            <a:spLocks noChangeShapeType="1"/>
          </p:cNvSpPr>
          <p:nvPr/>
        </p:nvSpPr>
        <p:spPr bwMode="auto">
          <a:xfrm>
            <a:off x="5640388" y="1297637"/>
            <a:ext cx="478466"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90" name="Line 42"/>
          <p:cNvSpPr>
            <a:spLocks noChangeShapeType="1"/>
          </p:cNvSpPr>
          <p:nvPr/>
        </p:nvSpPr>
        <p:spPr bwMode="auto">
          <a:xfrm>
            <a:off x="6597319" y="1238069"/>
            <a:ext cx="1127949"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91" name="Line 43"/>
          <p:cNvSpPr>
            <a:spLocks noChangeShapeType="1"/>
          </p:cNvSpPr>
          <p:nvPr/>
        </p:nvSpPr>
        <p:spPr bwMode="auto">
          <a:xfrm>
            <a:off x="7194921" y="1238069"/>
            <a:ext cx="0" cy="53803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92" name="Line 44"/>
          <p:cNvSpPr>
            <a:spLocks noChangeShapeType="1"/>
          </p:cNvSpPr>
          <p:nvPr/>
        </p:nvSpPr>
        <p:spPr bwMode="auto">
          <a:xfrm>
            <a:off x="7254489" y="2253607"/>
            <a:ext cx="0" cy="658131"/>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93" name="Line 48"/>
          <p:cNvSpPr>
            <a:spLocks noChangeShapeType="1"/>
          </p:cNvSpPr>
          <p:nvPr/>
        </p:nvSpPr>
        <p:spPr bwMode="auto">
          <a:xfrm>
            <a:off x="8647611" y="1191952"/>
            <a:ext cx="0" cy="599523"/>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nvGrpSpPr>
          <p:cNvPr id="94" name="Group 49"/>
          <p:cNvGrpSpPr>
            <a:grpSpLocks/>
          </p:cNvGrpSpPr>
          <p:nvPr/>
        </p:nvGrpSpPr>
        <p:grpSpPr bwMode="auto">
          <a:xfrm rot="5457964">
            <a:off x="6985953" y="1865935"/>
            <a:ext cx="477504" cy="297840"/>
            <a:chOff x="4320" y="1536"/>
            <a:chExt cx="384" cy="240"/>
          </a:xfrm>
        </p:grpSpPr>
        <p:sp>
          <p:nvSpPr>
            <p:cNvPr id="121" name="Line 50"/>
            <p:cNvSpPr>
              <a:spLocks noChangeShapeType="1"/>
            </p:cNvSpPr>
            <p:nvPr/>
          </p:nvSpPr>
          <p:spPr bwMode="auto">
            <a:xfrm flipV="1">
              <a:off x="4320" y="1536"/>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22" name="Line 51"/>
            <p:cNvSpPr>
              <a:spLocks noChangeShapeType="1"/>
            </p:cNvSpPr>
            <p:nvPr/>
          </p:nvSpPr>
          <p:spPr bwMode="auto">
            <a:xfrm>
              <a:off x="4368"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23" name="Line 52"/>
            <p:cNvSpPr>
              <a:spLocks noChangeShapeType="1"/>
            </p:cNvSpPr>
            <p:nvPr/>
          </p:nvSpPr>
          <p:spPr bwMode="auto">
            <a:xfrm flipV="1">
              <a:off x="4464"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24" name="Line 53"/>
            <p:cNvSpPr>
              <a:spLocks noChangeShapeType="1"/>
            </p:cNvSpPr>
            <p:nvPr/>
          </p:nvSpPr>
          <p:spPr bwMode="auto">
            <a:xfrm>
              <a:off x="4560"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25" name="Line 54"/>
            <p:cNvSpPr>
              <a:spLocks noChangeShapeType="1"/>
            </p:cNvSpPr>
            <p:nvPr/>
          </p:nvSpPr>
          <p:spPr bwMode="auto">
            <a:xfrm flipV="1">
              <a:off x="4656" y="1632"/>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95" name="Line 74"/>
          <p:cNvSpPr>
            <a:spLocks noChangeShapeType="1"/>
          </p:cNvSpPr>
          <p:nvPr/>
        </p:nvSpPr>
        <p:spPr bwMode="auto">
          <a:xfrm>
            <a:off x="8687964" y="2252646"/>
            <a:ext cx="0" cy="659091"/>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nvGrpSpPr>
          <p:cNvPr id="96" name="Group 87"/>
          <p:cNvGrpSpPr>
            <a:grpSpLocks/>
          </p:cNvGrpSpPr>
          <p:nvPr/>
        </p:nvGrpSpPr>
        <p:grpSpPr bwMode="auto">
          <a:xfrm rot="5457964">
            <a:off x="8419428" y="1864013"/>
            <a:ext cx="478466" cy="298801"/>
            <a:chOff x="4320" y="1536"/>
            <a:chExt cx="384" cy="240"/>
          </a:xfrm>
        </p:grpSpPr>
        <p:sp>
          <p:nvSpPr>
            <p:cNvPr id="116" name="Line 88"/>
            <p:cNvSpPr>
              <a:spLocks noChangeShapeType="1"/>
            </p:cNvSpPr>
            <p:nvPr/>
          </p:nvSpPr>
          <p:spPr bwMode="auto">
            <a:xfrm flipV="1">
              <a:off x="4320" y="1536"/>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17" name="Line 89"/>
            <p:cNvSpPr>
              <a:spLocks noChangeShapeType="1"/>
            </p:cNvSpPr>
            <p:nvPr/>
          </p:nvSpPr>
          <p:spPr bwMode="auto">
            <a:xfrm>
              <a:off x="4368"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18" name="Line 90"/>
            <p:cNvSpPr>
              <a:spLocks noChangeShapeType="1"/>
            </p:cNvSpPr>
            <p:nvPr/>
          </p:nvSpPr>
          <p:spPr bwMode="auto">
            <a:xfrm flipV="1">
              <a:off x="4464"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19" name="Line 91"/>
            <p:cNvSpPr>
              <a:spLocks noChangeShapeType="1"/>
            </p:cNvSpPr>
            <p:nvPr/>
          </p:nvSpPr>
          <p:spPr bwMode="auto">
            <a:xfrm>
              <a:off x="4560"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20" name="Line 92"/>
            <p:cNvSpPr>
              <a:spLocks noChangeShapeType="1"/>
            </p:cNvSpPr>
            <p:nvPr/>
          </p:nvSpPr>
          <p:spPr bwMode="auto">
            <a:xfrm flipV="1">
              <a:off x="4656" y="1632"/>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97" name="Line 93"/>
          <p:cNvSpPr>
            <a:spLocks noChangeShapeType="1"/>
          </p:cNvSpPr>
          <p:nvPr/>
        </p:nvSpPr>
        <p:spPr bwMode="auto">
          <a:xfrm flipH="1">
            <a:off x="5640388" y="2911737"/>
            <a:ext cx="3047576"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98" name="Line 101"/>
          <p:cNvSpPr>
            <a:spLocks noChangeShapeType="1"/>
          </p:cNvSpPr>
          <p:nvPr/>
        </p:nvSpPr>
        <p:spPr bwMode="auto">
          <a:xfrm>
            <a:off x="5640388" y="1297637"/>
            <a:ext cx="0" cy="717698"/>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99" name="Line 102"/>
          <p:cNvSpPr>
            <a:spLocks noChangeShapeType="1"/>
          </p:cNvSpPr>
          <p:nvPr/>
        </p:nvSpPr>
        <p:spPr bwMode="auto">
          <a:xfrm>
            <a:off x="5342548" y="2015335"/>
            <a:ext cx="597602"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00" name="Line 103"/>
          <p:cNvSpPr>
            <a:spLocks noChangeShapeType="1"/>
          </p:cNvSpPr>
          <p:nvPr/>
        </p:nvSpPr>
        <p:spPr bwMode="auto">
          <a:xfrm>
            <a:off x="5580820" y="2134471"/>
            <a:ext cx="119136"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01" name="Line 104"/>
          <p:cNvSpPr>
            <a:spLocks noChangeShapeType="1"/>
          </p:cNvSpPr>
          <p:nvPr/>
        </p:nvSpPr>
        <p:spPr bwMode="auto">
          <a:xfrm>
            <a:off x="5640388" y="2134471"/>
            <a:ext cx="0" cy="777267"/>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nvGrpSpPr>
          <p:cNvPr id="102" name="Group 108"/>
          <p:cNvGrpSpPr>
            <a:grpSpLocks/>
          </p:cNvGrpSpPr>
          <p:nvPr/>
        </p:nvGrpSpPr>
        <p:grpSpPr bwMode="auto">
          <a:xfrm>
            <a:off x="7725268" y="1053600"/>
            <a:ext cx="478466" cy="299762"/>
            <a:chOff x="4320" y="1536"/>
            <a:chExt cx="384" cy="240"/>
          </a:xfrm>
        </p:grpSpPr>
        <p:sp>
          <p:nvSpPr>
            <p:cNvPr id="111" name="Line 109"/>
            <p:cNvSpPr>
              <a:spLocks noChangeShapeType="1"/>
            </p:cNvSpPr>
            <p:nvPr/>
          </p:nvSpPr>
          <p:spPr bwMode="auto">
            <a:xfrm flipV="1">
              <a:off x="4320" y="1536"/>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12" name="Line 110"/>
            <p:cNvSpPr>
              <a:spLocks noChangeShapeType="1"/>
            </p:cNvSpPr>
            <p:nvPr/>
          </p:nvSpPr>
          <p:spPr bwMode="auto">
            <a:xfrm>
              <a:off x="4368"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13" name="Line 111"/>
            <p:cNvSpPr>
              <a:spLocks noChangeShapeType="1"/>
            </p:cNvSpPr>
            <p:nvPr/>
          </p:nvSpPr>
          <p:spPr bwMode="auto">
            <a:xfrm flipV="1">
              <a:off x="4464"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14" name="Line 112"/>
            <p:cNvSpPr>
              <a:spLocks noChangeShapeType="1"/>
            </p:cNvSpPr>
            <p:nvPr/>
          </p:nvSpPr>
          <p:spPr bwMode="auto">
            <a:xfrm>
              <a:off x="4560"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15" name="Line 113"/>
            <p:cNvSpPr>
              <a:spLocks noChangeShapeType="1"/>
            </p:cNvSpPr>
            <p:nvPr/>
          </p:nvSpPr>
          <p:spPr bwMode="auto">
            <a:xfrm flipV="1">
              <a:off x="4656" y="1632"/>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103" name="Line 114"/>
          <p:cNvSpPr>
            <a:spLocks noChangeShapeType="1"/>
          </p:cNvSpPr>
          <p:nvPr/>
        </p:nvSpPr>
        <p:spPr bwMode="auto">
          <a:xfrm>
            <a:off x="8186440" y="1191952"/>
            <a:ext cx="461172"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75" name="TextBox 74"/>
          <p:cNvSpPr txBox="1"/>
          <p:nvPr/>
        </p:nvSpPr>
        <p:spPr>
          <a:xfrm>
            <a:off x="532275" y="2011502"/>
            <a:ext cx="4828913" cy="707886"/>
          </a:xfrm>
          <a:prstGeom prst="rect">
            <a:avLst/>
          </a:prstGeom>
          <a:noFill/>
        </p:spPr>
        <p:txBody>
          <a:bodyPr wrap="square" rtlCol="0">
            <a:spAutoFit/>
          </a:bodyPr>
          <a:lstStyle/>
          <a:p>
            <a:r>
              <a:rPr lang="en-US" sz="2000" dirty="0">
                <a:solidFill>
                  <a:srgbClr val="FF0000"/>
                </a:solidFill>
                <a:latin typeface="Apple Chancery"/>
                <a:cs typeface="Apple Chancery"/>
              </a:rPr>
              <a:t>--elements </a:t>
            </a:r>
            <a:r>
              <a:rPr lang="en-US" sz="2000" i="1" dirty="0">
                <a:solidFill>
                  <a:srgbClr val="0000FF"/>
                </a:solidFill>
                <a:latin typeface="Times New Roman"/>
                <a:cs typeface="Times New Roman"/>
              </a:rPr>
              <a:t>in series </a:t>
            </a:r>
            <a:r>
              <a:rPr lang="en-US" sz="2000" dirty="0">
                <a:latin typeface="Times New Roman"/>
                <a:cs typeface="Times New Roman"/>
              </a:rPr>
              <a:t>are a part of a </a:t>
            </a:r>
            <a:r>
              <a:rPr lang="en-US" sz="2000" dirty="0">
                <a:solidFill>
                  <a:srgbClr val="0000FF"/>
                </a:solidFill>
                <a:latin typeface="Times New Roman"/>
                <a:cs typeface="Times New Roman"/>
              </a:rPr>
              <a:t>single branch </a:t>
            </a:r>
            <a:r>
              <a:rPr lang="en-US" sz="2000" dirty="0">
                <a:latin typeface="Times New Roman"/>
                <a:cs typeface="Times New Roman"/>
              </a:rPr>
              <a:t>(look at sketch).</a:t>
            </a:r>
            <a:endParaRPr lang="en-US" sz="2800" dirty="0">
              <a:solidFill>
                <a:srgbClr val="FF0000"/>
              </a:solidFill>
              <a:latin typeface="Apple Chancery"/>
              <a:cs typeface="Apple Chancery"/>
            </a:endParaRPr>
          </a:p>
        </p:txBody>
      </p:sp>
      <p:sp>
        <p:nvSpPr>
          <p:cNvPr id="78" name="TextBox 77"/>
          <p:cNvSpPr txBox="1"/>
          <p:nvPr/>
        </p:nvSpPr>
        <p:spPr>
          <a:xfrm>
            <a:off x="532275" y="2664366"/>
            <a:ext cx="4828913" cy="707886"/>
          </a:xfrm>
          <a:prstGeom prst="rect">
            <a:avLst/>
          </a:prstGeom>
          <a:noFill/>
        </p:spPr>
        <p:txBody>
          <a:bodyPr wrap="square" rtlCol="0">
            <a:spAutoFit/>
          </a:bodyPr>
          <a:lstStyle/>
          <a:p>
            <a:r>
              <a:rPr lang="en-US" sz="2000" dirty="0">
                <a:solidFill>
                  <a:srgbClr val="FF0000"/>
                </a:solidFill>
                <a:latin typeface="Apple Chancery"/>
                <a:cs typeface="Apple Chancery"/>
              </a:rPr>
              <a:t>--in the circuit </a:t>
            </a:r>
            <a:r>
              <a:rPr lang="en-US" sz="2000" dirty="0">
                <a:latin typeface="Times New Roman"/>
                <a:cs typeface="Times New Roman"/>
              </a:rPr>
              <a:t>to the right, there are </a:t>
            </a:r>
            <a:r>
              <a:rPr lang="en-US" sz="2000" dirty="0">
                <a:solidFill>
                  <a:srgbClr val="0000FF"/>
                </a:solidFill>
                <a:latin typeface="Times New Roman"/>
                <a:cs typeface="Times New Roman"/>
              </a:rPr>
              <a:t>three branches</a:t>
            </a:r>
            <a:r>
              <a:rPr lang="en-US" sz="2000" dirty="0">
                <a:latin typeface="Times New Roman"/>
                <a:cs typeface="Times New Roman"/>
              </a:rPr>
              <a:t>.</a:t>
            </a:r>
            <a:endParaRPr lang="en-US" sz="2800" dirty="0">
              <a:solidFill>
                <a:srgbClr val="FF0000"/>
              </a:solidFill>
              <a:latin typeface="Apple Chancery"/>
              <a:cs typeface="Apple Chancery"/>
            </a:endParaRPr>
          </a:p>
        </p:txBody>
      </p:sp>
      <p:sp>
        <p:nvSpPr>
          <p:cNvPr id="79" name="TextBox 78"/>
          <p:cNvSpPr txBox="1"/>
          <p:nvPr/>
        </p:nvSpPr>
        <p:spPr>
          <a:xfrm>
            <a:off x="314586" y="3429804"/>
            <a:ext cx="8586526" cy="523220"/>
          </a:xfrm>
          <a:prstGeom prst="rect">
            <a:avLst/>
          </a:prstGeom>
          <a:noFill/>
        </p:spPr>
        <p:txBody>
          <a:bodyPr wrap="square" rtlCol="0">
            <a:spAutoFit/>
          </a:bodyPr>
          <a:lstStyle/>
          <a:p>
            <a:r>
              <a:rPr lang="en-US" sz="2800" dirty="0">
                <a:solidFill>
                  <a:srgbClr val="FF0000"/>
                </a:solidFill>
                <a:latin typeface="Apple Chancery"/>
                <a:cs typeface="Apple Chancery"/>
              </a:rPr>
              <a:t>A node: </a:t>
            </a:r>
            <a:r>
              <a:rPr lang="en-US" sz="2000" dirty="0">
                <a:latin typeface="Times New Roman"/>
                <a:cs typeface="Times New Roman"/>
              </a:rPr>
              <a:t>A </a:t>
            </a:r>
            <a:r>
              <a:rPr lang="en-US" sz="2000" i="1" dirty="0">
                <a:solidFill>
                  <a:srgbClr val="0000FF"/>
                </a:solidFill>
                <a:latin typeface="Times New Roman"/>
                <a:cs typeface="Times New Roman"/>
              </a:rPr>
              <a:t>junction</a:t>
            </a:r>
            <a:r>
              <a:rPr lang="en-US" sz="2000" dirty="0">
                <a:latin typeface="Times New Roman"/>
                <a:cs typeface="Times New Roman"/>
              </a:rPr>
              <a:t> where </a:t>
            </a:r>
            <a:r>
              <a:rPr lang="en-US" sz="2000" dirty="0">
                <a:solidFill>
                  <a:srgbClr val="0000FF"/>
                </a:solidFill>
                <a:latin typeface="Times New Roman"/>
                <a:cs typeface="Times New Roman"/>
              </a:rPr>
              <a:t>current can split up </a:t>
            </a:r>
            <a:r>
              <a:rPr lang="en-US" sz="2000" dirty="0">
                <a:latin typeface="Times New Roman"/>
                <a:cs typeface="Times New Roman"/>
              </a:rPr>
              <a:t>or </a:t>
            </a:r>
            <a:r>
              <a:rPr lang="en-US" sz="2000" dirty="0">
                <a:solidFill>
                  <a:srgbClr val="0000FF"/>
                </a:solidFill>
                <a:latin typeface="Times New Roman"/>
                <a:cs typeface="Times New Roman"/>
              </a:rPr>
              <a:t>be added to</a:t>
            </a:r>
            <a:r>
              <a:rPr lang="en-US" sz="2000" dirty="0">
                <a:latin typeface="Times New Roman"/>
                <a:cs typeface="Times New Roman"/>
              </a:rPr>
              <a:t>.</a:t>
            </a:r>
            <a:endParaRPr lang="en-US" sz="2800" dirty="0">
              <a:solidFill>
                <a:srgbClr val="FF0000"/>
              </a:solidFill>
              <a:latin typeface="Apple Chancery"/>
              <a:cs typeface="Apple Chancery"/>
            </a:endParaRPr>
          </a:p>
        </p:txBody>
      </p:sp>
      <p:sp>
        <p:nvSpPr>
          <p:cNvPr id="80" name="TextBox 79"/>
          <p:cNvSpPr txBox="1"/>
          <p:nvPr/>
        </p:nvSpPr>
        <p:spPr>
          <a:xfrm>
            <a:off x="532275" y="3955406"/>
            <a:ext cx="8368837" cy="400110"/>
          </a:xfrm>
          <a:prstGeom prst="rect">
            <a:avLst/>
          </a:prstGeom>
          <a:noFill/>
        </p:spPr>
        <p:txBody>
          <a:bodyPr wrap="square" rtlCol="0">
            <a:spAutoFit/>
          </a:bodyPr>
          <a:lstStyle/>
          <a:p>
            <a:r>
              <a:rPr lang="en-US" sz="2000" dirty="0">
                <a:solidFill>
                  <a:srgbClr val="FF0000"/>
                </a:solidFill>
                <a:latin typeface="Apple Chancery"/>
                <a:cs typeface="Apple Chancery"/>
              </a:rPr>
              <a:t>--elements </a:t>
            </a:r>
            <a:r>
              <a:rPr lang="en-US" sz="2000" dirty="0">
                <a:latin typeface="Times New Roman"/>
                <a:cs typeface="Times New Roman"/>
              </a:rPr>
              <a:t>in parallel have nodes internal to the combination.</a:t>
            </a:r>
            <a:endParaRPr lang="en-US" sz="2800" dirty="0">
              <a:solidFill>
                <a:srgbClr val="FF0000"/>
              </a:solidFill>
              <a:latin typeface="Apple Chancery"/>
              <a:cs typeface="Apple Chancery"/>
            </a:endParaRPr>
          </a:p>
        </p:txBody>
      </p:sp>
      <p:sp>
        <p:nvSpPr>
          <p:cNvPr id="81" name="TextBox 80"/>
          <p:cNvSpPr txBox="1"/>
          <p:nvPr/>
        </p:nvSpPr>
        <p:spPr>
          <a:xfrm>
            <a:off x="532275" y="4355516"/>
            <a:ext cx="8506360" cy="400110"/>
          </a:xfrm>
          <a:prstGeom prst="rect">
            <a:avLst/>
          </a:prstGeom>
          <a:noFill/>
        </p:spPr>
        <p:txBody>
          <a:bodyPr wrap="square" rtlCol="0">
            <a:spAutoFit/>
          </a:bodyPr>
          <a:lstStyle/>
          <a:p>
            <a:r>
              <a:rPr lang="en-US" sz="2000" dirty="0">
                <a:solidFill>
                  <a:srgbClr val="FF0000"/>
                </a:solidFill>
                <a:latin typeface="Apple Chancery"/>
                <a:cs typeface="Apple Chancery"/>
              </a:rPr>
              <a:t>--in the circuit </a:t>
            </a:r>
            <a:r>
              <a:rPr lang="en-US" sz="2000" dirty="0">
                <a:latin typeface="Times New Roman"/>
                <a:cs typeface="Times New Roman"/>
              </a:rPr>
              <a:t>above, there are </a:t>
            </a:r>
            <a:r>
              <a:rPr lang="en-US" sz="2000" dirty="0">
                <a:solidFill>
                  <a:srgbClr val="0000FF"/>
                </a:solidFill>
                <a:latin typeface="Times New Roman"/>
                <a:cs typeface="Times New Roman"/>
              </a:rPr>
              <a:t>two nodes</a:t>
            </a:r>
            <a:r>
              <a:rPr lang="en-US" sz="2000" dirty="0">
                <a:latin typeface="Times New Roman"/>
                <a:cs typeface="Times New Roman"/>
              </a:rPr>
              <a:t>.</a:t>
            </a:r>
            <a:endParaRPr lang="en-US" sz="2800" dirty="0">
              <a:solidFill>
                <a:srgbClr val="FF0000"/>
              </a:solidFill>
              <a:latin typeface="Apple Chancery"/>
              <a:cs typeface="Apple Chancery"/>
            </a:endParaRPr>
          </a:p>
        </p:txBody>
      </p:sp>
      <p:sp>
        <p:nvSpPr>
          <p:cNvPr id="82" name="TextBox 81"/>
          <p:cNvSpPr txBox="1"/>
          <p:nvPr/>
        </p:nvSpPr>
        <p:spPr>
          <a:xfrm>
            <a:off x="263786" y="4786852"/>
            <a:ext cx="8586526" cy="523220"/>
          </a:xfrm>
          <a:prstGeom prst="rect">
            <a:avLst/>
          </a:prstGeom>
          <a:noFill/>
        </p:spPr>
        <p:txBody>
          <a:bodyPr wrap="square" rtlCol="0">
            <a:spAutoFit/>
          </a:bodyPr>
          <a:lstStyle/>
          <a:p>
            <a:r>
              <a:rPr lang="en-US" sz="2800" dirty="0">
                <a:solidFill>
                  <a:srgbClr val="FF0000"/>
                </a:solidFill>
                <a:latin typeface="Apple Chancery"/>
                <a:cs typeface="Apple Chancery"/>
              </a:rPr>
              <a:t>A loop: </a:t>
            </a:r>
            <a:r>
              <a:rPr lang="en-US" sz="2000" dirty="0">
                <a:latin typeface="Times New Roman"/>
                <a:cs typeface="Times New Roman"/>
              </a:rPr>
              <a:t>Any </a:t>
            </a:r>
            <a:r>
              <a:rPr lang="en-US" sz="2000" dirty="0">
                <a:solidFill>
                  <a:srgbClr val="0000FF"/>
                </a:solidFill>
                <a:latin typeface="Times New Roman"/>
                <a:cs typeface="Times New Roman"/>
              </a:rPr>
              <a:t>closed path </a:t>
            </a:r>
            <a:r>
              <a:rPr lang="en-US" sz="2000" dirty="0">
                <a:latin typeface="Times New Roman"/>
                <a:cs typeface="Times New Roman"/>
              </a:rPr>
              <a:t>inside a circuit.</a:t>
            </a:r>
            <a:endParaRPr lang="en-US" sz="2800" dirty="0">
              <a:solidFill>
                <a:srgbClr val="FF0000"/>
              </a:solidFill>
              <a:latin typeface="Apple Chancery"/>
              <a:cs typeface="Apple Chancery"/>
            </a:endParaRPr>
          </a:p>
        </p:txBody>
      </p:sp>
      <p:sp>
        <p:nvSpPr>
          <p:cNvPr id="84" name="TextBox 83"/>
          <p:cNvSpPr txBox="1"/>
          <p:nvPr/>
        </p:nvSpPr>
        <p:spPr>
          <a:xfrm>
            <a:off x="481475" y="5306164"/>
            <a:ext cx="8506360" cy="400110"/>
          </a:xfrm>
          <a:prstGeom prst="rect">
            <a:avLst/>
          </a:prstGeom>
          <a:noFill/>
        </p:spPr>
        <p:txBody>
          <a:bodyPr wrap="square" rtlCol="0">
            <a:spAutoFit/>
          </a:bodyPr>
          <a:lstStyle/>
          <a:p>
            <a:r>
              <a:rPr lang="en-US" sz="2000" dirty="0">
                <a:solidFill>
                  <a:srgbClr val="FF0000"/>
                </a:solidFill>
                <a:latin typeface="Apple Chancery"/>
                <a:cs typeface="Apple Chancery"/>
              </a:rPr>
              <a:t>--in a circuit</a:t>
            </a:r>
            <a:r>
              <a:rPr lang="en-US" sz="2000" dirty="0">
                <a:latin typeface="Times New Roman"/>
                <a:cs typeface="Times New Roman"/>
              </a:rPr>
              <a:t>, </a:t>
            </a:r>
            <a:r>
              <a:rPr lang="en-US" sz="2000" dirty="0">
                <a:solidFill>
                  <a:srgbClr val="0000FF"/>
                </a:solidFill>
                <a:latin typeface="Times New Roman"/>
                <a:cs typeface="Times New Roman"/>
              </a:rPr>
              <a:t>loops </a:t>
            </a:r>
            <a:r>
              <a:rPr lang="en-US" sz="2000" dirty="0">
                <a:latin typeface="Times New Roman"/>
                <a:cs typeface="Times New Roman"/>
              </a:rPr>
              <a:t>can be traverse in a clockwise or counterclockwise direction.</a:t>
            </a:r>
            <a:endParaRPr lang="en-US" sz="2800" dirty="0">
              <a:solidFill>
                <a:srgbClr val="FF0000"/>
              </a:solidFill>
              <a:latin typeface="Apple Chancery"/>
              <a:cs typeface="Apple Chancery"/>
            </a:endParaRPr>
          </a:p>
        </p:txBody>
      </p:sp>
      <p:grpSp>
        <p:nvGrpSpPr>
          <p:cNvPr id="9" name="Group 8"/>
          <p:cNvGrpSpPr/>
          <p:nvPr/>
        </p:nvGrpSpPr>
        <p:grpSpPr>
          <a:xfrm>
            <a:off x="5815656" y="1392336"/>
            <a:ext cx="2726286" cy="1418597"/>
            <a:chOff x="5815656" y="1392336"/>
            <a:chExt cx="2726286" cy="1418597"/>
          </a:xfrm>
        </p:grpSpPr>
        <p:sp>
          <p:nvSpPr>
            <p:cNvPr id="3" name="Freeform 2"/>
            <p:cNvSpPr/>
            <p:nvPr/>
          </p:nvSpPr>
          <p:spPr>
            <a:xfrm>
              <a:off x="5815656" y="1456267"/>
              <a:ext cx="1169344" cy="1317232"/>
            </a:xfrm>
            <a:custGeom>
              <a:avLst/>
              <a:gdLst>
                <a:gd name="connsiteX0" fmla="*/ 1131244 w 1169344"/>
                <a:gd name="connsiteY0" fmla="*/ 0 h 1317232"/>
                <a:gd name="connsiteX1" fmla="*/ 530111 w 1169344"/>
                <a:gd name="connsiteY1" fmla="*/ 0 h 1317232"/>
                <a:gd name="connsiteX2" fmla="*/ 216844 w 1169344"/>
                <a:gd name="connsiteY2" fmla="*/ 25400 h 1317232"/>
                <a:gd name="connsiteX3" fmla="*/ 68677 w 1169344"/>
                <a:gd name="connsiteY3" fmla="*/ 127000 h 1317232"/>
                <a:gd name="connsiteX4" fmla="*/ 9411 w 1169344"/>
                <a:gd name="connsiteY4" fmla="*/ 258233 h 1317232"/>
                <a:gd name="connsiteX5" fmla="*/ 5177 w 1169344"/>
                <a:gd name="connsiteY5" fmla="*/ 660400 h 1317232"/>
                <a:gd name="connsiteX6" fmla="*/ 5177 w 1169344"/>
                <a:gd name="connsiteY6" fmla="*/ 1045633 h 1317232"/>
                <a:gd name="connsiteX7" fmla="*/ 72911 w 1169344"/>
                <a:gd name="connsiteY7" fmla="*/ 1210733 h 1317232"/>
                <a:gd name="connsiteX8" fmla="*/ 221077 w 1169344"/>
                <a:gd name="connsiteY8" fmla="*/ 1295400 h 1317232"/>
                <a:gd name="connsiteX9" fmla="*/ 551277 w 1169344"/>
                <a:gd name="connsiteY9" fmla="*/ 1316566 h 1317232"/>
                <a:gd name="connsiteX10" fmla="*/ 1169344 w 1169344"/>
                <a:gd name="connsiteY10" fmla="*/ 1312333 h 1317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69344" h="1317232">
                  <a:moveTo>
                    <a:pt x="1131244" y="0"/>
                  </a:moveTo>
                  <a:lnTo>
                    <a:pt x="530111" y="0"/>
                  </a:lnTo>
                  <a:cubicBezTo>
                    <a:pt x="377711" y="4233"/>
                    <a:pt x="293750" y="4233"/>
                    <a:pt x="216844" y="25400"/>
                  </a:cubicBezTo>
                  <a:cubicBezTo>
                    <a:pt x="139938" y="46567"/>
                    <a:pt x="103249" y="88194"/>
                    <a:pt x="68677" y="127000"/>
                  </a:cubicBezTo>
                  <a:cubicBezTo>
                    <a:pt x="34105" y="165806"/>
                    <a:pt x="19994" y="169333"/>
                    <a:pt x="9411" y="258233"/>
                  </a:cubicBezTo>
                  <a:cubicBezTo>
                    <a:pt x="-1172" y="347133"/>
                    <a:pt x="5883" y="529167"/>
                    <a:pt x="5177" y="660400"/>
                  </a:cubicBezTo>
                  <a:cubicBezTo>
                    <a:pt x="4471" y="791633"/>
                    <a:pt x="-6112" y="953911"/>
                    <a:pt x="5177" y="1045633"/>
                  </a:cubicBezTo>
                  <a:cubicBezTo>
                    <a:pt x="16466" y="1137355"/>
                    <a:pt x="36928" y="1169105"/>
                    <a:pt x="72911" y="1210733"/>
                  </a:cubicBezTo>
                  <a:cubicBezTo>
                    <a:pt x="108894" y="1252361"/>
                    <a:pt x="141349" y="1277761"/>
                    <a:pt x="221077" y="1295400"/>
                  </a:cubicBezTo>
                  <a:cubicBezTo>
                    <a:pt x="300805" y="1313039"/>
                    <a:pt x="393233" y="1313744"/>
                    <a:pt x="551277" y="1316566"/>
                  </a:cubicBezTo>
                  <a:cubicBezTo>
                    <a:pt x="709321" y="1319388"/>
                    <a:pt x="1169344" y="1312333"/>
                    <a:pt x="1169344" y="1312333"/>
                  </a:cubicBezTo>
                </a:path>
              </a:pathLst>
            </a:custGeom>
            <a:ln>
              <a:solidFill>
                <a:srgbClr val="0000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5" name="Freeform 84"/>
            <p:cNvSpPr/>
            <p:nvPr/>
          </p:nvSpPr>
          <p:spPr>
            <a:xfrm flipH="1">
              <a:off x="7372598" y="1456267"/>
              <a:ext cx="1169344" cy="1317232"/>
            </a:xfrm>
            <a:custGeom>
              <a:avLst/>
              <a:gdLst>
                <a:gd name="connsiteX0" fmla="*/ 1131244 w 1169344"/>
                <a:gd name="connsiteY0" fmla="*/ 0 h 1317232"/>
                <a:gd name="connsiteX1" fmla="*/ 530111 w 1169344"/>
                <a:gd name="connsiteY1" fmla="*/ 0 h 1317232"/>
                <a:gd name="connsiteX2" fmla="*/ 216844 w 1169344"/>
                <a:gd name="connsiteY2" fmla="*/ 25400 h 1317232"/>
                <a:gd name="connsiteX3" fmla="*/ 68677 w 1169344"/>
                <a:gd name="connsiteY3" fmla="*/ 127000 h 1317232"/>
                <a:gd name="connsiteX4" fmla="*/ 9411 w 1169344"/>
                <a:gd name="connsiteY4" fmla="*/ 258233 h 1317232"/>
                <a:gd name="connsiteX5" fmla="*/ 5177 w 1169344"/>
                <a:gd name="connsiteY5" fmla="*/ 660400 h 1317232"/>
                <a:gd name="connsiteX6" fmla="*/ 5177 w 1169344"/>
                <a:gd name="connsiteY6" fmla="*/ 1045633 h 1317232"/>
                <a:gd name="connsiteX7" fmla="*/ 72911 w 1169344"/>
                <a:gd name="connsiteY7" fmla="*/ 1210733 h 1317232"/>
                <a:gd name="connsiteX8" fmla="*/ 221077 w 1169344"/>
                <a:gd name="connsiteY8" fmla="*/ 1295400 h 1317232"/>
                <a:gd name="connsiteX9" fmla="*/ 551277 w 1169344"/>
                <a:gd name="connsiteY9" fmla="*/ 1316566 h 1317232"/>
                <a:gd name="connsiteX10" fmla="*/ 1169344 w 1169344"/>
                <a:gd name="connsiteY10" fmla="*/ 1312333 h 1317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69344" h="1317232">
                  <a:moveTo>
                    <a:pt x="1131244" y="0"/>
                  </a:moveTo>
                  <a:lnTo>
                    <a:pt x="530111" y="0"/>
                  </a:lnTo>
                  <a:cubicBezTo>
                    <a:pt x="377711" y="4233"/>
                    <a:pt x="293750" y="4233"/>
                    <a:pt x="216844" y="25400"/>
                  </a:cubicBezTo>
                  <a:cubicBezTo>
                    <a:pt x="139938" y="46567"/>
                    <a:pt x="103249" y="88194"/>
                    <a:pt x="68677" y="127000"/>
                  </a:cubicBezTo>
                  <a:cubicBezTo>
                    <a:pt x="34105" y="165806"/>
                    <a:pt x="19994" y="169333"/>
                    <a:pt x="9411" y="258233"/>
                  </a:cubicBezTo>
                  <a:cubicBezTo>
                    <a:pt x="-1172" y="347133"/>
                    <a:pt x="5883" y="529167"/>
                    <a:pt x="5177" y="660400"/>
                  </a:cubicBezTo>
                  <a:cubicBezTo>
                    <a:pt x="4471" y="791633"/>
                    <a:pt x="-6112" y="953911"/>
                    <a:pt x="5177" y="1045633"/>
                  </a:cubicBezTo>
                  <a:cubicBezTo>
                    <a:pt x="16466" y="1137355"/>
                    <a:pt x="36928" y="1169105"/>
                    <a:pt x="72911" y="1210733"/>
                  </a:cubicBezTo>
                  <a:cubicBezTo>
                    <a:pt x="108894" y="1252361"/>
                    <a:pt x="141349" y="1277761"/>
                    <a:pt x="221077" y="1295400"/>
                  </a:cubicBezTo>
                  <a:cubicBezTo>
                    <a:pt x="300805" y="1313039"/>
                    <a:pt x="393233" y="1313744"/>
                    <a:pt x="551277" y="1316566"/>
                  </a:cubicBezTo>
                  <a:cubicBezTo>
                    <a:pt x="709321" y="1319388"/>
                    <a:pt x="1169344" y="1312333"/>
                    <a:pt x="1169344" y="1312333"/>
                  </a:cubicBezTo>
                </a:path>
              </a:pathLst>
            </a:custGeom>
            <a:ln>
              <a:solidFill>
                <a:srgbClr val="0000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 name="Straight Connector 5"/>
            <p:cNvCxnSpPr/>
            <p:nvPr/>
          </p:nvCxnSpPr>
          <p:spPr>
            <a:xfrm>
              <a:off x="7107767" y="1417734"/>
              <a:ext cx="0" cy="1393199"/>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6109645" y="1392336"/>
              <a:ext cx="616500" cy="276999"/>
            </a:xfrm>
            <a:prstGeom prst="rect">
              <a:avLst/>
            </a:prstGeom>
            <a:noFill/>
          </p:spPr>
          <p:txBody>
            <a:bodyPr wrap="none" rtlCol="0">
              <a:spAutoFit/>
            </a:bodyPr>
            <a:lstStyle/>
            <a:p>
              <a:r>
                <a:rPr lang="en-US" sz="1200" dirty="0">
                  <a:solidFill>
                    <a:srgbClr val="0000FF"/>
                  </a:solidFill>
                </a:rPr>
                <a:t>branch</a:t>
              </a:r>
            </a:p>
          </p:txBody>
        </p:sp>
        <p:sp>
          <p:nvSpPr>
            <p:cNvPr id="104" name="TextBox 103"/>
            <p:cNvSpPr txBox="1"/>
            <p:nvPr/>
          </p:nvSpPr>
          <p:spPr>
            <a:xfrm>
              <a:off x="7642112" y="1406236"/>
              <a:ext cx="616500" cy="276999"/>
            </a:xfrm>
            <a:prstGeom prst="rect">
              <a:avLst/>
            </a:prstGeom>
            <a:noFill/>
          </p:spPr>
          <p:txBody>
            <a:bodyPr wrap="none" rtlCol="0">
              <a:spAutoFit/>
            </a:bodyPr>
            <a:lstStyle/>
            <a:p>
              <a:r>
                <a:rPr lang="en-US" sz="1200" dirty="0">
                  <a:solidFill>
                    <a:srgbClr val="0000FF"/>
                  </a:solidFill>
                </a:rPr>
                <a:t>branch</a:t>
              </a:r>
            </a:p>
          </p:txBody>
        </p:sp>
        <p:sp>
          <p:nvSpPr>
            <p:cNvPr id="105" name="TextBox 104"/>
            <p:cNvSpPr txBox="1"/>
            <p:nvPr/>
          </p:nvSpPr>
          <p:spPr>
            <a:xfrm rot="16200000">
              <a:off x="6661018" y="1961225"/>
              <a:ext cx="616500" cy="276999"/>
            </a:xfrm>
            <a:prstGeom prst="rect">
              <a:avLst/>
            </a:prstGeom>
            <a:noFill/>
          </p:spPr>
          <p:txBody>
            <a:bodyPr wrap="none" rtlCol="0">
              <a:spAutoFit/>
            </a:bodyPr>
            <a:lstStyle/>
            <a:p>
              <a:r>
                <a:rPr lang="en-US" sz="1200" dirty="0">
                  <a:solidFill>
                    <a:srgbClr val="0000FF"/>
                  </a:solidFill>
                </a:rPr>
                <a:t>branch</a:t>
              </a:r>
            </a:p>
          </p:txBody>
        </p:sp>
      </p:grpSp>
      <p:grpSp>
        <p:nvGrpSpPr>
          <p:cNvPr id="10" name="Group 9"/>
          <p:cNvGrpSpPr/>
          <p:nvPr/>
        </p:nvGrpSpPr>
        <p:grpSpPr>
          <a:xfrm>
            <a:off x="5699956" y="1210129"/>
            <a:ext cx="2902177" cy="1651605"/>
            <a:chOff x="5699956" y="1222828"/>
            <a:chExt cx="2902177" cy="1651605"/>
          </a:xfrm>
        </p:grpSpPr>
        <p:sp>
          <p:nvSpPr>
            <p:cNvPr id="8" name="Rounded Rectangle 7"/>
            <p:cNvSpPr/>
            <p:nvPr/>
          </p:nvSpPr>
          <p:spPr>
            <a:xfrm>
              <a:off x="6053667" y="1683235"/>
              <a:ext cx="777101" cy="981131"/>
            </a:xfrm>
            <a:prstGeom prst="roundRect">
              <a:avLst/>
            </a:prstGeom>
            <a:noFill/>
            <a:ln w="28575"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 name="TextBox 107"/>
            <p:cNvSpPr txBox="1"/>
            <p:nvPr/>
          </p:nvSpPr>
          <p:spPr>
            <a:xfrm>
              <a:off x="6109646" y="2407975"/>
              <a:ext cx="607859" cy="276999"/>
            </a:xfrm>
            <a:prstGeom prst="rect">
              <a:avLst/>
            </a:prstGeom>
            <a:noFill/>
          </p:spPr>
          <p:txBody>
            <a:bodyPr wrap="none" rtlCol="0">
              <a:spAutoFit/>
            </a:bodyPr>
            <a:lstStyle/>
            <a:p>
              <a:r>
                <a:rPr lang="en-US" sz="1200" dirty="0">
                  <a:solidFill>
                    <a:srgbClr val="FF0000"/>
                  </a:solidFill>
                </a:rPr>
                <a:t>Loop 1</a:t>
              </a:r>
            </a:p>
          </p:txBody>
        </p:sp>
        <p:sp>
          <p:nvSpPr>
            <p:cNvPr id="134" name="Rounded Rectangle 133"/>
            <p:cNvSpPr/>
            <p:nvPr/>
          </p:nvSpPr>
          <p:spPr>
            <a:xfrm>
              <a:off x="7516142" y="1683235"/>
              <a:ext cx="777101" cy="981131"/>
            </a:xfrm>
            <a:prstGeom prst="roundRect">
              <a:avLst/>
            </a:prstGeom>
            <a:noFill/>
            <a:ln w="28575"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 name="TextBox 135"/>
            <p:cNvSpPr txBox="1"/>
            <p:nvPr/>
          </p:nvSpPr>
          <p:spPr>
            <a:xfrm>
              <a:off x="7572121" y="2407975"/>
              <a:ext cx="607859" cy="276999"/>
            </a:xfrm>
            <a:prstGeom prst="rect">
              <a:avLst/>
            </a:prstGeom>
            <a:noFill/>
          </p:spPr>
          <p:txBody>
            <a:bodyPr wrap="none" rtlCol="0">
              <a:spAutoFit/>
            </a:bodyPr>
            <a:lstStyle/>
            <a:p>
              <a:r>
                <a:rPr lang="en-US" sz="1200" dirty="0">
                  <a:solidFill>
                    <a:srgbClr val="FF0000"/>
                  </a:solidFill>
                </a:rPr>
                <a:t>Loop 2</a:t>
              </a:r>
            </a:p>
          </p:txBody>
        </p:sp>
        <p:sp>
          <p:nvSpPr>
            <p:cNvPr id="137" name="Rounded Rectangle 136"/>
            <p:cNvSpPr/>
            <p:nvPr/>
          </p:nvSpPr>
          <p:spPr>
            <a:xfrm>
              <a:off x="5699956" y="1297637"/>
              <a:ext cx="2902177" cy="1576796"/>
            </a:xfrm>
            <a:prstGeom prst="roundRect">
              <a:avLst/>
            </a:prstGeom>
            <a:noFill/>
            <a:ln w="28575"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 name="TextBox 138"/>
            <p:cNvSpPr txBox="1"/>
            <p:nvPr/>
          </p:nvSpPr>
          <p:spPr>
            <a:xfrm>
              <a:off x="7302670" y="1222828"/>
              <a:ext cx="607859" cy="276999"/>
            </a:xfrm>
            <a:prstGeom prst="rect">
              <a:avLst/>
            </a:prstGeom>
            <a:noFill/>
          </p:spPr>
          <p:txBody>
            <a:bodyPr wrap="none" rtlCol="0">
              <a:spAutoFit/>
            </a:bodyPr>
            <a:lstStyle/>
            <a:p>
              <a:r>
                <a:rPr lang="en-US" sz="1200" dirty="0">
                  <a:solidFill>
                    <a:srgbClr val="FF0000"/>
                  </a:solidFill>
                </a:rPr>
                <a:t>Loop 3</a:t>
              </a:r>
            </a:p>
          </p:txBody>
        </p:sp>
      </p:grpSp>
      <p:sp>
        <p:nvSpPr>
          <p:cNvPr id="140" name="TextBox 139"/>
          <p:cNvSpPr txBox="1"/>
          <p:nvPr/>
        </p:nvSpPr>
        <p:spPr>
          <a:xfrm>
            <a:off x="481475" y="5706274"/>
            <a:ext cx="8506360" cy="400110"/>
          </a:xfrm>
          <a:prstGeom prst="rect">
            <a:avLst/>
          </a:prstGeom>
          <a:noFill/>
        </p:spPr>
        <p:txBody>
          <a:bodyPr wrap="square" rtlCol="0">
            <a:spAutoFit/>
          </a:bodyPr>
          <a:lstStyle/>
          <a:p>
            <a:r>
              <a:rPr lang="en-US" sz="2000" dirty="0">
                <a:solidFill>
                  <a:srgbClr val="FF0000"/>
                </a:solidFill>
                <a:latin typeface="Apple Chancery"/>
                <a:cs typeface="Apple Chancery"/>
              </a:rPr>
              <a:t>--in the circuit </a:t>
            </a:r>
            <a:r>
              <a:rPr lang="en-US" sz="2000" dirty="0">
                <a:latin typeface="Times New Roman"/>
                <a:cs typeface="Times New Roman"/>
              </a:rPr>
              <a:t>above, there are </a:t>
            </a:r>
            <a:r>
              <a:rPr lang="en-US" sz="2000" dirty="0">
                <a:solidFill>
                  <a:srgbClr val="0000FF"/>
                </a:solidFill>
                <a:latin typeface="Times New Roman"/>
                <a:cs typeface="Times New Roman"/>
              </a:rPr>
              <a:t>three loops</a:t>
            </a:r>
            <a:r>
              <a:rPr lang="en-US" sz="2000" dirty="0">
                <a:latin typeface="Times New Roman"/>
                <a:cs typeface="Times New Roman"/>
              </a:rPr>
              <a:t>.</a:t>
            </a:r>
            <a:endParaRPr lang="en-US" sz="2800" dirty="0">
              <a:solidFill>
                <a:srgbClr val="FF0000"/>
              </a:solidFill>
              <a:latin typeface="Apple Chancery"/>
              <a:cs typeface="Apple Chancery"/>
            </a:endParaRPr>
          </a:p>
        </p:txBody>
      </p:sp>
      <p:grpSp>
        <p:nvGrpSpPr>
          <p:cNvPr id="11" name="Group 10"/>
          <p:cNvGrpSpPr/>
          <p:nvPr/>
        </p:nvGrpSpPr>
        <p:grpSpPr>
          <a:xfrm>
            <a:off x="6996113" y="996950"/>
            <a:ext cx="469368" cy="2087297"/>
            <a:chOff x="6996113" y="996950"/>
            <a:chExt cx="469368" cy="2087297"/>
          </a:xfrm>
        </p:grpSpPr>
        <p:graphicFrame>
          <p:nvGraphicFramePr>
            <p:cNvPr id="144" name="Object 2"/>
            <p:cNvGraphicFramePr>
              <a:graphicFrameLocks noChangeAspect="1"/>
            </p:cNvGraphicFramePr>
            <p:nvPr>
              <p:extLst>
                <p:ext uri="{D42A27DB-BD31-4B8C-83A1-F6EECF244321}">
                  <p14:modId xmlns:p14="http://schemas.microsoft.com/office/powerpoint/2010/main" val="3042624894"/>
                </p:ext>
              </p:extLst>
            </p:nvPr>
          </p:nvGraphicFramePr>
          <p:xfrm>
            <a:off x="7059081" y="2890572"/>
            <a:ext cx="406400" cy="193675"/>
          </p:xfrm>
          <a:graphic>
            <a:graphicData uri="http://schemas.openxmlformats.org/presentationml/2006/ole">
              <mc:AlternateContent xmlns:mc="http://schemas.openxmlformats.org/markup-compatibility/2006">
                <mc:Choice xmlns:v="urn:schemas-microsoft-com:vml" Requires="v">
                  <p:oleObj name="Equation" r:id="rId3" imgW="342900" imgH="165100" progId="Equation.DSMT4">
                    <p:embed/>
                  </p:oleObj>
                </mc:Choice>
                <mc:Fallback>
                  <p:oleObj name="Equation" r:id="rId3" imgW="342900" imgH="165100" progId="Equation.DSMT4">
                    <p:embed/>
                    <p:pic>
                      <p:nvPicPr>
                        <p:cNvPr id="0" name=""/>
                        <p:cNvPicPr>
                          <a:picLocks noChangeAspect="1" noChangeArrowheads="1"/>
                        </p:cNvPicPr>
                        <p:nvPr/>
                      </p:nvPicPr>
                      <p:blipFill>
                        <a:blip r:embed="rId4"/>
                        <a:srcRect/>
                        <a:stretch>
                          <a:fillRect/>
                        </a:stretch>
                      </p:blipFill>
                      <p:spPr bwMode="auto">
                        <a:xfrm>
                          <a:off x="7059081" y="2890572"/>
                          <a:ext cx="406400" cy="193675"/>
                        </a:xfrm>
                        <a:prstGeom prst="rect">
                          <a:avLst/>
                        </a:prstGeom>
                        <a:noFill/>
                        <a:ln>
                          <a:noFill/>
                        </a:ln>
                        <a:effectLst/>
                      </p:spPr>
                    </p:pic>
                  </p:oleObj>
                </mc:Fallback>
              </mc:AlternateContent>
            </a:graphicData>
          </a:graphic>
        </p:graphicFrame>
        <p:graphicFrame>
          <p:nvGraphicFramePr>
            <p:cNvPr id="141" name="Object 2"/>
            <p:cNvGraphicFramePr>
              <a:graphicFrameLocks noChangeAspect="1"/>
            </p:cNvGraphicFramePr>
            <p:nvPr>
              <p:extLst>
                <p:ext uri="{D42A27DB-BD31-4B8C-83A1-F6EECF244321}">
                  <p14:modId xmlns:p14="http://schemas.microsoft.com/office/powerpoint/2010/main" val="3624467881"/>
                </p:ext>
              </p:extLst>
            </p:nvPr>
          </p:nvGraphicFramePr>
          <p:xfrm>
            <a:off x="6996113" y="996950"/>
            <a:ext cx="406400" cy="193675"/>
          </p:xfrm>
          <a:graphic>
            <a:graphicData uri="http://schemas.openxmlformats.org/presentationml/2006/ole">
              <mc:AlternateContent xmlns:mc="http://schemas.openxmlformats.org/markup-compatibility/2006">
                <mc:Choice xmlns:v="urn:schemas-microsoft-com:vml" Requires="v">
                  <p:oleObj name="Equation" r:id="rId5" imgW="342900" imgH="165100" progId="Equation.DSMT4">
                    <p:embed/>
                  </p:oleObj>
                </mc:Choice>
                <mc:Fallback>
                  <p:oleObj name="Equation" r:id="rId5" imgW="342900" imgH="165100" progId="Equation.DSMT4">
                    <p:embed/>
                    <p:pic>
                      <p:nvPicPr>
                        <p:cNvPr id="0" name=""/>
                        <p:cNvPicPr>
                          <a:picLocks noChangeAspect="1" noChangeArrowheads="1"/>
                        </p:cNvPicPr>
                        <p:nvPr/>
                      </p:nvPicPr>
                      <p:blipFill>
                        <a:blip r:embed="rId6"/>
                        <a:srcRect/>
                        <a:stretch>
                          <a:fillRect/>
                        </a:stretch>
                      </p:blipFill>
                      <p:spPr bwMode="auto">
                        <a:xfrm>
                          <a:off x="6996113" y="996950"/>
                          <a:ext cx="406400" cy="193675"/>
                        </a:xfrm>
                        <a:prstGeom prst="rect">
                          <a:avLst/>
                        </a:prstGeom>
                        <a:noFill/>
                        <a:ln>
                          <a:noFill/>
                        </a:ln>
                        <a:effectLst/>
                      </p:spPr>
                    </p:pic>
                  </p:oleObj>
                </mc:Fallback>
              </mc:AlternateContent>
            </a:graphicData>
          </a:graphic>
        </p:graphicFrame>
        <p:graphicFrame>
          <p:nvGraphicFramePr>
            <p:cNvPr id="142" name="Object 2"/>
            <p:cNvGraphicFramePr>
              <a:graphicFrameLocks noChangeAspect="1"/>
            </p:cNvGraphicFramePr>
            <p:nvPr>
              <p:extLst>
                <p:ext uri="{D42A27DB-BD31-4B8C-83A1-F6EECF244321}">
                  <p14:modId xmlns:p14="http://schemas.microsoft.com/office/powerpoint/2010/main" val="4252861286"/>
                </p:ext>
              </p:extLst>
            </p:nvPr>
          </p:nvGraphicFramePr>
          <p:xfrm>
            <a:off x="7123256" y="1139079"/>
            <a:ext cx="152400" cy="196850"/>
          </p:xfrm>
          <a:graphic>
            <a:graphicData uri="http://schemas.openxmlformats.org/presentationml/2006/ole">
              <mc:AlternateContent xmlns:mc="http://schemas.openxmlformats.org/markup-compatibility/2006">
                <mc:Choice xmlns:v="urn:schemas-microsoft-com:vml" Requires="v">
                  <p:oleObj name="Equation" r:id="rId7" imgW="88900" imgH="114300" progId="Equation.DSMT4">
                    <p:embed/>
                  </p:oleObj>
                </mc:Choice>
                <mc:Fallback>
                  <p:oleObj name="Equation" r:id="rId7" imgW="88900" imgH="114300" progId="Equation.DSMT4">
                    <p:embed/>
                    <p:pic>
                      <p:nvPicPr>
                        <p:cNvPr id="0" name=""/>
                        <p:cNvPicPr>
                          <a:picLocks noChangeAspect="1" noChangeArrowheads="1"/>
                        </p:cNvPicPr>
                        <p:nvPr/>
                      </p:nvPicPr>
                      <p:blipFill>
                        <a:blip r:embed="rId8"/>
                        <a:srcRect/>
                        <a:stretch>
                          <a:fillRect/>
                        </a:stretch>
                      </p:blipFill>
                      <p:spPr bwMode="auto">
                        <a:xfrm>
                          <a:off x="7123256" y="1139079"/>
                          <a:ext cx="152400" cy="196850"/>
                        </a:xfrm>
                        <a:prstGeom prst="rect">
                          <a:avLst/>
                        </a:prstGeom>
                        <a:noFill/>
                        <a:ln>
                          <a:noFill/>
                        </a:ln>
                        <a:effectLst/>
                      </p:spPr>
                    </p:pic>
                  </p:oleObj>
                </mc:Fallback>
              </mc:AlternateContent>
            </a:graphicData>
          </a:graphic>
        </p:graphicFrame>
        <p:graphicFrame>
          <p:nvGraphicFramePr>
            <p:cNvPr id="143" name="Object 2"/>
            <p:cNvGraphicFramePr>
              <a:graphicFrameLocks noChangeAspect="1"/>
            </p:cNvGraphicFramePr>
            <p:nvPr>
              <p:extLst>
                <p:ext uri="{D42A27DB-BD31-4B8C-83A1-F6EECF244321}">
                  <p14:modId xmlns:p14="http://schemas.microsoft.com/office/powerpoint/2010/main" val="2624305145"/>
                </p:ext>
              </p:extLst>
            </p:nvPr>
          </p:nvGraphicFramePr>
          <p:xfrm>
            <a:off x="7182522" y="2830245"/>
            <a:ext cx="152400" cy="196850"/>
          </p:xfrm>
          <a:graphic>
            <a:graphicData uri="http://schemas.openxmlformats.org/presentationml/2006/ole">
              <mc:AlternateContent xmlns:mc="http://schemas.openxmlformats.org/markup-compatibility/2006">
                <mc:Choice xmlns:v="urn:schemas-microsoft-com:vml" Requires="v">
                  <p:oleObj name="Equation" r:id="rId9" imgW="88900" imgH="114300" progId="Equation.DSMT4">
                    <p:embed/>
                  </p:oleObj>
                </mc:Choice>
                <mc:Fallback>
                  <p:oleObj name="Equation" r:id="rId9" imgW="88900" imgH="114300" progId="Equation.DSMT4">
                    <p:embed/>
                    <p:pic>
                      <p:nvPicPr>
                        <p:cNvPr id="0" name=""/>
                        <p:cNvPicPr>
                          <a:picLocks noChangeAspect="1" noChangeArrowheads="1"/>
                        </p:cNvPicPr>
                        <p:nvPr/>
                      </p:nvPicPr>
                      <p:blipFill>
                        <a:blip r:embed="rId10"/>
                        <a:srcRect/>
                        <a:stretch>
                          <a:fillRect/>
                        </a:stretch>
                      </p:blipFill>
                      <p:spPr bwMode="auto">
                        <a:xfrm>
                          <a:off x="7182522" y="2830245"/>
                          <a:ext cx="152400" cy="196850"/>
                        </a:xfrm>
                        <a:prstGeom prst="rect">
                          <a:avLst/>
                        </a:prstGeom>
                        <a:noFill/>
                        <a:ln>
                          <a:noFill/>
                        </a:ln>
                        <a:effectLst/>
                      </p:spPr>
                    </p:pic>
                  </p:oleObj>
                </mc:Fallback>
              </mc:AlternateContent>
            </a:graphicData>
          </a:graphic>
        </p:graphicFrame>
      </p:grpSp>
    </p:spTree>
    <p:extLst>
      <p:ext uri="{BB962C8B-B14F-4D97-AF65-F5344CB8AC3E}">
        <p14:creationId xmlns:p14="http://schemas.microsoft.com/office/powerpoint/2010/main" val="348168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5"/>
                                        </p:tgtEl>
                                        <p:attrNameLst>
                                          <p:attrName>style.visibility</p:attrName>
                                        </p:attrNameLst>
                                      </p:cBhvr>
                                      <p:to>
                                        <p:strVal val="visible"/>
                                      </p:to>
                                    </p:set>
                                    <p:animEffect transition="in" filter="dissolve">
                                      <p:cBhvr>
                                        <p:cTn id="12" dur="500"/>
                                        <p:tgtEl>
                                          <p:spTgt spid="7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dissolve">
                                      <p:cBhvr>
                                        <p:cTn id="17" dur="500"/>
                                        <p:tgtEl>
                                          <p:spTgt spid="7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79"/>
                                        </p:tgtEl>
                                        <p:attrNameLst>
                                          <p:attrName>style.visibility</p:attrName>
                                        </p:attrNameLst>
                                      </p:cBhvr>
                                      <p:to>
                                        <p:strVal val="visible"/>
                                      </p:to>
                                    </p:set>
                                    <p:animEffect transition="in" filter="dissolve">
                                      <p:cBhvr>
                                        <p:cTn id="27" dur="500"/>
                                        <p:tgtEl>
                                          <p:spTgt spid="79"/>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80"/>
                                        </p:tgtEl>
                                        <p:attrNameLst>
                                          <p:attrName>style.visibility</p:attrName>
                                        </p:attrNameLst>
                                      </p:cBhvr>
                                      <p:to>
                                        <p:strVal val="visible"/>
                                      </p:to>
                                    </p:set>
                                    <p:animEffect transition="in" filter="dissolve">
                                      <p:cBhvr>
                                        <p:cTn id="32" dur="500"/>
                                        <p:tgtEl>
                                          <p:spTgt spid="80"/>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81"/>
                                        </p:tgtEl>
                                        <p:attrNameLst>
                                          <p:attrName>style.visibility</p:attrName>
                                        </p:attrNameLst>
                                      </p:cBhvr>
                                      <p:to>
                                        <p:strVal val="visible"/>
                                      </p:to>
                                    </p:set>
                                    <p:animEffect transition="in" filter="dissolve">
                                      <p:cBhvr>
                                        <p:cTn id="37" dur="500"/>
                                        <p:tgtEl>
                                          <p:spTgt spid="81"/>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dissolve">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82"/>
                                        </p:tgtEl>
                                        <p:attrNameLst>
                                          <p:attrName>style.visibility</p:attrName>
                                        </p:attrNameLst>
                                      </p:cBhvr>
                                      <p:to>
                                        <p:strVal val="visible"/>
                                      </p:to>
                                    </p:set>
                                    <p:animEffect transition="in" filter="dissolve">
                                      <p:cBhvr>
                                        <p:cTn id="47" dur="500"/>
                                        <p:tgtEl>
                                          <p:spTgt spid="82"/>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84"/>
                                        </p:tgtEl>
                                        <p:attrNameLst>
                                          <p:attrName>style.visibility</p:attrName>
                                        </p:attrNameLst>
                                      </p:cBhvr>
                                      <p:to>
                                        <p:strVal val="visible"/>
                                      </p:to>
                                    </p:set>
                                    <p:animEffect transition="in" filter="dissolve">
                                      <p:cBhvr>
                                        <p:cTn id="52" dur="500"/>
                                        <p:tgtEl>
                                          <p:spTgt spid="84"/>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140"/>
                                        </p:tgtEl>
                                        <p:attrNameLst>
                                          <p:attrName>style.visibility</p:attrName>
                                        </p:attrNameLst>
                                      </p:cBhvr>
                                      <p:to>
                                        <p:strVal val="visible"/>
                                      </p:to>
                                    </p:set>
                                    <p:animEffect transition="in" filter="dissolve">
                                      <p:cBhvr>
                                        <p:cTn id="57" dur="500"/>
                                        <p:tgtEl>
                                          <p:spTgt spid="140"/>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nodeType="click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dissolve">
                                      <p:cBhvr>
                                        <p:cTn id="6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5" grpId="0"/>
      <p:bldP spid="78" grpId="0"/>
      <p:bldP spid="79" grpId="0"/>
      <p:bldP spid="80" grpId="0"/>
      <p:bldP spid="81" grpId="0"/>
      <p:bldP spid="82" grpId="0"/>
      <p:bldP spid="84" grpId="0"/>
      <p:bldP spid="140" grpId="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 name="TextBox 39"/>
          <p:cNvSpPr txBox="1"/>
          <p:nvPr/>
        </p:nvSpPr>
        <p:spPr>
          <a:xfrm>
            <a:off x="263786" y="100718"/>
            <a:ext cx="8637326" cy="646331"/>
          </a:xfrm>
          <a:prstGeom prst="rect">
            <a:avLst/>
          </a:prstGeom>
          <a:noFill/>
        </p:spPr>
        <p:txBody>
          <a:bodyPr wrap="square" rtlCol="0">
            <a:spAutoFit/>
          </a:bodyPr>
          <a:lstStyle/>
          <a:p>
            <a:pPr algn="ctr"/>
            <a:r>
              <a:rPr lang="en-US" sz="3600" dirty="0">
                <a:solidFill>
                  <a:srgbClr val="FF0000"/>
                </a:solidFill>
                <a:latin typeface="Apple Chancery"/>
                <a:cs typeface="Apple Chancery"/>
              </a:rPr>
              <a:t>For Your Amusement</a:t>
            </a:r>
            <a:endParaRPr lang="en-US" sz="2000" dirty="0">
              <a:latin typeface="Times New Roman"/>
              <a:cs typeface="Times New Roman"/>
            </a:endParaRPr>
          </a:p>
        </p:txBody>
      </p:sp>
      <p:sp>
        <p:nvSpPr>
          <p:cNvPr id="137250"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82296" tIns="41148" rIns="82296" bIns="41148"/>
          <a:lstStyle/>
          <a:p>
            <a:endParaRPr lang="en-US"/>
          </a:p>
        </p:txBody>
      </p:sp>
      <p:sp>
        <p:nvSpPr>
          <p:cNvPr id="137251" name="TextBox 43"/>
          <p:cNvSpPr txBox="1">
            <a:spLocks noChangeArrowheads="1"/>
          </p:cNvSpPr>
          <p:nvPr/>
        </p:nvSpPr>
        <p:spPr bwMode="auto">
          <a:xfrm>
            <a:off x="8719662" y="6472238"/>
            <a:ext cx="389505" cy="2523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16.)</a:t>
            </a:r>
          </a:p>
        </p:txBody>
      </p:sp>
      <p:sp>
        <p:nvSpPr>
          <p:cNvPr id="4" name="TextBox 3"/>
          <p:cNvSpPr txBox="1"/>
          <p:nvPr/>
        </p:nvSpPr>
        <p:spPr>
          <a:xfrm>
            <a:off x="263787" y="1180505"/>
            <a:ext cx="3660514" cy="523220"/>
          </a:xfrm>
          <a:prstGeom prst="rect">
            <a:avLst/>
          </a:prstGeom>
          <a:noFill/>
        </p:spPr>
        <p:txBody>
          <a:bodyPr wrap="square" rtlCol="0">
            <a:spAutoFit/>
          </a:bodyPr>
          <a:lstStyle/>
          <a:p>
            <a:r>
              <a:rPr lang="en-US" sz="2800" dirty="0">
                <a:solidFill>
                  <a:srgbClr val="FF0000"/>
                </a:solidFill>
                <a:latin typeface="Apple Chancery"/>
                <a:cs typeface="Apple Chancery"/>
              </a:rPr>
              <a:t>For the circuit </a:t>
            </a:r>
            <a:r>
              <a:rPr lang="en-US" sz="2000" dirty="0">
                <a:latin typeface="Times New Roman"/>
                <a:cs typeface="Times New Roman"/>
              </a:rPr>
              <a:t>to the right:</a:t>
            </a:r>
            <a:endParaRPr lang="en-US" sz="2800" dirty="0">
              <a:solidFill>
                <a:srgbClr val="FF0000"/>
              </a:solidFill>
              <a:latin typeface="Apple Chancery"/>
              <a:cs typeface="Apple Chancery"/>
            </a:endParaRPr>
          </a:p>
        </p:txBody>
      </p:sp>
      <p:sp>
        <p:nvSpPr>
          <p:cNvPr id="75" name="TextBox 74"/>
          <p:cNvSpPr txBox="1"/>
          <p:nvPr/>
        </p:nvSpPr>
        <p:spPr>
          <a:xfrm>
            <a:off x="532275" y="1821002"/>
            <a:ext cx="4828913" cy="400110"/>
          </a:xfrm>
          <a:prstGeom prst="rect">
            <a:avLst/>
          </a:prstGeom>
          <a:noFill/>
        </p:spPr>
        <p:txBody>
          <a:bodyPr wrap="square" rtlCol="0">
            <a:spAutoFit/>
          </a:bodyPr>
          <a:lstStyle/>
          <a:p>
            <a:r>
              <a:rPr lang="en-US" sz="2000" dirty="0">
                <a:solidFill>
                  <a:srgbClr val="FF0000"/>
                </a:solidFill>
                <a:latin typeface="Apple Chancery"/>
                <a:cs typeface="Apple Chancery"/>
              </a:rPr>
              <a:t>a.) How many </a:t>
            </a:r>
            <a:r>
              <a:rPr lang="en-US" sz="2000" i="1" dirty="0">
                <a:solidFill>
                  <a:srgbClr val="0000FF"/>
                </a:solidFill>
                <a:latin typeface="Times New Roman"/>
                <a:cs typeface="Times New Roman"/>
              </a:rPr>
              <a:t>branches</a:t>
            </a:r>
            <a:r>
              <a:rPr lang="en-US" sz="2000" dirty="0">
                <a:solidFill>
                  <a:srgbClr val="0000FF"/>
                </a:solidFill>
                <a:latin typeface="Times New Roman"/>
                <a:cs typeface="Times New Roman"/>
              </a:rPr>
              <a:t> </a:t>
            </a:r>
            <a:r>
              <a:rPr lang="en-US" sz="2000" dirty="0">
                <a:latin typeface="Times New Roman"/>
                <a:cs typeface="Times New Roman"/>
              </a:rPr>
              <a:t>are there?</a:t>
            </a:r>
            <a:endParaRPr lang="en-US" sz="2800" dirty="0">
              <a:solidFill>
                <a:srgbClr val="FF0000"/>
              </a:solidFill>
              <a:latin typeface="Apple Chancery"/>
              <a:cs typeface="Apple Chancery"/>
            </a:endParaRPr>
          </a:p>
        </p:txBody>
      </p:sp>
      <p:sp>
        <p:nvSpPr>
          <p:cNvPr id="78" name="TextBox 77"/>
          <p:cNvSpPr txBox="1"/>
          <p:nvPr/>
        </p:nvSpPr>
        <p:spPr>
          <a:xfrm>
            <a:off x="1475834" y="2221112"/>
            <a:ext cx="1343092" cy="400110"/>
          </a:xfrm>
          <a:prstGeom prst="rect">
            <a:avLst/>
          </a:prstGeom>
          <a:noFill/>
        </p:spPr>
        <p:txBody>
          <a:bodyPr wrap="square" rtlCol="0">
            <a:spAutoFit/>
          </a:bodyPr>
          <a:lstStyle/>
          <a:p>
            <a:r>
              <a:rPr lang="en-US" sz="2000" dirty="0">
                <a:latin typeface="Times New Roman"/>
                <a:cs typeface="Times New Roman"/>
              </a:rPr>
              <a:t>six</a:t>
            </a:r>
            <a:endParaRPr lang="en-US" sz="2800" dirty="0">
              <a:solidFill>
                <a:srgbClr val="FF0000"/>
              </a:solidFill>
              <a:latin typeface="Apple Chancery"/>
              <a:cs typeface="Apple Chancery"/>
            </a:endParaRPr>
          </a:p>
        </p:txBody>
      </p:sp>
      <p:sp>
        <p:nvSpPr>
          <p:cNvPr id="169" name="Rounded Rectangle 168"/>
          <p:cNvSpPr/>
          <p:nvPr/>
        </p:nvSpPr>
        <p:spPr>
          <a:xfrm rot="2675809">
            <a:off x="6389880" y="1467807"/>
            <a:ext cx="1304454" cy="1395330"/>
          </a:xfrm>
          <a:prstGeom prst="roundRect">
            <a:avLst/>
          </a:prstGeom>
          <a:noFill/>
          <a:ln w="28575"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5" name="Group 14"/>
          <p:cNvGrpSpPr/>
          <p:nvPr/>
        </p:nvGrpSpPr>
        <p:grpSpPr>
          <a:xfrm>
            <a:off x="6901910" y="1064064"/>
            <a:ext cx="259886" cy="2205932"/>
            <a:chOff x="6901910" y="784664"/>
            <a:chExt cx="259886" cy="2205932"/>
          </a:xfrm>
        </p:grpSpPr>
        <p:sp>
          <p:nvSpPr>
            <p:cNvPr id="83" name="Line 43"/>
            <p:cNvSpPr>
              <a:spLocks noChangeShapeType="1"/>
            </p:cNvSpPr>
            <p:nvPr/>
          </p:nvSpPr>
          <p:spPr bwMode="auto">
            <a:xfrm flipH="1">
              <a:off x="7008502" y="784664"/>
              <a:ext cx="23351" cy="941243"/>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86" name="Line 44"/>
            <p:cNvSpPr>
              <a:spLocks noChangeShapeType="1"/>
            </p:cNvSpPr>
            <p:nvPr/>
          </p:nvSpPr>
          <p:spPr bwMode="auto">
            <a:xfrm>
              <a:off x="7040031" y="2204349"/>
              <a:ext cx="0" cy="786247"/>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nvGrpSpPr>
            <p:cNvPr id="106" name="Group 49"/>
            <p:cNvGrpSpPr>
              <a:grpSpLocks/>
            </p:cNvGrpSpPr>
            <p:nvPr/>
          </p:nvGrpSpPr>
          <p:grpSpPr bwMode="auto">
            <a:xfrm rot="5457964">
              <a:off x="6793101" y="1835185"/>
              <a:ext cx="477504" cy="259886"/>
              <a:chOff x="4320" y="1536"/>
              <a:chExt cx="384" cy="240"/>
            </a:xfrm>
          </p:grpSpPr>
          <p:sp>
            <p:nvSpPr>
              <p:cNvPr id="107" name="Line 50"/>
              <p:cNvSpPr>
                <a:spLocks noChangeShapeType="1"/>
              </p:cNvSpPr>
              <p:nvPr/>
            </p:nvSpPr>
            <p:spPr bwMode="auto">
              <a:xfrm flipV="1">
                <a:off x="4320" y="1536"/>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09" name="Line 51"/>
              <p:cNvSpPr>
                <a:spLocks noChangeShapeType="1"/>
              </p:cNvSpPr>
              <p:nvPr/>
            </p:nvSpPr>
            <p:spPr bwMode="auto">
              <a:xfrm>
                <a:off x="4368"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10" name="Line 52"/>
              <p:cNvSpPr>
                <a:spLocks noChangeShapeType="1"/>
              </p:cNvSpPr>
              <p:nvPr/>
            </p:nvSpPr>
            <p:spPr bwMode="auto">
              <a:xfrm flipV="1">
                <a:off x="4464"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31" name="Line 53"/>
              <p:cNvSpPr>
                <a:spLocks noChangeShapeType="1"/>
              </p:cNvSpPr>
              <p:nvPr/>
            </p:nvSpPr>
            <p:spPr bwMode="auto">
              <a:xfrm>
                <a:off x="4560"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32" name="Line 54"/>
              <p:cNvSpPr>
                <a:spLocks noChangeShapeType="1"/>
              </p:cNvSpPr>
              <p:nvPr/>
            </p:nvSpPr>
            <p:spPr bwMode="auto">
              <a:xfrm flipV="1">
                <a:off x="4656" y="1632"/>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grpSp>
      <p:sp>
        <p:nvSpPr>
          <p:cNvPr id="76" name="Line 41"/>
          <p:cNvSpPr>
            <a:spLocks noChangeShapeType="1"/>
          </p:cNvSpPr>
          <p:nvPr/>
        </p:nvSpPr>
        <p:spPr bwMode="auto">
          <a:xfrm>
            <a:off x="5600699" y="2165471"/>
            <a:ext cx="213312" cy="2237"/>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nvGrpSpPr>
          <p:cNvPr id="5" name="Group 4"/>
          <p:cNvGrpSpPr/>
          <p:nvPr/>
        </p:nvGrpSpPr>
        <p:grpSpPr>
          <a:xfrm>
            <a:off x="5814011" y="1064063"/>
            <a:ext cx="1223383" cy="1101408"/>
            <a:chOff x="5792873" y="1010917"/>
            <a:chExt cx="1402049" cy="1101408"/>
          </a:xfrm>
        </p:grpSpPr>
        <p:grpSp>
          <p:nvGrpSpPr>
            <p:cNvPr id="69" name="Group 40"/>
            <p:cNvGrpSpPr>
              <a:grpSpLocks/>
            </p:cNvGrpSpPr>
            <p:nvPr/>
          </p:nvGrpSpPr>
          <p:grpSpPr bwMode="auto">
            <a:xfrm rot="19698775">
              <a:off x="6255369" y="1408771"/>
              <a:ext cx="478466" cy="299762"/>
              <a:chOff x="4320" y="1536"/>
              <a:chExt cx="384" cy="240"/>
            </a:xfrm>
          </p:grpSpPr>
          <p:sp>
            <p:nvSpPr>
              <p:cNvPr id="70" name="Line 24"/>
              <p:cNvSpPr>
                <a:spLocks noChangeShapeType="1"/>
              </p:cNvSpPr>
              <p:nvPr/>
            </p:nvSpPr>
            <p:spPr bwMode="auto">
              <a:xfrm flipV="1">
                <a:off x="4320" y="1536"/>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71" name="Line 25"/>
              <p:cNvSpPr>
                <a:spLocks noChangeShapeType="1"/>
              </p:cNvSpPr>
              <p:nvPr/>
            </p:nvSpPr>
            <p:spPr bwMode="auto">
              <a:xfrm>
                <a:off x="4368"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72" name="Line 26"/>
              <p:cNvSpPr>
                <a:spLocks noChangeShapeType="1"/>
              </p:cNvSpPr>
              <p:nvPr/>
            </p:nvSpPr>
            <p:spPr bwMode="auto">
              <a:xfrm flipV="1">
                <a:off x="4464"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73" name="Line 27"/>
              <p:cNvSpPr>
                <a:spLocks noChangeShapeType="1"/>
              </p:cNvSpPr>
              <p:nvPr/>
            </p:nvSpPr>
            <p:spPr bwMode="auto">
              <a:xfrm>
                <a:off x="4560"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74" name="Line 28"/>
              <p:cNvSpPr>
                <a:spLocks noChangeShapeType="1"/>
              </p:cNvSpPr>
              <p:nvPr/>
            </p:nvSpPr>
            <p:spPr bwMode="auto">
              <a:xfrm flipV="1">
                <a:off x="4656" y="1632"/>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77" name="Line 42"/>
            <p:cNvSpPr>
              <a:spLocks noChangeShapeType="1"/>
            </p:cNvSpPr>
            <p:nvPr/>
          </p:nvSpPr>
          <p:spPr bwMode="auto">
            <a:xfrm flipV="1">
              <a:off x="6680925" y="1010917"/>
              <a:ext cx="513997" cy="40225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81" name="Line 42"/>
            <p:cNvSpPr>
              <a:spLocks noChangeShapeType="1"/>
            </p:cNvSpPr>
            <p:nvPr/>
          </p:nvSpPr>
          <p:spPr bwMode="auto">
            <a:xfrm flipV="1">
              <a:off x="5792873" y="1710075"/>
              <a:ext cx="513997" cy="40225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grpSp>
        <p:nvGrpSpPr>
          <p:cNvPr id="182" name="Group 181"/>
          <p:cNvGrpSpPr/>
          <p:nvPr/>
        </p:nvGrpSpPr>
        <p:grpSpPr>
          <a:xfrm flipV="1">
            <a:off x="5809737" y="2165471"/>
            <a:ext cx="1223383" cy="1101408"/>
            <a:chOff x="5792873" y="1010917"/>
            <a:chExt cx="1402049" cy="1101408"/>
          </a:xfrm>
        </p:grpSpPr>
        <p:grpSp>
          <p:nvGrpSpPr>
            <p:cNvPr id="183" name="Group 40"/>
            <p:cNvGrpSpPr>
              <a:grpSpLocks/>
            </p:cNvGrpSpPr>
            <p:nvPr/>
          </p:nvGrpSpPr>
          <p:grpSpPr bwMode="auto">
            <a:xfrm rot="19698775">
              <a:off x="6255369" y="1408771"/>
              <a:ext cx="478466" cy="299762"/>
              <a:chOff x="4320" y="1536"/>
              <a:chExt cx="384" cy="240"/>
            </a:xfrm>
          </p:grpSpPr>
          <p:sp>
            <p:nvSpPr>
              <p:cNvPr id="186" name="Line 24"/>
              <p:cNvSpPr>
                <a:spLocks noChangeShapeType="1"/>
              </p:cNvSpPr>
              <p:nvPr/>
            </p:nvSpPr>
            <p:spPr bwMode="auto">
              <a:xfrm flipV="1">
                <a:off x="4320" y="1536"/>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87" name="Line 25"/>
              <p:cNvSpPr>
                <a:spLocks noChangeShapeType="1"/>
              </p:cNvSpPr>
              <p:nvPr/>
            </p:nvSpPr>
            <p:spPr bwMode="auto">
              <a:xfrm>
                <a:off x="4368"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88" name="Line 26"/>
              <p:cNvSpPr>
                <a:spLocks noChangeShapeType="1"/>
              </p:cNvSpPr>
              <p:nvPr/>
            </p:nvSpPr>
            <p:spPr bwMode="auto">
              <a:xfrm flipV="1">
                <a:off x="4464"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89" name="Line 27"/>
              <p:cNvSpPr>
                <a:spLocks noChangeShapeType="1"/>
              </p:cNvSpPr>
              <p:nvPr/>
            </p:nvSpPr>
            <p:spPr bwMode="auto">
              <a:xfrm>
                <a:off x="4560"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90" name="Line 28"/>
              <p:cNvSpPr>
                <a:spLocks noChangeShapeType="1"/>
              </p:cNvSpPr>
              <p:nvPr/>
            </p:nvSpPr>
            <p:spPr bwMode="auto">
              <a:xfrm flipV="1">
                <a:off x="4656" y="1632"/>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184" name="Line 42"/>
            <p:cNvSpPr>
              <a:spLocks noChangeShapeType="1"/>
            </p:cNvSpPr>
            <p:nvPr/>
          </p:nvSpPr>
          <p:spPr bwMode="auto">
            <a:xfrm flipV="1">
              <a:off x="6680925" y="1010917"/>
              <a:ext cx="513997" cy="40225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85" name="Line 42"/>
            <p:cNvSpPr>
              <a:spLocks noChangeShapeType="1"/>
            </p:cNvSpPr>
            <p:nvPr/>
          </p:nvSpPr>
          <p:spPr bwMode="auto">
            <a:xfrm flipV="1">
              <a:off x="5792873" y="1710075"/>
              <a:ext cx="513997" cy="40225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192" name="Line 41"/>
          <p:cNvSpPr>
            <a:spLocks noChangeShapeType="1"/>
          </p:cNvSpPr>
          <p:nvPr/>
        </p:nvSpPr>
        <p:spPr bwMode="auto">
          <a:xfrm flipH="1">
            <a:off x="8255236" y="2165471"/>
            <a:ext cx="177564" cy="447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nvGrpSpPr>
          <p:cNvPr id="193" name="Group 192"/>
          <p:cNvGrpSpPr/>
          <p:nvPr/>
        </p:nvGrpSpPr>
        <p:grpSpPr>
          <a:xfrm flipH="1">
            <a:off x="7031853" y="1066300"/>
            <a:ext cx="1223383" cy="1101408"/>
            <a:chOff x="5792873" y="1010917"/>
            <a:chExt cx="1402049" cy="1101408"/>
          </a:xfrm>
        </p:grpSpPr>
        <p:grpSp>
          <p:nvGrpSpPr>
            <p:cNvPr id="203" name="Group 40"/>
            <p:cNvGrpSpPr>
              <a:grpSpLocks/>
            </p:cNvGrpSpPr>
            <p:nvPr/>
          </p:nvGrpSpPr>
          <p:grpSpPr bwMode="auto">
            <a:xfrm rot="19698775">
              <a:off x="6255369" y="1408771"/>
              <a:ext cx="478466" cy="299762"/>
              <a:chOff x="4320" y="1536"/>
              <a:chExt cx="384" cy="240"/>
            </a:xfrm>
          </p:grpSpPr>
          <p:sp>
            <p:nvSpPr>
              <p:cNvPr id="206" name="Line 24"/>
              <p:cNvSpPr>
                <a:spLocks noChangeShapeType="1"/>
              </p:cNvSpPr>
              <p:nvPr/>
            </p:nvSpPr>
            <p:spPr bwMode="auto">
              <a:xfrm flipV="1">
                <a:off x="4320" y="1536"/>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07" name="Line 25"/>
              <p:cNvSpPr>
                <a:spLocks noChangeShapeType="1"/>
              </p:cNvSpPr>
              <p:nvPr/>
            </p:nvSpPr>
            <p:spPr bwMode="auto">
              <a:xfrm>
                <a:off x="4368"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08" name="Line 26"/>
              <p:cNvSpPr>
                <a:spLocks noChangeShapeType="1"/>
              </p:cNvSpPr>
              <p:nvPr/>
            </p:nvSpPr>
            <p:spPr bwMode="auto">
              <a:xfrm flipV="1">
                <a:off x="4464"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09" name="Line 27"/>
              <p:cNvSpPr>
                <a:spLocks noChangeShapeType="1"/>
              </p:cNvSpPr>
              <p:nvPr/>
            </p:nvSpPr>
            <p:spPr bwMode="auto">
              <a:xfrm>
                <a:off x="4560"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10" name="Line 28"/>
              <p:cNvSpPr>
                <a:spLocks noChangeShapeType="1"/>
              </p:cNvSpPr>
              <p:nvPr/>
            </p:nvSpPr>
            <p:spPr bwMode="auto">
              <a:xfrm flipV="1">
                <a:off x="4656" y="1632"/>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204" name="Line 42"/>
            <p:cNvSpPr>
              <a:spLocks noChangeShapeType="1"/>
            </p:cNvSpPr>
            <p:nvPr/>
          </p:nvSpPr>
          <p:spPr bwMode="auto">
            <a:xfrm flipV="1">
              <a:off x="6680925" y="1010917"/>
              <a:ext cx="513997" cy="40225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05" name="Line 42"/>
            <p:cNvSpPr>
              <a:spLocks noChangeShapeType="1"/>
            </p:cNvSpPr>
            <p:nvPr/>
          </p:nvSpPr>
          <p:spPr bwMode="auto">
            <a:xfrm flipV="1">
              <a:off x="5792873" y="1710075"/>
              <a:ext cx="513997" cy="40225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grpSp>
        <p:nvGrpSpPr>
          <p:cNvPr id="194" name="Group 193"/>
          <p:cNvGrpSpPr/>
          <p:nvPr/>
        </p:nvGrpSpPr>
        <p:grpSpPr>
          <a:xfrm flipH="1" flipV="1">
            <a:off x="7036128" y="2167708"/>
            <a:ext cx="1223383" cy="1101408"/>
            <a:chOff x="5792873" y="1010917"/>
            <a:chExt cx="1402049" cy="1101408"/>
          </a:xfrm>
        </p:grpSpPr>
        <p:grpSp>
          <p:nvGrpSpPr>
            <p:cNvPr id="195" name="Group 40"/>
            <p:cNvGrpSpPr>
              <a:grpSpLocks/>
            </p:cNvGrpSpPr>
            <p:nvPr/>
          </p:nvGrpSpPr>
          <p:grpSpPr bwMode="auto">
            <a:xfrm rot="19698775">
              <a:off x="6255369" y="1408771"/>
              <a:ext cx="478466" cy="299762"/>
              <a:chOff x="4320" y="1536"/>
              <a:chExt cx="384" cy="240"/>
            </a:xfrm>
          </p:grpSpPr>
          <p:sp>
            <p:nvSpPr>
              <p:cNvPr id="198" name="Line 24"/>
              <p:cNvSpPr>
                <a:spLocks noChangeShapeType="1"/>
              </p:cNvSpPr>
              <p:nvPr/>
            </p:nvSpPr>
            <p:spPr bwMode="auto">
              <a:xfrm flipV="1">
                <a:off x="4320" y="1536"/>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99" name="Line 25"/>
              <p:cNvSpPr>
                <a:spLocks noChangeShapeType="1"/>
              </p:cNvSpPr>
              <p:nvPr/>
            </p:nvSpPr>
            <p:spPr bwMode="auto">
              <a:xfrm>
                <a:off x="4368"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00" name="Line 26"/>
              <p:cNvSpPr>
                <a:spLocks noChangeShapeType="1"/>
              </p:cNvSpPr>
              <p:nvPr/>
            </p:nvSpPr>
            <p:spPr bwMode="auto">
              <a:xfrm flipV="1">
                <a:off x="4464"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01" name="Line 27"/>
              <p:cNvSpPr>
                <a:spLocks noChangeShapeType="1"/>
              </p:cNvSpPr>
              <p:nvPr/>
            </p:nvSpPr>
            <p:spPr bwMode="auto">
              <a:xfrm>
                <a:off x="4560"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02" name="Line 28"/>
              <p:cNvSpPr>
                <a:spLocks noChangeShapeType="1"/>
              </p:cNvSpPr>
              <p:nvPr/>
            </p:nvSpPr>
            <p:spPr bwMode="auto">
              <a:xfrm flipV="1">
                <a:off x="4656" y="1632"/>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196" name="Line 42"/>
            <p:cNvSpPr>
              <a:spLocks noChangeShapeType="1"/>
            </p:cNvSpPr>
            <p:nvPr/>
          </p:nvSpPr>
          <p:spPr bwMode="auto">
            <a:xfrm flipV="1">
              <a:off x="6680925" y="1010917"/>
              <a:ext cx="513997" cy="40225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97" name="Line 42"/>
            <p:cNvSpPr>
              <a:spLocks noChangeShapeType="1"/>
            </p:cNvSpPr>
            <p:nvPr/>
          </p:nvSpPr>
          <p:spPr bwMode="auto">
            <a:xfrm flipV="1">
              <a:off x="5792873" y="1710075"/>
              <a:ext cx="513997" cy="40225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grpSp>
        <p:nvGrpSpPr>
          <p:cNvPr id="16" name="Group 15"/>
          <p:cNvGrpSpPr/>
          <p:nvPr/>
        </p:nvGrpSpPr>
        <p:grpSpPr>
          <a:xfrm>
            <a:off x="5600700" y="2165471"/>
            <a:ext cx="2832100" cy="1842534"/>
            <a:chOff x="5600700" y="1886071"/>
            <a:chExt cx="2832100" cy="1842534"/>
          </a:xfrm>
        </p:grpSpPr>
        <p:grpSp>
          <p:nvGrpSpPr>
            <p:cNvPr id="2" name="Group 1"/>
            <p:cNvGrpSpPr/>
            <p:nvPr/>
          </p:nvGrpSpPr>
          <p:grpSpPr>
            <a:xfrm rot="16200000">
              <a:off x="6717949" y="2013754"/>
              <a:ext cx="597602" cy="2832099"/>
              <a:chOff x="5342548" y="589495"/>
              <a:chExt cx="597602" cy="2832099"/>
            </a:xfrm>
          </p:grpSpPr>
          <p:sp>
            <p:nvSpPr>
              <p:cNvPr id="150" name="Line 101"/>
              <p:cNvSpPr>
                <a:spLocks noChangeShapeType="1"/>
              </p:cNvSpPr>
              <p:nvPr/>
            </p:nvSpPr>
            <p:spPr bwMode="auto">
              <a:xfrm flipH="1">
                <a:off x="5640387" y="589495"/>
                <a:ext cx="963" cy="1425841"/>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51" name="Line 102"/>
              <p:cNvSpPr>
                <a:spLocks noChangeShapeType="1"/>
              </p:cNvSpPr>
              <p:nvPr/>
            </p:nvSpPr>
            <p:spPr bwMode="auto">
              <a:xfrm>
                <a:off x="5342548" y="2015335"/>
                <a:ext cx="597602"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52" name="Line 103"/>
              <p:cNvSpPr>
                <a:spLocks noChangeShapeType="1"/>
              </p:cNvSpPr>
              <p:nvPr/>
            </p:nvSpPr>
            <p:spPr bwMode="auto">
              <a:xfrm>
                <a:off x="5580820" y="2134471"/>
                <a:ext cx="119136"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53" name="Line 104"/>
              <p:cNvSpPr>
                <a:spLocks noChangeShapeType="1"/>
              </p:cNvSpPr>
              <p:nvPr/>
            </p:nvSpPr>
            <p:spPr bwMode="auto">
              <a:xfrm>
                <a:off x="5640387" y="2134472"/>
                <a:ext cx="963" cy="1287122"/>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211" name="Line 41"/>
            <p:cNvSpPr>
              <a:spLocks noChangeShapeType="1"/>
            </p:cNvSpPr>
            <p:nvPr/>
          </p:nvSpPr>
          <p:spPr bwMode="auto">
            <a:xfrm flipH="1" flipV="1">
              <a:off x="8432800" y="1886071"/>
              <a:ext cx="0" cy="1543733"/>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12" name="Line 41"/>
            <p:cNvSpPr>
              <a:spLocks noChangeShapeType="1"/>
            </p:cNvSpPr>
            <p:nvPr/>
          </p:nvSpPr>
          <p:spPr bwMode="auto">
            <a:xfrm flipH="1" flipV="1">
              <a:off x="5600700" y="1886071"/>
              <a:ext cx="0" cy="1543733"/>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graphicFrame>
        <p:nvGraphicFramePr>
          <p:cNvPr id="213" name="Object 2"/>
          <p:cNvGraphicFramePr>
            <a:graphicFrameLocks noChangeAspect="1"/>
          </p:cNvGraphicFramePr>
          <p:nvPr>
            <p:extLst>
              <p:ext uri="{D42A27DB-BD31-4B8C-83A1-F6EECF244321}">
                <p14:modId xmlns:p14="http://schemas.microsoft.com/office/powerpoint/2010/main" val="3221303901"/>
              </p:ext>
            </p:extLst>
          </p:nvPr>
        </p:nvGraphicFramePr>
        <p:xfrm>
          <a:off x="7166238" y="2067681"/>
          <a:ext cx="269016" cy="270244"/>
        </p:xfrm>
        <a:graphic>
          <a:graphicData uri="http://schemas.openxmlformats.org/presentationml/2006/ole">
            <mc:AlternateContent xmlns:mc="http://schemas.openxmlformats.org/markup-compatibility/2006">
              <mc:Choice xmlns:v="urn:schemas-microsoft-com:vml" Requires="v">
                <p:oleObj name="Equation" r:id="rId3" imgW="203200" imgH="203200" progId="Equation.DSMT4">
                  <p:embed/>
                </p:oleObj>
              </mc:Choice>
              <mc:Fallback>
                <p:oleObj name="Equation" r:id="rId3" imgW="203200" imgH="203200" progId="Equation.DSMT4">
                  <p:embed/>
                  <p:pic>
                    <p:nvPicPr>
                      <p:cNvPr id="0" name=""/>
                      <p:cNvPicPr>
                        <a:picLocks noChangeAspect="1" noChangeArrowheads="1"/>
                      </p:cNvPicPr>
                      <p:nvPr/>
                    </p:nvPicPr>
                    <p:blipFill>
                      <a:blip r:embed="rId4"/>
                      <a:srcRect/>
                      <a:stretch>
                        <a:fillRect/>
                      </a:stretch>
                    </p:blipFill>
                    <p:spPr bwMode="auto">
                      <a:xfrm>
                        <a:off x="7166238" y="2067681"/>
                        <a:ext cx="269016" cy="270244"/>
                      </a:xfrm>
                      <a:prstGeom prst="rect">
                        <a:avLst/>
                      </a:prstGeom>
                      <a:noFill/>
                      <a:ln>
                        <a:noFill/>
                      </a:ln>
                      <a:effectLst/>
                    </p:spPr>
                  </p:pic>
                </p:oleObj>
              </mc:Fallback>
            </mc:AlternateContent>
          </a:graphicData>
        </a:graphic>
      </p:graphicFrame>
      <p:graphicFrame>
        <p:nvGraphicFramePr>
          <p:cNvPr id="214" name="Object 2"/>
          <p:cNvGraphicFramePr>
            <a:graphicFrameLocks noChangeAspect="1"/>
          </p:cNvGraphicFramePr>
          <p:nvPr>
            <p:extLst>
              <p:ext uri="{D42A27DB-BD31-4B8C-83A1-F6EECF244321}">
                <p14:modId xmlns:p14="http://schemas.microsoft.com/office/powerpoint/2010/main" val="44086226"/>
              </p:ext>
            </p:extLst>
          </p:nvPr>
        </p:nvGraphicFramePr>
        <p:xfrm>
          <a:off x="6026249" y="1266900"/>
          <a:ext cx="269016" cy="270244"/>
        </p:xfrm>
        <a:graphic>
          <a:graphicData uri="http://schemas.openxmlformats.org/presentationml/2006/ole">
            <mc:AlternateContent xmlns:mc="http://schemas.openxmlformats.org/markup-compatibility/2006">
              <mc:Choice xmlns:v="urn:schemas-microsoft-com:vml" Requires="v">
                <p:oleObj name="Equation" r:id="rId5" imgW="203200" imgH="203200" progId="Equation.DSMT4">
                  <p:embed/>
                </p:oleObj>
              </mc:Choice>
              <mc:Fallback>
                <p:oleObj name="Equation" r:id="rId5" imgW="203200" imgH="203200" progId="Equation.DSMT4">
                  <p:embed/>
                  <p:pic>
                    <p:nvPicPr>
                      <p:cNvPr id="0" name=""/>
                      <p:cNvPicPr>
                        <a:picLocks noChangeAspect="1" noChangeArrowheads="1"/>
                      </p:cNvPicPr>
                      <p:nvPr/>
                    </p:nvPicPr>
                    <p:blipFill>
                      <a:blip r:embed="rId6"/>
                      <a:srcRect/>
                      <a:stretch>
                        <a:fillRect/>
                      </a:stretch>
                    </p:blipFill>
                    <p:spPr bwMode="auto">
                      <a:xfrm>
                        <a:off x="6026249" y="1266900"/>
                        <a:ext cx="269016" cy="270244"/>
                      </a:xfrm>
                      <a:prstGeom prst="rect">
                        <a:avLst/>
                      </a:prstGeom>
                      <a:noFill/>
                      <a:ln>
                        <a:noFill/>
                      </a:ln>
                      <a:effectLst/>
                    </p:spPr>
                  </p:pic>
                </p:oleObj>
              </mc:Fallback>
            </mc:AlternateContent>
          </a:graphicData>
        </a:graphic>
      </p:graphicFrame>
      <p:graphicFrame>
        <p:nvGraphicFramePr>
          <p:cNvPr id="215" name="Object 2"/>
          <p:cNvGraphicFramePr>
            <a:graphicFrameLocks noChangeAspect="1"/>
          </p:cNvGraphicFramePr>
          <p:nvPr>
            <p:extLst>
              <p:ext uri="{D42A27DB-BD31-4B8C-83A1-F6EECF244321}">
                <p14:modId xmlns:p14="http://schemas.microsoft.com/office/powerpoint/2010/main" val="4016928578"/>
              </p:ext>
            </p:extLst>
          </p:nvPr>
        </p:nvGraphicFramePr>
        <p:xfrm>
          <a:off x="6119929" y="2796219"/>
          <a:ext cx="252412" cy="269875"/>
        </p:xfrm>
        <a:graphic>
          <a:graphicData uri="http://schemas.openxmlformats.org/presentationml/2006/ole">
            <mc:AlternateContent xmlns:mc="http://schemas.openxmlformats.org/markup-compatibility/2006">
              <mc:Choice xmlns:v="urn:schemas-microsoft-com:vml" Requires="v">
                <p:oleObj name="Equation" r:id="rId7" imgW="190500" imgH="203200" progId="Equation.DSMT4">
                  <p:embed/>
                </p:oleObj>
              </mc:Choice>
              <mc:Fallback>
                <p:oleObj name="Equation" r:id="rId7" imgW="190500" imgH="203200" progId="Equation.DSMT4">
                  <p:embed/>
                  <p:pic>
                    <p:nvPicPr>
                      <p:cNvPr id="0" name=""/>
                      <p:cNvPicPr>
                        <a:picLocks noChangeAspect="1" noChangeArrowheads="1"/>
                      </p:cNvPicPr>
                      <p:nvPr/>
                    </p:nvPicPr>
                    <p:blipFill>
                      <a:blip r:embed="rId8"/>
                      <a:srcRect/>
                      <a:stretch>
                        <a:fillRect/>
                      </a:stretch>
                    </p:blipFill>
                    <p:spPr bwMode="auto">
                      <a:xfrm>
                        <a:off x="6119929" y="2796219"/>
                        <a:ext cx="252412" cy="269875"/>
                      </a:xfrm>
                      <a:prstGeom prst="rect">
                        <a:avLst/>
                      </a:prstGeom>
                      <a:noFill/>
                      <a:ln>
                        <a:noFill/>
                      </a:ln>
                      <a:effectLst/>
                    </p:spPr>
                  </p:pic>
                </p:oleObj>
              </mc:Fallback>
            </mc:AlternateContent>
          </a:graphicData>
        </a:graphic>
      </p:graphicFrame>
      <p:graphicFrame>
        <p:nvGraphicFramePr>
          <p:cNvPr id="216" name="Object 2"/>
          <p:cNvGraphicFramePr>
            <a:graphicFrameLocks noChangeAspect="1"/>
          </p:cNvGraphicFramePr>
          <p:nvPr>
            <p:extLst>
              <p:ext uri="{D42A27DB-BD31-4B8C-83A1-F6EECF244321}">
                <p14:modId xmlns:p14="http://schemas.microsoft.com/office/powerpoint/2010/main" val="1749799396"/>
              </p:ext>
            </p:extLst>
          </p:nvPr>
        </p:nvGraphicFramePr>
        <p:xfrm>
          <a:off x="7716838" y="1276350"/>
          <a:ext cx="285750" cy="269875"/>
        </p:xfrm>
        <a:graphic>
          <a:graphicData uri="http://schemas.openxmlformats.org/presentationml/2006/ole">
            <mc:AlternateContent xmlns:mc="http://schemas.openxmlformats.org/markup-compatibility/2006">
              <mc:Choice xmlns:v="urn:schemas-microsoft-com:vml" Requires="v">
                <p:oleObj name="Equation" r:id="rId9" imgW="215900" imgH="203200" progId="Equation.DSMT4">
                  <p:embed/>
                </p:oleObj>
              </mc:Choice>
              <mc:Fallback>
                <p:oleObj name="Equation" r:id="rId9" imgW="215900" imgH="203200" progId="Equation.DSMT4">
                  <p:embed/>
                  <p:pic>
                    <p:nvPicPr>
                      <p:cNvPr id="0" name=""/>
                      <p:cNvPicPr>
                        <a:picLocks noChangeAspect="1" noChangeArrowheads="1"/>
                      </p:cNvPicPr>
                      <p:nvPr/>
                    </p:nvPicPr>
                    <p:blipFill>
                      <a:blip r:embed="rId10"/>
                      <a:srcRect/>
                      <a:stretch>
                        <a:fillRect/>
                      </a:stretch>
                    </p:blipFill>
                    <p:spPr bwMode="auto">
                      <a:xfrm>
                        <a:off x="7716838" y="1276350"/>
                        <a:ext cx="285750" cy="269875"/>
                      </a:xfrm>
                      <a:prstGeom prst="rect">
                        <a:avLst/>
                      </a:prstGeom>
                      <a:noFill/>
                      <a:ln>
                        <a:noFill/>
                      </a:ln>
                      <a:effectLst/>
                    </p:spPr>
                  </p:pic>
                </p:oleObj>
              </mc:Fallback>
            </mc:AlternateContent>
          </a:graphicData>
        </a:graphic>
      </p:graphicFrame>
      <p:graphicFrame>
        <p:nvGraphicFramePr>
          <p:cNvPr id="217" name="Object 2"/>
          <p:cNvGraphicFramePr>
            <a:graphicFrameLocks noChangeAspect="1"/>
          </p:cNvGraphicFramePr>
          <p:nvPr>
            <p:extLst>
              <p:ext uri="{D42A27DB-BD31-4B8C-83A1-F6EECF244321}">
                <p14:modId xmlns:p14="http://schemas.microsoft.com/office/powerpoint/2010/main" val="3259353480"/>
              </p:ext>
            </p:extLst>
          </p:nvPr>
        </p:nvGraphicFramePr>
        <p:xfrm>
          <a:off x="7751763" y="2795588"/>
          <a:ext cx="268287" cy="269875"/>
        </p:xfrm>
        <a:graphic>
          <a:graphicData uri="http://schemas.openxmlformats.org/presentationml/2006/ole">
            <mc:AlternateContent xmlns:mc="http://schemas.openxmlformats.org/markup-compatibility/2006">
              <mc:Choice xmlns:v="urn:schemas-microsoft-com:vml" Requires="v">
                <p:oleObj name="Equation" r:id="rId11" imgW="203200" imgH="203200" progId="Equation.DSMT4">
                  <p:embed/>
                </p:oleObj>
              </mc:Choice>
              <mc:Fallback>
                <p:oleObj name="Equation" r:id="rId11" imgW="203200" imgH="203200" progId="Equation.DSMT4">
                  <p:embed/>
                  <p:pic>
                    <p:nvPicPr>
                      <p:cNvPr id="0" name=""/>
                      <p:cNvPicPr>
                        <a:picLocks noChangeAspect="1" noChangeArrowheads="1"/>
                      </p:cNvPicPr>
                      <p:nvPr/>
                    </p:nvPicPr>
                    <p:blipFill>
                      <a:blip r:embed="rId12"/>
                      <a:srcRect/>
                      <a:stretch>
                        <a:fillRect/>
                      </a:stretch>
                    </p:blipFill>
                    <p:spPr bwMode="auto">
                      <a:xfrm>
                        <a:off x="7751763" y="2795588"/>
                        <a:ext cx="268287" cy="269875"/>
                      </a:xfrm>
                      <a:prstGeom prst="rect">
                        <a:avLst/>
                      </a:prstGeom>
                      <a:noFill/>
                      <a:ln>
                        <a:noFill/>
                      </a:ln>
                      <a:effectLst/>
                    </p:spPr>
                  </p:pic>
                </p:oleObj>
              </mc:Fallback>
            </mc:AlternateContent>
          </a:graphicData>
        </a:graphic>
      </p:graphicFrame>
      <p:graphicFrame>
        <p:nvGraphicFramePr>
          <p:cNvPr id="218" name="Object 2"/>
          <p:cNvGraphicFramePr>
            <a:graphicFrameLocks noChangeAspect="1"/>
          </p:cNvGraphicFramePr>
          <p:nvPr>
            <p:extLst>
              <p:ext uri="{D42A27DB-BD31-4B8C-83A1-F6EECF244321}">
                <p14:modId xmlns:p14="http://schemas.microsoft.com/office/powerpoint/2010/main" val="2424557783"/>
              </p:ext>
            </p:extLst>
          </p:nvPr>
        </p:nvGraphicFramePr>
        <p:xfrm>
          <a:off x="7108825" y="3836988"/>
          <a:ext cx="150813" cy="185737"/>
        </p:xfrm>
        <a:graphic>
          <a:graphicData uri="http://schemas.openxmlformats.org/presentationml/2006/ole">
            <mc:AlternateContent xmlns:mc="http://schemas.openxmlformats.org/markup-compatibility/2006">
              <mc:Choice xmlns:v="urn:schemas-microsoft-com:vml" Requires="v">
                <p:oleObj name="Equation" r:id="rId13" imgW="114300" imgH="139700" progId="Equation.DSMT4">
                  <p:embed/>
                </p:oleObj>
              </mc:Choice>
              <mc:Fallback>
                <p:oleObj name="Equation" r:id="rId13" imgW="114300" imgH="139700" progId="Equation.DSMT4">
                  <p:embed/>
                  <p:pic>
                    <p:nvPicPr>
                      <p:cNvPr id="0" name=""/>
                      <p:cNvPicPr>
                        <a:picLocks noChangeAspect="1" noChangeArrowheads="1"/>
                      </p:cNvPicPr>
                      <p:nvPr/>
                    </p:nvPicPr>
                    <p:blipFill>
                      <a:blip r:embed="rId14"/>
                      <a:srcRect/>
                      <a:stretch>
                        <a:fillRect/>
                      </a:stretch>
                    </p:blipFill>
                    <p:spPr bwMode="auto">
                      <a:xfrm>
                        <a:off x="7108825" y="3836988"/>
                        <a:ext cx="150813" cy="185737"/>
                      </a:xfrm>
                      <a:prstGeom prst="rect">
                        <a:avLst/>
                      </a:prstGeom>
                      <a:noFill/>
                      <a:ln>
                        <a:noFill/>
                      </a:ln>
                      <a:effectLst/>
                    </p:spPr>
                  </p:pic>
                </p:oleObj>
              </mc:Fallback>
            </mc:AlternateContent>
          </a:graphicData>
        </a:graphic>
      </p:graphicFrame>
      <p:sp>
        <p:nvSpPr>
          <p:cNvPr id="219" name="TextBox 218"/>
          <p:cNvSpPr txBox="1"/>
          <p:nvPr/>
        </p:nvSpPr>
        <p:spPr>
          <a:xfrm>
            <a:off x="532275" y="2621222"/>
            <a:ext cx="4828913" cy="400110"/>
          </a:xfrm>
          <a:prstGeom prst="rect">
            <a:avLst/>
          </a:prstGeom>
          <a:noFill/>
        </p:spPr>
        <p:txBody>
          <a:bodyPr wrap="square" rtlCol="0">
            <a:spAutoFit/>
          </a:bodyPr>
          <a:lstStyle/>
          <a:p>
            <a:r>
              <a:rPr lang="en-US" sz="2000" dirty="0">
                <a:solidFill>
                  <a:srgbClr val="FF0000"/>
                </a:solidFill>
                <a:latin typeface="Apple Chancery"/>
                <a:cs typeface="Apple Chancery"/>
              </a:rPr>
              <a:t>b.) How many </a:t>
            </a:r>
            <a:r>
              <a:rPr lang="en-US" sz="2000" i="1" dirty="0">
                <a:solidFill>
                  <a:srgbClr val="0000FF"/>
                </a:solidFill>
                <a:latin typeface="Times New Roman"/>
                <a:cs typeface="Times New Roman"/>
              </a:rPr>
              <a:t>nodes </a:t>
            </a:r>
            <a:r>
              <a:rPr lang="en-US" sz="2000" dirty="0">
                <a:latin typeface="Times New Roman"/>
                <a:cs typeface="Times New Roman"/>
              </a:rPr>
              <a:t>are there?</a:t>
            </a:r>
            <a:endParaRPr lang="en-US" sz="2800" dirty="0">
              <a:solidFill>
                <a:srgbClr val="FF0000"/>
              </a:solidFill>
              <a:latin typeface="Apple Chancery"/>
              <a:cs typeface="Apple Chancery"/>
            </a:endParaRPr>
          </a:p>
        </p:txBody>
      </p:sp>
      <p:sp>
        <p:nvSpPr>
          <p:cNvPr id="220" name="TextBox 219"/>
          <p:cNvSpPr txBox="1"/>
          <p:nvPr/>
        </p:nvSpPr>
        <p:spPr>
          <a:xfrm>
            <a:off x="1475834" y="3021332"/>
            <a:ext cx="1343092" cy="400110"/>
          </a:xfrm>
          <a:prstGeom prst="rect">
            <a:avLst/>
          </a:prstGeom>
          <a:noFill/>
        </p:spPr>
        <p:txBody>
          <a:bodyPr wrap="square" rtlCol="0">
            <a:spAutoFit/>
          </a:bodyPr>
          <a:lstStyle/>
          <a:p>
            <a:r>
              <a:rPr lang="en-US" sz="2000" dirty="0">
                <a:latin typeface="Times New Roman"/>
                <a:cs typeface="Times New Roman"/>
              </a:rPr>
              <a:t>four</a:t>
            </a:r>
            <a:endParaRPr lang="en-US" sz="2800" dirty="0">
              <a:solidFill>
                <a:srgbClr val="FF0000"/>
              </a:solidFill>
              <a:latin typeface="Apple Chancery"/>
              <a:cs typeface="Apple Chancery"/>
            </a:endParaRPr>
          </a:p>
        </p:txBody>
      </p:sp>
      <p:sp>
        <p:nvSpPr>
          <p:cNvPr id="221" name="TextBox 220"/>
          <p:cNvSpPr txBox="1"/>
          <p:nvPr/>
        </p:nvSpPr>
        <p:spPr>
          <a:xfrm>
            <a:off x="528042" y="3545610"/>
            <a:ext cx="4828913" cy="400110"/>
          </a:xfrm>
          <a:prstGeom prst="rect">
            <a:avLst/>
          </a:prstGeom>
          <a:noFill/>
        </p:spPr>
        <p:txBody>
          <a:bodyPr wrap="square" rtlCol="0">
            <a:spAutoFit/>
          </a:bodyPr>
          <a:lstStyle/>
          <a:p>
            <a:r>
              <a:rPr lang="en-US" sz="2000" dirty="0">
                <a:solidFill>
                  <a:srgbClr val="FF0000"/>
                </a:solidFill>
                <a:latin typeface="Apple Chancery"/>
                <a:cs typeface="Apple Chancery"/>
              </a:rPr>
              <a:t>c.) How many </a:t>
            </a:r>
            <a:r>
              <a:rPr lang="en-US" sz="2000" i="1" dirty="0">
                <a:solidFill>
                  <a:srgbClr val="0000FF"/>
                </a:solidFill>
                <a:latin typeface="Times New Roman"/>
                <a:cs typeface="Times New Roman"/>
              </a:rPr>
              <a:t>loops </a:t>
            </a:r>
            <a:r>
              <a:rPr lang="en-US" sz="2000" dirty="0">
                <a:latin typeface="Times New Roman"/>
                <a:cs typeface="Times New Roman"/>
              </a:rPr>
              <a:t>are there?</a:t>
            </a:r>
            <a:endParaRPr lang="en-US" sz="2800" dirty="0">
              <a:solidFill>
                <a:srgbClr val="FF0000"/>
              </a:solidFill>
              <a:latin typeface="Apple Chancery"/>
              <a:cs typeface="Apple Chancery"/>
            </a:endParaRPr>
          </a:p>
        </p:txBody>
      </p:sp>
      <p:sp>
        <p:nvSpPr>
          <p:cNvPr id="222" name="TextBox 221"/>
          <p:cNvSpPr txBox="1"/>
          <p:nvPr/>
        </p:nvSpPr>
        <p:spPr>
          <a:xfrm>
            <a:off x="1471601" y="3945720"/>
            <a:ext cx="1343092" cy="400110"/>
          </a:xfrm>
          <a:prstGeom prst="rect">
            <a:avLst/>
          </a:prstGeom>
          <a:noFill/>
        </p:spPr>
        <p:txBody>
          <a:bodyPr wrap="square" rtlCol="0">
            <a:spAutoFit/>
          </a:bodyPr>
          <a:lstStyle/>
          <a:p>
            <a:r>
              <a:rPr lang="en-US" sz="2000" dirty="0">
                <a:latin typeface="Times New Roman"/>
                <a:cs typeface="Times New Roman"/>
              </a:rPr>
              <a:t>seven</a:t>
            </a:r>
            <a:endParaRPr lang="en-US" sz="2800" dirty="0">
              <a:solidFill>
                <a:srgbClr val="FF0000"/>
              </a:solidFill>
              <a:latin typeface="Apple Chancery"/>
              <a:cs typeface="Apple Chancery"/>
            </a:endParaRPr>
          </a:p>
        </p:txBody>
      </p:sp>
      <p:grpSp>
        <p:nvGrpSpPr>
          <p:cNvPr id="223" name="Group 222"/>
          <p:cNvGrpSpPr/>
          <p:nvPr/>
        </p:nvGrpSpPr>
        <p:grpSpPr>
          <a:xfrm>
            <a:off x="6901910" y="1064064"/>
            <a:ext cx="259886" cy="2205932"/>
            <a:chOff x="6901910" y="784664"/>
            <a:chExt cx="259886" cy="2205932"/>
          </a:xfrm>
        </p:grpSpPr>
        <p:sp>
          <p:nvSpPr>
            <p:cNvPr id="224" name="Line 43"/>
            <p:cNvSpPr>
              <a:spLocks noChangeShapeType="1"/>
            </p:cNvSpPr>
            <p:nvPr/>
          </p:nvSpPr>
          <p:spPr bwMode="auto">
            <a:xfrm flipH="1">
              <a:off x="7008502" y="784664"/>
              <a:ext cx="23351" cy="941243"/>
            </a:xfrm>
            <a:prstGeom prst="line">
              <a:avLst/>
            </a:prstGeom>
            <a:noFill/>
            <a:ln w="12700">
              <a:solidFill>
                <a:srgbClr val="FF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25" name="Line 44"/>
            <p:cNvSpPr>
              <a:spLocks noChangeShapeType="1"/>
            </p:cNvSpPr>
            <p:nvPr/>
          </p:nvSpPr>
          <p:spPr bwMode="auto">
            <a:xfrm>
              <a:off x="7040031" y="2204349"/>
              <a:ext cx="0" cy="786247"/>
            </a:xfrm>
            <a:prstGeom prst="line">
              <a:avLst/>
            </a:prstGeom>
            <a:noFill/>
            <a:ln w="12700">
              <a:solidFill>
                <a:srgbClr val="FF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nvGrpSpPr>
            <p:cNvPr id="226" name="Group 49"/>
            <p:cNvGrpSpPr>
              <a:grpSpLocks/>
            </p:cNvGrpSpPr>
            <p:nvPr/>
          </p:nvGrpSpPr>
          <p:grpSpPr bwMode="auto">
            <a:xfrm rot="5457964">
              <a:off x="6793101" y="1835185"/>
              <a:ext cx="477504" cy="259886"/>
              <a:chOff x="4320" y="1536"/>
              <a:chExt cx="384" cy="240"/>
            </a:xfrm>
          </p:grpSpPr>
          <p:sp>
            <p:nvSpPr>
              <p:cNvPr id="227" name="Line 50"/>
              <p:cNvSpPr>
                <a:spLocks noChangeShapeType="1"/>
              </p:cNvSpPr>
              <p:nvPr/>
            </p:nvSpPr>
            <p:spPr bwMode="auto">
              <a:xfrm flipV="1">
                <a:off x="4320" y="1536"/>
                <a:ext cx="48" cy="144"/>
              </a:xfrm>
              <a:prstGeom prst="line">
                <a:avLst/>
              </a:prstGeom>
              <a:noFill/>
              <a:ln w="12700">
                <a:solidFill>
                  <a:srgbClr val="FF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28" name="Line 51"/>
              <p:cNvSpPr>
                <a:spLocks noChangeShapeType="1"/>
              </p:cNvSpPr>
              <p:nvPr/>
            </p:nvSpPr>
            <p:spPr bwMode="auto">
              <a:xfrm>
                <a:off x="4368" y="1536"/>
                <a:ext cx="96" cy="240"/>
              </a:xfrm>
              <a:prstGeom prst="line">
                <a:avLst/>
              </a:prstGeom>
              <a:noFill/>
              <a:ln w="12700">
                <a:solidFill>
                  <a:srgbClr val="FF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29" name="Line 52"/>
              <p:cNvSpPr>
                <a:spLocks noChangeShapeType="1"/>
              </p:cNvSpPr>
              <p:nvPr/>
            </p:nvSpPr>
            <p:spPr bwMode="auto">
              <a:xfrm flipV="1">
                <a:off x="4464" y="1536"/>
                <a:ext cx="96" cy="240"/>
              </a:xfrm>
              <a:prstGeom prst="line">
                <a:avLst/>
              </a:prstGeom>
              <a:noFill/>
              <a:ln w="12700">
                <a:solidFill>
                  <a:srgbClr val="FF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30" name="Line 53"/>
              <p:cNvSpPr>
                <a:spLocks noChangeShapeType="1"/>
              </p:cNvSpPr>
              <p:nvPr/>
            </p:nvSpPr>
            <p:spPr bwMode="auto">
              <a:xfrm>
                <a:off x="4560" y="1536"/>
                <a:ext cx="96" cy="240"/>
              </a:xfrm>
              <a:prstGeom prst="line">
                <a:avLst/>
              </a:prstGeom>
              <a:noFill/>
              <a:ln w="12700">
                <a:solidFill>
                  <a:srgbClr val="FF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31" name="Line 54"/>
              <p:cNvSpPr>
                <a:spLocks noChangeShapeType="1"/>
              </p:cNvSpPr>
              <p:nvPr/>
            </p:nvSpPr>
            <p:spPr bwMode="auto">
              <a:xfrm flipV="1">
                <a:off x="4656" y="1632"/>
                <a:ext cx="48" cy="144"/>
              </a:xfrm>
              <a:prstGeom prst="line">
                <a:avLst/>
              </a:prstGeom>
              <a:noFill/>
              <a:ln w="12700">
                <a:solidFill>
                  <a:srgbClr val="FF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grpSp>
      <p:sp>
        <p:nvSpPr>
          <p:cNvPr id="232" name="Line 41"/>
          <p:cNvSpPr>
            <a:spLocks noChangeShapeType="1"/>
          </p:cNvSpPr>
          <p:nvPr/>
        </p:nvSpPr>
        <p:spPr bwMode="auto">
          <a:xfrm>
            <a:off x="5600699" y="2165471"/>
            <a:ext cx="213312" cy="2237"/>
          </a:xfrm>
          <a:prstGeom prst="line">
            <a:avLst/>
          </a:prstGeom>
          <a:noFill/>
          <a:ln w="12700">
            <a:solidFill>
              <a:srgbClr val="FF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nvGrpSpPr>
          <p:cNvPr id="233" name="Group 232"/>
          <p:cNvGrpSpPr/>
          <p:nvPr/>
        </p:nvGrpSpPr>
        <p:grpSpPr>
          <a:xfrm>
            <a:off x="5814011" y="1064063"/>
            <a:ext cx="1223383" cy="1101408"/>
            <a:chOff x="5792873" y="1010917"/>
            <a:chExt cx="1402049" cy="1101408"/>
          </a:xfrm>
        </p:grpSpPr>
        <p:grpSp>
          <p:nvGrpSpPr>
            <p:cNvPr id="234" name="Group 40"/>
            <p:cNvGrpSpPr>
              <a:grpSpLocks/>
            </p:cNvGrpSpPr>
            <p:nvPr/>
          </p:nvGrpSpPr>
          <p:grpSpPr bwMode="auto">
            <a:xfrm rot="19698775">
              <a:off x="6255369" y="1408771"/>
              <a:ext cx="478466" cy="299762"/>
              <a:chOff x="4320" y="1536"/>
              <a:chExt cx="384" cy="240"/>
            </a:xfrm>
          </p:grpSpPr>
          <p:sp>
            <p:nvSpPr>
              <p:cNvPr id="237" name="Line 24"/>
              <p:cNvSpPr>
                <a:spLocks noChangeShapeType="1"/>
              </p:cNvSpPr>
              <p:nvPr/>
            </p:nvSpPr>
            <p:spPr bwMode="auto">
              <a:xfrm flipV="1">
                <a:off x="4320" y="1536"/>
                <a:ext cx="48" cy="144"/>
              </a:xfrm>
              <a:prstGeom prst="line">
                <a:avLst/>
              </a:prstGeom>
              <a:noFill/>
              <a:ln w="12700">
                <a:solidFill>
                  <a:srgbClr val="FF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38" name="Line 25"/>
              <p:cNvSpPr>
                <a:spLocks noChangeShapeType="1"/>
              </p:cNvSpPr>
              <p:nvPr/>
            </p:nvSpPr>
            <p:spPr bwMode="auto">
              <a:xfrm>
                <a:off x="4368" y="1536"/>
                <a:ext cx="96" cy="240"/>
              </a:xfrm>
              <a:prstGeom prst="line">
                <a:avLst/>
              </a:prstGeom>
              <a:noFill/>
              <a:ln w="12700">
                <a:solidFill>
                  <a:srgbClr val="FF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39" name="Line 26"/>
              <p:cNvSpPr>
                <a:spLocks noChangeShapeType="1"/>
              </p:cNvSpPr>
              <p:nvPr/>
            </p:nvSpPr>
            <p:spPr bwMode="auto">
              <a:xfrm flipV="1">
                <a:off x="4464" y="1536"/>
                <a:ext cx="96" cy="240"/>
              </a:xfrm>
              <a:prstGeom prst="line">
                <a:avLst/>
              </a:prstGeom>
              <a:noFill/>
              <a:ln w="12700">
                <a:solidFill>
                  <a:srgbClr val="FF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40" name="Line 27"/>
              <p:cNvSpPr>
                <a:spLocks noChangeShapeType="1"/>
              </p:cNvSpPr>
              <p:nvPr/>
            </p:nvSpPr>
            <p:spPr bwMode="auto">
              <a:xfrm>
                <a:off x="4560" y="1536"/>
                <a:ext cx="96" cy="240"/>
              </a:xfrm>
              <a:prstGeom prst="line">
                <a:avLst/>
              </a:prstGeom>
              <a:noFill/>
              <a:ln w="12700">
                <a:solidFill>
                  <a:srgbClr val="FF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41" name="Line 28"/>
              <p:cNvSpPr>
                <a:spLocks noChangeShapeType="1"/>
              </p:cNvSpPr>
              <p:nvPr/>
            </p:nvSpPr>
            <p:spPr bwMode="auto">
              <a:xfrm flipV="1">
                <a:off x="4656" y="1632"/>
                <a:ext cx="48" cy="144"/>
              </a:xfrm>
              <a:prstGeom prst="line">
                <a:avLst/>
              </a:prstGeom>
              <a:noFill/>
              <a:ln w="12700">
                <a:solidFill>
                  <a:srgbClr val="FF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235" name="Line 42"/>
            <p:cNvSpPr>
              <a:spLocks noChangeShapeType="1"/>
            </p:cNvSpPr>
            <p:nvPr/>
          </p:nvSpPr>
          <p:spPr bwMode="auto">
            <a:xfrm flipV="1">
              <a:off x="6680925" y="1010917"/>
              <a:ext cx="513997" cy="402250"/>
            </a:xfrm>
            <a:prstGeom prst="line">
              <a:avLst/>
            </a:prstGeom>
            <a:noFill/>
            <a:ln w="12700">
              <a:solidFill>
                <a:srgbClr val="FF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36" name="Line 42"/>
            <p:cNvSpPr>
              <a:spLocks noChangeShapeType="1"/>
            </p:cNvSpPr>
            <p:nvPr/>
          </p:nvSpPr>
          <p:spPr bwMode="auto">
            <a:xfrm flipV="1">
              <a:off x="5792873" y="1710075"/>
              <a:ext cx="513997" cy="402250"/>
            </a:xfrm>
            <a:prstGeom prst="line">
              <a:avLst/>
            </a:prstGeom>
            <a:noFill/>
            <a:ln w="12700">
              <a:solidFill>
                <a:srgbClr val="FF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grpSp>
        <p:nvGrpSpPr>
          <p:cNvPr id="242" name="Group 241"/>
          <p:cNvGrpSpPr/>
          <p:nvPr/>
        </p:nvGrpSpPr>
        <p:grpSpPr>
          <a:xfrm flipV="1">
            <a:off x="5809737" y="2165471"/>
            <a:ext cx="1223383" cy="1101408"/>
            <a:chOff x="5792873" y="1010917"/>
            <a:chExt cx="1402049" cy="1101408"/>
          </a:xfrm>
        </p:grpSpPr>
        <p:grpSp>
          <p:nvGrpSpPr>
            <p:cNvPr id="243" name="Group 40"/>
            <p:cNvGrpSpPr>
              <a:grpSpLocks/>
            </p:cNvGrpSpPr>
            <p:nvPr/>
          </p:nvGrpSpPr>
          <p:grpSpPr bwMode="auto">
            <a:xfrm rot="19698775">
              <a:off x="6255369" y="1408771"/>
              <a:ext cx="478466" cy="299762"/>
              <a:chOff x="4320" y="1536"/>
              <a:chExt cx="384" cy="240"/>
            </a:xfrm>
          </p:grpSpPr>
          <p:sp>
            <p:nvSpPr>
              <p:cNvPr id="246" name="Line 24"/>
              <p:cNvSpPr>
                <a:spLocks noChangeShapeType="1"/>
              </p:cNvSpPr>
              <p:nvPr/>
            </p:nvSpPr>
            <p:spPr bwMode="auto">
              <a:xfrm flipV="1">
                <a:off x="4320" y="1536"/>
                <a:ext cx="48" cy="144"/>
              </a:xfrm>
              <a:prstGeom prst="line">
                <a:avLst/>
              </a:prstGeom>
              <a:noFill/>
              <a:ln w="12700">
                <a:solidFill>
                  <a:srgbClr val="FF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47" name="Line 25"/>
              <p:cNvSpPr>
                <a:spLocks noChangeShapeType="1"/>
              </p:cNvSpPr>
              <p:nvPr/>
            </p:nvSpPr>
            <p:spPr bwMode="auto">
              <a:xfrm>
                <a:off x="4368" y="1536"/>
                <a:ext cx="96" cy="240"/>
              </a:xfrm>
              <a:prstGeom prst="line">
                <a:avLst/>
              </a:prstGeom>
              <a:noFill/>
              <a:ln w="12700">
                <a:solidFill>
                  <a:srgbClr val="FF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48" name="Line 26"/>
              <p:cNvSpPr>
                <a:spLocks noChangeShapeType="1"/>
              </p:cNvSpPr>
              <p:nvPr/>
            </p:nvSpPr>
            <p:spPr bwMode="auto">
              <a:xfrm flipV="1">
                <a:off x="4464" y="1536"/>
                <a:ext cx="96" cy="240"/>
              </a:xfrm>
              <a:prstGeom prst="line">
                <a:avLst/>
              </a:prstGeom>
              <a:noFill/>
              <a:ln w="12700">
                <a:solidFill>
                  <a:srgbClr val="FF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49" name="Line 27"/>
              <p:cNvSpPr>
                <a:spLocks noChangeShapeType="1"/>
              </p:cNvSpPr>
              <p:nvPr/>
            </p:nvSpPr>
            <p:spPr bwMode="auto">
              <a:xfrm>
                <a:off x="4560" y="1536"/>
                <a:ext cx="96" cy="240"/>
              </a:xfrm>
              <a:prstGeom prst="line">
                <a:avLst/>
              </a:prstGeom>
              <a:noFill/>
              <a:ln w="12700">
                <a:solidFill>
                  <a:srgbClr val="FF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50" name="Line 28"/>
              <p:cNvSpPr>
                <a:spLocks noChangeShapeType="1"/>
              </p:cNvSpPr>
              <p:nvPr/>
            </p:nvSpPr>
            <p:spPr bwMode="auto">
              <a:xfrm flipV="1">
                <a:off x="4656" y="1632"/>
                <a:ext cx="48" cy="144"/>
              </a:xfrm>
              <a:prstGeom prst="line">
                <a:avLst/>
              </a:prstGeom>
              <a:noFill/>
              <a:ln w="12700">
                <a:solidFill>
                  <a:srgbClr val="FF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244" name="Line 42"/>
            <p:cNvSpPr>
              <a:spLocks noChangeShapeType="1"/>
            </p:cNvSpPr>
            <p:nvPr/>
          </p:nvSpPr>
          <p:spPr bwMode="auto">
            <a:xfrm flipV="1">
              <a:off x="6680925" y="1010917"/>
              <a:ext cx="513997" cy="402250"/>
            </a:xfrm>
            <a:prstGeom prst="line">
              <a:avLst/>
            </a:prstGeom>
            <a:noFill/>
            <a:ln w="12700">
              <a:solidFill>
                <a:srgbClr val="FF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45" name="Line 42"/>
            <p:cNvSpPr>
              <a:spLocks noChangeShapeType="1"/>
            </p:cNvSpPr>
            <p:nvPr/>
          </p:nvSpPr>
          <p:spPr bwMode="auto">
            <a:xfrm flipV="1">
              <a:off x="5792873" y="1710075"/>
              <a:ext cx="513997" cy="402250"/>
            </a:xfrm>
            <a:prstGeom prst="line">
              <a:avLst/>
            </a:prstGeom>
            <a:noFill/>
            <a:ln w="12700">
              <a:solidFill>
                <a:srgbClr val="FF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251" name="Line 41"/>
          <p:cNvSpPr>
            <a:spLocks noChangeShapeType="1"/>
          </p:cNvSpPr>
          <p:nvPr/>
        </p:nvSpPr>
        <p:spPr bwMode="auto">
          <a:xfrm flipH="1">
            <a:off x="8255236" y="2165471"/>
            <a:ext cx="177564" cy="4474"/>
          </a:xfrm>
          <a:prstGeom prst="line">
            <a:avLst/>
          </a:prstGeom>
          <a:noFill/>
          <a:ln w="12700">
            <a:solidFill>
              <a:srgbClr val="FF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nvGrpSpPr>
          <p:cNvPr id="252" name="Group 251"/>
          <p:cNvGrpSpPr/>
          <p:nvPr/>
        </p:nvGrpSpPr>
        <p:grpSpPr>
          <a:xfrm flipH="1">
            <a:off x="7031853" y="1066300"/>
            <a:ext cx="1223383" cy="1101408"/>
            <a:chOff x="5792873" y="1010917"/>
            <a:chExt cx="1402049" cy="1101408"/>
          </a:xfrm>
        </p:grpSpPr>
        <p:grpSp>
          <p:nvGrpSpPr>
            <p:cNvPr id="253" name="Group 40"/>
            <p:cNvGrpSpPr>
              <a:grpSpLocks/>
            </p:cNvGrpSpPr>
            <p:nvPr/>
          </p:nvGrpSpPr>
          <p:grpSpPr bwMode="auto">
            <a:xfrm rot="19698775">
              <a:off x="6255369" y="1408771"/>
              <a:ext cx="478466" cy="299762"/>
              <a:chOff x="4320" y="1536"/>
              <a:chExt cx="384" cy="240"/>
            </a:xfrm>
          </p:grpSpPr>
          <p:sp>
            <p:nvSpPr>
              <p:cNvPr id="256" name="Line 24"/>
              <p:cNvSpPr>
                <a:spLocks noChangeShapeType="1"/>
              </p:cNvSpPr>
              <p:nvPr/>
            </p:nvSpPr>
            <p:spPr bwMode="auto">
              <a:xfrm flipV="1">
                <a:off x="4320" y="1536"/>
                <a:ext cx="48" cy="144"/>
              </a:xfrm>
              <a:prstGeom prst="line">
                <a:avLst/>
              </a:prstGeom>
              <a:noFill/>
              <a:ln w="12700">
                <a:solidFill>
                  <a:srgbClr val="FF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57" name="Line 25"/>
              <p:cNvSpPr>
                <a:spLocks noChangeShapeType="1"/>
              </p:cNvSpPr>
              <p:nvPr/>
            </p:nvSpPr>
            <p:spPr bwMode="auto">
              <a:xfrm>
                <a:off x="4368" y="1536"/>
                <a:ext cx="96" cy="240"/>
              </a:xfrm>
              <a:prstGeom prst="line">
                <a:avLst/>
              </a:prstGeom>
              <a:noFill/>
              <a:ln w="12700">
                <a:solidFill>
                  <a:srgbClr val="FF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58" name="Line 26"/>
              <p:cNvSpPr>
                <a:spLocks noChangeShapeType="1"/>
              </p:cNvSpPr>
              <p:nvPr/>
            </p:nvSpPr>
            <p:spPr bwMode="auto">
              <a:xfrm flipV="1">
                <a:off x="4464" y="1536"/>
                <a:ext cx="96" cy="240"/>
              </a:xfrm>
              <a:prstGeom prst="line">
                <a:avLst/>
              </a:prstGeom>
              <a:noFill/>
              <a:ln w="12700">
                <a:solidFill>
                  <a:srgbClr val="FF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59" name="Line 27"/>
              <p:cNvSpPr>
                <a:spLocks noChangeShapeType="1"/>
              </p:cNvSpPr>
              <p:nvPr/>
            </p:nvSpPr>
            <p:spPr bwMode="auto">
              <a:xfrm>
                <a:off x="4560" y="1536"/>
                <a:ext cx="96" cy="240"/>
              </a:xfrm>
              <a:prstGeom prst="line">
                <a:avLst/>
              </a:prstGeom>
              <a:noFill/>
              <a:ln w="12700">
                <a:solidFill>
                  <a:srgbClr val="FF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60" name="Line 28"/>
              <p:cNvSpPr>
                <a:spLocks noChangeShapeType="1"/>
              </p:cNvSpPr>
              <p:nvPr/>
            </p:nvSpPr>
            <p:spPr bwMode="auto">
              <a:xfrm flipV="1">
                <a:off x="4656" y="1632"/>
                <a:ext cx="48" cy="144"/>
              </a:xfrm>
              <a:prstGeom prst="line">
                <a:avLst/>
              </a:prstGeom>
              <a:noFill/>
              <a:ln w="12700">
                <a:solidFill>
                  <a:srgbClr val="FF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254" name="Line 42"/>
            <p:cNvSpPr>
              <a:spLocks noChangeShapeType="1"/>
            </p:cNvSpPr>
            <p:nvPr/>
          </p:nvSpPr>
          <p:spPr bwMode="auto">
            <a:xfrm flipV="1">
              <a:off x="6680925" y="1010917"/>
              <a:ext cx="513997" cy="402250"/>
            </a:xfrm>
            <a:prstGeom prst="line">
              <a:avLst/>
            </a:prstGeom>
            <a:noFill/>
            <a:ln w="12700">
              <a:solidFill>
                <a:srgbClr val="FF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55" name="Line 42"/>
            <p:cNvSpPr>
              <a:spLocks noChangeShapeType="1"/>
            </p:cNvSpPr>
            <p:nvPr/>
          </p:nvSpPr>
          <p:spPr bwMode="auto">
            <a:xfrm flipV="1">
              <a:off x="5792873" y="1710075"/>
              <a:ext cx="513997" cy="402250"/>
            </a:xfrm>
            <a:prstGeom prst="line">
              <a:avLst/>
            </a:prstGeom>
            <a:noFill/>
            <a:ln w="12700">
              <a:solidFill>
                <a:srgbClr val="FF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grpSp>
        <p:nvGrpSpPr>
          <p:cNvPr id="261" name="Group 260"/>
          <p:cNvGrpSpPr/>
          <p:nvPr/>
        </p:nvGrpSpPr>
        <p:grpSpPr>
          <a:xfrm flipH="1" flipV="1">
            <a:off x="7036128" y="2167708"/>
            <a:ext cx="1223383" cy="1101408"/>
            <a:chOff x="5792873" y="1010917"/>
            <a:chExt cx="1402049" cy="1101408"/>
          </a:xfrm>
        </p:grpSpPr>
        <p:grpSp>
          <p:nvGrpSpPr>
            <p:cNvPr id="262" name="Group 40"/>
            <p:cNvGrpSpPr>
              <a:grpSpLocks/>
            </p:cNvGrpSpPr>
            <p:nvPr/>
          </p:nvGrpSpPr>
          <p:grpSpPr bwMode="auto">
            <a:xfrm rot="19698775">
              <a:off x="6255369" y="1408771"/>
              <a:ext cx="478466" cy="299762"/>
              <a:chOff x="4320" y="1536"/>
              <a:chExt cx="384" cy="240"/>
            </a:xfrm>
          </p:grpSpPr>
          <p:sp>
            <p:nvSpPr>
              <p:cNvPr id="265" name="Line 24"/>
              <p:cNvSpPr>
                <a:spLocks noChangeShapeType="1"/>
              </p:cNvSpPr>
              <p:nvPr/>
            </p:nvSpPr>
            <p:spPr bwMode="auto">
              <a:xfrm flipV="1">
                <a:off x="4320" y="1536"/>
                <a:ext cx="48" cy="144"/>
              </a:xfrm>
              <a:prstGeom prst="line">
                <a:avLst/>
              </a:prstGeom>
              <a:noFill/>
              <a:ln w="12700">
                <a:solidFill>
                  <a:srgbClr val="FF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66" name="Line 25"/>
              <p:cNvSpPr>
                <a:spLocks noChangeShapeType="1"/>
              </p:cNvSpPr>
              <p:nvPr/>
            </p:nvSpPr>
            <p:spPr bwMode="auto">
              <a:xfrm>
                <a:off x="4368" y="1536"/>
                <a:ext cx="96" cy="240"/>
              </a:xfrm>
              <a:prstGeom prst="line">
                <a:avLst/>
              </a:prstGeom>
              <a:noFill/>
              <a:ln w="12700">
                <a:solidFill>
                  <a:srgbClr val="FF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67" name="Line 26"/>
              <p:cNvSpPr>
                <a:spLocks noChangeShapeType="1"/>
              </p:cNvSpPr>
              <p:nvPr/>
            </p:nvSpPr>
            <p:spPr bwMode="auto">
              <a:xfrm flipV="1">
                <a:off x="4464" y="1536"/>
                <a:ext cx="96" cy="240"/>
              </a:xfrm>
              <a:prstGeom prst="line">
                <a:avLst/>
              </a:prstGeom>
              <a:noFill/>
              <a:ln w="12700">
                <a:solidFill>
                  <a:srgbClr val="FF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68" name="Line 27"/>
              <p:cNvSpPr>
                <a:spLocks noChangeShapeType="1"/>
              </p:cNvSpPr>
              <p:nvPr/>
            </p:nvSpPr>
            <p:spPr bwMode="auto">
              <a:xfrm>
                <a:off x="4560" y="1536"/>
                <a:ext cx="96" cy="240"/>
              </a:xfrm>
              <a:prstGeom prst="line">
                <a:avLst/>
              </a:prstGeom>
              <a:noFill/>
              <a:ln w="12700">
                <a:solidFill>
                  <a:srgbClr val="FF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69" name="Line 28"/>
              <p:cNvSpPr>
                <a:spLocks noChangeShapeType="1"/>
              </p:cNvSpPr>
              <p:nvPr/>
            </p:nvSpPr>
            <p:spPr bwMode="auto">
              <a:xfrm flipV="1">
                <a:off x="4656" y="1632"/>
                <a:ext cx="48" cy="144"/>
              </a:xfrm>
              <a:prstGeom prst="line">
                <a:avLst/>
              </a:prstGeom>
              <a:noFill/>
              <a:ln w="12700">
                <a:solidFill>
                  <a:srgbClr val="FF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263" name="Line 42"/>
            <p:cNvSpPr>
              <a:spLocks noChangeShapeType="1"/>
            </p:cNvSpPr>
            <p:nvPr/>
          </p:nvSpPr>
          <p:spPr bwMode="auto">
            <a:xfrm flipV="1">
              <a:off x="6680925" y="1010917"/>
              <a:ext cx="513997" cy="402250"/>
            </a:xfrm>
            <a:prstGeom prst="line">
              <a:avLst/>
            </a:prstGeom>
            <a:noFill/>
            <a:ln w="12700">
              <a:solidFill>
                <a:srgbClr val="FF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64" name="Line 42"/>
            <p:cNvSpPr>
              <a:spLocks noChangeShapeType="1"/>
            </p:cNvSpPr>
            <p:nvPr/>
          </p:nvSpPr>
          <p:spPr bwMode="auto">
            <a:xfrm flipV="1">
              <a:off x="5792873" y="1710075"/>
              <a:ext cx="513997" cy="402250"/>
            </a:xfrm>
            <a:prstGeom prst="line">
              <a:avLst/>
            </a:prstGeom>
            <a:noFill/>
            <a:ln w="12700">
              <a:solidFill>
                <a:srgbClr val="FF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grpSp>
        <p:nvGrpSpPr>
          <p:cNvPr id="270" name="Group 269"/>
          <p:cNvGrpSpPr/>
          <p:nvPr/>
        </p:nvGrpSpPr>
        <p:grpSpPr>
          <a:xfrm>
            <a:off x="5600700" y="2165471"/>
            <a:ext cx="2832100" cy="1842534"/>
            <a:chOff x="5600700" y="1886071"/>
            <a:chExt cx="2832100" cy="1842534"/>
          </a:xfrm>
        </p:grpSpPr>
        <p:grpSp>
          <p:nvGrpSpPr>
            <p:cNvPr id="271" name="Group 270"/>
            <p:cNvGrpSpPr/>
            <p:nvPr/>
          </p:nvGrpSpPr>
          <p:grpSpPr>
            <a:xfrm rot="16200000">
              <a:off x="6717949" y="2013754"/>
              <a:ext cx="597602" cy="2832099"/>
              <a:chOff x="5342548" y="589495"/>
              <a:chExt cx="597602" cy="2832099"/>
            </a:xfrm>
          </p:grpSpPr>
          <p:sp>
            <p:nvSpPr>
              <p:cNvPr id="274" name="Line 101"/>
              <p:cNvSpPr>
                <a:spLocks noChangeShapeType="1"/>
              </p:cNvSpPr>
              <p:nvPr/>
            </p:nvSpPr>
            <p:spPr bwMode="auto">
              <a:xfrm flipH="1">
                <a:off x="5640387" y="589495"/>
                <a:ext cx="963" cy="1425841"/>
              </a:xfrm>
              <a:prstGeom prst="line">
                <a:avLst/>
              </a:prstGeom>
              <a:noFill/>
              <a:ln w="12700">
                <a:solidFill>
                  <a:srgbClr val="FF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75" name="Line 102"/>
              <p:cNvSpPr>
                <a:spLocks noChangeShapeType="1"/>
              </p:cNvSpPr>
              <p:nvPr/>
            </p:nvSpPr>
            <p:spPr bwMode="auto">
              <a:xfrm>
                <a:off x="5342548" y="2015335"/>
                <a:ext cx="597602" cy="0"/>
              </a:xfrm>
              <a:prstGeom prst="line">
                <a:avLst/>
              </a:prstGeom>
              <a:noFill/>
              <a:ln w="12700">
                <a:solidFill>
                  <a:srgbClr val="FF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76" name="Line 103"/>
              <p:cNvSpPr>
                <a:spLocks noChangeShapeType="1"/>
              </p:cNvSpPr>
              <p:nvPr/>
            </p:nvSpPr>
            <p:spPr bwMode="auto">
              <a:xfrm>
                <a:off x="5580820" y="2134471"/>
                <a:ext cx="119136" cy="0"/>
              </a:xfrm>
              <a:prstGeom prst="line">
                <a:avLst/>
              </a:prstGeom>
              <a:noFill/>
              <a:ln w="12700">
                <a:solidFill>
                  <a:srgbClr val="FF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77" name="Line 104"/>
              <p:cNvSpPr>
                <a:spLocks noChangeShapeType="1"/>
              </p:cNvSpPr>
              <p:nvPr/>
            </p:nvSpPr>
            <p:spPr bwMode="auto">
              <a:xfrm>
                <a:off x="5640387" y="2134472"/>
                <a:ext cx="963" cy="1287122"/>
              </a:xfrm>
              <a:prstGeom prst="line">
                <a:avLst/>
              </a:prstGeom>
              <a:noFill/>
              <a:ln w="12700">
                <a:solidFill>
                  <a:srgbClr val="FF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272" name="Line 41"/>
            <p:cNvSpPr>
              <a:spLocks noChangeShapeType="1"/>
            </p:cNvSpPr>
            <p:nvPr/>
          </p:nvSpPr>
          <p:spPr bwMode="auto">
            <a:xfrm flipH="1" flipV="1">
              <a:off x="8432800" y="1886071"/>
              <a:ext cx="0" cy="1543733"/>
            </a:xfrm>
            <a:prstGeom prst="line">
              <a:avLst/>
            </a:prstGeom>
            <a:noFill/>
            <a:ln w="12700">
              <a:solidFill>
                <a:srgbClr val="FF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73" name="Line 41"/>
            <p:cNvSpPr>
              <a:spLocks noChangeShapeType="1"/>
            </p:cNvSpPr>
            <p:nvPr/>
          </p:nvSpPr>
          <p:spPr bwMode="auto">
            <a:xfrm flipH="1" flipV="1">
              <a:off x="5600700" y="1886071"/>
              <a:ext cx="0" cy="1543733"/>
            </a:xfrm>
            <a:prstGeom prst="line">
              <a:avLst/>
            </a:prstGeom>
            <a:noFill/>
            <a:ln w="12700">
              <a:solidFill>
                <a:srgbClr val="FF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graphicFrame>
        <p:nvGraphicFramePr>
          <p:cNvPr id="278" name="Object 2"/>
          <p:cNvGraphicFramePr>
            <a:graphicFrameLocks noChangeAspect="1"/>
          </p:cNvGraphicFramePr>
          <p:nvPr>
            <p:extLst>
              <p:ext uri="{D42A27DB-BD31-4B8C-83A1-F6EECF244321}">
                <p14:modId xmlns:p14="http://schemas.microsoft.com/office/powerpoint/2010/main" val="1084147370"/>
              </p:ext>
            </p:extLst>
          </p:nvPr>
        </p:nvGraphicFramePr>
        <p:xfrm>
          <a:off x="7166238" y="2067681"/>
          <a:ext cx="269016" cy="270244"/>
        </p:xfrm>
        <a:graphic>
          <a:graphicData uri="http://schemas.openxmlformats.org/presentationml/2006/ole">
            <mc:AlternateContent xmlns:mc="http://schemas.openxmlformats.org/markup-compatibility/2006">
              <mc:Choice xmlns:v="urn:schemas-microsoft-com:vml" Requires="v">
                <p:oleObj name="Equation" r:id="rId15" imgW="203200" imgH="203200" progId="Equation.DSMT4">
                  <p:embed/>
                </p:oleObj>
              </mc:Choice>
              <mc:Fallback>
                <p:oleObj name="Equation" r:id="rId15" imgW="203200" imgH="203200" progId="Equation.DSMT4">
                  <p:embed/>
                  <p:pic>
                    <p:nvPicPr>
                      <p:cNvPr id="0" name=""/>
                      <p:cNvPicPr>
                        <a:picLocks noChangeAspect="1" noChangeArrowheads="1"/>
                      </p:cNvPicPr>
                      <p:nvPr/>
                    </p:nvPicPr>
                    <p:blipFill>
                      <a:blip r:embed="rId4"/>
                      <a:srcRect/>
                      <a:stretch>
                        <a:fillRect/>
                      </a:stretch>
                    </p:blipFill>
                    <p:spPr bwMode="auto">
                      <a:xfrm>
                        <a:off x="7166238" y="2067681"/>
                        <a:ext cx="269016" cy="270244"/>
                      </a:xfrm>
                      <a:prstGeom prst="rect">
                        <a:avLst/>
                      </a:prstGeom>
                      <a:noFill/>
                      <a:ln>
                        <a:noFill/>
                      </a:ln>
                      <a:effectLst/>
                    </p:spPr>
                  </p:pic>
                </p:oleObj>
              </mc:Fallback>
            </mc:AlternateContent>
          </a:graphicData>
        </a:graphic>
      </p:graphicFrame>
      <p:graphicFrame>
        <p:nvGraphicFramePr>
          <p:cNvPr id="279" name="Object 2"/>
          <p:cNvGraphicFramePr>
            <a:graphicFrameLocks noChangeAspect="1"/>
          </p:cNvGraphicFramePr>
          <p:nvPr>
            <p:extLst>
              <p:ext uri="{D42A27DB-BD31-4B8C-83A1-F6EECF244321}">
                <p14:modId xmlns:p14="http://schemas.microsoft.com/office/powerpoint/2010/main" val="1595102201"/>
              </p:ext>
            </p:extLst>
          </p:nvPr>
        </p:nvGraphicFramePr>
        <p:xfrm>
          <a:off x="6026249" y="1266900"/>
          <a:ext cx="269016" cy="270244"/>
        </p:xfrm>
        <a:graphic>
          <a:graphicData uri="http://schemas.openxmlformats.org/presentationml/2006/ole">
            <mc:AlternateContent xmlns:mc="http://schemas.openxmlformats.org/markup-compatibility/2006">
              <mc:Choice xmlns:v="urn:schemas-microsoft-com:vml" Requires="v">
                <p:oleObj name="Equation" r:id="rId16" imgW="203200" imgH="203200" progId="Equation.DSMT4">
                  <p:embed/>
                </p:oleObj>
              </mc:Choice>
              <mc:Fallback>
                <p:oleObj name="Equation" r:id="rId16" imgW="203200" imgH="203200" progId="Equation.DSMT4">
                  <p:embed/>
                  <p:pic>
                    <p:nvPicPr>
                      <p:cNvPr id="0" name=""/>
                      <p:cNvPicPr>
                        <a:picLocks noChangeAspect="1" noChangeArrowheads="1"/>
                      </p:cNvPicPr>
                      <p:nvPr/>
                    </p:nvPicPr>
                    <p:blipFill>
                      <a:blip r:embed="rId6"/>
                      <a:srcRect/>
                      <a:stretch>
                        <a:fillRect/>
                      </a:stretch>
                    </p:blipFill>
                    <p:spPr bwMode="auto">
                      <a:xfrm>
                        <a:off x="6026249" y="1266900"/>
                        <a:ext cx="269016" cy="270244"/>
                      </a:xfrm>
                      <a:prstGeom prst="rect">
                        <a:avLst/>
                      </a:prstGeom>
                      <a:noFill/>
                      <a:ln>
                        <a:noFill/>
                      </a:ln>
                      <a:effectLst/>
                    </p:spPr>
                  </p:pic>
                </p:oleObj>
              </mc:Fallback>
            </mc:AlternateContent>
          </a:graphicData>
        </a:graphic>
      </p:graphicFrame>
      <p:graphicFrame>
        <p:nvGraphicFramePr>
          <p:cNvPr id="280" name="Object 2"/>
          <p:cNvGraphicFramePr>
            <a:graphicFrameLocks noChangeAspect="1"/>
          </p:cNvGraphicFramePr>
          <p:nvPr>
            <p:extLst>
              <p:ext uri="{D42A27DB-BD31-4B8C-83A1-F6EECF244321}">
                <p14:modId xmlns:p14="http://schemas.microsoft.com/office/powerpoint/2010/main" val="1201306205"/>
              </p:ext>
            </p:extLst>
          </p:nvPr>
        </p:nvGraphicFramePr>
        <p:xfrm>
          <a:off x="6119929" y="2796219"/>
          <a:ext cx="252412" cy="269875"/>
        </p:xfrm>
        <a:graphic>
          <a:graphicData uri="http://schemas.openxmlformats.org/presentationml/2006/ole">
            <mc:AlternateContent xmlns:mc="http://schemas.openxmlformats.org/markup-compatibility/2006">
              <mc:Choice xmlns:v="urn:schemas-microsoft-com:vml" Requires="v">
                <p:oleObj name="Equation" r:id="rId17" imgW="190500" imgH="203200" progId="Equation.DSMT4">
                  <p:embed/>
                </p:oleObj>
              </mc:Choice>
              <mc:Fallback>
                <p:oleObj name="Equation" r:id="rId17" imgW="190500" imgH="203200" progId="Equation.DSMT4">
                  <p:embed/>
                  <p:pic>
                    <p:nvPicPr>
                      <p:cNvPr id="0" name=""/>
                      <p:cNvPicPr>
                        <a:picLocks noChangeAspect="1" noChangeArrowheads="1"/>
                      </p:cNvPicPr>
                      <p:nvPr/>
                    </p:nvPicPr>
                    <p:blipFill>
                      <a:blip r:embed="rId8"/>
                      <a:srcRect/>
                      <a:stretch>
                        <a:fillRect/>
                      </a:stretch>
                    </p:blipFill>
                    <p:spPr bwMode="auto">
                      <a:xfrm>
                        <a:off x="6119929" y="2796219"/>
                        <a:ext cx="252412" cy="269875"/>
                      </a:xfrm>
                      <a:prstGeom prst="rect">
                        <a:avLst/>
                      </a:prstGeom>
                      <a:noFill/>
                      <a:ln>
                        <a:noFill/>
                      </a:ln>
                      <a:effectLst/>
                    </p:spPr>
                  </p:pic>
                </p:oleObj>
              </mc:Fallback>
            </mc:AlternateContent>
          </a:graphicData>
        </a:graphic>
      </p:graphicFrame>
      <p:graphicFrame>
        <p:nvGraphicFramePr>
          <p:cNvPr id="281" name="Object 2"/>
          <p:cNvGraphicFramePr>
            <a:graphicFrameLocks noChangeAspect="1"/>
          </p:cNvGraphicFramePr>
          <p:nvPr>
            <p:extLst>
              <p:ext uri="{D42A27DB-BD31-4B8C-83A1-F6EECF244321}">
                <p14:modId xmlns:p14="http://schemas.microsoft.com/office/powerpoint/2010/main" val="1234413456"/>
              </p:ext>
            </p:extLst>
          </p:nvPr>
        </p:nvGraphicFramePr>
        <p:xfrm>
          <a:off x="7716838" y="1276350"/>
          <a:ext cx="285750" cy="269875"/>
        </p:xfrm>
        <a:graphic>
          <a:graphicData uri="http://schemas.openxmlformats.org/presentationml/2006/ole">
            <mc:AlternateContent xmlns:mc="http://schemas.openxmlformats.org/markup-compatibility/2006">
              <mc:Choice xmlns:v="urn:schemas-microsoft-com:vml" Requires="v">
                <p:oleObj name="Equation" r:id="rId18" imgW="215900" imgH="203200" progId="Equation.DSMT4">
                  <p:embed/>
                </p:oleObj>
              </mc:Choice>
              <mc:Fallback>
                <p:oleObj name="Equation" r:id="rId18" imgW="215900" imgH="203200" progId="Equation.DSMT4">
                  <p:embed/>
                  <p:pic>
                    <p:nvPicPr>
                      <p:cNvPr id="0" name=""/>
                      <p:cNvPicPr>
                        <a:picLocks noChangeAspect="1" noChangeArrowheads="1"/>
                      </p:cNvPicPr>
                      <p:nvPr/>
                    </p:nvPicPr>
                    <p:blipFill>
                      <a:blip r:embed="rId10"/>
                      <a:srcRect/>
                      <a:stretch>
                        <a:fillRect/>
                      </a:stretch>
                    </p:blipFill>
                    <p:spPr bwMode="auto">
                      <a:xfrm>
                        <a:off x="7716838" y="1276350"/>
                        <a:ext cx="285750" cy="269875"/>
                      </a:xfrm>
                      <a:prstGeom prst="rect">
                        <a:avLst/>
                      </a:prstGeom>
                      <a:noFill/>
                      <a:ln>
                        <a:noFill/>
                      </a:ln>
                      <a:effectLst/>
                    </p:spPr>
                  </p:pic>
                </p:oleObj>
              </mc:Fallback>
            </mc:AlternateContent>
          </a:graphicData>
        </a:graphic>
      </p:graphicFrame>
      <p:graphicFrame>
        <p:nvGraphicFramePr>
          <p:cNvPr id="282" name="Object 2"/>
          <p:cNvGraphicFramePr>
            <a:graphicFrameLocks noChangeAspect="1"/>
          </p:cNvGraphicFramePr>
          <p:nvPr>
            <p:extLst>
              <p:ext uri="{D42A27DB-BD31-4B8C-83A1-F6EECF244321}">
                <p14:modId xmlns:p14="http://schemas.microsoft.com/office/powerpoint/2010/main" val="3006124939"/>
              </p:ext>
            </p:extLst>
          </p:nvPr>
        </p:nvGraphicFramePr>
        <p:xfrm>
          <a:off x="7751763" y="2795588"/>
          <a:ext cx="268287" cy="269875"/>
        </p:xfrm>
        <a:graphic>
          <a:graphicData uri="http://schemas.openxmlformats.org/presentationml/2006/ole">
            <mc:AlternateContent xmlns:mc="http://schemas.openxmlformats.org/markup-compatibility/2006">
              <mc:Choice xmlns:v="urn:schemas-microsoft-com:vml" Requires="v">
                <p:oleObj name="Equation" r:id="rId19" imgW="203200" imgH="203200" progId="Equation.DSMT4">
                  <p:embed/>
                </p:oleObj>
              </mc:Choice>
              <mc:Fallback>
                <p:oleObj name="Equation" r:id="rId19" imgW="203200" imgH="203200" progId="Equation.DSMT4">
                  <p:embed/>
                  <p:pic>
                    <p:nvPicPr>
                      <p:cNvPr id="0" name=""/>
                      <p:cNvPicPr>
                        <a:picLocks noChangeAspect="1" noChangeArrowheads="1"/>
                      </p:cNvPicPr>
                      <p:nvPr/>
                    </p:nvPicPr>
                    <p:blipFill>
                      <a:blip r:embed="rId12"/>
                      <a:srcRect/>
                      <a:stretch>
                        <a:fillRect/>
                      </a:stretch>
                    </p:blipFill>
                    <p:spPr bwMode="auto">
                      <a:xfrm>
                        <a:off x="7751763" y="2795588"/>
                        <a:ext cx="268287" cy="269875"/>
                      </a:xfrm>
                      <a:prstGeom prst="rect">
                        <a:avLst/>
                      </a:prstGeom>
                      <a:noFill/>
                      <a:ln>
                        <a:noFill/>
                      </a:ln>
                      <a:effectLst/>
                    </p:spPr>
                  </p:pic>
                </p:oleObj>
              </mc:Fallback>
            </mc:AlternateContent>
          </a:graphicData>
        </a:graphic>
      </p:graphicFrame>
      <p:graphicFrame>
        <p:nvGraphicFramePr>
          <p:cNvPr id="283" name="Object 2"/>
          <p:cNvGraphicFramePr>
            <a:graphicFrameLocks noChangeAspect="1"/>
          </p:cNvGraphicFramePr>
          <p:nvPr>
            <p:extLst>
              <p:ext uri="{D42A27DB-BD31-4B8C-83A1-F6EECF244321}">
                <p14:modId xmlns:p14="http://schemas.microsoft.com/office/powerpoint/2010/main" val="329329067"/>
              </p:ext>
            </p:extLst>
          </p:nvPr>
        </p:nvGraphicFramePr>
        <p:xfrm>
          <a:off x="7108825" y="3836988"/>
          <a:ext cx="150813" cy="185737"/>
        </p:xfrm>
        <a:graphic>
          <a:graphicData uri="http://schemas.openxmlformats.org/presentationml/2006/ole">
            <mc:AlternateContent xmlns:mc="http://schemas.openxmlformats.org/markup-compatibility/2006">
              <mc:Choice xmlns:v="urn:schemas-microsoft-com:vml" Requires="v">
                <p:oleObj name="Equation" r:id="rId20" imgW="114300" imgH="139700" progId="Equation.DSMT4">
                  <p:embed/>
                </p:oleObj>
              </mc:Choice>
              <mc:Fallback>
                <p:oleObj name="Equation" r:id="rId20" imgW="114300" imgH="139700" progId="Equation.DSMT4">
                  <p:embed/>
                  <p:pic>
                    <p:nvPicPr>
                      <p:cNvPr id="0" name=""/>
                      <p:cNvPicPr>
                        <a:picLocks noChangeAspect="1" noChangeArrowheads="1"/>
                      </p:cNvPicPr>
                      <p:nvPr/>
                    </p:nvPicPr>
                    <p:blipFill>
                      <a:blip r:embed="rId14"/>
                      <a:srcRect/>
                      <a:stretch>
                        <a:fillRect/>
                      </a:stretch>
                    </p:blipFill>
                    <p:spPr bwMode="auto">
                      <a:xfrm>
                        <a:off x="7108825" y="3836988"/>
                        <a:ext cx="150813" cy="185737"/>
                      </a:xfrm>
                      <a:prstGeom prst="rect">
                        <a:avLst/>
                      </a:prstGeom>
                      <a:noFill/>
                      <a:ln>
                        <a:noFill/>
                      </a:ln>
                      <a:effectLst/>
                    </p:spPr>
                  </p:pic>
                </p:oleObj>
              </mc:Fallback>
            </mc:AlternateContent>
          </a:graphicData>
        </a:graphic>
      </p:graphicFrame>
      <p:graphicFrame>
        <p:nvGraphicFramePr>
          <p:cNvPr id="179" name="Object 2"/>
          <p:cNvGraphicFramePr>
            <a:graphicFrameLocks noChangeAspect="1"/>
          </p:cNvGraphicFramePr>
          <p:nvPr>
            <p:extLst>
              <p:ext uri="{D42A27DB-BD31-4B8C-83A1-F6EECF244321}">
                <p14:modId xmlns:p14="http://schemas.microsoft.com/office/powerpoint/2010/main" val="1940311669"/>
              </p:ext>
            </p:extLst>
          </p:nvPr>
        </p:nvGraphicFramePr>
        <p:xfrm>
          <a:off x="6958828" y="980092"/>
          <a:ext cx="152400" cy="196850"/>
        </p:xfrm>
        <a:graphic>
          <a:graphicData uri="http://schemas.openxmlformats.org/presentationml/2006/ole">
            <mc:AlternateContent xmlns:mc="http://schemas.openxmlformats.org/markup-compatibility/2006">
              <mc:Choice xmlns:v="urn:schemas-microsoft-com:vml" Requires="v">
                <p:oleObj name="Equation" r:id="rId21" imgW="88900" imgH="114300" progId="Equation.DSMT4">
                  <p:embed/>
                </p:oleObj>
              </mc:Choice>
              <mc:Fallback>
                <p:oleObj name="Equation" r:id="rId21" imgW="88900" imgH="114300" progId="Equation.DSMT4">
                  <p:embed/>
                  <p:pic>
                    <p:nvPicPr>
                      <p:cNvPr id="0" name=""/>
                      <p:cNvPicPr>
                        <a:picLocks noChangeAspect="1" noChangeArrowheads="1"/>
                      </p:cNvPicPr>
                      <p:nvPr/>
                    </p:nvPicPr>
                    <p:blipFill>
                      <a:blip r:embed="rId22"/>
                      <a:srcRect/>
                      <a:stretch>
                        <a:fillRect/>
                      </a:stretch>
                    </p:blipFill>
                    <p:spPr bwMode="auto">
                      <a:xfrm>
                        <a:off x="6958828" y="980092"/>
                        <a:ext cx="152400" cy="196850"/>
                      </a:xfrm>
                      <a:prstGeom prst="rect">
                        <a:avLst/>
                      </a:prstGeom>
                      <a:noFill/>
                      <a:ln>
                        <a:noFill/>
                      </a:ln>
                      <a:effectLst/>
                    </p:spPr>
                  </p:pic>
                </p:oleObj>
              </mc:Fallback>
            </mc:AlternateContent>
          </a:graphicData>
        </a:graphic>
      </p:graphicFrame>
      <p:graphicFrame>
        <p:nvGraphicFramePr>
          <p:cNvPr id="284" name="Object 2"/>
          <p:cNvGraphicFramePr>
            <a:graphicFrameLocks noChangeAspect="1"/>
          </p:cNvGraphicFramePr>
          <p:nvPr>
            <p:extLst>
              <p:ext uri="{D42A27DB-BD31-4B8C-83A1-F6EECF244321}">
                <p14:modId xmlns:p14="http://schemas.microsoft.com/office/powerpoint/2010/main" val="2240244086"/>
              </p:ext>
            </p:extLst>
          </p:nvPr>
        </p:nvGraphicFramePr>
        <p:xfrm>
          <a:off x="8179036" y="2084232"/>
          <a:ext cx="152400" cy="196850"/>
        </p:xfrm>
        <a:graphic>
          <a:graphicData uri="http://schemas.openxmlformats.org/presentationml/2006/ole">
            <mc:AlternateContent xmlns:mc="http://schemas.openxmlformats.org/markup-compatibility/2006">
              <mc:Choice xmlns:v="urn:schemas-microsoft-com:vml" Requires="v">
                <p:oleObj name="Equation" r:id="rId23" imgW="88900" imgH="114300" progId="Equation.DSMT4">
                  <p:embed/>
                </p:oleObj>
              </mc:Choice>
              <mc:Fallback>
                <p:oleObj name="Equation" r:id="rId23" imgW="88900" imgH="114300" progId="Equation.DSMT4">
                  <p:embed/>
                  <p:pic>
                    <p:nvPicPr>
                      <p:cNvPr id="0" name=""/>
                      <p:cNvPicPr>
                        <a:picLocks noChangeAspect="1" noChangeArrowheads="1"/>
                      </p:cNvPicPr>
                      <p:nvPr/>
                    </p:nvPicPr>
                    <p:blipFill>
                      <a:blip r:embed="rId22"/>
                      <a:srcRect/>
                      <a:stretch>
                        <a:fillRect/>
                      </a:stretch>
                    </p:blipFill>
                    <p:spPr bwMode="auto">
                      <a:xfrm>
                        <a:off x="8179036" y="2084232"/>
                        <a:ext cx="152400" cy="196850"/>
                      </a:xfrm>
                      <a:prstGeom prst="rect">
                        <a:avLst/>
                      </a:prstGeom>
                      <a:noFill/>
                      <a:ln>
                        <a:noFill/>
                      </a:ln>
                      <a:effectLst/>
                    </p:spPr>
                  </p:pic>
                </p:oleObj>
              </mc:Fallback>
            </mc:AlternateContent>
          </a:graphicData>
        </a:graphic>
      </p:graphicFrame>
      <p:graphicFrame>
        <p:nvGraphicFramePr>
          <p:cNvPr id="285" name="Object 2"/>
          <p:cNvGraphicFramePr>
            <a:graphicFrameLocks noChangeAspect="1"/>
          </p:cNvGraphicFramePr>
          <p:nvPr>
            <p:extLst>
              <p:ext uri="{D42A27DB-BD31-4B8C-83A1-F6EECF244321}">
                <p14:modId xmlns:p14="http://schemas.microsoft.com/office/powerpoint/2010/main" val="496976970"/>
              </p:ext>
            </p:extLst>
          </p:nvPr>
        </p:nvGraphicFramePr>
        <p:xfrm>
          <a:off x="5740986" y="2077870"/>
          <a:ext cx="152400" cy="196850"/>
        </p:xfrm>
        <a:graphic>
          <a:graphicData uri="http://schemas.openxmlformats.org/presentationml/2006/ole">
            <mc:AlternateContent xmlns:mc="http://schemas.openxmlformats.org/markup-compatibility/2006">
              <mc:Choice xmlns:v="urn:schemas-microsoft-com:vml" Requires="v">
                <p:oleObj name="Equation" r:id="rId24" imgW="88900" imgH="114300" progId="Equation.DSMT4">
                  <p:embed/>
                </p:oleObj>
              </mc:Choice>
              <mc:Fallback>
                <p:oleObj name="Equation" r:id="rId24" imgW="88900" imgH="114300" progId="Equation.DSMT4">
                  <p:embed/>
                  <p:pic>
                    <p:nvPicPr>
                      <p:cNvPr id="0" name=""/>
                      <p:cNvPicPr>
                        <a:picLocks noChangeAspect="1" noChangeArrowheads="1"/>
                      </p:cNvPicPr>
                      <p:nvPr/>
                    </p:nvPicPr>
                    <p:blipFill>
                      <a:blip r:embed="rId22"/>
                      <a:srcRect/>
                      <a:stretch>
                        <a:fillRect/>
                      </a:stretch>
                    </p:blipFill>
                    <p:spPr bwMode="auto">
                      <a:xfrm>
                        <a:off x="5740986" y="2077870"/>
                        <a:ext cx="152400" cy="196850"/>
                      </a:xfrm>
                      <a:prstGeom prst="rect">
                        <a:avLst/>
                      </a:prstGeom>
                      <a:noFill/>
                      <a:ln>
                        <a:noFill/>
                      </a:ln>
                      <a:effectLst/>
                    </p:spPr>
                  </p:pic>
                </p:oleObj>
              </mc:Fallback>
            </mc:AlternateContent>
          </a:graphicData>
        </a:graphic>
      </p:graphicFrame>
      <p:graphicFrame>
        <p:nvGraphicFramePr>
          <p:cNvPr id="286" name="Object 2"/>
          <p:cNvGraphicFramePr>
            <a:graphicFrameLocks noChangeAspect="1"/>
          </p:cNvGraphicFramePr>
          <p:nvPr>
            <p:extLst>
              <p:ext uri="{D42A27DB-BD31-4B8C-83A1-F6EECF244321}">
                <p14:modId xmlns:p14="http://schemas.microsoft.com/office/powerpoint/2010/main" val="1179966006"/>
              </p:ext>
            </p:extLst>
          </p:nvPr>
        </p:nvGraphicFramePr>
        <p:xfrm>
          <a:off x="6972270" y="3171571"/>
          <a:ext cx="152400" cy="196850"/>
        </p:xfrm>
        <a:graphic>
          <a:graphicData uri="http://schemas.openxmlformats.org/presentationml/2006/ole">
            <mc:AlternateContent xmlns:mc="http://schemas.openxmlformats.org/markup-compatibility/2006">
              <mc:Choice xmlns:v="urn:schemas-microsoft-com:vml" Requires="v">
                <p:oleObj name="Equation" r:id="rId25" imgW="88900" imgH="114300" progId="Equation.DSMT4">
                  <p:embed/>
                </p:oleObj>
              </mc:Choice>
              <mc:Fallback>
                <p:oleObj name="Equation" r:id="rId25" imgW="88900" imgH="114300" progId="Equation.DSMT4">
                  <p:embed/>
                  <p:pic>
                    <p:nvPicPr>
                      <p:cNvPr id="0" name=""/>
                      <p:cNvPicPr>
                        <a:picLocks noChangeAspect="1" noChangeArrowheads="1"/>
                      </p:cNvPicPr>
                      <p:nvPr/>
                    </p:nvPicPr>
                    <p:blipFill>
                      <a:blip r:embed="rId22"/>
                      <a:srcRect/>
                      <a:stretch>
                        <a:fillRect/>
                      </a:stretch>
                    </p:blipFill>
                    <p:spPr bwMode="auto">
                      <a:xfrm>
                        <a:off x="6972270" y="3171571"/>
                        <a:ext cx="152400" cy="196850"/>
                      </a:xfrm>
                      <a:prstGeom prst="rect">
                        <a:avLst/>
                      </a:prstGeom>
                      <a:noFill/>
                      <a:ln>
                        <a:noFill/>
                      </a:ln>
                      <a:effectLst/>
                    </p:spPr>
                  </p:pic>
                </p:oleObj>
              </mc:Fallback>
            </mc:AlternateContent>
          </a:graphicData>
        </a:graphic>
      </p:graphicFrame>
      <p:sp>
        <p:nvSpPr>
          <p:cNvPr id="17" name="Freeform 16"/>
          <p:cNvSpPr/>
          <p:nvPr/>
        </p:nvSpPr>
        <p:spPr>
          <a:xfrm>
            <a:off x="6337288" y="1847585"/>
            <a:ext cx="366233" cy="583973"/>
          </a:xfrm>
          <a:custGeom>
            <a:avLst/>
            <a:gdLst>
              <a:gd name="connsiteX0" fmla="*/ 330212 w 366233"/>
              <a:gd name="connsiteY0" fmla="*/ 6615 h 583973"/>
              <a:gd name="connsiteX1" fmla="*/ 12 w 366233"/>
              <a:gd name="connsiteY1" fmla="*/ 286015 h 583973"/>
              <a:gd name="connsiteX2" fmla="*/ 317512 w 366233"/>
              <a:gd name="connsiteY2" fmla="*/ 578115 h 583973"/>
              <a:gd name="connsiteX3" fmla="*/ 330212 w 366233"/>
              <a:gd name="connsiteY3" fmla="*/ 6615 h 583973"/>
            </a:gdLst>
            <a:ahLst/>
            <a:cxnLst>
              <a:cxn ang="0">
                <a:pos x="connsiteX0" y="connsiteY0"/>
              </a:cxn>
              <a:cxn ang="0">
                <a:pos x="connsiteX1" y="connsiteY1"/>
              </a:cxn>
              <a:cxn ang="0">
                <a:pos x="connsiteX2" y="connsiteY2"/>
              </a:cxn>
              <a:cxn ang="0">
                <a:pos x="connsiteX3" y="connsiteY3"/>
              </a:cxn>
            </a:cxnLst>
            <a:rect l="l" t="t" r="r" b="b"/>
            <a:pathLst>
              <a:path w="366233" h="583973">
                <a:moveTo>
                  <a:pt x="330212" y="6615"/>
                </a:moveTo>
                <a:cubicBezTo>
                  <a:pt x="277295" y="-42068"/>
                  <a:pt x="2129" y="190765"/>
                  <a:pt x="12" y="286015"/>
                </a:cubicBezTo>
                <a:cubicBezTo>
                  <a:pt x="-2105" y="381265"/>
                  <a:pt x="258245" y="624682"/>
                  <a:pt x="317512" y="578115"/>
                </a:cubicBezTo>
                <a:cubicBezTo>
                  <a:pt x="376779" y="531548"/>
                  <a:pt x="383129" y="55298"/>
                  <a:pt x="330212" y="6615"/>
                </a:cubicBezTo>
                <a:close/>
              </a:path>
            </a:pathLst>
          </a:custGeom>
          <a:noFill/>
          <a:ln w="19050"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7" name="Freeform 286"/>
          <p:cNvSpPr/>
          <p:nvPr/>
        </p:nvSpPr>
        <p:spPr>
          <a:xfrm flipH="1">
            <a:off x="7429766" y="1847585"/>
            <a:ext cx="366233" cy="583973"/>
          </a:xfrm>
          <a:custGeom>
            <a:avLst/>
            <a:gdLst>
              <a:gd name="connsiteX0" fmla="*/ 330212 w 366233"/>
              <a:gd name="connsiteY0" fmla="*/ 6615 h 583973"/>
              <a:gd name="connsiteX1" fmla="*/ 12 w 366233"/>
              <a:gd name="connsiteY1" fmla="*/ 286015 h 583973"/>
              <a:gd name="connsiteX2" fmla="*/ 317512 w 366233"/>
              <a:gd name="connsiteY2" fmla="*/ 578115 h 583973"/>
              <a:gd name="connsiteX3" fmla="*/ 330212 w 366233"/>
              <a:gd name="connsiteY3" fmla="*/ 6615 h 583973"/>
            </a:gdLst>
            <a:ahLst/>
            <a:cxnLst>
              <a:cxn ang="0">
                <a:pos x="connsiteX0" y="connsiteY0"/>
              </a:cxn>
              <a:cxn ang="0">
                <a:pos x="connsiteX1" y="connsiteY1"/>
              </a:cxn>
              <a:cxn ang="0">
                <a:pos x="connsiteX2" y="connsiteY2"/>
              </a:cxn>
              <a:cxn ang="0">
                <a:pos x="connsiteX3" y="connsiteY3"/>
              </a:cxn>
            </a:cxnLst>
            <a:rect l="l" t="t" r="r" b="b"/>
            <a:pathLst>
              <a:path w="366233" h="583973">
                <a:moveTo>
                  <a:pt x="330212" y="6615"/>
                </a:moveTo>
                <a:cubicBezTo>
                  <a:pt x="277295" y="-42068"/>
                  <a:pt x="2129" y="190765"/>
                  <a:pt x="12" y="286015"/>
                </a:cubicBezTo>
                <a:cubicBezTo>
                  <a:pt x="-2105" y="381265"/>
                  <a:pt x="258245" y="624682"/>
                  <a:pt x="317512" y="578115"/>
                </a:cubicBezTo>
                <a:cubicBezTo>
                  <a:pt x="376779" y="531548"/>
                  <a:pt x="383129" y="55298"/>
                  <a:pt x="330212" y="6615"/>
                </a:cubicBezTo>
                <a:close/>
              </a:path>
            </a:pathLst>
          </a:custGeom>
          <a:noFill/>
          <a:ln w="19050"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Freeform 17"/>
          <p:cNvSpPr/>
          <p:nvPr/>
        </p:nvSpPr>
        <p:spPr>
          <a:xfrm>
            <a:off x="5664949" y="927986"/>
            <a:ext cx="2750677" cy="2692310"/>
          </a:xfrm>
          <a:custGeom>
            <a:avLst/>
            <a:gdLst>
              <a:gd name="connsiteX0" fmla="*/ 1281951 w 2750677"/>
              <a:gd name="connsiteY0" fmla="*/ 2678814 h 2692310"/>
              <a:gd name="connsiteX1" fmla="*/ 189751 w 2750677"/>
              <a:gd name="connsiteY1" fmla="*/ 2666114 h 2692310"/>
              <a:gd name="connsiteX2" fmla="*/ 24651 w 2750677"/>
              <a:gd name="connsiteY2" fmla="*/ 2488314 h 2692310"/>
              <a:gd name="connsiteX3" fmla="*/ 37351 w 2750677"/>
              <a:gd name="connsiteY3" fmla="*/ 1358014 h 2692310"/>
              <a:gd name="connsiteX4" fmla="*/ 367551 w 2750677"/>
              <a:gd name="connsiteY4" fmla="*/ 913514 h 2692310"/>
              <a:gd name="connsiteX5" fmla="*/ 1167651 w 2750677"/>
              <a:gd name="connsiteY5" fmla="*/ 151514 h 2692310"/>
              <a:gd name="connsiteX6" fmla="*/ 1396251 w 2750677"/>
              <a:gd name="connsiteY6" fmla="*/ 37214 h 2692310"/>
              <a:gd name="connsiteX7" fmla="*/ 1548651 w 2750677"/>
              <a:gd name="connsiteY7" fmla="*/ 100714 h 2692310"/>
              <a:gd name="connsiteX8" fmla="*/ 2577351 w 2750677"/>
              <a:gd name="connsiteY8" fmla="*/ 1078614 h 2692310"/>
              <a:gd name="connsiteX9" fmla="*/ 2717051 w 2750677"/>
              <a:gd name="connsiteY9" fmla="*/ 1675514 h 2692310"/>
              <a:gd name="connsiteX10" fmla="*/ 2717051 w 2750677"/>
              <a:gd name="connsiteY10" fmla="*/ 2589914 h 2692310"/>
              <a:gd name="connsiteX11" fmla="*/ 2615451 w 2750677"/>
              <a:gd name="connsiteY11" fmla="*/ 2678814 h 2692310"/>
              <a:gd name="connsiteX12" fmla="*/ 1281951 w 2750677"/>
              <a:gd name="connsiteY12" fmla="*/ 2678814 h 2692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50677" h="2692310">
                <a:moveTo>
                  <a:pt x="1281951" y="2678814"/>
                </a:moveTo>
                <a:lnTo>
                  <a:pt x="189751" y="2666114"/>
                </a:lnTo>
                <a:cubicBezTo>
                  <a:pt x="-19799" y="2634364"/>
                  <a:pt x="50051" y="2706331"/>
                  <a:pt x="24651" y="2488314"/>
                </a:cubicBezTo>
                <a:cubicBezTo>
                  <a:pt x="-749" y="2270297"/>
                  <a:pt x="-19799" y="1620481"/>
                  <a:pt x="37351" y="1358014"/>
                </a:cubicBezTo>
                <a:cubicBezTo>
                  <a:pt x="94501" y="1095547"/>
                  <a:pt x="179168" y="1114597"/>
                  <a:pt x="367551" y="913514"/>
                </a:cubicBezTo>
                <a:cubicBezTo>
                  <a:pt x="555934" y="712431"/>
                  <a:pt x="996201" y="297564"/>
                  <a:pt x="1167651" y="151514"/>
                </a:cubicBezTo>
                <a:cubicBezTo>
                  <a:pt x="1339101" y="5464"/>
                  <a:pt x="1332751" y="45681"/>
                  <a:pt x="1396251" y="37214"/>
                </a:cubicBezTo>
                <a:cubicBezTo>
                  <a:pt x="1459751" y="28747"/>
                  <a:pt x="1351801" y="-72853"/>
                  <a:pt x="1548651" y="100714"/>
                </a:cubicBezTo>
                <a:cubicBezTo>
                  <a:pt x="1745501" y="274281"/>
                  <a:pt x="2382618" y="816147"/>
                  <a:pt x="2577351" y="1078614"/>
                </a:cubicBezTo>
                <a:cubicBezTo>
                  <a:pt x="2772084" y="1341081"/>
                  <a:pt x="2693768" y="1423631"/>
                  <a:pt x="2717051" y="1675514"/>
                </a:cubicBezTo>
                <a:cubicBezTo>
                  <a:pt x="2740334" y="1927397"/>
                  <a:pt x="2733984" y="2422697"/>
                  <a:pt x="2717051" y="2589914"/>
                </a:cubicBezTo>
                <a:cubicBezTo>
                  <a:pt x="2700118" y="2757131"/>
                  <a:pt x="2854634" y="2666114"/>
                  <a:pt x="2615451" y="2678814"/>
                </a:cubicBezTo>
                <a:cubicBezTo>
                  <a:pt x="2376268" y="2691514"/>
                  <a:pt x="1686234" y="2680931"/>
                  <a:pt x="1281951" y="2678814"/>
                </a:cubicBezTo>
                <a:close/>
              </a:path>
            </a:pathLst>
          </a:custGeom>
          <a:noFill/>
          <a:ln w="19050"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Freeform 18"/>
          <p:cNvSpPr/>
          <p:nvPr/>
        </p:nvSpPr>
        <p:spPr>
          <a:xfrm>
            <a:off x="5768616" y="2401958"/>
            <a:ext cx="2560356" cy="1160778"/>
          </a:xfrm>
          <a:custGeom>
            <a:avLst/>
            <a:gdLst>
              <a:gd name="connsiteX0" fmla="*/ 1152884 w 2560356"/>
              <a:gd name="connsiteY0" fmla="*/ 1128642 h 1160778"/>
              <a:gd name="connsiteX1" fmla="*/ 124184 w 2560356"/>
              <a:gd name="connsiteY1" fmla="*/ 1115942 h 1160778"/>
              <a:gd name="connsiteX2" fmla="*/ 9884 w 2560356"/>
              <a:gd name="connsiteY2" fmla="*/ 557142 h 1160778"/>
              <a:gd name="connsiteX3" fmla="*/ 47984 w 2560356"/>
              <a:gd name="connsiteY3" fmla="*/ 49142 h 1160778"/>
              <a:gd name="connsiteX4" fmla="*/ 238484 w 2560356"/>
              <a:gd name="connsiteY4" fmla="*/ 125342 h 1160778"/>
              <a:gd name="connsiteX5" fmla="*/ 936984 w 2560356"/>
              <a:gd name="connsiteY5" fmla="*/ 811142 h 1160778"/>
              <a:gd name="connsiteX6" fmla="*/ 1305284 w 2560356"/>
              <a:gd name="connsiteY6" fmla="*/ 963542 h 1160778"/>
              <a:gd name="connsiteX7" fmla="*/ 1876784 w 2560356"/>
              <a:gd name="connsiteY7" fmla="*/ 493642 h 1160778"/>
              <a:gd name="connsiteX8" fmla="*/ 2397484 w 2560356"/>
              <a:gd name="connsiteY8" fmla="*/ 49142 h 1160778"/>
              <a:gd name="connsiteX9" fmla="*/ 2524484 w 2560356"/>
              <a:gd name="connsiteY9" fmla="*/ 112642 h 1160778"/>
              <a:gd name="connsiteX10" fmla="*/ 2537184 w 2560356"/>
              <a:gd name="connsiteY10" fmla="*/ 950842 h 1160778"/>
              <a:gd name="connsiteX11" fmla="*/ 2422884 w 2560356"/>
              <a:gd name="connsiteY11" fmla="*/ 1141342 h 1160778"/>
              <a:gd name="connsiteX12" fmla="*/ 1152884 w 2560356"/>
              <a:gd name="connsiteY12" fmla="*/ 1128642 h 1160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60356" h="1160778">
                <a:moveTo>
                  <a:pt x="1152884" y="1128642"/>
                </a:moveTo>
                <a:cubicBezTo>
                  <a:pt x="769767" y="1124409"/>
                  <a:pt x="314684" y="1211192"/>
                  <a:pt x="124184" y="1115942"/>
                </a:cubicBezTo>
                <a:cubicBezTo>
                  <a:pt x="-66316" y="1020692"/>
                  <a:pt x="22584" y="734942"/>
                  <a:pt x="9884" y="557142"/>
                </a:cubicBezTo>
                <a:cubicBezTo>
                  <a:pt x="-2816" y="379342"/>
                  <a:pt x="9884" y="121109"/>
                  <a:pt x="47984" y="49142"/>
                </a:cubicBezTo>
                <a:cubicBezTo>
                  <a:pt x="86084" y="-22825"/>
                  <a:pt x="90317" y="-1658"/>
                  <a:pt x="238484" y="125342"/>
                </a:cubicBezTo>
                <a:cubicBezTo>
                  <a:pt x="386651" y="252342"/>
                  <a:pt x="759184" y="671442"/>
                  <a:pt x="936984" y="811142"/>
                </a:cubicBezTo>
                <a:cubicBezTo>
                  <a:pt x="1114784" y="950842"/>
                  <a:pt x="1148651" y="1016459"/>
                  <a:pt x="1305284" y="963542"/>
                </a:cubicBezTo>
                <a:cubicBezTo>
                  <a:pt x="1461917" y="910625"/>
                  <a:pt x="1694751" y="646042"/>
                  <a:pt x="1876784" y="493642"/>
                </a:cubicBezTo>
                <a:cubicBezTo>
                  <a:pt x="2058817" y="341242"/>
                  <a:pt x="2289534" y="112642"/>
                  <a:pt x="2397484" y="49142"/>
                </a:cubicBezTo>
                <a:cubicBezTo>
                  <a:pt x="2505434" y="-14358"/>
                  <a:pt x="2501201" y="-37641"/>
                  <a:pt x="2524484" y="112642"/>
                </a:cubicBezTo>
                <a:cubicBezTo>
                  <a:pt x="2547767" y="262925"/>
                  <a:pt x="2554117" y="779392"/>
                  <a:pt x="2537184" y="950842"/>
                </a:cubicBezTo>
                <a:cubicBezTo>
                  <a:pt x="2520251" y="1122292"/>
                  <a:pt x="2653601" y="1113825"/>
                  <a:pt x="2422884" y="1141342"/>
                </a:cubicBezTo>
                <a:cubicBezTo>
                  <a:pt x="2192167" y="1168859"/>
                  <a:pt x="1536001" y="1132875"/>
                  <a:pt x="1152884" y="1128642"/>
                </a:cubicBezTo>
                <a:close/>
              </a:path>
            </a:pathLst>
          </a:custGeom>
          <a:noFill/>
          <a:ln w="19050"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Freeform 19"/>
          <p:cNvSpPr/>
          <p:nvPr/>
        </p:nvSpPr>
        <p:spPr>
          <a:xfrm>
            <a:off x="5791809" y="1106654"/>
            <a:ext cx="2467598" cy="2412399"/>
          </a:xfrm>
          <a:custGeom>
            <a:avLst/>
            <a:gdLst>
              <a:gd name="connsiteX0" fmla="*/ 1078891 w 2467598"/>
              <a:gd name="connsiteY0" fmla="*/ 2373146 h 2412399"/>
              <a:gd name="connsiteX1" fmla="*/ 126391 w 2467598"/>
              <a:gd name="connsiteY1" fmla="*/ 2309646 h 2412399"/>
              <a:gd name="connsiteX2" fmla="*/ 37491 w 2467598"/>
              <a:gd name="connsiteY2" fmla="*/ 1242846 h 2412399"/>
              <a:gd name="connsiteX3" fmla="*/ 380391 w 2467598"/>
              <a:gd name="connsiteY3" fmla="*/ 1255546 h 2412399"/>
              <a:gd name="connsiteX4" fmla="*/ 1015391 w 2467598"/>
              <a:gd name="connsiteY4" fmla="*/ 1915946 h 2412399"/>
              <a:gd name="connsiteX5" fmla="*/ 1180491 w 2467598"/>
              <a:gd name="connsiteY5" fmla="*/ 1611146 h 2412399"/>
              <a:gd name="connsiteX6" fmla="*/ 1142391 w 2467598"/>
              <a:gd name="connsiteY6" fmla="*/ 557046 h 2412399"/>
              <a:gd name="connsiteX7" fmla="*/ 1205891 w 2467598"/>
              <a:gd name="connsiteY7" fmla="*/ 112546 h 2412399"/>
              <a:gd name="connsiteX8" fmla="*/ 1447191 w 2467598"/>
              <a:gd name="connsiteY8" fmla="*/ 61746 h 2412399"/>
              <a:gd name="connsiteX9" fmla="*/ 2348891 w 2467598"/>
              <a:gd name="connsiteY9" fmla="*/ 874546 h 2412399"/>
              <a:gd name="connsiteX10" fmla="*/ 2450491 w 2467598"/>
              <a:gd name="connsiteY10" fmla="*/ 2106446 h 2412399"/>
              <a:gd name="connsiteX11" fmla="*/ 2285391 w 2467598"/>
              <a:gd name="connsiteY11" fmla="*/ 2335046 h 2412399"/>
              <a:gd name="connsiteX12" fmla="*/ 1078891 w 2467598"/>
              <a:gd name="connsiteY12" fmla="*/ 2373146 h 2412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7598" h="2412399">
                <a:moveTo>
                  <a:pt x="1078891" y="2373146"/>
                </a:moveTo>
                <a:cubicBezTo>
                  <a:pt x="719058" y="2368913"/>
                  <a:pt x="299958" y="2498029"/>
                  <a:pt x="126391" y="2309646"/>
                </a:cubicBezTo>
                <a:cubicBezTo>
                  <a:pt x="-47176" y="2121263"/>
                  <a:pt x="-4842" y="1418529"/>
                  <a:pt x="37491" y="1242846"/>
                </a:cubicBezTo>
                <a:cubicBezTo>
                  <a:pt x="79824" y="1067163"/>
                  <a:pt x="217408" y="1143363"/>
                  <a:pt x="380391" y="1255546"/>
                </a:cubicBezTo>
                <a:cubicBezTo>
                  <a:pt x="543374" y="1367729"/>
                  <a:pt x="882041" y="1856679"/>
                  <a:pt x="1015391" y="1915946"/>
                </a:cubicBezTo>
                <a:cubicBezTo>
                  <a:pt x="1148741" y="1975213"/>
                  <a:pt x="1159324" y="1837629"/>
                  <a:pt x="1180491" y="1611146"/>
                </a:cubicBezTo>
                <a:cubicBezTo>
                  <a:pt x="1201658" y="1384663"/>
                  <a:pt x="1138158" y="806813"/>
                  <a:pt x="1142391" y="557046"/>
                </a:cubicBezTo>
                <a:cubicBezTo>
                  <a:pt x="1146624" y="307279"/>
                  <a:pt x="1155091" y="195096"/>
                  <a:pt x="1205891" y="112546"/>
                </a:cubicBezTo>
                <a:cubicBezTo>
                  <a:pt x="1256691" y="29996"/>
                  <a:pt x="1256691" y="-65254"/>
                  <a:pt x="1447191" y="61746"/>
                </a:cubicBezTo>
                <a:cubicBezTo>
                  <a:pt x="1637691" y="188746"/>
                  <a:pt x="2181674" y="533763"/>
                  <a:pt x="2348891" y="874546"/>
                </a:cubicBezTo>
                <a:cubicBezTo>
                  <a:pt x="2516108" y="1215329"/>
                  <a:pt x="2461074" y="1863029"/>
                  <a:pt x="2450491" y="2106446"/>
                </a:cubicBezTo>
                <a:cubicBezTo>
                  <a:pt x="2439908" y="2349863"/>
                  <a:pt x="2516108" y="2292713"/>
                  <a:pt x="2285391" y="2335046"/>
                </a:cubicBezTo>
                <a:cubicBezTo>
                  <a:pt x="2054674" y="2377379"/>
                  <a:pt x="1438724" y="2377379"/>
                  <a:pt x="1078891" y="2373146"/>
                </a:cubicBezTo>
                <a:close/>
              </a:path>
            </a:pathLst>
          </a:custGeom>
          <a:noFill/>
          <a:ln w="28575" cmpd="sng">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8" name="Freeform 287"/>
          <p:cNvSpPr/>
          <p:nvPr/>
        </p:nvSpPr>
        <p:spPr>
          <a:xfrm flipH="1">
            <a:off x="5804509" y="1220954"/>
            <a:ext cx="2467598" cy="2412399"/>
          </a:xfrm>
          <a:custGeom>
            <a:avLst/>
            <a:gdLst>
              <a:gd name="connsiteX0" fmla="*/ 1078891 w 2467598"/>
              <a:gd name="connsiteY0" fmla="*/ 2373146 h 2412399"/>
              <a:gd name="connsiteX1" fmla="*/ 126391 w 2467598"/>
              <a:gd name="connsiteY1" fmla="*/ 2309646 h 2412399"/>
              <a:gd name="connsiteX2" fmla="*/ 37491 w 2467598"/>
              <a:gd name="connsiteY2" fmla="*/ 1242846 h 2412399"/>
              <a:gd name="connsiteX3" fmla="*/ 380391 w 2467598"/>
              <a:gd name="connsiteY3" fmla="*/ 1255546 h 2412399"/>
              <a:gd name="connsiteX4" fmla="*/ 1015391 w 2467598"/>
              <a:gd name="connsiteY4" fmla="*/ 1915946 h 2412399"/>
              <a:gd name="connsiteX5" fmla="*/ 1180491 w 2467598"/>
              <a:gd name="connsiteY5" fmla="*/ 1611146 h 2412399"/>
              <a:gd name="connsiteX6" fmla="*/ 1142391 w 2467598"/>
              <a:gd name="connsiteY6" fmla="*/ 557046 h 2412399"/>
              <a:gd name="connsiteX7" fmla="*/ 1205891 w 2467598"/>
              <a:gd name="connsiteY7" fmla="*/ 112546 h 2412399"/>
              <a:gd name="connsiteX8" fmla="*/ 1447191 w 2467598"/>
              <a:gd name="connsiteY8" fmla="*/ 61746 h 2412399"/>
              <a:gd name="connsiteX9" fmla="*/ 2348891 w 2467598"/>
              <a:gd name="connsiteY9" fmla="*/ 874546 h 2412399"/>
              <a:gd name="connsiteX10" fmla="*/ 2450491 w 2467598"/>
              <a:gd name="connsiteY10" fmla="*/ 2106446 h 2412399"/>
              <a:gd name="connsiteX11" fmla="*/ 2285391 w 2467598"/>
              <a:gd name="connsiteY11" fmla="*/ 2335046 h 2412399"/>
              <a:gd name="connsiteX12" fmla="*/ 1078891 w 2467598"/>
              <a:gd name="connsiteY12" fmla="*/ 2373146 h 2412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7598" h="2412399">
                <a:moveTo>
                  <a:pt x="1078891" y="2373146"/>
                </a:moveTo>
                <a:cubicBezTo>
                  <a:pt x="719058" y="2368913"/>
                  <a:pt x="299958" y="2498029"/>
                  <a:pt x="126391" y="2309646"/>
                </a:cubicBezTo>
                <a:cubicBezTo>
                  <a:pt x="-47176" y="2121263"/>
                  <a:pt x="-4842" y="1418529"/>
                  <a:pt x="37491" y="1242846"/>
                </a:cubicBezTo>
                <a:cubicBezTo>
                  <a:pt x="79824" y="1067163"/>
                  <a:pt x="217408" y="1143363"/>
                  <a:pt x="380391" y="1255546"/>
                </a:cubicBezTo>
                <a:cubicBezTo>
                  <a:pt x="543374" y="1367729"/>
                  <a:pt x="882041" y="1856679"/>
                  <a:pt x="1015391" y="1915946"/>
                </a:cubicBezTo>
                <a:cubicBezTo>
                  <a:pt x="1148741" y="1975213"/>
                  <a:pt x="1159324" y="1837629"/>
                  <a:pt x="1180491" y="1611146"/>
                </a:cubicBezTo>
                <a:cubicBezTo>
                  <a:pt x="1201658" y="1384663"/>
                  <a:pt x="1138158" y="806813"/>
                  <a:pt x="1142391" y="557046"/>
                </a:cubicBezTo>
                <a:cubicBezTo>
                  <a:pt x="1146624" y="307279"/>
                  <a:pt x="1155091" y="195096"/>
                  <a:pt x="1205891" y="112546"/>
                </a:cubicBezTo>
                <a:cubicBezTo>
                  <a:pt x="1256691" y="29996"/>
                  <a:pt x="1256691" y="-65254"/>
                  <a:pt x="1447191" y="61746"/>
                </a:cubicBezTo>
                <a:cubicBezTo>
                  <a:pt x="1637691" y="188746"/>
                  <a:pt x="2181674" y="533763"/>
                  <a:pt x="2348891" y="874546"/>
                </a:cubicBezTo>
                <a:cubicBezTo>
                  <a:pt x="2516108" y="1215329"/>
                  <a:pt x="2461074" y="1863029"/>
                  <a:pt x="2450491" y="2106446"/>
                </a:cubicBezTo>
                <a:cubicBezTo>
                  <a:pt x="2439908" y="2349863"/>
                  <a:pt x="2516108" y="2292713"/>
                  <a:pt x="2285391" y="2335046"/>
                </a:cubicBezTo>
                <a:cubicBezTo>
                  <a:pt x="2054674" y="2377379"/>
                  <a:pt x="1438724" y="2377379"/>
                  <a:pt x="1078891" y="2373146"/>
                </a:cubicBezTo>
                <a:close/>
              </a:path>
            </a:pathLst>
          </a:custGeom>
          <a:noFill/>
          <a:ln w="28575" cmpd="sng">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5" name="TextBox 144"/>
          <p:cNvSpPr txBox="1"/>
          <p:nvPr/>
        </p:nvSpPr>
        <p:spPr>
          <a:xfrm>
            <a:off x="263787" y="4726710"/>
            <a:ext cx="8637325" cy="707886"/>
          </a:xfrm>
          <a:prstGeom prst="rect">
            <a:avLst/>
          </a:prstGeom>
          <a:noFill/>
        </p:spPr>
        <p:txBody>
          <a:bodyPr wrap="square" rtlCol="0">
            <a:spAutoFit/>
          </a:bodyPr>
          <a:lstStyle/>
          <a:p>
            <a:r>
              <a:rPr lang="en-US" sz="2000" dirty="0">
                <a:solidFill>
                  <a:srgbClr val="FF0000"/>
                </a:solidFill>
                <a:latin typeface="Apple Chancery"/>
                <a:cs typeface="Apple Chancery"/>
              </a:rPr>
              <a:t>And that last </a:t>
            </a:r>
            <a:r>
              <a:rPr lang="en-US" sz="2000" dirty="0">
                <a:latin typeface="Times New Roman"/>
                <a:cs typeface="Times New Roman"/>
              </a:rPr>
              <a:t>little nubbin is supposed to be a tooth, cause this looks like a face to me!</a:t>
            </a:r>
            <a:endParaRPr lang="en-US" sz="2800" dirty="0">
              <a:solidFill>
                <a:srgbClr val="FF0000"/>
              </a:solidFill>
              <a:latin typeface="Apple Chancery"/>
              <a:cs typeface="Apple Chancery"/>
            </a:endParaRPr>
          </a:p>
        </p:txBody>
      </p:sp>
      <p:sp>
        <p:nvSpPr>
          <p:cNvPr id="6" name="Round Same Side Corner Rectangle 5"/>
          <p:cNvSpPr/>
          <p:nvPr/>
        </p:nvSpPr>
        <p:spPr>
          <a:xfrm rot="8141626">
            <a:off x="7463469" y="3015139"/>
            <a:ext cx="177800" cy="151446"/>
          </a:xfrm>
          <a:prstGeom prst="round2SameRect">
            <a:avLst/>
          </a:prstGeom>
          <a:no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53226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33"/>
                                        </p:tgtEl>
                                        <p:attrNameLst>
                                          <p:attrName>style.visibility</p:attrName>
                                        </p:attrNameLst>
                                      </p:cBhvr>
                                      <p:to>
                                        <p:strVal val="visible"/>
                                      </p:to>
                                    </p:set>
                                    <p:animEffect transition="in" filter="dissolve">
                                      <p:cBhvr>
                                        <p:cTn id="7" dur="500"/>
                                        <p:tgtEl>
                                          <p:spTgt spid="23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42"/>
                                        </p:tgtEl>
                                        <p:attrNameLst>
                                          <p:attrName>style.visibility</p:attrName>
                                        </p:attrNameLst>
                                      </p:cBhvr>
                                      <p:to>
                                        <p:strVal val="visible"/>
                                      </p:to>
                                    </p:set>
                                    <p:animEffect transition="in" filter="dissolve">
                                      <p:cBhvr>
                                        <p:cTn id="12" dur="500"/>
                                        <p:tgtEl>
                                          <p:spTgt spid="24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23"/>
                                        </p:tgtEl>
                                        <p:attrNameLst>
                                          <p:attrName>style.visibility</p:attrName>
                                        </p:attrNameLst>
                                      </p:cBhvr>
                                      <p:to>
                                        <p:strVal val="visible"/>
                                      </p:to>
                                    </p:set>
                                    <p:animEffect transition="in" filter="dissolve">
                                      <p:cBhvr>
                                        <p:cTn id="17" dur="500"/>
                                        <p:tgtEl>
                                          <p:spTgt spid="223"/>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52"/>
                                        </p:tgtEl>
                                        <p:attrNameLst>
                                          <p:attrName>style.visibility</p:attrName>
                                        </p:attrNameLst>
                                      </p:cBhvr>
                                      <p:to>
                                        <p:strVal val="visible"/>
                                      </p:to>
                                    </p:set>
                                    <p:animEffect transition="in" filter="dissolve">
                                      <p:cBhvr>
                                        <p:cTn id="22" dur="500"/>
                                        <p:tgtEl>
                                          <p:spTgt spid="252"/>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261"/>
                                        </p:tgtEl>
                                        <p:attrNameLst>
                                          <p:attrName>style.visibility</p:attrName>
                                        </p:attrNameLst>
                                      </p:cBhvr>
                                      <p:to>
                                        <p:strVal val="visible"/>
                                      </p:to>
                                    </p:set>
                                    <p:animEffect transition="in" filter="dissolve">
                                      <p:cBhvr>
                                        <p:cTn id="27" dur="500"/>
                                        <p:tgtEl>
                                          <p:spTgt spid="261"/>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270"/>
                                        </p:tgtEl>
                                        <p:attrNameLst>
                                          <p:attrName>style.visibility</p:attrName>
                                        </p:attrNameLst>
                                      </p:cBhvr>
                                      <p:to>
                                        <p:strVal val="visible"/>
                                      </p:to>
                                    </p:set>
                                    <p:animEffect transition="in" filter="dissolve">
                                      <p:cBhvr>
                                        <p:cTn id="32" dur="500"/>
                                        <p:tgtEl>
                                          <p:spTgt spid="270"/>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78"/>
                                        </p:tgtEl>
                                        <p:attrNameLst>
                                          <p:attrName>style.visibility</p:attrName>
                                        </p:attrNameLst>
                                      </p:cBhvr>
                                      <p:to>
                                        <p:strVal val="visible"/>
                                      </p:to>
                                    </p:set>
                                    <p:animEffect transition="in" filter="dissolve">
                                      <p:cBhvr>
                                        <p:cTn id="37" dur="500"/>
                                        <p:tgtEl>
                                          <p:spTgt spid="78"/>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219"/>
                                        </p:tgtEl>
                                        <p:attrNameLst>
                                          <p:attrName>style.visibility</p:attrName>
                                        </p:attrNameLst>
                                      </p:cBhvr>
                                      <p:to>
                                        <p:strVal val="visible"/>
                                      </p:to>
                                    </p:set>
                                    <p:animEffect transition="in" filter="dissolve">
                                      <p:cBhvr>
                                        <p:cTn id="42" dur="500"/>
                                        <p:tgtEl>
                                          <p:spTgt spid="219"/>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286"/>
                                        </p:tgtEl>
                                        <p:attrNameLst>
                                          <p:attrName>style.visibility</p:attrName>
                                        </p:attrNameLst>
                                      </p:cBhvr>
                                      <p:to>
                                        <p:strVal val="visible"/>
                                      </p:to>
                                    </p:set>
                                    <p:animEffect transition="in" filter="dissolve">
                                      <p:cBhvr>
                                        <p:cTn id="47" dur="500"/>
                                        <p:tgtEl>
                                          <p:spTgt spid="286"/>
                                        </p:tgtEl>
                                      </p:cBhvr>
                                    </p:animEffect>
                                  </p:childTnLst>
                                </p:cTn>
                              </p:par>
                              <p:par>
                                <p:cTn id="48" presetID="9" presetClass="entr" presetSubtype="0" fill="hold" nodeType="withEffect">
                                  <p:stCondLst>
                                    <p:cond delay="0"/>
                                  </p:stCondLst>
                                  <p:childTnLst>
                                    <p:set>
                                      <p:cBhvr>
                                        <p:cTn id="49" dur="1" fill="hold">
                                          <p:stCondLst>
                                            <p:cond delay="0"/>
                                          </p:stCondLst>
                                        </p:cTn>
                                        <p:tgtEl>
                                          <p:spTgt spid="284"/>
                                        </p:tgtEl>
                                        <p:attrNameLst>
                                          <p:attrName>style.visibility</p:attrName>
                                        </p:attrNameLst>
                                      </p:cBhvr>
                                      <p:to>
                                        <p:strVal val="visible"/>
                                      </p:to>
                                    </p:set>
                                    <p:animEffect transition="in" filter="dissolve">
                                      <p:cBhvr>
                                        <p:cTn id="50" dur="500"/>
                                        <p:tgtEl>
                                          <p:spTgt spid="284"/>
                                        </p:tgtEl>
                                      </p:cBhvr>
                                    </p:animEffect>
                                  </p:childTnLst>
                                </p:cTn>
                              </p:par>
                              <p:par>
                                <p:cTn id="51" presetID="9" presetClass="entr" presetSubtype="0" fill="hold" nodeType="withEffect">
                                  <p:stCondLst>
                                    <p:cond delay="0"/>
                                  </p:stCondLst>
                                  <p:childTnLst>
                                    <p:set>
                                      <p:cBhvr>
                                        <p:cTn id="52" dur="1" fill="hold">
                                          <p:stCondLst>
                                            <p:cond delay="0"/>
                                          </p:stCondLst>
                                        </p:cTn>
                                        <p:tgtEl>
                                          <p:spTgt spid="285"/>
                                        </p:tgtEl>
                                        <p:attrNameLst>
                                          <p:attrName>style.visibility</p:attrName>
                                        </p:attrNameLst>
                                      </p:cBhvr>
                                      <p:to>
                                        <p:strVal val="visible"/>
                                      </p:to>
                                    </p:set>
                                    <p:animEffect transition="in" filter="dissolve">
                                      <p:cBhvr>
                                        <p:cTn id="53" dur="500"/>
                                        <p:tgtEl>
                                          <p:spTgt spid="285"/>
                                        </p:tgtEl>
                                      </p:cBhvr>
                                    </p:animEffect>
                                  </p:childTnLst>
                                </p:cTn>
                              </p:par>
                              <p:par>
                                <p:cTn id="54" presetID="9" presetClass="entr" presetSubtype="0" fill="hold" nodeType="withEffect">
                                  <p:stCondLst>
                                    <p:cond delay="0"/>
                                  </p:stCondLst>
                                  <p:childTnLst>
                                    <p:set>
                                      <p:cBhvr>
                                        <p:cTn id="55" dur="1" fill="hold">
                                          <p:stCondLst>
                                            <p:cond delay="0"/>
                                          </p:stCondLst>
                                        </p:cTn>
                                        <p:tgtEl>
                                          <p:spTgt spid="179"/>
                                        </p:tgtEl>
                                        <p:attrNameLst>
                                          <p:attrName>style.visibility</p:attrName>
                                        </p:attrNameLst>
                                      </p:cBhvr>
                                      <p:to>
                                        <p:strVal val="visible"/>
                                      </p:to>
                                    </p:set>
                                    <p:animEffect transition="in" filter="dissolve">
                                      <p:cBhvr>
                                        <p:cTn id="56" dur="500"/>
                                        <p:tgtEl>
                                          <p:spTgt spid="179"/>
                                        </p:tgtEl>
                                      </p:cBhvr>
                                    </p:animEffect>
                                  </p:childTnLst>
                                </p:cTn>
                              </p:par>
                            </p:childTnLst>
                          </p:cTn>
                        </p:par>
                      </p:childTnLst>
                    </p:cTn>
                  </p:par>
                  <p:par>
                    <p:cTn id="57" fill="hold">
                      <p:stCondLst>
                        <p:cond delay="indefinite"/>
                      </p:stCondLst>
                      <p:childTnLst>
                        <p:par>
                          <p:cTn id="58" fill="hold">
                            <p:stCondLst>
                              <p:cond delay="0"/>
                            </p:stCondLst>
                            <p:childTnLst>
                              <p:par>
                                <p:cTn id="59" presetID="9" presetClass="entr" presetSubtype="0" fill="hold" grpId="0" nodeType="clickEffect">
                                  <p:stCondLst>
                                    <p:cond delay="0"/>
                                  </p:stCondLst>
                                  <p:childTnLst>
                                    <p:set>
                                      <p:cBhvr>
                                        <p:cTn id="60" dur="1" fill="hold">
                                          <p:stCondLst>
                                            <p:cond delay="0"/>
                                          </p:stCondLst>
                                        </p:cTn>
                                        <p:tgtEl>
                                          <p:spTgt spid="220"/>
                                        </p:tgtEl>
                                        <p:attrNameLst>
                                          <p:attrName>style.visibility</p:attrName>
                                        </p:attrNameLst>
                                      </p:cBhvr>
                                      <p:to>
                                        <p:strVal val="visible"/>
                                      </p:to>
                                    </p:set>
                                    <p:animEffect transition="in" filter="dissolve">
                                      <p:cBhvr>
                                        <p:cTn id="61" dur="500"/>
                                        <p:tgtEl>
                                          <p:spTgt spid="220"/>
                                        </p:tgtEl>
                                      </p:cBhvr>
                                    </p:animEffect>
                                  </p:childTnLst>
                                </p:cTn>
                              </p:par>
                            </p:childTnLst>
                          </p:cTn>
                        </p:par>
                      </p:childTnLst>
                    </p:cTn>
                  </p:par>
                  <p:par>
                    <p:cTn id="62" fill="hold">
                      <p:stCondLst>
                        <p:cond delay="indefinite"/>
                      </p:stCondLst>
                      <p:childTnLst>
                        <p:par>
                          <p:cTn id="63" fill="hold">
                            <p:stCondLst>
                              <p:cond delay="0"/>
                            </p:stCondLst>
                            <p:childTnLst>
                              <p:par>
                                <p:cTn id="64" presetID="9" presetClass="entr" presetSubtype="0" fill="hold" grpId="0" nodeType="clickEffect">
                                  <p:stCondLst>
                                    <p:cond delay="0"/>
                                  </p:stCondLst>
                                  <p:childTnLst>
                                    <p:set>
                                      <p:cBhvr>
                                        <p:cTn id="65" dur="1" fill="hold">
                                          <p:stCondLst>
                                            <p:cond delay="0"/>
                                          </p:stCondLst>
                                        </p:cTn>
                                        <p:tgtEl>
                                          <p:spTgt spid="221"/>
                                        </p:tgtEl>
                                        <p:attrNameLst>
                                          <p:attrName>style.visibility</p:attrName>
                                        </p:attrNameLst>
                                      </p:cBhvr>
                                      <p:to>
                                        <p:strVal val="visible"/>
                                      </p:to>
                                    </p:set>
                                    <p:animEffect transition="in" filter="dissolve">
                                      <p:cBhvr>
                                        <p:cTn id="66" dur="500"/>
                                        <p:tgtEl>
                                          <p:spTgt spid="221"/>
                                        </p:tgtEl>
                                      </p:cBhvr>
                                    </p:animEffect>
                                  </p:childTnLst>
                                </p:cTn>
                              </p:par>
                            </p:childTnLst>
                          </p:cTn>
                        </p:par>
                      </p:childTnLst>
                    </p:cTn>
                  </p:par>
                  <p:par>
                    <p:cTn id="67" fill="hold">
                      <p:stCondLst>
                        <p:cond delay="indefinite"/>
                      </p:stCondLst>
                      <p:childTnLst>
                        <p:par>
                          <p:cTn id="68" fill="hold">
                            <p:stCondLst>
                              <p:cond delay="0"/>
                            </p:stCondLst>
                            <p:childTnLst>
                              <p:par>
                                <p:cTn id="69" presetID="9" presetClass="entr" presetSubtype="0" fill="hold" grpId="0" nodeType="click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dissolve">
                                      <p:cBhvr>
                                        <p:cTn id="71" dur="500"/>
                                        <p:tgtEl>
                                          <p:spTgt spid="17"/>
                                        </p:tgtEl>
                                      </p:cBhvr>
                                    </p:animEffect>
                                  </p:childTnLst>
                                </p:cTn>
                              </p:par>
                            </p:childTnLst>
                          </p:cTn>
                        </p:par>
                      </p:childTnLst>
                    </p:cTn>
                  </p:par>
                  <p:par>
                    <p:cTn id="72" fill="hold">
                      <p:stCondLst>
                        <p:cond delay="indefinite"/>
                      </p:stCondLst>
                      <p:childTnLst>
                        <p:par>
                          <p:cTn id="73" fill="hold">
                            <p:stCondLst>
                              <p:cond delay="0"/>
                            </p:stCondLst>
                            <p:childTnLst>
                              <p:par>
                                <p:cTn id="74" presetID="9" presetClass="entr" presetSubtype="0" fill="hold" grpId="0" nodeType="clickEffect">
                                  <p:stCondLst>
                                    <p:cond delay="0"/>
                                  </p:stCondLst>
                                  <p:childTnLst>
                                    <p:set>
                                      <p:cBhvr>
                                        <p:cTn id="75" dur="1" fill="hold">
                                          <p:stCondLst>
                                            <p:cond delay="0"/>
                                          </p:stCondLst>
                                        </p:cTn>
                                        <p:tgtEl>
                                          <p:spTgt spid="287"/>
                                        </p:tgtEl>
                                        <p:attrNameLst>
                                          <p:attrName>style.visibility</p:attrName>
                                        </p:attrNameLst>
                                      </p:cBhvr>
                                      <p:to>
                                        <p:strVal val="visible"/>
                                      </p:to>
                                    </p:set>
                                    <p:animEffect transition="in" filter="dissolve">
                                      <p:cBhvr>
                                        <p:cTn id="76" dur="500"/>
                                        <p:tgtEl>
                                          <p:spTgt spid="287"/>
                                        </p:tgtEl>
                                      </p:cBhvr>
                                    </p:animEffect>
                                  </p:childTnLst>
                                </p:cTn>
                              </p:par>
                            </p:childTnLst>
                          </p:cTn>
                        </p:par>
                      </p:childTnLst>
                    </p:cTn>
                  </p:par>
                  <p:par>
                    <p:cTn id="77" fill="hold">
                      <p:stCondLst>
                        <p:cond delay="indefinite"/>
                      </p:stCondLst>
                      <p:childTnLst>
                        <p:par>
                          <p:cTn id="78" fill="hold">
                            <p:stCondLst>
                              <p:cond delay="0"/>
                            </p:stCondLst>
                            <p:childTnLst>
                              <p:par>
                                <p:cTn id="79" presetID="9" presetClass="entr" presetSubtype="0" fill="hold" grpId="0" nodeType="clickEffect">
                                  <p:stCondLst>
                                    <p:cond delay="0"/>
                                  </p:stCondLst>
                                  <p:childTnLst>
                                    <p:set>
                                      <p:cBhvr>
                                        <p:cTn id="80" dur="1" fill="hold">
                                          <p:stCondLst>
                                            <p:cond delay="0"/>
                                          </p:stCondLst>
                                        </p:cTn>
                                        <p:tgtEl>
                                          <p:spTgt spid="169"/>
                                        </p:tgtEl>
                                        <p:attrNameLst>
                                          <p:attrName>style.visibility</p:attrName>
                                        </p:attrNameLst>
                                      </p:cBhvr>
                                      <p:to>
                                        <p:strVal val="visible"/>
                                      </p:to>
                                    </p:set>
                                    <p:animEffect transition="in" filter="dissolve">
                                      <p:cBhvr>
                                        <p:cTn id="81" dur="500"/>
                                        <p:tgtEl>
                                          <p:spTgt spid="169"/>
                                        </p:tgtEl>
                                      </p:cBhvr>
                                    </p:animEffect>
                                  </p:childTnLst>
                                </p:cTn>
                              </p:par>
                            </p:childTnLst>
                          </p:cTn>
                        </p:par>
                      </p:childTnLst>
                    </p:cTn>
                  </p:par>
                  <p:par>
                    <p:cTn id="82" fill="hold">
                      <p:stCondLst>
                        <p:cond delay="indefinite"/>
                      </p:stCondLst>
                      <p:childTnLst>
                        <p:par>
                          <p:cTn id="83" fill="hold">
                            <p:stCondLst>
                              <p:cond delay="0"/>
                            </p:stCondLst>
                            <p:childTnLst>
                              <p:par>
                                <p:cTn id="84" presetID="9" presetClass="entr" presetSubtype="0" fill="hold" grpId="0" nodeType="clickEffect">
                                  <p:stCondLst>
                                    <p:cond delay="0"/>
                                  </p:stCondLst>
                                  <p:childTnLst>
                                    <p:set>
                                      <p:cBhvr>
                                        <p:cTn id="85" dur="1" fill="hold">
                                          <p:stCondLst>
                                            <p:cond delay="0"/>
                                          </p:stCondLst>
                                        </p:cTn>
                                        <p:tgtEl>
                                          <p:spTgt spid="19"/>
                                        </p:tgtEl>
                                        <p:attrNameLst>
                                          <p:attrName>style.visibility</p:attrName>
                                        </p:attrNameLst>
                                      </p:cBhvr>
                                      <p:to>
                                        <p:strVal val="visible"/>
                                      </p:to>
                                    </p:set>
                                    <p:animEffect transition="in" filter="dissolve">
                                      <p:cBhvr>
                                        <p:cTn id="86" dur="500"/>
                                        <p:tgtEl>
                                          <p:spTgt spid="19"/>
                                        </p:tgtEl>
                                      </p:cBhvr>
                                    </p:animEffect>
                                  </p:childTnLst>
                                </p:cTn>
                              </p:par>
                            </p:childTnLst>
                          </p:cTn>
                        </p:par>
                      </p:childTnLst>
                    </p:cTn>
                  </p:par>
                  <p:par>
                    <p:cTn id="87" fill="hold">
                      <p:stCondLst>
                        <p:cond delay="indefinite"/>
                      </p:stCondLst>
                      <p:childTnLst>
                        <p:par>
                          <p:cTn id="88" fill="hold">
                            <p:stCondLst>
                              <p:cond delay="0"/>
                            </p:stCondLst>
                            <p:childTnLst>
                              <p:par>
                                <p:cTn id="89" presetID="9" presetClass="entr" presetSubtype="0" fill="hold" grpId="0" nodeType="click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dissolve">
                                      <p:cBhvr>
                                        <p:cTn id="91" dur="500"/>
                                        <p:tgtEl>
                                          <p:spTgt spid="18"/>
                                        </p:tgtEl>
                                      </p:cBhvr>
                                    </p:animEffect>
                                  </p:childTnLst>
                                </p:cTn>
                              </p:par>
                            </p:childTnLst>
                          </p:cTn>
                        </p:par>
                      </p:childTnLst>
                    </p:cTn>
                  </p:par>
                  <p:par>
                    <p:cTn id="92" fill="hold">
                      <p:stCondLst>
                        <p:cond delay="indefinite"/>
                      </p:stCondLst>
                      <p:childTnLst>
                        <p:par>
                          <p:cTn id="93" fill="hold">
                            <p:stCondLst>
                              <p:cond delay="0"/>
                            </p:stCondLst>
                            <p:childTnLst>
                              <p:par>
                                <p:cTn id="94" presetID="9" presetClass="entr" presetSubtype="0" fill="hold" grpId="0" nodeType="clickEffect">
                                  <p:stCondLst>
                                    <p:cond delay="0"/>
                                  </p:stCondLst>
                                  <p:childTnLst>
                                    <p:set>
                                      <p:cBhvr>
                                        <p:cTn id="95" dur="1" fill="hold">
                                          <p:stCondLst>
                                            <p:cond delay="0"/>
                                          </p:stCondLst>
                                        </p:cTn>
                                        <p:tgtEl>
                                          <p:spTgt spid="20"/>
                                        </p:tgtEl>
                                        <p:attrNameLst>
                                          <p:attrName>style.visibility</p:attrName>
                                        </p:attrNameLst>
                                      </p:cBhvr>
                                      <p:to>
                                        <p:strVal val="visible"/>
                                      </p:to>
                                    </p:set>
                                    <p:animEffect transition="in" filter="dissolve">
                                      <p:cBhvr>
                                        <p:cTn id="96" dur="500"/>
                                        <p:tgtEl>
                                          <p:spTgt spid="20"/>
                                        </p:tgtEl>
                                      </p:cBhvr>
                                    </p:animEffect>
                                  </p:childTnLst>
                                </p:cTn>
                              </p:par>
                            </p:childTnLst>
                          </p:cTn>
                        </p:par>
                      </p:childTnLst>
                    </p:cTn>
                  </p:par>
                  <p:par>
                    <p:cTn id="97" fill="hold">
                      <p:stCondLst>
                        <p:cond delay="indefinite"/>
                      </p:stCondLst>
                      <p:childTnLst>
                        <p:par>
                          <p:cTn id="98" fill="hold">
                            <p:stCondLst>
                              <p:cond delay="0"/>
                            </p:stCondLst>
                            <p:childTnLst>
                              <p:par>
                                <p:cTn id="99" presetID="9" presetClass="entr" presetSubtype="0" fill="hold" grpId="0" nodeType="clickEffect">
                                  <p:stCondLst>
                                    <p:cond delay="0"/>
                                  </p:stCondLst>
                                  <p:childTnLst>
                                    <p:set>
                                      <p:cBhvr>
                                        <p:cTn id="100" dur="1" fill="hold">
                                          <p:stCondLst>
                                            <p:cond delay="0"/>
                                          </p:stCondLst>
                                        </p:cTn>
                                        <p:tgtEl>
                                          <p:spTgt spid="288"/>
                                        </p:tgtEl>
                                        <p:attrNameLst>
                                          <p:attrName>style.visibility</p:attrName>
                                        </p:attrNameLst>
                                      </p:cBhvr>
                                      <p:to>
                                        <p:strVal val="visible"/>
                                      </p:to>
                                    </p:set>
                                    <p:animEffect transition="in" filter="dissolve">
                                      <p:cBhvr>
                                        <p:cTn id="101" dur="500"/>
                                        <p:tgtEl>
                                          <p:spTgt spid="288"/>
                                        </p:tgtEl>
                                      </p:cBhvr>
                                    </p:animEffect>
                                  </p:childTnLst>
                                </p:cTn>
                              </p:par>
                            </p:childTnLst>
                          </p:cTn>
                        </p:par>
                      </p:childTnLst>
                    </p:cTn>
                  </p:par>
                  <p:par>
                    <p:cTn id="102" fill="hold">
                      <p:stCondLst>
                        <p:cond delay="indefinite"/>
                      </p:stCondLst>
                      <p:childTnLst>
                        <p:par>
                          <p:cTn id="103" fill="hold">
                            <p:stCondLst>
                              <p:cond delay="0"/>
                            </p:stCondLst>
                            <p:childTnLst>
                              <p:par>
                                <p:cTn id="104" presetID="9" presetClass="entr" presetSubtype="0" fill="hold" grpId="0" nodeType="clickEffect">
                                  <p:stCondLst>
                                    <p:cond delay="0"/>
                                  </p:stCondLst>
                                  <p:childTnLst>
                                    <p:set>
                                      <p:cBhvr>
                                        <p:cTn id="105" dur="1" fill="hold">
                                          <p:stCondLst>
                                            <p:cond delay="0"/>
                                          </p:stCondLst>
                                        </p:cTn>
                                        <p:tgtEl>
                                          <p:spTgt spid="222"/>
                                        </p:tgtEl>
                                        <p:attrNameLst>
                                          <p:attrName>style.visibility</p:attrName>
                                        </p:attrNameLst>
                                      </p:cBhvr>
                                      <p:to>
                                        <p:strVal val="visible"/>
                                      </p:to>
                                    </p:set>
                                    <p:animEffect transition="in" filter="dissolve">
                                      <p:cBhvr>
                                        <p:cTn id="106" dur="500"/>
                                        <p:tgtEl>
                                          <p:spTgt spid="222"/>
                                        </p:tgtEl>
                                      </p:cBhvr>
                                    </p:animEffect>
                                  </p:childTnLst>
                                </p:cTn>
                              </p:par>
                            </p:childTnLst>
                          </p:cTn>
                        </p:par>
                      </p:childTnLst>
                    </p:cTn>
                  </p:par>
                  <p:par>
                    <p:cTn id="107" fill="hold">
                      <p:stCondLst>
                        <p:cond delay="indefinite"/>
                      </p:stCondLst>
                      <p:childTnLst>
                        <p:par>
                          <p:cTn id="108" fill="hold">
                            <p:stCondLst>
                              <p:cond delay="0"/>
                            </p:stCondLst>
                            <p:childTnLst>
                              <p:par>
                                <p:cTn id="109" presetID="9" presetClass="entr" presetSubtype="0" fill="hold" grpId="0" nodeType="clickEffect">
                                  <p:stCondLst>
                                    <p:cond delay="0"/>
                                  </p:stCondLst>
                                  <p:childTnLst>
                                    <p:set>
                                      <p:cBhvr>
                                        <p:cTn id="110" dur="1" fill="hold">
                                          <p:stCondLst>
                                            <p:cond delay="0"/>
                                          </p:stCondLst>
                                        </p:cTn>
                                        <p:tgtEl>
                                          <p:spTgt spid="6"/>
                                        </p:tgtEl>
                                        <p:attrNameLst>
                                          <p:attrName>style.visibility</p:attrName>
                                        </p:attrNameLst>
                                      </p:cBhvr>
                                      <p:to>
                                        <p:strVal val="visible"/>
                                      </p:to>
                                    </p:set>
                                    <p:animEffect transition="in" filter="dissolve">
                                      <p:cBhvr>
                                        <p:cTn id="111" dur="500"/>
                                        <p:tgtEl>
                                          <p:spTgt spid="6"/>
                                        </p:tgtEl>
                                      </p:cBhvr>
                                    </p:animEffect>
                                  </p:childTnLst>
                                </p:cTn>
                              </p:par>
                            </p:childTnLst>
                          </p:cTn>
                        </p:par>
                      </p:childTnLst>
                    </p:cTn>
                  </p:par>
                  <p:par>
                    <p:cTn id="112" fill="hold">
                      <p:stCondLst>
                        <p:cond delay="indefinite"/>
                      </p:stCondLst>
                      <p:childTnLst>
                        <p:par>
                          <p:cTn id="113" fill="hold">
                            <p:stCondLst>
                              <p:cond delay="0"/>
                            </p:stCondLst>
                            <p:childTnLst>
                              <p:par>
                                <p:cTn id="114" presetID="9" presetClass="entr" presetSubtype="0" fill="hold" grpId="0" nodeType="clickEffect">
                                  <p:stCondLst>
                                    <p:cond delay="0"/>
                                  </p:stCondLst>
                                  <p:childTnLst>
                                    <p:set>
                                      <p:cBhvr>
                                        <p:cTn id="115" dur="1" fill="hold">
                                          <p:stCondLst>
                                            <p:cond delay="0"/>
                                          </p:stCondLst>
                                        </p:cTn>
                                        <p:tgtEl>
                                          <p:spTgt spid="145"/>
                                        </p:tgtEl>
                                        <p:attrNameLst>
                                          <p:attrName>style.visibility</p:attrName>
                                        </p:attrNameLst>
                                      </p:cBhvr>
                                      <p:to>
                                        <p:strVal val="visible"/>
                                      </p:to>
                                    </p:set>
                                    <p:animEffect transition="in" filter="dissolve">
                                      <p:cBhvr>
                                        <p:cTn id="116" dur="500"/>
                                        <p:tgtEl>
                                          <p:spTgt spid="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P spid="169" grpId="0" animBg="1"/>
      <p:bldP spid="219" grpId="0"/>
      <p:bldP spid="220" grpId="0"/>
      <p:bldP spid="221" grpId="0"/>
      <p:bldP spid="222" grpId="0"/>
      <p:bldP spid="17" grpId="0" animBg="1"/>
      <p:bldP spid="287" grpId="0" animBg="1"/>
      <p:bldP spid="18" grpId="0" animBg="1"/>
      <p:bldP spid="19" grpId="0" animBg="1"/>
      <p:bldP spid="20" grpId="0" animBg="1"/>
      <p:bldP spid="288" grpId="0" animBg="1"/>
      <p:bldP spid="145" grpId="0"/>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 name="TextBox 39"/>
          <p:cNvSpPr txBox="1"/>
          <p:nvPr/>
        </p:nvSpPr>
        <p:spPr>
          <a:xfrm>
            <a:off x="263786" y="100718"/>
            <a:ext cx="8637326" cy="646331"/>
          </a:xfrm>
          <a:prstGeom prst="rect">
            <a:avLst/>
          </a:prstGeom>
          <a:noFill/>
        </p:spPr>
        <p:txBody>
          <a:bodyPr wrap="square" rtlCol="0">
            <a:spAutoFit/>
          </a:bodyPr>
          <a:lstStyle/>
          <a:p>
            <a:pPr algn="ctr"/>
            <a:r>
              <a:rPr lang="en-US" sz="3600" dirty="0" err="1">
                <a:solidFill>
                  <a:srgbClr val="FF0000"/>
                </a:solidFill>
                <a:latin typeface="Apple Chancery"/>
                <a:cs typeface="Apple Chancery"/>
              </a:rPr>
              <a:t>Kirchoff’s</a:t>
            </a:r>
            <a:r>
              <a:rPr lang="en-US" sz="3600" dirty="0">
                <a:solidFill>
                  <a:srgbClr val="FF0000"/>
                </a:solidFill>
                <a:latin typeface="Apple Chancery"/>
                <a:cs typeface="Apple Chancery"/>
              </a:rPr>
              <a:t> Laws—the Formal Approach</a:t>
            </a:r>
            <a:endParaRPr lang="en-US" sz="2000" dirty="0">
              <a:latin typeface="Times New Roman"/>
              <a:cs typeface="Times New Roman"/>
            </a:endParaRPr>
          </a:p>
        </p:txBody>
      </p:sp>
      <p:sp>
        <p:nvSpPr>
          <p:cNvPr id="175" name="TextBox 174"/>
          <p:cNvSpPr txBox="1"/>
          <p:nvPr/>
        </p:nvSpPr>
        <p:spPr>
          <a:xfrm>
            <a:off x="213302" y="2531080"/>
            <a:ext cx="5278471" cy="1015663"/>
          </a:xfrm>
          <a:prstGeom prst="rect">
            <a:avLst/>
          </a:prstGeom>
          <a:noFill/>
        </p:spPr>
        <p:txBody>
          <a:bodyPr wrap="square" rtlCol="0">
            <a:spAutoFit/>
          </a:bodyPr>
          <a:lstStyle/>
          <a:p>
            <a:r>
              <a:rPr lang="en-US" sz="2000" dirty="0" err="1">
                <a:solidFill>
                  <a:srgbClr val="FF0000"/>
                </a:solidFill>
                <a:latin typeface="Apple Chancery"/>
                <a:cs typeface="Apple Chancery"/>
              </a:rPr>
              <a:t>Kirchoff’s</a:t>
            </a:r>
            <a:r>
              <a:rPr lang="en-US" sz="2000" dirty="0">
                <a:solidFill>
                  <a:srgbClr val="FF0000"/>
                </a:solidFill>
                <a:latin typeface="Apple Chancery"/>
                <a:cs typeface="Apple Chancery"/>
              </a:rPr>
              <a:t> First Law: </a:t>
            </a:r>
            <a:r>
              <a:rPr lang="en-US" sz="2000" dirty="0">
                <a:latin typeface="Times New Roman"/>
                <a:cs typeface="Times New Roman"/>
              </a:rPr>
              <a:t>The </a:t>
            </a:r>
            <a:r>
              <a:rPr lang="en-US" sz="2000" dirty="0">
                <a:solidFill>
                  <a:srgbClr val="0000FF"/>
                </a:solidFill>
                <a:latin typeface="Times New Roman"/>
                <a:cs typeface="Times New Roman"/>
              </a:rPr>
              <a:t>sum of the currents into a node </a:t>
            </a:r>
            <a:r>
              <a:rPr lang="en-US" sz="2000" dirty="0">
                <a:solidFill>
                  <a:srgbClr val="FF0000"/>
                </a:solidFill>
                <a:latin typeface="Times New Roman"/>
                <a:cs typeface="Times New Roman"/>
              </a:rPr>
              <a:t>equals</a:t>
            </a:r>
            <a:r>
              <a:rPr lang="en-US" sz="2000" dirty="0">
                <a:latin typeface="Times New Roman"/>
                <a:cs typeface="Times New Roman"/>
              </a:rPr>
              <a:t> the </a:t>
            </a:r>
            <a:r>
              <a:rPr lang="en-US" sz="2000" dirty="0">
                <a:solidFill>
                  <a:srgbClr val="0000FF"/>
                </a:solidFill>
                <a:latin typeface="Times New Roman"/>
                <a:cs typeface="Times New Roman"/>
              </a:rPr>
              <a:t>sum of the currents out of a node</a:t>
            </a:r>
            <a:r>
              <a:rPr lang="en-US" sz="2000" dirty="0">
                <a:latin typeface="Times New Roman"/>
                <a:cs typeface="Times New Roman"/>
              </a:rPr>
              <a:t>.  Mathematically, this is written as:</a:t>
            </a:r>
          </a:p>
        </p:txBody>
      </p:sp>
      <p:sp>
        <p:nvSpPr>
          <p:cNvPr id="137250"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82296" tIns="41148" rIns="82296" bIns="41148"/>
          <a:lstStyle/>
          <a:p>
            <a:endParaRPr lang="en-US"/>
          </a:p>
        </p:txBody>
      </p:sp>
      <p:sp>
        <p:nvSpPr>
          <p:cNvPr id="137251" name="TextBox 43"/>
          <p:cNvSpPr txBox="1">
            <a:spLocks noChangeArrowheads="1"/>
          </p:cNvSpPr>
          <p:nvPr/>
        </p:nvSpPr>
        <p:spPr bwMode="auto">
          <a:xfrm>
            <a:off x="8719662" y="6472238"/>
            <a:ext cx="389505" cy="2523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17.)</a:t>
            </a:r>
          </a:p>
        </p:txBody>
      </p:sp>
      <p:graphicFrame>
        <p:nvGraphicFramePr>
          <p:cNvPr id="138" name="Object 2"/>
          <p:cNvGraphicFramePr>
            <a:graphicFrameLocks noChangeAspect="1"/>
          </p:cNvGraphicFramePr>
          <p:nvPr>
            <p:extLst>
              <p:ext uri="{D42A27DB-BD31-4B8C-83A1-F6EECF244321}">
                <p14:modId xmlns:p14="http://schemas.microsoft.com/office/powerpoint/2010/main" val="4222124886"/>
              </p:ext>
            </p:extLst>
          </p:nvPr>
        </p:nvGraphicFramePr>
        <p:xfrm>
          <a:off x="5294923" y="2084388"/>
          <a:ext cx="196850" cy="241300"/>
        </p:xfrm>
        <a:graphic>
          <a:graphicData uri="http://schemas.openxmlformats.org/presentationml/2006/ole">
            <mc:AlternateContent xmlns:mc="http://schemas.openxmlformats.org/markup-compatibility/2006">
              <mc:Choice xmlns:v="urn:schemas-microsoft-com:vml" Requires="v">
                <p:oleObj name="Equation" r:id="rId3" imgW="114300" imgH="139700" progId="Equation.DSMT4">
                  <p:embed/>
                </p:oleObj>
              </mc:Choice>
              <mc:Fallback>
                <p:oleObj name="Equation" r:id="rId3" imgW="114300" imgH="139700" progId="Equation.DSMT4">
                  <p:embed/>
                  <p:pic>
                    <p:nvPicPr>
                      <p:cNvPr id="0" name=""/>
                      <p:cNvPicPr>
                        <a:picLocks noChangeAspect="1" noChangeArrowheads="1"/>
                      </p:cNvPicPr>
                      <p:nvPr/>
                    </p:nvPicPr>
                    <p:blipFill>
                      <a:blip r:embed="rId4"/>
                      <a:srcRect/>
                      <a:stretch>
                        <a:fillRect/>
                      </a:stretch>
                    </p:blipFill>
                    <p:spPr bwMode="auto">
                      <a:xfrm>
                        <a:off x="5294923" y="2084388"/>
                        <a:ext cx="196850" cy="241300"/>
                      </a:xfrm>
                      <a:prstGeom prst="rect">
                        <a:avLst/>
                      </a:prstGeom>
                      <a:noFill/>
                      <a:ln>
                        <a:noFill/>
                      </a:ln>
                      <a:effectLst/>
                    </p:spPr>
                  </p:pic>
                </p:oleObj>
              </mc:Fallback>
            </mc:AlternateContent>
          </a:graphicData>
        </a:graphic>
      </p:graphicFrame>
      <p:sp>
        <p:nvSpPr>
          <p:cNvPr id="4" name="TextBox 3"/>
          <p:cNvSpPr txBox="1"/>
          <p:nvPr/>
        </p:nvSpPr>
        <p:spPr>
          <a:xfrm>
            <a:off x="314586" y="952500"/>
            <a:ext cx="4828913" cy="1446550"/>
          </a:xfrm>
          <a:prstGeom prst="rect">
            <a:avLst/>
          </a:prstGeom>
          <a:noFill/>
        </p:spPr>
        <p:txBody>
          <a:bodyPr wrap="square" rtlCol="0">
            <a:spAutoFit/>
          </a:bodyPr>
          <a:lstStyle/>
          <a:p>
            <a:r>
              <a:rPr lang="en-US" sz="2800" dirty="0">
                <a:solidFill>
                  <a:srgbClr val="FF0000"/>
                </a:solidFill>
                <a:latin typeface="Apple Chancery"/>
                <a:cs typeface="Apple Chancery"/>
              </a:rPr>
              <a:t>With the definitions </a:t>
            </a:r>
            <a:r>
              <a:rPr lang="en-US" sz="2000" dirty="0">
                <a:latin typeface="Times New Roman"/>
                <a:cs typeface="Times New Roman"/>
              </a:rPr>
              <a:t>under your belt, </a:t>
            </a:r>
            <a:r>
              <a:rPr lang="en-US" sz="2000" dirty="0" err="1">
                <a:latin typeface="Times New Roman"/>
                <a:cs typeface="Times New Roman"/>
              </a:rPr>
              <a:t>Kirchoff’s</a:t>
            </a:r>
            <a:r>
              <a:rPr lang="en-US" sz="2000" dirty="0">
                <a:latin typeface="Times New Roman"/>
                <a:cs typeface="Times New Roman"/>
              </a:rPr>
              <a:t> Laws are simple (and you’ve been inadvertently using them in the seat-of-the-pants evaluations).  They are:</a:t>
            </a:r>
            <a:endParaRPr lang="en-US" sz="2800" dirty="0">
              <a:solidFill>
                <a:srgbClr val="FF0000"/>
              </a:solidFill>
              <a:latin typeface="Apple Chancery"/>
              <a:cs typeface="Apple Chancery"/>
            </a:endParaRPr>
          </a:p>
        </p:txBody>
      </p:sp>
      <p:graphicFrame>
        <p:nvGraphicFramePr>
          <p:cNvPr id="77" name="Object 2"/>
          <p:cNvGraphicFramePr>
            <a:graphicFrameLocks noChangeAspect="1"/>
          </p:cNvGraphicFramePr>
          <p:nvPr>
            <p:extLst>
              <p:ext uri="{D42A27DB-BD31-4B8C-83A1-F6EECF244321}">
                <p14:modId xmlns:p14="http://schemas.microsoft.com/office/powerpoint/2010/main" val="2620230125"/>
              </p:ext>
            </p:extLst>
          </p:nvPr>
        </p:nvGraphicFramePr>
        <p:xfrm>
          <a:off x="6170461" y="768722"/>
          <a:ext cx="327025" cy="349250"/>
        </p:xfrm>
        <a:graphic>
          <a:graphicData uri="http://schemas.openxmlformats.org/presentationml/2006/ole">
            <mc:AlternateContent xmlns:mc="http://schemas.openxmlformats.org/markup-compatibility/2006">
              <mc:Choice xmlns:v="urn:schemas-microsoft-com:vml" Requires="v">
                <p:oleObj name="Equation" r:id="rId5" imgW="190500" imgH="203200" progId="Equation.DSMT4">
                  <p:embed/>
                </p:oleObj>
              </mc:Choice>
              <mc:Fallback>
                <p:oleObj name="Equation" r:id="rId5" imgW="190500" imgH="203200" progId="Equation.DSMT4">
                  <p:embed/>
                  <p:pic>
                    <p:nvPicPr>
                      <p:cNvPr id="0" name=""/>
                      <p:cNvPicPr>
                        <a:picLocks noChangeAspect="1" noChangeArrowheads="1"/>
                      </p:cNvPicPr>
                      <p:nvPr/>
                    </p:nvPicPr>
                    <p:blipFill>
                      <a:blip r:embed="rId6"/>
                      <a:srcRect/>
                      <a:stretch>
                        <a:fillRect/>
                      </a:stretch>
                    </p:blipFill>
                    <p:spPr bwMode="auto">
                      <a:xfrm>
                        <a:off x="6170461" y="768722"/>
                        <a:ext cx="327025" cy="349250"/>
                      </a:xfrm>
                      <a:prstGeom prst="rect">
                        <a:avLst/>
                      </a:prstGeom>
                      <a:noFill/>
                      <a:ln>
                        <a:noFill/>
                      </a:ln>
                      <a:effectLst/>
                    </p:spPr>
                  </p:pic>
                </p:oleObj>
              </mc:Fallback>
            </mc:AlternateContent>
          </a:graphicData>
        </a:graphic>
      </p:graphicFrame>
      <p:grpSp>
        <p:nvGrpSpPr>
          <p:cNvPr id="88" name="Group 40"/>
          <p:cNvGrpSpPr>
            <a:grpSpLocks/>
          </p:cNvGrpSpPr>
          <p:nvPr/>
        </p:nvGrpSpPr>
        <p:grpSpPr bwMode="auto">
          <a:xfrm>
            <a:off x="6118854" y="1117972"/>
            <a:ext cx="478466" cy="299762"/>
            <a:chOff x="4320" y="1536"/>
            <a:chExt cx="384" cy="240"/>
          </a:xfrm>
        </p:grpSpPr>
        <p:sp>
          <p:nvSpPr>
            <p:cNvPr id="126" name="Line 24"/>
            <p:cNvSpPr>
              <a:spLocks noChangeShapeType="1"/>
            </p:cNvSpPr>
            <p:nvPr/>
          </p:nvSpPr>
          <p:spPr bwMode="auto">
            <a:xfrm flipV="1">
              <a:off x="4320" y="1536"/>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27" name="Line 25"/>
            <p:cNvSpPr>
              <a:spLocks noChangeShapeType="1"/>
            </p:cNvSpPr>
            <p:nvPr/>
          </p:nvSpPr>
          <p:spPr bwMode="auto">
            <a:xfrm>
              <a:off x="4368"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28" name="Line 26"/>
            <p:cNvSpPr>
              <a:spLocks noChangeShapeType="1"/>
            </p:cNvSpPr>
            <p:nvPr/>
          </p:nvSpPr>
          <p:spPr bwMode="auto">
            <a:xfrm flipV="1">
              <a:off x="4464"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29" name="Line 27"/>
            <p:cNvSpPr>
              <a:spLocks noChangeShapeType="1"/>
            </p:cNvSpPr>
            <p:nvPr/>
          </p:nvSpPr>
          <p:spPr bwMode="auto">
            <a:xfrm>
              <a:off x="4560"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30" name="Line 28"/>
            <p:cNvSpPr>
              <a:spLocks noChangeShapeType="1"/>
            </p:cNvSpPr>
            <p:nvPr/>
          </p:nvSpPr>
          <p:spPr bwMode="auto">
            <a:xfrm flipV="1">
              <a:off x="4656" y="1632"/>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89" name="Line 41"/>
          <p:cNvSpPr>
            <a:spLocks noChangeShapeType="1"/>
          </p:cNvSpPr>
          <p:nvPr/>
        </p:nvSpPr>
        <p:spPr bwMode="auto">
          <a:xfrm>
            <a:off x="5640388" y="1297637"/>
            <a:ext cx="478466"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90" name="Line 42"/>
          <p:cNvSpPr>
            <a:spLocks noChangeShapeType="1"/>
          </p:cNvSpPr>
          <p:nvPr/>
        </p:nvSpPr>
        <p:spPr bwMode="auto">
          <a:xfrm>
            <a:off x="6597319" y="1238069"/>
            <a:ext cx="1127949"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91" name="Line 43"/>
          <p:cNvSpPr>
            <a:spLocks noChangeShapeType="1"/>
          </p:cNvSpPr>
          <p:nvPr/>
        </p:nvSpPr>
        <p:spPr bwMode="auto">
          <a:xfrm>
            <a:off x="7194921" y="1238069"/>
            <a:ext cx="0" cy="53803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92" name="Line 44"/>
          <p:cNvSpPr>
            <a:spLocks noChangeShapeType="1"/>
          </p:cNvSpPr>
          <p:nvPr/>
        </p:nvSpPr>
        <p:spPr bwMode="auto">
          <a:xfrm>
            <a:off x="7254489" y="2253607"/>
            <a:ext cx="0" cy="658131"/>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93" name="Line 48"/>
          <p:cNvSpPr>
            <a:spLocks noChangeShapeType="1"/>
          </p:cNvSpPr>
          <p:nvPr/>
        </p:nvSpPr>
        <p:spPr bwMode="auto">
          <a:xfrm>
            <a:off x="8647611" y="1191952"/>
            <a:ext cx="0" cy="599523"/>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nvGrpSpPr>
          <p:cNvPr id="94" name="Group 49"/>
          <p:cNvGrpSpPr>
            <a:grpSpLocks/>
          </p:cNvGrpSpPr>
          <p:nvPr/>
        </p:nvGrpSpPr>
        <p:grpSpPr bwMode="auto">
          <a:xfrm rot="5457964">
            <a:off x="6985953" y="1865935"/>
            <a:ext cx="477504" cy="297840"/>
            <a:chOff x="4320" y="1536"/>
            <a:chExt cx="384" cy="240"/>
          </a:xfrm>
        </p:grpSpPr>
        <p:sp>
          <p:nvSpPr>
            <p:cNvPr id="121" name="Line 50"/>
            <p:cNvSpPr>
              <a:spLocks noChangeShapeType="1"/>
            </p:cNvSpPr>
            <p:nvPr/>
          </p:nvSpPr>
          <p:spPr bwMode="auto">
            <a:xfrm flipV="1">
              <a:off x="4320" y="1536"/>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22" name="Line 51"/>
            <p:cNvSpPr>
              <a:spLocks noChangeShapeType="1"/>
            </p:cNvSpPr>
            <p:nvPr/>
          </p:nvSpPr>
          <p:spPr bwMode="auto">
            <a:xfrm>
              <a:off x="4368"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23" name="Line 52"/>
            <p:cNvSpPr>
              <a:spLocks noChangeShapeType="1"/>
            </p:cNvSpPr>
            <p:nvPr/>
          </p:nvSpPr>
          <p:spPr bwMode="auto">
            <a:xfrm flipV="1">
              <a:off x="4464"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24" name="Line 53"/>
            <p:cNvSpPr>
              <a:spLocks noChangeShapeType="1"/>
            </p:cNvSpPr>
            <p:nvPr/>
          </p:nvSpPr>
          <p:spPr bwMode="auto">
            <a:xfrm>
              <a:off x="4560"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25" name="Line 54"/>
            <p:cNvSpPr>
              <a:spLocks noChangeShapeType="1"/>
            </p:cNvSpPr>
            <p:nvPr/>
          </p:nvSpPr>
          <p:spPr bwMode="auto">
            <a:xfrm flipV="1">
              <a:off x="4656" y="1632"/>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95" name="Line 74"/>
          <p:cNvSpPr>
            <a:spLocks noChangeShapeType="1"/>
          </p:cNvSpPr>
          <p:nvPr/>
        </p:nvSpPr>
        <p:spPr bwMode="auto">
          <a:xfrm>
            <a:off x="8687964" y="2252646"/>
            <a:ext cx="0" cy="659091"/>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nvGrpSpPr>
          <p:cNvPr id="96" name="Group 87"/>
          <p:cNvGrpSpPr>
            <a:grpSpLocks/>
          </p:cNvGrpSpPr>
          <p:nvPr/>
        </p:nvGrpSpPr>
        <p:grpSpPr bwMode="auto">
          <a:xfrm rot="5457964">
            <a:off x="8419428" y="1864013"/>
            <a:ext cx="478466" cy="298801"/>
            <a:chOff x="4320" y="1536"/>
            <a:chExt cx="384" cy="240"/>
          </a:xfrm>
        </p:grpSpPr>
        <p:sp>
          <p:nvSpPr>
            <p:cNvPr id="116" name="Line 88"/>
            <p:cNvSpPr>
              <a:spLocks noChangeShapeType="1"/>
            </p:cNvSpPr>
            <p:nvPr/>
          </p:nvSpPr>
          <p:spPr bwMode="auto">
            <a:xfrm flipV="1">
              <a:off x="4320" y="1536"/>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17" name="Line 89"/>
            <p:cNvSpPr>
              <a:spLocks noChangeShapeType="1"/>
            </p:cNvSpPr>
            <p:nvPr/>
          </p:nvSpPr>
          <p:spPr bwMode="auto">
            <a:xfrm>
              <a:off x="4368"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18" name="Line 90"/>
            <p:cNvSpPr>
              <a:spLocks noChangeShapeType="1"/>
            </p:cNvSpPr>
            <p:nvPr/>
          </p:nvSpPr>
          <p:spPr bwMode="auto">
            <a:xfrm flipV="1">
              <a:off x="4464"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19" name="Line 91"/>
            <p:cNvSpPr>
              <a:spLocks noChangeShapeType="1"/>
            </p:cNvSpPr>
            <p:nvPr/>
          </p:nvSpPr>
          <p:spPr bwMode="auto">
            <a:xfrm>
              <a:off x="4560"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20" name="Line 92"/>
            <p:cNvSpPr>
              <a:spLocks noChangeShapeType="1"/>
            </p:cNvSpPr>
            <p:nvPr/>
          </p:nvSpPr>
          <p:spPr bwMode="auto">
            <a:xfrm flipV="1">
              <a:off x="4656" y="1632"/>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97" name="Line 93"/>
          <p:cNvSpPr>
            <a:spLocks noChangeShapeType="1"/>
          </p:cNvSpPr>
          <p:nvPr/>
        </p:nvSpPr>
        <p:spPr bwMode="auto">
          <a:xfrm flipH="1">
            <a:off x="5640388" y="2911737"/>
            <a:ext cx="3047576"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98" name="Line 101"/>
          <p:cNvSpPr>
            <a:spLocks noChangeShapeType="1"/>
          </p:cNvSpPr>
          <p:nvPr/>
        </p:nvSpPr>
        <p:spPr bwMode="auto">
          <a:xfrm>
            <a:off x="5640388" y="1297637"/>
            <a:ext cx="0" cy="717698"/>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99" name="Line 102"/>
          <p:cNvSpPr>
            <a:spLocks noChangeShapeType="1"/>
          </p:cNvSpPr>
          <p:nvPr/>
        </p:nvSpPr>
        <p:spPr bwMode="auto">
          <a:xfrm>
            <a:off x="5342548" y="2015335"/>
            <a:ext cx="597602"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00" name="Line 103"/>
          <p:cNvSpPr>
            <a:spLocks noChangeShapeType="1"/>
          </p:cNvSpPr>
          <p:nvPr/>
        </p:nvSpPr>
        <p:spPr bwMode="auto">
          <a:xfrm>
            <a:off x="5580820" y="2134471"/>
            <a:ext cx="119136"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01" name="Line 104"/>
          <p:cNvSpPr>
            <a:spLocks noChangeShapeType="1"/>
          </p:cNvSpPr>
          <p:nvPr/>
        </p:nvSpPr>
        <p:spPr bwMode="auto">
          <a:xfrm>
            <a:off x="5640388" y="2134471"/>
            <a:ext cx="0" cy="777267"/>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nvGrpSpPr>
          <p:cNvPr id="102" name="Group 108"/>
          <p:cNvGrpSpPr>
            <a:grpSpLocks/>
          </p:cNvGrpSpPr>
          <p:nvPr/>
        </p:nvGrpSpPr>
        <p:grpSpPr bwMode="auto">
          <a:xfrm>
            <a:off x="7725268" y="1053600"/>
            <a:ext cx="478466" cy="299762"/>
            <a:chOff x="4320" y="1536"/>
            <a:chExt cx="384" cy="240"/>
          </a:xfrm>
        </p:grpSpPr>
        <p:sp>
          <p:nvSpPr>
            <p:cNvPr id="111" name="Line 109"/>
            <p:cNvSpPr>
              <a:spLocks noChangeShapeType="1"/>
            </p:cNvSpPr>
            <p:nvPr/>
          </p:nvSpPr>
          <p:spPr bwMode="auto">
            <a:xfrm flipV="1">
              <a:off x="4320" y="1536"/>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12" name="Line 110"/>
            <p:cNvSpPr>
              <a:spLocks noChangeShapeType="1"/>
            </p:cNvSpPr>
            <p:nvPr/>
          </p:nvSpPr>
          <p:spPr bwMode="auto">
            <a:xfrm>
              <a:off x="4368"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13" name="Line 111"/>
            <p:cNvSpPr>
              <a:spLocks noChangeShapeType="1"/>
            </p:cNvSpPr>
            <p:nvPr/>
          </p:nvSpPr>
          <p:spPr bwMode="auto">
            <a:xfrm flipV="1">
              <a:off x="4464"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14" name="Line 112"/>
            <p:cNvSpPr>
              <a:spLocks noChangeShapeType="1"/>
            </p:cNvSpPr>
            <p:nvPr/>
          </p:nvSpPr>
          <p:spPr bwMode="auto">
            <a:xfrm>
              <a:off x="4560"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15" name="Line 113"/>
            <p:cNvSpPr>
              <a:spLocks noChangeShapeType="1"/>
            </p:cNvSpPr>
            <p:nvPr/>
          </p:nvSpPr>
          <p:spPr bwMode="auto">
            <a:xfrm flipV="1">
              <a:off x="4656" y="1632"/>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103" name="Line 114"/>
          <p:cNvSpPr>
            <a:spLocks noChangeShapeType="1"/>
          </p:cNvSpPr>
          <p:nvPr/>
        </p:nvSpPr>
        <p:spPr bwMode="auto">
          <a:xfrm>
            <a:off x="8186440" y="1191952"/>
            <a:ext cx="461172"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aphicFrame>
        <p:nvGraphicFramePr>
          <p:cNvPr id="131" name="Object 2"/>
          <p:cNvGraphicFramePr>
            <a:graphicFrameLocks noChangeAspect="1"/>
          </p:cNvGraphicFramePr>
          <p:nvPr>
            <p:extLst>
              <p:ext uri="{D42A27DB-BD31-4B8C-83A1-F6EECF244321}">
                <p14:modId xmlns:p14="http://schemas.microsoft.com/office/powerpoint/2010/main" val="3216062983"/>
              </p:ext>
            </p:extLst>
          </p:nvPr>
        </p:nvGraphicFramePr>
        <p:xfrm>
          <a:off x="7388239" y="1831495"/>
          <a:ext cx="349250" cy="349250"/>
        </p:xfrm>
        <a:graphic>
          <a:graphicData uri="http://schemas.openxmlformats.org/presentationml/2006/ole">
            <mc:AlternateContent xmlns:mc="http://schemas.openxmlformats.org/markup-compatibility/2006">
              <mc:Choice xmlns:v="urn:schemas-microsoft-com:vml" Requires="v">
                <p:oleObj name="Equation" r:id="rId7" imgW="203200" imgH="203200" progId="Equation.DSMT4">
                  <p:embed/>
                </p:oleObj>
              </mc:Choice>
              <mc:Fallback>
                <p:oleObj name="Equation" r:id="rId7" imgW="203200" imgH="203200" progId="Equation.DSMT4">
                  <p:embed/>
                  <p:pic>
                    <p:nvPicPr>
                      <p:cNvPr id="0" name=""/>
                      <p:cNvPicPr>
                        <a:picLocks noChangeAspect="1" noChangeArrowheads="1"/>
                      </p:cNvPicPr>
                      <p:nvPr/>
                    </p:nvPicPr>
                    <p:blipFill>
                      <a:blip r:embed="rId8"/>
                      <a:srcRect/>
                      <a:stretch>
                        <a:fillRect/>
                      </a:stretch>
                    </p:blipFill>
                    <p:spPr bwMode="auto">
                      <a:xfrm>
                        <a:off x="7388239" y="1831495"/>
                        <a:ext cx="349250" cy="349250"/>
                      </a:xfrm>
                      <a:prstGeom prst="rect">
                        <a:avLst/>
                      </a:prstGeom>
                      <a:noFill/>
                      <a:ln>
                        <a:noFill/>
                      </a:ln>
                      <a:effectLst/>
                    </p:spPr>
                  </p:pic>
                </p:oleObj>
              </mc:Fallback>
            </mc:AlternateContent>
          </a:graphicData>
        </a:graphic>
      </p:graphicFrame>
      <p:graphicFrame>
        <p:nvGraphicFramePr>
          <p:cNvPr id="132" name="Object 2"/>
          <p:cNvGraphicFramePr>
            <a:graphicFrameLocks noChangeAspect="1"/>
          </p:cNvGraphicFramePr>
          <p:nvPr>
            <p:extLst>
              <p:ext uri="{D42A27DB-BD31-4B8C-83A1-F6EECF244321}">
                <p14:modId xmlns:p14="http://schemas.microsoft.com/office/powerpoint/2010/main" val="4287560028"/>
              </p:ext>
            </p:extLst>
          </p:nvPr>
        </p:nvGraphicFramePr>
        <p:xfrm>
          <a:off x="7837190" y="768722"/>
          <a:ext cx="349250" cy="349250"/>
        </p:xfrm>
        <a:graphic>
          <a:graphicData uri="http://schemas.openxmlformats.org/presentationml/2006/ole">
            <mc:AlternateContent xmlns:mc="http://schemas.openxmlformats.org/markup-compatibility/2006">
              <mc:Choice xmlns:v="urn:schemas-microsoft-com:vml" Requires="v">
                <p:oleObj name="Equation" r:id="rId9" imgW="203200" imgH="203200" progId="Equation.DSMT4">
                  <p:embed/>
                </p:oleObj>
              </mc:Choice>
              <mc:Fallback>
                <p:oleObj name="Equation" r:id="rId9" imgW="203200" imgH="203200" progId="Equation.DSMT4">
                  <p:embed/>
                  <p:pic>
                    <p:nvPicPr>
                      <p:cNvPr id="0" name=""/>
                      <p:cNvPicPr>
                        <a:picLocks noChangeAspect="1" noChangeArrowheads="1"/>
                      </p:cNvPicPr>
                      <p:nvPr/>
                    </p:nvPicPr>
                    <p:blipFill>
                      <a:blip r:embed="rId10"/>
                      <a:srcRect/>
                      <a:stretch>
                        <a:fillRect/>
                      </a:stretch>
                    </p:blipFill>
                    <p:spPr bwMode="auto">
                      <a:xfrm>
                        <a:off x="7837190" y="768722"/>
                        <a:ext cx="349250" cy="349250"/>
                      </a:xfrm>
                      <a:prstGeom prst="rect">
                        <a:avLst/>
                      </a:prstGeom>
                      <a:noFill/>
                      <a:ln>
                        <a:noFill/>
                      </a:ln>
                      <a:effectLst/>
                    </p:spPr>
                  </p:pic>
                </p:oleObj>
              </mc:Fallback>
            </mc:AlternateContent>
          </a:graphicData>
        </a:graphic>
      </p:graphicFrame>
      <p:graphicFrame>
        <p:nvGraphicFramePr>
          <p:cNvPr id="133" name="Object 2"/>
          <p:cNvGraphicFramePr>
            <a:graphicFrameLocks noChangeAspect="1"/>
          </p:cNvGraphicFramePr>
          <p:nvPr>
            <p:extLst>
              <p:ext uri="{D42A27DB-BD31-4B8C-83A1-F6EECF244321}">
                <p14:modId xmlns:p14="http://schemas.microsoft.com/office/powerpoint/2010/main" val="2501808389"/>
              </p:ext>
            </p:extLst>
          </p:nvPr>
        </p:nvGraphicFramePr>
        <p:xfrm>
          <a:off x="8775700" y="1855788"/>
          <a:ext cx="371475" cy="349250"/>
        </p:xfrm>
        <a:graphic>
          <a:graphicData uri="http://schemas.openxmlformats.org/presentationml/2006/ole">
            <mc:AlternateContent xmlns:mc="http://schemas.openxmlformats.org/markup-compatibility/2006">
              <mc:Choice xmlns:v="urn:schemas-microsoft-com:vml" Requires="v">
                <p:oleObj name="Equation" r:id="rId11" imgW="215900" imgH="203200" progId="Equation.DSMT4">
                  <p:embed/>
                </p:oleObj>
              </mc:Choice>
              <mc:Fallback>
                <p:oleObj name="Equation" r:id="rId11" imgW="215900" imgH="203200" progId="Equation.DSMT4">
                  <p:embed/>
                  <p:pic>
                    <p:nvPicPr>
                      <p:cNvPr id="0" name=""/>
                      <p:cNvPicPr>
                        <a:picLocks noChangeAspect="1" noChangeArrowheads="1"/>
                      </p:cNvPicPr>
                      <p:nvPr/>
                    </p:nvPicPr>
                    <p:blipFill>
                      <a:blip r:embed="rId12"/>
                      <a:srcRect/>
                      <a:stretch>
                        <a:fillRect/>
                      </a:stretch>
                    </p:blipFill>
                    <p:spPr bwMode="auto">
                      <a:xfrm>
                        <a:off x="8775700" y="1855788"/>
                        <a:ext cx="371475" cy="349250"/>
                      </a:xfrm>
                      <a:prstGeom prst="rect">
                        <a:avLst/>
                      </a:prstGeom>
                      <a:noFill/>
                      <a:ln>
                        <a:noFill/>
                      </a:ln>
                      <a:effectLst/>
                    </p:spPr>
                  </p:pic>
                </p:oleObj>
              </mc:Fallback>
            </mc:AlternateContent>
          </a:graphicData>
        </a:graphic>
      </p:graphicFrame>
      <p:graphicFrame>
        <p:nvGraphicFramePr>
          <p:cNvPr id="54" name="Object 2"/>
          <p:cNvGraphicFramePr>
            <a:graphicFrameLocks noChangeAspect="1"/>
          </p:cNvGraphicFramePr>
          <p:nvPr>
            <p:extLst>
              <p:ext uri="{D42A27DB-BD31-4B8C-83A1-F6EECF244321}">
                <p14:modId xmlns:p14="http://schemas.microsoft.com/office/powerpoint/2010/main" val="3940181801"/>
              </p:ext>
            </p:extLst>
          </p:nvPr>
        </p:nvGraphicFramePr>
        <p:xfrm>
          <a:off x="4574625" y="3118445"/>
          <a:ext cx="2593975" cy="458788"/>
        </p:xfrm>
        <a:graphic>
          <a:graphicData uri="http://schemas.openxmlformats.org/presentationml/2006/ole">
            <mc:AlternateContent xmlns:mc="http://schemas.openxmlformats.org/markup-compatibility/2006">
              <mc:Choice xmlns:v="urn:schemas-microsoft-com:vml" Requires="v">
                <p:oleObj name="Equation" r:id="rId13" imgW="1511300" imgH="266700" progId="Equation.DSMT4">
                  <p:embed/>
                </p:oleObj>
              </mc:Choice>
              <mc:Fallback>
                <p:oleObj name="Equation" r:id="rId13" imgW="1511300" imgH="266700" progId="Equation.DSMT4">
                  <p:embed/>
                  <p:pic>
                    <p:nvPicPr>
                      <p:cNvPr id="0" name=""/>
                      <p:cNvPicPr>
                        <a:picLocks noChangeAspect="1" noChangeArrowheads="1"/>
                      </p:cNvPicPr>
                      <p:nvPr/>
                    </p:nvPicPr>
                    <p:blipFill>
                      <a:blip r:embed="rId14"/>
                      <a:srcRect/>
                      <a:stretch>
                        <a:fillRect/>
                      </a:stretch>
                    </p:blipFill>
                    <p:spPr bwMode="auto">
                      <a:xfrm>
                        <a:off x="4574625" y="3118445"/>
                        <a:ext cx="2593975" cy="458788"/>
                      </a:xfrm>
                      <a:prstGeom prst="rect">
                        <a:avLst/>
                      </a:prstGeom>
                      <a:noFill/>
                      <a:ln>
                        <a:noFill/>
                      </a:ln>
                      <a:effectLst/>
                    </p:spPr>
                  </p:pic>
                </p:oleObj>
              </mc:Fallback>
            </mc:AlternateContent>
          </a:graphicData>
        </a:graphic>
      </p:graphicFrame>
      <p:sp>
        <p:nvSpPr>
          <p:cNvPr id="56" name="TextBox 55"/>
          <p:cNvSpPr txBox="1"/>
          <p:nvPr/>
        </p:nvSpPr>
        <p:spPr>
          <a:xfrm>
            <a:off x="269339" y="4049130"/>
            <a:ext cx="8769295" cy="707886"/>
          </a:xfrm>
          <a:prstGeom prst="rect">
            <a:avLst/>
          </a:prstGeom>
          <a:noFill/>
        </p:spPr>
        <p:txBody>
          <a:bodyPr wrap="square" rtlCol="0">
            <a:spAutoFit/>
          </a:bodyPr>
          <a:lstStyle/>
          <a:p>
            <a:r>
              <a:rPr lang="en-US" sz="2000" dirty="0" err="1">
                <a:solidFill>
                  <a:srgbClr val="FF0000"/>
                </a:solidFill>
                <a:latin typeface="Apple Chancery"/>
                <a:cs typeface="Apple Chancery"/>
              </a:rPr>
              <a:t>Kirchoff’s</a:t>
            </a:r>
            <a:r>
              <a:rPr lang="en-US" sz="2000" dirty="0">
                <a:solidFill>
                  <a:srgbClr val="FF0000"/>
                </a:solidFill>
                <a:latin typeface="Apple Chancery"/>
                <a:cs typeface="Apple Chancery"/>
              </a:rPr>
              <a:t> Second Law:  </a:t>
            </a:r>
            <a:r>
              <a:rPr lang="en-US" sz="2000" dirty="0">
                <a:solidFill>
                  <a:srgbClr val="000000"/>
                </a:solidFill>
                <a:latin typeface="Times New Roman"/>
                <a:cs typeface="Times New Roman"/>
              </a:rPr>
              <a:t>The </a:t>
            </a:r>
            <a:r>
              <a:rPr lang="en-US" sz="2000" dirty="0">
                <a:solidFill>
                  <a:srgbClr val="0000FF"/>
                </a:solidFill>
                <a:latin typeface="Times New Roman"/>
                <a:cs typeface="Times New Roman"/>
              </a:rPr>
              <a:t>sum </a:t>
            </a:r>
            <a:r>
              <a:rPr lang="en-US" sz="2000" dirty="0">
                <a:latin typeface="Times New Roman"/>
                <a:cs typeface="Times New Roman"/>
              </a:rPr>
              <a:t>of the </a:t>
            </a:r>
            <a:r>
              <a:rPr lang="en-US" sz="2000" i="1" dirty="0">
                <a:solidFill>
                  <a:srgbClr val="FF0000"/>
                </a:solidFill>
                <a:latin typeface="Times New Roman"/>
                <a:cs typeface="Times New Roman"/>
              </a:rPr>
              <a:t>voltage</a:t>
            </a:r>
            <a:r>
              <a:rPr lang="en-US" sz="2000" i="1" dirty="0">
                <a:solidFill>
                  <a:srgbClr val="0000FF"/>
                </a:solidFill>
                <a:latin typeface="Times New Roman"/>
                <a:cs typeface="Times New Roman"/>
              </a:rPr>
              <a:t> </a:t>
            </a:r>
            <a:r>
              <a:rPr lang="en-US" sz="2000" i="1" dirty="0">
                <a:solidFill>
                  <a:srgbClr val="FF0000"/>
                </a:solidFill>
                <a:latin typeface="Times New Roman"/>
                <a:cs typeface="Times New Roman"/>
              </a:rPr>
              <a:t>changes</a:t>
            </a:r>
            <a:r>
              <a:rPr lang="en-US" sz="2000" dirty="0">
                <a:solidFill>
                  <a:srgbClr val="000000"/>
                </a:solidFill>
                <a:latin typeface="Times New Roman"/>
                <a:cs typeface="Times New Roman"/>
              </a:rPr>
              <a:t> </a:t>
            </a:r>
            <a:r>
              <a:rPr lang="en-US" sz="2000" dirty="0">
                <a:solidFill>
                  <a:srgbClr val="008000"/>
                </a:solidFill>
                <a:latin typeface="Times New Roman"/>
                <a:cs typeface="Times New Roman"/>
              </a:rPr>
              <a:t>around a closed path </a:t>
            </a:r>
            <a:r>
              <a:rPr lang="en-US" sz="2000" dirty="0">
                <a:solidFill>
                  <a:srgbClr val="000000"/>
                </a:solidFill>
                <a:latin typeface="Times New Roman"/>
                <a:cs typeface="Times New Roman"/>
              </a:rPr>
              <a:t>(a loop) </a:t>
            </a:r>
            <a:r>
              <a:rPr lang="en-US" sz="2000" dirty="0">
                <a:solidFill>
                  <a:srgbClr val="0000FF"/>
                </a:solidFill>
                <a:latin typeface="Times New Roman"/>
                <a:cs typeface="Times New Roman"/>
              </a:rPr>
              <a:t>equals </a:t>
            </a:r>
            <a:r>
              <a:rPr lang="en-US" sz="2000" dirty="0">
                <a:solidFill>
                  <a:srgbClr val="FF0000"/>
                </a:solidFill>
                <a:latin typeface="Times New Roman"/>
                <a:cs typeface="Times New Roman"/>
              </a:rPr>
              <a:t>ZERO</a:t>
            </a:r>
            <a:r>
              <a:rPr lang="en-US" sz="2000" dirty="0">
                <a:solidFill>
                  <a:srgbClr val="000000"/>
                </a:solidFill>
                <a:latin typeface="Times New Roman"/>
                <a:cs typeface="Times New Roman"/>
              </a:rPr>
              <a:t>.  Mathematically, this is written as: </a:t>
            </a:r>
            <a:endParaRPr lang="en-US" sz="2000" dirty="0">
              <a:latin typeface="Times New Roman"/>
              <a:cs typeface="Times New Roman"/>
            </a:endParaRPr>
          </a:p>
        </p:txBody>
      </p:sp>
      <p:grpSp>
        <p:nvGrpSpPr>
          <p:cNvPr id="3" name="Group 2"/>
          <p:cNvGrpSpPr/>
          <p:nvPr/>
        </p:nvGrpSpPr>
        <p:grpSpPr>
          <a:xfrm>
            <a:off x="5997575" y="4367585"/>
            <a:ext cx="1285875" cy="460375"/>
            <a:chOff x="5654675" y="4589463"/>
            <a:chExt cx="1285875" cy="460375"/>
          </a:xfrm>
        </p:grpSpPr>
        <p:graphicFrame>
          <p:nvGraphicFramePr>
            <p:cNvPr id="57" name="Object 2"/>
            <p:cNvGraphicFramePr>
              <a:graphicFrameLocks noChangeAspect="1"/>
            </p:cNvGraphicFramePr>
            <p:nvPr>
              <p:extLst>
                <p:ext uri="{D42A27DB-BD31-4B8C-83A1-F6EECF244321}">
                  <p14:modId xmlns:p14="http://schemas.microsoft.com/office/powerpoint/2010/main" val="3697708294"/>
                </p:ext>
              </p:extLst>
            </p:nvPr>
          </p:nvGraphicFramePr>
          <p:xfrm>
            <a:off x="5654675" y="4589463"/>
            <a:ext cx="1285875" cy="460375"/>
          </p:xfrm>
          <a:graphic>
            <a:graphicData uri="http://schemas.openxmlformats.org/presentationml/2006/ole">
              <mc:AlternateContent xmlns:mc="http://schemas.openxmlformats.org/markup-compatibility/2006">
                <mc:Choice xmlns:v="urn:schemas-microsoft-com:vml" Requires="v">
                  <p:oleObj name="Equation" r:id="rId15" imgW="749300" imgH="266700" progId="Equation.DSMT4">
                    <p:embed/>
                  </p:oleObj>
                </mc:Choice>
                <mc:Fallback>
                  <p:oleObj name="Equation" r:id="rId15" imgW="749300" imgH="266700" progId="Equation.DSMT4">
                    <p:embed/>
                    <p:pic>
                      <p:nvPicPr>
                        <p:cNvPr id="0" name=""/>
                        <p:cNvPicPr>
                          <a:picLocks noChangeAspect="1" noChangeArrowheads="1"/>
                        </p:cNvPicPr>
                        <p:nvPr/>
                      </p:nvPicPr>
                      <p:blipFill>
                        <a:blip r:embed="rId16"/>
                        <a:srcRect/>
                        <a:stretch>
                          <a:fillRect/>
                        </a:stretch>
                      </p:blipFill>
                      <p:spPr bwMode="auto">
                        <a:xfrm>
                          <a:off x="5654675" y="4589463"/>
                          <a:ext cx="1285875" cy="460375"/>
                        </a:xfrm>
                        <a:prstGeom prst="rect">
                          <a:avLst/>
                        </a:prstGeom>
                        <a:noFill/>
                        <a:ln>
                          <a:noFill/>
                        </a:ln>
                        <a:effectLst/>
                      </p:spPr>
                    </p:pic>
                  </p:oleObj>
                </mc:Fallback>
              </mc:AlternateContent>
            </a:graphicData>
          </a:graphic>
        </p:graphicFrame>
        <p:sp>
          <p:nvSpPr>
            <p:cNvPr id="2" name="Oval 1"/>
            <p:cNvSpPr/>
            <p:nvPr/>
          </p:nvSpPr>
          <p:spPr>
            <a:xfrm>
              <a:off x="5727700" y="4727575"/>
              <a:ext cx="174625" cy="174625"/>
            </a:xfrm>
            <a:prstGeom prst="ellipse">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60" name="TextBox 59"/>
          <p:cNvSpPr txBox="1"/>
          <p:nvPr/>
        </p:nvSpPr>
        <p:spPr>
          <a:xfrm>
            <a:off x="508091" y="3508643"/>
            <a:ext cx="3851235" cy="400110"/>
          </a:xfrm>
          <a:prstGeom prst="rect">
            <a:avLst/>
          </a:prstGeom>
          <a:noFill/>
        </p:spPr>
        <p:txBody>
          <a:bodyPr wrap="square" rtlCol="0">
            <a:spAutoFit/>
          </a:bodyPr>
          <a:lstStyle/>
          <a:p>
            <a:r>
              <a:rPr lang="en-US" sz="2000" i="1" dirty="0">
                <a:solidFill>
                  <a:srgbClr val="FF0000"/>
                </a:solidFill>
                <a:latin typeface="Apple Chancery"/>
                <a:cs typeface="Apple Chancery"/>
              </a:rPr>
              <a:t>Example </a:t>
            </a:r>
            <a:r>
              <a:rPr lang="en-US" sz="2000" dirty="0">
                <a:latin typeface="Times New Roman"/>
                <a:cs typeface="Times New Roman"/>
              </a:rPr>
              <a:t>from the circuit’s </a:t>
            </a:r>
            <a:r>
              <a:rPr lang="en-US" sz="2000" dirty="0">
                <a:solidFill>
                  <a:srgbClr val="0000FF"/>
                </a:solidFill>
                <a:latin typeface="Times New Roman"/>
                <a:cs typeface="Times New Roman"/>
              </a:rPr>
              <a:t>Node A</a:t>
            </a:r>
            <a:r>
              <a:rPr lang="en-US" sz="2000" dirty="0">
                <a:latin typeface="Times New Roman"/>
                <a:cs typeface="Times New Roman"/>
              </a:rPr>
              <a:t>:</a:t>
            </a:r>
          </a:p>
        </p:txBody>
      </p:sp>
      <p:graphicFrame>
        <p:nvGraphicFramePr>
          <p:cNvPr id="61" name="Object 2"/>
          <p:cNvGraphicFramePr>
            <a:graphicFrameLocks noChangeAspect="1"/>
          </p:cNvGraphicFramePr>
          <p:nvPr>
            <p:extLst>
              <p:ext uri="{D42A27DB-BD31-4B8C-83A1-F6EECF244321}">
                <p14:modId xmlns:p14="http://schemas.microsoft.com/office/powerpoint/2010/main" val="3973911645"/>
              </p:ext>
            </p:extLst>
          </p:nvPr>
        </p:nvGraphicFramePr>
        <p:xfrm>
          <a:off x="4359326" y="3559503"/>
          <a:ext cx="1089025" cy="349250"/>
        </p:xfrm>
        <a:graphic>
          <a:graphicData uri="http://schemas.openxmlformats.org/presentationml/2006/ole">
            <mc:AlternateContent xmlns:mc="http://schemas.openxmlformats.org/markup-compatibility/2006">
              <mc:Choice xmlns:v="urn:schemas-microsoft-com:vml" Requires="v">
                <p:oleObj name="Equation" r:id="rId17" imgW="635000" imgH="203200" progId="Equation.DSMT4">
                  <p:embed/>
                </p:oleObj>
              </mc:Choice>
              <mc:Fallback>
                <p:oleObj name="Equation" r:id="rId17" imgW="635000" imgH="203200" progId="Equation.DSMT4">
                  <p:embed/>
                  <p:pic>
                    <p:nvPicPr>
                      <p:cNvPr id="0" name=""/>
                      <p:cNvPicPr>
                        <a:picLocks noChangeAspect="1" noChangeArrowheads="1"/>
                      </p:cNvPicPr>
                      <p:nvPr/>
                    </p:nvPicPr>
                    <p:blipFill>
                      <a:blip r:embed="rId18"/>
                      <a:srcRect/>
                      <a:stretch>
                        <a:fillRect/>
                      </a:stretch>
                    </p:blipFill>
                    <p:spPr bwMode="auto">
                      <a:xfrm>
                        <a:off x="4359326" y="3559503"/>
                        <a:ext cx="1089025" cy="349250"/>
                      </a:xfrm>
                      <a:prstGeom prst="rect">
                        <a:avLst/>
                      </a:prstGeom>
                      <a:noFill/>
                      <a:ln>
                        <a:noFill/>
                      </a:ln>
                      <a:effectLst/>
                    </p:spPr>
                  </p:pic>
                </p:oleObj>
              </mc:Fallback>
            </mc:AlternateContent>
          </a:graphicData>
        </a:graphic>
      </p:graphicFrame>
      <p:cxnSp>
        <p:nvCxnSpPr>
          <p:cNvPr id="62" name="Straight Arrow Connector 61"/>
          <p:cNvCxnSpPr/>
          <p:nvPr/>
        </p:nvCxnSpPr>
        <p:spPr>
          <a:xfrm>
            <a:off x="7001393" y="1611551"/>
            <a:ext cx="0" cy="580606"/>
          </a:xfrm>
          <a:prstGeom prst="straightConnector1">
            <a:avLst/>
          </a:prstGeom>
          <a:ln w="12700"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3" name="Straight Arrow Connector 62"/>
          <p:cNvCxnSpPr/>
          <p:nvPr/>
        </p:nvCxnSpPr>
        <p:spPr>
          <a:xfrm flipV="1">
            <a:off x="6133066" y="1445008"/>
            <a:ext cx="868327" cy="14344"/>
          </a:xfrm>
          <a:prstGeom prst="straightConnector1">
            <a:avLst/>
          </a:prstGeom>
          <a:ln w="12700"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64" name="Object 2"/>
          <p:cNvGraphicFramePr>
            <a:graphicFrameLocks noChangeAspect="1"/>
          </p:cNvGraphicFramePr>
          <p:nvPr>
            <p:extLst>
              <p:ext uri="{D42A27DB-BD31-4B8C-83A1-F6EECF244321}">
                <p14:modId xmlns:p14="http://schemas.microsoft.com/office/powerpoint/2010/main" val="1489021817"/>
              </p:ext>
            </p:extLst>
          </p:nvPr>
        </p:nvGraphicFramePr>
        <p:xfrm>
          <a:off x="6197552" y="1429146"/>
          <a:ext cx="239713" cy="350837"/>
        </p:xfrm>
        <a:graphic>
          <a:graphicData uri="http://schemas.openxmlformats.org/presentationml/2006/ole">
            <mc:AlternateContent xmlns:mc="http://schemas.openxmlformats.org/markup-compatibility/2006">
              <mc:Choice xmlns:v="urn:schemas-microsoft-com:vml" Requires="v">
                <p:oleObj name="Equation" r:id="rId19" imgW="139700" imgH="203200" progId="Equation.DSMT4">
                  <p:embed/>
                </p:oleObj>
              </mc:Choice>
              <mc:Fallback>
                <p:oleObj name="Equation" r:id="rId19" imgW="139700" imgH="203200" progId="Equation.DSMT4">
                  <p:embed/>
                  <p:pic>
                    <p:nvPicPr>
                      <p:cNvPr id="0" name=""/>
                      <p:cNvPicPr>
                        <a:picLocks noChangeAspect="1" noChangeArrowheads="1"/>
                      </p:cNvPicPr>
                      <p:nvPr/>
                    </p:nvPicPr>
                    <p:blipFill>
                      <a:blip r:embed="rId20"/>
                      <a:srcRect/>
                      <a:stretch>
                        <a:fillRect/>
                      </a:stretch>
                    </p:blipFill>
                    <p:spPr bwMode="auto">
                      <a:xfrm>
                        <a:off x="6197552" y="1429146"/>
                        <a:ext cx="239713" cy="350837"/>
                      </a:xfrm>
                      <a:prstGeom prst="rect">
                        <a:avLst/>
                      </a:prstGeom>
                      <a:noFill/>
                      <a:ln>
                        <a:noFill/>
                      </a:ln>
                      <a:effectLst/>
                    </p:spPr>
                  </p:pic>
                </p:oleObj>
              </mc:Fallback>
            </mc:AlternateContent>
          </a:graphicData>
        </a:graphic>
      </p:graphicFrame>
      <p:cxnSp>
        <p:nvCxnSpPr>
          <p:cNvPr id="65" name="Straight Arrow Connector 64"/>
          <p:cNvCxnSpPr/>
          <p:nvPr/>
        </p:nvCxnSpPr>
        <p:spPr>
          <a:xfrm>
            <a:off x="7283450" y="1364774"/>
            <a:ext cx="471460" cy="0"/>
          </a:xfrm>
          <a:prstGeom prst="straightConnector1">
            <a:avLst/>
          </a:prstGeom>
          <a:ln w="12700"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66" name="Object 2"/>
          <p:cNvGraphicFramePr>
            <a:graphicFrameLocks noChangeAspect="1"/>
          </p:cNvGraphicFramePr>
          <p:nvPr>
            <p:extLst>
              <p:ext uri="{D42A27DB-BD31-4B8C-83A1-F6EECF244321}">
                <p14:modId xmlns:p14="http://schemas.microsoft.com/office/powerpoint/2010/main" val="3771977121"/>
              </p:ext>
            </p:extLst>
          </p:nvPr>
        </p:nvGraphicFramePr>
        <p:xfrm>
          <a:off x="6761681" y="1634945"/>
          <a:ext cx="239712" cy="350837"/>
        </p:xfrm>
        <a:graphic>
          <a:graphicData uri="http://schemas.openxmlformats.org/presentationml/2006/ole">
            <mc:AlternateContent xmlns:mc="http://schemas.openxmlformats.org/markup-compatibility/2006">
              <mc:Choice xmlns:v="urn:schemas-microsoft-com:vml" Requires="v">
                <p:oleObj name="Equation" r:id="rId21" imgW="139700" imgH="203200" progId="Equation.DSMT4">
                  <p:embed/>
                </p:oleObj>
              </mc:Choice>
              <mc:Fallback>
                <p:oleObj name="Equation" r:id="rId21" imgW="139700" imgH="203200" progId="Equation.DSMT4">
                  <p:embed/>
                  <p:pic>
                    <p:nvPicPr>
                      <p:cNvPr id="0" name=""/>
                      <p:cNvPicPr>
                        <a:picLocks noChangeAspect="1" noChangeArrowheads="1"/>
                      </p:cNvPicPr>
                      <p:nvPr/>
                    </p:nvPicPr>
                    <p:blipFill>
                      <a:blip r:embed="rId22"/>
                      <a:srcRect/>
                      <a:stretch>
                        <a:fillRect/>
                      </a:stretch>
                    </p:blipFill>
                    <p:spPr bwMode="auto">
                      <a:xfrm>
                        <a:off x="6761681" y="1634945"/>
                        <a:ext cx="239712" cy="350837"/>
                      </a:xfrm>
                      <a:prstGeom prst="rect">
                        <a:avLst/>
                      </a:prstGeom>
                      <a:noFill/>
                      <a:ln>
                        <a:noFill/>
                      </a:ln>
                      <a:effectLst/>
                    </p:spPr>
                  </p:pic>
                </p:oleObj>
              </mc:Fallback>
            </mc:AlternateContent>
          </a:graphicData>
        </a:graphic>
      </p:graphicFrame>
      <p:graphicFrame>
        <p:nvGraphicFramePr>
          <p:cNvPr id="67" name="Object 2"/>
          <p:cNvGraphicFramePr>
            <a:graphicFrameLocks noChangeAspect="1"/>
          </p:cNvGraphicFramePr>
          <p:nvPr>
            <p:extLst>
              <p:ext uri="{D42A27DB-BD31-4B8C-83A1-F6EECF244321}">
                <p14:modId xmlns:p14="http://schemas.microsoft.com/office/powerpoint/2010/main" val="3919939779"/>
              </p:ext>
            </p:extLst>
          </p:nvPr>
        </p:nvGraphicFramePr>
        <p:xfrm>
          <a:off x="7406515" y="1335388"/>
          <a:ext cx="239713" cy="350837"/>
        </p:xfrm>
        <a:graphic>
          <a:graphicData uri="http://schemas.openxmlformats.org/presentationml/2006/ole">
            <mc:AlternateContent xmlns:mc="http://schemas.openxmlformats.org/markup-compatibility/2006">
              <mc:Choice xmlns:v="urn:schemas-microsoft-com:vml" Requires="v">
                <p:oleObj name="Equation" r:id="rId23" imgW="139700" imgH="203200" progId="Equation.DSMT4">
                  <p:embed/>
                </p:oleObj>
              </mc:Choice>
              <mc:Fallback>
                <p:oleObj name="Equation" r:id="rId23" imgW="139700" imgH="203200" progId="Equation.DSMT4">
                  <p:embed/>
                  <p:pic>
                    <p:nvPicPr>
                      <p:cNvPr id="0" name=""/>
                      <p:cNvPicPr>
                        <a:picLocks noChangeAspect="1" noChangeArrowheads="1"/>
                      </p:cNvPicPr>
                      <p:nvPr/>
                    </p:nvPicPr>
                    <p:blipFill>
                      <a:blip r:embed="rId24"/>
                      <a:srcRect/>
                      <a:stretch>
                        <a:fillRect/>
                      </a:stretch>
                    </p:blipFill>
                    <p:spPr bwMode="auto">
                      <a:xfrm>
                        <a:off x="7406515" y="1335388"/>
                        <a:ext cx="239713" cy="350837"/>
                      </a:xfrm>
                      <a:prstGeom prst="rect">
                        <a:avLst/>
                      </a:prstGeom>
                      <a:noFill/>
                      <a:ln>
                        <a:noFill/>
                      </a:ln>
                      <a:effectLst/>
                    </p:spPr>
                  </p:pic>
                </p:oleObj>
              </mc:Fallback>
            </mc:AlternateContent>
          </a:graphicData>
        </a:graphic>
      </p:graphicFrame>
      <p:sp>
        <p:nvSpPr>
          <p:cNvPr id="5" name="TextBox 4"/>
          <p:cNvSpPr txBox="1"/>
          <p:nvPr/>
        </p:nvSpPr>
        <p:spPr>
          <a:xfrm>
            <a:off x="6871718" y="979472"/>
            <a:ext cx="646406" cy="276999"/>
          </a:xfrm>
          <a:prstGeom prst="rect">
            <a:avLst/>
          </a:prstGeom>
          <a:noFill/>
        </p:spPr>
        <p:txBody>
          <a:bodyPr wrap="none" rtlCol="0">
            <a:spAutoFit/>
          </a:bodyPr>
          <a:lstStyle/>
          <a:p>
            <a:r>
              <a:rPr lang="en-US" sz="1200" dirty="0">
                <a:solidFill>
                  <a:srgbClr val="0000FF"/>
                </a:solidFill>
              </a:rPr>
              <a:t>Node A</a:t>
            </a:r>
          </a:p>
        </p:txBody>
      </p:sp>
      <p:sp>
        <p:nvSpPr>
          <p:cNvPr id="69" name="TextBox 68"/>
          <p:cNvSpPr txBox="1"/>
          <p:nvPr/>
        </p:nvSpPr>
        <p:spPr>
          <a:xfrm>
            <a:off x="505068" y="4792897"/>
            <a:ext cx="6689853" cy="400110"/>
          </a:xfrm>
          <a:prstGeom prst="rect">
            <a:avLst/>
          </a:prstGeom>
          <a:noFill/>
        </p:spPr>
        <p:txBody>
          <a:bodyPr wrap="square" rtlCol="0">
            <a:spAutoFit/>
          </a:bodyPr>
          <a:lstStyle/>
          <a:p>
            <a:r>
              <a:rPr lang="en-US" sz="2000" i="1" dirty="0">
                <a:solidFill>
                  <a:srgbClr val="FF0000"/>
                </a:solidFill>
                <a:latin typeface="Apple Chancery"/>
                <a:cs typeface="Apple Chancery"/>
              </a:rPr>
              <a:t>Examples: </a:t>
            </a:r>
            <a:r>
              <a:rPr lang="en-US" sz="2000" dirty="0">
                <a:latin typeface="Times New Roman"/>
                <a:cs typeface="Times New Roman"/>
              </a:rPr>
              <a:t>starting at </a:t>
            </a:r>
            <a:r>
              <a:rPr lang="en-US" sz="2000" dirty="0">
                <a:solidFill>
                  <a:srgbClr val="0000FF"/>
                </a:solidFill>
                <a:latin typeface="Times New Roman"/>
                <a:cs typeface="Times New Roman"/>
              </a:rPr>
              <a:t>Node A:</a:t>
            </a:r>
            <a:endParaRPr lang="en-US" sz="2000" dirty="0">
              <a:latin typeface="Times New Roman"/>
              <a:cs typeface="Times New Roman"/>
            </a:endParaRPr>
          </a:p>
        </p:txBody>
      </p:sp>
      <p:grpSp>
        <p:nvGrpSpPr>
          <p:cNvPr id="11" name="Group 10"/>
          <p:cNvGrpSpPr/>
          <p:nvPr/>
        </p:nvGrpSpPr>
        <p:grpSpPr>
          <a:xfrm>
            <a:off x="7649739" y="1791475"/>
            <a:ext cx="770504" cy="880800"/>
            <a:chOff x="7649739" y="1791475"/>
            <a:chExt cx="770504" cy="880800"/>
          </a:xfrm>
        </p:grpSpPr>
        <p:sp>
          <p:nvSpPr>
            <p:cNvPr id="70" name="Rounded Rectangle 69"/>
            <p:cNvSpPr/>
            <p:nvPr/>
          </p:nvSpPr>
          <p:spPr>
            <a:xfrm>
              <a:off x="7738931" y="1791475"/>
              <a:ext cx="681312" cy="860192"/>
            </a:xfrm>
            <a:prstGeom prst="roundRect">
              <a:avLst/>
            </a:prstGeom>
            <a:noFill/>
            <a:ln w="28575"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TextBox 70"/>
            <p:cNvSpPr txBox="1"/>
            <p:nvPr/>
          </p:nvSpPr>
          <p:spPr>
            <a:xfrm>
              <a:off x="7762621" y="2395276"/>
              <a:ext cx="607859" cy="276999"/>
            </a:xfrm>
            <a:prstGeom prst="rect">
              <a:avLst/>
            </a:prstGeom>
            <a:noFill/>
          </p:spPr>
          <p:txBody>
            <a:bodyPr wrap="none" rtlCol="0">
              <a:spAutoFit/>
            </a:bodyPr>
            <a:lstStyle/>
            <a:p>
              <a:r>
                <a:rPr lang="en-US" sz="1200" dirty="0">
                  <a:solidFill>
                    <a:srgbClr val="0000FF"/>
                  </a:solidFill>
                </a:rPr>
                <a:t>Loop 2</a:t>
              </a:r>
            </a:p>
          </p:txBody>
        </p:sp>
        <p:cxnSp>
          <p:nvCxnSpPr>
            <p:cNvPr id="7" name="Straight Connector 6"/>
            <p:cNvCxnSpPr>
              <a:stCxn id="70" idx="1"/>
            </p:cNvCxnSpPr>
            <p:nvPr/>
          </p:nvCxnSpPr>
          <p:spPr>
            <a:xfrm flipH="1">
              <a:off x="7649739" y="2221571"/>
              <a:ext cx="89192" cy="173705"/>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p:nvCxnSpPr>
          <p:spPr>
            <a:xfrm>
              <a:off x="7733975" y="2221571"/>
              <a:ext cx="89192" cy="173705"/>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grpSp>
      <p:graphicFrame>
        <p:nvGraphicFramePr>
          <p:cNvPr id="78" name="Object 2"/>
          <p:cNvGraphicFramePr>
            <a:graphicFrameLocks noChangeAspect="1"/>
          </p:cNvGraphicFramePr>
          <p:nvPr>
            <p:extLst>
              <p:ext uri="{D42A27DB-BD31-4B8C-83A1-F6EECF244321}">
                <p14:modId xmlns:p14="http://schemas.microsoft.com/office/powerpoint/2010/main" val="276689300"/>
              </p:ext>
            </p:extLst>
          </p:nvPr>
        </p:nvGraphicFramePr>
        <p:xfrm>
          <a:off x="1676400" y="5582323"/>
          <a:ext cx="1958975" cy="349250"/>
        </p:xfrm>
        <a:graphic>
          <a:graphicData uri="http://schemas.openxmlformats.org/presentationml/2006/ole">
            <mc:AlternateContent xmlns:mc="http://schemas.openxmlformats.org/markup-compatibility/2006">
              <mc:Choice xmlns:v="urn:schemas-microsoft-com:vml" Requires="v">
                <p:oleObj name="Equation" r:id="rId25" imgW="1143000" imgH="203200" progId="Equation.DSMT4">
                  <p:embed/>
                </p:oleObj>
              </mc:Choice>
              <mc:Fallback>
                <p:oleObj name="Equation" r:id="rId25" imgW="1143000" imgH="203200" progId="Equation.DSMT4">
                  <p:embed/>
                  <p:pic>
                    <p:nvPicPr>
                      <p:cNvPr id="0" name=""/>
                      <p:cNvPicPr>
                        <a:picLocks noChangeAspect="1" noChangeArrowheads="1"/>
                      </p:cNvPicPr>
                      <p:nvPr/>
                    </p:nvPicPr>
                    <p:blipFill>
                      <a:blip r:embed="rId26"/>
                      <a:srcRect/>
                      <a:stretch>
                        <a:fillRect/>
                      </a:stretch>
                    </p:blipFill>
                    <p:spPr bwMode="auto">
                      <a:xfrm>
                        <a:off x="1676400" y="5582323"/>
                        <a:ext cx="1958975" cy="349250"/>
                      </a:xfrm>
                      <a:prstGeom prst="rect">
                        <a:avLst/>
                      </a:prstGeom>
                      <a:noFill/>
                      <a:ln>
                        <a:noFill/>
                      </a:ln>
                      <a:effectLst/>
                    </p:spPr>
                  </p:pic>
                </p:oleObj>
              </mc:Fallback>
            </mc:AlternateContent>
          </a:graphicData>
        </a:graphic>
      </p:graphicFrame>
      <p:sp>
        <p:nvSpPr>
          <p:cNvPr id="79" name="TextBox 78"/>
          <p:cNvSpPr txBox="1"/>
          <p:nvPr/>
        </p:nvSpPr>
        <p:spPr>
          <a:xfrm>
            <a:off x="854775" y="5132339"/>
            <a:ext cx="3920425" cy="400110"/>
          </a:xfrm>
          <a:prstGeom prst="rect">
            <a:avLst/>
          </a:prstGeom>
          <a:noFill/>
        </p:spPr>
        <p:txBody>
          <a:bodyPr wrap="square" rtlCol="0">
            <a:spAutoFit/>
          </a:bodyPr>
          <a:lstStyle/>
          <a:p>
            <a:r>
              <a:rPr lang="en-US" sz="2000" dirty="0">
                <a:solidFill>
                  <a:srgbClr val="0000FF"/>
                </a:solidFill>
                <a:latin typeface="Times New Roman"/>
                <a:cs typeface="Times New Roman"/>
              </a:rPr>
              <a:t>Loop 1 </a:t>
            </a:r>
            <a:r>
              <a:rPr lang="en-US" sz="2000" dirty="0">
                <a:solidFill>
                  <a:srgbClr val="008000"/>
                </a:solidFill>
                <a:latin typeface="Times New Roman"/>
                <a:cs typeface="Times New Roman"/>
              </a:rPr>
              <a:t>traversing counterclockwise</a:t>
            </a:r>
            <a:r>
              <a:rPr lang="en-US" sz="2000" dirty="0">
                <a:latin typeface="Times New Roman"/>
                <a:cs typeface="Times New Roman"/>
              </a:rPr>
              <a:t>:</a:t>
            </a:r>
          </a:p>
        </p:txBody>
      </p:sp>
      <p:graphicFrame>
        <p:nvGraphicFramePr>
          <p:cNvPr id="80" name="Object 2"/>
          <p:cNvGraphicFramePr>
            <a:graphicFrameLocks noChangeAspect="1"/>
          </p:cNvGraphicFramePr>
          <p:nvPr>
            <p:extLst>
              <p:ext uri="{D42A27DB-BD31-4B8C-83A1-F6EECF244321}">
                <p14:modId xmlns:p14="http://schemas.microsoft.com/office/powerpoint/2010/main" val="2911872992"/>
              </p:ext>
            </p:extLst>
          </p:nvPr>
        </p:nvGraphicFramePr>
        <p:xfrm>
          <a:off x="5699956" y="5582323"/>
          <a:ext cx="2460625" cy="349250"/>
        </p:xfrm>
        <a:graphic>
          <a:graphicData uri="http://schemas.openxmlformats.org/presentationml/2006/ole">
            <mc:AlternateContent xmlns:mc="http://schemas.openxmlformats.org/markup-compatibility/2006">
              <mc:Choice xmlns:v="urn:schemas-microsoft-com:vml" Requires="v">
                <p:oleObj name="Equation" r:id="rId27" imgW="1435100" imgH="203200" progId="Equation.DSMT4">
                  <p:embed/>
                </p:oleObj>
              </mc:Choice>
              <mc:Fallback>
                <p:oleObj name="Equation" r:id="rId27" imgW="1435100" imgH="203200" progId="Equation.DSMT4">
                  <p:embed/>
                  <p:pic>
                    <p:nvPicPr>
                      <p:cNvPr id="0" name=""/>
                      <p:cNvPicPr>
                        <a:picLocks noChangeAspect="1" noChangeArrowheads="1"/>
                      </p:cNvPicPr>
                      <p:nvPr/>
                    </p:nvPicPr>
                    <p:blipFill>
                      <a:blip r:embed="rId28"/>
                      <a:srcRect/>
                      <a:stretch>
                        <a:fillRect/>
                      </a:stretch>
                    </p:blipFill>
                    <p:spPr bwMode="auto">
                      <a:xfrm>
                        <a:off x="5699956" y="5582323"/>
                        <a:ext cx="2460625" cy="349250"/>
                      </a:xfrm>
                      <a:prstGeom prst="rect">
                        <a:avLst/>
                      </a:prstGeom>
                      <a:noFill/>
                      <a:ln>
                        <a:noFill/>
                      </a:ln>
                      <a:effectLst/>
                    </p:spPr>
                  </p:pic>
                </p:oleObj>
              </mc:Fallback>
            </mc:AlternateContent>
          </a:graphicData>
        </a:graphic>
      </p:graphicFrame>
      <p:sp>
        <p:nvSpPr>
          <p:cNvPr id="81" name="TextBox 80"/>
          <p:cNvSpPr txBox="1"/>
          <p:nvPr/>
        </p:nvSpPr>
        <p:spPr>
          <a:xfrm>
            <a:off x="5172019" y="5131413"/>
            <a:ext cx="3487095" cy="400110"/>
          </a:xfrm>
          <a:prstGeom prst="rect">
            <a:avLst/>
          </a:prstGeom>
          <a:noFill/>
        </p:spPr>
        <p:txBody>
          <a:bodyPr wrap="square" rtlCol="0">
            <a:spAutoFit/>
          </a:bodyPr>
          <a:lstStyle/>
          <a:p>
            <a:r>
              <a:rPr lang="en-US" sz="2000" dirty="0">
                <a:solidFill>
                  <a:srgbClr val="0000FF"/>
                </a:solidFill>
                <a:latin typeface="Times New Roman"/>
                <a:cs typeface="Times New Roman"/>
              </a:rPr>
              <a:t>Loop 2 </a:t>
            </a:r>
            <a:r>
              <a:rPr lang="en-US" sz="2000" dirty="0">
                <a:solidFill>
                  <a:srgbClr val="008000"/>
                </a:solidFill>
                <a:latin typeface="Times New Roman"/>
                <a:cs typeface="Times New Roman"/>
              </a:rPr>
              <a:t>traversing clockwise</a:t>
            </a:r>
            <a:r>
              <a:rPr lang="en-US" sz="2000" dirty="0">
                <a:latin typeface="Times New Roman"/>
                <a:cs typeface="Times New Roman"/>
              </a:rPr>
              <a:t>:</a:t>
            </a:r>
          </a:p>
        </p:txBody>
      </p:sp>
      <p:sp>
        <p:nvSpPr>
          <p:cNvPr id="82" name="TextBox 81"/>
          <p:cNvSpPr txBox="1"/>
          <p:nvPr/>
        </p:nvSpPr>
        <p:spPr>
          <a:xfrm>
            <a:off x="213302" y="5911170"/>
            <a:ext cx="8930698" cy="707886"/>
          </a:xfrm>
          <a:prstGeom prst="rect">
            <a:avLst/>
          </a:prstGeom>
          <a:noFill/>
        </p:spPr>
        <p:txBody>
          <a:bodyPr wrap="square" rtlCol="0">
            <a:spAutoFit/>
          </a:bodyPr>
          <a:lstStyle/>
          <a:p>
            <a:r>
              <a:rPr lang="en-US" sz="2000" i="1" dirty="0">
                <a:solidFill>
                  <a:srgbClr val="FF0000"/>
                </a:solidFill>
                <a:latin typeface="Apple Chancery"/>
                <a:cs typeface="Apple Chancery"/>
              </a:rPr>
              <a:t>Note:  </a:t>
            </a:r>
            <a:r>
              <a:rPr lang="en-US" sz="2000" dirty="0">
                <a:solidFill>
                  <a:srgbClr val="0000FF"/>
                </a:solidFill>
                <a:latin typeface="Times New Roman"/>
                <a:cs typeface="Times New Roman"/>
              </a:rPr>
              <a:t>Current moves </a:t>
            </a:r>
            <a:r>
              <a:rPr lang="en-US" sz="2000" dirty="0">
                <a:latin typeface="Times New Roman"/>
                <a:cs typeface="Times New Roman"/>
              </a:rPr>
              <a:t>from </a:t>
            </a:r>
            <a:r>
              <a:rPr lang="en-US" sz="2000" dirty="0">
                <a:solidFill>
                  <a:srgbClr val="0000FF"/>
                </a:solidFill>
                <a:latin typeface="Times New Roman"/>
                <a:cs typeface="Times New Roman"/>
              </a:rPr>
              <a:t>hi to lo voltage</a:t>
            </a:r>
            <a:r>
              <a:rPr lang="en-US" sz="2000" dirty="0">
                <a:latin typeface="Times New Roman"/>
                <a:cs typeface="Times New Roman"/>
              </a:rPr>
              <a:t>, so </a:t>
            </a:r>
            <a:r>
              <a:rPr lang="en-US" sz="2000" dirty="0">
                <a:solidFill>
                  <a:srgbClr val="FF0000"/>
                </a:solidFill>
                <a:latin typeface="Times New Roman"/>
                <a:cs typeface="Times New Roman"/>
              </a:rPr>
              <a:t>traversing </a:t>
            </a:r>
            <a:r>
              <a:rPr lang="en-US" sz="2000" dirty="0">
                <a:solidFill>
                  <a:srgbClr val="008000"/>
                </a:solidFill>
                <a:latin typeface="Times New Roman"/>
                <a:cs typeface="Times New Roman"/>
              </a:rPr>
              <a:t>against the current </a:t>
            </a:r>
            <a:r>
              <a:rPr lang="en-US" sz="2000" dirty="0">
                <a:latin typeface="Times New Roman"/>
                <a:cs typeface="Times New Roman"/>
              </a:rPr>
              <a:t>through a resistor </a:t>
            </a:r>
            <a:r>
              <a:rPr lang="en-US" sz="2000" dirty="0">
                <a:solidFill>
                  <a:srgbClr val="0000FF"/>
                </a:solidFill>
                <a:latin typeface="Times New Roman"/>
                <a:cs typeface="Times New Roman"/>
              </a:rPr>
              <a:t>produces</a:t>
            </a:r>
            <a:r>
              <a:rPr lang="en-US" sz="2000" dirty="0">
                <a:latin typeface="Times New Roman"/>
                <a:cs typeface="Times New Roman"/>
              </a:rPr>
              <a:t> a       that is </a:t>
            </a:r>
            <a:r>
              <a:rPr lang="en-US" sz="2000" dirty="0">
                <a:solidFill>
                  <a:srgbClr val="FF0000"/>
                </a:solidFill>
                <a:latin typeface="Times New Roman"/>
                <a:cs typeface="Times New Roman"/>
              </a:rPr>
              <a:t>positive</a:t>
            </a:r>
            <a:r>
              <a:rPr lang="en-US" sz="2000" dirty="0">
                <a:latin typeface="Times New Roman"/>
                <a:cs typeface="Times New Roman"/>
              </a:rPr>
              <a:t>; traversing </a:t>
            </a:r>
            <a:r>
              <a:rPr lang="en-US" sz="2000" i="1" dirty="0">
                <a:solidFill>
                  <a:srgbClr val="008000"/>
                </a:solidFill>
                <a:latin typeface="Times New Roman"/>
                <a:cs typeface="Times New Roman"/>
              </a:rPr>
              <a:t>with</a:t>
            </a:r>
            <a:r>
              <a:rPr lang="en-US" sz="2000" dirty="0">
                <a:solidFill>
                  <a:srgbClr val="008000"/>
                </a:solidFill>
                <a:latin typeface="Times New Roman"/>
                <a:cs typeface="Times New Roman"/>
              </a:rPr>
              <a:t> current</a:t>
            </a:r>
            <a:r>
              <a:rPr lang="en-US" sz="2000" dirty="0">
                <a:latin typeface="Times New Roman"/>
                <a:cs typeface="Times New Roman"/>
              </a:rPr>
              <a:t> makes it </a:t>
            </a:r>
            <a:r>
              <a:rPr lang="en-US" sz="2000" dirty="0">
                <a:solidFill>
                  <a:srgbClr val="FF0000"/>
                </a:solidFill>
                <a:latin typeface="Times New Roman"/>
                <a:cs typeface="Times New Roman"/>
              </a:rPr>
              <a:t>negative</a:t>
            </a:r>
            <a:r>
              <a:rPr lang="en-US" sz="2000" dirty="0">
                <a:latin typeface="Times New Roman"/>
                <a:cs typeface="Times New Roman"/>
              </a:rPr>
              <a:t>.  </a:t>
            </a:r>
          </a:p>
        </p:txBody>
      </p:sp>
      <p:grpSp>
        <p:nvGrpSpPr>
          <p:cNvPr id="13" name="Group 12"/>
          <p:cNvGrpSpPr/>
          <p:nvPr/>
        </p:nvGrpSpPr>
        <p:grpSpPr>
          <a:xfrm>
            <a:off x="5975102" y="1885288"/>
            <a:ext cx="770504" cy="880800"/>
            <a:chOff x="5975102" y="1885288"/>
            <a:chExt cx="770504" cy="880800"/>
          </a:xfrm>
        </p:grpSpPr>
        <p:sp>
          <p:nvSpPr>
            <p:cNvPr id="85" name="Rounded Rectangle 84"/>
            <p:cNvSpPr/>
            <p:nvPr/>
          </p:nvSpPr>
          <p:spPr>
            <a:xfrm>
              <a:off x="6064294" y="1885288"/>
              <a:ext cx="681312" cy="860192"/>
            </a:xfrm>
            <a:prstGeom prst="roundRect">
              <a:avLst/>
            </a:prstGeom>
            <a:noFill/>
            <a:ln w="28575"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TextBox 85"/>
            <p:cNvSpPr txBox="1"/>
            <p:nvPr/>
          </p:nvSpPr>
          <p:spPr>
            <a:xfrm>
              <a:off x="6087984" y="2489089"/>
              <a:ext cx="607859" cy="276999"/>
            </a:xfrm>
            <a:prstGeom prst="rect">
              <a:avLst/>
            </a:prstGeom>
            <a:noFill/>
          </p:spPr>
          <p:txBody>
            <a:bodyPr wrap="none" rtlCol="0">
              <a:spAutoFit/>
            </a:bodyPr>
            <a:lstStyle/>
            <a:p>
              <a:r>
                <a:rPr lang="en-US" sz="1200" dirty="0">
                  <a:solidFill>
                    <a:srgbClr val="0000FF"/>
                  </a:solidFill>
                </a:rPr>
                <a:t>Loop 1</a:t>
              </a:r>
            </a:p>
          </p:txBody>
        </p:sp>
        <p:grpSp>
          <p:nvGrpSpPr>
            <p:cNvPr id="12" name="Group 11"/>
            <p:cNvGrpSpPr/>
            <p:nvPr/>
          </p:nvGrpSpPr>
          <p:grpSpPr>
            <a:xfrm flipV="1">
              <a:off x="5975102" y="2315384"/>
              <a:ext cx="173428" cy="173705"/>
              <a:chOff x="5975102" y="2315384"/>
              <a:chExt cx="173428" cy="173705"/>
            </a:xfrm>
          </p:grpSpPr>
          <p:cxnSp>
            <p:nvCxnSpPr>
              <p:cNvPr id="87" name="Straight Connector 86"/>
              <p:cNvCxnSpPr>
                <a:stCxn id="85" idx="1"/>
              </p:cNvCxnSpPr>
              <p:nvPr/>
            </p:nvCxnSpPr>
            <p:spPr>
              <a:xfrm flipH="1">
                <a:off x="5975102" y="2315384"/>
                <a:ext cx="89192" cy="173705"/>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104" name="Straight Connector 103"/>
              <p:cNvCxnSpPr/>
              <p:nvPr/>
            </p:nvCxnSpPr>
            <p:spPr>
              <a:xfrm>
                <a:off x="6059338" y="2315384"/>
                <a:ext cx="89192" cy="173705"/>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grpSp>
      </p:grpSp>
      <p:graphicFrame>
        <p:nvGraphicFramePr>
          <p:cNvPr id="134" name="Object 2"/>
          <p:cNvGraphicFramePr>
            <a:graphicFrameLocks noChangeAspect="1"/>
          </p:cNvGraphicFramePr>
          <p:nvPr>
            <p:extLst>
              <p:ext uri="{D42A27DB-BD31-4B8C-83A1-F6EECF244321}">
                <p14:modId xmlns:p14="http://schemas.microsoft.com/office/powerpoint/2010/main" val="181854522"/>
              </p:ext>
            </p:extLst>
          </p:nvPr>
        </p:nvGraphicFramePr>
        <p:xfrm>
          <a:off x="2398713" y="6282532"/>
          <a:ext cx="434975" cy="284162"/>
        </p:xfrm>
        <a:graphic>
          <a:graphicData uri="http://schemas.openxmlformats.org/presentationml/2006/ole">
            <mc:AlternateContent xmlns:mc="http://schemas.openxmlformats.org/markup-compatibility/2006">
              <mc:Choice xmlns:v="urn:schemas-microsoft-com:vml" Requires="v">
                <p:oleObj name="Equation" r:id="rId29" imgW="254000" imgH="165100" progId="Equation.DSMT4">
                  <p:embed/>
                </p:oleObj>
              </mc:Choice>
              <mc:Fallback>
                <p:oleObj name="Equation" r:id="rId29" imgW="254000" imgH="165100" progId="Equation.DSMT4">
                  <p:embed/>
                  <p:pic>
                    <p:nvPicPr>
                      <p:cNvPr id="0" name=""/>
                      <p:cNvPicPr>
                        <a:picLocks noChangeAspect="1" noChangeArrowheads="1"/>
                      </p:cNvPicPr>
                      <p:nvPr/>
                    </p:nvPicPr>
                    <p:blipFill>
                      <a:blip r:embed="rId30"/>
                      <a:srcRect/>
                      <a:stretch>
                        <a:fillRect/>
                      </a:stretch>
                    </p:blipFill>
                    <p:spPr bwMode="auto">
                      <a:xfrm>
                        <a:off x="2398713" y="6282532"/>
                        <a:ext cx="434975" cy="284162"/>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587560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75"/>
                                        </p:tgtEl>
                                        <p:attrNameLst>
                                          <p:attrName>style.visibility</p:attrName>
                                        </p:attrNameLst>
                                      </p:cBhvr>
                                      <p:to>
                                        <p:strVal val="visible"/>
                                      </p:to>
                                    </p:set>
                                    <p:animEffect transition="in" filter="dissolve">
                                      <p:cBhvr>
                                        <p:cTn id="7" dur="500"/>
                                        <p:tgtEl>
                                          <p:spTgt spid="17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4"/>
                                        </p:tgtEl>
                                        <p:attrNameLst>
                                          <p:attrName>style.visibility</p:attrName>
                                        </p:attrNameLst>
                                      </p:cBhvr>
                                      <p:to>
                                        <p:strVal val="visible"/>
                                      </p:to>
                                    </p:set>
                                    <p:animEffect transition="in" filter="dissolve">
                                      <p:cBhvr>
                                        <p:cTn id="12" dur="500"/>
                                        <p:tgtEl>
                                          <p:spTgt spid="5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0"/>
                                        </p:tgtEl>
                                        <p:attrNameLst>
                                          <p:attrName>style.visibility</p:attrName>
                                        </p:attrNameLst>
                                      </p:cBhvr>
                                      <p:to>
                                        <p:strVal val="visible"/>
                                      </p:to>
                                    </p:set>
                                    <p:animEffect transition="in" filter="dissolve">
                                      <p:cBhvr>
                                        <p:cTn id="17" dur="500"/>
                                        <p:tgtEl>
                                          <p:spTgt spid="60"/>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dissolve">
                                      <p:cBhvr>
                                        <p:cTn id="20" dur="500"/>
                                        <p:tgtEl>
                                          <p:spTgt spid="5"/>
                                        </p:tgtEl>
                                      </p:cBhvr>
                                    </p:animEffect>
                                  </p:childTnLst>
                                </p:cTn>
                              </p:par>
                              <p:par>
                                <p:cTn id="21" presetID="9" presetClass="entr" presetSubtype="0" fill="hold" nodeType="with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dissolve">
                                      <p:cBhvr>
                                        <p:cTn id="23" dur="500"/>
                                        <p:tgtEl>
                                          <p:spTgt spid="63"/>
                                        </p:tgtEl>
                                      </p:cBhvr>
                                    </p:animEffect>
                                  </p:childTnLst>
                                </p:cTn>
                              </p:par>
                              <p:par>
                                <p:cTn id="24" presetID="9" presetClass="entr" presetSubtype="0" fill="hold" nodeType="with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dissolve">
                                      <p:cBhvr>
                                        <p:cTn id="26" dur="500"/>
                                        <p:tgtEl>
                                          <p:spTgt spid="65"/>
                                        </p:tgtEl>
                                      </p:cBhvr>
                                    </p:animEffect>
                                  </p:childTnLst>
                                </p:cTn>
                              </p:par>
                              <p:par>
                                <p:cTn id="27" presetID="9" presetClass="entr" presetSubtype="0" fill="hold" nodeType="withEffect">
                                  <p:stCondLst>
                                    <p:cond delay="0"/>
                                  </p:stCondLst>
                                  <p:childTnLst>
                                    <p:set>
                                      <p:cBhvr>
                                        <p:cTn id="28" dur="1" fill="hold">
                                          <p:stCondLst>
                                            <p:cond delay="0"/>
                                          </p:stCondLst>
                                        </p:cTn>
                                        <p:tgtEl>
                                          <p:spTgt spid="62"/>
                                        </p:tgtEl>
                                        <p:attrNameLst>
                                          <p:attrName>style.visibility</p:attrName>
                                        </p:attrNameLst>
                                      </p:cBhvr>
                                      <p:to>
                                        <p:strVal val="visible"/>
                                      </p:to>
                                    </p:set>
                                    <p:animEffect transition="in" filter="dissolve">
                                      <p:cBhvr>
                                        <p:cTn id="29" dur="500"/>
                                        <p:tgtEl>
                                          <p:spTgt spid="62"/>
                                        </p:tgtEl>
                                      </p:cBhvr>
                                    </p:animEffect>
                                  </p:childTnLst>
                                </p:cTn>
                              </p:par>
                              <p:par>
                                <p:cTn id="30" presetID="9" presetClass="entr" presetSubtype="0" fill="hold" nodeType="withEffect">
                                  <p:stCondLst>
                                    <p:cond delay="0"/>
                                  </p:stCondLst>
                                  <p:childTnLst>
                                    <p:set>
                                      <p:cBhvr>
                                        <p:cTn id="31" dur="1" fill="hold">
                                          <p:stCondLst>
                                            <p:cond delay="0"/>
                                          </p:stCondLst>
                                        </p:cTn>
                                        <p:tgtEl>
                                          <p:spTgt spid="66"/>
                                        </p:tgtEl>
                                        <p:attrNameLst>
                                          <p:attrName>style.visibility</p:attrName>
                                        </p:attrNameLst>
                                      </p:cBhvr>
                                      <p:to>
                                        <p:strVal val="visible"/>
                                      </p:to>
                                    </p:set>
                                    <p:animEffect transition="in" filter="dissolve">
                                      <p:cBhvr>
                                        <p:cTn id="32" dur="500"/>
                                        <p:tgtEl>
                                          <p:spTgt spid="66"/>
                                        </p:tgtEl>
                                      </p:cBhvr>
                                    </p:animEffect>
                                  </p:childTnLst>
                                </p:cTn>
                              </p:par>
                              <p:par>
                                <p:cTn id="33" presetID="9" presetClass="entr" presetSubtype="0" fill="hold" nodeType="withEffect">
                                  <p:stCondLst>
                                    <p:cond delay="0"/>
                                  </p:stCondLst>
                                  <p:childTnLst>
                                    <p:set>
                                      <p:cBhvr>
                                        <p:cTn id="34" dur="1" fill="hold">
                                          <p:stCondLst>
                                            <p:cond delay="0"/>
                                          </p:stCondLst>
                                        </p:cTn>
                                        <p:tgtEl>
                                          <p:spTgt spid="64"/>
                                        </p:tgtEl>
                                        <p:attrNameLst>
                                          <p:attrName>style.visibility</p:attrName>
                                        </p:attrNameLst>
                                      </p:cBhvr>
                                      <p:to>
                                        <p:strVal val="visible"/>
                                      </p:to>
                                    </p:set>
                                    <p:animEffect transition="in" filter="dissolve">
                                      <p:cBhvr>
                                        <p:cTn id="35" dur="500"/>
                                        <p:tgtEl>
                                          <p:spTgt spid="64"/>
                                        </p:tgtEl>
                                      </p:cBhvr>
                                    </p:animEffect>
                                  </p:childTnLst>
                                </p:cTn>
                              </p:par>
                              <p:par>
                                <p:cTn id="36" presetID="9" presetClass="entr" presetSubtype="0" fill="hold" nodeType="withEffect">
                                  <p:stCondLst>
                                    <p:cond delay="0"/>
                                  </p:stCondLst>
                                  <p:childTnLst>
                                    <p:set>
                                      <p:cBhvr>
                                        <p:cTn id="37" dur="1" fill="hold">
                                          <p:stCondLst>
                                            <p:cond delay="0"/>
                                          </p:stCondLst>
                                        </p:cTn>
                                        <p:tgtEl>
                                          <p:spTgt spid="67"/>
                                        </p:tgtEl>
                                        <p:attrNameLst>
                                          <p:attrName>style.visibility</p:attrName>
                                        </p:attrNameLst>
                                      </p:cBhvr>
                                      <p:to>
                                        <p:strVal val="visible"/>
                                      </p:to>
                                    </p:set>
                                    <p:animEffect transition="in" filter="dissolve">
                                      <p:cBhvr>
                                        <p:cTn id="38" dur="500"/>
                                        <p:tgtEl>
                                          <p:spTgt spid="67"/>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nodeType="clickEffect">
                                  <p:stCondLst>
                                    <p:cond delay="0"/>
                                  </p:stCondLst>
                                  <p:childTnLst>
                                    <p:set>
                                      <p:cBhvr>
                                        <p:cTn id="42" dur="1" fill="hold">
                                          <p:stCondLst>
                                            <p:cond delay="0"/>
                                          </p:stCondLst>
                                        </p:cTn>
                                        <p:tgtEl>
                                          <p:spTgt spid="61"/>
                                        </p:tgtEl>
                                        <p:attrNameLst>
                                          <p:attrName>style.visibility</p:attrName>
                                        </p:attrNameLst>
                                      </p:cBhvr>
                                      <p:to>
                                        <p:strVal val="visible"/>
                                      </p:to>
                                    </p:set>
                                    <p:animEffect transition="in" filter="dissolve">
                                      <p:cBhvr>
                                        <p:cTn id="43" dur="500"/>
                                        <p:tgtEl>
                                          <p:spTgt spid="61"/>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grpId="0" nodeType="clickEffect">
                                  <p:stCondLst>
                                    <p:cond delay="0"/>
                                  </p:stCondLst>
                                  <p:childTnLst>
                                    <p:set>
                                      <p:cBhvr>
                                        <p:cTn id="47" dur="1" fill="hold">
                                          <p:stCondLst>
                                            <p:cond delay="0"/>
                                          </p:stCondLst>
                                        </p:cTn>
                                        <p:tgtEl>
                                          <p:spTgt spid="56"/>
                                        </p:tgtEl>
                                        <p:attrNameLst>
                                          <p:attrName>style.visibility</p:attrName>
                                        </p:attrNameLst>
                                      </p:cBhvr>
                                      <p:to>
                                        <p:strVal val="visible"/>
                                      </p:to>
                                    </p:set>
                                    <p:animEffect transition="in" filter="dissolve">
                                      <p:cBhvr>
                                        <p:cTn id="48" dur="500"/>
                                        <p:tgtEl>
                                          <p:spTgt spid="56"/>
                                        </p:tgtEl>
                                      </p:cBhvr>
                                    </p:animEffect>
                                  </p:childTnLst>
                                </p:cTn>
                              </p:par>
                            </p:childTnLst>
                          </p:cTn>
                        </p:par>
                      </p:childTnLst>
                    </p:cTn>
                  </p:par>
                  <p:par>
                    <p:cTn id="49" fill="hold">
                      <p:stCondLst>
                        <p:cond delay="indefinite"/>
                      </p:stCondLst>
                      <p:childTnLst>
                        <p:par>
                          <p:cTn id="50" fill="hold">
                            <p:stCondLst>
                              <p:cond delay="0"/>
                            </p:stCondLst>
                            <p:childTnLst>
                              <p:par>
                                <p:cTn id="51" presetID="9" presetClass="entr" presetSubtype="0" fill="hold" nodeType="clickEffect">
                                  <p:stCondLst>
                                    <p:cond delay="0"/>
                                  </p:stCondLst>
                                  <p:childTnLst>
                                    <p:set>
                                      <p:cBhvr>
                                        <p:cTn id="52" dur="1" fill="hold">
                                          <p:stCondLst>
                                            <p:cond delay="0"/>
                                          </p:stCondLst>
                                        </p:cTn>
                                        <p:tgtEl>
                                          <p:spTgt spid="3"/>
                                        </p:tgtEl>
                                        <p:attrNameLst>
                                          <p:attrName>style.visibility</p:attrName>
                                        </p:attrNameLst>
                                      </p:cBhvr>
                                      <p:to>
                                        <p:strVal val="visible"/>
                                      </p:to>
                                    </p:set>
                                    <p:animEffect transition="in" filter="dissolve">
                                      <p:cBhvr>
                                        <p:cTn id="53" dur="500"/>
                                        <p:tgtEl>
                                          <p:spTgt spid="3"/>
                                        </p:tgtEl>
                                      </p:cBhvr>
                                    </p:animEffect>
                                  </p:childTnLst>
                                </p:cTn>
                              </p:par>
                            </p:childTnLst>
                          </p:cTn>
                        </p:par>
                      </p:childTnLst>
                    </p:cTn>
                  </p:par>
                  <p:par>
                    <p:cTn id="54" fill="hold">
                      <p:stCondLst>
                        <p:cond delay="indefinite"/>
                      </p:stCondLst>
                      <p:childTnLst>
                        <p:par>
                          <p:cTn id="55" fill="hold">
                            <p:stCondLst>
                              <p:cond delay="0"/>
                            </p:stCondLst>
                            <p:childTnLst>
                              <p:par>
                                <p:cTn id="56" presetID="9" presetClass="entr" presetSubtype="0" fill="hold" nodeType="click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dissolve">
                                      <p:cBhvr>
                                        <p:cTn id="58" dur="500"/>
                                        <p:tgtEl>
                                          <p:spTgt spid="13"/>
                                        </p:tgtEl>
                                      </p:cBhvr>
                                    </p:animEffect>
                                  </p:childTnLst>
                                </p:cTn>
                              </p:par>
                              <p:par>
                                <p:cTn id="59" presetID="9" presetClass="entr" presetSubtype="0" fill="hold" grpId="0" nodeType="with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dissolve">
                                      <p:cBhvr>
                                        <p:cTn id="61" dur="500"/>
                                        <p:tgtEl>
                                          <p:spTgt spid="69"/>
                                        </p:tgtEl>
                                      </p:cBhvr>
                                    </p:animEffect>
                                  </p:childTnLst>
                                </p:cTn>
                              </p:par>
                            </p:childTnLst>
                          </p:cTn>
                        </p:par>
                      </p:childTnLst>
                    </p:cTn>
                  </p:par>
                  <p:par>
                    <p:cTn id="62" fill="hold">
                      <p:stCondLst>
                        <p:cond delay="indefinite"/>
                      </p:stCondLst>
                      <p:childTnLst>
                        <p:par>
                          <p:cTn id="63" fill="hold">
                            <p:stCondLst>
                              <p:cond delay="0"/>
                            </p:stCondLst>
                            <p:childTnLst>
                              <p:par>
                                <p:cTn id="64" presetID="9" presetClass="entr" presetSubtype="0" fill="hold" nodeType="clickEffect">
                                  <p:stCondLst>
                                    <p:cond delay="0"/>
                                  </p:stCondLst>
                                  <p:childTnLst>
                                    <p:set>
                                      <p:cBhvr>
                                        <p:cTn id="65" dur="1" fill="hold">
                                          <p:stCondLst>
                                            <p:cond delay="0"/>
                                          </p:stCondLst>
                                        </p:cTn>
                                        <p:tgtEl>
                                          <p:spTgt spid="134"/>
                                        </p:tgtEl>
                                        <p:attrNameLst>
                                          <p:attrName>style.visibility</p:attrName>
                                        </p:attrNameLst>
                                      </p:cBhvr>
                                      <p:to>
                                        <p:strVal val="visible"/>
                                      </p:to>
                                    </p:set>
                                    <p:animEffect transition="in" filter="dissolve">
                                      <p:cBhvr>
                                        <p:cTn id="66" dur="500"/>
                                        <p:tgtEl>
                                          <p:spTgt spid="134"/>
                                        </p:tgtEl>
                                      </p:cBhvr>
                                    </p:animEffect>
                                  </p:childTnLst>
                                </p:cTn>
                              </p:par>
                              <p:par>
                                <p:cTn id="67" presetID="9" presetClass="entr" presetSubtype="0" fill="hold" grpId="0" nodeType="withEffect">
                                  <p:stCondLst>
                                    <p:cond delay="0"/>
                                  </p:stCondLst>
                                  <p:childTnLst>
                                    <p:set>
                                      <p:cBhvr>
                                        <p:cTn id="68" dur="1" fill="hold">
                                          <p:stCondLst>
                                            <p:cond delay="0"/>
                                          </p:stCondLst>
                                        </p:cTn>
                                        <p:tgtEl>
                                          <p:spTgt spid="82"/>
                                        </p:tgtEl>
                                        <p:attrNameLst>
                                          <p:attrName>style.visibility</p:attrName>
                                        </p:attrNameLst>
                                      </p:cBhvr>
                                      <p:to>
                                        <p:strVal val="visible"/>
                                      </p:to>
                                    </p:set>
                                    <p:animEffect transition="in" filter="dissolve">
                                      <p:cBhvr>
                                        <p:cTn id="69" dur="500"/>
                                        <p:tgtEl>
                                          <p:spTgt spid="82"/>
                                        </p:tgtEl>
                                      </p:cBhvr>
                                    </p:animEffect>
                                  </p:childTnLst>
                                </p:cTn>
                              </p:par>
                              <p:par>
                                <p:cTn id="70" presetID="9" presetClass="entr" presetSubtype="0" fill="hold" grpId="0" nodeType="withEffect">
                                  <p:stCondLst>
                                    <p:cond delay="0"/>
                                  </p:stCondLst>
                                  <p:childTnLst>
                                    <p:set>
                                      <p:cBhvr>
                                        <p:cTn id="71" dur="1" fill="hold">
                                          <p:stCondLst>
                                            <p:cond delay="0"/>
                                          </p:stCondLst>
                                        </p:cTn>
                                        <p:tgtEl>
                                          <p:spTgt spid="79"/>
                                        </p:tgtEl>
                                        <p:attrNameLst>
                                          <p:attrName>style.visibility</p:attrName>
                                        </p:attrNameLst>
                                      </p:cBhvr>
                                      <p:to>
                                        <p:strVal val="visible"/>
                                      </p:to>
                                    </p:set>
                                    <p:animEffect transition="in" filter="dissolve">
                                      <p:cBhvr>
                                        <p:cTn id="72" dur="500"/>
                                        <p:tgtEl>
                                          <p:spTgt spid="79"/>
                                        </p:tgtEl>
                                      </p:cBhvr>
                                    </p:animEffect>
                                  </p:childTnLst>
                                </p:cTn>
                              </p:par>
                            </p:childTnLst>
                          </p:cTn>
                        </p:par>
                      </p:childTnLst>
                    </p:cTn>
                  </p:par>
                  <p:par>
                    <p:cTn id="73" fill="hold">
                      <p:stCondLst>
                        <p:cond delay="indefinite"/>
                      </p:stCondLst>
                      <p:childTnLst>
                        <p:par>
                          <p:cTn id="74" fill="hold">
                            <p:stCondLst>
                              <p:cond delay="0"/>
                            </p:stCondLst>
                            <p:childTnLst>
                              <p:par>
                                <p:cTn id="75" presetID="9" presetClass="entr" presetSubtype="0" fill="hold" nodeType="clickEffect">
                                  <p:stCondLst>
                                    <p:cond delay="0"/>
                                  </p:stCondLst>
                                  <p:childTnLst>
                                    <p:set>
                                      <p:cBhvr>
                                        <p:cTn id="76" dur="1" fill="hold">
                                          <p:stCondLst>
                                            <p:cond delay="0"/>
                                          </p:stCondLst>
                                        </p:cTn>
                                        <p:tgtEl>
                                          <p:spTgt spid="78"/>
                                        </p:tgtEl>
                                        <p:attrNameLst>
                                          <p:attrName>style.visibility</p:attrName>
                                        </p:attrNameLst>
                                      </p:cBhvr>
                                      <p:to>
                                        <p:strVal val="visible"/>
                                      </p:to>
                                    </p:set>
                                    <p:animEffect transition="in" filter="dissolve">
                                      <p:cBhvr>
                                        <p:cTn id="77" dur="500"/>
                                        <p:tgtEl>
                                          <p:spTgt spid="78"/>
                                        </p:tgtEl>
                                      </p:cBhvr>
                                    </p:animEffect>
                                  </p:childTnLst>
                                </p:cTn>
                              </p:par>
                            </p:childTnLst>
                          </p:cTn>
                        </p:par>
                      </p:childTnLst>
                    </p:cTn>
                  </p:par>
                  <p:par>
                    <p:cTn id="78" fill="hold">
                      <p:stCondLst>
                        <p:cond delay="indefinite"/>
                      </p:stCondLst>
                      <p:childTnLst>
                        <p:par>
                          <p:cTn id="79" fill="hold">
                            <p:stCondLst>
                              <p:cond delay="0"/>
                            </p:stCondLst>
                            <p:childTnLst>
                              <p:par>
                                <p:cTn id="80" presetID="9" presetClass="entr" presetSubtype="0" fill="hold" grpId="0" nodeType="clickEffect">
                                  <p:stCondLst>
                                    <p:cond delay="0"/>
                                  </p:stCondLst>
                                  <p:childTnLst>
                                    <p:set>
                                      <p:cBhvr>
                                        <p:cTn id="81" dur="1" fill="hold">
                                          <p:stCondLst>
                                            <p:cond delay="0"/>
                                          </p:stCondLst>
                                        </p:cTn>
                                        <p:tgtEl>
                                          <p:spTgt spid="81"/>
                                        </p:tgtEl>
                                        <p:attrNameLst>
                                          <p:attrName>style.visibility</p:attrName>
                                        </p:attrNameLst>
                                      </p:cBhvr>
                                      <p:to>
                                        <p:strVal val="visible"/>
                                      </p:to>
                                    </p:set>
                                    <p:animEffect transition="in" filter="dissolve">
                                      <p:cBhvr>
                                        <p:cTn id="82" dur="500"/>
                                        <p:tgtEl>
                                          <p:spTgt spid="81"/>
                                        </p:tgtEl>
                                      </p:cBhvr>
                                    </p:animEffect>
                                  </p:childTnLst>
                                </p:cTn>
                              </p:par>
                              <p:par>
                                <p:cTn id="83" presetID="9" presetClass="entr" presetSubtype="0" fill="hold" nodeType="withEffect">
                                  <p:stCondLst>
                                    <p:cond delay="0"/>
                                  </p:stCondLst>
                                  <p:childTnLst>
                                    <p:set>
                                      <p:cBhvr>
                                        <p:cTn id="84" dur="1" fill="hold">
                                          <p:stCondLst>
                                            <p:cond delay="0"/>
                                          </p:stCondLst>
                                        </p:cTn>
                                        <p:tgtEl>
                                          <p:spTgt spid="11"/>
                                        </p:tgtEl>
                                        <p:attrNameLst>
                                          <p:attrName>style.visibility</p:attrName>
                                        </p:attrNameLst>
                                      </p:cBhvr>
                                      <p:to>
                                        <p:strVal val="visible"/>
                                      </p:to>
                                    </p:set>
                                    <p:animEffect transition="in" filter="dissolve">
                                      <p:cBhvr>
                                        <p:cTn id="85" dur="500"/>
                                        <p:tgtEl>
                                          <p:spTgt spid="11"/>
                                        </p:tgtEl>
                                      </p:cBhvr>
                                    </p:animEffect>
                                  </p:childTnLst>
                                </p:cTn>
                              </p:par>
                            </p:childTnLst>
                          </p:cTn>
                        </p:par>
                      </p:childTnLst>
                    </p:cTn>
                  </p:par>
                  <p:par>
                    <p:cTn id="86" fill="hold">
                      <p:stCondLst>
                        <p:cond delay="indefinite"/>
                      </p:stCondLst>
                      <p:childTnLst>
                        <p:par>
                          <p:cTn id="87" fill="hold">
                            <p:stCondLst>
                              <p:cond delay="0"/>
                            </p:stCondLst>
                            <p:childTnLst>
                              <p:par>
                                <p:cTn id="88" presetID="9" presetClass="entr" presetSubtype="0" fill="hold" nodeType="clickEffect">
                                  <p:stCondLst>
                                    <p:cond delay="0"/>
                                  </p:stCondLst>
                                  <p:childTnLst>
                                    <p:set>
                                      <p:cBhvr>
                                        <p:cTn id="89" dur="1" fill="hold">
                                          <p:stCondLst>
                                            <p:cond delay="0"/>
                                          </p:stCondLst>
                                        </p:cTn>
                                        <p:tgtEl>
                                          <p:spTgt spid="80"/>
                                        </p:tgtEl>
                                        <p:attrNameLst>
                                          <p:attrName>style.visibility</p:attrName>
                                        </p:attrNameLst>
                                      </p:cBhvr>
                                      <p:to>
                                        <p:strVal val="visible"/>
                                      </p:to>
                                    </p:set>
                                    <p:animEffect transition="in" filter="dissolve">
                                      <p:cBhvr>
                                        <p:cTn id="90"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 grpId="0"/>
      <p:bldP spid="56" grpId="0"/>
      <p:bldP spid="60" grpId="0"/>
      <p:bldP spid="5" grpId="0"/>
      <p:bldP spid="69" grpId="0"/>
      <p:bldP spid="79" grpId="0"/>
      <p:bldP spid="81" grpId="0"/>
      <p:bldP spid="82" grpId="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 name="TextBox 39"/>
          <p:cNvSpPr txBox="1"/>
          <p:nvPr/>
        </p:nvSpPr>
        <p:spPr>
          <a:xfrm>
            <a:off x="263786" y="37218"/>
            <a:ext cx="8637326" cy="646331"/>
          </a:xfrm>
          <a:prstGeom prst="rect">
            <a:avLst/>
          </a:prstGeom>
          <a:noFill/>
        </p:spPr>
        <p:txBody>
          <a:bodyPr wrap="square" rtlCol="0">
            <a:spAutoFit/>
          </a:bodyPr>
          <a:lstStyle/>
          <a:p>
            <a:pPr algn="ctr"/>
            <a:r>
              <a:rPr lang="en-US" sz="3600" dirty="0" err="1">
                <a:solidFill>
                  <a:srgbClr val="FF0000"/>
                </a:solidFill>
                <a:latin typeface="Apple Chancery"/>
                <a:cs typeface="Apple Chancery"/>
              </a:rPr>
              <a:t>Kirchoff’s</a:t>
            </a:r>
            <a:r>
              <a:rPr lang="en-US" sz="3600" dirty="0">
                <a:solidFill>
                  <a:srgbClr val="FF0000"/>
                </a:solidFill>
                <a:latin typeface="Apple Chancery"/>
                <a:cs typeface="Apple Chancery"/>
              </a:rPr>
              <a:t> Laws—Using the Approach</a:t>
            </a:r>
            <a:endParaRPr lang="en-US" sz="2000" dirty="0">
              <a:latin typeface="Times New Roman"/>
              <a:cs typeface="Times New Roman"/>
            </a:endParaRPr>
          </a:p>
        </p:txBody>
      </p:sp>
      <p:sp>
        <p:nvSpPr>
          <p:cNvPr id="137250"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82296" tIns="41148" rIns="82296" bIns="41148"/>
          <a:lstStyle/>
          <a:p>
            <a:endParaRPr lang="en-US"/>
          </a:p>
        </p:txBody>
      </p:sp>
      <p:sp>
        <p:nvSpPr>
          <p:cNvPr id="137251" name="TextBox 43"/>
          <p:cNvSpPr txBox="1">
            <a:spLocks noChangeArrowheads="1"/>
          </p:cNvSpPr>
          <p:nvPr/>
        </p:nvSpPr>
        <p:spPr bwMode="auto">
          <a:xfrm>
            <a:off x="8719662" y="6472238"/>
            <a:ext cx="389505" cy="2523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18.)</a:t>
            </a:r>
          </a:p>
        </p:txBody>
      </p:sp>
      <p:graphicFrame>
        <p:nvGraphicFramePr>
          <p:cNvPr id="138" name="Object 2"/>
          <p:cNvGraphicFramePr>
            <a:graphicFrameLocks noChangeAspect="1"/>
          </p:cNvGraphicFramePr>
          <p:nvPr>
            <p:extLst>
              <p:ext uri="{D42A27DB-BD31-4B8C-83A1-F6EECF244321}">
                <p14:modId xmlns:p14="http://schemas.microsoft.com/office/powerpoint/2010/main" val="163324859"/>
              </p:ext>
            </p:extLst>
          </p:nvPr>
        </p:nvGraphicFramePr>
        <p:xfrm>
          <a:off x="5231239" y="2685482"/>
          <a:ext cx="196850" cy="241300"/>
        </p:xfrm>
        <a:graphic>
          <a:graphicData uri="http://schemas.openxmlformats.org/presentationml/2006/ole">
            <mc:AlternateContent xmlns:mc="http://schemas.openxmlformats.org/markup-compatibility/2006">
              <mc:Choice xmlns:v="urn:schemas-microsoft-com:vml" Requires="v">
                <p:oleObj name="Equation" r:id="rId3" imgW="114300" imgH="139700" progId="Equation.DSMT4">
                  <p:embed/>
                </p:oleObj>
              </mc:Choice>
              <mc:Fallback>
                <p:oleObj name="Equation" r:id="rId3" imgW="114300" imgH="139700" progId="Equation.DSMT4">
                  <p:embed/>
                  <p:pic>
                    <p:nvPicPr>
                      <p:cNvPr id="0" name=""/>
                      <p:cNvPicPr>
                        <a:picLocks noChangeAspect="1" noChangeArrowheads="1"/>
                      </p:cNvPicPr>
                      <p:nvPr/>
                    </p:nvPicPr>
                    <p:blipFill>
                      <a:blip r:embed="rId4"/>
                      <a:srcRect/>
                      <a:stretch>
                        <a:fillRect/>
                      </a:stretch>
                    </p:blipFill>
                    <p:spPr bwMode="auto">
                      <a:xfrm>
                        <a:off x="5231239" y="2685482"/>
                        <a:ext cx="196850" cy="241300"/>
                      </a:xfrm>
                      <a:prstGeom prst="rect">
                        <a:avLst/>
                      </a:prstGeom>
                      <a:noFill/>
                      <a:ln>
                        <a:noFill/>
                      </a:ln>
                      <a:effectLst/>
                    </p:spPr>
                  </p:pic>
                </p:oleObj>
              </mc:Fallback>
            </mc:AlternateContent>
          </a:graphicData>
        </a:graphic>
      </p:graphicFrame>
      <p:sp>
        <p:nvSpPr>
          <p:cNvPr id="4" name="TextBox 3"/>
          <p:cNvSpPr txBox="1"/>
          <p:nvPr/>
        </p:nvSpPr>
        <p:spPr>
          <a:xfrm>
            <a:off x="314586" y="850900"/>
            <a:ext cx="4828913" cy="2062103"/>
          </a:xfrm>
          <a:prstGeom prst="rect">
            <a:avLst/>
          </a:prstGeom>
          <a:noFill/>
        </p:spPr>
        <p:txBody>
          <a:bodyPr wrap="square" rtlCol="0">
            <a:spAutoFit/>
          </a:bodyPr>
          <a:lstStyle/>
          <a:p>
            <a:r>
              <a:rPr lang="en-US" sz="2800" dirty="0">
                <a:solidFill>
                  <a:srgbClr val="FF0000"/>
                </a:solidFill>
                <a:latin typeface="Apple Chancery"/>
                <a:cs typeface="Apple Chancery"/>
              </a:rPr>
              <a:t>Example 8: Determine </a:t>
            </a:r>
            <a:r>
              <a:rPr lang="en-US" sz="2000" dirty="0">
                <a:latin typeface="Times New Roman"/>
                <a:cs typeface="Times New Roman"/>
              </a:rPr>
              <a:t>the </a:t>
            </a:r>
            <a:r>
              <a:rPr lang="en-US" sz="2000" i="1" dirty="0">
                <a:solidFill>
                  <a:srgbClr val="FF0000"/>
                </a:solidFill>
                <a:latin typeface="Times New Roman"/>
                <a:cs typeface="Times New Roman"/>
              </a:rPr>
              <a:t>meter reading </a:t>
            </a:r>
            <a:r>
              <a:rPr lang="en-US" sz="2000" dirty="0">
                <a:latin typeface="Times New Roman"/>
                <a:cs typeface="Times New Roman"/>
              </a:rPr>
              <a:t>in the circuit to the right using </a:t>
            </a:r>
            <a:r>
              <a:rPr lang="en-US" sz="2000" dirty="0" err="1">
                <a:solidFill>
                  <a:srgbClr val="0000FF"/>
                </a:solidFill>
                <a:latin typeface="Times New Roman"/>
                <a:cs typeface="Times New Roman"/>
              </a:rPr>
              <a:t>Kirchoff’s</a:t>
            </a:r>
            <a:r>
              <a:rPr lang="en-US" sz="2000" dirty="0">
                <a:solidFill>
                  <a:srgbClr val="0000FF"/>
                </a:solidFill>
                <a:latin typeface="Times New Roman"/>
                <a:cs typeface="Times New Roman"/>
              </a:rPr>
              <a:t> Laws</a:t>
            </a:r>
            <a:r>
              <a:rPr lang="en-US" sz="2000" dirty="0">
                <a:latin typeface="Times New Roman"/>
                <a:cs typeface="Times New Roman"/>
              </a:rPr>
              <a:t>.  Assume the power supply is ideal with an </a:t>
            </a:r>
            <a:r>
              <a:rPr lang="en-US" sz="2000" dirty="0">
                <a:solidFill>
                  <a:srgbClr val="0000FF"/>
                </a:solidFill>
                <a:latin typeface="Times New Roman"/>
                <a:cs typeface="Times New Roman"/>
              </a:rPr>
              <a:t>EMF </a:t>
            </a:r>
            <a:r>
              <a:rPr lang="en-US" sz="2000" dirty="0">
                <a:latin typeface="Times New Roman"/>
                <a:cs typeface="Times New Roman"/>
              </a:rPr>
              <a:t>of</a:t>
            </a:r>
            <a:r>
              <a:rPr lang="en-US" sz="2000" dirty="0">
                <a:solidFill>
                  <a:srgbClr val="0000FF"/>
                </a:solidFill>
                <a:latin typeface="Times New Roman"/>
                <a:cs typeface="Times New Roman"/>
              </a:rPr>
              <a:t> </a:t>
            </a:r>
            <a:r>
              <a:rPr lang="en-US" sz="2000" dirty="0">
                <a:solidFill>
                  <a:srgbClr val="FF0000"/>
                </a:solidFill>
                <a:latin typeface="Times New Roman"/>
                <a:cs typeface="Times New Roman"/>
              </a:rPr>
              <a:t>10 volts</a:t>
            </a:r>
            <a:r>
              <a:rPr lang="en-US" sz="2000" dirty="0">
                <a:latin typeface="Times New Roman"/>
                <a:cs typeface="Times New Roman"/>
              </a:rPr>
              <a:t>, and assume the </a:t>
            </a:r>
            <a:r>
              <a:rPr lang="en-US" sz="2000" dirty="0">
                <a:solidFill>
                  <a:srgbClr val="0000FF"/>
                </a:solidFill>
                <a:latin typeface="Times New Roman"/>
                <a:cs typeface="Times New Roman"/>
              </a:rPr>
              <a:t>resistor values </a:t>
            </a:r>
            <a:r>
              <a:rPr lang="en-US" sz="2000" dirty="0">
                <a:latin typeface="Times New Roman"/>
                <a:cs typeface="Times New Roman"/>
              </a:rPr>
              <a:t>are the </a:t>
            </a:r>
            <a:r>
              <a:rPr lang="en-US" sz="2000" dirty="0">
                <a:solidFill>
                  <a:srgbClr val="0000FF"/>
                </a:solidFill>
                <a:latin typeface="Times New Roman"/>
                <a:cs typeface="Times New Roman"/>
              </a:rPr>
              <a:t>same as their subscripts </a:t>
            </a:r>
            <a:r>
              <a:rPr lang="en-US" sz="2000" dirty="0">
                <a:latin typeface="Times New Roman"/>
                <a:cs typeface="Times New Roman"/>
              </a:rPr>
              <a:t>(this is essentially </a:t>
            </a:r>
            <a:r>
              <a:rPr lang="en-US" sz="2000" i="1" dirty="0">
                <a:solidFill>
                  <a:srgbClr val="FF0000"/>
                </a:solidFill>
                <a:latin typeface="Times New Roman"/>
                <a:cs typeface="Times New Roman"/>
              </a:rPr>
              <a:t>Example 4</a:t>
            </a:r>
            <a:r>
              <a:rPr lang="en-US" sz="2000" dirty="0">
                <a:latin typeface="Times New Roman"/>
                <a:cs typeface="Times New Roman"/>
              </a:rPr>
              <a:t>).  </a:t>
            </a:r>
            <a:endParaRPr lang="en-US" sz="2800" dirty="0">
              <a:solidFill>
                <a:srgbClr val="FF0000"/>
              </a:solidFill>
              <a:latin typeface="Apple Chancery"/>
              <a:cs typeface="Apple Chancery"/>
            </a:endParaRPr>
          </a:p>
        </p:txBody>
      </p:sp>
      <p:graphicFrame>
        <p:nvGraphicFramePr>
          <p:cNvPr id="77" name="Object 2"/>
          <p:cNvGraphicFramePr>
            <a:graphicFrameLocks noChangeAspect="1"/>
          </p:cNvGraphicFramePr>
          <p:nvPr>
            <p:extLst>
              <p:ext uri="{D42A27DB-BD31-4B8C-83A1-F6EECF244321}">
                <p14:modId xmlns:p14="http://schemas.microsoft.com/office/powerpoint/2010/main" val="330956523"/>
              </p:ext>
            </p:extLst>
          </p:nvPr>
        </p:nvGraphicFramePr>
        <p:xfrm>
          <a:off x="6106777" y="1369816"/>
          <a:ext cx="327025" cy="349250"/>
        </p:xfrm>
        <a:graphic>
          <a:graphicData uri="http://schemas.openxmlformats.org/presentationml/2006/ole">
            <mc:AlternateContent xmlns:mc="http://schemas.openxmlformats.org/markup-compatibility/2006">
              <mc:Choice xmlns:v="urn:schemas-microsoft-com:vml" Requires="v">
                <p:oleObj name="Equation" r:id="rId5" imgW="190500" imgH="203200" progId="Equation.DSMT4">
                  <p:embed/>
                </p:oleObj>
              </mc:Choice>
              <mc:Fallback>
                <p:oleObj name="Equation" r:id="rId5" imgW="190500" imgH="203200" progId="Equation.DSMT4">
                  <p:embed/>
                  <p:pic>
                    <p:nvPicPr>
                      <p:cNvPr id="0" name=""/>
                      <p:cNvPicPr>
                        <a:picLocks noChangeAspect="1" noChangeArrowheads="1"/>
                      </p:cNvPicPr>
                      <p:nvPr/>
                    </p:nvPicPr>
                    <p:blipFill>
                      <a:blip r:embed="rId6"/>
                      <a:srcRect/>
                      <a:stretch>
                        <a:fillRect/>
                      </a:stretch>
                    </p:blipFill>
                    <p:spPr bwMode="auto">
                      <a:xfrm>
                        <a:off x="6106777" y="1369816"/>
                        <a:ext cx="327025" cy="349250"/>
                      </a:xfrm>
                      <a:prstGeom prst="rect">
                        <a:avLst/>
                      </a:prstGeom>
                      <a:noFill/>
                      <a:ln>
                        <a:noFill/>
                      </a:ln>
                      <a:effectLst/>
                    </p:spPr>
                  </p:pic>
                </p:oleObj>
              </mc:Fallback>
            </mc:AlternateContent>
          </a:graphicData>
        </a:graphic>
      </p:graphicFrame>
      <p:grpSp>
        <p:nvGrpSpPr>
          <p:cNvPr id="88" name="Group 40"/>
          <p:cNvGrpSpPr>
            <a:grpSpLocks/>
          </p:cNvGrpSpPr>
          <p:nvPr/>
        </p:nvGrpSpPr>
        <p:grpSpPr bwMode="auto">
          <a:xfrm>
            <a:off x="6055170" y="1719066"/>
            <a:ext cx="478466" cy="299762"/>
            <a:chOff x="4320" y="1536"/>
            <a:chExt cx="384" cy="240"/>
          </a:xfrm>
        </p:grpSpPr>
        <p:sp>
          <p:nvSpPr>
            <p:cNvPr id="126" name="Line 24"/>
            <p:cNvSpPr>
              <a:spLocks noChangeShapeType="1"/>
            </p:cNvSpPr>
            <p:nvPr/>
          </p:nvSpPr>
          <p:spPr bwMode="auto">
            <a:xfrm flipV="1">
              <a:off x="4320" y="1536"/>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27" name="Line 25"/>
            <p:cNvSpPr>
              <a:spLocks noChangeShapeType="1"/>
            </p:cNvSpPr>
            <p:nvPr/>
          </p:nvSpPr>
          <p:spPr bwMode="auto">
            <a:xfrm>
              <a:off x="4368"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28" name="Line 26"/>
            <p:cNvSpPr>
              <a:spLocks noChangeShapeType="1"/>
            </p:cNvSpPr>
            <p:nvPr/>
          </p:nvSpPr>
          <p:spPr bwMode="auto">
            <a:xfrm flipV="1">
              <a:off x="4464"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29" name="Line 27"/>
            <p:cNvSpPr>
              <a:spLocks noChangeShapeType="1"/>
            </p:cNvSpPr>
            <p:nvPr/>
          </p:nvSpPr>
          <p:spPr bwMode="auto">
            <a:xfrm>
              <a:off x="4560"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30" name="Line 28"/>
            <p:cNvSpPr>
              <a:spLocks noChangeShapeType="1"/>
            </p:cNvSpPr>
            <p:nvPr/>
          </p:nvSpPr>
          <p:spPr bwMode="auto">
            <a:xfrm flipV="1">
              <a:off x="4656" y="1632"/>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89" name="Line 41"/>
          <p:cNvSpPr>
            <a:spLocks noChangeShapeType="1"/>
          </p:cNvSpPr>
          <p:nvPr/>
        </p:nvSpPr>
        <p:spPr bwMode="auto">
          <a:xfrm>
            <a:off x="5576704" y="1898731"/>
            <a:ext cx="478466"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90" name="Line 42"/>
          <p:cNvSpPr>
            <a:spLocks noChangeShapeType="1"/>
          </p:cNvSpPr>
          <p:nvPr/>
        </p:nvSpPr>
        <p:spPr bwMode="auto">
          <a:xfrm>
            <a:off x="6533635" y="1839163"/>
            <a:ext cx="1127949"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91" name="Line 43"/>
          <p:cNvSpPr>
            <a:spLocks noChangeShapeType="1"/>
          </p:cNvSpPr>
          <p:nvPr/>
        </p:nvSpPr>
        <p:spPr bwMode="auto">
          <a:xfrm>
            <a:off x="7131237" y="1839163"/>
            <a:ext cx="0" cy="53803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92" name="Line 44"/>
          <p:cNvSpPr>
            <a:spLocks noChangeShapeType="1"/>
          </p:cNvSpPr>
          <p:nvPr/>
        </p:nvSpPr>
        <p:spPr bwMode="auto">
          <a:xfrm>
            <a:off x="7190805" y="2854701"/>
            <a:ext cx="0" cy="658131"/>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93" name="Line 48"/>
          <p:cNvSpPr>
            <a:spLocks noChangeShapeType="1"/>
          </p:cNvSpPr>
          <p:nvPr/>
        </p:nvSpPr>
        <p:spPr bwMode="auto">
          <a:xfrm>
            <a:off x="8583927" y="1793046"/>
            <a:ext cx="0" cy="599523"/>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nvGrpSpPr>
          <p:cNvPr id="94" name="Group 49"/>
          <p:cNvGrpSpPr>
            <a:grpSpLocks/>
          </p:cNvGrpSpPr>
          <p:nvPr/>
        </p:nvGrpSpPr>
        <p:grpSpPr bwMode="auto">
          <a:xfrm rot="5457964">
            <a:off x="6922269" y="2467029"/>
            <a:ext cx="477504" cy="297840"/>
            <a:chOff x="4320" y="1536"/>
            <a:chExt cx="384" cy="240"/>
          </a:xfrm>
        </p:grpSpPr>
        <p:sp>
          <p:nvSpPr>
            <p:cNvPr id="121" name="Line 50"/>
            <p:cNvSpPr>
              <a:spLocks noChangeShapeType="1"/>
            </p:cNvSpPr>
            <p:nvPr/>
          </p:nvSpPr>
          <p:spPr bwMode="auto">
            <a:xfrm flipV="1">
              <a:off x="4320" y="1536"/>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22" name="Line 51"/>
            <p:cNvSpPr>
              <a:spLocks noChangeShapeType="1"/>
            </p:cNvSpPr>
            <p:nvPr/>
          </p:nvSpPr>
          <p:spPr bwMode="auto">
            <a:xfrm>
              <a:off x="4368"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23" name="Line 52"/>
            <p:cNvSpPr>
              <a:spLocks noChangeShapeType="1"/>
            </p:cNvSpPr>
            <p:nvPr/>
          </p:nvSpPr>
          <p:spPr bwMode="auto">
            <a:xfrm flipV="1">
              <a:off x="4464"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24" name="Line 53"/>
            <p:cNvSpPr>
              <a:spLocks noChangeShapeType="1"/>
            </p:cNvSpPr>
            <p:nvPr/>
          </p:nvSpPr>
          <p:spPr bwMode="auto">
            <a:xfrm>
              <a:off x="4560"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25" name="Line 54"/>
            <p:cNvSpPr>
              <a:spLocks noChangeShapeType="1"/>
            </p:cNvSpPr>
            <p:nvPr/>
          </p:nvSpPr>
          <p:spPr bwMode="auto">
            <a:xfrm flipV="1">
              <a:off x="4656" y="1632"/>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95" name="Line 74"/>
          <p:cNvSpPr>
            <a:spLocks noChangeShapeType="1"/>
          </p:cNvSpPr>
          <p:nvPr/>
        </p:nvSpPr>
        <p:spPr bwMode="auto">
          <a:xfrm>
            <a:off x="8624280" y="2853740"/>
            <a:ext cx="0" cy="659091"/>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nvGrpSpPr>
          <p:cNvPr id="96" name="Group 87"/>
          <p:cNvGrpSpPr>
            <a:grpSpLocks/>
          </p:cNvGrpSpPr>
          <p:nvPr/>
        </p:nvGrpSpPr>
        <p:grpSpPr bwMode="auto">
          <a:xfrm rot="5457964">
            <a:off x="8355744" y="2465107"/>
            <a:ext cx="478466" cy="298801"/>
            <a:chOff x="4320" y="1536"/>
            <a:chExt cx="384" cy="240"/>
          </a:xfrm>
        </p:grpSpPr>
        <p:sp>
          <p:nvSpPr>
            <p:cNvPr id="116" name="Line 88"/>
            <p:cNvSpPr>
              <a:spLocks noChangeShapeType="1"/>
            </p:cNvSpPr>
            <p:nvPr/>
          </p:nvSpPr>
          <p:spPr bwMode="auto">
            <a:xfrm flipV="1">
              <a:off x="4320" y="1536"/>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17" name="Line 89"/>
            <p:cNvSpPr>
              <a:spLocks noChangeShapeType="1"/>
            </p:cNvSpPr>
            <p:nvPr/>
          </p:nvSpPr>
          <p:spPr bwMode="auto">
            <a:xfrm>
              <a:off x="4368"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18" name="Line 90"/>
            <p:cNvSpPr>
              <a:spLocks noChangeShapeType="1"/>
            </p:cNvSpPr>
            <p:nvPr/>
          </p:nvSpPr>
          <p:spPr bwMode="auto">
            <a:xfrm flipV="1">
              <a:off x="4464"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19" name="Line 91"/>
            <p:cNvSpPr>
              <a:spLocks noChangeShapeType="1"/>
            </p:cNvSpPr>
            <p:nvPr/>
          </p:nvSpPr>
          <p:spPr bwMode="auto">
            <a:xfrm>
              <a:off x="4560"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20" name="Line 92"/>
            <p:cNvSpPr>
              <a:spLocks noChangeShapeType="1"/>
            </p:cNvSpPr>
            <p:nvPr/>
          </p:nvSpPr>
          <p:spPr bwMode="auto">
            <a:xfrm flipV="1">
              <a:off x="4656" y="1632"/>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97" name="Line 93"/>
          <p:cNvSpPr>
            <a:spLocks noChangeShapeType="1"/>
          </p:cNvSpPr>
          <p:nvPr/>
        </p:nvSpPr>
        <p:spPr bwMode="auto">
          <a:xfrm flipH="1">
            <a:off x="5576704" y="3512831"/>
            <a:ext cx="3047576"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98" name="Line 101"/>
          <p:cNvSpPr>
            <a:spLocks noChangeShapeType="1"/>
          </p:cNvSpPr>
          <p:nvPr/>
        </p:nvSpPr>
        <p:spPr bwMode="auto">
          <a:xfrm>
            <a:off x="5576704" y="1898731"/>
            <a:ext cx="0" cy="717698"/>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99" name="Line 102"/>
          <p:cNvSpPr>
            <a:spLocks noChangeShapeType="1"/>
          </p:cNvSpPr>
          <p:nvPr/>
        </p:nvSpPr>
        <p:spPr bwMode="auto">
          <a:xfrm>
            <a:off x="5278864" y="2616429"/>
            <a:ext cx="597602"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00" name="Line 103"/>
          <p:cNvSpPr>
            <a:spLocks noChangeShapeType="1"/>
          </p:cNvSpPr>
          <p:nvPr/>
        </p:nvSpPr>
        <p:spPr bwMode="auto">
          <a:xfrm>
            <a:off x="5517136" y="2735565"/>
            <a:ext cx="119136"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01" name="Line 104"/>
          <p:cNvSpPr>
            <a:spLocks noChangeShapeType="1"/>
          </p:cNvSpPr>
          <p:nvPr/>
        </p:nvSpPr>
        <p:spPr bwMode="auto">
          <a:xfrm>
            <a:off x="5576704" y="2735565"/>
            <a:ext cx="0" cy="777267"/>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nvGrpSpPr>
          <p:cNvPr id="102" name="Group 108"/>
          <p:cNvGrpSpPr>
            <a:grpSpLocks/>
          </p:cNvGrpSpPr>
          <p:nvPr/>
        </p:nvGrpSpPr>
        <p:grpSpPr bwMode="auto">
          <a:xfrm>
            <a:off x="7661584" y="1654694"/>
            <a:ext cx="478466" cy="299762"/>
            <a:chOff x="4320" y="1536"/>
            <a:chExt cx="384" cy="240"/>
          </a:xfrm>
        </p:grpSpPr>
        <p:sp>
          <p:nvSpPr>
            <p:cNvPr id="111" name="Line 109"/>
            <p:cNvSpPr>
              <a:spLocks noChangeShapeType="1"/>
            </p:cNvSpPr>
            <p:nvPr/>
          </p:nvSpPr>
          <p:spPr bwMode="auto">
            <a:xfrm flipV="1">
              <a:off x="4320" y="1536"/>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12" name="Line 110"/>
            <p:cNvSpPr>
              <a:spLocks noChangeShapeType="1"/>
            </p:cNvSpPr>
            <p:nvPr/>
          </p:nvSpPr>
          <p:spPr bwMode="auto">
            <a:xfrm>
              <a:off x="4368"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13" name="Line 111"/>
            <p:cNvSpPr>
              <a:spLocks noChangeShapeType="1"/>
            </p:cNvSpPr>
            <p:nvPr/>
          </p:nvSpPr>
          <p:spPr bwMode="auto">
            <a:xfrm flipV="1">
              <a:off x="4464"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14" name="Line 112"/>
            <p:cNvSpPr>
              <a:spLocks noChangeShapeType="1"/>
            </p:cNvSpPr>
            <p:nvPr/>
          </p:nvSpPr>
          <p:spPr bwMode="auto">
            <a:xfrm>
              <a:off x="4560"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15" name="Line 113"/>
            <p:cNvSpPr>
              <a:spLocks noChangeShapeType="1"/>
            </p:cNvSpPr>
            <p:nvPr/>
          </p:nvSpPr>
          <p:spPr bwMode="auto">
            <a:xfrm flipV="1">
              <a:off x="4656" y="1632"/>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103" name="Line 114"/>
          <p:cNvSpPr>
            <a:spLocks noChangeShapeType="1"/>
          </p:cNvSpPr>
          <p:nvPr/>
        </p:nvSpPr>
        <p:spPr bwMode="auto">
          <a:xfrm>
            <a:off x="8122756" y="1793046"/>
            <a:ext cx="461172"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aphicFrame>
        <p:nvGraphicFramePr>
          <p:cNvPr id="131" name="Object 2"/>
          <p:cNvGraphicFramePr>
            <a:graphicFrameLocks noChangeAspect="1"/>
          </p:cNvGraphicFramePr>
          <p:nvPr>
            <p:extLst>
              <p:ext uri="{D42A27DB-BD31-4B8C-83A1-F6EECF244321}">
                <p14:modId xmlns:p14="http://schemas.microsoft.com/office/powerpoint/2010/main" val="2358049254"/>
              </p:ext>
            </p:extLst>
          </p:nvPr>
        </p:nvGraphicFramePr>
        <p:xfrm>
          <a:off x="7324555" y="2432589"/>
          <a:ext cx="349250" cy="349250"/>
        </p:xfrm>
        <a:graphic>
          <a:graphicData uri="http://schemas.openxmlformats.org/presentationml/2006/ole">
            <mc:AlternateContent xmlns:mc="http://schemas.openxmlformats.org/markup-compatibility/2006">
              <mc:Choice xmlns:v="urn:schemas-microsoft-com:vml" Requires="v">
                <p:oleObj name="Equation" r:id="rId7" imgW="203200" imgH="203200" progId="Equation.DSMT4">
                  <p:embed/>
                </p:oleObj>
              </mc:Choice>
              <mc:Fallback>
                <p:oleObj name="Equation" r:id="rId7" imgW="203200" imgH="203200" progId="Equation.DSMT4">
                  <p:embed/>
                  <p:pic>
                    <p:nvPicPr>
                      <p:cNvPr id="0" name=""/>
                      <p:cNvPicPr>
                        <a:picLocks noChangeAspect="1" noChangeArrowheads="1"/>
                      </p:cNvPicPr>
                      <p:nvPr/>
                    </p:nvPicPr>
                    <p:blipFill>
                      <a:blip r:embed="rId8"/>
                      <a:srcRect/>
                      <a:stretch>
                        <a:fillRect/>
                      </a:stretch>
                    </p:blipFill>
                    <p:spPr bwMode="auto">
                      <a:xfrm>
                        <a:off x="7324555" y="2432589"/>
                        <a:ext cx="349250" cy="349250"/>
                      </a:xfrm>
                      <a:prstGeom prst="rect">
                        <a:avLst/>
                      </a:prstGeom>
                      <a:noFill/>
                      <a:ln>
                        <a:noFill/>
                      </a:ln>
                      <a:effectLst/>
                    </p:spPr>
                  </p:pic>
                </p:oleObj>
              </mc:Fallback>
            </mc:AlternateContent>
          </a:graphicData>
        </a:graphic>
      </p:graphicFrame>
      <p:graphicFrame>
        <p:nvGraphicFramePr>
          <p:cNvPr id="132" name="Object 2"/>
          <p:cNvGraphicFramePr>
            <a:graphicFrameLocks noChangeAspect="1"/>
          </p:cNvGraphicFramePr>
          <p:nvPr>
            <p:extLst>
              <p:ext uri="{D42A27DB-BD31-4B8C-83A1-F6EECF244321}">
                <p14:modId xmlns:p14="http://schemas.microsoft.com/office/powerpoint/2010/main" val="504372561"/>
              </p:ext>
            </p:extLst>
          </p:nvPr>
        </p:nvGraphicFramePr>
        <p:xfrm>
          <a:off x="7773506" y="1369816"/>
          <a:ext cx="349250" cy="349250"/>
        </p:xfrm>
        <a:graphic>
          <a:graphicData uri="http://schemas.openxmlformats.org/presentationml/2006/ole">
            <mc:AlternateContent xmlns:mc="http://schemas.openxmlformats.org/markup-compatibility/2006">
              <mc:Choice xmlns:v="urn:schemas-microsoft-com:vml" Requires="v">
                <p:oleObj name="Equation" r:id="rId9" imgW="203200" imgH="203200" progId="Equation.DSMT4">
                  <p:embed/>
                </p:oleObj>
              </mc:Choice>
              <mc:Fallback>
                <p:oleObj name="Equation" r:id="rId9" imgW="203200" imgH="203200" progId="Equation.DSMT4">
                  <p:embed/>
                  <p:pic>
                    <p:nvPicPr>
                      <p:cNvPr id="0" name=""/>
                      <p:cNvPicPr>
                        <a:picLocks noChangeAspect="1" noChangeArrowheads="1"/>
                      </p:cNvPicPr>
                      <p:nvPr/>
                    </p:nvPicPr>
                    <p:blipFill>
                      <a:blip r:embed="rId10"/>
                      <a:srcRect/>
                      <a:stretch>
                        <a:fillRect/>
                      </a:stretch>
                    </p:blipFill>
                    <p:spPr bwMode="auto">
                      <a:xfrm>
                        <a:off x="7773506" y="1369816"/>
                        <a:ext cx="349250" cy="349250"/>
                      </a:xfrm>
                      <a:prstGeom prst="rect">
                        <a:avLst/>
                      </a:prstGeom>
                      <a:noFill/>
                      <a:ln>
                        <a:noFill/>
                      </a:ln>
                      <a:effectLst/>
                    </p:spPr>
                  </p:pic>
                </p:oleObj>
              </mc:Fallback>
            </mc:AlternateContent>
          </a:graphicData>
        </a:graphic>
      </p:graphicFrame>
      <p:graphicFrame>
        <p:nvGraphicFramePr>
          <p:cNvPr id="133" name="Object 2"/>
          <p:cNvGraphicFramePr>
            <a:graphicFrameLocks noChangeAspect="1"/>
          </p:cNvGraphicFramePr>
          <p:nvPr>
            <p:extLst>
              <p:ext uri="{D42A27DB-BD31-4B8C-83A1-F6EECF244321}">
                <p14:modId xmlns:p14="http://schemas.microsoft.com/office/powerpoint/2010/main" val="398307168"/>
              </p:ext>
            </p:extLst>
          </p:nvPr>
        </p:nvGraphicFramePr>
        <p:xfrm>
          <a:off x="8712016" y="2456882"/>
          <a:ext cx="371475" cy="349250"/>
        </p:xfrm>
        <a:graphic>
          <a:graphicData uri="http://schemas.openxmlformats.org/presentationml/2006/ole">
            <mc:AlternateContent xmlns:mc="http://schemas.openxmlformats.org/markup-compatibility/2006">
              <mc:Choice xmlns:v="urn:schemas-microsoft-com:vml" Requires="v">
                <p:oleObj name="Equation" r:id="rId11" imgW="215900" imgH="203200" progId="Equation.DSMT4">
                  <p:embed/>
                </p:oleObj>
              </mc:Choice>
              <mc:Fallback>
                <p:oleObj name="Equation" r:id="rId11" imgW="215900" imgH="203200" progId="Equation.DSMT4">
                  <p:embed/>
                  <p:pic>
                    <p:nvPicPr>
                      <p:cNvPr id="0" name=""/>
                      <p:cNvPicPr>
                        <a:picLocks noChangeAspect="1" noChangeArrowheads="1"/>
                      </p:cNvPicPr>
                      <p:nvPr/>
                    </p:nvPicPr>
                    <p:blipFill>
                      <a:blip r:embed="rId12"/>
                      <a:srcRect/>
                      <a:stretch>
                        <a:fillRect/>
                      </a:stretch>
                    </p:blipFill>
                    <p:spPr bwMode="auto">
                      <a:xfrm>
                        <a:off x="8712016" y="2456882"/>
                        <a:ext cx="371475" cy="349250"/>
                      </a:xfrm>
                      <a:prstGeom prst="rect">
                        <a:avLst/>
                      </a:prstGeom>
                      <a:noFill/>
                      <a:ln>
                        <a:noFill/>
                      </a:ln>
                      <a:effectLst/>
                    </p:spPr>
                  </p:pic>
                </p:oleObj>
              </mc:Fallback>
            </mc:AlternateContent>
          </a:graphicData>
        </a:graphic>
      </p:graphicFrame>
      <p:sp>
        <p:nvSpPr>
          <p:cNvPr id="56" name="TextBox 55"/>
          <p:cNvSpPr txBox="1"/>
          <p:nvPr/>
        </p:nvSpPr>
        <p:spPr>
          <a:xfrm>
            <a:off x="637639" y="3367413"/>
            <a:ext cx="4641225" cy="400110"/>
          </a:xfrm>
          <a:prstGeom prst="rect">
            <a:avLst/>
          </a:prstGeom>
          <a:noFill/>
        </p:spPr>
        <p:txBody>
          <a:bodyPr wrap="square" rtlCol="0">
            <a:spAutoFit/>
          </a:bodyPr>
          <a:lstStyle/>
          <a:p>
            <a:r>
              <a:rPr lang="en-US" sz="2000" dirty="0">
                <a:solidFill>
                  <a:srgbClr val="FF0000"/>
                </a:solidFill>
                <a:latin typeface="Apple Chancery"/>
                <a:cs typeface="Apple Chancery"/>
              </a:rPr>
              <a:t>Step 1:  </a:t>
            </a:r>
            <a:r>
              <a:rPr lang="en-US" sz="2000" dirty="0">
                <a:solidFill>
                  <a:srgbClr val="0000FF"/>
                </a:solidFill>
                <a:latin typeface="Times New Roman"/>
                <a:cs typeface="Times New Roman"/>
              </a:rPr>
              <a:t>Define </a:t>
            </a:r>
            <a:r>
              <a:rPr lang="en-US" sz="2000" dirty="0">
                <a:latin typeface="Times New Roman"/>
                <a:cs typeface="Times New Roman"/>
              </a:rPr>
              <a:t>one </a:t>
            </a:r>
            <a:r>
              <a:rPr lang="en-US" sz="2000" i="1" dirty="0">
                <a:solidFill>
                  <a:srgbClr val="FF0000"/>
                </a:solidFill>
                <a:latin typeface="Times New Roman"/>
                <a:cs typeface="Times New Roman"/>
              </a:rPr>
              <a:t>current </a:t>
            </a:r>
            <a:r>
              <a:rPr lang="en-US" sz="2000" dirty="0">
                <a:solidFill>
                  <a:srgbClr val="000000"/>
                </a:solidFill>
                <a:latin typeface="Times New Roman"/>
                <a:cs typeface="Times New Roman"/>
              </a:rPr>
              <a:t>for each </a:t>
            </a:r>
            <a:r>
              <a:rPr lang="en-US" sz="2000" dirty="0">
                <a:solidFill>
                  <a:srgbClr val="0000FF"/>
                </a:solidFill>
                <a:latin typeface="Times New Roman"/>
                <a:cs typeface="Times New Roman"/>
              </a:rPr>
              <a:t>branch.  </a:t>
            </a:r>
            <a:endParaRPr lang="en-US" sz="2000" dirty="0">
              <a:latin typeface="Times New Roman"/>
              <a:cs typeface="Times New Roman"/>
            </a:endParaRPr>
          </a:p>
        </p:txBody>
      </p:sp>
      <p:cxnSp>
        <p:nvCxnSpPr>
          <p:cNvPr id="62" name="Straight Arrow Connector 61"/>
          <p:cNvCxnSpPr/>
          <p:nvPr/>
        </p:nvCxnSpPr>
        <p:spPr>
          <a:xfrm>
            <a:off x="6937709" y="2212645"/>
            <a:ext cx="0" cy="580606"/>
          </a:xfrm>
          <a:prstGeom prst="straightConnector1">
            <a:avLst/>
          </a:prstGeom>
          <a:ln w="12700"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3" name="Straight Arrow Connector 62"/>
          <p:cNvCxnSpPr/>
          <p:nvPr/>
        </p:nvCxnSpPr>
        <p:spPr>
          <a:xfrm flipV="1">
            <a:off x="6069382" y="2046102"/>
            <a:ext cx="868327" cy="14344"/>
          </a:xfrm>
          <a:prstGeom prst="straightConnector1">
            <a:avLst/>
          </a:prstGeom>
          <a:ln w="12700"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64" name="Object 2"/>
          <p:cNvGraphicFramePr>
            <a:graphicFrameLocks noChangeAspect="1"/>
          </p:cNvGraphicFramePr>
          <p:nvPr>
            <p:extLst>
              <p:ext uri="{D42A27DB-BD31-4B8C-83A1-F6EECF244321}">
                <p14:modId xmlns:p14="http://schemas.microsoft.com/office/powerpoint/2010/main" val="3373563579"/>
              </p:ext>
            </p:extLst>
          </p:nvPr>
        </p:nvGraphicFramePr>
        <p:xfrm>
          <a:off x="6133868" y="2030240"/>
          <a:ext cx="239713" cy="350837"/>
        </p:xfrm>
        <a:graphic>
          <a:graphicData uri="http://schemas.openxmlformats.org/presentationml/2006/ole">
            <mc:AlternateContent xmlns:mc="http://schemas.openxmlformats.org/markup-compatibility/2006">
              <mc:Choice xmlns:v="urn:schemas-microsoft-com:vml" Requires="v">
                <p:oleObj name="Equation" r:id="rId13" imgW="139700" imgH="203200" progId="Equation.DSMT4">
                  <p:embed/>
                </p:oleObj>
              </mc:Choice>
              <mc:Fallback>
                <p:oleObj name="Equation" r:id="rId13" imgW="139700" imgH="203200" progId="Equation.DSMT4">
                  <p:embed/>
                  <p:pic>
                    <p:nvPicPr>
                      <p:cNvPr id="0" name=""/>
                      <p:cNvPicPr>
                        <a:picLocks noChangeAspect="1" noChangeArrowheads="1"/>
                      </p:cNvPicPr>
                      <p:nvPr/>
                    </p:nvPicPr>
                    <p:blipFill>
                      <a:blip r:embed="rId14"/>
                      <a:srcRect/>
                      <a:stretch>
                        <a:fillRect/>
                      </a:stretch>
                    </p:blipFill>
                    <p:spPr bwMode="auto">
                      <a:xfrm>
                        <a:off x="6133868" y="2030240"/>
                        <a:ext cx="239713" cy="350837"/>
                      </a:xfrm>
                      <a:prstGeom prst="rect">
                        <a:avLst/>
                      </a:prstGeom>
                      <a:noFill/>
                      <a:ln>
                        <a:noFill/>
                      </a:ln>
                      <a:effectLst/>
                    </p:spPr>
                  </p:pic>
                </p:oleObj>
              </mc:Fallback>
            </mc:AlternateContent>
          </a:graphicData>
        </a:graphic>
      </p:graphicFrame>
      <p:cxnSp>
        <p:nvCxnSpPr>
          <p:cNvPr id="65" name="Straight Arrow Connector 64"/>
          <p:cNvCxnSpPr/>
          <p:nvPr/>
        </p:nvCxnSpPr>
        <p:spPr>
          <a:xfrm>
            <a:off x="7219766" y="1965868"/>
            <a:ext cx="471460" cy="0"/>
          </a:xfrm>
          <a:prstGeom prst="straightConnector1">
            <a:avLst/>
          </a:prstGeom>
          <a:ln w="12700"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66" name="Object 2"/>
          <p:cNvGraphicFramePr>
            <a:graphicFrameLocks noChangeAspect="1"/>
          </p:cNvGraphicFramePr>
          <p:nvPr>
            <p:extLst>
              <p:ext uri="{D42A27DB-BD31-4B8C-83A1-F6EECF244321}">
                <p14:modId xmlns:p14="http://schemas.microsoft.com/office/powerpoint/2010/main" val="259627684"/>
              </p:ext>
            </p:extLst>
          </p:nvPr>
        </p:nvGraphicFramePr>
        <p:xfrm>
          <a:off x="6697997" y="2236039"/>
          <a:ext cx="239712" cy="350837"/>
        </p:xfrm>
        <a:graphic>
          <a:graphicData uri="http://schemas.openxmlformats.org/presentationml/2006/ole">
            <mc:AlternateContent xmlns:mc="http://schemas.openxmlformats.org/markup-compatibility/2006">
              <mc:Choice xmlns:v="urn:schemas-microsoft-com:vml" Requires="v">
                <p:oleObj name="Equation" r:id="rId15" imgW="139700" imgH="203200" progId="Equation.DSMT4">
                  <p:embed/>
                </p:oleObj>
              </mc:Choice>
              <mc:Fallback>
                <p:oleObj name="Equation" r:id="rId15" imgW="139700" imgH="203200" progId="Equation.DSMT4">
                  <p:embed/>
                  <p:pic>
                    <p:nvPicPr>
                      <p:cNvPr id="0" name=""/>
                      <p:cNvPicPr>
                        <a:picLocks noChangeAspect="1" noChangeArrowheads="1"/>
                      </p:cNvPicPr>
                      <p:nvPr/>
                    </p:nvPicPr>
                    <p:blipFill>
                      <a:blip r:embed="rId16"/>
                      <a:srcRect/>
                      <a:stretch>
                        <a:fillRect/>
                      </a:stretch>
                    </p:blipFill>
                    <p:spPr bwMode="auto">
                      <a:xfrm>
                        <a:off x="6697997" y="2236039"/>
                        <a:ext cx="239712" cy="350837"/>
                      </a:xfrm>
                      <a:prstGeom prst="rect">
                        <a:avLst/>
                      </a:prstGeom>
                      <a:noFill/>
                      <a:ln>
                        <a:noFill/>
                      </a:ln>
                      <a:effectLst/>
                    </p:spPr>
                  </p:pic>
                </p:oleObj>
              </mc:Fallback>
            </mc:AlternateContent>
          </a:graphicData>
        </a:graphic>
      </p:graphicFrame>
      <p:graphicFrame>
        <p:nvGraphicFramePr>
          <p:cNvPr id="67" name="Object 2"/>
          <p:cNvGraphicFramePr>
            <a:graphicFrameLocks noChangeAspect="1"/>
          </p:cNvGraphicFramePr>
          <p:nvPr>
            <p:extLst>
              <p:ext uri="{D42A27DB-BD31-4B8C-83A1-F6EECF244321}">
                <p14:modId xmlns:p14="http://schemas.microsoft.com/office/powerpoint/2010/main" val="3970484116"/>
              </p:ext>
            </p:extLst>
          </p:nvPr>
        </p:nvGraphicFramePr>
        <p:xfrm>
          <a:off x="7342831" y="1936482"/>
          <a:ext cx="239713" cy="350837"/>
        </p:xfrm>
        <a:graphic>
          <a:graphicData uri="http://schemas.openxmlformats.org/presentationml/2006/ole">
            <mc:AlternateContent xmlns:mc="http://schemas.openxmlformats.org/markup-compatibility/2006">
              <mc:Choice xmlns:v="urn:schemas-microsoft-com:vml" Requires="v">
                <p:oleObj name="Equation" r:id="rId17" imgW="139700" imgH="203200" progId="Equation.DSMT4">
                  <p:embed/>
                </p:oleObj>
              </mc:Choice>
              <mc:Fallback>
                <p:oleObj name="Equation" r:id="rId17" imgW="139700" imgH="203200" progId="Equation.DSMT4">
                  <p:embed/>
                  <p:pic>
                    <p:nvPicPr>
                      <p:cNvPr id="0" name=""/>
                      <p:cNvPicPr>
                        <a:picLocks noChangeAspect="1" noChangeArrowheads="1"/>
                      </p:cNvPicPr>
                      <p:nvPr/>
                    </p:nvPicPr>
                    <p:blipFill>
                      <a:blip r:embed="rId18"/>
                      <a:srcRect/>
                      <a:stretch>
                        <a:fillRect/>
                      </a:stretch>
                    </p:blipFill>
                    <p:spPr bwMode="auto">
                      <a:xfrm>
                        <a:off x="7342831" y="1936482"/>
                        <a:ext cx="239713" cy="350837"/>
                      </a:xfrm>
                      <a:prstGeom prst="rect">
                        <a:avLst/>
                      </a:prstGeom>
                      <a:noFill/>
                      <a:ln>
                        <a:noFill/>
                      </a:ln>
                      <a:effectLst/>
                    </p:spPr>
                  </p:pic>
                </p:oleObj>
              </mc:Fallback>
            </mc:AlternateContent>
          </a:graphicData>
        </a:graphic>
      </p:graphicFrame>
      <p:sp>
        <p:nvSpPr>
          <p:cNvPr id="5" name="TextBox 4"/>
          <p:cNvSpPr txBox="1"/>
          <p:nvPr/>
        </p:nvSpPr>
        <p:spPr>
          <a:xfrm>
            <a:off x="6808034" y="1580566"/>
            <a:ext cx="646406" cy="276999"/>
          </a:xfrm>
          <a:prstGeom prst="rect">
            <a:avLst/>
          </a:prstGeom>
          <a:noFill/>
        </p:spPr>
        <p:txBody>
          <a:bodyPr wrap="none" rtlCol="0">
            <a:spAutoFit/>
          </a:bodyPr>
          <a:lstStyle/>
          <a:p>
            <a:r>
              <a:rPr lang="en-US" sz="1200" dirty="0">
                <a:solidFill>
                  <a:srgbClr val="0000FF"/>
                </a:solidFill>
              </a:rPr>
              <a:t>Node A</a:t>
            </a:r>
          </a:p>
        </p:txBody>
      </p:sp>
      <p:sp>
        <p:nvSpPr>
          <p:cNvPr id="83" name="Line 120"/>
          <p:cNvSpPr>
            <a:spLocks noChangeShapeType="1"/>
          </p:cNvSpPr>
          <p:nvPr/>
        </p:nvSpPr>
        <p:spPr bwMode="auto">
          <a:xfrm flipH="1">
            <a:off x="7523232" y="1147406"/>
            <a:ext cx="783991"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84" name="Line 122"/>
          <p:cNvSpPr>
            <a:spLocks noChangeShapeType="1"/>
          </p:cNvSpPr>
          <p:nvPr/>
        </p:nvSpPr>
        <p:spPr bwMode="auto">
          <a:xfrm>
            <a:off x="7523233" y="1147406"/>
            <a:ext cx="0" cy="691757"/>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05" name="Line 123"/>
          <p:cNvSpPr>
            <a:spLocks noChangeShapeType="1"/>
          </p:cNvSpPr>
          <p:nvPr/>
        </p:nvSpPr>
        <p:spPr bwMode="auto">
          <a:xfrm>
            <a:off x="8307224" y="1147406"/>
            <a:ext cx="0" cy="64564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nvGrpSpPr>
          <p:cNvPr id="106" name="Group 105"/>
          <p:cNvGrpSpPr/>
          <p:nvPr/>
        </p:nvGrpSpPr>
        <p:grpSpPr>
          <a:xfrm>
            <a:off x="6234595" y="3345919"/>
            <a:ext cx="333824" cy="333824"/>
            <a:chOff x="5411254" y="3001405"/>
            <a:chExt cx="333824" cy="333824"/>
          </a:xfrm>
        </p:grpSpPr>
        <p:sp>
          <p:nvSpPr>
            <p:cNvPr id="107" name="Oval 106"/>
            <p:cNvSpPr/>
            <p:nvPr/>
          </p:nvSpPr>
          <p:spPr>
            <a:xfrm>
              <a:off x="5411254" y="3001405"/>
              <a:ext cx="333824" cy="333824"/>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108" name="Object 107"/>
            <p:cNvGraphicFramePr>
              <a:graphicFrameLocks noChangeAspect="1"/>
            </p:cNvGraphicFramePr>
            <p:nvPr>
              <p:extLst>
                <p:ext uri="{D42A27DB-BD31-4B8C-83A1-F6EECF244321}">
                  <p14:modId xmlns:p14="http://schemas.microsoft.com/office/powerpoint/2010/main" val="1364113350"/>
                </p:ext>
              </p:extLst>
            </p:nvPr>
          </p:nvGraphicFramePr>
          <p:xfrm>
            <a:off x="5446949" y="3011712"/>
            <a:ext cx="276225" cy="254000"/>
          </p:xfrm>
          <a:graphic>
            <a:graphicData uri="http://schemas.openxmlformats.org/presentationml/2006/ole">
              <mc:AlternateContent xmlns:mc="http://schemas.openxmlformats.org/markup-compatibility/2006">
                <mc:Choice xmlns:v="urn:schemas-microsoft-com:vml" Requires="v">
                  <p:oleObj name="Equation" r:id="rId19" imgW="165100" imgH="152400" progId="Equation.DSMT4">
                    <p:embed/>
                  </p:oleObj>
                </mc:Choice>
                <mc:Fallback>
                  <p:oleObj name="Equation" r:id="rId19" imgW="165100" imgH="152400" progId="Equation.DSMT4">
                    <p:embed/>
                    <p:pic>
                      <p:nvPicPr>
                        <p:cNvPr id="0" name=""/>
                        <p:cNvPicPr/>
                        <p:nvPr/>
                      </p:nvPicPr>
                      <p:blipFill>
                        <a:blip r:embed="rId20"/>
                        <a:stretch>
                          <a:fillRect/>
                        </a:stretch>
                      </p:blipFill>
                      <p:spPr>
                        <a:xfrm>
                          <a:off x="5446949" y="3011712"/>
                          <a:ext cx="276225" cy="254000"/>
                        </a:xfrm>
                        <a:prstGeom prst="rect">
                          <a:avLst/>
                        </a:prstGeom>
                      </p:spPr>
                    </p:pic>
                  </p:oleObj>
                </mc:Fallback>
              </mc:AlternateContent>
            </a:graphicData>
          </a:graphic>
        </p:graphicFrame>
      </p:grpSp>
      <p:grpSp>
        <p:nvGrpSpPr>
          <p:cNvPr id="109" name="Group 108"/>
          <p:cNvGrpSpPr/>
          <p:nvPr/>
        </p:nvGrpSpPr>
        <p:grpSpPr>
          <a:xfrm>
            <a:off x="7721392" y="980494"/>
            <a:ext cx="333824" cy="333824"/>
            <a:chOff x="5411254" y="3001405"/>
            <a:chExt cx="333824" cy="333824"/>
          </a:xfrm>
        </p:grpSpPr>
        <p:sp>
          <p:nvSpPr>
            <p:cNvPr id="110" name="Oval 109"/>
            <p:cNvSpPr/>
            <p:nvPr/>
          </p:nvSpPr>
          <p:spPr>
            <a:xfrm>
              <a:off x="5411254" y="3001405"/>
              <a:ext cx="333824" cy="333824"/>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134" name="Object 133"/>
            <p:cNvGraphicFramePr>
              <a:graphicFrameLocks noChangeAspect="1"/>
            </p:cNvGraphicFramePr>
            <p:nvPr>
              <p:extLst>
                <p:ext uri="{D42A27DB-BD31-4B8C-83A1-F6EECF244321}">
                  <p14:modId xmlns:p14="http://schemas.microsoft.com/office/powerpoint/2010/main" val="1816669402"/>
                </p:ext>
              </p:extLst>
            </p:nvPr>
          </p:nvGraphicFramePr>
          <p:xfrm>
            <a:off x="5451390" y="3045986"/>
            <a:ext cx="254000" cy="254000"/>
          </p:xfrm>
          <a:graphic>
            <a:graphicData uri="http://schemas.openxmlformats.org/presentationml/2006/ole">
              <mc:AlternateContent xmlns:mc="http://schemas.openxmlformats.org/markup-compatibility/2006">
                <mc:Choice xmlns:v="urn:schemas-microsoft-com:vml" Requires="v">
                  <p:oleObj name="Equation" r:id="rId21" imgW="152400" imgH="152400" progId="Equation.DSMT4">
                    <p:embed/>
                  </p:oleObj>
                </mc:Choice>
                <mc:Fallback>
                  <p:oleObj name="Equation" r:id="rId21" imgW="152400" imgH="152400" progId="Equation.DSMT4">
                    <p:embed/>
                    <p:pic>
                      <p:nvPicPr>
                        <p:cNvPr id="0" name=""/>
                        <p:cNvPicPr/>
                        <p:nvPr/>
                      </p:nvPicPr>
                      <p:blipFill>
                        <a:blip r:embed="rId22"/>
                        <a:stretch>
                          <a:fillRect/>
                        </a:stretch>
                      </p:blipFill>
                      <p:spPr>
                        <a:xfrm>
                          <a:off x="5451390" y="3045986"/>
                          <a:ext cx="254000" cy="254000"/>
                        </a:xfrm>
                        <a:prstGeom prst="rect">
                          <a:avLst/>
                        </a:prstGeom>
                      </p:spPr>
                    </p:pic>
                  </p:oleObj>
                </mc:Fallback>
              </mc:AlternateContent>
            </a:graphicData>
          </a:graphic>
        </p:graphicFrame>
      </p:grpSp>
      <p:sp>
        <p:nvSpPr>
          <p:cNvPr id="135" name="TextBox 134"/>
          <p:cNvSpPr txBox="1"/>
          <p:nvPr/>
        </p:nvSpPr>
        <p:spPr>
          <a:xfrm>
            <a:off x="637639" y="3827766"/>
            <a:ext cx="4641225" cy="400110"/>
          </a:xfrm>
          <a:prstGeom prst="rect">
            <a:avLst/>
          </a:prstGeom>
          <a:noFill/>
        </p:spPr>
        <p:txBody>
          <a:bodyPr wrap="square" rtlCol="0">
            <a:spAutoFit/>
          </a:bodyPr>
          <a:lstStyle/>
          <a:p>
            <a:r>
              <a:rPr lang="en-US" sz="2000" dirty="0">
                <a:solidFill>
                  <a:srgbClr val="FF0000"/>
                </a:solidFill>
                <a:latin typeface="Apple Chancery"/>
                <a:cs typeface="Apple Chancery"/>
              </a:rPr>
              <a:t>Step 2.  </a:t>
            </a:r>
            <a:r>
              <a:rPr lang="en-US" sz="2000" dirty="0">
                <a:solidFill>
                  <a:srgbClr val="0000FF"/>
                </a:solidFill>
                <a:latin typeface="Times New Roman"/>
                <a:cs typeface="Times New Roman"/>
              </a:rPr>
              <a:t>Write out </a:t>
            </a:r>
            <a:r>
              <a:rPr lang="en-US" sz="2000" i="1" dirty="0">
                <a:solidFill>
                  <a:srgbClr val="FF0000"/>
                </a:solidFill>
                <a:latin typeface="Times New Roman"/>
                <a:cs typeface="Times New Roman"/>
              </a:rPr>
              <a:t>node equations</a:t>
            </a:r>
            <a:r>
              <a:rPr lang="en-US" sz="2000" dirty="0">
                <a:solidFill>
                  <a:srgbClr val="FF0000"/>
                </a:solidFill>
                <a:latin typeface="Times New Roman"/>
                <a:cs typeface="Times New Roman"/>
              </a:rPr>
              <a:t> </a:t>
            </a:r>
            <a:r>
              <a:rPr lang="en-US" sz="2000" dirty="0">
                <a:latin typeface="Times New Roman"/>
                <a:cs typeface="Times New Roman"/>
              </a:rPr>
              <a:t>for as</a:t>
            </a:r>
            <a:endParaRPr lang="en-US" sz="2000" dirty="0">
              <a:solidFill>
                <a:srgbClr val="0000FF"/>
              </a:solidFill>
              <a:latin typeface="Times New Roman"/>
              <a:cs typeface="Times New Roman"/>
            </a:endParaRPr>
          </a:p>
        </p:txBody>
      </p:sp>
      <p:sp>
        <p:nvSpPr>
          <p:cNvPr id="136" name="TextBox 135"/>
          <p:cNvSpPr txBox="1"/>
          <p:nvPr/>
        </p:nvSpPr>
        <p:spPr>
          <a:xfrm>
            <a:off x="6652521" y="4441544"/>
            <a:ext cx="1076861" cy="400110"/>
          </a:xfrm>
          <a:prstGeom prst="rect">
            <a:avLst/>
          </a:prstGeom>
          <a:noFill/>
        </p:spPr>
        <p:txBody>
          <a:bodyPr wrap="square" rtlCol="0">
            <a:spAutoFit/>
          </a:bodyPr>
          <a:lstStyle/>
          <a:p>
            <a:r>
              <a:rPr lang="en-US" sz="2000" dirty="0">
                <a:solidFill>
                  <a:srgbClr val="0000FF"/>
                </a:solidFill>
                <a:latin typeface="Times New Roman"/>
                <a:cs typeface="Times New Roman"/>
              </a:rPr>
              <a:t>Node A:</a:t>
            </a:r>
            <a:endParaRPr lang="en-US" sz="2000" dirty="0">
              <a:latin typeface="Times New Roman"/>
              <a:cs typeface="Times New Roman"/>
            </a:endParaRPr>
          </a:p>
        </p:txBody>
      </p:sp>
      <p:sp>
        <p:nvSpPr>
          <p:cNvPr id="137" name="TextBox 136"/>
          <p:cNvSpPr txBox="1"/>
          <p:nvPr/>
        </p:nvSpPr>
        <p:spPr>
          <a:xfrm>
            <a:off x="637638" y="4123123"/>
            <a:ext cx="6375489" cy="707886"/>
          </a:xfrm>
          <a:prstGeom prst="rect">
            <a:avLst/>
          </a:prstGeom>
          <a:noFill/>
        </p:spPr>
        <p:txBody>
          <a:bodyPr wrap="square" rtlCol="0">
            <a:spAutoFit/>
          </a:bodyPr>
          <a:lstStyle/>
          <a:p>
            <a:r>
              <a:rPr lang="en-US" sz="2000" dirty="0">
                <a:latin typeface="Times New Roman"/>
                <a:cs typeface="Times New Roman"/>
              </a:rPr>
              <a:t>many nodes as you can (see note below).  Be sure to </a:t>
            </a:r>
            <a:r>
              <a:rPr lang="en-US" sz="2000" dirty="0">
                <a:solidFill>
                  <a:srgbClr val="0000FF"/>
                </a:solidFill>
                <a:latin typeface="Times New Roman"/>
                <a:cs typeface="Times New Roman"/>
              </a:rPr>
              <a:t>identify</a:t>
            </a:r>
            <a:r>
              <a:rPr lang="en-US" sz="2000" dirty="0">
                <a:latin typeface="Times New Roman"/>
                <a:cs typeface="Times New Roman"/>
              </a:rPr>
              <a:t> </a:t>
            </a:r>
            <a:r>
              <a:rPr lang="en-US" sz="2000" dirty="0">
                <a:solidFill>
                  <a:srgbClr val="0000FF"/>
                </a:solidFill>
                <a:latin typeface="Times New Roman"/>
                <a:cs typeface="Times New Roman"/>
              </a:rPr>
              <a:t>which node </a:t>
            </a:r>
            <a:r>
              <a:rPr lang="en-US" sz="2000" dirty="0">
                <a:latin typeface="Times New Roman"/>
                <a:cs typeface="Times New Roman"/>
              </a:rPr>
              <a:t>you are working with.  For this problem:</a:t>
            </a:r>
            <a:endParaRPr lang="en-US" sz="2000" dirty="0">
              <a:solidFill>
                <a:srgbClr val="0000FF"/>
              </a:solidFill>
              <a:latin typeface="Times New Roman"/>
              <a:cs typeface="Times New Roman"/>
            </a:endParaRPr>
          </a:p>
        </p:txBody>
      </p:sp>
      <p:graphicFrame>
        <p:nvGraphicFramePr>
          <p:cNvPr id="139" name="Object 2"/>
          <p:cNvGraphicFramePr>
            <a:graphicFrameLocks noChangeAspect="1"/>
          </p:cNvGraphicFramePr>
          <p:nvPr>
            <p:extLst>
              <p:ext uri="{D42A27DB-BD31-4B8C-83A1-F6EECF244321}">
                <p14:modId xmlns:p14="http://schemas.microsoft.com/office/powerpoint/2010/main" val="419260400"/>
              </p:ext>
            </p:extLst>
          </p:nvPr>
        </p:nvGraphicFramePr>
        <p:xfrm>
          <a:off x="7229108" y="4801581"/>
          <a:ext cx="1089025" cy="349250"/>
        </p:xfrm>
        <a:graphic>
          <a:graphicData uri="http://schemas.openxmlformats.org/presentationml/2006/ole">
            <mc:AlternateContent xmlns:mc="http://schemas.openxmlformats.org/markup-compatibility/2006">
              <mc:Choice xmlns:v="urn:schemas-microsoft-com:vml" Requires="v">
                <p:oleObj name="Equation" r:id="rId23" imgW="635000" imgH="203200" progId="Equation.DSMT4">
                  <p:embed/>
                </p:oleObj>
              </mc:Choice>
              <mc:Fallback>
                <p:oleObj name="Equation" r:id="rId23" imgW="635000" imgH="203200" progId="Equation.DSMT4">
                  <p:embed/>
                  <p:pic>
                    <p:nvPicPr>
                      <p:cNvPr id="0" name=""/>
                      <p:cNvPicPr>
                        <a:picLocks noChangeAspect="1" noChangeArrowheads="1"/>
                      </p:cNvPicPr>
                      <p:nvPr/>
                    </p:nvPicPr>
                    <p:blipFill>
                      <a:blip r:embed="rId24"/>
                      <a:srcRect/>
                      <a:stretch>
                        <a:fillRect/>
                      </a:stretch>
                    </p:blipFill>
                    <p:spPr bwMode="auto">
                      <a:xfrm>
                        <a:off x="7229108" y="4801581"/>
                        <a:ext cx="1089025" cy="349250"/>
                      </a:xfrm>
                      <a:prstGeom prst="rect">
                        <a:avLst/>
                      </a:prstGeom>
                      <a:noFill/>
                      <a:ln>
                        <a:noFill/>
                      </a:ln>
                      <a:effectLst/>
                    </p:spPr>
                  </p:pic>
                </p:oleObj>
              </mc:Fallback>
            </mc:AlternateContent>
          </a:graphicData>
        </a:graphic>
      </p:graphicFrame>
      <p:sp>
        <p:nvSpPr>
          <p:cNvPr id="140" name="TextBox 139"/>
          <p:cNvSpPr txBox="1"/>
          <p:nvPr/>
        </p:nvSpPr>
        <p:spPr>
          <a:xfrm>
            <a:off x="263785" y="5123166"/>
            <a:ext cx="8819705" cy="1323439"/>
          </a:xfrm>
          <a:prstGeom prst="rect">
            <a:avLst/>
          </a:prstGeom>
          <a:noFill/>
        </p:spPr>
        <p:txBody>
          <a:bodyPr wrap="square" rtlCol="0">
            <a:spAutoFit/>
          </a:bodyPr>
          <a:lstStyle/>
          <a:p>
            <a:r>
              <a:rPr lang="en-US" sz="2000" dirty="0">
                <a:solidFill>
                  <a:srgbClr val="FF0000"/>
                </a:solidFill>
                <a:latin typeface="Apple Chancery"/>
                <a:cs typeface="Apple Chancery"/>
              </a:rPr>
              <a:t>Important note:  </a:t>
            </a:r>
            <a:r>
              <a:rPr lang="en-US" sz="2000" dirty="0">
                <a:solidFill>
                  <a:srgbClr val="000000"/>
                </a:solidFill>
                <a:latin typeface="Times New Roman"/>
                <a:cs typeface="Times New Roman"/>
              </a:rPr>
              <a:t>If  you had written out the </a:t>
            </a:r>
            <a:r>
              <a:rPr lang="en-US" sz="2000" dirty="0">
                <a:solidFill>
                  <a:srgbClr val="0000FF"/>
                </a:solidFill>
                <a:latin typeface="Times New Roman"/>
                <a:cs typeface="Times New Roman"/>
              </a:rPr>
              <a:t>node equation for</a:t>
            </a:r>
            <a:r>
              <a:rPr lang="en-US" sz="2000" dirty="0">
                <a:solidFill>
                  <a:srgbClr val="000000"/>
                </a:solidFill>
                <a:latin typeface="Times New Roman"/>
                <a:cs typeface="Times New Roman"/>
              </a:rPr>
              <a:t> the </a:t>
            </a:r>
            <a:r>
              <a:rPr lang="en-US" sz="2000" dirty="0">
                <a:solidFill>
                  <a:srgbClr val="0000FF"/>
                </a:solidFill>
                <a:latin typeface="Times New Roman"/>
                <a:cs typeface="Times New Roman"/>
              </a:rPr>
              <a:t>node</a:t>
            </a:r>
            <a:r>
              <a:rPr lang="en-US" sz="2000" dirty="0">
                <a:solidFill>
                  <a:srgbClr val="000000"/>
                </a:solidFill>
                <a:latin typeface="Times New Roman"/>
                <a:cs typeface="Times New Roman"/>
              </a:rPr>
              <a:t> </a:t>
            </a:r>
            <a:r>
              <a:rPr lang="en-US" sz="2000" dirty="0">
                <a:solidFill>
                  <a:srgbClr val="0000FF"/>
                </a:solidFill>
                <a:latin typeface="Times New Roman"/>
                <a:cs typeface="Times New Roman"/>
              </a:rPr>
              <a:t>at</a:t>
            </a:r>
            <a:r>
              <a:rPr lang="en-US" sz="2000" dirty="0">
                <a:solidFill>
                  <a:srgbClr val="000000"/>
                </a:solidFill>
                <a:latin typeface="Times New Roman"/>
                <a:cs typeface="Times New Roman"/>
              </a:rPr>
              <a:t> the </a:t>
            </a:r>
            <a:r>
              <a:rPr lang="en-US" sz="2000" dirty="0">
                <a:solidFill>
                  <a:srgbClr val="0000FF"/>
                </a:solidFill>
                <a:latin typeface="Times New Roman"/>
                <a:cs typeface="Times New Roman"/>
              </a:rPr>
              <a:t>bottom</a:t>
            </a:r>
            <a:r>
              <a:rPr lang="en-US" sz="2000" dirty="0">
                <a:solidFill>
                  <a:srgbClr val="000000"/>
                </a:solidFill>
                <a:latin typeface="Times New Roman"/>
                <a:cs typeface="Times New Roman"/>
              </a:rPr>
              <a:t>, you would have gotten                  .  This is the same equation as above.  There will </a:t>
            </a:r>
            <a:r>
              <a:rPr lang="en-US" sz="2000" dirty="0">
                <a:solidFill>
                  <a:srgbClr val="FF0000"/>
                </a:solidFill>
                <a:latin typeface="Times New Roman"/>
                <a:cs typeface="Times New Roman"/>
              </a:rPr>
              <a:t>always </a:t>
            </a:r>
            <a:r>
              <a:rPr lang="en-US" sz="2000" dirty="0">
                <a:solidFill>
                  <a:srgbClr val="000000"/>
                </a:solidFill>
                <a:latin typeface="Times New Roman"/>
                <a:cs typeface="Times New Roman"/>
              </a:rPr>
              <a:t>be </a:t>
            </a:r>
            <a:r>
              <a:rPr lang="en-US" sz="2000" i="1" dirty="0">
                <a:solidFill>
                  <a:srgbClr val="FF0000"/>
                </a:solidFill>
                <a:latin typeface="Times New Roman"/>
                <a:cs typeface="Times New Roman"/>
              </a:rPr>
              <a:t>fewer independent node equations </a:t>
            </a:r>
            <a:r>
              <a:rPr lang="en-US" sz="2000" dirty="0">
                <a:solidFill>
                  <a:srgbClr val="FF0000"/>
                </a:solidFill>
                <a:latin typeface="Times New Roman"/>
                <a:cs typeface="Times New Roman"/>
              </a:rPr>
              <a:t>than actual nodes </a:t>
            </a:r>
            <a:r>
              <a:rPr lang="en-US" sz="2000" dirty="0">
                <a:latin typeface="Times New Roman"/>
                <a:cs typeface="Times New Roman"/>
              </a:rPr>
              <a:t>in a circuit</a:t>
            </a:r>
            <a:r>
              <a:rPr lang="en-US" sz="2000" dirty="0">
                <a:solidFill>
                  <a:srgbClr val="000000"/>
                </a:solidFill>
                <a:latin typeface="Times New Roman"/>
                <a:cs typeface="Times New Roman"/>
              </a:rPr>
              <a:t>.  In this case, there were </a:t>
            </a:r>
            <a:r>
              <a:rPr lang="en-US" sz="2000" dirty="0">
                <a:solidFill>
                  <a:srgbClr val="0000FF"/>
                </a:solidFill>
                <a:latin typeface="Times New Roman"/>
                <a:cs typeface="Times New Roman"/>
              </a:rPr>
              <a:t>two nodes </a:t>
            </a:r>
            <a:r>
              <a:rPr lang="en-US" sz="2000" dirty="0">
                <a:solidFill>
                  <a:srgbClr val="000000"/>
                </a:solidFill>
                <a:latin typeface="Times New Roman"/>
                <a:cs typeface="Times New Roman"/>
              </a:rPr>
              <a:t>and only </a:t>
            </a:r>
            <a:r>
              <a:rPr lang="en-US" sz="2000" dirty="0">
                <a:solidFill>
                  <a:srgbClr val="0000FF"/>
                </a:solidFill>
                <a:latin typeface="Times New Roman"/>
                <a:cs typeface="Times New Roman"/>
              </a:rPr>
              <a:t>one independent node equation</a:t>
            </a:r>
            <a:r>
              <a:rPr lang="en-US" sz="2000" dirty="0">
                <a:solidFill>
                  <a:srgbClr val="000000"/>
                </a:solidFill>
                <a:latin typeface="Times New Roman"/>
                <a:cs typeface="Times New Roman"/>
              </a:rPr>
              <a:t>. </a:t>
            </a:r>
          </a:p>
        </p:txBody>
      </p:sp>
      <p:graphicFrame>
        <p:nvGraphicFramePr>
          <p:cNvPr id="141" name="Object 2"/>
          <p:cNvGraphicFramePr>
            <a:graphicFrameLocks noChangeAspect="1"/>
          </p:cNvGraphicFramePr>
          <p:nvPr>
            <p:extLst>
              <p:ext uri="{D42A27DB-BD31-4B8C-83A1-F6EECF244321}">
                <p14:modId xmlns:p14="http://schemas.microsoft.com/office/powerpoint/2010/main" val="657557987"/>
              </p:ext>
            </p:extLst>
          </p:nvPr>
        </p:nvGraphicFramePr>
        <p:xfrm>
          <a:off x="3575476" y="5483952"/>
          <a:ext cx="1089025" cy="349250"/>
        </p:xfrm>
        <a:graphic>
          <a:graphicData uri="http://schemas.openxmlformats.org/presentationml/2006/ole">
            <mc:AlternateContent xmlns:mc="http://schemas.openxmlformats.org/markup-compatibility/2006">
              <mc:Choice xmlns:v="urn:schemas-microsoft-com:vml" Requires="v">
                <p:oleObj name="Equation" r:id="rId25" imgW="635000" imgH="203200" progId="Equation.DSMT4">
                  <p:embed/>
                </p:oleObj>
              </mc:Choice>
              <mc:Fallback>
                <p:oleObj name="Equation" r:id="rId25" imgW="635000" imgH="203200" progId="Equation.DSMT4">
                  <p:embed/>
                  <p:pic>
                    <p:nvPicPr>
                      <p:cNvPr id="0" name=""/>
                      <p:cNvPicPr>
                        <a:picLocks noChangeAspect="1" noChangeArrowheads="1"/>
                      </p:cNvPicPr>
                      <p:nvPr/>
                    </p:nvPicPr>
                    <p:blipFill>
                      <a:blip r:embed="rId26"/>
                      <a:srcRect/>
                      <a:stretch>
                        <a:fillRect/>
                      </a:stretch>
                    </p:blipFill>
                    <p:spPr bwMode="auto">
                      <a:xfrm>
                        <a:off x="3575476" y="5483952"/>
                        <a:ext cx="1089025" cy="349250"/>
                      </a:xfrm>
                      <a:prstGeom prst="rect">
                        <a:avLst/>
                      </a:prstGeom>
                      <a:noFill/>
                      <a:ln>
                        <a:noFill/>
                      </a:ln>
                      <a:effectLst/>
                    </p:spPr>
                  </p:pic>
                </p:oleObj>
              </mc:Fallback>
            </mc:AlternateContent>
          </a:graphicData>
        </a:graphic>
      </p:graphicFrame>
      <p:sp>
        <p:nvSpPr>
          <p:cNvPr id="142" name="TextBox 141"/>
          <p:cNvSpPr txBox="1"/>
          <p:nvPr/>
        </p:nvSpPr>
        <p:spPr>
          <a:xfrm>
            <a:off x="646851" y="2934796"/>
            <a:ext cx="4641225" cy="400110"/>
          </a:xfrm>
          <a:prstGeom prst="rect">
            <a:avLst/>
          </a:prstGeom>
          <a:noFill/>
        </p:spPr>
        <p:txBody>
          <a:bodyPr wrap="square" rtlCol="0">
            <a:spAutoFit/>
          </a:bodyPr>
          <a:lstStyle/>
          <a:p>
            <a:r>
              <a:rPr lang="en-US" sz="2000" dirty="0">
                <a:solidFill>
                  <a:srgbClr val="FF0000"/>
                </a:solidFill>
                <a:latin typeface="Apple Chancery"/>
                <a:cs typeface="Apple Chancery"/>
              </a:rPr>
              <a:t>Step 0: </a:t>
            </a:r>
            <a:r>
              <a:rPr lang="en-US" sz="2000" dirty="0">
                <a:solidFill>
                  <a:srgbClr val="0000FF"/>
                </a:solidFill>
                <a:latin typeface="Times New Roman"/>
                <a:cs typeface="Times New Roman"/>
              </a:rPr>
              <a:t>Remove the meters.  </a:t>
            </a:r>
            <a:endParaRPr lang="en-US" sz="2000" dirty="0">
              <a:latin typeface="Times New Roman"/>
              <a:cs typeface="Times New Roman"/>
            </a:endParaRPr>
          </a:p>
        </p:txBody>
      </p:sp>
    </p:spTree>
    <p:extLst>
      <p:ext uri="{BB962C8B-B14F-4D97-AF65-F5344CB8AC3E}">
        <p14:creationId xmlns:p14="http://schemas.microsoft.com/office/powerpoint/2010/main" val="2069031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2"/>
                                        </p:tgtEl>
                                        <p:attrNameLst>
                                          <p:attrName>style.visibility</p:attrName>
                                        </p:attrNameLst>
                                      </p:cBhvr>
                                      <p:to>
                                        <p:strVal val="visible"/>
                                      </p:to>
                                    </p:set>
                                    <p:animEffect transition="in" filter="dissolve">
                                      <p:cBhvr>
                                        <p:cTn id="7" dur="500"/>
                                        <p:tgtEl>
                                          <p:spTgt spid="14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0" nodeType="clickEffect">
                                  <p:stCondLst>
                                    <p:cond delay="0"/>
                                  </p:stCondLst>
                                  <p:childTnLst>
                                    <p:set>
                                      <p:cBhvr>
                                        <p:cTn id="11" dur="1" fill="hold">
                                          <p:stCondLst>
                                            <p:cond delay="0"/>
                                          </p:stCondLst>
                                        </p:cTn>
                                        <p:tgtEl>
                                          <p:spTgt spid="83"/>
                                        </p:tgtEl>
                                        <p:attrNameLst>
                                          <p:attrName>style.visibility</p:attrName>
                                        </p:attrNameLst>
                                      </p:cBhvr>
                                      <p:to>
                                        <p:strVal val="hidden"/>
                                      </p:to>
                                    </p:set>
                                  </p:childTnLst>
                                </p:cTn>
                              </p:par>
                              <p:par>
                                <p:cTn id="12" presetID="1" presetClass="exit" presetSubtype="0" fill="hold" nodeType="withEffect">
                                  <p:stCondLst>
                                    <p:cond delay="0"/>
                                  </p:stCondLst>
                                  <p:childTnLst>
                                    <p:set>
                                      <p:cBhvr>
                                        <p:cTn id="13" dur="1" fill="hold">
                                          <p:stCondLst>
                                            <p:cond delay="0"/>
                                          </p:stCondLst>
                                        </p:cTn>
                                        <p:tgtEl>
                                          <p:spTgt spid="109"/>
                                        </p:tgtEl>
                                        <p:attrNameLst>
                                          <p:attrName>style.visibility</p:attrName>
                                        </p:attrNameLst>
                                      </p:cBhvr>
                                      <p:to>
                                        <p:strVal val="hidden"/>
                                      </p:to>
                                    </p:set>
                                  </p:childTnLst>
                                </p:cTn>
                              </p:par>
                              <p:par>
                                <p:cTn id="14" presetID="1" presetClass="exit" presetSubtype="0" fill="hold" grpId="0" nodeType="withEffect">
                                  <p:stCondLst>
                                    <p:cond delay="0"/>
                                  </p:stCondLst>
                                  <p:childTnLst>
                                    <p:set>
                                      <p:cBhvr>
                                        <p:cTn id="15" dur="1" fill="hold">
                                          <p:stCondLst>
                                            <p:cond delay="0"/>
                                          </p:stCondLst>
                                        </p:cTn>
                                        <p:tgtEl>
                                          <p:spTgt spid="105"/>
                                        </p:tgtEl>
                                        <p:attrNameLst>
                                          <p:attrName>style.visibility</p:attrName>
                                        </p:attrNameLst>
                                      </p:cBhvr>
                                      <p:to>
                                        <p:strVal val="hidden"/>
                                      </p:to>
                                    </p:set>
                                  </p:childTnLst>
                                </p:cTn>
                              </p:par>
                              <p:par>
                                <p:cTn id="16" presetID="1" presetClass="exit" presetSubtype="0" fill="hold" grpId="0" nodeType="withEffect">
                                  <p:stCondLst>
                                    <p:cond delay="0"/>
                                  </p:stCondLst>
                                  <p:childTnLst>
                                    <p:set>
                                      <p:cBhvr>
                                        <p:cTn id="17" dur="1" fill="hold">
                                          <p:stCondLst>
                                            <p:cond delay="0"/>
                                          </p:stCondLst>
                                        </p:cTn>
                                        <p:tgtEl>
                                          <p:spTgt spid="84"/>
                                        </p:tgtEl>
                                        <p:attrNameLst>
                                          <p:attrName>style.visibility</p:attrName>
                                        </p:attrNameLst>
                                      </p:cBhvr>
                                      <p:to>
                                        <p:strVal val="hidden"/>
                                      </p:to>
                                    </p:set>
                                  </p:childTnLst>
                                </p:cTn>
                              </p:par>
                              <p:par>
                                <p:cTn id="18" presetID="1" presetClass="exit" presetSubtype="0" fill="hold" nodeType="withEffect">
                                  <p:stCondLst>
                                    <p:cond delay="0"/>
                                  </p:stCondLst>
                                  <p:childTnLst>
                                    <p:set>
                                      <p:cBhvr>
                                        <p:cTn id="19" dur="1" fill="hold">
                                          <p:stCondLst>
                                            <p:cond delay="0"/>
                                          </p:stCondLst>
                                        </p:cTn>
                                        <p:tgtEl>
                                          <p:spTgt spid="106"/>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56"/>
                                        </p:tgtEl>
                                        <p:attrNameLst>
                                          <p:attrName>style.visibility</p:attrName>
                                        </p:attrNameLst>
                                      </p:cBhvr>
                                      <p:to>
                                        <p:strVal val="visible"/>
                                      </p:to>
                                    </p:set>
                                    <p:animEffect transition="in" filter="dissolve">
                                      <p:cBhvr>
                                        <p:cTn id="24" dur="500"/>
                                        <p:tgtEl>
                                          <p:spTgt spid="56"/>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nodeType="clickEffect">
                                  <p:stCondLst>
                                    <p:cond delay="0"/>
                                  </p:stCondLst>
                                  <p:childTnLst>
                                    <p:set>
                                      <p:cBhvr>
                                        <p:cTn id="28" dur="1" fill="hold">
                                          <p:stCondLst>
                                            <p:cond delay="0"/>
                                          </p:stCondLst>
                                        </p:cTn>
                                        <p:tgtEl>
                                          <p:spTgt spid="63"/>
                                        </p:tgtEl>
                                        <p:attrNameLst>
                                          <p:attrName>style.visibility</p:attrName>
                                        </p:attrNameLst>
                                      </p:cBhvr>
                                      <p:to>
                                        <p:strVal val="visible"/>
                                      </p:to>
                                    </p:set>
                                    <p:animEffect transition="in" filter="dissolve">
                                      <p:cBhvr>
                                        <p:cTn id="29" dur="500"/>
                                        <p:tgtEl>
                                          <p:spTgt spid="63"/>
                                        </p:tgtEl>
                                      </p:cBhvr>
                                    </p:animEffect>
                                  </p:childTnLst>
                                </p:cTn>
                              </p:par>
                              <p:par>
                                <p:cTn id="30" presetID="9" presetClass="entr" presetSubtype="0" fill="hold" nodeType="withEffect">
                                  <p:stCondLst>
                                    <p:cond delay="0"/>
                                  </p:stCondLst>
                                  <p:childTnLst>
                                    <p:set>
                                      <p:cBhvr>
                                        <p:cTn id="31" dur="1" fill="hold">
                                          <p:stCondLst>
                                            <p:cond delay="0"/>
                                          </p:stCondLst>
                                        </p:cTn>
                                        <p:tgtEl>
                                          <p:spTgt spid="62"/>
                                        </p:tgtEl>
                                        <p:attrNameLst>
                                          <p:attrName>style.visibility</p:attrName>
                                        </p:attrNameLst>
                                      </p:cBhvr>
                                      <p:to>
                                        <p:strVal val="visible"/>
                                      </p:to>
                                    </p:set>
                                    <p:animEffect transition="in" filter="dissolve">
                                      <p:cBhvr>
                                        <p:cTn id="32" dur="500"/>
                                        <p:tgtEl>
                                          <p:spTgt spid="62"/>
                                        </p:tgtEl>
                                      </p:cBhvr>
                                    </p:animEffect>
                                  </p:childTnLst>
                                </p:cTn>
                              </p:par>
                              <p:par>
                                <p:cTn id="33" presetID="9" presetClass="entr" presetSubtype="0" fill="hold" nodeType="with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dissolve">
                                      <p:cBhvr>
                                        <p:cTn id="35" dur="500"/>
                                        <p:tgtEl>
                                          <p:spTgt spid="65"/>
                                        </p:tgtEl>
                                      </p:cBhvr>
                                    </p:animEffect>
                                  </p:childTnLst>
                                </p:cTn>
                              </p:par>
                              <p:par>
                                <p:cTn id="36" presetID="9" presetClass="entr" presetSubtype="0" fill="hold" nodeType="withEffect">
                                  <p:stCondLst>
                                    <p:cond delay="0"/>
                                  </p:stCondLst>
                                  <p:childTnLst>
                                    <p:set>
                                      <p:cBhvr>
                                        <p:cTn id="37" dur="1" fill="hold">
                                          <p:stCondLst>
                                            <p:cond delay="0"/>
                                          </p:stCondLst>
                                        </p:cTn>
                                        <p:tgtEl>
                                          <p:spTgt spid="67"/>
                                        </p:tgtEl>
                                        <p:attrNameLst>
                                          <p:attrName>style.visibility</p:attrName>
                                        </p:attrNameLst>
                                      </p:cBhvr>
                                      <p:to>
                                        <p:strVal val="visible"/>
                                      </p:to>
                                    </p:set>
                                    <p:animEffect transition="in" filter="dissolve">
                                      <p:cBhvr>
                                        <p:cTn id="38" dur="500"/>
                                        <p:tgtEl>
                                          <p:spTgt spid="67"/>
                                        </p:tgtEl>
                                      </p:cBhvr>
                                    </p:animEffect>
                                  </p:childTnLst>
                                </p:cTn>
                              </p:par>
                              <p:par>
                                <p:cTn id="39" presetID="9" presetClass="entr" presetSubtype="0" fill="hold" nodeType="withEffect">
                                  <p:stCondLst>
                                    <p:cond delay="0"/>
                                  </p:stCondLst>
                                  <p:childTnLst>
                                    <p:set>
                                      <p:cBhvr>
                                        <p:cTn id="40" dur="1" fill="hold">
                                          <p:stCondLst>
                                            <p:cond delay="0"/>
                                          </p:stCondLst>
                                        </p:cTn>
                                        <p:tgtEl>
                                          <p:spTgt spid="66"/>
                                        </p:tgtEl>
                                        <p:attrNameLst>
                                          <p:attrName>style.visibility</p:attrName>
                                        </p:attrNameLst>
                                      </p:cBhvr>
                                      <p:to>
                                        <p:strVal val="visible"/>
                                      </p:to>
                                    </p:set>
                                    <p:animEffect transition="in" filter="dissolve">
                                      <p:cBhvr>
                                        <p:cTn id="41" dur="500"/>
                                        <p:tgtEl>
                                          <p:spTgt spid="66"/>
                                        </p:tgtEl>
                                      </p:cBhvr>
                                    </p:animEffect>
                                  </p:childTnLst>
                                </p:cTn>
                              </p:par>
                              <p:par>
                                <p:cTn id="42" presetID="9" presetClass="entr" presetSubtype="0" fill="hold" nodeType="with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dissolve">
                                      <p:cBhvr>
                                        <p:cTn id="44" dur="500"/>
                                        <p:tgtEl>
                                          <p:spTgt spid="64"/>
                                        </p:tgtEl>
                                      </p:cBhvr>
                                    </p:animEffect>
                                  </p:childTnLst>
                                </p:cTn>
                              </p:par>
                            </p:childTnLst>
                          </p:cTn>
                        </p:par>
                      </p:childTnLst>
                    </p:cTn>
                  </p:par>
                  <p:par>
                    <p:cTn id="45" fill="hold">
                      <p:stCondLst>
                        <p:cond delay="indefinite"/>
                      </p:stCondLst>
                      <p:childTnLst>
                        <p:par>
                          <p:cTn id="46" fill="hold">
                            <p:stCondLst>
                              <p:cond delay="0"/>
                            </p:stCondLst>
                            <p:childTnLst>
                              <p:par>
                                <p:cTn id="47" presetID="9" presetClass="entr" presetSubtype="0" fill="hold" grpId="0" nodeType="clickEffect">
                                  <p:stCondLst>
                                    <p:cond delay="0"/>
                                  </p:stCondLst>
                                  <p:childTnLst>
                                    <p:set>
                                      <p:cBhvr>
                                        <p:cTn id="48" dur="1" fill="hold">
                                          <p:stCondLst>
                                            <p:cond delay="0"/>
                                          </p:stCondLst>
                                        </p:cTn>
                                        <p:tgtEl>
                                          <p:spTgt spid="135"/>
                                        </p:tgtEl>
                                        <p:attrNameLst>
                                          <p:attrName>style.visibility</p:attrName>
                                        </p:attrNameLst>
                                      </p:cBhvr>
                                      <p:to>
                                        <p:strVal val="visible"/>
                                      </p:to>
                                    </p:set>
                                    <p:animEffect transition="in" filter="dissolve">
                                      <p:cBhvr>
                                        <p:cTn id="49" dur="500"/>
                                        <p:tgtEl>
                                          <p:spTgt spid="135"/>
                                        </p:tgtEl>
                                      </p:cBhvr>
                                    </p:animEffect>
                                  </p:childTnLst>
                                </p:cTn>
                              </p:par>
                              <p:par>
                                <p:cTn id="50" presetID="9" presetClass="entr" presetSubtype="0" fill="hold" grpId="0" nodeType="withEffect">
                                  <p:stCondLst>
                                    <p:cond delay="0"/>
                                  </p:stCondLst>
                                  <p:childTnLst>
                                    <p:set>
                                      <p:cBhvr>
                                        <p:cTn id="51" dur="1" fill="hold">
                                          <p:stCondLst>
                                            <p:cond delay="0"/>
                                          </p:stCondLst>
                                        </p:cTn>
                                        <p:tgtEl>
                                          <p:spTgt spid="137"/>
                                        </p:tgtEl>
                                        <p:attrNameLst>
                                          <p:attrName>style.visibility</p:attrName>
                                        </p:attrNameLst>
                                      </p:cBhvr>
                                      <p:to>
                                        <p:strVal val="visible"/>
                                      </p:to>
                                    </p:set>
                                    <p:animEffect transition="in" filter="dissolve">
                                      <p:cBhvr>
                                        <p:cTn id="52" dur="500"/>
                                        <p:tgtEl>
                                          <p:spTgt spid="137"/>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dissolve">
                                      <p:cBhvr>
                                        <p:cTn id="57" dur="500"/>
                                        <p:tgtEl>
                                          <p:spTgt spid="5"/>
                                        </p:tgtEl>
                                      </p:cBhvr>
                                    </p:animEffect>
                                  </p:childTnLst>
                                </p:cTn>
                              </p:par>
                              <p:par>
                                <p:cTn id="58" presetID="9" presetClass="entr" presetSubtype="0" fill="hold" grpId="0" nodeType="withEffect">
                                  <p:stCondLst>
                                    <p:cond delay="0"/>
                                  </p:stCondLst>
                                  <p:childTnLst>
                                    <p:set>
                                      <p:cBhvr>
                                        <p:cTn id="59" dur="1" fill="hold">
                                          <p:stCondLst>
                                            <p:cond delay="0"/>
                                          </p:stCondLst>
                                        </p:cTn>
                                        <p:tgtEl>
                                          <p:spTgt spid="136"/>
                                        </p:tgtEl>
                                        <p:attrNameLst>
                                          <p:attrName>style.visibility</p:attrName>
                                        </p:attrNameLst>
                                      </p:cBhvr>
                                      <p:to>
                                        <p:strVal val="visible"/>
                                      </p:to>
                                    </p:set>
                                    <p:animEffect transition="in" filter="dissolve">
                                      <p:cBhvr>
                                        <p:cTn id="60" dur="500"/>
                                        <p:tgtEl>
                                          <p:spTgt spid="136"/>
                                        </p:tgtEl>
                                      </p:cBhvr>
                                    </p:animEffect>
                                  </p:childTnLst>
                                </p:cTn>
                              </p:par>
                            </p:childTnLst>
                          </p:cTn>
                        </p:par>
                      </p:childTnLst>
                    </p:cTn>
                  </p:par>
                  <p:par>
                    <p:cTn id="61" fill="hold">
                      <p:stCondLst>
                        <p:cond delay="indefinite"/>
                      </p:stCondLst>
                      <p:childTnLst>
                        <p:par>
                          <p:cTn id="62" fill="hold">
                            <p:stCondLst>
                              <p:cond delay="0"/>
                            </p:stCondLst>
                            <p:childTnLst>
                              <p:par>
                                <p:cTn id="63" presetID="9" presetClass="entr" presetSubtype="0" fill="hold" nodeType="clickEffect">
                                  <p:stCondLst>
                                    <p:cond delay="0"/>
                                  </p:stCondLst>
                                  <p:childTnLst>
                                    <p:set>
                                      <p:cBhvr>
                                        <p:cTn id="64" dur="1" fill="hold">
                                          <p:stCondLst>
                                            <p:cond delay="0"/>
                                          </p:stCondLst>
                                        </p:cTn>
                                        <p:tgtEl>
                                          <p:spTgt spid="139"/>
                                        </p:tgtEl>
                                        <p:attrNameLst>
                                          <p:attrName>style.visibility</p:attrName>
                                        </p:attrNameLst>
                                      </p:cBhvr>
                                      <p:to>
                                        <p:strVal val="visible"/>
                                      </p:to>
                                    </p:set>
                                    <p:animEffect transition="in" filter="dissolve">
                                      <p:cBhvr>
                                        <p:cTn id="65" dur="500"/>
                                        <p:tgtEl>
                                          <p:spTgt spid="139"/>
                                        </p:tgtEl>
                                      </p:cBhvr>
                                    </p:animEffect>
                                  </p:childTnLst>
                                </p:cTn>
                              </p:par>
                            </p:childTnLst>
                          </p:cTn>
                        </p:par>
                      </p:childTnLst>
                    </p:cTn>
                  </p:par>
                  <p:par>
                    <p:cTn id="66" fill="hold">
                      <p:stCondLst>
                        <p:cond delay="indefinite"/>
                      </p:stCondLst>
                      <p:childTnLst>
                        <p:par>
                          <p:cTn id="67" fill="hold">
                            <p:stCondLst>
                              <p:cond delay="0"/>
                            </p:stCondLst>
                            <p:childTnLst>
                              <p:par>
                                <p:cTn id="68" presetID="9" presetClass="entr" presetSubtype="0" fill="hold" nodeType="clickEffect">
                                  <p:stCondLst>
                                    <p:cond delay="0"/>
                                  </p:stCondLst>
                                  <p:childTnLst>
                                    <p:set>
                                      <p:cBhvr>
                                        <p:cTn id="69" dur="1" fill="hold">
                                          <p:stCondLst>
                                            <p:cond delay="0"/>
                                          </p:stCondLst>
                                        </p:cTn>
                                        <p:tgtEl>
                                          <p:spTgt spid="141"/>
                                        </p:tgtEl>
                                        <p:attrNameLst>
                                          <p:attrName>style.visibility</p:attrName>
                                        </p:attrNameLst>
                                      </p:cBhvr>
                                      <p:to>
                                        <p:strVal val="visible"/>
                                      </p:to>
                                    </p:set>
                                    <p:animEffect transition="in" filter="dissolve">
                                      <p:cBhvr>
                                        <p:cTn id="70" dur="500"/>
                                        <p:tgtEl>
                                          <p:spTgt spid="141"/>
                                        </p:tgtEl>
                                      </p:cBhvr>
                                    </p:animEffect>
                                  </p:childTnLst>
                                </p:cTn>
                              </p:par>
                              <p:par>
                                <p:cTn id="71" presetID="9" presetClass="entr" presetSubtype="0" fill="hold" grpId="0" nodeType="withEffect">
                                  <p:stCondLst>
                                    <p:cond delay="0"/>
                                  </p:stCondLst>
                                  <p:childTnLst>
                                    <p:set>
                                      <p:cBhvr>
                                        <p:cTn id="72" dur="1" fill="hold">
                                          <p:stCondLst>
                                            <p:cond delay="0"/>
                                          </p:stCondLst>
                                        </p:cTn>
                                        <p:tgtEl>
                                          <p:spTgt spid="140"/>
                                        </p:tgtEl>
                                        <p:attrNameLst>
                                          <p:attrName>style.visibility</p:attrName>
                                        </p:attrNameLst>
                                      </p:cBhvr>
                                      <p:to>
                                        <p:strVal val="visible"/>
                                      </p:to>
                                    </p:set>
                                    <p:animEffect transition="in" filter="dissolve">
                                      <p:cBhvr>
                                        <p:cTn id="73" dur="500"/>
                                        <p:tgtEl>
                                          <p:spTgt spid="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 grpId="0"/>
      <p:bldP spid="83" grpId="0" animBg="1"/>
      <p:bldP spid="84" grpId="0" animBg="1"/>
      <p:bldP spid="105" grpId="0" animBg="1"/>
      <p:bldP spid="135" grpId="0"/>
      <p:bldP spid="136" grpId="0"/>
      <p:bldP spid="137" grpId="0"/>
      <p:bldP spid="140" grpId="0"/>
      <p:bldP spid="142" grpId="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5" name="TextBox 134"/>
          <p:cNvSpPr txBox="1"/>
          <p:nvPr/>
        </p:nvSpPr>
        <p:spPr>
          <a:xfrm>
            <a:off x="374114" y="3917693"/>
            <a:ext cx="8617485" cy="1015663"/>
          </a:xfrm>
          <a:prstGeom prst="rect">
            <a:avLst/>
          </a:prstGeom>
          <a:noFill/>
        </p:spPr>
        <p:txBody>
          <a:bodyPr wrap="square" rtlCol="0">
            <a:spAutoFit/>
          </a:bodyPr>
          <a:lstStyle/>
          <a:p>
            <a:r>
              <a:rPr lang="en-US" sz="2000" dirty="0">
                <a:solidFill>
                  <a:srgbClr val="FF0000"/>
                </a:solidFill>
                <a:latin typeface="Apple Chancery"/>
                <a:cs typeface="Apple Chancery"/>
              </a:rPr>
              <a:t>Step 3.  </a:t>
            </a:r>
            <a:r>
              <a:rPr lang="en-US" sz="2000" dirty="0">
                <a:solidFill>
                  <a:srgbClr val="0000FF"/>
                </a:solidFill>
                <a:latin typeface="Times New Roman"/>
                <a:cs typeface="Times New Roman"/>
              </a:rPr>
              <a:t>Identify and label </a:t>
            </a:r>
            <a:r>
              <a:rPr lang="en-US" sz="2000" dirty="0">
                <a:latin typeface="Times New Roman"/>
                <a:cs typeface="Times New Roman"/>
              </a:rPr>
              <a:t>the </a:t>
            </a:r>
            <a:r>
              <a:rPr lang="en-US" sz="2000" i="1" dirty="0">
                <a:solidFill>
                  <a:srgbClr val="FF0000"/>
                </a:solidFill>
                <a:latin typeface="Times New Roman"/>
                <a:cs typeface="Times New Roman"/>
              </a:rPr>
              <a:t>loops </a:t>
            </a:r>
            <a:r>
              <a:rPr lang="en-US" sz="2000" dirty="0">
                <a:latin typeface="Times New Roman"/>
                <a:cs typeface="Times New Roman"/>
              </a:rPr>
              <a:t>you will use.  </a:t>
            </a:r>
            <a:r>
              <a:rPr lang="en-US" sz="2000" dirty="0">
                <a:solidFill>
                  <a:srgbClr val="0000FF"/>
                </a:solidFill>
                <a:latin typeface="Times New Roman"/>
                <a:cs typeface="Times New Roman"/>
              </a:rPr>
              <a:t>Use an arrow </a:t>
            </a:r>
            <a:r>
              <a:rPr lang="en-US" sz="2000" dirty="0">
                <a:solidFill>
                  <a:srgbClr val="000000"/>
                </a:solidFill>
                <a:latin typeface="Times New Roman"/>
                <a:cs typeface="Times New Roman"/>
              </a:rPr>
              <a:t>in each to show the </a:t>
            </a:r>
            <a:r>
              <a:rPr lang="en-US" sz="2000" dirty="0">
                <a:solidFill>
                  <a:srgbClr val="0000FF"/>
                </a:solidFill>
                <a:latin typeface="Times New Roman"/>
                <a:cs typeface="Times New Roman"/>
              </a:rPr>
              <a:t>direction</a:t>
            </a:r>
            <a:r>
              <a:rPr lang="en-US" sz="2000" dirty="0">
                <a:solidFill>
                  <a:srgbClr val="000000"/>
                </a:solidFill>
                <a:latin typeface="Times New Roman"/>
                <a:cs typeface="Times New Roman"/>
              </a:rPr>
              <a:t> you intend to </a:t>
            </a:r>
            <a:r>
              <a:rPr lang="en-US" sz="2000" dirty="0">
                <a:solidFill>
                  <a:srgbClr val="0000FF"/>
                </a:solidFill>
                <a:latin typeface="Times New Roman"/>
                <a:cs typeface="Times New Roman"/>
              </a:rPr>
              <a:t>traverse</a:t>
            </a:r>
            <a:r>
              <a:rPr lang="en-US" sz="2000" dirty="0">
                <a:solidFill>
                  <a:srgbClr val="000000"/>
                </a:solidFill>
                <a:latin typeface="Times New Roman"/>
                <a:cs typeface="Times New Roman"/>
              </a:rPr>
              <a:t> that loop.</a:t>
            </a:r>
            <a:endParaRPr lang="en-US" sz="2000" dirty="0">
              <a:latin typeface="Times New Roman"/>
              <a:cs typeface="Times New Roman"/>
            </a:endParaRPr>
          </a:p>
          <a:p>
            <a:endParaRPr lang="en-US" sz="2000" dirty="0">
              <a:solidFill>
                <a:srgbClr val="0000FF"/>
              </a:solidFill>
              <a:latin typeface="Times New Roman"/>
              <a:cs typeface="Times New Roman"/>
            </a:endParaRPr>
          </a:p>
        </p:txBody>
      </p:sp>
      <p:sp>
        <p:nvSpPr>
          <p:cNvPr id="3" name="TextBox 2"/>
          <p:cNvSpPr txBox="1"/>
          <p:nvPr/>
        </p:nvSpPr>
        <p:spPr>
          <a:xfrm>
            <a:off x="767562" y="4645243"/>
            <a:ext cx="4247777" cy="1938992"/>
          </a:xfrm>
          <a:prstGeom prst="rect">
            <a:avLst/>
          </a:prstGeom>
          <a:noFill/>
        </p:spPr>
        <p:txBody>
          <a:bodyPr wrap="square" rtlCol="0">
            <a:spAutoFit/>
          </a:bodyPr>
          <a:lstStyle/>
          <a:p>
            <a:r>
              <a:rPr lang="en-US" sz="2000" dirty="0">
                <a:solidFill>
                  <a:srgbClr val="FF0000"/>
                </a:solidFill>
                <a:latin typeface="Apple Chancery"/>
                <a:cs typeface="Apple Chancery"/>
              </a:rPr>
              <a:t>Note 1:  If there is </a:t>
            </a:r>
            <a:r>
              <a:rPr lang="en-US" sz="2000" dirty="0">
                <a:latin typeface="Times New Roman"/>
                <a:cs typeface="Times New Roman"/>
              </a:rPr>
              <a:t>a </a:t>
            </a:r>
            <a:r>
              <a:rPr lang="en-US" sz="2000" dirty="0">
                <a:solidFill>
                  <a:srgbClr val="0000FF"/>
                </a:solidFill>
                <a:latin typeface="Times New Roman"/>
                <a:cs typeface="Times New Roman"/>
              </a:rPr>
              <a:t>power supply </a:t>
            </a:r>
            <a:r>
              <a:rPr lang="en-US" sz="2000" dirty="0">
                <a:latin typeface="Times New Roman"/>
                <a:cs typeface="Times New Roman"/>
              </a:rPr>
              <a:t>in the loop, I prefer to </a:t>
            </a:r>
            <a:r>
              <a:rPr lang="en-US" sz="2000" dirty="0">
                <a:solidFill>
                  <a:srgbClr val="0000FF"/>
                </a:solidFill>
                <a:latin typeface="Times New Roman"/>
                <a:cs typeface="Times New Roman"/>
              </a:rPr>
              <a:t>start at </a:t>
            </a:r>
            <a:r>
              <a:rPr lang="en-US" sz="2000" dirty="0">
                <a:latin typeface="Times New Roman"/>
                <a:cs typeface="Times New Roman"/>
              </a:rPr>
              <a:t>the </a:t>
            </a:r>
            <a:r>
              <a:rPr lang="en-US" sz="2000" dirty="0">
                <a:solidFill>
                  <a:srgbClr val="0000FF"/>
                </a:solidFill>
                <a:latin typeface="Times New Roman"/>
                <a:cs typeface="Times New Roman"/>
              </a:rPr>
              <a:t>low voltage terminal </a:t>
            </a:r>
            <a:r>
              <a:rPr lang="en-US" sz="2000" dirty="0">
                <a:latin typeface="Times New Roman"/>
                <a:cs typeface="Times New Roman"/>
              </a:rPr>
              <a:t>and </a:t>
            </a:r>
            <a:r>
              <a:rPr lang="en-US" sz="2000" dirty="0">
                <a:solidFill>
                  <a:srgbClr val="0000FF"/>
                </a:solidFill>
                <a:latin typeface="Times New Roman"/>
                <a:cs typeface="Times New Roman"/>
              </a:rPr>
              <a:t>proceed through the supply</a:t>
            </a:r>
            <a:r>
              <a:rPr lang="en-US" sz="2000" dirty="0">
                <a:latin typeface="Times New Roman"/>
                <a:cs typeface="Times New Roman"/>
              </a:rPr>
              <a:t>.  That way, the </a:t>
            </a:r>
            <a:r>
              <a:rPr lang="en-US" sz="2000" dirty="0">
                <a:solidFill>
                  <a:srgbClr val="FF0000"/>
                </a:solidFill>
                <a:latin typeface="Times New Roman"/>
                <a:cs typeface="Times New Roman"/>
              </a:rPr>
              <a:t>voltage change </a:t>
            </a:r>
            <a:r>
              <a:rPr lang="en-US" sz="2000" dirty="0">
                <a:latin typeface="Times New Roman"/>
                <a:cs typeface="Times New Roman"/>
              </a:rPr>
              <a:t>through the supply will be </a:t>
            </a:r>
            <a:r>
              <a:rPr lang="en-US" sz="2000" dirty="0">
                <a:solidFill>
                  <a:srgbClr val="FF0000"/>
                </a:solidFill>
                <a:latin typeface="Times New Roman"/>
                <a:cs typeface="Times New Roman"/>
              </a:rPr>
              <a:t>positive</a:t>
            </a:r>
            <a:r>
              <a:rPr lang="en-US" sz="2000" dirty="0">
                <a:latin typeface="Times New Roman"/>
                <a:cs typeface="Times New Roman"/>
              </a:rPr>
              <a:t>.  With that in mind:</a:t>
            </a:r>
          </a:p>
        </p:txBody>
      </p:sp>
      <p:sp>
        <p:nvSpPr>
          <p:cNvPr id="137250"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82296" tIns="41148" rIns="82296" bIns="41148"/>
          <a:lstStyle/>
          <a:p>
            <a:endParaRPr lang="en-US"/>
          </a:p>
        </p:txBody>
      </p:sp>
      <p:sp>
        <p:nvSpPr>
          <p:cNvPr id="137251" name="TextBox 43"/>
          <p:cNvSpPr txBox="1">
            <a:spLocks noChangeArrowheads="1"/>
          </p:cNvSpPr>
          <p:nvPr/>
        </p:nvSpPr>
        <p:spPr bwMode="auto">
          <a:xfrm>
            <a:off x="8719662" y="6472238"/>
            <a:ext cx="389505" cy="2523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19.)</a:t>
            </a:r>
          </a:p>
        </p:txBody>
      </p:sp>
      <p:graphicFrame>
        <p:nvGraphicFramePr>
          <p:cNvPr id="138" name="Object 2"/>
          <p:cNvGraphicFramePr>
            <a:graphicFrameLocks noChangeAspect="1"/>
          </p:cNvGraphicFramePr>
          <p:nvPr>
            <p:extLst>
              <p:ext uri="{D42A27DB-BD31-4B8C-83A1-F6EECF244321}">
                <p14:modId xmlns:p14="http://schemas.microsoft.com/office/powerpoint/2010/main" val="292606185"/>
              </p:ext>
            </p:extLst>
          </p:nvPr>
        </p:nvGraphicFramePr>
        <p:xfrm>
          <a:off x="5231239" y="1618682"/>
          <a:ext cx="196850" cy="241300"/>
        </p:xfrm>
        <a:graphic>
          <a:graphicData uri="http://schemas.openxmlformats.org/presentationml/2006/ole">
            <mc:AlternateContent xmlns:mc="http://schemas.openxmlformats.org/markup-compatibility/2006">
              <mc:Choice xmlns:v="urn:schemas-microsoft-com:vml" Requires="v">
                <p:oleObj name="Equation" r:id="rId3" imgW="114300" imgH="139700" progId="Equation.DSMT4">
                  <p:embed/>
                </p:oleObj>
              </mc:Choice>
              <mc:Fallback>
                <p:oleObj name="Equation" r:id="rId3" imgW="114300" imgH="139700" progId="Equation.DSMT4">
                  <p:embed/>
                  <p:pic>
                    <p:nvPicPr>
                      <p:cNvPr id="0" name=""/>
                      <p:cNvPicPr>
                        <a:picLocks noChangeAspect="1" noChangeArrowheads="1"/>
                      </p:cNvPicPr>
                      <p:nvPr/>
                    </p:nvPicPr>
                    <p:blipFill>
                      <a:blip r:embed="rId4"/>
                      <a:srcRect/>
                      <a:stretch>
                        <a:fillRect/>
                      </a:stretch>
                    </p:blipFill>
                    <p:spPr bwMode="auto">
                      <a:xfrm>
                        <a:off x="5231239" y="1618682"/>
                        <a:ext cx="196850" cy="241300"/>
                      </a:xfrm>
                      <a:prstGeom prst="rect">
                        <a:avLst/>
                      </a:prstGeom>
                      <a:noFill/>
                      <a:ln>
                        <a:noFill/>
                      </a:ln>
                      <a:effectLst/>
                    </p:spPr>
                  </p:pic>
                </p:oleObj>
              </mc:Fallback>
            </mc:AlternateContent>
          </a:graphicData>
        </a:graphic>
      </p:graphicFrame>
      <p:graphicFrame>
        <p:nvGraphicFramePr>
          <p:cNvPr id="77" name="Object 2"/>
          <p:cNvGraphicFramePr>
            <a:graphicFrameLocks noChangeAspect="1"/>
          </p:cNvGraphicFramePr>
          <p:nvPr>
            <p:extLst>
              <p:ext uri="{D42A27DB-BD31-4B8C-83A1-F6EECF244321}">
                <p14:modId xmlns:p14="http://schemas.microsoft.com/office/powerpoint/2010/main" val="4086026420"/>
              </p:ext>
            </p:extLst>
          </p:nvPr>
        </p:nvGraphicFramePr>
        <p:xfrm>
          <a:off x="6106777" y="303016"/>
          <a:ext cx="327025" cy="349250"/>
        </p:xfrm>
        <a:graphic>
          <a:graphicData uri="http://schemas.openxmlformats.org/presentationml/2006/ole">
            <mc:AlternateContent xmlns:mc="http://schemas.openxmlformats.org/markup-compatibility/2006">
              <mc:Choice xmlns:v="urn:schemas-microsoft-com:vml" Requires="v">
                <p:oleObj name="Equation" r:id="rId5" imgW="190500" imgH="203200" progId="Equation.DSMT4">
                  <p:embed/>
                </p:oleObj>
              </mc:Choice>
              <mc:Fallback>
                <p:oleObj name="Equation" r:id="rId5" imgW="190500" imgH="203200" progId="Equation.DSMT4">
                  <p:embed/>
                  <p:pic>
                    <p:nvPicPr>
                      <p:cNvPr id="0" name=""/>
                      <p:cNvPicPr>
                        <a:picLocks noChangeAspect="1" noChangeArrowheads="1"/>
                      </p:cNvPicPr>
                      <p:nvPr/>
                    </p:nvPicPr>
                    <p:blipFill>
                      <a:blip r:embed="rId6"/>
                      <a:srcRect/>
                      <a:stretch>
                        <a:fillRect/>
                      </a:stretch>
                    </p:blipFill>
                    <p:spPr bwMode="auto">
                      <a:xfrm>
                        <a:off x="6106777" y="303016"/>
                        <a:ext cx="327025" cy="349250"/>
                      </a:xfrm>
                      <a:prstGeom prst="rect">
                        <a:avLst/>
                      </a:prstGeom>
                      <a:noFill/>
                      <a:ln>
                        <a:noFill/>
                      </a:ln>
                      <a:effectLst/>
                    </p:spPr>
                  </p:pic>
                </p:oleObj>
              </mc:Fallback>
            </mc:AlternateContent>
          </a:graphicData>
        </a:graphic>
      </p:graphicFrame>
      <p:grpSp>
        <p:nvGrpSpPr>
          <p:cNvPr id="88" name="Group 40"/>
          <p:cNvGrpSpPr>
            <a:grpSpLocks/>
          </p:cNvGrpSpPr>
          <p:nvPr/>
        </p:nvGrpSpPr>
        <p:grpSpPr bwMode="auto">
          <a:xfrm>
            <a:off x="6055170" y="652266"/>
            <a:ext cx="478466" cy="299762"/>
            <a:chOff x="4320" y="1536"/>
            <a:chExt cx="384" cy="240"/>
          </a:xfrm>
        </p:grpSpPr>
        <p:sp>
          <p:nvSpPr>
            <p:cNvPr id="126" name="Line 24"/>
            <p:cNvSpPr>
              <a:spLocks noChangeShapeType="1"/>
            </p:cNvSpPr>
            <p:nvPr/>
          </p:nvSpPr>
          <p:spPr bwMode="auto">
            <a:xfrm flipV="1">
              <a:off x="4320" y="1536"/>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27" name="Line 25"/>
            <p:cNvSpPr>
              <a:spLocks noChangeShapeType="1"/>
            </p:cNvSpPr>
            <p:nvPr/>
          </p:nvSpPr>
          <p:spPr bwMode="auto">
            <a:xfrm>
              <a:off x="4368"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28" name="Line 26"/>
            <p:cNvSpPr>
              <a:spLocks noChangeShapeType="1"/>
            </p:cNvSpPr>
            <p:nvPr/>
          </p:nvSpPr>
          <p:spPr bwMode="auto">
            <a:xfrm flipV="1">
              <a:off x="4464"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29" name="Line 27"/>
            <p:cNvSpPr>
              <a:spLocks noChangeShapeType="1"/>
            </p:cNvSpPr>
            <p:nvPr/>
          </p:nvSpPr>
          <p:spPr bwMode="auto">
            <a:xfrm>
              <a:off x="4560"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30" name="Line 28"/>
            <p:cNvSpPr>
              <a:spLocks noChangeShapeType="1"/>
            </p:cNvSpPr>
            <p:nvPr/>
          </p:nvSpPr>
          <p:spPr bwMode="auto">
            <a:xfrm flipV="1">
              <a:off x="4656" y="1632"/>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89" name="Line 41"/>
          <p:cNvSpPr>
            <a:spLocks noChangeShapeType="1"/>
          </p:cNvSpPr>
          <p:nvPr/>
        </p:nvSpPr>
        <p:spPr bwMode="auto">
          <a:xfrm>
            <a:off x="5576704" y="831931"/>
            <a:ext cx="478466"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90" name="Line 42"/>
          <p:cNvSpPr>
            <a:spLocks noChangeShapeType="1"/>
          </p:cNvSpPr>
          <p:nvPr/>
        </p:nvSpPr>
        <p:spPr bwMode="auto">
          <a:xfrm>
            <a:off x="6533635" y="772363"/>
            <a:ext cx="1127949"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91" name="Line 43"/>
          <p:cNvSpPr>
            <a:spLocks noChangeShapeType="1"/>
          </p:cNvSpPr>
          <p:nvPr/>
        </p:nvSpPr>
        <p:spPr bwMode="auto">
          <a:xfrm>
            <a:off x="7131237" y="772363"/>
            <a:ext cx="0" cy="53803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92" name="Line 44"/>
          <p:cNvSpPr>
            <a:spLocks noChangeShapeType="1"/>
          </p:cNvSpPr>
          <p:nvPr/>
        </p:nvSpPr>
        <p:spPr bwMode="auto">
          <a:xfrm>
            <a:off x="7190805" y="1787901"/>
            <a:ext cx="0" cy="658131"/>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93" name="Line 48"/>
          <p:cNvSpPr>
            <a:spLocks noChangeShapeType="1"/>
          </p:cNvSpPr>
          <p:nvPr/>
        </p:nvSpPr>
        <p:spPr bwMode="auto">
          <a:xfrm>
            <a:off x="8583927" y="726246"/>
            <a:ext cx="0" cy="599523"/>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nvGrpSpPr>
          <p:cNvPr id="94" name="Group 49"/>
          <p:cNvGrpSpPr>
            <a:grpSpLocks/>
          </p:cNvGrpSpPr>
          <p:nvPr/>
        </p:nvGrpSpPr>
        <p:grpSpPr bwMode="auto">
          <a:xfrm rot="5457964">
            <a:off x="6922269" y="1400229"/>
            <a:ext cx="477504" cy="297840"/>
            <a:chOff x="4320" y="1536"/>
            <a:chExt cx="384" cy="240"/>
          </a:xfrm>
        </p:grpSpPr>
        <p:sp>
          <p:nvSpPr>
            <p:cNvPr id="121" name="Line 50"/>
            <p:cNvSpPr>
              <a:spLocks noChangeShapeType="1"/>
            </p:cNvSpPr>
            <p:nvPr/>
          </p:nvSpPr>
          <p:spPr bwMode="auto">
            <a:xfrm flipV="1">
              <a:off x="4320" y="1536"/>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22" name="Line 51"/>
            <p:cNvSpPr>
              <a:spLocks noChangeShapeType="1"/>
            </p:cNvSpPr>
            <p:nvPr/>
          </p:nvSpPr>
          <p:spPr bwMode="auto">
            <a:xfrm>
              <a:off x="4368"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23" name="Line 52"/>
            <p:cNvSpPr>
              <a:spLocks noChangeShapeType="1"/>
            </p:cNvSpPr>
            <p:nvPr/>
          </p:nvSpPr>
          <p:spPr bwMode="auto">
            <a:xfrm flipV="1">
              <a:off x="4464"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24" name="Line 53"/>
            <p:cNvSpPr>
              <a:spLocks noChangeShapeType="1"/>
            </p:cNvSpPr>
            <p:nvPr/>
          </p:nvSpPr>
          <p:spPr bwMode="auto">
            <a:xfrm>
              <a:off x="4560"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25" name="Line 54"/>
            <p:cNvSpPr>
              <a:spLocks noChangeShapeType="1"/>
            </p:cNvSpPr>
            <p:nvPr/>
          </p:nvSpPr>
          <p:spPr bwMode="auto">
            <a:xfrm flipV="1">
              <a:off x="4656" y="1632"/>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95" name="Line 74"/>
          <p:cNvSpPr>
            <a:spLocks noChangeShapeType="1"/>
          </p:cNvSpPr>
          <p:nvPr/>
        </p:nvSpPr>
        <p:spPr bwMode="auto">
          <a:xfrm>
            <a:off x="8624280" y="1786940"/>
            <a:ext cx="0" cy="659091"/>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nvGrpSpPr>
          <p:cNvPr id="96" name="Group 87"/>
          <p:cNvGrpSpPr>
            <a:grpSpLocks/>
          </p:cNvGrpSpPr>
          <p:nvPr/>
        </p:nvGrpSpPr>
        <p:grpSpPr bwMode="auto">
          <a:xfrm rot="5457964">
            <a:off x="8355744" y="1398307"/>
            <a:ext cx="478466" cy="298801"/>
            <a:chOff x="4320" y="1536"/>
            <a:chExt cx="384" cy="240"/>
          </a:xfrm>
        </p:grpSpPr>
        <p:sp>
          <p:nvSpPr>
            <p:cNvPr id="116" name="Line 88"/>
            <p:cNvSpPr>
              <a:spLocks noChangeShapeType="1"/>
            </p:cNvSpPr>
            <p:nvPr/>
          </p:nvSpPr>
          <p:spPr bwMode="auto">
            <a:xfrm flipV="1">
              <a:off x="4320" y="1536"/>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17" name="Line 89"/>
            <p:cNvSpPr>
              <a:spLocks noChangeShapeType="1"/>
            </p:cNvSpPr>
            <p:nvPr/>
          </p:nvSpPr>
          <p:spPr bwMode="auto">
            <a:xfrm>
              <a:off x="4368"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18" name="Line 90"/>
            <p:cNvSpPr>
              <a:spLocks noChangeShapeType="1"/>
            </p:cNvSpPr>
            <p:nvPr/>
          </p:nvSpPr>
          <p:spPr bwMode="auto">
            <a:xfrm flipV="1">
              <a:off x="4464"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19" name="Line 91"/>
            <p:cNvSpPr>
              <a:spLocks noChangeShapeType="1"/>
            </p:cNvSpPr>
            <p:nvPr/>
          </p:nvSpPr>
          <p:spPr bwMode="auto">
            <a:xfrm>
              <a:off x="4560"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20" name="Line 92"/>
            <p:cNvSpPr>
              <a:spLocks noChangeShapeType="1"/>
            </p:cNvSpPr>
            <p:nvPr/>
          </p:nvSpPr>
          <p:spPr bwMode="auto">
            <a:xfrm flipV="1">
              <a:off x="4656" y="1632"/>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97" name="Line 93"/>
          <p:cNvSpPr>
            <a:spLocks noChangeShapeType="1"/>
          </p:cNvSpPr>
          <p:nvPr/>
        </p:nvSpPr>
        <p:spPr bwMode="auto">
          <a:xfrm flipH="1">
            <a:off x="5576704" y="2446031"/>
            <a:ext cx="3047576"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98" name="Line 101"/>
          <p:cNvSpPr>
            <a:spLocks noChangeShapeType="1"/>
          </p:cNvSpPr>
          <p:nvPr/>
        </p:nvSpPr>
        <p:spPr bwMode="auto">
          <a:xfrm>
            <a:off x="5576704" y="831931"/>
            <a:ext cx="0" cy="717698"/>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99" name="Line 102"/>
          <p:cNvSpPr>
            <a:spLocks noChangeShapeType="1"/>
          </p:cNvSpPr>
          <p:nvPr/>
        </p:nvSpPr>
        <p:spPr bwMode="auto">
          <a:xfrm>
            <a:off x="5278864" y="1549629"/>
            <a:ext cx="597602"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00" name="Line 103"/>
          <p:cNvSpPr>
            <a:spLocks noChangeShapeType="1"/>
          </p:cNvSpPr>
          <p:nvPr/>
        </p:nvSpPr>
        <p:spPr bwMode="auto">
          <a:xfrm>
            <a:off x="5517136" y="1668765"/>
            <a:ext cx="119136"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01" name="Line 104"/>
          <p:cNvSpPr>
            <a:spLocks noChangeShapeType="1"/>
          </p:cNvSpPr>
          <p:nvPr/>
        </p:nvSpPr>
        <p:spPr bwMode="auto">
          <a:xfrm>
            <a:off x="5576704" y="1668765"/>
            <a:ext cx="0" cy="777267"/>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nvGrpSpPr>
          <p:cNvPr id="102" name="Group 108"/>
          <p:cNvGrpSpPr>
            <a:grpSpLocks/>
          </p:cNvGrpSpPr>
          <p:nvPr/>
        </p:nvGrpSpPr>
        <p:grpSpPr bwMode="auto">
          <a:xfrm>
            <a:off x="7661584" y="587894"/>
            <a:ext cx="478466" cy="299762"/>
            <a:chOff x="4320" y="1536"/>
            <a:chExt cx="384" cy="240"/>
          </a:xfrm>
        </p:grpSpPr>
        <p:sp>
          <p:nvSpPr>
            <p:cNvPr id="111" name="Line 109"/>
            <p:cNvSpPr>
              <a:spLocks noChangeShapeType="1"/>
            </p:cNvSpPr>
            <p:nvPr/>
          </p:nvSpPr>
          <p:spPr bwMode="auto">
            <a:xfrm flipV="1">
              <a:off x="4320" y="1536"/>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12" name="Line 110"/>
            <p:cNvSpPr>
              <a:spLocks noChangeShapeType="1"/>
            </p:cNvSpPr>
            <p:nvPr/>
          </p:nvSpPr>
          <p:spPr bwMode="auto">
            <a:xfrm>
              <a:off x="4368"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13" name="Line 111"/>
            <p:cNvSpPr>
              <a:spLocks noChangeShapeType="1"/>
            </p:cNvSpPr>
            <p:nvPr/>
          </p:nvSpPr>
          <p:spPr bwMode="auto">
            <a:xfrm flipV="1">
              <a:off x="4464"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14" name="Line 112"/>
            <p:cNvSpPr>
              <a:spLocks noChangeShapeType="1"/>
            </p:cNvSpPr>
            <p:nvPr/>
          </p:nvSpPr>
          <p:spPr bwMode="auto">
            <a:xfrm>
              <a:off x="4560"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15" name="Line 113"/>
            <p:cNvSpPr>
              <a:spLocks noChangeShapeType="1"/>
            </p:cNvSpPr>
            <p:nvPr/>
          </p:nvSpPr>
          <p:spPr bwMode="auto">
            <a:xfrm flipV="1">
              <a:off x="4656" y="1632"/>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103" name="Line 114"/>
          <p:cNvSpPr>
            <a:spLocks noChangeShapeType="1"/>
          </p:cNvSpPr>
          <p:nvPr/>
        </p:nvSpPr>
        <p:spPr bwMode="auto">
          <a:xfrm>
            <a:off x="8122756" y="726246"/>
            <a:ext cx="461172"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aphicFrame>
        <p:nvGraphicFramePr>
          <p:cNvPr id="131" name="Object 2"/>
          <p:cNvGraphicFramePr>
            <a:graphicFrameLocks noChangeAspect="1"/>
          </p:cNvGraphicFramePr>
          <p:nvPr>
            <p:extLst>
              <p:ext uri="{D42A27DB-BD31-4B8C-83A1-F6EECF244321}">
                <p14:modId xmlns:p14="http://schemas.microsoft.com/office/powerpoint/2010/main" val="3991541133"/>
              </p:ext>
            </p:extLst>
          </p:nvPr>
        </p:nvGraphicFramePr>
        <p:xfrm>
          <a:off x="7324555" y="1365789"/>
          <a:ext cx="349250" cy="349250"/>
        </p:xfrm>
        <a:graphic>
          <a:graphicData uri="http://schemas.openxmlformats.org/presentationml/2006/ole">
            <mc:AlternateContent xmlns:mc="http://schemas.openxmlformats.org/markup-compatibility/2006">
              <mc:Choice xmlns:v="urn:schemas-microsoft-com:vml" Requires="v">
                <p:oleObj name="Equation" r:id="rId7" imgW="203200" imgH="203200" progId="Equation.DSMT4">
                  <p:embed/>
                </p:oleObj>
              </mc:Choice>
              <mc:Fallback>
                <p:oleObj name="Equation" r:id="rId7" imgW="203200" imgH="203200" progId="Equation.DSMT4">
                  <p:embed/>
                  <p:pic>
                    <p:nvPicPr>
                      <p:cNvPr id="0" name=""/>
                      <p:cNvPicPr>
                        <a:picLocks noChangeAspect="1" noChangeArrowheads="1"/>
                      </p:cNvPicPr>
                      <p:nvPr/>
                    </p:nvPicPr>
                    <p:blipFill>
                      <a:blip r:embed="rId8"/>
                      <a:srcRect/>
                      <a:stretch>
                        <a:fillRect/>
                      </a:stretch>
                    </p:blipFill>
                    <p:spPr bwMode="auto">
                      <a:xfrm>
                        <a:off x="7324555" y="1365789"/>
                        <a:ext cx="349250" cy="349250"/>
                      </a:xfrm>
                      <a:prstGeom prst="rect">
                        <a:avLst/>
                      </a:prstGeom>
                      <a:noFill/>
                      <a:ln>
                        <a:noFill/>
                      </a:ln>
                      <a:effectLst/>
                    </p:spPr>
                  </p:pic>
                </p:oleObj>
              </mc:Fallback>
            </mc:AlternateContent>
          </a:graphicData>
        </a:graphic>
      </p:graphicFrame>
      <p:graphicFrame>
        <p:nvGraphicFramePr>
          <p:cNvPr id="132" name="Object 2"/>
          <p:cNvGraphicFramePr>
            <a:graphicFrameLocks noChangeAspect="1"/>
          </p:cNvGraphicFramePr>
          <p:nvPr>
            <p:extLst>
              <p:ext uri="{D42A27DB-BD31-4B8C-83A1-F6EECF244321}">
                <p14:modId xmlns:p14="http://schemas.microsoft.com/office/powerpoint/2010/main" val="3504799083"/>
              </p:ext>
            </p:extLst>
          </p:nvPr>
        </p:nvGraphicFramePr>
        <p:xfrm>
          <a:off x="7773506" y="303016"/>
          <a:ext cx="349250" cy="349250"/>
        </p:xfrm>
        <a:graphic>
          <a:graphicData uri="http://schemas.openxmlformats.org/presentationml/2006/ole">
            <mc:AlternateContent xmlns:mc="http://schemas.openxmlformats.org/markup-compatibility/2006">
              <mc:Choice xmlns:v="urn:schemas-microsoft-com:vml" Requires="v">
                <p:oleObj name="Equation" r:id="rId9" imgW="203200" imgH="203200" progId="Equation.DSMT4">
                  <p:embed/>
                </p:oleObj>
              </mc:Choice>
              <mc:Fallback>
                <p:oleObj name="Equation" r:id="rId9" imgW="203200" imgH="203200" progId="Equation.DSMT4">
                  <p:embed/>
                  <p:pic>
                    <p:nvPicPr>
                      <p:cNvPr id="0" name=""/>
                      <p:cNvPicPr>
                        <a:picLocks noChangeAspect="1" noChangeArrowheads="1"/>
                      </p:cNvPicPr>
                      <p:nvPr/>
                    </p:nvPicPr>
                    <p:blipFill>
                      <a:blip r:embed="rId10"/>
                      <a:srcRect/>
                      <a:stretch>
                        <a:fillRect/>
                      </a:stretch>
                    </p:blipFill>
                    <p:spPr bwMode="auto">
                      <a:xfrm>
                        <a:off x="7773506" y="303016"/>
                        <a:ext cx="349250" cy="349250"/>
                      </a:xfrm>
                      <a:prstGeom prst="rect">
                        <a:avLst/>
                      </a:prstGeom>
                      <a:noFill/>
                      <a:ln>
                        <a:noFill/>
                      </a:ln>
                      <a:effectLst/>
                    </p:spPr>
                  </p:pic>
                </p:oleObj>
              </mc:Fallback>
            </mc:AlternateContent>
          </a:graphicData>
        </a:graphic>
      </p:graphicFrame>
      <p:graphicFrame>
        <p:nvGraphicFramePr>
          <p:cNvPr id="133" name="Object 2"/>
          <p:cNvGraphicFramePr>
            <a:graphicFrameLocks noChangeAspect="1"/>
          </p:cNvGraphicFramePr>
          <p:nvPr>
            <p:extLst>
              <p:ext uri="{D42A27DB-BD31-4B8C-83A1-F6EECF244321}">
                <p14:modId xmlns:p14="http://schemas.microsoft.com/office/powerpoint/2010/main" val="1129300779"/>
              </p:ext>
            </p:extLst>
          </p:nvPr>
        </p:nvGraphicFramePr>
        <p:xfrm>
          <a:off x="8712016" y="1390082"/>
          <a:ext cx="371475" cy="349250"/>
        </p:xfrm>
        <a:graphic>
          <a:graphicData uri="http://schemas.openxmlformats.org/presentationml/2006/ole">
            <mc:AlternateContent xmlns:mc="http://schemas.openxmlformats.org/markup-compatibility/2006">
              <mc:Choice xmlns:v="urn:schemas-microsoft-com:vml" Requires="v">
                <p:oleObj name="Equation" r:id="rId11" imgW="215900" imgH="203200" progId="Equation.DSMT4">
                  <p:embed/>
                </p:oleObj>
              </mc:Choice>
              <mc:Fallback>
                <p:oleObj name="Equation" r:id="rId11" imgW="215900" imgH="203200" progId="Equation.DSMT4">
                  <p:embed/>
                  <p:pic>
                    <p:nvPicPr>
                      <p:cNvPr id="0" name=""/>
                      <p:cNvPicPr>
                        <a:picLocks noChangeAspect="1" noChangeArrowheads="1"/>
                      </p:cNvPicPr>
                      <p:nvPr/>
                    </p:nvPicPr>
                    <p:blipFill>
                      <a:blip r:embed="rId12"/>
                      <a:srcRect/>
                      <a:stretch>
                        <a:fillRect/>
                      </a:stretch>
                    </p:blipFill>
                    <p:spPr bwMode="auto">
                      <a:xfrm>
                        <a:off x="8712016" y="1390082"/>
                        <a:ext cx="371475" cy="349250"/>
                      </a:xfrm>
                      <a:prstGeom prst="rect">
                        <a:avLst/>
                      </a:prstGeom>
                      <a:noFill/>
                      <a:ln>
                        <a:noFill/>
                      </a:ln>
                      <a:effectLst/>
                    </p:spPr>
                  </p:pic>
                </p:oleObj>
              </mc:Fallback>
            </mc:AlternateContent>
          </a:graphicData>
        </a:graphic>
      </p:graphicFrame>
      <p:cxnSp>
        <p:nvCxnSpPr>
          <p:cNvPr id="62" name="Straight Arrow Connector 61"/>
          <p:cNvCxnSpPr/>
          <p:nvPr/>
        </p:nvCxnSpPr>
        <p:spPr>
          <a:xfrm>
            <a:off x="6937709" y="1145845"/>
            <a:ext cx="0" cy="580606"/>
          </a:xfrm>
          <a:prstGeom prst="straightConnector1">
            <a:avLst/>
          </a:prstGeom>
          <a:ln w="12700"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3" name="Straight Arrow Connector 62"/>
          <p:cNvCxnSpPr/>
          <p:nvPr/>
        </p:nvCxnSpPr>
        <p:spPr>
          <a:xfrm flipV="1">
            <a:off x="6069382" y="979302"/>
            <a:ext cx="868327" cy="14344"/>
          </a:xfrm>
          <a:prstGeom prst="straightConnector1">
            <a:avLst/>
          </a:prstGeom>
          <a:ln w="12700"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64" name="Object 2"/>
          <p:cNvGraphicFramePr>
            <a:graphicFrameLocks noChangeAspect="1"/>
          </p:cNvGraphicFramePr>
          <p:nvPr>
            <p:extLst>
              <p:ext uri="{D42A27DB-BD31-4B8C-83A1-F6EECF244321}">
                <p14:modId xmlns:p14="http://schemas.microsoft.com/office/powerpoint/2010/main" val="2881488897"/>
              </p:ext>
            </p:extLst>
          </p:nvPr>
        </p:nvGraphicFramePr>
        <p:xfrm>
          <a:off x="6133868" y="963440"/>
          <a:ext cx="239713" cy="350837"/>
        </p:xfrm>
        <a:graphic>
          <a:graphicData uri="http://schemas.openxmlformats.org/presentationml/2006/ole">
            <mc:AlternateContent xmlns:mc="http://schemas.openxmlformats.org/markup-compatibility/2006">
              <mc:Choice xmlns:v="urn:schemas-microsoft-com:vml" Requires="v">
                <p:oleObj name="Equation" r:id="rId13" imgW="139700" imgH="203200" progId="Equation.DSMT4">
                  <p:embed/>
                </p:oleObj>
              </mc:Choice>
              <mc:Fallback>
                <p:oleObj name="Equation" r:id="rId13" imgW="139700" imgH="203200" progId="Equation.DSMT4">
                  <p:embed/>
                  <p:pic>
                    <p:nvPicPr>
                      <p:cNvPr id="0" name=""/>
                      <p:cNvPicPr>
                        <a:picLocks noChangeAspect="1" noChangeArrowheads="1"/>
                      </p:cNvPicPr>
                      <p:nvPr/>
                    </p:nvPicPr>
                    <p:blipFill>
                      <a:blip r:embed="rId14"/>
                      <a:srcRect/>
                      <a:stretch>
                        <a:fillRect/>
                      </a:stretch>
                    </p:blipFill>
                    <p:spPr bwMode="auto">
                      <a:xfrm>
                        <a:off x="6133868" y="963440"/>
                        <a:ext cx="239713" cy="350837"/>
                      </a:xfrm>
                      <a:prstGeom prst="rect">
                        <a:avLst/>
                      </a:prstGeom>
                      <a:noFill/>
                      <a:ln>
                        <a:noFill/>
                      </a:ln>
                      <a:effectLst/>
                    </p:spPr>
                  </p:pic>
                </p:oleObj>
              </mc:Fallback>
            </mc:AlternateContent>
          </a:graphicData>
        </a:graphic>
      </p:graphicFrame>
      <p:cxnSp>
        <p:nvCxnSpPr>
          <p:cNvPr id="65" name="Straight Arrow Connector 64"/>
          <p:cNvCxnSpPr/>
          <p:nvPr/>
        </p:nvCxnSpPr>
        <p:spPr>
          <a:xfrm>
            <a:off x="7219766" y="899068"/>
            <a:ext cx="471460" cy="0"/>
          </a:xfrm>
          <a:prstGeom prst="straightConnector1">
            <a:avLst/>
          </a:prstGeom>
          <a:ln w="12700"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66" name="Object 2"/>
          <p:cNvGraphicFramePr>
            <a:graphicFrameLocks noChangeAspect="1"/>
          </p:cNvGraphicFramePr>
          <p:nvPr>
            <p:extLst>
              <p:ext uri="{D42A27DB-BD31-4B8C-83A1-F6EECF244321}">
                <p14:modId xmlns:p14="http://schemas.microsoft.com/office/powerpoint/2010/main" val="3352562520"/>
              </p:ext>
            </p:extLst>
          </p:nvPr>
        </p:nvGraphicFramePr>
        <p:xfrm>
          <a:off x="6697997" y="1169239"/>
          <a:ext cx="239712" cy="350837"/>
        </p:xfrm>
        <a:graphic>
          <a:graphicData uri="http://schemas.openxmlformats.org/presentationml/2006/ole">
            <mc:AlternateContent xmlns:mc="http://schemas.openxmlformats.org/markup-compatibility/2006">
              <mc:Choice xmlns:v="urn:schemas-microsoft-com:vml" Requires="v">
                <p:oleObj name="Equation" r:id="rId15" imgW="139700" imgH="203200" progId="Equation.DSMT4">
                  <p:embed/>
                </p:oleObj>
              </mc:Choice>
              <mc:Fallback>
                <p:oleObj name="Equation" r:id="rId15" imgW="139700" imgH="203200" progId="Equation.DSMT4">
                  <p:embed/>
                  <p:pic>
                    <p:nvPicPr>
                      <p:cNvPr id="0" name=""/>
                      <p:cNvPicPr>
                        <a:picLocks noChangeAspect="1" noChangeArrowheads="1"/>
                      </p:cNvPicPr>
                      <p:nvPr/>
                    </p:nvPicPr>
                    <p:blipFill>
                      <a:blip r:embed="rId16"/>
                      <a:srcRect/>
                      <a:stretch>
                        <a:fillRect/>
                      </a:stretch>
                    </p:blipFill>
                    <p:spPr bwMode="auto">
                      <a:xfrm>
                        <a:off x="6697997" y="1169239"/>
                        <a:ext cx="239712" cy="350837"/>
                      </a:xfrm>
                      <a:prstGeom prst="rect">
                        <a:avLst/>
                      </a:prstGeom>
                      <a:noFill/>
                      <a:ln>
                        <a:noFill/>
                      </a:ln>
                      <a:effectLst/>
                    </p:spPr>
                  </p:pic>
                </p:oleObj>
              </mc:Fallback>
            </mc:AlternateContent>
          </a:graphicData>
        </a:graphic>
      </p:graphicFrame>
      <p:graphicFrame>
        <p:nvGraphicFramePr>
          <p:cNvPr id="67" name="Object 2"/>
          <p:cNvGraphicFramePr>
            <a:graphicFrameLocks noChangeAspect="1"/>
          </p:cNvGraphicFramePr>
          <p:nvPr>
            <p:extLst>
              <p:ext uri="{D42A27DB-BD31-4B8C-83A1-F6EECF244321}">
                <p14:modId xmlns:p14="http://schemas.microsoft.com/office/powerpoint/2010/main" val="2949036382"/>
              </p:ext>
            </p:extLst>
          </p:nvPr>
        </p:nvGraphicFramePr>
        <p:xfrm>
          <a:off x="7342831" y="869682"/>
          <a:ext cx="239713" cy="350837"/>
        </p:xfrm>
        <a:graphic>
          <a:graphicData uri="http://schemas.openxmlformats.org/presentationml/2006/ole">
            <mc:AlternateContent xmlns:mc="http://schemas.openxmlformats.org/markup-compatibility/2006">
              <mc:Choice xmlns:v="urn:schemas-microsoft-com:vml" Requires="v">
                <p:oleObj name="Equation" r:id="rId17" imgW="139700" imgH="203200" progId="Equation.DSMT4">
                  <p:embed/>
                </p:oleObj>
              </mc:Choice>
              <mc:Fallback>
                <p:oleObj name="Equation" r:id="rId17" imgW="139700" imgH="203200" progId="Equation.DSMT4">
                  <p:embed/>
                  <p:pic>
                    <p:nvPicPr>
                      <p:cNvPr id="0" name=""/>
                      <p:cNvPicPr>
                        <a:picLocks noChangeAspect="1" noChangeArrowheads="1"/>
                      </p:cNvPicPr>
                      <p:nvPr/>
                    </p:nvPicPr>
                    <p:blipFill>
                      <a:blip r:embed="rId18"/>
                      <a:srcRect/>
                      <a:stretch>
                        <a:fillRect/>
                      </a:stretch>
                    </p:blipFill>
                    <p:spPr bwMode="auto">
                      <a:xfrm>
                        <a:off x="7342831" y="869682"/>
                        <a:ext cx="239713" cy="350837"/>
                      </a:xfrm>
                      <a:prstGeom prst="rect">
                        <a:avLst/>
                      </a:prstGeom>
                      <a:noFill/>
                      <a:ln>
                        <a:noFill/>
                      </a:ln>
                      <a:effectLst/>
                    </p:spPr>
                  </p:pic>
                </p:oleObj>
              </mc:Fallback>
            </mc:AlternateContent>
          </a:graphicData>
        </a:graphic>
      </p:graphicFrame>
      <p:sp>
        <p:nvSpPr>
          <p:cNvPr id="5" name="TextBox 4"/>
          <p:cNvSpPr txBox="1"/>
          <p:nvPr/>
        </p:nvSpPr>
        <p:spPr>
          <a:xfrm>
            <a:off x="6808034" y="513766"/>
            <a:ext cx="646406" cy="276999"/>
          </a:xfrm>
          <a:prstGeom prst="rect">
            <a:avLst/>
          </a:prstGeom>
          <a:noFill/>
        </p:spPr>
        <p:txBody>
          <a:bodyPr wrap="none" rtlCol="0">
            <a:spAutoFit/>
          </a:bodyPr>
          <a:lstStyle/>
          <a:p>
            <a:r>
              <a:rPr lang="en-US" sz="1200" dirty="0">
                <a:solidFill>
                  <a:srgbClr val="0000FF"/>
                </a:solidFill>
              </a:rPr>
              <a:t>Node A</a:t>
            </a:r>
          </a:p>
        </p:txBody>
      </p:sp>
      <p:sp>
        <p:nvSpPr>
          <p:cNvPr id="86" name="TextBox 85"/>
          <p:cNvSpPr txBox="1"/>
          <p:nvPr/>
        </p:nvSpPr>
        <p:spPr>
          <a:xfrm>
            <a:off x="6024300" y="2023383"/>
            <a:ext cx="607859" cy="276999"/>
          </a:xfrm>
          <a:prstGeom prst="rect">
            <a:avLst/>
          </a:prstGeom>
          <a:noFill/>
        </p:spPr>
        <p:txBody>
          <a:bodyPr wrap="none" rtlCol="0">
            <a:spAutoFit/>
          </a:bodyPr>
          <a:lstStyle/>
          <a:p>
            <a:r>
              <a:rPr lang="en-US" sz="1200" dirty="0">
                <a:solidFill>
                  <a:srgbClr val="0000FF"/>
                </a:solidFill>
              </a:rPr>
              <a:t>Loop 1</a:t>
            </a:r>
          </a:p>
        </p:txBody>
      </p:sp>
      <p:grpSp>
        <p:nvGrpSpPr>
          <p:cNvPr id="2" name="Group 1"/>
          <p:cNvGrpSpPr/>
          <p:nvPr/>
        </p:nvGrpSpPr>
        <p:grpSpPr>
          <a:xfrm flipV="1">
            <a:off x="5911418" y="1419582"/>
            <a:ext cx="770504" cy="860192"/>
            <a:chOff x="5911418" y="1419582"/>
            <a:chExt cx="770504" cy="860192"/>
          </a:xfrm>
        </p:grpSpPr>
        <p:sp>
          <p:nvSpPr>
            <p:cNvPr id="85" name="Rounded Rectangle 84"/>
            <p:cNvSpPr/>
            <p:nvPr/>
          </p:nvSpPr>
          <p:spPr>
            <a:xfrm>
              <a:off x="6000610" y="1419582"/>
              <a:ext cx="681312" cy="860192"/>
            </a:xfrm>
            <a:prstGeom prst="roundRect">
              <a:avLst/>
            </a:prstGeom>
            <a:noFill/>
            <a:ln w="28575"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2" name="Group 11"/>
            <p:cNvGrpSpPr/>
            <p:nvPr/>
          </p:nvGrpSpPr>
          <p:grpSpPr>
            <a:xfrm flipV="1">
              <a:off x="5911418" y="1849678"/>
              <a:ext cx="173428" cy="173705"/>
              <a:chOff x="5975102" y="2315384"/>
              <a:chExt cx="173428" cy="173705"/>
            </a:xfrm>
          </p:grpSpPr>
          <p:cxnSp>
            <p:nvCxnSpPr>
              <p:cNvPr id="87" name="Straight Connector 86"/>
              <p:cNvCxnSpPr>
                <a:stCxn id="85" idx="1"/>
              </p:cNvCxnSpPr>
              <p:nvPr/>
            </p:nvCxnSpPr>
            <p:spPr>
              <a:xfrm flipH="1">
                <a:off x="5975102" y="2315384"/>
                <a:ext cx="89192" cy="173705"/>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104" name="Straight Connector 103"/>
              <p:cNvCxnSpPr/>
              <p:nvPr/>
            </p:nvCxnSpPr>
            <p:spPr>
              <a:xfrm>
                <a:off x="6059338" y="2315384"/>
                <a:ext cx="89192" cy="173705"/>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grpSp>
      </p:grpSp>
      <p:sp>
        <p:nvSpPr>
          <p:cNvPr id="78" name="TextBox 77"/>
          <p:cNvSpPr txBox="1"/>
          <p:nvPr/>
        </p:nvSpPr>
        <p:spPr>
          <a:xfrm>
            <a:off x="374113" y="372706"/>
            <a:ext cx="4857125" cy="2554545"/>
          </a:xfrm>
          <a:prstGeom prst="rect">
            <a:avLst/>
          </a:prstGeom>
          <a:noFill/>
        </p:spPr>
        <p:txBody>
          <a:bodyPr wrap="square" rtlCol="0">
            <a:spAutoFit/>
          </a:bodyPr>
          <a:lstStyle/>
          <a:p>
            <a:r>
              <a:rPr lang="en-US" sz="2000" dirty="0">
                <a:solidFill>
                  <a:srgbClr val="FF0000"/>
                </a:solidFill>
                <a:latin typeface="Apple Chancery"/>
                <a:cs typeface="Apple Chancery"/>
              </a:rPr>
              <a:t>Additional note:  </a:t>
            </a:r>
            <a:r>
              <a:rPr lang="en-US" sz="2000" dirty="0">
                <a:solidFill>
                  <a:srgbClr val="0000FF"/>
                </a:solidFill>
                <a:latin typeface="Times New Roman"/>
                <a:cs typeface="Times New Roman"/>
              </a:rPr>
              <a:t>You have three branches </a:t>
            </a:r>
            <a:r>
              <a:rPr lang="en-US" sz="2000" dirty="0">
                <a:latin typeface="Times New Roman"/>
                <a:cs typeface="Times New Roman"/>
              </a:rPr>
              <a:t>and</a:t>
            </a:r>
            <a:r>
              <a:rPr lang="en-US" sz="2000" dirty="0">
                <a:solidFill>
                  <a:srgbClr val="0000FF"/>
                </a:solidFill>
                <a:latin typeface="Times New Roman"/>
                <a:cs typeface="Times New Roman"/>
              </a:rPr>
              <a:t> three unknown currents, </a:t>
            </a:r>
            <a:r>
              <a:rPr lang="en-US" sz="2000" dirty="0">
                <a:solidFill>
                  <a:srgbClr val="000000"/>
                </a:solidFill>
                <a:latin typeface="Times New Roman"/>
                <a:cs typeface="Times New Roman"/>
              </a:rPr>
              <a:t>which means you will need </a:t>
            </a:r>
            <a:r>
              <a:rPr lang="en-US" sz="2000" i="1" dirty="0">
                <a:solidFill>
                  <a:srgbClr val="0000FF"/>
                </a:solidFill>
                <a:latin typeface="Times New Roman"/>
                <a:cs typeface="Times New Roman"/>
              </a:rPr>
              <a:t>three equations to solve</a:t>
            </a:r>
            <a:r>
              <a:rPr lang="en-US" sz="2000" dirty="0">
                <a:solidFill>
                  <a:srgbClr val="000000"/>
                </a:solidFill>
                <a:latin typeface="Times New Roman"/>
                <a:cs typeface="Times New Roman"/>
              </a:rPr>
              <a:t>.  You have </a:t>
            </a:r>
            <a:r>
              <a:rPr lang="en-US" sz="2000" dirty="0">
                <a:solidFill>
                  <a:srgbClr val="FF0000"/>
                </a:solidFill>
                <a:latin typeface="Times New Roman"/>
                <a:cs typeface="Times New Roman"/>
              </a:rPr>
              <a:t>one </a:t>
            </a:r>
            <a:r>
              <a:rPr lang="en-US" sz="2000" i="1" dirty="0">
                <a:solidFill>
                  <a:srgbClr val="FF0000"/>
                </a:solidFill>
                <a:latin typeface="Times New Roman"/>
                <a:cs typeface="Times New Roman"/>
              </a:rPr>
              <a:t>node equation</a:t>
            </a:r>
            <a:r>
              <a:rPr lang="en-US" sz="2000" i="1" dirty="0">
                <a:solidFill>
                  <a:srgbClr val="000000"/>
                </a:solidFill>
                <a:latin typeface="Times New Roman"/>
                <a:cs typeface="Times New Roman"/>
              </a:rPr>
              <a:t>,</a:t>
            </a:r>
            <a:r>
              <a:rPr lang="en-US" sz="2000" dirty="0">
                <a:solidFill>
                  <a:srgbClr val="000000"/>
                </a:solidFill>
                <a:latin typeface="Times New Roman"/>
                <a:cs typeface="Times New Roman"/>
              </a:rPr>
              <a:t> which means you will </a:t>
            </a:r>
            <a:r>
              <a:rPr lang="en-US" sz="2000" dirty="0">
                <a:solidFill>
                  <a:srgbClr val="008000"/>
                </a:solidFill>
                <a:latin typeface="Times New Roman"/>
                <a:cs typeface="Times New Roman"/>
              </a:rPr>
              <a:t>need two more equations</a:t>
            </a:r>
            <a:r>
              <a:rPr lang="en-US" sz="2000" dirty="0">
                <a:solidFill>
                  <a:srgbClr val="000000"/>
                </a:solidFill>
                <a:latin typeface="Times New Roman"/>
                <a:cs typeface="Times New Roman"/>
              </a:rPr>
              <a:t>, </a:t>
            </a:r>
            <a:r>
              <a:rPr lang="en-US" sz="2000" dirty="0">
                <a:solidFill>
                  <a:srgbClr val="0000FF"/>
                </a:solidFill>
                <a:latin typeface="Times New Roman"/>
                <a:cs typeface="Times New Roman"/>
              </a:rPr>
              <a:t>presumably from your </a:t>
            </a:r>
            <a:r>
              <a:rPr lang="en-US" sz="2000" i="1" dirty="0">
                <a:solidFill>
                  <a:srgbClr val="0000FF"/>
                </a:solidFill>
                <a:latin typeface="Times New Roman"/>
                <a:cs typeface="Times New Roman"/>
              </a:rPr>
              <a:t>loops</a:t>
            </a:r>
            <a:r>
              <a:rPr lang="en-US" sz="2000" i="1" dirty="0">
                <a:solidFill>
                  <a:srgbClr val="000000"/>
                </a:solidFill>
                <a:latin typeface="Times New Roman"/>
                <a:cs typeface="Times New Roman"/>
              </a:rPr>
              <a:t>.  </a:t>
            </a:r>
            <a:r>
              <a:rPr lang="en-US" sz="2000" dirty="0">
                <a:solidFill>
                  <a:srgbClr val="FF0000"/>
                </a:solidFill>
                <a:latin typeface="Times New Roman"/>
                <a:cs typeface="Times New Roman"/>
              </a:rPr>
              <a:t>Kindly note: </a:t>
            </a:r>
            <a:r>
              <a:rPr lang="en-US" sz="2000" dirty="0">
                <a:solidFill>
                  <a:srgbClr val="000000"/>
                </a:solidFill>
                <a:latin typeface="Times New Roman"/>
                <a:cs typeface="Times New Roman"/>
              </a:rPr>
              <a:t>there are </a:t>
            </a:r>
            <a:r>
              <a:rPr lang="en-US" sz="2000" dirty="0">
                <a:solidFill>
                  <a:srgbClr val="008000"/>
                </a:solidFill>
                <a:latin typeface="Times New Roman"/>
                <a:cs typeface="Times New Roman"/>
              </a:rPr>
              <a:t>three loops in this circuit</a:t>
            </a:r>
            <a:r>
              <a:rPr lang="en-US" sz="2000" dirty="0">
                <a:solidFill>
                  <a:srgbClr val="000000"/>
                </a:solidFill>
                <a:latin typeface="Times New Roman"/>
                <a:cs typeface="Times New Roman"/>
              </a:rPr>
              <a:t>, but you can </a:t>
            </a:r>
            <a:r>
              <a:rPr lang="en-US" sz="2000" dirty="0">
                <a:solidFill>
                  <a:srgbClr val="0000FF"/>
                </a:solidFill>
                <a:latin typeface="Times New Roman"/>
                <a:cs typeface="Times New Roman"/>
              </a:rPr>
              <a:t>only</a:t>
            </a:r>
            <a:r>
              <a:rPr lang="en-US" sz="2000" dirty="0">
                <a:solidFill>
                  <a:srgbClr val="000000"/>
                </a:solidFill>
                <a:latin typeface="Times New Roman"/>
                <a:cs typeface="Times New Roman"/>
              </a:rPr>
              <a:t> get </a:t>
            </a:r>
            <a:r>
              <a:rPr lang="en-US" sz="2000" dirty="0">
                <a:solidFill>
                  <a:srgbClr val="0000FF"/>
                </a:solidFill>
                <a:latin typeface="Times New Roman"/>
                <a:cs typeface="Times New Roman"/>
              </a:rPr>
              <a:t>TWO INDEPENDENT LOOP EQUATIONS</a:t>
            </a:r>
          </a:p>
        </p:txBody>
      </p:sp>
      <p:sp>
        <p:nvSpPr>
          <p:cNvPr id="79" name="TextBox 78"/>
          <p:cNvSpPr txBox="1"/>
          <p:nvPr/>
        </p:nvSpPr>
        <p:spPr>
          <a:xfrm>
            <a:off x="374114" y="2803469"/>
            <a:ext cx="8617486" cy="1323439"/>
          </a:xfrm>
          <a:prstGeom prst="rect">
            <a:avLst/>
          </a:prstGeom>
          <a:noFill/>
        </p:spPr>
        <p:txBody>
          <a:bodyPr wrap="square" rtlCol="0">
            <a:spAutoFit/>
          </a:bodyPr>
          <a:lstStyle/>
          <a:p>
            <a:r>
              <a:rPr lang="en-US" sz="2000" dirty="0">
                <a:solidFill>
                  <a:srgbClr val="000000"/>
                </a:solidFill>
                <a:latin typeface="Times New Roman"/>
                <a:cs typeface="Times New Roman"/>
              </a:rPr>
              <a:t>from them.  </a:t>
            </a:r>
            <a:r>
              <a:rPr lang="en-US" sz="2000" dirty="0">
                <a:solidFill>
                  <a:srgbClr val="008000"/>
                </a:solidFill>
                <a:latin typeface="Times New Roman"/>
                <a:cs typeface="Times New Roman"/>
              </a:rPr>
              <a:t>Any two </a:t>
            </a:r>
            <a:r>
              <a:rPr lang="en-US" sz="2000" dirty="0">
                <a:solidFill>
                  <a:srgbClr val="000000"/>
                </a:solidFill>
                <a:latin typeface="Times New Roman"/>
                <a:cs typeface="Times New Roman"/>
              </a:rPr>
              <a:t>of those equations </a:t>
            </a:r>
            <a:r>
              <a:rPr lang="en-US" sz="2000" dirty="0">
                <a:solidFill>
                  <a:srgbClr val="008000"/>
                </a:solidFill>
                <a:latin typeface="Times New Roman"/>
                <a:cs typeface="Times New Roman"/>
              </a:rPr>
              <a:t>will do</a:t>
            </a:r>
            <a:r>
              <a:rPr lang="en-US" sz="2000" dirty="0">
                <a:solidFill>
                  <a:srgbClr val="000000"/>
                </a:solidFill>
                <a:latin typeface="Times New Roman"/>
                <a:cs typeface="Times New Roman"/>
              </a:rPr>
              <a:t>, and any two will produce the third, which means that if you try to do this problem using nothing but loop equations, you’ll end up with mush.  (Try it if you don’t believe me!) </a:t>
            </a:r>
            <a:endParaRPr lang="en-US" sz="2000" dirty="0">
              <a:latin typeface="Times New Roman"/>
              <a:cs typeface="Times New Roman"/>
            </a:endParaRPr>
          </a:p>
          <a:p>
            <a:endParaRPr lang="en-US" sz="2000" dirty="0">
              <a:solidFill>
                <a:srgbClr val="0000FF"/>
              </a:solidFill>
              <a:latin typeface="Times New Roman"/>
              <a:cs typeface="Times New Roman"/>
            </a:endParaRPr>
          </a:p>
        </p:txBody>
      </p:sp>
      <p:graphicFrame>
        <p:nvGraphicFramePr>
          <p:cNvPr id="80" name="Object 2"/>
          <p:cNvGraphicFramePr>
            <a:graphicFrameLocks noChangeAspect="1"/>
          </p:cNvGraphicFramePr>
          <p:nvPr>
            <p:extLst>
              <p:ext uri="{D42A27DB-BD31-4B8C-83A1-F6EECF244321}">
                <p14:modId xmlns:p14="http://schemas.microsoft.com/office/powerpoint/2010/main" val="1698460909"/>
              </p:ext>
            </p:extLst>
          </p:nvPr>
        </p:nvGraphicFramePr>
        <p:xfrm>
          <a:off x="5145222" y="4933356"/>
          <a:ext cx="1958975" cy="349250"/>
        </p:xfrm>
        <a:graphic>
          <a:graphicData uri="http://schemas.openxmlformats.org/presentationml/2006/ole">
            <mc:AlternateContent xmlns:mc="http://schemas.openxmlformats.org/markup-compatibility/2006">
              <mc:Choice xmlns:v="urn:schemas-microsoft-com:vml" Requires="v">
                <p:oleObj name="Equation" r:id="rId19" imgW="1143000" imgH="203200" progId="Equation.DSMT4">
                  <p:embed/>
                </p:oleObj>
              </mc:Choice>
              <mc:Fallback>
                <p:oleObj name="Equation" r:id="rId19" imgW="1143000" imgH="203200" progId="Equation.DSMT4">
                  <p:embed/>
                  <p:pic>
                    <p:nvPicPr>
                      <p:cNvPr id="0" name=""/>
                      <p:cNvPicPr>
                        <a:picLocks noChangeAspect="1" noChangeArrowheads="1"/>
                      </p:cNvPicPr>
                      <p:nvPr/>
                    </p:nvPicPr>
                    <p:blipFill>
                      <a:blip r:embed="rId20"/>
                      <a:srcRect/>
                      <a:stretch>
                        <a:fillRect/>
                      </a:stretch>
                    </p:blipFill>
                    <p:spPr bwMode="auto">
                      <a:xfrm>
                        <a:off x="5145222" y="4933356"/>
                        <a:ext cx="1958975" cy="349250"/>
                      </a:xfrm>
                      <a:prstGeom prst="rect">
                        <a:avLst/>
                      </a:prstGeom>
                      <a:noFill/>
                      <a:ln>
                        <a:noFill/>
                      </a:ln>
                      <a:effectLst/>
                    </p:spPr>
                  </p:pic>
                </p:oleObj>
              </mc:Fallback>
            </mc:AlternateContent>
          </a:graphicData>
        </a:graphic>
      </p:graphicFrame>
      <p:sp>
        <p:nvSpPr>
          <p:cNvPr id="82" name="TextBox 81"/>
          <p:cNvSpPr txBox="1"/>
          <p:nvPr/>
        </p:nvSpPr>
        <p:spPr>
          <a:xfrm>
            <a:off x="5231239" y="4533246"/>
            <a:ext cx="1076861" cy="400110"/>
          </a:xfrm>
          <a:prstGeom prst="rect">
            <a:avLst/>
          </a:prstGeom>
          <a:noFill/>
        </p:spPr>
        <p:txBody>
          <a:bodyPr wrap="square" rtlCol="0">
            <a:spAutoFit/>
          </a:bodyPr>
          <a:lstStyle/>
          <a:p>
            <a:r>
              <a:rPr lang="en-US" sz="2000" dirty="0">
                <a:solidFill>
                  <a:srgbClr val="0000FF"/>
                </a:solidFill>
                <a:latin typeface="Times New Roman"/>
                <a:cs typeface="Times New Roman"/>
              </a:rPr>
              <a:t>Loop 1:</a:t>
            </a:r>
            <a:endParaRPr lang="en-US" sz="2000" dirty="0">
              <a:latin typeface="Times New Roman"/>
              <a:cs typeface="Times New Roman"/>
            </a:endParaRPr>
          </a:p>
        </p:txBody>
      </p:sp>
      <p:grpSp>
        <p:nvGrpSpPr>
          <p:cNvPr id="137" name="Group 136"/>
          <p:cNvGrpSpPr/>
          <p:nvPr/>
        </p:nvGrpSpPr>
        <p:grpSpPr>
          <a:xfrm>
            <a:off x="7649739" y="1432265"/>
            <a:ext cx="770504" cy="880800"/>
            <a:chOff x="7649739" y="1791475"/>
            <a:chExt cx="770504" cy="880800"/>
          </a:xfrm>
        </p:grpSpPr>
        <p:sp>
          <p:nvSpPr>
            <p:cNvPr id="139" name="Rounded Rectangle 138"/>
            <p:cNvSpPr/>
            <p:nvPr/>
          </p:nvSpPr>
          <p:spPr>
            <a:xfrm>
              <a:off x="7738931" y="1791475"/>
              <a:ext cx="681312" cy="860192"/>
            </a:xfrm>
            <a:prstGeom prst="roundRect">
              <a:avLst/>
            </a:prstGeom>
            <a:noFill/>
            <a:ln w="28575"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 name="TextBox 139"/>
            <p:cNvSpPr txBox="1"/>
            <p:nvPr/>
          </p:nvSpPr>
          <p:spPr>
            <a:xfrm>
              <a:off x="7762621" y="2395276"/>
              <a:ext cx="607859" cy="276999"/>
            </a:xfrm>
            <a:prstGeom prst="rect">
              <a:avLst/>
            </a:prstGeom>
            <a:noFill/>
          </p:spPr>
          <p:txBody>
            <a:bodyPr wrap="none" rtlCol="0">
              <a:spAutoFit/>
            </a:bodyPr>
            <a:lstStyle/>
            <a:p>
              <a:r>
                <a:rPr lang="en-US" sz="1200" dirty="0">
                  <a:solidFill>
                    <a:srgbClr val="0000FF"/>
                  </a:solidFill>
                </a:rPr>
                <a:t>Loop 2</a:t>
              </a:r>
            </a:p>
          </p:txBody>
        </p:sp>
        <p:cxnSp>
          <p:nvCxnSpPr>
            <p:cNvPr id="141" name="Straight Connector 140"/>
            <p:cNvCxnSpPr>
              <a:stCxn id="139" idx="1"/>
            </p:cNvCxnSpPr>
            <p:nvPr/>
          </p:nvCxnSpPr>
          <p:spPr>
            <a:xfrm flipH="1">
              <a:off x="7649739" y="2221571"/>
              <a:ext cx="89192" cy="173705"/>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142" name="Straight Connector 141"/>
            <p:cNvCxnSpPr/>
            <p:nvPr/>
          </p:nvCxnSpPr>
          <p:spPr>
            <a:xfrm>
              <a:off x="7733975" y="2221571"/>
              <a:ext cx="89192" cy="173705"/>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grpSp>
      <p:graphicFrame>
        <p:nvGraphicFramePr>
          <p:cNvPr id="143" name="Object 2"/>
          <p:cNvGraphicFramePr>
            <a:graphicFrameLocks noChangeAspect="1"/>
          </p:cNvGraphicFramePr>
          <p:nvPr>
            <p:extLst>
              <p:ext uri="{D42A27DB-BD31-4B8C-83A1-F6EECF244321}">
                <p14:modId xmlns:p14="http://schemas.microsoft.com/office/powerpoint/2010/main" val="738398209"/>
              </p:ext>
            </p:extLst>
          </p:nvPr>
        </p:nvGraphicFramePr>
        <p:xfrm>
          <a:off x="6752098" y="5282606"/>
          <a:ext cx="2306637" cy="349250"/>
        </p:xfrm>
        <a:graphic>
          <a:graphicData uri="http://schemas.openxmlformats.org/presentationml/2006/ole">
            <mc:AlternateContent xmlns:mc="http://schemas.openxmlformats.org/markup-compatibility/2006">
              <mc:Choice xmlns:v="urn:schemas-microsoft-com:vml" Requires="v">
                <p:oleObj name="Equation" r:id="rId21" imgW="1346200" imgH="203200" progId="Equation.DSMT4">
                  <p:embed/>
                </p:oleObj>
              </mc:Choice>
              <mc:Fallback>
                <p:oleObj name="Equation" r:id="rId21" imgW="1346200" imgH="203200" progId="Equation.DSMT4">
                  <p:embed/>
                  <p:pic>
                    <p:nvPicPr>
                      <p:cNvPr id="0" name=""/>
                      <p:cNvPicPr>
                        <a:picLocks noChangeAspect="1" noChangeArrowheads="1"/>
                      </p:cNvPicPr>
                      <p:nvPr/>
                    </p:nvPicPr>
                    <p:blipFill>
                      <a:blip r:embed="rId22"/>
                      <a:srcRect/>
                      <a:stretch>
                        <a:fillRect/>
                      </a:stretch>
                    </p:blipFill>
                    <p:spPr bwMode="auto">
                      <a:xfrm>
                        <a:off x="6752098" y="5282606"/>
                        <a:ext cx="2306637" cy="349250"/>
                      </a:xfrm>
                      <a:prstGeom prst="rect">
                        <a:avLst/>
                      </a:prstGeom>
                      <a:noFill/>
                      <a:ln>
                        <a:noFill/>
                      </a:ln>
                      <a:effectLst/>
                    </p:spPr>
                  </p:pic>
                </p:oleObj>
              </mc:Fallback>
            </mc:AlternateContent>
          </a:graphicData>
        </a:graphic>
      </p:graphicFrame>
      <p:sp>
        <p:nvSpPr>
          <p:cNvPr id="144" name="TextBox 143"/>
          <p:cNvSpPr txBox="1"/>
          <p:nvPr/>
        </p:nvSpPr>
        <p:spPr>
          <a:xfrm>
            <a:off x="7402343" y="4882496"/>
            <a:ext cx="1076861" cy="400110"/>
          </a:xfrm>
          <a:prstGeom prst="rect">
            <a:avLst/>
          </a:prstGeom>
          <a:noFill/>
        </p:spPr>
        <p:txBody>
          <a:bodyPr wrap="square" rtlCol="0">
            <a:spAutoFit/>
          </a:bodyPr>
          <a:lstStyle/>
          <a:p>
            <a:r>
              <a:rPr lang="en-US" sz="2000" dirty="0">
                <a:solidFill>
                  <a:srgbClr val="0000FF"/>
                </a:solidFill>
                <a:latin typeface="Times New Roman"/>
                <a:cs typeface="Times New Roman"/>
              </a:rPr>
              <a:t>Loop 2:</a:t>
            </a:r>
            <a:endParaRPr lang="en-US" sz="2000" dirty="0">
              <a:latin typeface="Times New Roman"/>
              <a:cs typeface="Times New Roman"/>
            </a:endParaRPr>
          </a:p>
        </p:txBody>
      </p:sp>
      <p:sp>
        <p:nvSpPr>
          <p:cNvPr id="145" name="TextBox 144"/>
          <p:cNvSpPr txBox="1"/>
          <p:nvPr/>
        </p:nvSpPr>
        <p:spPr>
          <a:xfrm>
            <a:off x="5037105" y="5631856"/>
            <a:ext cx="3860799" cy="1015663"/>
          </a:xfrm>
          <a:prstGeom prst="rect">
            <a:avLst/>
          </a:prstGeom>
          <a:noFill/>
        </p:spPr>
        <p:txBody>
          <a:bodyPr wrap="square" rtlCol="0">
            <a:spAutoFit/>
          </a:bodyPr>
          <a:lstStyle/>
          <a:p>
            <a:r>
              <a:rPr lang="en-US" sz="2000" dirty="0">
                <a:solidFill>
                  <a:srgbClr val="FF0000"/>
                </a:solidFill>
                <a:latin typeface="Apple Chancery"/>
                <a:cs typeface="Apple Chancery"/>
              </a:rPr>
              <a:t>Note 2:  Put </a:t>
            </a:r>
            <a:r>
              <a:rPr lang="en-US" sz="2000" dirty="0">
                <a:solidFill>
                  <a:srgbClr val="0000FF"/>
                </a:solidFill>
                <a:latin typeface="Times New Roman"/>
                <a:cs typeface="Times New Roman"/>
              </a:rPr>
              <a:t>resistance terms first</a:t>
            </a:r>
            <a:r>
              <a:rPr lang="en-US" sz="2000" dirty="0">
                <a:solidFill>
                  <a:srgbClr val="000000"/>
                </a:solidFill>
                <a:latin typeface="Times New Roman"/>
                <a:cs typeface="Times New Roman"/>
              </a:rPr>
              <a:t> as they’ll usually be </a:t>
            </a:r>
            <a:r>
              <a:rPr lang="en-US" sz="2000" dirty="0">
                <a:solidFill>
                  <a:srgbClr val="0000FF"/>
                </a:solidFill>
                <a:latin typeface="Times New Roman"/>
                <a:cs typeface="Times New Roman"/>
              </a:rPr>
              <a:t>assumed known </a:t>
            </a:r>
            <a:r>
              <a:rPr lang="en-US" sz="2000" dirty="0">
                <a:solidFill>
                  <a:srgbClr val="000000"/>
                </a:solidFill>
                <a:latin typeface="Times New Roman"/>
                <a:cs typeface="Times New Roman"/>
              </a:rPr>
              <a:t>whereas currents will not be.</a:t>
            </a:r>
            <a:endParaRPr lang="en-US" sz="2000" dirty="0">
              <a:latin typeface="Times New Roman"/>
              <a:cs typeface="Times New Roman"/>
            </a:endParaRPr>
          </a:p>
        </p:txBody>
      </p:sp>
    </p:spTree>
    <p:extLst>
      <p:ext uri="{BB962C8B-B14F-4D97-AF65-F5344CB8AC3E}">
        <p14:creationId xmlns:p14="http://schemas.microsoft.com/office/powerpoint/2010/main" val="1298327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5"/>
                                        </p:tgtEl>
                                        <p:attrNameLst>
                                          <p:attrName>style.visibility</p:attrName>
                                        </p:attrNameLst>
                                      </p:cBhvr>
                                      <p:to>
                                        <p:strVal val="visible"/>
                                      </p:to>
                                    </p:set>
                                    <p:animEffect transition="in" filter="dissolve">
                                      <p:cBhvr>
                                        <p:cTn id="7" dur="500"/>
                                        <p:tgtEl>
                                          <p:spTgt spid="13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6"/>
                                        </p:tgtEl>
                                        <p:attrNameLst>
                                          <p:attrName>style.visibility</p:attrName>
                                        </p:attrNameLst>
                                      </p:cBhvr>
                                      <p:to>
                                        <p:strVal val="visible"/>
                                      </p:to>
                                    </p:set>
                                    <p:animEffect transition="in" filter="dissolve">
                                      <p:cBhvr>
                                        <p:cTn id="12" dur="500"/>
                                        <p:tgtEl>
                                          <p:spTgt spid="86"/>
                                        </p:tgtEl>
                                      </p:cBhvr>
                                    </p:animEffect>
                                  </p:childTnLst>
                                </p:cTn>
                              </p:par>
                              <p:par>
                                <p:cTn id="13" presetID="9"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dissolve">
                                      <p:cBhvr>
                                        <p:cTn id="15" dur="500"/>
                                        <p:tgtEl>
                                          <p:spTgt spid="2"/>
                                        </p:tgtEl>
                                      </p:cBhvr>
                                    </p:animEffect>
                                  </p:childTnLst>
                                </p:cTn>
                              </p:par>
                              <p:par>
                                <p:cTn id="16" presetID="9" presetClass="entr" presetSubtype="0" fill="hold" nodeType="withEffect">
                                  <p:stCondLst>
                                    <p:cond delay="0"/>
                                  </p:stCondLst>
                                  <p:childTnLst>
                                    <p:set>
                                      <p:cBhvr>
                                        <p:cTn id="17" dur="1" fill="hold">
                                          <p:stCondLst>
                                            <p:cond delay="0"/>
                                          </p:stCondLst>
                                        </p:cTn>
                                        <p:tgtEl>
                                          <p:spTgt spid="137"/>
                                        </p:tgtEl>
                                        <p:attrNameLst>
                                          <p:attrName>style.visibility</p:attrName>
                                        </p:attrNameLst>
                                      </p:cBhvr>
                                      <p:to>
                                        <p:strVal val="visible"/>
                                      </p:to>
                                    </p:set>
                                    <p:animEffect transition="in" filter="dissolve">
                                      <p:cBhvr>
                                        <p:cTn id="18" dur="500"/>
                                        <p:tgtEl>
                                          <p:spTgt spid="137"/>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dissolve">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dissolve">
                                      <p:cBhvr>
                                        <p:cTn id="28" dur="500"/>
                                        <p:tgtEl>
                                          <p:spTgt spid="82"/>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nodeType="clickEffect">
                                  <p:stCondLst>
                                    <p:cond delay="0"/>
                                  </p:stCondLst>
                                  <p:childTnLst>
                                    <p:set>
                                      <p:cBhvr>
                                        <p:cTn id="32" dur="1" fill="hold">
                                          <p:stCondLst>
                                            <p:cond delay="0"/>
                                          </p:stCondLst>
                                        </p:cTn>
                                        <p:tgtEl>
                                          <p:spTgt spid="80"/>
                                        </p:tgtEl>
                                        <p:attrNameLst>
                                          <p:attrName>style.visibility</p:attrName>
                                        </p:attrNameLst>
                                      </p:cBhvr>
                                      <p:to>
                                        <p:strVal val="visible"/>
                                      </p:to>
                                    </p:set>
                                    <p:animEffect transition="in" filter="dissolve">
                                      <p:cBhvr>
                                        <p:cTn id="33" dur="500"/>
                                        <p:tgtEl>
                                          <p:spTgt spid="80"/>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144"/>
                                        </p:tgtEl>
                                        <p:attrNameLst>
                                          <p:attrName>style.visibility</p:attrName>
                                        </p:attrNameLst>
                                      </p:cBhvr>
                                      <p:to>
                                        <p:strVal val="visible"/>
                                      </p:to>
                                    </p:set>
                                    <p:animEffect transition="in" filter="dissolve">
                                      <p:cBhvr>
                                        <p:cTn id="38" dur="500"/>
                                        <p:tgtEl>
                                          <p:spTgt spid="144"/>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nodeType="clickEffect">
                                  <p:stCondLst>
                                    <p:cond delay="0"/>
                                  </p:stCondLst>
                                  <p:childTnLst>
                                    <p:set>
                                      <p:cBhvr>
                                        <p:cTn id="42" dur="1" fill="hold">
                                          <p:stCondLst>
                                            <p:cond delay="0"/>
                                          </p:stCondLst>
                                        </p:cTn>
                                        <p:tgtEl>
                                          <p:spTgt spid="143"/>
                                        </p:tgtEl>
                                        <p:attrNameLst>
                                          <p:attrName>style.visibility</p:attrName>
                                        </p:attrNameLst>
                                      </p:cBhvr>
                                      <p:to>
                                        <p:strVal val="visible"/>
                                      </p:to>
                                    </p:set>
                                    <p:animEffect transition="in" filter="dissolve">
                                      <p:cBhvr>
                                        <p:cTn id="43" dur="500"/>
                                        <p:tgtEl>
                                          <p:spTgt spid="143"/>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nodeType="clickEffect">
                                  <p:stCondLst>
                                    <p:cond delay="0"/>
                                  </p:stCondLst>
                                  <p:childTnLst>
                                    <p:set>
                                      <p:cBhvr>
                                        <p:cTn id="47" dur="1" fill="hold">
                                          <p:stCondLst>
                                            <p:cond delay="0"/>
                                          </p:stCondLst>
                                        </p:cTn>
                                        <p:tgtEl>
                                          <p:spTgt spid="145">
                                            <p:txEl>
                                              <p:pRg st="0" end="0"/>
                                            </p:txEl>
                                          </p:spTgt>
                                        </p:tgtEl>
                                        <p:attrNameLst>
                                          <p:attrName>style.visibility</p:attrName>
                                        </p:attrNameLst>
                                      </p:cBhvr>
                                      <p:to>
                                        <p:strVal val="visible"/>
                                      </p:to>
                                    </p:set>
                                    <p:animEffect transition="in" filter="dissolve">
                                      <p:cBhvr>
                                        <p:cTn id="48" dur="500"/>
                                        <p:tgtEl>
                                          <p:spTgt spid="1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 grpId="0"/>
      <p:bldP spid="3" grpId="0"/>
      <p:bldP spid="86" grpId="0"/>
      <p:bldP spid="82" grpId="0"/>
      <p:bldP spid="144" grpId="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 name="TextBox 85"/>
          <p:cNvSpPr txBox="1"/>
          <p:nvPr/>
        </p:nvSpPr>
        <p:spPr>
          <a:xfrm>
            <a:off x="1091692" y="5812230"/>
            <a:ext cx="7934243" cy="707886"/>
          </a:xfrm>
          <a:prstGeom prst="rect">
            <a:avLst/>
          </a:prstGeom>
          <a:noFill/>
        </p:spPr>
        <p:txBody>
          <a:bodyPr wrap="square" rtlCol="0">
            <a:spAutoFit/>
          </a:bodyPr>
          <a:lstStyle/>
          <a:p>
            <a:r>
              <a:rPr lang="en-US" sz="2000" dirty="0">
                <a:latin typeface="Times New Roman"/>
                <a:cs typeface="Times New Roman"/>
              </a:rPr>
              <a:t>                                                             The battery outputs MORE CURRENT so                  and     , in theory, should remain unaffected.</a:t>
            </a:r>
          </a:p>
        </p:txBody>
      </p:sp>
      <p:sp>
        <p:nvSpPr>
          <p:cNvPr id="74" name="TextBox 73"/>
          <p:cNvSpPr txBox="1"/>
          <p:nvPr/>
        </p:nvSpPr>
        <p:spPr>
          <a:xfrm>
            <a:off x="1104392" y="2323413"/>
            <a:ext cx="4750308" cy="1015663"/>
          </a:xfrm>
          <a:prstGeom prst="rect">
            <a:avLst/>
          </a:prstGeom>
          <a:noFill/>
        </p:spPr>
        <p:txBody>
          <a:bodyPr wrap="square" rtlCol="0">
            <a:spAutoFit/>
          </a:bodyPr>
          <a:lstStyle/>
          <a:p>
            <a:r>
              <a:rPr lang="en-US" sz="2000" dirty="0">
                <a:solidFill>
                  <a:srgbClr val="FF0000"/>
                </a:solidFill>
                <a:latin typeface="Apple Chancery"/>
                <a:cs typeface="Apple Chancery"/>
              </a:rPr>
              <a:t>All the battery’s </a:t>
            </a:r>
            <a:r>
              <a:rPr lang="en-US" sz="2000" i="1" dirty="0">
                <a:solidFill>
                  <a:srgbClr val="0000FF"/>
                </a:solidFill>
                <a:latin typeface="Times New Roman"/>
                <a:cs typeface="Times New Roman"/>
              </a:rPr>
              <a:t>voltage drop </a:t>
            </a:r>
            <a:r>
              <a:rPr lang="en-US" sz="2000" dirty="0">
                <a:latin typeface="Times New Roman"/>
                <a:cs typeface="Times New Roman"/>
              </a:rPr>
              <a:t>happens across the resistor     , and the current through the ammeter is just    , so: </a:t>
            </a:r>
          </a:p>
        </p:txBody>
      </p:sp>
      <p:sp>
        <p:nvSpPr>
          <p:cNvPr id="175" name="TextBox 174"/>
          <p:cNvSpPr txBox="1"/>
          <p:nvPr/>
        </p:nvSpPr>
        <p:spPr>
          <a:xfrm>
            <a:off x="723393" y="1687574"/>
            <a:ext cx="4750308" cy="707886"/>
          </a:xfrm>
          <a:prstGeom prst="rect">
            <a:avLst/>
          </a:prstGeom>
          <a:noFill/>
        </p:spPr>
        <p:txBody>
          <a:bodyPr wrap="square" rtlCol="0">
            <a:spAutoFit/>
          </a:bodyPr>
          <a:lstStyle/>
          <a:p>
            <a:r>
              <a:rPr lang="en-US" sz="2000" dirty="0">
                <a:solidFill>
                  <a:srgbClr val="FF0000"/>
                </a:solidFill>
                <a:latin typeface="Apple Chancery"/>
                <a:cs typeface="Apple Chancery"/>
              </a:rPr>
              <a:t>a.) What does </a:t>
            </a:r>
            <a:r>
              <a:rPr lang="en-US" sz="2000" dirty="0">
                <a:latin typeface="Times New Roman"/>
                <a:cs typeface="Times New Roman"/>
              </a:rPr>
              <a:t>the </a:t>
            </a:r>
            <a:r>
              <a:rPr lang="en-US" sz="2000" i="1" dirty="0">
                <a:solidFill>
                  <a:srgbClr val="0000FF"/>
                </a:solidFill>
                <a:latin typeface="Times New Roman"/>
                <a:cs typeface="Times New Roman"/>
              </a:rPr>
              <a:t>ammeter </a:t>
            </a:r>
            <a:r>
              <a:rPr lang="en-US" sz="2000" dirty="0">
                <a:latin typeface="Times New Roman"/>
                <a:cs typeface="Times New Roman"/>
              </a:rPr>
              <a:t>read when the switch is open?</a:t>
            </a:r>
          </a:p>
        </p:txBody>
      </p:sp>
      <p:sp>
        <p:nvSpPr>
          <p:cNvPr id="137250"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82296" tIns="41148" rIns="82296" bIns="41148"/>
          <a:lstStyle/>
          <a:p>
            <a:endParaRPr lang="en-US"/>
          </a:p>
        </p:txBody>
      </p:sp>
      <p:sp>
        <p:nvSpPr>
          <p:cNvPr id="137251" name="TextBox 43"/>
          <p:cNvSpPr txBox="1">
            <a:spLocks noChangeArrowheads="1"/>
          </p:cNvSpPr>
          <p:nvPr/>
        </p:nvSpPr>
        <p:spPr bwMode="auto">
          <a:xfrm>
            <a:off x="8719662" y="6472238"/>
            <a:ext cx="318973" cy="2523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2.)</a:t>
            </a:r>
          </a:p>
        </p:txBody>
      </p:sp>
      <p:graphicFrame>
        <p:nvGraphicFramePr>
          <p:cNvPr id="138" name="Object 2"/>
          <p:cNvGraphicFramePr>
            <a:graphicFrameLocks noChangeAspect="1"/>
          </p:cNvGraphicFramePr>
          <p:nvPr>
            <p:extLst>
              <p:ext uri="{D42A27DB-BD31-4B8C-83A1-F6EECF244321}">
                <p14:modId xmlns:p14="http://schemas.microsoft.com/office/powerpoint/2010/main" val="1719570554"/>
              </p:ext>
            </p:extLst>
          </p:nvPr>
        </p:nvGraphicFramePr>
        <p:xfrm>
          <a:off x="7221538" y="3744913"/>
          <a:ext cx="655637" cy="393700"/>
        </p:xfrm>
        <a:graphic>
          <a:graphicData uri="http://schemas.openxmlformats.org/presentationml/2006/ole">
            <mc:AlternateContent xmlns:mc="http://schemas.openxmlformats.org/markup-compatibility/2006">
              <mc:Choice xmlns:v="urn:schemas-microsoft-com:vml" Requires="v">
                <p:oleObj name="Equation" r:id="rId3" imgW="381000" imgH="228600" progId="Equation.DSMT4">
                  <p:embed/>
                </p:oleObj>
              </mc:Choice>
              <mc:Fallback>
                <p:oleObj name="Equation" r:id="rId3" imgW="381000" imgH="228600" progId="Equation.DSMT4">
                  <p:embed/>
                  <p:pic>
                    <p:nvPicPr>
                      <p:cNvPr id="0" name=""/>
                      <p:cNvPicPr>
                        <a:picLocks noChangeAspect="1" noChangeArrowheads="1"/>
                      </p:cNvPicPr>
                      <p:nvPr/>
                    </p:nvPicPr>
                    <p:blipFill>
                      <a:blip r:embed="rId4"/>
                      <a:srcRect/>
                      <a:stretch>
                        <a:fillRect/>
                      </a:stretch>
                    </p:blipFill>
                    <p:spPr bwMode="auto">
                      <a:xfrm>
                        <a:off x="7221538" y="3744913"/>
                        <a:ext cx="655637" cy="393700"/>
                      </a:xfrm>
                      <a:prstGeom prst="rect">
                        <a:avLst/>
                      </a:prstGeom>
                      <a:noFill/>
                      <a:ln>
                        <a:noFill/>
                      </a:ln>
                      <a:effectLst/>
                    </p:spPr>
                  </p:pic>
                </p:oleObj>
              </mc:Fallback>
            </mc:AlternateContent>
          </a:graphicData>
        </a:graphic>
      </p:graphicFrame>
      <p:sp>
        <p:nvSpPr>
          <p:cNvPr id="143" name="Line 73"/>
          <p:cNvSpPr>
            <a:spLocks noChangeShapeType="1"/>
          </p:cNvSpPr>
          <p:nvPr/>
        </p:nvSpPr>
        <p:spPr bwMode="auto">
          <a:xfrm rot="10800000">
            <a:off x="8095501" y="2364908"/>
            <a:ext cx="690519"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44" name="Line 75"/>
          <p:cNvSpPr>
            <a:spLocks noChangeShapeType="1"/>
          </p:cNvSpPr>
          <p:nvPr/>
        </p:nvSpPr>
        <p:spPr bwMode="auto">
          <a:xfrm rot="10800000">
            <a:off x="6443117" y="2462106"/>
            <a:ext cx="583194" cy="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nvGrpSpPr>
          <p:cNvPr id="145" name="Group 144"/>
          <p:cNvGrpSpPr>
            <a:grpSpLocks/>
          </p:cNvGrpSpPr>
          <p:nvPr/>
        </p:nvGrpSpPr>
        <p:grpSpPr bwMode="auto">
          <a:xfrm rot="10800000">
            <a:off x="7026313" y="2157810"/>
            <a:ext cx="1059065" cy="485995"/>
            <a:chOff x="2256" y="2880"/>
            <a:chExt cx="576" cy="240"/>
          </a:xfrm>
        </p:grpSpPr>
        <p:sp>
          <p:nvSpPr>
            <p:cNvPr id="146" name="Line 15"/>
            <p:cNvSpPr>
              <a:spLocks noChangeShapeType="1"/>
            </p:cNvSpPr>
            <p:nvPr/>
          </p:nvSpPr>
          <p:spPr bwMode="auto">
            <a:xfrm flipV="1">
              <a:off x="2256" y="2880"/>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47" name="Line 16"/>
            <p:cNvSpPr>
              <a:spLocks noChangeShapeType="1"/>
            </p:cNvSpPr>
            <p:nvPr/>
          </p:nvSpPr>
          <p:spPr bwMode="auto">
            <a:xfrm>
              <a:off x="2304" y="2880"/>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48" name="Line 17"/>
            <p:cNvSpPr>
              <a:spLocks noChangeShapeType="1"/>
            </p:cNvSpPr>
            <p:nvPr/>
          </p:nvSpPr>
          <p:spPr bwMode="auto">
            <a:xfrm flipV="1">
              <a:off x="2400" y="2880"/>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49" name="Line 18"/>
            <p:cNvSpPr>
              <a:spLocks noChangeShapeType="1"/>
            </p:cNvSpPr>
            <p:nvPr/>
          </p:nvSpPr>
          <p:spPr bwMode="auto">
            <a:xfrm>
              <a:off x="2496" y="2880"/>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50" name="Line 19"/>
            <p:cNvSpPr>
              <a:spLocks noChangeShapeType="1"/>
            </p:cNvSpPr>
            <p:nvPr/>
          </p:nvSpPr>
          <p:spPr bwMode="auto">
            <a:xfrm flipV="1">
              <a:off x="2784" y="2976"/>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51" name="Line 45"/>
            <p:cNvSpPr>
              <a:spLocks noChangeShapeType="1"/>
            </p:cNvSpPr>
            <p:nvPr/>
          </p:nvSpPr>
          <p:spPr bwMode="auto">
            <a:xfrm flipV="1">
              <a:off x="2592" y="2880"/>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52" name="Line 46"/>
            <p:cNvSpPr>
              <a:spLocks noChangeShapeType="1"/>
            </p:cNvSpPr>
            <p:nvPr/>
          </p:nvSpPr>
          <p:spPr bwMode="auto">
            <a:xfrm>
              <a:off x="2688" y="2880"/>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153" name="Line 80"/>
          <p:cNvSpPr>
            <a:spLocks noChangeShapeType="1"/>
          </p:cNvSpPr>
          <p:nvPr/>
        </p:nvSpPr>
        <p:spPr bwMode="auto">
          <a:xfrm rot="16200000" flipH="1">
            <a:off x="5732602" y="2817022"/>
            <a:ext cx="142103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54" name="Line 75"/>
          <p:cNvSpPr>
            <a:spLocks noChangeShapeType="1"/>
          </p:cNvSpPr>
          <p:nvPr/>
        </p:nvSpPr>
        <p:spPr bwMode="auto">
          <a:xfrm rot="10800000" flipV="1">
            <a:off x="6438900" y="3527537"/>
            <a:ext cx="1028690" cy="506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55" name="Line 75"/>
          <p:cNvSpPr>
            <a:spLocks noChangeShapeType="1"/>
          </p:cNvSpPr>
          <p:nvPr/>
        </p:nvSpPr>
        <p:spPr bwMode="auto">
          <a:xfrm rot="10800000" flipV="1">
            <a:off x="7609339" y="3532599"/>
            <a:ext cx="1155419" cy="405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cxnSp>
        <p:nvCxnSpPr>
          <p:cNvPr id="156" name="Straight Connector 68"/>
          <p:cNvCxnSpPr>
            <a:cxnSpLocks noChangeShapeType="1"/>
          </p:cNvCxnSpPr>
          <p:nvPr/>
        </p:nvCxnSpPr>
        <p:spPr bwMode="auto">
          <a:xfrm flipV="1">
            <a:off x="7471640" y="3217847"/>
            <a:ext cx="0" cy="623563"/>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cxnSp>
      <p:cxnSp>
        <p:nvCxnSpPr>
          <p:cNvPr id="157" name="Straight Connector 70"/>
          <p:cNvCxnSpPr>
            <a:cxnSpLocks noChangeShapeType="1"/>
          </p:cNvCxnSpPr>
          <p:nvPr/>
        </p:nvCxnSpPr>
        <p:spPr bwMode="auto">
          <a:xfrm flipV="1">
            <a:off x="7611364" y="3391360"/>
            <a:ext cx="0" cy="295646"/>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cxnSp>
      <p:sp>
        <p:nvSpPr>
          <p:cNvPr id="158" name="Line 80"/>
          <p:cNvSpPr>
            <a:spLocks noChangeShapeType="1"/>
          </p:cNvSpPr>
          <p:nvPr/>
        </p:nvSpPr>
        <p:spPr bwMode="auto">
          <a:xfrm rot="16200000" flipH="1" flipV="1">
            <a:off x="7647660" y="2402508"/>
            <a:ext cx="2251240" cy="17046"/>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p>
        </p:txBody>
      </p:sp>
      <p:cxnSp>
        <p:nvCxnSpPr>
          <p:cNvPr id="159" name="Straight Connector 68"/>
          <p:cNvCxnSpPr>
            <a:cxnSpLocks noChangeShapeType="1"/>
          </p:cNvCxnSpPr>
          <p:nvPr/>
        </p:nvCxnSpPr>
        <p:spPr bwMode="auto">
          <a:xfrm flipV="1">
            <a:off x="7471640" y="3216103"/>
            <a:ext cx="0" cy="623563"/>
          </a:xfrm>
          <a:prstGeom prst="line">
            <a:avLst/>
          </a:prstGeom>
          <a:noFill/>
          <a:ln w="19050" cmpd="sng">
            <a:solidFill>
              <a:srgbClr val="FF0000"/>
            </a:solidFill>
            <a:round/>
            <a:headEnd/>
            <a:tailEnd/>
          </a:ln>
          <a:extLst>
            <a:ext uri="{909E8E84-426E-40dd-AFC4-6F175D3DCCD1}">
              <a14:hiddenFill xmlns="" xmlns:a14="http://schemas.microsoft.com/office/drawing/2010/main">
                <a:noFill/>
              </a14:hiddenFill>
            </a:ext>
          </a:extLst>
        </p:spPr>
      </p:cxnSp>
      <p:cxnSp>
        <p:nvCxnSpPr>
          <p:cNvPr id="160" name="Straight Connector 70"/>
          <p:cNvCxnSpPr>
            <a:cxnSpLocks noChangeShapeType="1"/>
          </p:cNvCxnSpPr>
          <p:nvPr/>
        </p:nvCxnSpPr>
        <p:spPr bwMode="auto">
          <a:xfrm flipV="1">
            <a:off x="7611364" y="3389616"/>
            <a:ext cx="0" cy="295646"/>
          </a:xfrm>
          <a:prstGeom prst="line">
            <a:avLst/>
          </a:prstGeom>
          <a:noFill/>
          <a:ln w="19050" cmpd="sng">
            <a:solidFill>
              <a:srgbClr val="FF0000"/>
            </a:solidFill>
            <a:round/>
            <a:headEnd/>
            <a:tailEnd/>
          </a:ln>
          <a:extLst>
            <a:ext uri="{909E8E84-426E-40dd-AFC4-6F175D3DCCD1}">
              <a14:hiddenFill xmlns="" xmlns:a14="http://schemas.microsoft.com/office/drawing/2010/main">
                <a:noFill/>
              </a14:hiddenFill>
            </a:ext>
          </a:extLst>
        </p:spPr>
      </p:cxnSp>
      <p:grpSp>
        <p:nvGrpSpPr>
          <p:cNvPr id="2" name="Group 1"/>
          <p:cNvGrpSpPr/>
          <p:nvPr/>
        </p:nvGrpSpPr>
        <p:grpSpPr>
          <a:xfrm>
            <a:off x="6276205" y="2809093"/>
            <a:ext cx="2263796" cy="1683850"/>
            <a:chOff x="6276205" y="2809093"/>
            <a:chExt cx="2263796" cy="1683850"/>
          </a:xfrm>
        </p:grpSpPr>
        <p:sp>
          <p:nvSpPr>
            <p:cNvPr id="137" name="Line 80"/>
            <p:cNvSpPr>
              <a:spLocks noChangeShapeType="1"/>
            </p:cNvSpPr>
            <p:nvPr/>
          </p:nvSpPr>
          <p:spPr bwMode="auto">
            <a:xfrm rot="16200000" flipH="1" flipV="1">
              <a:off x="7575013" y="3349264"/>
              <a:ext cx="2" cy="1929973"/>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nvGrpSpPr>
            <p:cNvPr id="161" name="Group 160"/>
            <p:cNvGrpSpPr/>
            <p:nvPr/>
          </p:nvGrpSpPr>
          <p:grpSpPr>
            <a:xfrm>
              <a:off x="6276205" y="2809093"/>
              <a:ext cx="333824" cy="333824"/>
              <a:chOff x="5411254" y="3001405"/>
              <a:chExt cx="333824" cy="333824"/>
            </a:xfrm>
          </p:grpSpPr>
          <p:sp>
            <p:nvSpPr>
              <p:cNvPr id="162" name="Oval 161"/>
              <p:cNvSpPr/>
              <p:nvPr/>
            </p:nvSpPr>
            <p:spPr>
              <a:xfrm>
                <a:off x="5411254" y="3001405"/>
                <a:ext cx="333824" cy="333824"/>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163" name="Object 162"/>
              <p:cNvGraphicFramePr>
                <a:graphicFrameLocks noChangeAspect="1"/>
              </p:cNvGraphicFramePr>
              <p:nvPr>
                <p:extLst>
                  <p:ext uri="{D42A27DB-BD31-4B8C-83A1-F6EECF244321}">
                    <p14:modId xmlns:p14="http://schemas.microsoft.com/office/powerpoint/2010/main" val="3288501572"/>
                  </p:ext>
                </p:extLst>
              </p:nvPr>
            </p:nvGraphicFramePr>
            <p:xfrm>
              <a:off x="5446949" y="3011712"/>
              <a:ext cx="276225" cy="254000"/>
            </p:xfrm>
            <a:graphic>
              <a:graphicData uri="http://schemas.openxmlformats.org/presentationml/2006/ole">
                <mc:AlternateContent xmlns:mc="http://schemas.openxmlformats.org/markup-compatibility/2006">
                  <mc:Choice xmlns:v="urn:schemas-microsoft-com:vml" Requires="v">
                    <p:oleObj name="Equation" r:id="rId5" imgW="165100" imgH="152400" progId="Equation.DSMT4">
                      <p:embed/>
                    </p:oleObj>
                  </mc:Choice>
                  <mc:Fallback>
                    <p:oleObj name="Equation" r:id="rId5" imgW="165100" imgH="152400" progId="Equation.DSMT4">
                      <p:embed/>
                      <p:pic>
                        <p:nvPicPr>
                          <p:cNvPr id="0" name=""/>
                          <p:cNvPicPr/>
                          <p:nvPr/>
                        </p:nvPicPr>
                        <p:blipFill>
                          <a:blip r:embed="rId6"/>
                          <a:stretch>
                            <a:fillRect/>
                          </a:stretch>
                        </p:blipFill>
                        <p:spPr>
                          <a:xfrm>
                            <a:off x="5446949" y="3011712"/>
                            <a:ext cx="276225" cy="254000"/>
                          </a:xfrm>
                          <a:prstGeom prst="rect">
                            <a:avLst/>
                          </a:prstGeom>
                        </p:spPr>
                      </p:pic>
                    </p:oleObj>
                  </mc:Fallback>
                </mc:AlternateContent>
              </a:graphicData>
            </a:graphic>
          </p:graphicFrame>
        </p:grpSp>
        <p:sp>
          <p:nvSpPr>
            <p:cNvPr id="165" name="Line 80"/>
            <p:cNvSpPr>
              <a:spLocks noChangeShapeType="1"/>
            </p:cNvSpPr>
            <p:nvPr/>
          </p:nvSpPr>
          <p:spPr bwMode="auto">
            <a:xfrm rot="16200000" flipH="1">
              <a:off x="8146644" y="3920893"/>
              <a:ext cx="786713" cy="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66" name="Line 80"/>
            <p:cNvSpPr>
              <a:spLocks noChangeShapeType="1"/>
            </p:cNvSpPr>
            <p:nvPr/>
          </p:nvSpPr>
          <p:spPr bwMode="auto">
            <a:xfrm rot="16200000" flipH="1">
              <a:off x="6216006" y="3930674"/>
              <a:ext cx="788047"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nvGrpSpPr>
            <p:cNvPr id="167" name="Group 166"/>
            <p:cNvGrpSpPr/>
            <p:nvPr/>
          </p:nvGrpSpPr>
          <p:grpSpPr>
            <a:xfrm>
              <a:off x="7367139" y="4159119"/>
              <a:ext cx="333824" cy="333824"/>
              <a:chOff x="5411254" y="3001405"/>
              <a:chExt cx="333824" cy="333824"/>
            </a:xfrm>
          </p:grpSpPr>
          <p:sp>
            <p:nvSpPr>
              <p:cNvPr id="168" name="Oval 167"/>
              <p:cNvSpPr/>
              <p:nvPr/>
            </p:nvSpPr>
            <p:spPr>
              <a:xfrm>
                <a:off x="5411254" y="3001405"/>
                <a:ext cx="333824" cy="333824"/>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169" name="Object 168"/>
              <p:cNvGraphicFramePr>
                <a:graphicFrameLocks noChangeAspect="1"/>
              </p:cNvGraphicFramePr>
              <p:nvPr>
                <p:extLst>
                  <p:ext uri="{D42A27DB-BD31-4B8C-83A1-F6EECF244321}">
                    <p14:modId xmlns:p14="http://schemas.microsoft.com/office/powerpoint/2010/main" val="2673751405"/>
                  </p:ext>
                </p:extLst>
              </p:nvPr>
            </p:nvGraphicFramePr>
            <p:xfrm>
              <a:off x="5451390" y="3045986"/>
              <a:ext cx="254000" cy="254000"/>
            </p:xfrm>
            <a:graphic>
              <a:graphicData uri="http://schemas.openxmlformats.org/presentationml/2006/ole">
                <mc:AlternateContent xmlns:mc="http://schemas.openxmlformats.org/markup-compatibility/2006">
                  <mc:Choice xmlns:v="urn:schemas-microsoft-com:vml" Requires="v">
                    <p:oleObj name="Equation" r:id="rId7" imgW="152400" imgH="152400" progId="Equation.DSMT4">
                      <p:embed/>
                    </p:oleObj>
                  </mc:Choice>
                  <mc:Fallback>
                    <p:oleObj name="Equation" r:id="rId7" imgW="152400" imgH="152400" progId="Equation.DSMT4">
                      <p:embed/>
                      <p:pic>
                        <p:nvPicPr>
                          <p:cNvPr id="0" name=""/>
                          <p:cNvPicPr/>
                          <p:nvPr/>
                        </p:nvPicPr>
                        <p:blipFill>
                          <a:blip r:embed="rId8"/>
                          <a:stretch>
                            <a:fillRect/>
                          </a:stretch>
                        </p:blipFill>
                        <p:spPr>
                          <a:xfrm>
                            <a:off x="5451390" y="3045986"/>
                            <a:ext cx="254000" cy="254000"/>
                          </a:xfrm>
                          <a:prstGeom prst="rect">
                            <a:avLst/>
                          </a:prstGeom>
                        </p:spPr>
                      </p:pic>
                    </p:oleObj>
                  </mc:Fallback>
                </mc:AlternateContent>
              </a:graphicData>
            </a:graphic>
          </p:graphicFrame>
        </p:grpSp>
      </p:grpSp>
      <p:sp>
        <p:nvSpPr>
          <p:cNvPr id="40" name="TextBox 39"/>
          <p:cNvSpPr txBox="1"/>
          <p:nvPr/>
        </p:nvSpPr>
        <p:spPr>
          <a:xfrm>
            <a:off x="263786" y="100718"/>
            <a:ext cx="8637326" cy="646331"/>
          </a:xfrm>
          <a:prstGeom prst="rect">
            <a:avLst/>
          </a:prstGeom>
          <a:noFill/>
        </p:spPr>
        <p:txBody>
          <a:bodyPr wrap="square" rtlCol="0">
            <a:spAutoFit/>
          </a:bodyPr>
          <a:lstStyle/>
          <a:p>
            <a:pPr algn="ctr"/>
            <a:r>
              <a:rPr lang="en-US" sz="3600" dirty="0">
                <a:solidFill>
                  <a:srgbClr val="FF0000"/>
                </a:solidFill>
                <a:latin typeface="Apple Chancery"/>
                <a:cs typeface="Apple Chancery"/>
              </a:rPr>
              <a:t>EMF and Terminal Voltage</a:t>
            </a:r>
            <a:endParaRPr lang="en-US" sz="2000" dirty="0">
              <a:latin typeface="Times New Roman"/>
              <a:cs typeface="Times New Roman"/>
            </a:endParaRPr>
          </a:p>
        </p:txBody>
      </p:sp>
      <p:sp>
        <p:nvSpPr>
          <p:cNvPr id="4" name="TextBox 3"/>
          <p:cNvSpPr txBox="1"/>
          <p:nvPr/>
        </p:nvSpPr>
        <p:spPr>
          <a:xfrm>
            <a:off x="314586" y="850900"/>
            <a:ext cx="5019413" cy="830997"/>
          </a:xfrm>
          <a:prstGeom prst="rect">
            <a:avLst/>
          </a:prstGeom>
          <a:noFill/>
        </p:spPr>
        <p:txBody>
          <a:bodyPr wrap="square" rtlCol="0">
            <a:spAutoFit/>
          </a:bodyPr>
          <a:lstStyle/>
          <a:p>
            <a:r>
              <a:rPr lang="en-US" sz="2800" dirty="0">
                <a:solidFill>
                  <a:srgbClr val="FF0000"/>
                </a:solidFill>
                <a:latin typeface="Apple Chancery"/>
                <a:cs typeface="Apple Chancery"/>
              </a:rPr>
              <a:t>Example 1: Consider </a:t>
            </a:r>
            <a:r>
              <a:rPr lang="en-US" sz="2000" dirty="0">
                <a:latin typeface="Times New Roman"/>
                <a:cs typeface="Times New Roman"/>
              </a:rPr>
              <a:t>the circuit to the right.  If the resistors represent light bulbs:</a:t>
            </a:r>
            <a:endParaRPr lang="en-US" sz="2800" dirty="0">
              <a:solidFill>
                <a:srgbClr val="FF0000"/>
              </a:solidFill>
              <a:latin typeface="Apple Chancery"/>
              <a:cs typeface="Apple Chancery"/>
            </a:endParaRPr>
          </a:p>
        </p:txBody>
      </p:sp>
      <p:sp>
        <p:nvSpPr>
          <p:cNvPr id="44" name="Line 73"/>
          <p:cNvSpPr>
            <a:spLocks noChangeShapeType="1"/>
          </p:cNvSpPr>
          <p:nvPr/>
        </p:nvSpPr>
        <p:spPr bwMode="auto">
          <a:xfrm rot="10800000">
            <a:off x="8091284" y="1298108"/>
            <a:ext cx="690519"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5" name="Line 75"/>
          <p:cNvSpPr>
            <a:spLocks noChangeShapeType="1"/>
          </p:cNvSpPr>
          <p:nvPr/>
        </p:nvSpPr>
        <p:spPr bwMode="auto">
          <a:xfrm rot="10800000">
            <a:off x="6438900" y="1395306"/>
            <a:ext cx="583194" cy="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nvGrpSpPr>
          <p:cNvPr id="46" name="Group 45"/>
          <p:cNvGrpSpPr>
            <a:grpSpLocks/>
          </p:cNvGrpSpPr>
          <p:nvPr/>
        </p:nvGrpSpPr>
        <p:grpSpPr bwMode="auto">
          <a:xfrm rot="10800000">
            <a:off x="7022096" y="1091010"/>
            <a:ext cx="1059065" cy="485995"/>
            <a:chOff x="2256" y="2880"/>
            <a:chExt cx="576" cy="240"/>
          </a:xfrm>
        </p:grpSpPr>
        <p:sp>
          <p:nvSpPr>
            <p:cNvPr id="47" name="Line 15"/>
            <p:cNvSpPr>
              <a:spLocks noChangeShapeType="1"/>
            </p:cNvSpPr>
            <p:nvPr/>
          </p:nvSpPr>
          <p:spPr bwMode="auto">
            <a:xfrm flipV="1">
              <a:off x="2256" y="2880"/>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8" name="Line 16"/>
            <p:cNvSpPr>
              <a:spLocks noChangeShapeType="1"/>
            </p:cNvSpPr>
            <p:nvPr/>
          </p:nvSpPr>
          <p:spPr bwMode="auto">
            <a:xfrm>
              <a:off x="2304" y="2880"/>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9" name="Line 17"/>
            <p:cNvSpPr>
              <a:spLocks noChangeShapeType="1"/>
            </p:cNvSpPr>
            <p:nvPr/>
          </p:nvSpPr>
          <p:spPr bwMode="auto">
            <a:xfrm flipV="1">
              <a:off x="2400" y="2880"/>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50" name="Line 18"/>
            <p:cNvSpPr>
              <a:spLocks noChangeShapeType="1"/>
            </p:cNvSpPr>
            <p:nvPr/>
          </p:nvSpPr>
          <p:spPr bwMode="auto">
            <a:xfrm>
              <a:off x="2496" y="2880"/>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51" name="Line 19"/>
            <p:cNvSpPr>
              <a:spLocks noChangeShapeType="1"/>
            </p:cNvSpPr>
            <p:nvPr/>
          </p:nvSpPr>
          <p:spPr bwMode="auto">
            <a:xfrm flipV="1">
              <a:off x="2784" y="2976"/>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52" name="Line 45"/>
            <p:cNvSpPr>
              <a:spLocks noChangeShapeType="1"/>
            </p:cNvSpPr>
            <p:nvPr/>
          </p:nvSpPr>
          <p:spPr bwMode="auto">
            <a:xfrm flipV="1">
              <a:off x="2592" y="2880"/>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53" name="Line 46"/>
            <p:cNvSpPr>
              <a:spLocks noChangeShapeType="1"/>
            </p:cNvSpPr>
            <p:nvPr/>
          </p:nvSpPr>
          <p:spPr bwMode="auto">
            <a:xfrm>
              <a:off x="2688" y="2880"/>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54" name="Line 80"/>
          <p:cNvSpPr>
            <a:spLocks noChangeShapeType="1"/>
          </p:cNvSpPr>
          <p:nvPr/>
        </p:nvSpPr>
        <p:spPr bwMode="auto">
          <a:xfrm rot="16200000" flipH="1">
            <a:off x="6197275" y="1636934"/>
            <a:ext cx="487470" cy="422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55" name="Line 80"/>
          <p:cNvSpPr>
            <a:spLocks noChangeShapeType="1"/>
          </p:cNvSpPr>
          <p:nvPr/>
        </p:nvSpPr>
        <p:spPr bwMode="auto">
          <a:xfrm rot="16200000" flipH="1">
            <a:off x="6218032" y="1881015"/>
            <a:ext cx="283668" cy="167318"/>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aphicFrame>
        <p:nvGraphicFramePr>
          <p:cNvPr id="56" name="Object 2"/>
          <p:cNvGraphicFramePr>
            <a:graphicFrameLocks noChangeAspect="1"/>
          </p:cNvGraphicFramePr>
          <p:nvPr>
            <p:extLst>
              <p:ext uri="{D42A27DB-BD31-4B8C-83A1-F6EECF244321}">
                <p14:modId xmlns:p14="http://schemas.microsoft.com/office/powerpoint/2010/main" val="1665697185"/>
              </p:ext>
            </p:extLst>
          </p:nvPr>
        </p:nvGraphicFramePr>
        <p:xfrm>
          <a:off x="7463373" y="1848238"/>
          <a:ext cx="327025" cy="349250"/>
        </p:xfrm>
        <a:graphic>
          <a:graphicData uri="http://schemas.openxmlformats.org/presentationml/2006/ole">
            <mc:AlternateContent xmlns:mc="http://schemas.openxmlformats.org/markup-compatibility/2006">
              <mc:Choice xmlns:v="urn:schemas-microsoft-com:vml" Requires="v">
                <p:oleObj name="Equation" r:id="rId9" imgW="190500" imgH="203200" progId="Equation.DSMT4">
                  <p:embed/>
                </p:oleObj>
              </mc:Choice>
              <mc:Fallback>
                <p:oleObj name="Equation" r:id="rId9" imgW="190500" imgH="203200" progId="Equation.DSMT4">
                  <p:embed/>
                  <p:pic>
                    <p:nvPicPr>
                      <p:cNvPr id="0" name=""/>
                      <p:cNvPicPr>
                        <a:picLocks noChangeAspect="1" noChangeArrowheads="1"/>
                      </p:cNvPicPr>
                      <p:nvPr/>
                    </p:nvPicPr>
                    <p:blipFill>
                      <a:blip r:embed="rId10"/>
                      <a:srcRect/>
                      <a:stretch>
                        <a:fillRect/>
                      </a:stretch>
                    </p:blipFill>
                    <p:spPr bwMode="auto">
                      <a:xfrm>
                        <a:off x="7463373" y="1848238"/>
                        <a:ext cx="327025" cy="349250"/>
                      </a:xfrm>
                      <a:prstGeom prst="rect">
                        <a:avLst/>
                      </a:prstGeom>
                      <a:noFill/>
                      <a:ln>
                        <a:noFill/>
                      </a:ln>
                      <a:effectLst/>
                    </p:spPr>
                  </p:pic>
                </p:oleObj>
              </mc:Fallback>
            </mc:AlternateContent>
          </a:graphicData>
        </a:graphic>
      </p:graphicFrame>
      <p:graphicFrame>
        <p:nvGraphicFramePr>
          <p:cNvPr id="57" name="Object 2"/>
          <p:cNvGraphicFramePr>
            <a:graphicFrameLocks noChangeAspect="1"/>
          </p:cNvGraphicFramePr>
          <p:nvPr>
            <p:extLst>
              <p:ext uri="{D42A27DB-BD31-4B8C-83A1-F6EECF244321}">
                <p14:modId xmlns:p14="http://schemas.microsoft.com/office/powerpoint/2010/main" val="284608683"/>
              </p:ext>
            </p:extLst>
          </p:nvPr>
        </p:nvGraphicFramePr>
        <p:xfrm>
          <a:off x="7469188" y="771525"/>
          <a:ext cx="349250" cy="349250"/>
        </p:xfrm>
        <a:graphic>
          <a:graphicData uri="http://schemas.openxmlformats.org/presentationml/2006/ole">
            <mc:AlternateContent xmlns:mc="http://schemas.openxmlformats.org/markup-compatibility/2006">
              <mc:Choice xmlns:v="urn:schemas-microsoft-com:vml" Requires="v">
                <p:oleObj name="Equation" r:id="rId11" imgW="203200" imgH="203200" progId="Equation.DSMT4">
                  <p:embed/>
                </p:oleObj>
              </mc:Choice>
              <mc:Fallback>
                <p:oleObj name="Equation" r:id="rId11" imgW="203200" imgH="203200" progId="Equation.DSMT4">
                  <p:embed/>
                  <p:pic>
                    <p:nvPicPr>
                      <p:cNvPr id="0" name=""/>
                      <p:cNvPicPr>
                        <a:picLocks noChangeAspect="1" noChangeArrowheads="1"/>
                      </p:cNvPicPr>
                      <p:nvPr/>
                    </p:nvPicPr>
                    <p:blipFill>
                      <a:blip r:embed="rId12"/>
                      <a:srcRect/>
                      <a:stretch>
                        <a:fillRect/>
                      </a:stretch>
                    </p:blipFill>
                    <p:spPr bwMode="auto">
                      <a:xfrm>
                        <a:off x="7469188" y="771525"/>
                        <a:ext cx="349250" cy="349250"/>
                      </a:xfrm>
                      <a:prstGeom prst="rect">
                        <a:avLst/>
                      </a:prstGeom>
                      <a:noFill/>
                      <a:ln>
                        <a:noFill/>
                      </a:ln>
                      <a:effectLst/>
                    </p:spPr>
                  </p:pic>
                </p:oleObj>
              </mc:Fallback>
            </mc:AlternateContent>
          </a:graphicData>
        </a:graphic>
      </p:graphicFrame>
      <p:graphicFrame>
        <p:nvGraphicFramePr>
          <p:cNvPr id="58" name="Object 2"/>
          <p:cNvGraphicFramePr>
            <a:graphicFrameLocks noChangeAspect="1"/>
          </p:cNvGraphicFramePr>
          <p:nvPr>
            <p:extLst>
              <p:ext uri="{D42A27DB-BD31-4B8C-83A1-F6EECF244321}">
                <p14:modId xmlns:p14="http://schemas.microsoft.com/office/powerpoint/2010/main" val="1830657404"/>
              </p:ext>
            </p:extLst>
          </p:nvPr>
        </p:nvGraphicFramePr>
        <p:xfrm>
          <a:off x="5790766" y="1881981"/>
          <a:ext cx="535422" cy="204788"/>
        </p:xfrm>
        <a:graphic>
          <a:graphicData uri="http://schemas.openxmlformats.org/presentationml/2006/ole">
            <mc:AlternateContent xmlns:mc="http://schemas.openxmlformats.org/markup-compatibility/2006">
              <mc:Choice xmlns:v="urn:schemas-microsoft-com:vml" Requires="v">
                <p:oleObj name="Equation" r:id="rId13" imgW="431800" imgH="165100" progId="Equation.DSMT4">
                  <p:embed/>
                </p:oleObj>
              </mc:Choice>
              <mc:Fallback>
                <p:oleObj name="Equation" r:id="rId13" imgW="431800" imgH="165100" progId="Equation.DSMT4">
                  <p:embed/>
                  <p:pic>
                    <p:nvPicPr>
                      <p:cNvPr id="0" name=""/>
                      <p:cNvPicPr>
                        <a:picLocks noChangeAspect="1" noChangeArrowheads="1"/>
                      </p:cNvPicPr>
                      <p:nvPr/>
                    </p:nvPicPr>
                    <p:blipFill>
                      <a:blip r:embed="rId14"/>
                      <a:srcRect/>
                      <a:stretch>
                        <a:fillRect/>
                      </a:stretch>
                    </p:blipFill>
                    <p:spPr bwMode="auto">
                      <a:xfrm>
                        <a:off x="5790766" y="1881981"/>
                        <a:ext cx="535422" cy="204788"/>
                      </a:xfrm>
                      <a:prstGeom prst="rect">
                        <a:avLst/>
                      </a:prstGeom>
                      <a:noFill/>
                      <a:ln>
                        <a:noFill/>
                      </a:ln>
                      <a:effectLst/>
                    </p:spPr>
                  </p:pic>
                </p:oleObj>
              </mc:Fallback>
            </mc:AlternateContent>
          </a:graphicData>
        </a:graphic>
      </p:graphicFrame>
      <p:cxnSp>
        <p:nvCxnSpPr>
          <p:cNvPr id="6" name="Straight Arrow Connector 5"/>
          <p:cNvCxnSpPr/>
          <p:nvPr/>
        </p:nvCxnSpPr>
        <p:spPr>
          <a:xfrm>
            <a:off x="6588125" y="2567605"/>
            <a:ext cx="583026" cy="0"/>
          </a:xfrm>
          <a:prstGeom prst="straightConnector1">
            <a:avLst/>
          </a:prstGeom>
          <a:ln w="12700"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1" name="Straight Arrow Connector 60"/>
          <p:cNvCxnSpPr/>
          <p:nvPr/>
        </p:nvCxnSpPr>
        <p:spPr>
          <a:xfrm flipV="1">
            <a:off x="6559550" y="1822838"/>
            <a:ext cx="0" cy="534289"/>
          </a:xfrm>
          <a:prstGeom prst="straightConnector1">
            <a:avLst/>
          </a:prstGeom>
          <a:ln w="12700"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grpSp>
        <p:nvGrpSpPr>
          <p:cNvPr id="13" name="Group 12"/>
          <p:cNvGrpSpPr/>
          <p:nvPr/>
        </p:nvGrpSpPr>
        <p:grpSpPr>
          <a:xfrm>
            <a:off x="6546527" y="3162302"/>
            <a:ext cx="308298" cy="304915"/>
            <a:chOff x="6610027" y="3162302"/>
            <a:chExt cx="308298" cy="304915"/>
          </a:xfrm>
        </p:grpSpPr>
        <p:cxnSp>
          <p:nvCxnSpPr>
            <p:cNvPr id="65" name="Straight Arrow Connector 64"/>
            <p:cNvCxnSpPr/>
            <p:nvPr/>
          </p:nvCxnSpPr>
          <p:spPr>
            <a:xfrm flipV="1">
              <a:off x="6610027" y="3162302"/>
              <a:ext cx="3" cy="200023"/>
            </a:xfrm>
            <a:prstGeom prst="straightConnector1">
              <a:avLst/>
            </a:prstGeom>
            <a:ln w="12700"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12" name="Freeform 11"/>
            <p:cNvSpPr/>
            <p:nvPr/>
          </p:nvSpPr>
          <p:spPr>
            <a:xfrm>
              <a:off x="6610350" y="3362325"/>
              <a:ext cx="307975" cy="104892"/>
            </a:xfrm>
            <a:custGeom>
              <a:avLst/>
              <a:gdLst>
                <a:gd name="connsiteX0" fmla="*/ 0 w 307975"/>
                <a:gd name="connsiteY0" fmla="*/ 0 h 104892"/>
                <a:gd name="connsiteX1" fmla="*/ 28575 w 307975"/>
                <a:gd name="connsiteY1" fmla="*/ 79375 h 104892"/>
                <a:gd name="connsiteX2" fmla="*/ 117475 w 307975"/>
                <a:gd name="connsiteY2" fmla="*/ 101600 h 104892"/>
                <a:gd name="connsiteX3" fmla="*/ 307975 w 307975"/>
                <a:gd name="connsiteY3" fmla="*/ 104775 h 104892"/>
              </a:gdLst>
              <a:ahLst/>
              <a:cxnLst>
                <a:cxn ang="0">
                  <a:pos x="connsiteX0" y="connsiteY0"/>
                </a:cxn>
                <a:cxn ang="0">
                  <a:pos x="connsiteX1" y="connsiteY1"/>
                </a:cxn>
                <a:cxn ang="0">
                  <a:pos x="connsiteX2" y="connsiteY2"/>
                </a:cxn>
                <a:cxn ang="0">
                  <a:pos x="connsiteX3" y="connsiteY3"/>
                </a:cxn>
              </a:cxnLst>
              <a:rect l="l" t="t" r="r" b="b"/>
              <a:pathLst>
                <a:path w="307975" h="104892">
                  <a:moveTo>
                    <a:pt x="0" y="0"/>
                  </a:moveTo>
                  <a:cubicBezTo>
                    <a:pt x="4498" y="31221"/>
                    <a:pt x="8996" y="62442"/>
                    <a:pt x="28575" y="79375"/>
                  </a:cubicBezTo>
                  <a:cubicBezTo>
                    <a:pt x="48154" y="96308"/>
                    <a:pt x="70908" y="97367"/>
                    <a:pt x="117475" y="101600"/>
                  </a:cubicBezTo>
                  <a:cubicBezTo>
                    <a:pt x="164042" y="105833"/>
                    <a:pt x="307975" y="104775"/>
                    <a:pt x="307975" y="104775"/>
                  </a:cubicBezTo>
                </a:path>
              </a:pathLst>
            </a:custGeom>
            <a:ln w="12700"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aphicFrame>
        <p:nvGraphicFramePr>
          <p:cNvPr id="70" name="Object 2"/>
          <p:cNvGraphicFramePr>
            <a:graphicFrameLocks noChangeAspect="1"/>
          </p:cNvGraphicFramePr>
          <p:nvPr>
            <p:extLst>
              <p:ext uri="{D42A27DB-BD31-4B8C-83A1-F6EECF244321}">
                <p14:modId xmlns:p14="http://schemas.microsoft.com/office/powerpoint/2010/main" val="1900601874"/>
              </p:ext>
            </p:extLst>
          </p:nvPr>
        </p:nvGraphicFramePr>
        <p:xfrm>
          <a:off x="6615112" y="3042428"/>
          <a:ext cx="239713" cy="350837"/>
        </p:xfrm>
        <a:graphic>
          <a:graphicData uri="http://schemas.openxmlformats.org/presentationml/2006/ole">
            <mc:AlternateContent xmlns:mc="http://schemas.openxmlformats.org/markup-compatibility/2006">
              <mc:Choice xmlns:v="urn:schemas-microsoft-com:vml" Requires="v">
                <p:oleObj name="Equation" r:id="rId15" imgW="139700" imgH="203200" progId="Equation.DSMT4">
                  <p:embed/>
                </p:oleObj>
              </mc:Choice>
              <mc:Fallback>
                <p:oleObj name="Equation" r:id="rId15" imgW="139700" imgH="203200" progId="Equation.DSMT4">
                  <p:embed/>
                  <p:pic>
                    <p:nvPicPr>
                      <p:cNvPr id="0" name=""/>
                      <p:cNvPicPr>
                        <a:picLocks noChangeAspect="1" noChangeArrowheads="1"/>
                      </p:cNvPicPr>
                      <p:nvPr/>
                    </p:nvPicPr>
                    <p:blipFill>
                      <a:blip r:embed="rId16"/>
                      <a:srcRect/>
                      <a:stretch>
                        <a:fillRect/>
                      </a:stretch>
                    </p:blipFill>
                    <p:spPr bwMode="auto">
                      <a:xfrm>
                        <a:off x="6615112" y="3042428"/>
                        <a:ext cx="239713" cy="350837"/>
                      </a:xfrm>
                      <a:prstGeom prst="rect">
                        <a:avLst/>
                      </a:prstGeom>
                      <a:noFill/>
                      <a:ln>
                        <a:noFill/>
                      </a:ln>
                      <a:effectLst/>
                    </p:spPr>
                  </p:pic>
                </p:oleObj>
              </mc:Fallback>
            </mc:AlternateContent>
          </a:graphicData>
        </a:graphic>
      </p:graphicFrame>
      <p:graphicFrame>
        <p:nvGraphicFramePr>
          <p:cNvPr id="71" name="Object 2"/>
          <p:cNvGraphicFramePr>
            <a:graphicFrameLocks noChangeAspect="1"/>
          </p:cNvGraphicFramePr>
          <p:nvPr>
            <p:extLst>
              <p:ext uri="{D42A27DB-BD31-4B8C-83A1-F6EECF244321}">
                <p14:modId xmlns:p14="http://schemas.microsoft.com/office/powerpoint/2010/main" val="4144338075"/>
              </p:ext>
            </p:extLst>
          </p:nvPr>
        </p:nvGraphicFramePr>
        <p:xfrm>
          <a:off x="6721475" y="2551113"/>
          <a:ext cx="217488" cy="350837"/>
        </p:xfrm>
        <a:graphic>
          <a:graphicData uri="http://schemas.openxmlformats.org/presentationml/2006/ole">
            <mc:AlternateContent xmlns:mc="http://schemas.openxmlformats.org/markup-compatibility/2006">
              <mc:Choice xmlns:v="urn:schemas-microsoft-com:vml" Requires="v">
                <p:oleObj name="Equation" r:id="rId17" imgW="127000" imgH="203200" progId="Equation.DSMT4">
                  <p:embed/>
                </p:oleObj>
              </mc:Choice>
              <mc:Fallback>
                <p:oleObj name="Equation" r:id="rId17" imgW="127000" imgH="203200" progId="Equation.DSMT4">
                  <p:embed/>
                  <p:pic>
                    <p:nvPicPr>
                      <p:cNvPr id="0" name=""/>
                      <p:cNvPicPr>
                        <a:picLocks noChangeAspect="1" noChangeArrowheads="1"/>
                      </p:cNvPicPr>
                      <p:nvPr/>
                    </p:nvPicPr>
                    <p:blipFill>
                      <a:blip r:embed="rId18"/>
                      <a:srcRect/>
                      <a:stretch>
                        <a:fillRect/>
                      </a:stretch>
                    </p:blipFill>
                    <p:spPr bwMode="auto">
                      <a:xfrm>
                        <a:off x="6721475" y="2551113"/>
                        <a:ext cx="217488" cy="350837"/>
                      </a:xfrm>
                      <a:prstGeom prst="rect">
                        <a:avLst/>
                      </a:prstGeom>
                      <a:noFill/>
                      <a:ln>
                        <a:noFill/>
                      </a:ln>
                      <a:effectLst/>
                    </p:spPr>
                  </p:pic>
                </p:oleObj>
              </mc:Fallback>
            </mc:AlternateContent>
          </a:graphicData>
        </a:graphic>
      </p:graphicFrame>
      <p:graphicFrame>
        <p:nvGraphicFramePr>
          <p:cNvPr id="72" name="Object 2"/>
          <p:cNvGraphicFramePr>
            <a:graphicFrameLocks noChangeAspect="1"/>
          </p:cNvGraphicFramePr>
          <p:nvPr>
            <p:extLst>
              <p:ext uri="{D42A27DB-BD31-4B8C-83A1-F6EECF244321}">
                <p14:modId xmlns:p14="http://schemas.microsoft.com/office/powerpoint/2010/main" val="2089400432"/>
              </p:ext>
            </p:extLst>
          </p:nvPr>
        </p:nvGraphicFramePr>
        <p:xfrm>
          <a:off x="6599238" y="1919288"/>
          <a:ext cx="239712" cy="350837"/>
        </p:xfrm>
        <a:graphic>
          <a:graphicData uri="http://schemas.openxmlformats.org/presentationml/2006/ole">
            <mc:AlternateContent xmlns:mc="http://schemas.openxmlformats.org/markup-compatibility/2006">
              <mc:Choice xmlns:v="urn:schemas-microsoft-com:vml" Requires="v">
                <p:oleObj name="Equation" r:id="rId19" imgW="139700" imgH="203200" progId="Equation.DSMT4">
                  <p:embed/>
                </p:oleObj>
              </mc:Choice>
              <mc:Fallback>
                <p:oleObj name="Equation" r:id="rId19" imgW="139700" imgH="203200" progId="Equation.DSMT4">
                  <p:embed/>
                  <p:pic>
                    <p:nvPicPr>
                      <p:cNvPr id="0" name=""/>
                      <p:cNvPicPr>
                        <a:picLocks noChangeAspect="1" noChangeArrowheads="1"/>
                      </p:cNvPicPr>
                      <p:nvPr/>
                    </p:nvPicPr>
                    <p:blipFill>
                      <a:blip r:embed="rId20"/>
                      <a:srcRect/>
                      <a:stretch>
                        <a:fillRect/>
                      </a:stretch>
                    </p:blipFill>
                    <p:spPr bwMode="auto">
                      <a:xfrm>
                        <a:off x="6599238" y="1919288"/>
                        <a:ext cx="239712" cy="350837"/>
                      </a:xfrm>
                      <a:prstGeom prst="rect">
                        <a:avLst/>
                      </a:prstGeom>
                      <a:noFill/>
                      <a:ln>
                        <a:noFill/>
                      </a:ln>
                      <a:effectLst/>
                    </p:spPr>
                  </p:pic>
                </p:oleObj>
              </mc:Fallback>
            </mc:AlternateContent>
          </a:graphicData>
        </a:graphic>
      </p:graphicFrame>
      <p:graphicFrame>
        <p:nvGraphicFramePr>
          <p:cNvPr id="73" name="Object 2"/>
          <p:cNvGraphicFramePr>
            <a:graphicFrameLocks noChangeAspect="1"/>
          </p:cNvGraphicFramePr>
          <p:nvPr>
            <p:extLst>
              <p:ext uri="{D42A27DB-BD31-4B8C-83A1-F6EECF244321}">
                <p14:modId xmlns:p14="http://schemas.microsoft.com/office/powerpoint/2010/main" val="874603797"/>
              </p:ext>
            </p:extLst>
          </p:nvPr>
        </p:nvGraphicFramePr>
        <p:xfrm>
          <a:off x="1279525" y="3300413"/>
          <a:ext cx="3448050" cy="742950"/>
        </p:xfrm>
        <a:graphic>
          <a:graphicData uri="http://schemas.openxmlformats.org/presentationml/2006/ole">
            <mc:AlternateContent xmlns:mc="http://schemas.openxmlformats.org/markup-compatibility/2006">
              <mc:Choice xmlns:v="urn:schemas-microsoft-com:vml" Requires="v">
                <p:oleObj name="Equation" r:id="rId21" imgW="2006600" imgH="431800" progId="Equation.DSMT4">
                  <p:embed/>
                </p:oleObj>
              </mc:Choice>
              <mc:Fallback>
                <p:oleObj name="Equation" r:id="rId21" imgW="2006600" imgH="431800" progId="Equation.DSMT4">
                  <p:embed/>
                  <p:pic>
                    <p:nvPicPr>
                      <p:cNvPr id="0" name=""/>
                      <p:cNvPicPr>
                        <a:picLocks noChangeAspect="1" noChangeArrowheads="1"/>
                      </p:cNvPicPr>
                      <p:nvPr/>
                    </p:nvPicPr>
                    <p:blipFill>
                      <a:blip r:embed="rId22"/>
                      <a:srcRect/>
                      <a:stretch>
                        <a:fillRect/>
                      </a:stretch>
                    </p:blipFill>
                    <p:spPr bwMode="auto">
                      <a:xfrm>
                        <a:off x="1279525" y="3300413"/>
                        <a:ext cx="3448050" cy="742950"/>
                      </a:xfrm>
                      <a:prstGeom prst="rect">
                        <a:avLst/>
                      </a:prstGeom>
                      <a:noFill/>
                      <a:ln>
                        <a:noFill/>
                      </a:ln>
                      <a:effectLst/>
                    </p:spPr>
                  </p:pic>
                </p:oleObj>
              </mc:Fallback>
            </mc:AlternateContent>
          </a:graphicData>
        </a:graphic>
      </p:graphicFrame>
      <p:graphicFrame>
        <p:nvGraphicFramePr>
          <p:cNvPr id="75" name="Object 2"/>
          <p:cNvGraphicFramePr>
            <a:graphicFrameLocks noChangeAspect="1"/>
          </p:cNvGraphicFramePr>
          <p:nvPr>
            <p:extLst>
              <p:ext uri="{D42A27DB-BD31-4B8C-83A1-F6EECF244321}">
                <p14:modId xmlns:p14="http://schemas.microsoft.com/office/powerpoint/2010/main" val="3307029501"/>
              </p:ext>
            </p:extLst>
          </p:nvPr>
        </p:nvGraphicFramePr>
        <p:xfrm>
          <a:off x="4017963" y="2987675"/>
          <a:ext cx="215900" cy="350838"/>
        </p:xfrm>
        <a:graphic>
          <a:graphicData uri="http://schemas.openxmlformats.org/presentationml/2006/ole">
            <mc:AlternateContent xmlns:mc="http://schemas.openxmlformats.org/markup-compatibility/2006">
              <mc:Choice xmlns:v="urn:schemas-microsoft-com:vml" Requires="v">
                <p:oleObj name="Equation" r:id="rId23" imgW="127000" imgH="203200" progId="Equation.DSMT4">
                  <p:embed/>
                </p:oleObj>
              </mc:Choice>
              <mc:Fallback>
                <p:oleObj name="Equation" r:id="rId23" imgW="127000" imgH="203200" progId="Equation.DSMT4">
                  <p:embed/>
                  <p:pic>
                    <p:nvPicPr>
                      <p:cNvPr id="0" name=""/>
                      <p:cNvPicPr>
                        <a:picLocks noChangeAspect="1" noChangeArrowheads="1"/>
                      </p:cNvPicPr>
                      <p:nvPr/>
                    </p:nvPicPr>
                    <p:blipFill>
                      <a:blip r:embed="rId24"/>
                      <a:srcRect/>
                      <a:stretch>
                        <a:fillRect/>
                      </a:stretch>
                    </p:blipFill>
                    <p:spPr bwMode="auto">
                      <a:xfrm>
                        <a:off x="4017963" y="2987675"/>
                        <a:ext cx="215900" cy="350838"/>
                      </a:xfrm>
                      <a:prstGeom prst="rect">
                        <a:avLst/>
                      </a:prstGeom>
                      <a:noFill/>
                      <a:ln>
                        <a:noFill/>
                      </a:ln>
                      <a:effectLst/>
                    </p:spPr>
                  </p:pic>
                </p:oleObj>
              </mc:Fallback>
            </mc:AlternateContent>
          </a:graphicData>
        </a:graphic>
      </p:graphicFrame>
      <p:sp>
        <p:nvSpPr>
          <p:cNvPr id="76" name="TextBox 75"/>
          <p:cNvSpPr txBox="1"/>
          <p:nvPr/>
        </p:nvSpPr>
        <p:spPr>
          <a:xfrm>
            <a:off x="723392" y="3939393"/>
            <a:ext cx="5245607" cy="707886"/>
          </a:xfrm>
          <a:prstGeom prst="rect">
            <a:avLst/>
          </a:prstGeom>
          <a:noFill/>
        </p:spPr>
        <p:txBody>
          <a:bodyPr wrap="square" rtlCol="0">
            <a:spAutoFit/>
          </a:bodyPr>
          <a:lstStyle/>
          <a:p>
            <a:r>
              <a:rPr lang="en-US" sz="2000" dirty="0">
                <a:solidFill>
                  <a:srgbClr val="FF0000"/>
                </a:solidFill>
                <a:latin typeface="Apple Chancery"/>
                <a:cs typeface="Apple Chancery"/>
              </a:rPr>
              <a:t>b.) In an ideal world, </a:t>
            </a:r>
            <a:r>
              <a:rPr lang="en-US" sz="2000" dirty="0">
                <a:latin typeface="Times New Roman"/>
                <a:cs typeface="Times New Roman"/>
              </a:rPr>
              <a:t>what should happen to the current through      when the switch is thrown?</a:t>
            </a:r>
          </a:p>
        </p:txBody>
      </p:sp>
      <p:graphicFrame>
        <p:nvGraphicFramePr>
          <p:cNvPr id="77" name="Object 2"/>
          <p:cNvGraphicFramePr>
            <a:graphicFrameLocks noChangeAspect="1"/>
          </p:cNvGraphicFramePr>
          <p:nvPr>
            <p:extLst>
              <p:ext uri="{D42A27DB-BD31-4B8C-83A1-F6EECF244321}">
                <p14:modId xmlns:p14="http://schemas.microsoft.com/office/powerpoint/2010/main" val="3903975330"/>
              </p:ext>
            </p:extLst>
          </p:nvPr>
        </p:nvGraphicFramePr>
        <p:xfrm>
          <a:off x="2420690" y="4310729"/>
          <a:ext cx="327025" cy="349250"/>
        </p:xfrm>
        <a:graphic>
          <a:graphicData uri="http://schemas.openxmlformats.org/presentationml/2006/ole">
            <mc:AlternateContent xmlns:mc="http://schemas.openxmlformats.org/markup-compatibility/2006">
              <mc:Choice xmlns:v="urn:schemas-microsoft-com:vml" Requires="v">
                <p:oleObj name="Equation" r:id="rId25" imgW="190500" imgH="203200" progId="Equation.DSMT4">
                  <p:embed/>
                </p:oleObj>
              </mc:Choice>
              <mc:Fallback>
                <p:oleObj name="Equation" r:id="rId25" imgW="190500" imgH="203200" progId="Equation.DSMT4">
                  <p:embed/>
                  <p:pic>
                    <p:nvPicPr>
                      <p:cNvPr id="0" name=""/>
                      <p:cNvPicPr>
                        <a:picLocks noChangeAspect="1" noChangeArrowheads="1"/>
                      </p:cNvPicPr>
                      <p:nvPr/>
                    </p:nvPicPr>
                    <p:blipFill>
                      <a:blip r:embed="rId26"/>
                      <a:srcRect/>
                      <a:stretch>
                        <a:fillRect/>
                      </a:stretch>
                    </p:blipFill>
                    <p:spPr bwMode="auto">
                      <a:xfrm>
                        <a:off x="2420690" y="4310729"/>
                        <a:ext cx="327025" cy="349250"/>
                      </a:xfrm>
                      <a:prstGeom prst="rect">
                        <a:avLst/>
                      </a:prstGeom>
                      <a:noFill/>
                      <a:ln>
                        <a:noFill/>
                      </a:ln>
                      <a:effectLst/>
                    </p:spPr>
                  </p:pic>
                </p:oleObj>
              </mc:Fallback>
            </mc:AlternateContent>
          </a:graphicData>
        </a:graphic>
      </p:graphicFrame>
      <p:sp>
        <p:nvSpPr>
          <p:cNvPr id="78" name="TextBox 77"/>
          <p:cNvSpPr txBox="1"/>
          <p:nvPr/>
        </p:nvSpPr>
        <p:spPr>
          <a:xfrm>
            <a:off x="1104392" y="4590649"/>
            <a:ext cx="7934243" cy="1631216"/>
          </a:xfrm>
          <a:prstGeom prst="rect">
            <a:avLst/>
          </a:prstGeom>
          <a:noFill/>
        </p:spPr>
        <p:txBody>
          <a:bodyPr wrap="square" rtlCol="0">
            <a:spAutoFit/>
          </a:bodyPr>
          <a:lstStyle/>
          <a:p>
            <a:r>
              <a:rPr lang="en-US" sz="2000" dirty="0">
                <a:solidFill>
                  <a:srgbClr val="FF0000"/>
                </a:solidFill>
                <a:latin typeface="Apple Chancery"/>
                <a:cs typeface="Apple Chancery"/>
              </a:rPr>
              <a:t>Nothing, and this is tricky.  </a:t>
            </a:r>
            <a:r>
              <a:rPr lang="en-US" sz="2000" dirty="0">
                <a:latin typeface="Times New Roman"/>
                <a:cs typeface="Times New Roman"/>
              </a:rPr>
              <a:t>If you think of the current from the battery as fixed, you’ll conclude        current will drop as some current will now be needed for      .  But au, contraire.  Current through      is governed by the </a:t>
            </a:r>
            <a:r>
              <a:rPr lang="en-US" sz="2000" dirty="0">
                <a:solidFill>
                  <a:srgbClr val="0000FF"/>
                </a:solidFill>
                <a:latin typeface="Times New Roman"/>
                <a:cs typeface="Times New Roman"/>
              </a:rPr>
              <a:t>voltage across it </a:t>
            </a:r>
            <a:r>
              <a:rPr lang="en-US" sz="2000" dirty="0">
                <a:latin typeface="Times New Roman"/>
                <a:cs typeface="Times New Roman"/>
              </a:rPr>
              <a:t>and </a:t>
            </a:r>
            <a:r>
              <a:rPr lang="en-US" sz="2000" dirty="0">
                <a:solidFill>
                  <a:srgbClr val="0000FF"/>
                </a:solidFill>
                <a:latin typeface="Times New Roman"/>
                <a:cs typeface="Times New Roman"/>
              </a:rPr>
              <a:t>its resistance</a:t>
            </a:r>
            <a:r>
              <a:rPr lang="en-US" sz="2000" dirty="0">
                <a:latin typeface="Times New Roman"/>
                <a:cs typeface="Times New Roman"/>
              </a:rPr>
              <a:t>, </a:t>
            </a:r>
            <a:r>
              <a:rPr lang="en-US" sz="2000" dirty="0">
                <a:solidFill>
                  <a:srgbClr val="008000"/>
                </a:solidFill>
                <a:latin typeface="Times New Roman"/>
                <a:cs typeface="Times New Roman"/>
              </a:rPr>
              <a:t>neither of which changes </a:t>
            </a:r>
            <a:r>
              <a:rPr lang="en-US" sz="2000" dirty="0">
                <a:latin typeface="Times New Roman"/>
                <a:cs typeface="Times New Roman"/>
              </a:rPr>
              <a:t>when you throw the switch.  So what happens?</a:t>
            </a:r>
          </a:p>
        </p:txBody>
      </p:sp>
      <p:graphicFrame>
        <p:nvGraphicFramePr>
          <p:cNvPr id="80" name="Object 2"/>
          <p:cNvGraphicFramePr>
            <a:graphicFrameLocks noChangeAspect="1"/>
          </p:cNvGraphicFramePr>
          <p:nvPr>
            <p:extLst>
              <p:ext uri="{D42A27DB-BD31-4B8C-83A1-F6EECF244321}">
                <p14:modId xmlns:p14="http://schemas.microsoft.com/office/powerpoint/2010/main" val="3954025743"/>
              </p:ext>
            </p:extLst>
          </p:nvPr>
        </p:nvGraphicFramePr>
        <p:xfrm>
          <a:off x="2323853" y="5264150"/>
          <a:ext cx="349250" cy="349250"/>
        </p:xfrm>
        <a:graphic>
          <a:graphicData uri="http://schemas.openxmlformats.org/presentationml/2006/ole">
            <mc:AlternateContent xmlns:mc="http://schemas.openxmlformats.org/markup-compatibility/2006">
              <mc:Choice xmlns:v="urn:schemas-microsoft-com:vml" Requires="v">
                <p:oleObj name="Equation" r:id="rId27" imgW="203200" imgH="203200" progId="Equation.DSMT4">
                  <p:embed/>
                </p:oleObj>
              </mc:Choice>
              <mc:Fallback>
                <p:oleObj name="Equation" r:id="rId27" imgW="203200" imgH="203200" progId="Equation.DSMT4">
                  <p:embed/>
                  <p:pic>
                    <p:nvPicPr>
                      <p:cNvPr id="0" name=""/>
                      <p:cNvPicPr>
                        <a:picLocks noChangeAspect="1" noChangeArrowheads="1"/>
                      </p:cNvPicPr>
                      <p:nvPr/>
                    </p:nvPicPr>
                    <p:blipFill>
                      <a:blip r:embed="rId28"/>
                      <a:srcRect/>
                      <a:stretch>
                        <a:fillRect/>
                      </a:stretch>
                    </p:blipFill>
                    <p:spPr bwMode="auto">
                      <a:xfrm>
                        <a:off x="2323853" y="5264150"/>
                        <a:ext cx="349250" cy="349250"/>
                      </a:xfrm>
                      <a:prstGeom prst="rect">
                        <a:avLst/>
                      </a:prstGeom>
                      <a:noFill/>
                      <a:ln>
                        <a:noFill/>
                      </a:ln>
                      <a:effectLst/>
                    </p:spPr>
                  </p:pic>
                </p:oleObj>
              </mc:Fallback>
            </mc:AlternateContent>
          </a:graphicData>
        </a:graphic>
      </p:graphicFrame>
      <p:graphicFrame>
        <p:nvGraphicFramePr>
          <p:cNvPr id="81" name="Object 2"/>
          <p:cNvGraphicFramePr>
            <a:graphicFrameLocks noChangeAspect="1"/>
          </p:cNvGraphicFramePr>
          <p:nvPr>
            <p:extLst>
              <p:ext uri="{D42A27DB-BD31-4B8C-83A1-F6EECF244321}">
                <p14:modId xmlns:p14="http://schemas.microsoft.com/office/powerpoint/2010/main" val="1027774422"/>
              </p:ext>
            </p:extLst>
          </p:nvPr>
        </p:nvGraphicFramePr>
        <p:xfrm>
          <a:off x="6402388" y="5264150"/>
          <a:ext cx="327025" cy="349250"/>
        </p:xfrm>
        <a:graphic>
          <a:graphicData uri="http://schemas.openxmlformats.org/presentationml/2006/ole">
            <mc:AlternateContent xmlns:mc="http://schemas.openxmlformats.org/markup-compatibility/2006">
              <mc:Choice xmlns:v="urn:schemas-microsoft-com:vml" Requires="v">
                <p:oleObj name="Equation" r:id="rId29" imgW="190500" imgH="203200" progId="Equation.DSMT4">
                  <p:embed/>
                </p:oleObj>
              </mc:Choice>
              <mc:Fallback>
                <p:oleObj name="Equation" r:id="rId29" imgW="190500" imgH="203200" progId="Equation.DSMT4">
                  <p:embed/>
                  <p:pic>
                    <p:nvPicPr>
                      <p:cNvPr id="0" name=""/>
                      <p:cNvPicPr>
                        <a:picLocks noChangeAspect="1" noChangeArrowheads="1"/>
                      </p:cNvPicPr>
                      <p:nvPr/>
                    </p:nvPicPr>
                    <p:blipFill>
                      <a:blip r:embed="rId30"/>
                      <a:srcRect/>
                      <a:stretch>
                        <a:fillRect/>
                      </a:stretch>
                    </p:blipFill>
                    <p:spPr bwMode="auto">
                      <a:xfrm>
                        <a:off x="6402388" y="5264150"/>
                        <a:ext cx="327025" cy="349250"/>
                      </a:xfrm>
                      <a:prstGeom prst="rect">
                        <a:avLst/>
                      </a:prstGeom>
                      <a:noFill/>
                      <a:ln>
                        <a:noFill/>
                      </a:ln>
                      <a:effectLst/>
                    </p:spPr>
                  </p:pic>
                </p:oleObj>
              </mc:Fallback>
            </mc:AlternateContent>
          </a:graphicData>
        </a:graphic>
      </p:graphicFrame>
      <p:graphicFrame>
        <p:nvGraphicFramePr>
          <p:cNvPr id="82" name="Object 2"/>
          <p:cNvGraphicFramePr>
            <a:graphicFrameLocks noChangeAspect="1"/>
          </p:cNvGraphicFramePr>
          <p:nvPr>
            <p:extLst>
              <p:ext uri="{D42A27DB-BD31-4B8C-83A1-F6EECF244321}">
                <p14:modId xmlns:p14="http://schemas.microsoft.com/office/powerpoint/2010/main" val="966662426"/>
              </p:ext>
            </p:extLst>
          </p:nvPr>
        </p:nvGraphicFramePr>
        <p:xfrm>
          <a:off x="3444081" y="4962525"/>
          <a:ext cx="481012" cy="349250"/>
        </p:xfrm>
        <a:graphic>
          <a:graphicData uri="http://schemas.openxmlformats.org/presentationml/2006/ole">
            <mc:AlternateContent xmlns:mc="http://schemas.openxmlformats.org/markup-compatibility/2006">
              <mc:Choice xmlns:v="urn:schemas-microsoft-com:vml" Requires="v">
                <p:oleObj name="Equation" r:id="rId31" imgW="279400" imgH="203200" progId="Equation.DSMT4">
                  <p:embed/>
                </p:oleObj>
              </mc:Choice>
              <mc:Fallback>
                <p:oleObj name="Equation" r:id="rId31" imgW="279400" imgH="203200" progId="Equation.DSMT4">
                  <p:embed/>
                  <p:pic>
                    <p:nvPicPr>
                      <p:cNvPr id="0" name=""/>
                      <p:cNvPicPr>
                        <a:picLocks noChangeAspect="1" noChangeArrowheads="1"/>
                      </p:cNvPicPr>
                      <p:nvPr/>
                    </p:nvPicPr>
                    <p:blipFill>
                      <a:blip r:embed="rId32"/>
                      <a:srcRect/>
                      <a:stretch>
                        <a:fillRect/>
                      </a:stretch>
                    </p:blipFill>
                    <p:spPr bwMode="auto">
                      <a:xfrm>
                        <a:off x="3444081" y="4962525"/>
                        <a:ext cx="481012" cy="349250"/>
                      </a:xfrm>
                      <a:prstGeom prst="rect">
                        <a:avLst/>
                      </a:prstGeom>
                      <a:noFill/>
                      <a:ln>
                        <a:noFill/>
                      </a:ln>
                      <a:effectLst/>
                    </p:spPr>
                  </p:pic>
                </p:oleObj>
              </mc:Fallback>
            </mc:AlternateContent>
          </a:graphicData>
        </a:graphic>
      </p:graphicFrame>
      <p:graphicFrame>
        <p:nvGraphicFramePr>
          <p:cNvPr id="83" name="Object 2"/>
          <p:cNvGraphicFramePr>
            <a:graphicFrameLocks noChangeAspect="1"/>
          </p:cNvGraphicFramePr>
          <p:nvPr>
            <p:extLst>
              <p:ext uri="{D42A27DB-BD31-4B8C-83A1-F6EECF244321}">
                <p14:modId xmlns:p14="http://schemas.microsoft.com/office/powerpoint/2010/main" val="3711052324"/>
              </p:ext>
            </p:extLst>
          </p:nvPr>
        </p:nvGraphicFramePr>
        <p:xfrm>
          <a:off x="2698503" y="6180391"/>
          <a:ext cx="1069975" cy="349250"/>
        </p:xfrm>
        <a:graphic>
          <a:graphicData uri="http://schemas.openxmlformats.org/presentationml/2006/ole">
            <mc:AlternateContent xmlns:mc="http://schemas.openxmlformats.org/markup-compatibility/2006">
              <mc:Choice xmlns:v="urn:schemas-microsoft-com:vml" Requires="v">
                <p:oleObj name="Equation" r:id="rId33" imgW="622300" imgH="203200" progId="Equation.DSMT4">
                  <p:embed/>
                </p:oleObj>
              </mc:Choice>
              <mc:Fallback>
                <p:oleObj name="Equation" r:id="rId33" imgW="622300" imgH="203200" progId="Equation.DSMT4">
                  <p:embed/>
                  <p:pic>
                    <p:nvPicPr>
                      <p:cNvPr id="0" name=""/>
                      <p:cNvPicPr>
                        <a:picLocks noChangeAspect="1" noChangeArrowheads="1"/>
                      </p:cNvPicPr>
                      <p:nvPr/>
                    </p:nvPicPr>
                    <p:blipFill>
                      <a:blip r:embed="rId34"/>
                      <a:srcRect/>
                      <a:stretch>
                        <a:fillRect/>
                      </a:stretch>
                    </p:blipFill>
                    <p:spPr bwMode="auto">
                      <a:xfrm>
                        <a:off x="2698503" y="6180391"/>
                        <a:ext cx="1069975" cy="349250"/>
                      </a:xfrm>
                      <a:prstGeom prst="rect">
                        <a:avLst/>
                      </a:prstGeom>
                      <a:noFill/>
                      <a:ln>
                        <a:noFill/>
                      </a:ln>
                      <a:effectLst/>
                    </p:spPr>
                  </p:pic>
                </p:oleObj>
              </mc:Fallback>
            </mc:AlternateContent>
          </a:graphicData>
        </a:graphic>
      </p:graphicFrame>
      <p:graphicFrame>
        <p:nvGraphicFramePr>
          <p:cNvPr id="84" name="Object 2"/>
          <p:cNvGraphicFramePr>
            <a:graphicFrameLocks noChangeAspect="1"/>
          </p:cNvGraphicFramePr>
          <p:nvPr>
            <p:extLst>
              <p:ext uri="{D42A27DB-BD31-4B8C-83A1-F6EECF244321}">
                <p14:modId xmlns:p14="http://schemas.microsoft.com/office/powerpoint/2010/main" val="1641709885"/>
              </p:ext>
            </p:extLst>
          </p:nvPr>
        </p:nvGraphicFramePr>
        <p:xfrm>
          <a:off x="4192587" y="6180391"/>
          <a:ext cx="327025" cy="349250"/>
        </p:xfrm>
        <a:graphic>
          <a:graphicData uri="http://schemas.openxmlformats.org/presentationml/2006/ole">
            <mc:AlternateContent xmlns:mc="http://schemas.openxmlformats.org/markup-compatibility/2006">
              <mc:Choice xmlns:v="urn:schemas-microsoft-com:vml" Requires="v">
                <p:oleObj name="Equation" r:id="rId35" imgW="190500" imgH="203200" progId="Equation.DSMT4">
                  <p:embed/>
                </p:oleObj>
              </mc:Choice>
              <mc:Fallback>
                <p:oleObj name="Equation" r:id="rId35" imgW="190500" imgH="203200" progId="Equation.DSMT4">
                  <p:embed/>
                  <p:pic>
                    <p:nvPicPr>
                      <p:cNvPr id="0" name=""/>
                      <p:cNvPicPr>
                        <a:picLocks noChangeAspect="1" noChangeArrowheads="1"/>
                      </p:cNvPicPr>
                      <p:nvPr/>
                    </p:nvPicPr>
                    <p:blipFill>
                      <a:blip r:embed="rId30"/>
                      <a:srcRect/>
                      <a:stretch>
                        <a:fillRect/>
                      </a:stretch>
                    </p:blipFill>
                    <p:spPr bwMode="auto">
                      <a:xfrm>
                        <a:off x="4192587" y="6180391"/>
                        <a:ext cx="327025" cy="349250"/>
                      </a:xfrm>
                      <a:prstGeom prst="rect">
                        <a:avLst/>
                      </a:prstGeom>
                      <a:noFill/>
                      <a:ln>
                        <a:noFill/>
                      </a:ln>
                      <a:effectLst/>
                    </p:spPr>
                  </p:pic>
                </p:oleObj>
              </mc:Fallback>
            </mc:AlternateContent>
          </a:graphicData>
        </a:graphic>
      </p:graphicFrame>
      <p:sp>
        <p:nvSpPr>
          <p:cNvPr id="85" name="Line 80"/>
          <p:cNvSpPr>
            <a:spLocks noChangeShapeType="1"/>
          </p:cNvSpPr>
          <p:nvPr/>
        </p:nvSpPr>
        <p:spPr bwMode="auto">
          <a:xfrm rot="16200000" flipH="1">
            <a:off x="6296203" y="1969752"/>
            <a:ext cx="294236" cy="408"/>
          </a:xfrm>
          <a:prstGeom prst="line">
            <a:avLst/>
          </a:prstGeom>
          <a:noFill/>
          <a:ln w="9525">
            <a:solidFill>
              <a:srgbClr val="FF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aphicFrame>
        <p:nvGraphicFramePr>
          <p:cNvPr id="87" name="Object 2"/>
          <p:cNvGraphicFramePr>
            <a:graphicFrameLocks noChangeAspect="1"/>
          </p:cNvGraphicFramePr>
          <p:nvPr>
            <p:extLst>
              <p:ext uri="{D42A27DB-BD31-4B8C-83A1-F6EECF244321}">
                <p14:modId xmlns:p14="http://schemas.microsoft.com/office/powerpoint/2010/main" val="890125808"/>
              </p:ext>
            </p:extLst>
          </p:nvPr>
        </p:nvGraphicFramePr>
        <p:xfrm>
          <a:off x="3030823" y="2689213"/>
          <a:ext cx="327025" cy="349250"/>
        </p:xfrm>
        <a:graphic>
          <a:graphicData uri="http://schemas.openxmlformats.org/presentationml/2006/ole">
            <mc:AlternateContent xmlns:mc="http://schemas.openxmlformats.org/markup-compatibility/2006">
              <mc:Choice xmlns:v="urn:schemas-microsoft-com:vml" Requires="v">
                <p:oleObj name="Equation" r:id="rId36" imgW="190500" imgH="203200" progId="Equation.DSMT4">
                  <p:embed/>
                </p:oleObj>
              </mc:Choice>
              <mc:Fallback>
                <p:oleObj name="Equation" r:id="rId36" imgW="190500" imgH="203200" progId="Equation.DSMT4">
                  <p:embed/>
                  <p:pic>
                    <p:nvPicPr>
                      <p:cNvPr id="0" name=""/>
                      <p:cNvPicPr>
                        <a:picLocks noChangeAspect="1" noChangeArrowheads="1"/>
                      </p:cNvPicPr>
                      <p:nvPr/>
                    </p:nvPicPr>
                    <p:blipFill>
                      <a:blip r:embed="rId26"/>
                      <a:srcRect/>
                      <a:stretch>
                        <a:fillRect/>
                      </a:stretch>
                    </p:blipFill>
                    <p:spPr bwMode="auto">
                      <a:xfrm>
                        <a:off x="3030823" y="2689213"/>
                        <a:ext cx="327025" cy="349250"/>
                      </a:xfrm>
                      <a:prstGeom prst="rect">
                        <a:avLst/>
                      </a:prstGeom>
                      <a:noFill/>
                      <a:ln>
                        <a:noFill/>
                      </a:ln>
                      <a:effectLst/>
                    </p:spPr>
                  </p:pic>
                </p:oleObj>
              </mc:Fallback>
            </mc:AlternateContent>
          </a:graphicData>
        </a:graphic>
      </p:graphicFrame>
      <p:sp>
        <p:nvSpPr>
          <p:cNvPr id="79" name="TextBox 78"/>
          <p:cNvSpPr txBox="1"/>
          <p:nvPr/>
        </p:nvSpPr>
        <p:spPr>
          <a:xfrm>
            <a:off x="2323853" y="1999535"/>
            <a:ext cx="4418260" cy="369332"/>
          </a:xfrm>
          <a:prstGeom prst="rect">
            <a:avLst/>
          </a:prstGeom>
          <a:noFill/>
        </p:spPr>
        <p:txBody>
          <a:bodyPr wrap="square" rtlCol="0">
            <a:spAutoFit/>
          </a:bodyPr>
          <a:lstStyle/>
          <a:p>
            <a:r>
              <a:rPr lang="en-US" dirty="0">
                <a:latin typeface="Times New Roman"/>
                <a:cs typeface="Times New Roman"/>
              </a:rPr>
              <a:t>(step 1—redraw without the meters)</a:t>
            </a:r>
            <a:endParaRPr lang="en-US" sz="2000" dirty="0">
              <a:latin typeface="Times New Roman"/>
              <a:cs typeface="Times New Roman"/>
            </a:endParaRPr>
          </a:p>
        </p:txBody>
      </p:sp>
    </p:spTree>
    <p:extLst>
      <p:ext uri="{BB962C8B-B14F-4D97-AF65-F5344CB8AC3E}">
        <p14:creationId xmlns:p14="http://schemas.microsoft.com/office/powerpoint/2010/main" val="2919988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75"/>
                                        </p:tgtEl>
                                        <p:attrNameLst>
                                          <p:attrName>style.visibility</p:attrName>
                                        </p:attrNameLst>
                                      </p:cBhvr>
                                      <p:to>
                                        <p:strVal val="visible"/>
                                      </p:to>
                                    </p:set>
                                    <p:animEffect transition="in" filter="dissolve">
                                      <p:cBhvr>
                                        <p:cTn id="7" dur="500"/>
                                        <p:tgtEl>
                                          <p:spTgt spid="17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9"/>
                                        </p:tgtEl>
                                        <p:attrNameLst>
                                          <p:attrName>style.visibility</p:attrName>
                                        </p:attrNameLst>
                                      </p:cBhvr>
                                      <p:to>
                                        <p:strVal val="visible"/>
                                      </p:to>
                                    </p:set>
                                    <p:animEffect transition="in" filter="dissolve">
                                      <p:cBhvr>
                                        <p:cTn id="12" dur="500"/>
                                        <p:tgtEl>
                                          <p:spTgt spid="79"/>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2"/>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87"/>
                                        </p:tgtEl>
                                        <p:attrNameLst>
                                          <p:attrName>style.visibility</p:attrName>
                                        </p:attrNameLst>
                                      </p:cBhvr>
                                      <p:to>
                                        <p:strVal val="visible"/>
                                      </p:to>
                                    </p:set>
                                    <p:animEffect transition="in" filter="dissolve">
                                      <p:cBhvr>
                                        <p:cTn id="21" dur="500"/>
                                        <p:tgtEl>
                                          <p:spTgt spid="87"/>
                                        </p:tgtEl>
                                      </p:cBhvr>
                                    </p:animEffect>
                                  </p:childTnLst>
                                </p:cTn>
                              </p:par>
                              <p:par>
                                <p:cTn id="22" presetID="9" presetClass="entr" presetSubtype="0" fill="hold" nodeType="withEffect">
                                  <p:stCondLst>
                                    <p:cond delay="0"/>
                                  </p:stCondLst>
                                  <p:childTnLst>
                                    <p:set>
                                      <p:cBhvr>
                                        <p:cTn id="23" dur="1" fill="hold">
                                          <p:stCondLst>
                                            <p:cond delay="0"/>
                                          </p:stCondLst>
                                        </p:cTn>
                                        <p:tgtEl>
                                          <p:spTgt spid="75"/>
                                        </p:tgtEl>
                                        <p:attrNameLst>
                                          <p:attrName>style.visibility</p:attrName>
                                        </p:attrNameLst>
                                      </p:cBhvr>
                                      <p:to>
                                        <p:strVal val="visible"/>
                                      </p:to>
                                    </p:set>
                                    <p:animEffect transition="in" filter="dissolve">
                                      <p:cBhvr>
                                        <p:cTn id="24" dur="500"/>
                                        <p:tgtEl>
                                          <p:spTgt spid="75"/>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dissolve">
                                      <p:cBhvr>
                                        <p:cTn id="27" dur="500"/>
                                        <p:tgtEl>
                                          <p:spTgt spid="74"/>
                                        </p:tgtEl>
                                      </p:cBhvr>
                                    </p:animEffect>
                                  </p:childTnLst>
                                </p:cTn>
                              </p:par>
                              <p:par>
                                <p:cTn id="28" presetID="9" presetClass="entr" presetSubtype="0"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500"/>
                                        <p:tgtEl>
                                          <p:spTgt spid="13"/>
                                        </p:tgtEl>
                                      </p:cBhvr>
                                    </p:animEffect>
                                  </p:childTnLst>
                                </p:cTn>
                              </p:par>
                              <p:par>
                                <p:cTn id="31" presetID="9" presetClass="entr" presetSubtype="0"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dissolve">
                                      <p:cBhvr>
                                        <p:cTn id="33" dur="500"/>
                                        <p:tgtEl>
                                          <p:spTgt spid="70"/>
                                        </p:tgtEl>
                                      </p:cBhvr>
                                    </p:animEffect>
                                  </p:childTnLst>
                                </p:cTn>
                              </p:par>
                              <p:par>
                                <p:cTn id="34" presetID="9" presetClass="entr" presetSubtype="0" fill="hold" nodeType="with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dissolve">
                                      <p:cBhvr>
                                        <p:cTn id="36" dur="500"/>
                                        <p:tgtEl>
                                          <p:spTgt spid="6"/>
                                        </p:tgtEl>
                                      </p:cBhvr>
                                    </p:animEffect>
                                  </p:childTnLst>
                                </p:cTn>
                              </p:par>
                              <p:par>
                                <p:cTn id="37" presetID="9" presetClass="entr" presetSubtype="0" fill="hold" nodeType="withEffect">
                                  <p:stCondLst>
                                    <p:cond delay="0"/>
                                  </p:stCondLst>
                                  <p:childTnLst>
                                    <p:set>
                                      <p:cBhvr>
                                        <p:cTn id="38" dur="1" fill="hold">
                                          <p:stCondLst>
                                            <p:cond delay="0"/>
                                          </p:stCondLst>
                                        </p:cTn>
                                        <p:tgtEl>
                                          <p:spTgt spid="71"/>
                                        </p:tgtEl>
                                        <p:attrNameLst>
                                          <p:attrName>style.visibility</p:attrName>
                                        </p:attrNameLst>
                                      </p:cBhvr>
                                      <p:to>
                                        <p:strVal val="visible"/>
                                      </p:to>
                                    </p:set>
                                    <p:animEffect transition="in" filter="dissolve">
                                      <p:cBhvr>
                                        <p:cTn id="39" dur="500"/>
                                        <p:tgtEl>
                                          <p:spTgt spid="71"/>
                                        </p:tgtEl>
                                      </p:cBhvr>
                                    </p:animEffect>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nodeType="clickEffect">
                                  <p:stCondLst>
                                    <p:cond delay="0"/>
                                  </p:stCondLst>
                                  <p:childTnLst>
                                    <p:set>
                                      <p:cBhvr>
                                        <p:cTn id="43" dur="1" fill="hold">
                                          <p:stCondLst>
                                            <p:cond delay="0"/>
                                          </p:stCondLst>
                                        </p:cTn>
                                        <p:tgtEl>
                                          <p:spTgt spid="73"/>
                                        </p:tgtEl>
                                        <p:attrNameLst>
                                          <p:attrName>style.visibility</p:attrName>
                                        </p:attrNameLst>
                                      </p:cBhvr>
                                      <p:to>
                                        <p:strVal val="visible"/>
                                      </p:to>
                                    </p:set>
                                    <p:animEffect transition="in" filter="dissolve">
                                      <p:cBhvr>
                                        <p:cTn id="44" dur="500"/>
                                        <p:tgtEl>
                                          <p:spTgt spid="73"/>
                                        </p:tgtEl>
                                      </p:cBhvr>
                                    </p:animEffect>
                                  </p:childTnLst>
                                </p:cTn>
                              </p:par>
                            </p:childTnLst>
                          </p:cTn>
                        </p:par>
                      </p:childTnLst>
                    </p:cTn>
                  </p:par>
                  <p:par>
                    <p:cTn id="45" fill="hold">
                      <p:stCondLst>
                        <p:cond delay="indefinite"/>
                      </p:stCondLst>
                      <p:childTnLst>
                        <p:par>
                          <p:cTn id="46" fill="hold">
                            <p:stCondLst>
                              <p:cond delay="0"/>
                            </p:stCondLst>
                            <p:childTnLst>
                              <p:par>
                                <p:cTn id="47" presetID="9" presetClass="entr" presetSubtype="0" fill="hold" nodeType="click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dissolve">
                                      <p:cBhvr>
                                        <p:cTn id="49" dur="500"/>
                                        <p:tgtEl>
                                          <p:spTgt spid="77"/>
                                        </p:tgtEl>
                                      </p:cBhvr>
                                    </p:animEffect>
                                  </p:childTnLst>
                                </p:cTn>
                              </p:par>
                              <p:par>
                                <p:cTn id="50" presetID="9" presetClass="entr" presetSubtype="0" fill="hold" grpId="0" nodeType="withEffect">
                                  <p:stCondLst>
                                    <p:cond delay="0"/>
                                  </p:stCondLst>
                                  <p:childTnLst>
                                    <p:set>
                                      <p:cBhvr>
                                        <p:cTn id="51" dur="1" fill="hold">
                                          <p:stCondLst>
                                            <p:cond delay="0"/>
                                          </p:stCondLst>
                                        </p:cTn>
                                        <p:tgtEl>
                                          <p:spTgt spid="76"/>
                                        </p:tgtEl>
                                        <p:attrNameLst>
                                          <p:attrName>style.visibility</p:attrName>
                                        </p:attrNameLst>
                                      </p:cBhvr>
                                      <p:to>
                                        <p:strVal val="visible"/>
                                      </p:to>
                                    </p:set>
                                    <p:animEffect transition="in" filter="dissolve">
                                      <p:cBhvr>
                                        <p:cTn id="52" dur="500"/>
                                        <p:tgtEl>
                                          <p:spTgt spid="76"/>
                                        </p:tgtEl>
                                      </p:cBhvr>
                                    </p:animEffect>
                                  </p:childTnLst>
                                </p:cTn>
                              </p:par>
                              <p:par>
                                <p:cTn id="53" presetID="9" presetClass="entr" presetSubtype="0" fill="hold" grpId="0" nodeType="withEffect">
                                  <p:stCondLst>
                                    <p:cond delay="0"/>
                                  </p:stCondLst>
                                  <p:childTnLst>
                                    <p:set>
                                      <p:cBhvr>
                                        <p:cTn id="54" dur="1" fill="hold">
                                          <p:stCondLst>
                                            <p:cond delay="0"/>
                                          </p:stCondLst>
                                        </p:cTn>
                                        <p:tgtEl>
                                          <p:spTgt spid="85"/>
                                        </p:tgtEl>
                                        <p:attrNameLst>
                                          <p:attrName>style.visibility</p:attrName>
                                        </p:attrNameLst>
                                      </p:cBhvr>
                                      <p:to>
                                        <p:strVal val="visible"/>
                                      </p:to>
                                    </p:set>
                                    <p:animEffect transition="in" filter="dissolve">
                                      <p:cBhvr>
                                        <p:cTn id="55" dur="500"/>
                                        <p:tgtEl>
                                          <p:spTgt spid="85"/>
                                        </p:tgtEl>
                                      </p:cBhvr>
                                    </p:animEffect>
                                  </p:childTnLst>
                                </p:cTn>
                              </p:par>
                            </p:childTnLst>
                          </p:cTn>
                        </p:par>
                      </p:childTnLst>
                    </p:cTn>
                  </p:par>
                  <p:par>
                    <p:cTn id="56" fill="hold">
                      <p:stCondLst>
                        <p:cond delay="indefinite"/>
                      </p:stCondLst>
                      <p:childTnLst>
                        <p:par>
                          <p:cTn id="57" fill="hold">
                            <p:stCondLst>
                              <p:cond delay="0"/>
                            </p:stCondLst>
                            <p:childTnLst>
                              <p:par>
                                <p:cTn id="58" presetID="9" presetClass="entr" presetSubtype="0" fill="hold" nodeType="clickEffect">
                                  <p:stCondLst>
                                    <p:cond delay="0"/>
                                  </p:stCondLst>
                                  <p:childTnLst>
                                    <p:set>
                                      <p:cBhvr>
                                        <p:cTn id="59" dur="1" fill="hold">
                                          <p:stCondLst>
                                            <p:cond delay="0"/>
                                          </p:stCondLst>
                                        </p:cTn>
                                        <p:tgtEl>
                                          <p:spTgt spid="82"/>
                                        </p:tgtEl>
                                        <p:attrNameLst>
                                          <p:attrName>style.visibility</p:attrName>
                                        </p:attrNameLst>
                                      </p:cBhvr>
                                      <p:to>
                                        <p:strVal val="visible"/>
                                      </p:to>
                                    </p:set>
                                    <p:animEffect transition="in" filter="dissolve">
                                      <p:cBhvr>
                                        <p:cTn id="60" dur="500"/>
                                        <p:tgtEl>
                                          <p:spTgt spid="82"/>
                                        </p:tgtEl>
                                      </p:cBhvr>
                                    </p:animEffect>
                                  </p:childTnLst>
                                </p:cTn>
                              </p:par>
                              <p:par>
                                <p:cTn id="61" presetID="9" presetClass="entr" presetSubtype="0" fill="hold" nodeType="withEffect">
                                  <p:stCondLst>
                                    <p:cond delay="0"/>
                                  </p:stCondLst>
                                  <p:childTnLst>
                                    <p:set>
                                      <p:cBhvr>
                                        <p:cTn id="62" dur="1" fill="hold">
                                          <p:stCondLst>
                                            <p:cond delay="0"/>
                                          </p:stCondLst>
                                        </p:cTn>
                                        <p:tgtEl>
                                          <p:spTgt spid="80"/>
                                        </p:tgtEl>
                                        <p:attrNameLst>
                                          <p:attrName>style.visibility</p:attrName>
                                        </p:attrNameLst>
                                      </p:cBhvr>
                                      <p:to>
                                        <p:strVal val="visible"/>
                                      </p:to>
                                    </p:set>
                                    <p:animEffect transition="in" filter="dissolve">
                                      <p:cBhvr>
                                        <p:cTn id="63" dur="500"/>
                                        <p:tgtEl>
                                          <p:spTgt spid="80"/>
                                        </p:tgtEl>
                                      </p:cBhvr>
                                    </p:animEffect>
                                  </p:childTnLst>
                                </p:cTn>
                              </p:par>
                              <p:par>
                                <p:cTn id="64" presetID="9" presetClass="entr" presetSubtype="0" fill="hold" nodeType="with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dissolve">
                                      <p:cBhvr>
                                        <p:cTn id="66" dur="500"/>
                                        <p:tgtEl>
                                          <p:spTgt spid="81"/>
                                        </p:tgtEl>
                                      </p:cBhvr>
                                    </p:animEffect>
                                  </p:childTnLst>
                                </p:cTn>
                              </p:par>
                              <p:par>
                                <p:cTn id="67" presetID="9"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dissolve">
                                      <p:cBhvr>
                                        <p:cTn id="69" dur="500"/>
                                        <p:tgtEl>
                                          <p:spTgt spid="78"/>
                                        </p:tgtEl>
                                      </p:cBhvr>
                                    </p:animEffect>
                                  </p:childTnLst>
                                </p:cTn>
                              </p:par>
                            </p:childTnLst>
                          </p:cTn>
                        </p:par>
                      </p:childTnLst>
                    </p:cTn>
                  </p:par>
                  <p:par>
                    <p:cTn id="70" fill="hold">
                      <p:stCondLst>
                        <p:cond delay="indefinite"/>
                      </p:stCondLst>
                      <p:childTnLst>
                        <p:par>
                          <p:cTn id="71" fill="hold">
                            <p:stCondLst>
                              <p:cond delay="0"/>
                            </p:stCondLst>
                            <p:childTnLst>
                              <p:par>
                                <p:cTn id="72" presetID="9" presetClass="entr" presetSubtype="0" fill="hold" nodeType="clickEffect">
                                  <p:stCondLst>
                                    <p:cond delay="0"/>
                                  </p:stCondLst>
                                  <p:childTnLst>
                                    <p:set>
                                      <p:cBhvr>
                                        <p:cTn id="73" dur="1" fill="hold">
                                          <p:stCondLst>
                                            <p:cond delay="0"/>
                                          </p:stCondLst>
                                        </p:cTn>
                                        <p:tgtEl>
                                          <p:spTgt spid="84"/>
                                        </p:tgtEl>
                                        <p:attrNameLst>
                                          <p:attrName>style.visibility</p:attrName>
                                        </p:attrNameLst>
                                      </p:cBhvr>
                                      <p:to>
                                        <p:strVal val="visible"/>
                                      </p:to>
                                    </p:set>
                                    <p:animEffect transition="in" filter="dissolve">
                                      <p:cBhvr>
                                        <p:cTn id="74" dur="500"/>
                                        <p:tgtEl>
                                          <p:spTgt spid="84"/>
                                        </p:tgtEl>
                                      </p:cBhvr>
                                    </p:animEffect>
                                  </p:childTnLst>
                                </p:cTn>
                              </p:par>
                              <p:par>
                                <p:cTn id="75" presetID="9" presetClass="entr" presetSubtype="0" fill="hold" nodeType="with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dissolve">
                                      <p:cBhvr>
                                        <p:cTn id="77" dur="500"/>
                                        <p:tgtEl>
                                          <p:spTgt spid="83"/>
                                        </p:tgtEl>
                                      </p:cBhvr>
                                    </p:animEffect>
                                  </p:childTnLst>
                                </p:cTn>
                              </p:par>
                              <p:par>
                                <p:cTn id="78" presetID="9" presetClass="entr" presetSubtype="0" fill="hold" grpId="0" nodeType="withEffect">
                                  <p:stCondLst>
                                    <p:cond delay="0"/>
                                  </p:stCondLst>
                                  <p:childTnLst>
                                    <p:set>
                                      <p:cBhvr>
                                        <p:cTn id="79" dur="1" fill="hold">
                                          <p:stCondLst>
                                            <p:cond delay="0"/>
                                          </p:stCondLst>
                                        </p:cTn>
                                        <p:tgtEl>
                                          <p:spTgt spid="86"/>
                                        </p:tgtEl>
                                        <p:attrNameLst>
                                          <p:attrName>style.visibility</p:attrName>
                                        </p:attrNameLst>
                                      </p:cBhvr>
                                      <p:to>
                                        <p:strVal val="visible"/>
                                      </p:to>
                                    </p:set>
                                    <p:animEffect transition="in" filter="dissolve">
                                      <p:cBhvr>
                                        <p:cTn id="80" dur="500"/>
                                        <p:tgtEl>
                                          <p:spTgt spid="86"/>
                                        </p:tgtEl>
                                      </p:cBhvr>
                                    </p:animEffect>
                                  </p:childTnLst>
                                </p:cTn>
                              </p:par>
                              <p:par>
                                <p:cTn id="81" presetID="9" presetClass="entr" presetSubtype="0" fill="hold" nodeType="with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dissolve">
                                      <p:cBhvr>
                                        <p:cTn id="83" dur="500"/>
                                        <p:tgtEl>
                                          <p:spTgt spid="61"/>
                                        </p:tgtEl>
                                      </p:cBhvr>
                                    </p:animEffect>
                                  </p:childTnLst>
                                </p:cTn>
                              </p:par>
                              <p:par>
                                <p:cTn id="84" presetID="9" presetClass="entr" presetSubtype="0" fill="hold" nodeType="withEffect">
                                  <p:stCondLst>
                                    <p:cond delay="0"/>
                                  </p:stCondLst>
                                  <p:childTnLst>
                                    <p:set>
                                      <p:cBhvr>
                                        <p:cTn id="85" dur="1" fill="hold">
                                          <p:stCondLst>
                                            <p:cond delay="0"/>
                                          </p:stCondLst>
                                        </p:cTn>
                                        <p:tgtEl>
                                          <p:spTgt spid="72"/>
                                        </p:tgtEl>
                                        <p:attrNameLst>
                                          <p:attrName>style.visibility</p:attrName>
                                        </p:attrNameLst>
                                      </p:cBhvr>
                                      <p:to>
                                        <p:strVal val="visible"/>
                                      </p:to>
                                    </p:set>
                                    <p:animEffect transition="in" filter="dissolve">
                                      <p:cBhvr>
                                        <p:cTn id="86"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P spid="74" grpId="0"/>
      <p:bldP spid="175" grpId="0"/>
      <p:bldP spid="76" grpId="0"/>
      <p:bldP spid="78" grpId="0"/>
      <p:bldP spid="85" grpId="0" animBg="1"/>
      <p:bldP spid="79" grpId="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 name="TextBox 39"/>
          <p:cNvSpPr txBox="1"/>
          <p:nvPr/>
        </p:nvSpPr>
        <p:spPr>
          <a:xfrm>
            <a:off x="263786" y="100718"/>
            <a:ext cx="8637326" cy="646331"/>
          </a:xfrm>
          <a:prstGeom prst="rect">
            <a:avLst/>
          </a:prstGeom>
          <a:noFill/>
        </p:spPr>
        <p:txBody>
          <a:bodyPr wrap="square" rtlCol="0">
            <a:spAutoFit/>
          </a:bodyPr>
          <a:lstStyle/>
          <a:p>
            <a:pPr algn="ctr"/>
            <a:r>
              <a:rPr lang="en-US" sz="3600" dirty="0">
                <a:solidFill>
                  <a:srgbClr val="FF0000"/>
                </a:solidFill>
                <a:latin typeface="Apple Chancery"/>
                <a:cs typeface="Apple Chancery"/>
              </a:rPr>
              <a:t>Solving 3 Equations with 3 Unknowns</a:t>
            </a:r>
            <a:endParaRPr lang="en-US" sz="2000" dirty="0">
              <a:latin typeface="Times New Roman"/>
              <a:cs typeface="Times New Roman"/>
            </a:endParaRPr>
          </a:p>
        </p:txBody>
      </p:sp>
      <p:sp>
        <p:nvSpPr>
          <p:cNvPr id="175" name="TextBox 174"/>
          <p:cNvSpPr txBox="1"/>
          <p:nvPr/>
        </p:nvSpPr>
        <p:spPr>
          <a:xfrm>
            <a:off x="644786" y="3149044"/>
            <a:ext cx="5278471" cy="400110"/>
          </a:xfrm>
          <a:prstGeom prst="rect">
            <a:avLst/>
          </a:prstGeom>
          <a:noFill/>
        </p:spPr>
        <p:txBody>
          <a:bodyPr wrap="square" rtlCol="0">
            <a:spAutoFit/>
          </a:bodyPr>
          <a:lstStyle/>
          <a:p>
            <a:r>
              <a:rPr lang="en-US" sz="2000" dirty="0">
                <a:solidFill>
                  <a:srgbClr val="FF0000"/>
                </a:solidFill>
                <a:latin typeface="Apple Chancery"/>
                <a:cs typeface="Apple Chancery"/>
              </a:rPr>
              <a:t>Putting in the numbers </a:t>
            </a:r>
            <a:r>
              <a:rPr lang="en-US" sz="2000" dirty="0">
                <a:latin typeface="Times New Roman"/>
                <a:cs typeface="Times New Roman"/>
              </a:rPr>
              <a:t>to make life easier:</a:t>
            </a:r>
          </a:p>
        </p:txBody>
      </p:sp>
      <p:sp>
        <p:nvSpPr>
          <p:cNvPr id="137250"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82296" tIns="41148" rIns="82296" bIns="41148"/>
          <a:lstStyle/>
          <a:p>
            <a:endParaRPr lang="en-US"/>
          </a:p>
        </p:txBody>
      </p:sp>
      <p:sp>
        <p:nvSpPr>
          <p:cNvPr id="137251" name="TextBox 43"/>
          <p:cNvSpPr txBox="1">
            <a:spLocks noChangeArrowheads="1"/>
          </p:cNvSpPr>
          <p:nvPr/>
        </p:nvSpPr>
        <p:spPr bwMode="auto">
          <a:xfrm>
            <a:off x="8719662" y="6472238"/>
            <a:ext cx="389505" cy="2523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20.)</a:t>
            </a:r>
          </a:p>
        </p:txBody>
      </p:sp>
      <p:sp>
        <p:nvSpPr>
          <p:cNvPr id="4" name="TextBox 3"/>
          <p:cNvSpPr txBox="1"/>
          <p:nvPr/>
        </p:nvSpPr>
        <p:spPr>
          <a:xfrm>
            <a:off x="314586" y="945297"/>
            <a:ext cx="8586526" cy="830997"/>
          </a:xfrm>
          <a:prstGeom prst="rect">
            <a:avLst/>
          </a:prstGeom>
          <a:noFill/>
        </p:spPr>
        <p:txBody>
          <a:bodyPr wrap="square" rtlCol="0">
            <a:spAutoFit/>
          </a:bodyPr>
          <a:lstStyle/>
          <a:p>
            <a:r>
              <a:rPr lang="en-US" sz="2800" dirty="0">
                <a:solidFill>
                  <a:srgbClr val="FF0000"/>
                </a:solidFill>
                <a:latin typeface="Apple Chancery"/>
                <a:cs typeface="Apple Chancery"/>
              </a:rPr>
              <a:t>We have </a:t>
            </a:r>
            <a:r>
              <a:rPr lang="en-US" sz="2000" dirty="0">
                <a:latin typeface="Times New Roman"/>
                <a:cs typeface="Times New Roman"/>
              </a:rPr>
              <a:t>three equations and three unknowns.  The ammeter is in the branch whose current is    .  So how to solve for    ?  There are three approaches.</a:t>
            </a:r>
            <a:endParaRPr lang="en-US" sz="2800" dirty="0">
              <a:solidFill>
                <a:srgbClr val="FF0000"/>
              </a:solidFill>
              <a:latin typeface="Apple Chancery"/>
              <a:cs typeface="Apple Chancery"/>
            </a:endParaRPr>
          </a:p>
        </p:txBody>
      </p:sp>
      <p:graphicFrame>
        <p:nvGraphicFramePr>
          <p:cNvPr id="83" name="Object 2"/>
          <p:cNvGraphicFramePr>
            <a:graphicFrameLocks noChangeAspect="1"/>
          </p:cNvGraphicFramePr>
          <p:nvPr>
            <p:extLst>
              <p:ext uri="{D42A27DB-BD31-4B8C-83A1-F6EECF244321}">
                <p14:modId xmlns:p14="http://schemas.microsoft.com/office/powerpoint/2010/main" val="947910864"/>
              </p:ext>
            </p:extLst>
          </p:nvPr>
        </p:nvGraphicFramePr>
        <p:xfrm>
          <a:off x="1203325" y="2263527"/>
          <a:ext cx="3155950" cy="349250"/>
        </p:xfrm>
        <a:graphic>
          <a:graphicData uri="http://schemas.openxmlformats.org/presentationml/2006/ole">
            <mc:AlternateContent xmlns:mc="http://schemas.openxmlformats.org/markup-compatibility/2006">
              <mc:Choice xmlns:v="urn:schemas-microsoft-com:vml" Requires="v">
                <p:oleObj name="Equation" r:id="rId3" imgW="1841500" imgH="203200" progId="Equation.DSMT4">
                  <p:embed/>
                </p:oleObj>
              </mc:Choice>
              <mc:Fallback>
                <p:oleObj name="Equation" r:id="rId3" imgW="1841500" imgH="203200" progId="Equation.DSMT4">
                  <p:embed/>
                  <p:pic>
                    <p:nvPicPr>
                      <p:cNvPr id="0" name=""/>
                      <p:cNvPicPr>
                        <a:picLocks noChangeAspect="1" noChangeArrowheads="1"/>
                      </p:cNvPicPr>
                      <p:nvPr/>
                    </p:nvPicPr>
                    <p:blipFill>
                      <a:blip r:embed="rId4"/>
                      <a:srcRect/>
                      <a:stretch>
                        <a:fillRect/>
                      </a:stretch>
                    </p:blipFill>
                    <p:spPr bwMode="auto">
                      <a:xfrm>
                        <a:off x="1203325" y="2263527"/>
                        <a:ext cx="3155950" cy="349250"/>
                      </a:xfrm>
                      <a:prstGeom prst="rect">
                        <a:avLst/>
                      </a:prstGeom>
                      <a:noFill/>
                      <a:ln>
                        <a:noFill/>
                      </a:ln>
                      <a:effectLst/>
                    </p:spPr>
                  </p:pic>
                </p:oleObj>
              </mc:Fallback>
            </mc:AlternateContent>
          </a:graphicData>
        </a:graphic>
      </p:graphicFrame>
      <p:graphicFrame>
        <p:nvGraphicFramePr>
          <p:cNvPr id="84" name="Object 2"/>
          <p:cNvGraphicFramePr>
            <a:graphicFrameLocks noChangeAspect="1"/>
          </p:cNvGraphicFramePr>
          <p:nvPr>
            <p:extLst>
              <p:ext uri="{D42A27DB-BD31-4B8C-83A1-F6EECF244321}">
                <p14:modId xmlns:p14="http://schemas.microsoft.com/office/powerpoint/2010/main" val="3677318029"/>
              </p:ext>
            </p:extLst>
          </p:nvPr>
        </p:nvGraphicFramePr>
        <p:xfrm>
          <a:off x="5207000" y="2263527"/>
          <a:ext cx="3482975" cy="349250"/>
        </p:xfrm>
        <a:graphic>
          <a:graphicData uri="http://schemas.openxmlformats.org/presentationml/2006/ole">
            <mc:AlternateContent xmlns:mc="http://schemas.openxmlformats.org/markup-compatibility/2006">
              <mc:Choice xmlns:v="urn:schemas-microsoft-com:vml" Requires="v">
                <p:oleObj name="Equation" r:id="rId5" imgW="2032000" imgH="203200" progId="Equation.DSMT4">
                  <p:embed/>
                </p:oleObj>
              </mc:Choice>
              <mc:Fallback>
                <p:oleObj name="Equation" r:id="rId5" imgW="2032000" imgH="203200" progId="Equation.DSMT4">
                  <p:embed/>
                  <p:pic>
                    <p:nvPicPr>
                      <p:cNvPr id="0" name=""/>
                      <p:cNvPicPr>
                        <a:picLocks noChangeAspect="1" noChangeArrowheads="1"/>
                      </p:cNvPicPr>
                      <p:nvPr/>
                    </p:nvPicPr>
                    <p:blipFill>
                      <a:blip r:embed="rId6"/>
                      <a:srcRect/>
                      <a:stretch>
                        <a:fillRect/>
                      </a:stretch>
                    </p:blipFill>
                    <p:spPr bwMode="auto">
                      <a:xfrm>
                        <a:off x="5207000" y="2263527"/>
                        <a:ext cx="3482975" cy="349250"/>
                      </a:xfrm>
                      <a:prstGeom prst="rect">
                        <a:avLst/>
                      </a:prstGeom>
                      <a:noFill/>
                      <a:ln>
                        <a:noFill/>
                      </a:ln>
                      <a:effectLst/>
                    </p:spPr>
                  </p:pic>
                </p:oleObj>
              </mc:Fallback>
            </mc:AlternateContent>
          </a:graphicData>
        </a:graphic>
      </p:graphicFrame>
      <p:graphicFrame>
        <p:nvGraphicFramePr>
          <p:cNvPr id="105" name="Object 2"/>
          <p:cNvGraphicFramePr>
            <a:graphicFrameLocks noChangeAspect="1"/>
          </p:cNvGraphicFramePr>
          <p:nvPr>
            <p:extLst>
              <p:ext uri="{D42A27DB-BD31-4B8C-83A1-F6EECF244321}">
                <p14:modId xmlns:p14="http://schemas.microsoft.com/office/powerpoint/2010/main" val="3692399956"/>
              </p:ext>
            </p:extLst>
          </p:nvPr>
        </p:nvGraphicFramePr>
        <p:xfrm>
          <a:off x="3451225" y="2714625"/>
          <a:ext cx="2352675" cy="349250"/>
        </p:xfrm>
        <a:graphic>
          <a:graphicData uri="http://schemas.openxmlformats.org/presentationml/2006/ole">
            <mc:AlternateContent xmlns:mc="http://schemas.openxmlformats.org/markup-compatibility/2006">
              <mc:Choice xmlns:v="urn:schemas-microsoft-com:vml" Requires="v">
                <p:oleObj name="Equation" r:id="rId7" imgW="1371600" imgH="203200" progId="Equation.DSMT4">
                  <p:embed/>
                </p:oleObj>
              </mc:Choice>
              <mc:Fallback>
                <p:oleObj name="Equation" r:id="rId7" imgW="1371600" imgH="203200" progId="Equation.DSMT4">
                  <p:embed/>
                  <p:pic>
                    <p:nvPicPr>
                      <p:cNvPr id="0" name=""/>
                      <p:cNvPicPr>
                        <a:picLocks noChangeAspect="1" noChangeArrowheads="1"/>
                      </p:cNvPicPr>
                      <p:nvPr/>
                    </p:nvPicPr>
                    <p:blipFill>
                      <a:blip r:embed="rId8"/>
                      <a:srcRect/>
                      <a:stretch>
                        <a:fillRect/>
                      </a:stretch>
                    </p:blipFill>
                    <p:spPr bwMode="auto">
                      <a:xfrm>
                        <a:off x="3451225" y="2714625"/>
                        <a:ext cx="2352675" cy="349250"/>
                      </a:xfrm>
                      <a:prstGeom prst="rect">
                        <a:avLst/>
                      </a:prstGeom>
                      <a:noFill/>
                      <a:ln>
                        <a:noFill/>
                      </a:ln>
                      <a:effectLst/>
                    </p:spPr>
                  </p:pic>
                </p:oleObj>
              </mc:Fallback>
            </mc:AlternateContent>
          </a:graphicData>
        </a:graphic>
      </p:graphicFrame>
      <p:sp>
        <p:nvSpPr>
          <p:cNvPr id="106" name="TextBox 105"/>
          <p:cNvSpPr txBox="1"/>
          <p:nvPr/>
        </p:nvSpPr>
        <p:spPr>
          <a:xfrm>
            <a:off x="660491" y="1783497"/>
            <a:ext cx="5278471" cy="400110"/>
          </a:xfrm>
          <a:prstGeom prst="rect">
            <a:avLst/>
          </a:prstGeom>
          <a:noFill/>
        </p:spPr>
        <p:txBody>
          <a:bodyPr wrap="square" rtlCol="0">
            <a:spAutoFit/>
          </a:bodyPr>
          <a:lstStyle/>
          <a:p>
            <a:r>
              <a:rPr lang="en-US" sz="2000" dirty="0">
                <a:solidFill>
                  <a:srgbClr val="FF0000"/>
                </a:solidFill>
                <a:latin typeface="Apple Chancery"/>
                <a:cs typeface="Apple Chancery"/>
              </a:rPr>
              <a:t>Our equations:</a:t>
            </a:r>
            <a:endParaRPr lang="en-US" sz="2000" dirty="0">
              <a:latin typeface="Times New Roman"/>
              <a:cs typeface="Times New Roman"/>
            </a:endParaRPr>
          </a:p>
        </p:txBody>
      </p:sp>
      <p:graphicFrame>
        <p:nvGraphicFramePr>
          <p:cNvPr id="109" name="Object 2"/>
          <p:cNvGraphicFramePr>
            <a:graphicFrameLocks noChangeAspect="1"/>
          </p:cNvGraphicFramePr>
          <p:nvPr>
            <p:extLst>
              <p:ext uri="{D42A27DB-BD31-4B8C-83A1-F6EECF244321}">
                <p14:modId xmlns:p14="http://schemas.microsoft.com/office/powerpoint/2010/main" val="4020507310"/>
              </p:ext>
            </p:extLst>
          </p:nvPr>
        </p:nvGraphicFramePr>
        <p:xfrm>
          <a:off x="4556126" y="1431072"/>
          <a:ext cx="239712" cy="349250"/>
        </p:xfrm>
        <a:graphic>
          <a:graphicData uri="http://schemas.openxmlformats.org/presentationml/2006/ole">
            <mc:AlternateContent xmlns:mc="http://schemas.openxmlformats.org/markup-compatibility/2006">
              <mc:Choice xmlns:v="urn:schemas-microsoft-com:vml" Requires="v">
                <p:oleObj name="Equation" r:id="rId9" imgW="139700" imgH="203200" progId="Equation.DSMT4">
                  <p:embed/>
                </p:oleObj>
              </mc:Choice>
              <mc:Fallback>
                <p:oleObj name="Equation" r:id="rId9" imgW="139700" imgH="203200" progId="Equation.DSMT4">
                  <p:embed/>
                  <p:pic>
                    <p:nvPicPr>
                      <p:cNvPr id="0" name=""/>
                      <p:cNvPicPr>
                        <a:picLocks noChangeAspect="1" noChangeArrowheads="1"/>
                      </p:cNvPicPr>
                      <p:nvPr/>
                    </p:nvPicPr>
                    <p:blipFill>
                      <a:blip r:embed="rId10"/>
                      <a:srcRect/>
                      <a:stretch>
                        <a:fillRect/>
                      </a:stretch>
                    </p:blipFill>
                    <p:spPr bwMode="auto">
                      <a:xfrm>
                        <a:off x="4556126" y="1431072"/>
                        <a:ext cx="239712" cy="349250"/>
                      </a:xfrm>
                      <a:prstGeom prst="rect">
                        <a:avLst/>
                      </a:prstGeom>
                      <a:noFill/>
                      <a:ln>
                        <a:noFill/>
                      </a:ln>
                      <a:effectLst/>
                    </p:spPr>
                  </p:pic>
                </p:oleObj>
              </mc:Fallback>
            </mc:AlternateContent>
          </a:graphicData>
        </a:graphic>
      </p:graphicFrame>
      <p:sp>
        <p:nvSpPr>
          <p:cNvPr id="110" name="TextBox 109"/>
          <p:cNvSpPr txBox="1"/>
          <p:nvPr/>
        </p:nvSpPr>
        <p:spPr>
          <a:xfrm>
            <a:off x="314586" y="4875808"/>
            <a:ext cx="5278471" cy="400110"/>
          </a:xfrm>
          <a:prstGeom prst="rect">
            <a:avLst/>
          </a:prstGeom>
          <a:noFill/>
        </p:spPr>
        <p:txBody>
          <a:bodyPr wrap="square" rtlCol="0">
            <a:spAutoFit/>
          </a:bodyPr>
          <a:lstStyle/>
          <a:p>
            <a:r>
              <a:rPr lang="en-US" sz="2000" dirty="0">
                <a:solidFill>
                  <a:srgbClr val="FF0000"/>
                </a:solidFill>
                <a:latin typeface="Apple Chancery"/>
                <a:cs typeface="Apple Chancery"/>
              </a:rPr>
              <a:t>Approach 1—Brute force algebra:</a:t>
            </a:r>
            <a:endParaRPr lang="en-US" sz="2000" dirty="0">
              <a:latin typeface="Times New Roman"/>
              <a:cs typeface="Times New Roman"/>
            </a:endParaRPr>
          </a:p>
        </p:txBody>
      </p:sp>
      <p:graphicFrame>
        <p:nvGraphicFramePr>
          <p:cNvPr id="135" name="Object 2"/>
          <p:cNvGraphicFramePr>
            <a:graphicFrameLocks noChangeAspect="1"/>
          </p:cNvGraphicFramePr>
          <p:nvPr>
            <p:extLst>
              <p:ext uri="{D42A27DB-BD31-4B8C-83A1-F6EECF244321}">
                <p14:modId xmlns:p14="http://schemas.microsoft.com/office/powerpoint/2010/main" val="1929852899"/>
              </p:ext>
            </p:extLst>
          </p:nvPr>
        </p:nvGraphicFramePr>
        <p:xfrm>
          <a:off x="1344613" y="3711575"/>
          <a:ext cx="2873375" cy="349250"/>
        </p:xfrm>
        <a:graphic>
          <a:graphicData uri="http://schemas.openxmlformats.org/presentationml/2006/ole">
            <mc:AlternateContent xmlns:mc="http://schemas.openxmlformats.org/markup-compatibility/2006">
              <mc:Choice xmlns:v="urn:schemas-microsoft-com:vml" Requires="v">
                <p:oleObj name="Equation" r:id="rId11" imgW="1676400" imgH="203200" progId="Equation.DSMT4">
                  <p:embed/>
                </p:oleObj>
              </mc:Choice>
              <mc:Fallback>
                <p:oleObj name="Equation" r:id="rId11" imgW="1676400" imgH="203200" progId="Equation.DSMT4">
                  <p:embed/>
                  <p:pic>
                    <p:nvPicPr>
                      <p:cNvPr id="0" name=""/>
                      <p:cNvPicPr>
                        <a:picLocks noChangeAspect="1" noChangeArrowheads="1"/>
                      </p:cNvPicPr>
                      <p:nvPr/>
                    </p:nvPicPr>
                    <p:blipFill>
                      <a:blip r:embed="rId12"/>
                      <a:srcRect/>
                      <a:stretch>
                        <a:fillRect/>
                      </a:stretch>
                    </p:blipFill>
                    <p:spPr bwMode="auto">
                      <a:xfrm>
                        <a:off x="1344613" y="3711575"/>
                        <a:ext cx="2873375" cy="349250"/>
                      </a:xfrm>
                      <a:prstGeom prst="rect">
                        <a:avLst/>
                      </a:prstGeom>
                      <a:noFill/>
                      <a:ln>
                        <a:noFill/>
                      </a:ln>
                      <a:effectLst/>
                    </p:spPr>
                  </p:pic>
                </p:oleObj>
              </mc:Fallback>
            </mc:AlternateContent>
          </a:graphicData>
        </a:graphic>
      </p:graphicFrame>
      <p:graphicFrame>
        <p:nvGraphicFramePr>
          <p:cNvPr id="136" name="Object 2"/>
          <p:cNvGraphicFramePr>
            <a:graphicFrameLocks noChangeAspect="1"/>
          </p:cNvGraphicFramePr>
          <p:nvPr>
            <p:extLst>
              <p:ext uri="{D42A27DB-BD31-4B8C-83A1-F6EECF244321}">
                <p14:modId xmlns:p14="http://schemas.microsoft.com/office/powerpoint/2010/main" val="2335949846"/>
              </p:ext>
            </p:extLst>
          </p:nvPr>
        </p:nvGraphicFramePr>
        <p:xfrm>
          <a:off x="5062538" y="3711575"/>
          <a:ext cx="3070225" cy="698500"/>
        </p:xfrm>
        <a:graphic>
          <a:graphicData uri="http://schemas.openxmlformats.org/presentationml/2006/ole">
            <mc:AlternateContent xmlns:mc="http://schemas.openxmlformats.org/markup-compatibility/2006">
              <mc:Choice xmlns:v="urn:schemas-microsoft-com:vml" Requires="v">
                <p:oleObj name="Equation" r:id="rId13" imgW="1790700" imgH="406400" progId="Equation.DSMT4">
                  <p:embed/>
                </p:oleObj>
              </mc:Choice>
              <mc:Fallback>
                <p:oleObj name="Equation" r:id="rId13" imgW="1790700" imgH="406400" progId="Equation.DSMT4">
                  <p:embed/>
                  <p:pic>
                    <p:nvPicPr>
                      <p:cNvPr id="0" name=""/>
                      <p:cNvPicPr>
                        <a:picLocks noChangeAspect="1" noChangeArrowheads="1"/>
                      </p:cNvPicPr>
                      <p:nvPr/>
                    </p:nvPicPr>
                    <p:blipFill>
                      <a:blip r:embed="rId14"/>
                      <a:srcRect/>
                      <a:stretch>
                        <a:fillRect/>
                      </a:stretch>
                    </p:blipFill>
                    <p:spPr bwMode="auto">
                      <a:xfrm>
                        <a:off x="5062538" y="3711575"/>
                        <a:ext cx="3070225" cy="698500"/>
                      </a:xfrm>
                      <a:prstGeom prst="rect">
                        <a:avLst/>
                      </a:prstGeom>
                      <a:noFill/>
                      <a:ln>
                        <a:noFill/>
                      </a:ln>
                      <a:effectLst/>
                    </p:spPr>
                  </p:pic>
                </p:oleObj>
              </mc:Fallback>
            </mc:AlternateContent>
          </a:graphicData>
        </a:graphic>
      </p:graphicFrame>
      <p:graphicFrame>
        <p:nvGraphicFramePr>
          <p:cNvPr id="137" name="Object 2"/>
          <p:cNvGraphicFramePr>
            <a:graphicFrameLocks noChangeAspect="1"/>
          </p:cNvGraphicFramePr>
          <p:nvPr>
            <p:extLst>
              <p:ext uri="{D42A27DB-BD31-4B8C-83A1-F6EECF244321}">
                <p14:modId xmlns:p14="http://schemas.microsoft.com/office/powerpoint/2010/main" val="3773007299"/>
              </p:ext>
            </p:extLst>
          </p:nvPr>
        </p:nvGraphicFramePr>
        <p:xfrm>
          <a:off x="2519363" y="4362450"/>
          <a:ext cx="2352675" cy="349250"/>
        </p:xfrm>
        <a:graphic>
          <a:graphicData uri="http://schemas.openxmlformats.org/presentationml/2006/ole">
            <mc:AlternateContent xmlns:mc="http://schemas.openxmlformats.org/markup-compatibility/2006">
              <mc:Choice xmlns:v="urn:schemas-microsoft-com:vml" Requires="v">
                <p:oleObj name="Equation" r:id="rId15" imgW="1371600" imgH="203200" progId="Equation.DSMT4">
                  <p:embed/>
                </p:oleObj>
              </mc:Choice>
              <mc:Fallback>
                <p:oleObj name="Equation" r:id="rId15" imgW="1371600" imgH="203200" progId="Equation.DSMT4">
                  <p:embed/>
                  <p:pic>
                    <p:nvPicPr>
                      <p:cNvPr id="0" name=""/>
                      <p:cNvPicPr>
                        <a:picLocks noChangeAspect="1" noChangeArrowheads="1"/>
                      </p:cNvPicPr>
                      <p:nvPr/>
                    </p:nvPicPr>
                    <p:blipFill>
                      <a:blip r:embed="rId8"/>
                      <a:srcRect/>
                      <a:stretch>
                        <a:fillRect/>
                      </a:stretch>
                    </p:blipFill>
                    <p:spPr bwMode="auto">
                      <a:xfrm>
                        <a:off x="2519363" y="4362450"/>
                        <a:ext cx="2352675" cy="349250"/>
                      </a:xfrm>
                      <a:prstGeom prst="rect">
                        <a:avLst/>
                      </a:prstGeom>
                      <a:noFill/>
                      <a:ln>
                        <a:noFill/>
                      </a:ln>
                      <a:effectLst/>
                    </p:spPr>
                  </p:pic>
                </p:oleObj>
              </mc:Fallback>
            </mc:AlternateContent>
          </a:graphicData>
        </a:graphic>
      </p:graphicFrame>
      <p:sp>
        <p:nvSpPr>
          <p:cNvPr id="139" name="TextBox 138"/>
          <p:cNvSpPr txBox="1"/>
          <p:nvPr/>
        </p:nvSpPr>
        <p:spPr>
          <a:xfrm>
            <a:off x="644786" y="5370315"/>
            <a:ext cx="8256326" cy="400110"/>
          </a:xfrm>
          <a:prstGeom prst="rect">
            <a:avLst/>
          </a:prstGeom>
          <a:noFill/>
        </p:spPr>
        <p:txBody>
          <a:bodyPr wrap="square" rtlCol="0">
            <a:spAutoFit/>
          </a:bodyPr>
          <a:lstStyle/>
          <a:p>
            <a:r>
              <a:rPr lang="en-US" sz="2000" dirty="0">
                <a:solidFill>
                  <a:srgbClr val="FF0000"/>
                </a:solidFill>
                <a:latin typeface="Apple Chancery"/>
                <a:cs typeface="Apple Chancery"/>
              </a:rPr>
              <a:t>I’ll lay this out </a:t>
            </a:r>
            <a:r>
              <a:rPr lang="en-US" sz="2000" dirty="0">
                <a:solidFill>
                  <a:srgbClr val="000000"/>
                </a:solidFill>
                <a:latin typeface="Times New Roman"/>
                <a:cs typeface="Times New Roman"/>
              </a:rPr>
              <a:t>on the next page, just to convince you it’s not the way to go.</a:t>
            </a:r>
            <a:endParaRPr lang="en-US" sz="2000" dirty="0">
              <a:solidFill>
                <a:srgbClr val="0000FF"/>
              </a:solidFill>
              <a:latin typeface="Times New Roman"/>
              <a:cs typeface="Times New Roman"/>
            </a:endParaRPr>
          </a:p>
        </p:txBody>
      </p:sp>
      <p:graphicFrame>
        <p:nvGraphicFramePr>
          <p:cNvPr id="17" name="Object 2"/>
          <p:cNvGraphicFramePr>
            <a:graphicFrameLocks noChangeAspect="1"/>
          </p:cNvGraphicFramePr>
          <p:nvPr>
            <p:extLst>
              <p:ext uri="{D42A27DB-BD31-4B8C-83A1-F6EECF244321}">
                <p14:modId xmlns:p14="http://schemas.microsoft.com/office/powerpoint/2010/main" val="4087150524"/>
              </p:ext>
            </p:extLst>
          </p:nvPr>
        </p:nvGraphicFramePr>
        <p:xfrm>
          <a:off x="2095500" y="1434247"/>
          <a:ext cx="239712" cy="349250"/>
        </p:xfrm>
        <a:graphic>
          <a:graphicData uri="http://schemas.openxmlformats.org/presentationml/2006/ole">
            <mc:AlternateContent xmlns:mc="http://schemas.openxmlformats.org/markup-compatibility/2006">
              <mc:Choice xmlns:v="urn:schemas-microsoft-com:vml" Requires="v">
                <p:oleObj name="Equation" r:id="rId16" imgW="139700" imgH="203200" progId="Equation.DSMT4">
                  <p:embed/>
                </p:oleObj>
              </mc:Choice>
              <mc:Fallback>
                <p:oleObj name="Equation" r:id="rId16" imgW="139700" imgH="203200" progId="Equation.DSMT4">
                  <p:embed/>
                  <p:pic>
                    <p:nvPicPr>
                      <p:cNvPr id="0" name=""/>
                      <p:cNvPicPr>
                        <a:picLocks noChangeAspect="1" noChangeArrowheads="1"/>
                      </p:cNvPicPr>
                      <p:nvPr/>
                    </p:nvPicPr>
                    <p:blipFill>
                      <a:blip r:embed="rId10"/>
                      <a:srcRect/>
                      <a:stretch>
                        <a:fillRect/>
                      </a:stretch>
                    </p:blipFill>
                    <p:spPr bwMode="auto">
                      <a:xfrm>
                        <a:off x="2095500" y="1434247"/>
                        <a:ext cx="239712" cy="349250"/>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453722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dissolve">
                                      <p:cBhvr>
                                        <p:cTn id="7" dur="500"/>
                                        <p:tgtEl>
                                          <p:spTgt spid="106"/>
                                        </p:tgtEl>
                                      </p:cBhvr>
                                    </p:animEffect>
                                  </p:childTnLst>
                                </p:cTn>
                              </p:par>
                              <p:par>
                                <p:cTn id="8" presetID="9" presetClass="entr" presetSubtype="0" fill="hold" nodeType="withEffect">
                                  <p:stCondLst>
                                    <p:cond delay="0"/>
                                  </p:stCondLst>
                                  <p:childTnLst>
                                    <p:set>
                                      <p:cBhvr>
                                        <p:cTn id="9" dur="1" fill="hold">
                                          <p:stCondLst>
                                            <p:cond delay="0"/>
                                          </p:stCondLst>
                                        </p:cTn>
                                        <p:tgtEl>
                                          <p:spTgt spid="83"/>
                                        </p:tgtEl>
                                        <p:attrNameLst>
                                          <p:attrName>style.visibility</p:attrName>
                                        </p:attrNameLst>
                                      </p:cBhvr>
                                      <p:to>
                                        <p:strVal val="visible"/>
                                      </p:to>
                                    </p:set>
                                    <p:animEffect transition="in" filter="dissolve">
                                      <p:cBhvr>
                                        <p:cTn id="10" dur="500"/>
                                        <p:tgtEl>
                                          <p:spTgt spid="83"/>
                                        </p:tgtEl>
                                      </p:cBhvr>
                                    </p:animEffect>
                                  </p:childTnLst>
                                </p:cTn>
                              </p:par>
                              <p:par>
                                <p:cTn id="11" presetID="9" presetClass="entr" presetSubtype="0" fill="hold" nodeType="withEffect">
                                  <p:stCondLst>
                                    <p:cond delay="0"/>
                                  </p:stCondLst>
                                  <p:childTnLst>
                                    <p:set>
                                      <p:cBhvr>
                                        <p:cTn id="12" dur="1" fill="hold">
                                          <p:stCondLst>
                                            <p:cond delay="0"/>
                                          </p:stCondLst>
                                        </p:cTn>
                                        <p:tgtEl>
                                          <p:spTgt spid="105"/>
                                        </p:tgtEl>
                                        <p:attrNameLst>
                                          <p:attrName>style.visibility</p:attrName>
                                        </p:attrNameLst>
                                      </p:cBhvr>
                                      <p:to>
                                        <p:strVal val="visible"/>
                                      </p:to>
                                    </p:set>
                                    <p:animEffect transition="in" filter="dissolve">
                                      <p:cBhvr>
                                        <p:cTn id="13" dur="500"/>
                                        <p:tgtEl>
                                          <p:spTgt spid="105"/>
                                        </p:tgtEl>
                                      </p:cBhvr>
                                    </p:animEffect>
                                  </p:childTnLst>
                                </p:cTn>
                              </p:par>
                              <p:par>
                                <p:cTn id="14" presetID="9" presetClass="entr" presetSubtype="0" fill="hold" nodeType="withEffect">
                                  <p:stCondLst>
                                    <p:cond delay="0"/>
                                  </p:stCondLst>
                                  <p:childTnLst>
                                    <p:set>
                                      <p:cBhvr>
                                        <p:cTn id="15" dur="1" fill="hold">
                                          <p:stCondLst>
                                            <p:cond delay="0"/>
                                          </p:stCondLst>
                                        </p:cTn>
                                        <p:tgtEl>
                                          <p:spTgt spid="84"/>
                                        </p:tgtEl>
                                        <p:attrNameLst>
                                          <p:attrName>style.visibility</p:attrName>
                                        </p:attrNameLst>
                                      </p:cBhvr>
                                      <p:to>
                                        <p:strVal val="visible"/>
                                      </p:to>
                                    </p:set>
                                    <p:animEffect transition="in" filter="dissolve">
                                      <p:cBhvr>
                                        <p:cTn id="16" dur="500"/>
                                        <p:tgtEl>
                                          <p:spTgt spid="84"/>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175"/>
                                        </p:tgtEl>
                                        <p:attrNameLst>
                                          <p:attrName>style.visibility</p:attrName>
                                        </p:attrNameLst>
                                      </p:cBhvr>
                                      <p:to>
                                        <p:strVal val="visible"/>
                                      </p:to>
                                    </p:set>
                                    <p:animEffect transition="in" filter="dissolve">
                                      <p:cBhvr>
                                        <p:cTn id="21" dur="500"/>
                                        <p:tgtEl>
                                          <p:spTgt spid="175"/>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135"/>
                                        </p:tgtEl>
                                        <p:attrNameLst>
                                          <p:attrName>style.visibility</p:attrName>
                                        </p:attrNameLst>
                                      </p:cBhvr>
                                      <p:to>
                                        <p:strVal val="visible"/>
                                      </p:to>
                                    </p:set>
                                    <p:animEffect transition="in" filter="dissolve">
                                      <p:cBhvr>
                                        <p:cTn id="26" dur="500"/>
                                        <p:tgtEl>
                                          <p:spTgt spid="135"/>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136"/>
                                        </p:tgtEl>
                                        <p:attrNameLst>
                                          <p:attrName>style.visibility</p:attrName>
                                        </p:attrNameLst>
                                      </p:cBhvr>
                                      <p:to>
                                        <p:strVal val="visible"/>
                                      </p:to>
                                    </p:set>
                                    <p:animEffect transition="in" filter="dissolve">
                                      <p:cBhvr>
                                        <p:cTn id="31" dur="500"/>
                                        <p:tgtEl>
                                          <p:spTgt spid="136"/>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nodeType="clickEffect">
                                  <p:stCondLst>
                                    <p:cond delay="0"/>
                                  </p:stCondLst>
                                  <p:childTnLst>
                                    <p:set>
                                      <p:cBhvr>
                                        <p:cTn id="35" dur="1" fill="hold">
                                          <p:stCondLst>
                                            <p:cond delay="0"/>
                                          </p:stCondLst>
                                        </p:cTn>
                                        <p:tgtEl>
                                          <p:spTgt spid="137"/>
                                        </p:tgtEl>
                                        <p:attrNameLst>
                                          <p:attrName>style.visibility</p:attrName>
                                        </p:attrNameLst>
                                      </p:cBhvr>
                                      <p:to>
                                        <p:strVal val="visible"/>
                                      </p:to>
                                    </p:set>
                                    <p:animEffect transition="in" filter="dissolve">
                                      <p:cBhvr>
                                        <p:cTn id="36" dur="500"/>
                                        <p:tgtEl>
                                          <p:spTgt spid="137"/>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110"/>
                                        </p:tgtEl>
                                        <p:attrNameLst>
                                          <p:attrName>style.visibility</p:attrName>
                                        </p:attrNameLst>
                                      </p:cBhvr>
                                      <p:to>
                                        <p:strVal val="visible"/>
                                      </p:to>
                                    </p:set>
                                    <p:animEffect transition="in" filter="dissolve">
                                      <p:cBhvr>
                                        <p:cTn id="41" dur="500"/>
                                        <p:tgtEl>
                                          <p:spTgt spid="110"/>
                                        </p:tgtEl>
                                      </p:cBhvr>
                                    </p:animEffect>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grpId="0" nodeType="clickEffect">
                                  <p:stCondLst>
                                    <p:cond delay="0"/>
                                  </p:stCondLst>
                                  <p:childTnLst>
                                    <p:set>
                                      <p:cBhvr>
                                        <p:cTn id="45" dur="1" fill="hold">
                                          <p:stCondLst>
                                            <p:cond delay="0"/>
                                          </p:stCondLst>
                                        </p:cTn>
                                        <p:tgtEl>
                                          <p:spTgt spid="139"/>
                                        </p:tgtEl>
                                        <p:attrNameLst>
                                          <p:attrName>style.visibility</p:attrName>
                                        </p:attrNameLst>
                                      </p:cBhvr>
                                      <p:to>
                                        <p:strVal val="visible"/>
                                      </p:to>
                                    </p:set>
                                    <p:animEffect transition="in" filter="dissolve">
                                      <p:cBhvr>
                                        <p:cTn id="46" dur="500"/>
                                        <p:tgtEl>
                                          <p:spTgt spid="1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 grpId="0"/>
      <p:bldP spid="106" grpId="0"/>
      <p:bldP spid="110" grpId="0"/>
      <p:bldP spid="139" grpId="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7250"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82296" tIns="41148" rIns="82296" bIns="41148"/>
          <a:lstStyle/>
          <a:p>
            <a:endParaRPr lang="en-US"/>
          </a:p>
        </p:txBody>
      </p:sp>
      <p:sp>
        <p:nvSpPr>
          <p:cNvPr id="137251" name="TextBox 43"/>
          <p:cNvSpPr txBox="1">
            <a:spLocks noChangeArrowheads="1"/>
          </p:cNvSpPr>
          <p:nvPr/>
        </p:nvSpPr>
        <p:spPr bwMode="auto">
          <a:xfrm>
            <a:off x="8719662" y="6472238"/>
            <a:ext cx="389505" cy="2523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21.)</a:t>
            </a:r>
          </a:p>
        </p:txBody>
      </p:sp>
      <p:graphicFrame>
        <p:nvGraphicFramePr>
          <p:cNvPr id="16" name="Object 2"/>
          <p:cNvGraphicFramePr>
            <a:graphicFrameLocks noChangeAspect="1"/>
          </p:cNvGraphicFramePr>
          <p:nvPr>
            <p:extLst>
              <p:ext uri="{D42A27DB-BD31-4B8C-83A1-F6EECF244321}">
                <p14:modId xmlns:p14="http://schemas.microsoft.com/office/powerpoint/2010/main" val="2112751029"/>
              </p:ext>
            </p:extLst>
          </p:nvPr>
        </p:nvGraphicFramePr>
        <p:xfrm>
          <a:off x="5759450" y="2836863"/>
          <a:ext cx="3135313" cy="1003300"/>
        </p:xfrm>
        <a:graphic>
          <a:graphicData uri="http://schemas.openxmlformats.org/presentationml/2006/ole">
            <mc:AlternateContent xmlns:mc="http://schemas.openxmlformats.org/markup-compatibility/2006">
              <mc:Choice xmlns:v="urn:schemas-microsoft-com:vml" Requires="v">
                <p:oleObj name="Equation" r:id="rId3" imgW="1828800" imgH="584200" progId="Equation.DSMT4">
                  <p:embed/>
                </p:oleObj>
              </mc:Choice>
              <mc:Fallback>
                <p:oleObj name="Equation" r:id="rId3" imgW="1828800" imgH="584200" progId="Equation.DSMT4">
                  <p:embed/>
                  <p:pic>
                    <p:nvPicPr>
                      <p:cNvPr id="0" name=""/>
                      <p:cNvPicPr>
                        <a:picLocks noChangeAspect="1" noChangeArrowheads="1"/>
                      </p:cNvPicPr>
                      <p:nvPr/>
                    </p:nvPicPr>
                    <p:blipFill>
                      <a:blip r:embed="rId4"/>
                      <a:srcRect/>
                      <a:stretch>
                        <a:fillRect/>
                      </a:stretch>
                    </p:blipFill>
                    <p:spPr bwMode="auto">
                      <a:xfrm>
                        <a:off x="5759450" y="2836863"/>
                        <a:ext cx="3135313" cy="1003300"/>
                      </a:xfrm>
                      <a:prstGeom prst="rect">
                        <a:avLst/>
                      </a:prstGeom>
                      <a:noFill/>
                      <a:ln>
                        <a:noFill/>
                      </a:ln>
                      <a:effectLst/>
                    </p:spPr>
                  </p:pic>
                </p:oleObj>
              </mc:Fallback>
            </mc:AlternateContent>
          </a:graphicData>
        </a:graphic>
      </p:graphicFrame>
      <p:graphicFrame>
        <p:nvGraphicFramePr>
          <p:cNvPr id="21" name="Object 2"/>
          <p:cNvGraphicFramePr>
            <a:graphicFrameLocks noChangeAspect="1"/>
          </p:cNvGraphicFramePr>
          <p:nvPr>
            <p:extLst>
              <p:ext uri="{D42A27DB-BD31-4B8C-83A1-F6EECF244321}">
                <p14:modId xmlns:p14="http://schemas.microsoft.com/office/powerpoint/2010/main" val="2714194267"/>
              </p:ext>
            </p:extLst>
          </p:nvPr>
        </p:nvGraphicFramePr>
        <p:xfrm>
          <a:off x="6111875" y="785813"/>
          <a:ext cx="2527300" cy="935037"/>
        </p:xfrm>
        <a:graphic>
          <a:graphicData uri="http://schemas.openxmlformats.org/presentationml/2006/ole">
            <mc:AlternateContent xmlns:mc="http://schemas.openxmlformats.org/markup-compatibility/2006">
              <mc:Choice xmlns:v="urn:schemas-microsoft-com:vml" Requires="v">
                <p:oleObj name="Equation" r:id="rId5" imgW="1473200" imgH="546100" progId="Equation.DSMT4">
                  <p:embed/>
                </p:oleObj>
              </mc:Choice>
              <mc:Fallback>
                <p:oleObj name="Equation" r:id="rId5" imgW="1473200" imgH="546100" progId="Equation.DSMT4">
                  <p:embed/>
                  <p:pic>
                    <p:nvPicPr>
                      <p:cNvPr id="0" name=""/>
                      <p:cNvPicPr>
                        <a:picLocks noChangeAspect="1" noChangeArrowheads="1"/>
                      </p:cNvPicPr>
                      <p:nvPr/>
                    </p:nvPicPr>
                    <p:blipFill>
                      <a:blip r:embed="rId6"/>
                      <a:srcRect/>
                      <a:stretch>
                        <a:fillRect/>
                      </a:stretch>
                    </p:blipFill>
                    <p:spPr bwMode="auto">
                      <a:xfrm>
                        <a:off x="6111875" y="785813"/>
                        <a:ext cx="2527300" cy="935037"/>
                      </a:xfrm>
                      <a:prstGeom prst="rect">
                        <a:avLst/>
                      </a:prstGeom>
                      <a:noFill/>
                      <a:ln>
                        <a:noFill/>
                      </a:ln>
                      <a:effectLst/>
                    </p:spPr>
                  </p:pic>
                </p:oleObj>
              </mc:Fallback>
            </mc:AlternateContent>
          </a:graphicData>
        </a:graphic>
      </p:graphicFrame>
      <p:graphicFrame>
        <p:nvGraphicFramePr>
          <p:cNvPr id="22" name="Object 2"/>
          <p:cNvGraphicFramePr>
            <a:graphicFrameLocks noChangeAspect="1"/>
          </p:cNvGraphicFramePr>
          <p:nvPr>
            <p:extLst>
              <p:ext uri="{D42A27DB-BD31-4B8C-83A1-F6EECF244321}">
                <p14:modId xmlns:p14="http://schemas.microsoft.com/office/powerpoint/2010/main" val="121792048"/>
              </p:ext>
            </p:extLst>
          </p:nvPr>
        </p:nvGraphicFramePr>
        <p:xfrm>
          <a:off x="5089525" y="315913"/>
          <a:ext cx="2351088" cy="350837"/>
        </p:xfrm>
        <a:graphic>
          <a:graphicData uri="http://schemas.openxmlformats.org/presentationml/2006/ole">
            <mc:AlternateContent xmlns:mc="http://schemas.openxmlformats.org/markup-compatibility/2006">
              <mc:Choice xmlns:v="urn:schemas-microsoft-com:vml" Requires="v">
                <p:oleObj name="Equation" r:id="rId7" imgW="1371600" imgH="203200" progId="Equation.DSMT4">
                  <p:embed/>
                </p:oleObj>
              </mc:Choice>
              <mc:Fallback>
                <p:oleObj name="Equation" r:id="rId7" imgW="1371600" imgH="203200" progId="Equation.DSMT4">
                  <p:embed/>
                  <p:pic>
                    <p:nvPicPr>
                      <p:cNvPr id="0" name=""/>
                      <p:cNvPicPr>
                        <a:picLocks noChangeAspect="1" noChangeArrowheads="1"/>
                      </p:cNvPicPr>
                      <p:nvPr/>
                    </p:nvPicPr>
                    <p:blipFill>
                      <a:blip r:embed="rId8"/>
                      <a:srcRect/>
                      <a:stretch>
                        <a:fillRect/>
                      </a:stretch>
                    </p:blipFill>
                    <p:spPr bwMode="auto">
                      <a:xfrm>
                        <a:off x="5089525" y="315913"/>
                        <a:ext cx="2351088" cy="350837"/>
                      </a:xfrm>
                      <a:prstGeom prst="rect">
                        <a:avLst/>
                      </a:prstGeom>
                      <a:noFill/>
                      <a:ln>
                        <a:noFill/>
                      </a:ln>
                      <a:effectLst/>
                    </p:spPr>
                  </p:pic>
                </p:oleObj>
              </mc:Fallback>
            </mc:AlternateContent>
          </a:graphicData>
        </a:graphic>
      </p:graphicFrame>
      <p:graphicFrame>
        <p:nvGraphicFramePr>
          <p:cNvPr id="23" name="Object 2"/>
          <p:cNvGraphicFramePr>
            <a:graphicFrameLocks noChangeAspect="1"/>
          </p:cNvGraphicFramePr>
          <p:nvPr>
            <p:extLst>
              <p:ext uri="{D42A27DB-BD31-4B8C-83A1-F6EECF244321}">
                <p14:modId xmlns:p14="http://schemas.microsoft.com/office/powerpoint/2010/main" val="1065771266"/>
              </p:ext>
            </p:extLst>
          </p:nvPr>
        </p:nvGraphicFramePr>
        <p:xfrm>
          <a:off x="5092700" y="1606550"/>
          <a:ext cx="2374900" cy="1074738"/>
        </p:xfrm>
        <a:graphic>
          <a:graphicData uri="http://schemas.openxmlformats.org/presentationml/2006/ole">
            <mc:AlternateContent xmlns:mc="http://schemas.openxmlformats.org/markup-compatibility/2006">
              <mc:Choice xmlns:v="urn:schemas-microsoft-com:vml" Requires="v">
                <p:oleObj name="Equation" r:id="rId9" imgW="1384300" imgH="622300" progId="Equation.DSMT4">
                  <p:embed/>
                </p:oleObj>
              </mc:Choice>
              <mc:Fallback>
                <p:oleObj name="Equation" r:id="rId9" imgW="1384300" imgH="622300" progId="Equation.DSMT4">
                  <p:embed/>
                  <p:pic>
                    <p:nvPicPr>
                      <p:cNvPr id="0" name=""/>
                      <p:cNvPicPr>
                        <a:picLocks noChangeAspect="1" noChangeArrowheads="1"/>
                      </p:cNvPicPr>
                      <p:nvPr/>
                    </p:nvPicPr>
                    <p:blipFill>
                      <a:blip r:embed="rId10"/>
                      <a:srcRect/>
                      <a:stretch>
                        <a:fillRect/>
                      </a:stretch>
                    </p:blipFill>
                    <p:spPr bwMode="auto">
                      <a:xfrm>
                        <a:off x="5092700" y="1606550"/>
                        <a:ext cx="2374900" cy="1074738"/>
                      </a:xfrm>
                      <a:prstGeom prst="rect">
                        <a:avLst/>
                      </a:prstGeom>
                      <a:noFill/>
                      <a:ln>
                        <a:noFill/>
                      </a:ln>
                      <a:effectLst/>
                    </p:spPr>
                  </p:pic>
                </p:oleObj>
              </mc:Fallback>
            </mc:AlternateContent>
          </a:graphicData>
        </a:graphic>
      </p:graphicFrame>
      <p:sp>
        <p:nvSpPr>
          <p:cNvPr id="24" name="TextBox 23"/>
          <p:cNvSpPr txBox="1"/>
          <p:nvPr/>
        </p:nvSpPr>
        <p:spPr>
          <a:xfrm>
            <a:off x="5761347" y="734977"/>
            <a:ext cx="438685" cy="400110"/>
          </a:xfrm>
          <a:prstGeom prst="rect">
            <a:avLst/>
          </a:prstGeom>
          <a:noFill/>
        </p:spPr>
        <p:txBody>
          <a:bodyPr wrap="square" rtlCol="0">
            <a:spAutoFit/>
          </a:bodyPr>
          <a:lstStyle/>
          <a:p>
            <a:r>
              <a:rPr lang="en-US" sz="2000" dirty="0">
                <a:solidFill>
                  <a:srgbClr val="FF0000"/>
                </a:solidFill>
                <a:latin typeface="Apple Chancery"/>
                <a:cs typeface="Apple Chancery"/>
              </a:rPr>
              <a:t>as</a:t>
            </a:r>
            <a:endParaRPr lang="en-US" sz="2000" dirty="0">
              <a:solidFill>
                <a:srgbClr val="0000FF"/>
              </a:solidFill>
              <a:latin typeface="Times New Roman"/>
              <a:cs typeface="Times New Roman"/>
            </a:endParaRPr>
          </a:p>
        </p:txBody>
      </p:sp>
      <p:sp>
        <p:nvSpPr>
          <p:cNvPr id="25" name="TextBox 24"/>
          <p:cNvSpPr txBox="1"/>
          <p:nvPr/>
        </p:nvSpPr>
        <p:spPr>
          <a:xfrm>
            <a:off x="5270852" y="2763923"/>
            <a:ext cx="669407" cy="400110"/>
          </a:xfrm>
          <a:prstGeom prst="rect">
            <a:avLst/>
          </a:prstGeom>
          <a:noFill/>
        </p:spPr>
        <p:txBody>
          <a:bodyPr wrap="square" rtlCol="0">
            <a:spAutoFit/>
          </a:bodyPr>
          <a:lstStyle/>
          <a:p>
            <a:r>
              <a:rPr lang="en-US" sz="2000" dirty="0">
                <a:solidFill>
                  <a:srgbClr val="FF0000"/>
                </a:solidFill>
                <a:latin typeface="Apple Chancery"/>
                <a:cs typeface="Apple Chancery"/>
              </a:rPr>
              <a:t>but</a:t>
            </a:r>
            <a:endParaRPr lang="en-US" sz="2000" dirty="0">
              <a:solidFill>
                <a:srgbClr val="0000FF"/>
              </a:solidFill>
              <a:latin typeface="Times New Roman"/>
              <a:cs typeface="Times New Roman"/>
            </a:endParaRPr>
          </a:p>
        </p:txBody>
      </p:sp>
      <p:graphicFrame>
        <p:nvGraphicFramePr>
          <p:cNvPr id="26" name="Object 2"/>
          <p:cNvGraphicFramePr>
            <a:graphicFrameLocks noChangeAspect="1"/>
          </p:cNvGraphicFramePr>
          <p:nvPr>
            <p:extLst>
              <p:ext uri="{D42A27DB-BD31-4B8C-83A1-F6EECF244321}">
                <p14:modId xmlns:p14="http://schemas.microsoft.com/office/powerpoint/2010/main" val="2448011824"/>
              </p:ext>
            </p:extLst>
          </p:nvPr>
        </p:nvGraphicFramePr>
        <p:xfrm>
          <a:off x="5091113" y="3887788"/>
          <a:ext cx="3003550" cy="2679700"/>
        </p:xfrm>
        <a:graphic>
          <a:graphicData uri="http://schemas.openxmlformats.org/presentationml/2006/ole">
            <mc:AlternateContent xmlns:mc="http://schemas.openxmlformats.org/markup-compatibility/2006">
              <mc:Choice xmlns:v="urn:schemas-microsoft-com:vml" Requires="v">
                <p:oleObj name="Equation" r:id="rId11" imgW="1752600" imgH="1549400" progId="Equation.DSMT4">
                  <p:embed/>
                </p:oleObj>
              </mc:Choice>
              <mc:Fallback>
                <p:oleObj name="Equation" r:id="rId11" imgW="1752600" imgH="1549400" progId="Equation.DSMT4">
                  <p:embed/>
                  <p:pic>
                    <p:nvPicPr>
                      <p:cNvPr id="0" name=""/>
                      <p:cNvPicPr>
                        <a:picLocks noChangeAspect="1" noChangeArrowheads="1"/>
                      </p:cNvPicPr>
                      <p:nvPr/>
                    </p:nvPicPr>
                    <p:blipFill>
                      <a:blip r:embed="rId12"/>
                      <a:srcRect/>
                      <a:stretch>
                        <a:fillRect/>
                      </a:stretch>
                    </p:blipFill>
                    <p:spPr bwMode="auto">
                      <a:xfrm>
                        <a:off x="5091113" y="3887788"/>
                        <a:ext cx="3003550" cy="2679700"/>
                      </a:xfrm>
                      <a:prstGeom prst="rect">
                        <a:avLst/>
                      </a:prstGeom>
                      <a:noFill/>
                      <a:ln>
                        <a:noFill/>
                      </a:ln>
                      <a:effectLst/>
                    </p:spPr>
                  </p:pic>
                </p:oleObj>
              </mc:Fallback>
            </mc:AlternateContent>
          </a:graphicData>
        </a:graphic>
      </p:graphicFrame>
      <p:sp>
        <p:nvSpPr>
          <p:cNvPr id="29" name="TextBox 28"/>
          <p:cNvSpPr txBox="1"/>
          <p:nvPr/>
        </p:nvSpPr>
        <p:spPr>
          <a:xfrm>
            <a:off x="374114" y="652463"/>
            <a:ext cx="4248685" cy="400110"/>
          </a:xfrm>
          <a:prstGeom prst="rect">
            <a:avLst/>
          </a:prstGeom>
          <a:noFill/>
        </p:spPr>
        <p:txBody>
          <a:bodyPr wrap="square" rtlCol="0">
            <a:spAutoFit/>
          </a:bodyPr>
          <a:lstStyle/>
          <a:p>
            <a:r>
              <a:rPr lang="en-US" sz="2000" dirty="0">
                <a:solidFill>
                  <a:srgbClr val="FF0000"/>
                </a:solidFill>
                <a:latin typeface="Apple Chancery"/>
                <a:cs typeface="Apple Chancery"/>
              </a:rPr>
              <a:t>Like I said, </a:t>
            </a:r>
            <a:r>
              <a:rPr lang="en-US" sz="2000" dirty="0">
                <a:solidFill>
                  <a:srgbClr val="0000FF"/>
                </a:solidFill>
                <a:latin typeface="Times New Roman"/>
                <a:cs typeface="Times New Roman"/>
              </a:rPr>
              <a:t>NASTY!</a:t>
            </a:r>
          </a:p>
        </p:txBody>
      </p:sp>
      <p:sp>
        <p:nvSpPr>
          <p:cNvPr id="30" name="TextBox 29"/>
          <p:cNvSpPr txBox="1"/>
          <p:nvPr/>
        </p:nvSpPr>
        <p:spPr>
          <a:xfrm>
            <a:off x="5037748" y="4021223"/>
            <a:ext cx="669407" cy="400110"/>
          </a:xfrm>
          <a:prstGeom prst="rect">
            <a:avLst/>
          </a:prstGeom>
          <a:noFill/>
        </p:spPr>
        <p:txBody>
          <a:bodyPr wrap="square" rtlCol="0">
            <a:spAutoFit/>
          </a:bodyPr>
          <a:lstStyle/>
          <a:p>
            <a:r>
              <a:rPr lang="en-US" sz="2000" dirty="0">
                <a:solidFill>
                  <a:srgbClr val="FF0000"/>
                </a:solidFill>
                <a:latin typeface="Apple Chancery"/>
                <a:cs typeface="Apple Chancery"/>
              </a:rPr>
              <a:t>so</a:t>
            </a:r>
            <a:endParaRPr lang="en-US" sz="2000" dirty="0">
              <a:solidFill>
                <a:srgbClr val="0000FF"/>
              </a:solidFill>
              <a:latin typeface="Times New Roman"/>
              <a:cs typeface="Times New Roman"/>
            </a:endParaRPr>
          </a:p>
        </p:txBody>
      </p:sp>
    </p:spTree>
    <p:extLst>
      <p:ext uri="{BB962C8B-B14F-4D97-AF65-F5344CB8AC3E}">
        <p14:creationId xmlns:p14="http://schemas.microsoft.com/office/powerpoint/2010/main" val="3296034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dissolve">
                                      <p:cBhvr>
                                        <p:cTn id="7" dur="500"/>
                                        <p:tgtEl>
                                          <p:spTgt spid="24"/>
                                        </p:tgtEl>
                                      </p:cBhvr>
                                    </p:animEffect>
                                  </p:childTnLst>
                                </p:cTn>
                              </p:par>
                              <p:par>
                                <p:cTn id="8" presetID="9" presetClass="entr" presetSubtype="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dissolve">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dissolve">
                                      <p:cBhvr>
                                        <p:cTn id="15" dur="500"/>
                                        <p:tgtEl>
                                          <p:spTgt spid="23"/>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dissolve">
                                      <p:cBhvr>
                                        <p:cTn id="20" dur="500"/>
                                        <p:tgtEl>
                                          <p:spTgt spid="25"/>
                                        </p:tgtEl>
                                      </p:cBhvr>
                                    </p:animEffect>
                                  </p:childTnLst>
                                </p:cTn>
                              </p:par>
                              <p:par>
                                <p:cTn id="21" presetID="9"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dissolve">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dissolve">
                                      <p:cBhvr>
                                        <p:cTn id="28" dur="500"/>
                                        <p:tgtEl>
                                          <p:spTgt spid="30"/>
                                        </p:tgtEl>
                                      </p:cBhvr>
                                    </p:animEffect>
                                  </p:childTnLst>
                                </p:cTn>
                              </p:par>
                              <p:par>
                                <p:cTn id="29" presetID="9" presetClass="entr" presetSubtype="0"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dissolve">
                                      <p:cBhvr>
                                        <p:cTn id="31" dur="500"/>
                                        <p:tgtEl>
                                          <p:spTgt spid="26"/>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dissolve">
                                      <p:cBhvr>
                                        <p:cTn id="36"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9" grpId="0"/>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 name="TextBox 13"/>
          <p:cNvSpPr txBox="1"/>
          <p:nvPr/>
        </p:nvSpPr>
        <p:spPr>
          <a:xfrm>
            <a:off x="490153" y="767834"/>
            <a:ext cx="8229509" cy="1015663"/>
          </a:xfrm>
          <a:prstGeom prst="rect">
            <a:avLst/>
          </a:prstGeom>
          <a:noFill/>
        </p:spPr>
        <p:txBody>
          <a:bodyPr wrap="square" rtlCol="0">
            <a:spAutoFit/>
          </a:bodyPr>
          <a:lstStyle/>
          <a:p>
            <a:r>
              <a:rPr lang="en-US" sz="2000" dirty="0">
                <a:solidFill>
                  <a:srgbClr val="FF0000"/>
                </a:solidFill>
                <a:latin typeface="Apple Chancery"/>
                <a:cs typeface="Apple Chancery"/>
              </a:rPr>
              <a:t>--Begin by </a:t>
            </a:r>
            <a:r>
              <a:rPr lang="en-US" sz="2000" dirty="0">
                <a:solidFill>
                  <a:srgbClr val="0000FF"/>
                </a:solidFill>
                <a:latin typeface="Times New Roman"/>
                <a:cs typeface="Times New Roman"/>
              </a:rPr>
              <a:t>rewriting each equation </a:t>
            </a:r>
            <a:r>
              <a:rPr lang="en-US" sz="2000" dirty="0">
                <a:solidFill>
                  <a:srgbClr val="000000"/>
                </a:solidFill>
                <a:latin typeface="Times New Roman"/>
                <a:cs typeface="Times New Roman"/>
              </a:rPr>
              <a:t>so their     term is in the </a:t>
            </a:r>
            <a:r>
              <a:rPr lang="en-US" sz="2000" dirty="0">
                <a:solidFill>
                  <a:srgbClr val="0000FF"/>
                </a:solidFill>
                <a:latin typeface="Times New Roman"/>
                <a:cs typeface="Times New Roman"/>
              </a:rPr>
              <a:t>first column</a:t>
            </a:r>
            <a:r>
              <a:rPr lang="en-US" sz="2000" dirty="0">
                <a:solidFill>
                  <a:srgbClr val="000000"/>
                </a:solidFill>
                <a:latin typeface="Times New Roman"/>
                <a:cs typeface="Times New Roman"/>
              </a:rPr>
              <a:t>, its    term is in the second column, etc., and its </a:t>
            </a:r>
            <a:r>
              <a:rPr lang="en-US" sz="2000" dirty="0">
                <a:solidFill>
                  <a:srgbClr val="0000FF"/>
                </a:solidFill>
                <a:latin typeface="Times New Roman"/>
                <a:cs typeface="Times New Roman"/>
              </a:rPr>
              <a:t>voltage term </a:t>
            </a:r>
            <a:r>
              <a:rPr lang="en-US" sz="2000" dirty="0">
                <a:solidFill>
                  <a:srgbClr val="000000"/>
                </a:solidFill>
                <a:latin typeface="Times New Roman"/>
                <a:cs typeface="Times New Roman"/>
              </a:rPr>
              <a:t>(if there is one) is </a:t>
            </a:r>
            <a:r>
              <a:rPr lang="en-US" sz="2000" dirty="0">
                <a:solidFill>
                  <a:srgbClr val="0000FF"/>
                </a:solidFill>
                <a:latin typeface="Times New Roman"/>
                <a:cs typeface="Times New Roman"/>
              </a:rPr>
              <a:t>on the right side of the equal sign</a:t>
            </a:r>
            <a:r>
              <a:rPr lang="en-US" sz="2000" dirty="0">
                <a:solidFill>
                  <a:srgbClr val="000000"/>
                </a:solidFill>
                <a:latin typeface="Times New Roman"/>
                <a:cs typeface="Times New Roman"/>
              </a:rPr>
              <a:t>.</a:t>
            </a:r>
            <a:endParaRPr lang="en-US" sz="2000" dirty="0">
              <a:solidFill>
                <a:srgbClr val="0000FF"/>
              </a:solidFill>
              <a:latin typeface="Times New Roman"/>
              <a:cs typeface="Times New Roman"/>
            </a:endParaRPr>
          </a:p>
        </p:txBody>
      </p:sp>
      <p:sp>
        <p:nvSpPr>
          <p:cNvPr id="175" name="TextBox 174"/>
          <p:cNvSpPr txBox="1"/>
          <p:nvPr/>
        </p:nvSpPr>
        <p:spPr>
          <a:xfrm>
            <a:off x="263786" y="333127"/>
            <a:ext cx="5278471" cy="400110"/>
          </a:xfrm>
          <a:prstGeom prst="rect">
            <a:avLst/>
          </a:prstGeom>
          <a:noFill/>
        </p:spPr>
        <p:txBody>
          <a:bodyPr wrap="square" rtlCol="0">
            <a:spAutoFit/>
          </a:bodyPr>
          <a:lstStyle/>
          <a:p>
            <a:r>
              <a:rPr lang="en-US" sz="2000" dirty="0">
                <a:solidFill>
                  <a:srgbClr val="FF0000"/>
                </a:solidFill>
                <a:latin typeface="Apple Chancery"/>
                <a:cs typeface="Apple Chancery"/>
              </a:rPr>
              <a:t>Approaches 2 and 3: Matrices:</a:t>
            </a:r>
            <a:endParaRPr lang="en-US" sz="2000" dirty="0">
              <a:latin typeface="Times New Roman"/>
              <a:cs typeface="Times New Roman"/>
            </a:endParaRPr>
          </a:p>
        </p:txBody>
      </p:sp>
      <p:sp>
        <p:nvSpPr>
          <p:cNvPr id="137250"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82296" tIns="41148" rIns="82296" bIns="41148"/>
          <a:lstStyle/>
          <a:p>
            <a:endParaRPr lang="en-US"/>
          </a:p>
        </p:txBody>
      </p:sp>
      <p:sp>
        <p:nvSpPr>
          <p:cNvPr id="137251" name="TextBox 43"/>
          <p:cNvSpPr txBox="1">
            <a:spLocks noChangeArrowheads="1"/>
          </p:cNvSpPr>
          <p:nvPr/>
        </p:nvSpPr>
        <p:spPr bwMode="auto">
          <a:xfrm>
            <a:off x="8719662" y="6472238"/>
            <a:ext cx="389505" cy="2523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22.)</a:t>
            </a:r>
          </a:p>
        </p:txBody>
      </p:sp>
      <p:graphicFrame>
        <p:nvGraphicFramePr>
          <p:cNvPr id="83" name="Object 2"/>
          <p:cNvGraphicFramePr>
            <a:graphicFrameLocks noChangeAspect="1"/>
          </p:cNvGraphicFramePr>
          <p:nvPr>
            <p:extLst>
              <p:ext uri="{D42A27DB-BD31-4B8C-83A1-F6EECF244321}">
                <p14:modId xmlns:p14="http://schemas.microsoft.com/office/powerpoint/2010/main" val="1132635333"/>
              </p:ext>
            </p:extLst>
          </p:nvPr>
        </p:nvGraphicFramePr>
        <p:xfrm>
          <a:off x="1252538" y="2263775"/>
          <a:ext cx="5724525" cy="349250"/>
        </p:xfrm>
        <a:graphic>
          <a:graphicData uri="http://schemas.openxmlformats.org/presentationml/2006/ole">
            <mc:AlternateContent xmlns:mc="http://schemas.openxmlformats.org/markup-compatibility/2006">
              <mc:Choice xmlns:v="urn:schemas-microsoft-com:vml" Requires="v">
                <p:oleObj name="Equation" r:id="rId3" imgW="3340100" imgH="203200" progId="Equation.DSMT4">
                  <p:embed/>
                </p:oleObj>
              </mc:Choice>
              <mc:Fallback>
                <p:oleObj name="Equation" r:id="rId3" imgW="3340100" imgH="203200" progId="Equation.DSMT4">
                  <p:embed/>
                  <p:pic>
                    <p:nvPicPr>
                      <p:cNvPr id="0" name=""/>
                      <p:cNvPicPr>
                        <a:picLocks noChangeAspect="1" noChangeArrowheads="1"/>
                      </p:cNvPicPr>
                      <p:nvPr/>
                    </p:nvPicPr>
                    <p:blipFill>
                      <a:blip r:embed="rId4"/>
                      <a:srcRect/>
                      <a:stretch>
                        <a:fillRect/>
                      </a:stretch>
                    </p:blipFill>
                    <p:spPr bwMode="auto">
                      <a:xfrm>
                        <a:off x="1252538" y="2263775"/>
                        <a:ext cx="5724525" cy="349250"/>
                      </a:xfrm>
                      <a:prstGeom prst="rect">
                        <a:avLst/>
                      </a:prstGeom>
                      <a:noFill/>
                      <a:ln>
                        <a:noFill/>
                      </a:ln>
                      <a:effectLst/>
                    </p:spPr>
                  </p:pic>
                </p:oleObj>
              </mc:Fallback>
            </mc:AlternateContent>
          </a:graphicData>
        </a:graphic>
      </p:graphicFrame>
      <p:sp>
        <p:nvSpPr>
          <p:cNvPr id="106" name="TextBox 105"/>
          <p:cNvSpPr txBox="1"/>
          <p:nvPr/>
        </p:nvSpPr>
        <p:spPr>
          <a:xfrm>
            <a:off x="660491" y="1783497"/>
            <a:ext cx="5278471" cy="400110"/>
          </a:xfrm>
          <a:prstGeom prst="rect">
            <a:avLst/>
          </a:prstGeom>
          <a:noFill/>
        </p:spPr>
        <p:txBody>
          <a:bodyPr wrap="square" rtlCol="0">
            <a:spAutoFit/>
          </a:bodyPr>
          <a:lstStyle/>
          <a:p>
            <a:r>
              <a:rPr lang="en-US" sz="2000" dirty="0">
                <a:solidFill>
                  <a:srgbClr val="FF0000"/>
                </a:solidFill>
                <a:latin typeface="Apple Chancery"/>
                <a:cs typeface="Apple Chancery"/>
              </a:rPr>
              <a:t>Our equations become:</a:t>
            </a:r>
            <a:endParaRPr lang="en-US" sz="2000" dirty="0">
              <a:latin typeface="Times New Roman"/>
              <a:cs typeface="Times New Roman"/>
            </a:endParaRPr>
          </a:p>
        </p:txBody>
      </p:sp>
      <p:graphicFrame>
        <p:nvGraphicFramePr>
          <p:cNvPr id="109" name="Object 2"/>
          <p:cNvGraphicFramePr>
            <a:graphicFrameLocks noChangeAspect="1"/>
          </p:cNvGraphicFramePr>
          <p:nvPr>
            <p:extLst>
              <p:ext uri="{D42A27DB-BD31-4B8C-83A1-F6EECF244321}">
                <p14:modId xmlns:p14="http://schemas.microsoft.com/office/powerpoint/2010/main" val="258394913"/>
              </p:ext>
            </p:extLst>
          </p:nvPr>
        </p:nvGraphicFramePr>
        <p:xfrm>
          <a:off x="5045075" y="829926"/>
          <a:ext cx="239712" cy="349250"/>
        </p:xfrm>
        <a:graphic>
          <a:graphicData uri="http://schemas.openxmlformats.org/presentationml/2006/ole">
            <mc:AlternateContent xmlns:mc="http://schemas.openxmlformats.org/markup-compatibility/2006">
              <mc:Choice xmlns:v="urn:schemas-microsoft-com:vml" Requires="v">
                <p:oleObj name="Equation" r:id="rId5" imgW="139700" imgH="203200" progId="Equation.DSMT4">
                  <p:embed/>
                </p:oleObj>
              </mc:Choice>
              <mc:Fallback>
                <p:oleObj name="Equation" r:id="rId5" imgW="139700" imgH="203200" progId="Equation.DSMT4">
                  <p:embed/>
                  <p:pic>
                    <p:nvPicPr>
                      <p:cNvPr id="0" name=""/>
                      <p:cNvPicPr>
                        <a:picLocks noChangeAspect="1" noChangeArrowheads="1"/>
                      </p:cNvPicPr>
                      <p:nvPr/>
                    </p:nvPicPr>
                    <p:blipFill>
                      <a:blip r:embed="rId6"/>
                      <a:srcRect/>
                      <a:stretch>
                        <a:fillRect/>
                      </a:stretch>
                    </p:blipFill>
                    <p:spPr bwMode="auto">
                      <a:xfrm>
                        <a:off x="5045075" y="829926"/>
                        <a:ext cx="239712" cy="349250"/>
                      </a:xfrm>
                      <a:prstGeom prst="rect">
                        <a:avLst/>
                      </a:prstGeom>
                      <a:noFill/>
                      <a:ln>
                        <a:noFill/>
                      </a:ln>
                      <a:effectLst/>
                    </p:spPr>
                  </p:pic>
                </p:oleObj>
              </mc:Fallback>
            </mc:AlternateContent>
          </a:graphicData>
        </a:graphic>
      </p:graphicFrame>
      <p:graphicFrame>
        <p:nvGraphicFramePr>
          <p:cNvPr id="15" name="Object 2"/>
          <p:cNvGraphicFramePr>
            <a:graphicFrameLocks noChangeAspect="1"/>
          </p:cNvGraphicFramePr>
          <p:nvPr>
            <p:extLst>
              <p:ext uri="{D42A27DB-BD31-4B8C-83A1-F6EECF244321}">
                <p14:modId xmlns:p14="http://schemas.microsoft.com/office/powerpoint/2010/main" val="740917436"/>
              </p:ext>
            </p:extLst>
          </p:nvPr>
        </p:nvGraphicFramePr>
        <p:xfrm>
          <a:off x="8347075" y="829926"/>
          <a:ext cx="239712" cy="349250"/>
        </p:xfrm>
        <a:graphic>
          <a:graphicData uri="http://schemas.openxmlformats.org/presentationml/2006/ole">
            <mc:AlternateContent xmlns:mc="http://schemas.openxmlformats.org/markup-compatibility/2006">
              <mc:Choice xmlns:v="urn:schemas-microsoft-com:vml" Requires="v">
                <p:oleObj name="Equation" r:id="rId7" imgW="139700" imgH="203200" progId="Equation.DSMT4">
                  <p:embed/>
                </p:oleObj>
              </mc:Choice>
              <mc:Fallback>
                <p:oleObj name="Equation" r:id="rId7" imgW="139700" imgH="203200" progId="Equation.DSMT4">
                  <p:embed/>
                  <p:pic>
                    <p:nvPicPr>
                      <p:cNvPr id="0" name=""/>
                      <p:cNvPicPr>
                        <a:picLocks noChangeAspect="1" noChangeArrowheads="1"/>
                      </p:cNvPicPr>
                      <p:nvPr/>
                    </p:nvPicPr>
                    <p:blipFill>
                      <a:blip r:embed="rId8"/>
                      <a:srcRect/>
                      <a:stretch>
                        <a:fillRect/>
                      </a:stretch>
                    </p:blipFill>
                    <p:spPr bwMode="auto">
                      <a:xfrm>
                        <a:off x="8347075" y="829926"/>
                        <a:ext cx="239712" cy="349250"/>
                      </a:xfrm>
                      <a:prstGeom prst="rect">
                        <a:avLst/>
                      </a:prstGeom>
                      <a:noFill/>
                      <a:ln>
                        <a:noFill/>
                      </a:ln>
                      <a:effectLst/>
                    </p:spPr>
                  </p:pic>
                </p:oleObj>
              </mc:Fallback>
            </mc:AlternateContent>
          </a:graphicData>
        </a:graphic>
      </p:graphicFrame>
      <p:graphicFrame>
        <p:nvGraphicFramePr>
          <p:cNvPr id="16" name="Object 2"/>
          <p:cNvGraphicFramePr>
            <a:graphicFrameLocks noChangeAspect="1"/>
          </p:cNvGraphicFramePr>
          <p:nvPr>
            <p:extLst>
              <p:ext uri="{D42A27DB-BD31-4B8C-83A1-F6EECF244321}">
                <p14:modId xmlns:p14="http://schemas.microsoft.com/office/powerpoint/2010/main" val="408864670"/>
              </p:ext>
            </p:extLst>
          </p:nvPr>
        </p:nvGraphicFramePr>
        <p:xfrm>
          <a:off x="914400" y="2728912"/>
          <a:ext cx="6727825" cy="414338"/>
        </p:xfrm>
        <a:graphic>
          <a:graphicData uri="http://schemas.openxmlformats.org/presentationml/2006/ole">
            <mc:AlternateContent xmlns:mc="http://schemas.openxmlformats.org/markup-compatibility/2006">
              <mc:Choice xmlns:v="urn:schemas-microsoft-com:vml" Requires="v">
                <p:oleObj name="Equation" r:id="rId9" imgW="3924300" imgH="241300" progId="Equation.DSMT4">
                  <p:embed/>
                </p:oleObj>
              </mc:Choice>
              <mc:Fallback>
                <p:oleObj name="Equation" r:id="rId9" imgW="3924300" imgH="241300" progId="Equation.DSMT4">
                  <p:embed/>
                  <p:pic>
                    <p:nvPicPr>
                      <p:cNvPr id="0" name=""/>
                      <p:cNvPicPr>
                        <a:picLocks noChangeAspect="1" noChangeArrowheads="1"/>
                      </p:cNvPicPr>
                      <p:nvPr/>
                    </p:nvPicPr>
                    <p:blipFill>
                      <a:blip r:embed="rId10"/>
                      <a:srcRect/>
                      <a:stretch>
                        <a:fillRect/>
                      </a:stretch>
                    </p:blipFill>
                    <p:spPr bwMode="auto">
                      <a:xfrm>
                        <a:off x="914400" y="2728912"/>
                        <a:ext cx="6727825" cy="414338"/>
                      </a:xfrm>
                      <a:prstGeom prst="rect">
                        <a:avLst/>
                      </a:prstGeom>
                      <a:noFill/>
                      <a:ln>
                        <a:noFill/>
                      </a:ln>
                      <a:effectLst/>
                    </p:spPr>
                  </p:pic>
                </p:oleObj>
              </mc:Fallback>
            </mc:AlternateContent>
          </a:graphicData>
        </a:graphic>
      </p:graphicFrame>
      <p:graphicFrame>
        <p:nvGraphicFramePr>
          <p:cNvPr id="17" name="Object 2"/>
          <p:cNvGraphicFramePr>
            <a:graphicFrameLocks noChangeAspect="1"/>
          </p:cNvGraphicFramePr>
          <p:nvPr>
            <p:extLst>
              <p:ext uri="{D42A27DB-BD31-4B8C-83A1-F6EECF244321}">
                <p14:modId xmlns:p14="http://schemas.microsoft.com/office/powerpoint/2010/main" val="3131159063"/>
              </p:ext>
            </p:extLst>
          </p:nvPr>
        </p:nvGraphicFramePr>
        <p:xfrm>
          <a:off x="2038350" y="3298825"/>
          <a:ext cx="4291013" cy="349250"/>
        </p:xfrm>
        <a:graphic>
          <a:graphicData uri="http://schemas.openxmlformats.org/presentationml/2006/ole">
            <mc:AlternateContent xmlns:mc="http://schemas.openxmlformats.org/markup-compatibility/2006">
              <mc:Choice xmlns:v="urn:schemas-microsoft-com:vml" Requires="v">
                <p:oleObj name="Equation" r:id="rId11" imgW="2501900" imgH="203200" progId="Equation.DSMT4">
                  <p:embed/>
                </p:oleObj>
              </mc:Choice>
              <mc:Fallback>
                <p:oleObj name="Equation" r:id="rId11" imgW="2501900" imgH="203200" progId="Equation.DSMT4">
                  <p:embed/>
                  <p:pic>
                    <p:nvPicPr>
                      <p:cNvPr id="0" name=""/>
                      <p:cNvPicPr>
                        <a:picLocks noChangeAspect="1" noChangeArrowheads="1"/>
                      </p:cNvPicPr>
                      <p:nvPr/>
                    </p:nvPicPr>
                    <p:blipFill>
                      <a:blip r:embed="rId12"/>
                      <a:srcRect/>
                      <a:stretch>
                        <a:fillRect/>
                      </a:stretch>
                    </p:blipFill>
                    <p:spPr bwMode="auto">
                      <a:xfrm>
                        <a:off x="2038350" y="3298825"/>
                        <a:ext cx="4291013" cy="349250"/>
                      </a:xfrm>
                      <a:prstGeom prst="rect">
                        <a:avLst/>
                      </a:prstGeom>
                      <a:noFill/>
                      <a:ln>
                        <a:noFill/>
                      </a:ln>
                      <a:effectLst/>
                    </p:spPr>
                  </p:pic>
                </p:oleObj>
              </mc:Fallback>
            </mc:AlternateContent>
          </a:graphicData>
        </a:graphic>
      </p:graphicFrame>
      <p:sp>
        <p:nvSpPr>
          <p:cNvPr id="18" name="TextBox 17"/>
          <p:cNvSpPr txBox="1"/>
          <p:nvPr/>
        </p:nvSpPr>
        <p:spPr>
          <a:xfrm>
            <a:off x="490153" y="3892034"/>
            <a:ext cx="1732347" cy="1015663"/>
          </a:xfrm>
          <a:prstGeom prst="rect">
            <a:avLst/>
          </a:prstGeom>
          <a:noFill/>
        </p:spPr>
        <p:txBody>
          <a:bodyPr wrap="square" rtlCol="0">
            <a:spAutoFit/>
          </a:bodyPr>
          <a:lstStyle/>
          <a:p>
            <a:r>
              <a:rPr lang="en-US" sz="2000" dirty="0">
                <a:solidFill>
                  <a:srgbClr val="FF0000"/>
                </a:solidFill>
                <a:latin typeface="Apple Chancery"/>
                <a:cs typeface="Apple Chancery"/>
              </a:rPr>
              <a:t>--Put the information </a:t>
            </a:r>
            <a:r>
              <a:rPr lang="en-US" sz="2000" dirty="0">
                <a:solidFill>
                  <a:srgbClr val="0000FF"/>
                </a:solidFill>
                <a:latin typeface="Times New Roman"/>
                <a:cs typeface="Times New Roman"/>
              </a:rPr>
              <a:t>into a matrix:</a:t>
            </a:r>
          </a:p>
        </p:txBody>
      </p:sp>
      <p:graphicFrame>
        <p:nvGraphicFramePr>
          <p:cNvPr id="19" name="Object 2"/>
          <p:cNvGraphicFramePr>
            <a:graphicFrameLocks noChangeAspect="1"/>
          </p:cNvGraphicFramePr>
          <p:nvPr>
            <p:extLst>
              <p:ext uri="{D42A27DB-BD31-4B8C-83A1-F6EECF244321}">
                <p14:modId xmlns:p14="http://schemas.microsoft.com/office/powerpoint/2010/main" val="2355116457"/>
              </p:ext>
            </p:extLst>
          </p:nvPr>
        </p:nvGraphicFramePr>
        <p:xfrm>
          <a:off x="2919413" y="4552950"/>
          <a:ext cx="4535487" cy="1504950"/>
        </p:xfrm>
        <a:graphic>
          <a:graphicData uri="http://schemas.openxmlformats.org/presentationml/2006/ole">
            <mc:AlternateContent xmlns:mc="http://schemas.openxmlformats.org/markup-compatibility/2006">
              <mc:Choice xmlns:v="urn:schemas-microsoft-com:vml" Requires="v">
                <p:oleObj name="Equation" r:id="rId13" imgW="2413000" imgH="800100" progId="Equation.DSMT4">
                  <p:embed/>
                </p:oleObj>
              </mc:Choice>
              <mc:Fallback>
                <p:oleObj name="Equation" r:id="rId13" imgW="2413000" imgH="800100" progId="Equation.DSMT4">
                  <p:embed/>
                  <p:pic>
                    <p:nvPicPr>
                      <p:cNvPr id="0" name=""/>
                      <p:cNvPicPr>
                        <a:picLocks noChangeAspect="1" noChangeArrowheads="1"/>
                      </p:cNvPicPr>
                      <p:nvPr/>
                    </p:nvPicPr>
                    <p:blipFill>
                      <a:blip r:embed="rId14"/>
                      <a:srcRect/>
                      <a:stretch>
                        <a:fillRect/>
                      </a:stretch>
                    </p:blipFill>
                    <p:spPr bwMode="auto">
                      <a:xfrm>
                        <a:off x="2919413" y="4552950"/>
                        <a:ext cx="4535487" cy="1504950"/>
                      </a:xfrm>
                      <a:prstGeom prst="rect">
                        <a:avLst/>
                      </a:prstGeom>
                      <a:noFill/>
                      <a:ln>
                        <a:noFill/>
                      </a:ln>
                      <a:effectLst/>
                    </p:spPr>
                  </p:pic>
                </p:oleObj>
              </mc:Fallback>
            </mc:AlternateContent>
          </a:graphicData>
        </a:graphic>
      </p:graphicFrame>
      <p:graphicFrame>
        <p:nvGraphicFramePr>
          <p:cNvPr id="20" name="Object 2"/>
          <p:cNvGraphicFramePr>
            <a:graphicFrameLocks noChangeAspect="1"/>
          </p:cNvGraphicFramePr>
          <p:nvPr>
            <p:extLst>
              <p:ext uri="{D42A27DB-BD31-4B8C-83A1-F6EECF244321}">
                <p14:modId xmlns:p14="http://schemas.microsoft.com/office/powerpoint/2010/main" val="1773949482"/>
              </p:ext>
            </p:extLst>
          </p:nvPr>
        </p:nvGraphicFramePr>
        <p:xfrm>
          <a:off x="3190876" y="4013596"/>
          <a:ext cx="239713" cy="349250"/>
        </p:xfrm>
        <a:graphic>
          <a:graphicData uri="http://schemas.openxmlformats.org/presentationml/2006/ole">
            <mc:AlternateContent xmlns:mc="http://schemas.openxmlformats.org/markup-compatibility/2006">
              <mc:Choice xmlns:v="urn:schemas-microsoft-com:vml" Requires="v">
                <p:oleObj name="Equation" r:id="rId15" imgW="139700" imgH="203200" progId="Equation.DSMT4">
                  <p:embed/>
                </p:oleObj>
              </mc:Choice>
              <mc:Fallback>
                <p:oleObj name="Equation" r:id="rId15" imgW="139700" imgH="203200" progId="Equation.DSMT4">
                  <p:embed/>
                  <p:pic>
                    <p:nvPicPr>
                      <p:cNvPr id="0" name=""/>
                      <p:cNvPicPr>
                        <a:picLocks noChangeAspect="1" noChangeArrowheads="1"/>
                      </p:cNvPicPr>
                      <p:nvPr/>
                    </p:nvPicPr>
                    <p:blipFill>
                      <a:blip r:embed="rId16"/>
                      <a:srcRect/>
                      <a:stretch>
                        <a:fillRect/>
                      </a:stretch>
                    </p:blipFill>
                    <p:spPr bwMode="auto">
                      <a:xfrm>
                        <a:off x="3190876" y="4013596"/>
                        <a:ext cx="239713" cy="349250"/>
                      </a:xfrm>
                      <a:prstGeom prst="rect">
                        <a:avLst/>
                      </a:prstGeom>
                      <a:noFill/>
                      <a:ln>
                        <a:noFill/>
                      </a:ln>
                      <a:effectLst/>
                    </p:spPr>
                  </p:pic>
                </p:oleObj>
              </mc:Fallback>
            </mc:AlternateContent>
          </a:graphicData>
        </a:graphic>
      </p:graphicFrame>
      <p:sp>
        <p:nvSpPr>
          <p:cNvPr id="2" name="TextBox 1"/>
          <p:cNvSpPr txBox="1"/>
          <p:nvPr/>
        </p:nvSpPr>
        <p:spPr>
          <a:xfrm>
            <a:off x="2951163" y="4245173"/>
            <a:ext cx="723275" cy="307777"/>
          </a:xfrm>
          <a:prstGeom prst="rect">
            <a:avLst/>
          </a:prstGeom>
          <a:noFill/>
        </p:spPr>
        <p:txBody>
          <a:bodyPr wrap="none" rtlCol="0">
            <a:spAutoFit/>
          </a:bodyPr>
          <a:lstStyle/>
          <a:p>
            <a:r>
              <a:rPr lang="en-US" sz="1400" dirty="0">
                <a:solidFill>
                  <a:srgbClr val="0000FF"/>
                </a:solidFill>
                <a:latin typeface="Times New Roman"/>
                <a:cs typeface="Times New Roman"/>
              </a:rPr>
              <a:t>column</a:t>
            </a:r>
            <a:endParaRPr lang="en-US" dirty="0">
              <a:solidFill>
                <a:srgbClr val="0000FF"/>
              </a:solidFill>
              <a:latin typeface="Times New Roman"/>
              <a:cs typeface="Times New Roman"/>
            </a:endParaRPr>
          </a:p>
        </p:txBody>
      </p:sp>
      <p:graphicFrame>
        <p:nvGraphicFramePr>
          <p:cNvPr id="22" name="Object 2"/>
          <p:cNvGraphicFramePr>
            <a:graphicFrameLocks noChangeAspect="1"/>
          </p:cNvGraphicFramePr>
          <p:nvPr>
            <p:extLst>
              <p:ext uri="{D42A27DB-BD31-4B8C-83A1-F6EECF244321}">
                <p14:modId xmlns:p14="http://schemas.microsoft.com/office/powerpoint/2010/main" val="1354985763"/>
              </p:ext>
            </p:extLst>
          </p:nvPr>
        </p:nvGraphicFramePr>
        <p:xfrm>
          <a:off x="3860802" y="4013596"/>
          <a:ext cx="239713" cy="349250"/>
        </p:xfrm>
        <a:graphic>
          <a:graphicData uri="http://schemas.openxmlformats.org/presentationml/2006/ole">
            <mc:AlternateContent xmlns:mc="http://schemas.openxmlformats.org/markup-compatibility/2006">
              <mc:Choice xmlns:v="urn:schemas-microsoft-com:vml" Requires="v">
                <p:oleObj name="Equation" r:id="rId17" imgW="139700" imgH="203200" progId="Equation.DSMT4">
                  <p:embed/>
                </p:oleObj>
              </mc:Choice>
              <mc:Fallback>
                <p:oleObj name="Equation" r:id="rId17" imgW="139700" imgH="203200" progId="Equation.DSMT4">
                  <p:embed/>
                  <p:pic>
                    <p:nvPicPr>
                      <p:cNvPr id="0" name=""/>
                      <p:cNvPicPr>
                        <a:picLocks noChangeAspect="1" noChangeArrowheads="1"/>
                      </p:cNvPicPr>
                      <p:nvPr/>
                    </p:nvPicPr>
                    <p:blipFill>
                      <a:blip r:embed="rId18"/>
                      <a:srcRect/>
                      <a:stretch>
                        <a:fillRect/>
                      </a:stretch>
                    </p:blipFill>
                    <p:spPr bwMode="auto">
                      <a:xfrm>
                        <a:off x="3860802" y="4013596"/>
                        <a:ext cx="239713" cy="349250"/>
                      </a:xfrm>
                      <a:prstGeom prst="rect">
                        <a:avLst/>
                      </a:prstGeom>
                      <a:noFill/>
                      <a:ln>
                        <a:noFill/>
                      </a:ln>
                      <a:effectLst/>
                    </p:spPr>
                  </p:pic>
                </p:oleObj>
              </mc:Fallback>
            </mc:AlternateContent>
          </a:graphicData>
        </a:graphic>
      </p:graphicFrame>
      <p:sp>
        <p:nvSpPr>
          <p:cNvPr id="23" name="TextBox 22"/>
          <p:cNvSpPr txBox="1"/>
          <p:nvPr/>
        </p:nvSpPr>
        <p:spPr>
          <a:xfrm>
            <a:off x="3621089" y="4245173"/>
            <a:ext cx="723275" cy="307777"/>
          </a:xfrm>
          <a:prstGeom prst="rect">
            <a:avLst/>
          </a:prstGeom>
          <a:noFill/>
        </p:spPr>
        <p:txBody>
          <a:bodyPr wrap="none" rtlCol="0">
            <a:spAutoFit/>
          </a:bodyPr>
          <a:lstStyle/>
          <a:p>
            <a:r>
              <a:rPr lang="en-US" sz="1400" dirty="0">
                <a:solidFill>
                  <a:srgbClr val="0000FF"/>
                </a:solidFill>
                <a:latin typeface="Times New Roman"/>
                <a:cs typeface="Times New Roman"/>
              </a:rPr>
              <a:t>column</a:t>
            </a:r>
            <a:endParaRPr lang="en-US" dirty="0">
              <a:solidFill>
                <a:srgbClr val="0000FF"/>
              </a:solidFill>
              <a:latin typeface="Times New Roman"/>
              <a:cs typeface="Times New Roman"/>
            </a:endParaRPr>
          </a:p>
        </p:txBody>
      </p:sp>
      <p:graphicFrame>
        <p:nvGraphicFramePr>
          <p:cNvPr id="24" name="Object 2"/>
          <p:cNvGraphicFramePr>
            <a:graphicFrameLocks noChangeAspect="1"/>
          </p:cNvGraphicFramePr>
          <p:nvPr>
            <p:extLst>
              <p:ext uri="{D42A27DB-BD31-4B8C-83A1-F6EECF244321}">
                <p14:modId xmlns:p14="http://schemas.microsoft.com/office/powerpoint/2010/main" val="3497284821"/>
              </p:ext>
            </p:extLst>
          </p:nvPr>
        </p:nvGraphicFramePr>
        <p:xfrm>
          <a:off x="4835528" y="4013596"/>
          <a:ext cx="239713" cy="349250"/>
        </p:xfrm>
        <a:graphic>
          <a:graphicData uri="http://schemas.openxmlformats.org/presentationml/2006/ole">
            <mc:AlternateContent xmlns:mc="http://schemas.openxmlformats.org/markup-compatibility/2006">
              <mc:Choice xmlns:v="urn:schemas-microsoft-com:vml" Requires="v">
                <p:oleObj name="Equation" r:id="rId19" imgW="139700" imgH="203200" progId="Equation.DSMT4">
                  <p:embed/>
                </p:oleObj>
              </mc:Choice>
              <mc:Fallback>
                <p:oleObj name="Equation" r:id="rId19" imgW="139700" imgH="203200" progId="Equation.DSMT4">
                  <p:embed/>
                  <p:pic>
                    <p:nvPicPr>
                      <p:cNvPr id="0" name=""/>
                      <p:cNvPicPr>
                        <a:picLocks noChangeAspect="1" noChangeArrowheads="1"/>
                      </p:cNvPicPr>
                      <p:nvPr/>
                    </p:nvPicPr>
                    <p:blipFill>
                      <a:blip r:embed="rId20"/>
                      <a:srcRect/>
                      <a:stretch>
                        <a:fillRect/>
                      </a:stretch>
                    </p:blipFill>
                    <p:spPr bwMode="auto">
                      <a:xfrm>
                        <a:off x="4835528" y="4013596"/>
                        <a:ext cx="239713" cy="349250"/>
                      </a:xfrm>
                      <a:prstGeom prst="rect">
                        <a:avLst/>
                      </a:prstGeom>
                      <a:noFill/>
                      <a:ln>
                        <a:noFill/>
                      </a:ln>
                      <a:effectLst/>
                    </p:spPr>
                  </p:pic>
                </p:oleObj>
              </mc:Fallback>
            </mc:AlternateContent>
          </a:graphicData>
        </a:graphic>
      </p:graphicFrame>
      <p:sp>
        <p:nvSpPr>
          <p:cNvPr id="25" name="TextBox 24"/>
          <p:cNvSpPr txBox="1"/>
          <p:nvPr/>
        </p:nvSpPr>
        <p:spPr>
          <a:xfrm>
            <a:off x="4595815" y="4245173"/>
            <a:ext cx="723275" cy="307777"/>
          </a:xfrm>
          <a:prstGeom prst="rect">
            <a:avLst/>
          </a:prstGeom>
          <a:noFill/>
        </p:spPr>
        <p:txBody>
          <a:bodyPr wrap="none" rtlCol="0">
            <a:spAutoFit/>
          </a:bodyPr>
          <a:lstStyle/>
          <a:p>
            <a:r>
              <a:rPr lang="en-US" sz="1400" dirty="0">
                <a:solidFill>
                  <a:srgbClr val="0000FF"/>
                </a:solidFill>
                <a:latin typeface="Times New Roman"/>
                <a:cs typeface="Times New Roman"/>
              </a:rPr>
              <a:t>column</a:t>
            </a:r>
            <a:endParaRPr lang="en-US" dirty="0">
              <a:solidFill>
                <a:srgbClr val="0000FF"/>
              </a:solidFill>
              <a:latin typeface="Times New Roman"/>
              <a:cs typeface="Times New Roman"/>
            </a:endParaRPr>
          </a:p>
        </p:txBody>
      </p:sp>
      <p:sp>
        <p:nvSpPr>
          <p:cNvPr id="28" name="TextBox 27"/>
          <p:cNvSpPr txBox="1"/>
          <p:nvPr/>
        </p:nvSpPr>
        <p:spPr>
          <a:xfrm>
            <a:off x="6513515" y="4257873"/>
            <a:ext cx="723275" cy="307777"/>
          </a:xfrm>
          <a:prstGeom prst="rect">
            <a:avLst/>
          </a:prstGeom>
          <a:noFill/>
        </p:spPr>
        <p:txBody>
          <a:bodyPr wrap="none" rtlCol="0">
            <a:spAutoFit/>
          </a:bodyPr>
          <a:lstStyle/>
          <a:p>
            <a:r>
              <a:rPr lang="en-US" sz="1400" dirty="0">
                <a:solidFill>
                  <a:srgbClr val="0000FF"/>
                </a:solidFill>
                <a:latin typeface="Times New Roman"/>
                <a:cs typeface="Times New Roman"/>
              </a:rPr>
              <a:t>column</a:t>
            </a:r>
            <a:endParaRPr lang="en-US" dirty="0">
              <a:solidFill>
                <a:srgbClr val="0000FF"/>
              </a:solidFill>
              <a:latin typeface="Times New Roman"/>
              <a:cs typeface="Times New Roman"/>
            </a:endParaRPr>
          </a:p>
        </p:txBody>
      </p:sp>
      <p:sp>
        <p:nvSpPr>
          <p:cNvPr id="29" name="TextBox 28"/>
          <p:cNvSpPr txBox="1"/>
          <p:nvPr/>
        </p:nvSpPr>
        <p:spPr>
          <a:xfrm>
            <a:off x="6511305" y="4083446"/>
            <a:ext cx="725930" cy="307777"/>
          </a:xfrm>
          <a:prstGeom prst="rect">
            <a:avLst/>
          </a:prstGeom>
          <a:noFill/>
        </p:spPr>
        <p:txBody>
          <a:bodyPr wrap="none" rtlCol="0">
            <a:spAutoFit/>
          </a:bodyPr>
          <a:lstStyle/>
          <a:p>
            <a:r>
              <a:rPr lang="en-US" sz="1400" dirty="0">
                <a:solidFill>
                  <a:srgbClr val="0000FF"/>
                </a:solidFill>
                <a:latin typeface="Times New Roman"/>
                <a:cs typeface="Times New Roman"/>
              </a:rPr>
              <a:t>voltage</a:t>
            </a:r>
            <a:endParaRPr lang="en-US" dirty="0">
              <a:solidFill>
                <a:srgbClr val="0000FF"/>
              </a:solidFill>
              <a:latin typeface="Times New Roman"/>
              <a:cs typeface="Times New Roman"/>
            </a:endParaRPr>
          </a:p>
        </p:txBody>
      </p:sp>
      <p:cxnSp>
        <p:nvCxnSpPr>
          <p:cNvPr id="4" name="Straight Connector 3"/>
          <p:cNvCxnSpPr/>
          <p:nvPr/>
        </p:nvCxnSpPr>
        <p:spPr>
          <a:xfrm>
            <a:off x="7195960" y="4721225"/>
            <a:ext cx="0" cy="1181100"/>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6694310" y="4721225"/>
            <a:ext cx="0" cy="1181100"/>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6376810" y="4618772"/>
            <a:ext cx="0" cy="1394678"/>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5824360" y="4618772"/>
            <a:ext cx="0" cy="1394678"/>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5767210" y="4618772"/>
            <a:ext cx="0" cy="1394678"/>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2966237" y="4618772"/>
            <a:ext cx="0" cy="1394678"/>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11131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dissolve">
                                      <p:cBhvr>
                                        <p:cTn id="7" dur="500"/>
                                        <p:tgtEl>
                                          <p:spTgt spid="10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3"/>
                                        </p:tgtEl>
                                        <p:attrNameLst>
                                          <p:attrName>style.visibility</p:attrName>
                                        </p:attrNameLst>
                                      </p:cBhvr>
                                      <p:to>
                                        <p:strVal val="visible"/>
                                      </p:to>
                                    </p:set>
                                    <p:animEffect transition="in" filter="dissolve">
                                      <p:cBhvr>
                                        <p:cTn id="12" dur="500"/>
                                        <p:tgtEl>
                                          <p:spTgt spid="8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dissolv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dissolv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dissolve">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dissolve">
                                      <p:cBhvr>
                                        <p:cTn id="32" dur="500"/>
                                        <p:tgtEl>
                                          <p:spTgt spid="20"/>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dissolve">
                                      <p:cBhvr>
                                        <p:cTn id="35" dur="500"/>
                                        <p:tgtEl>
                                          <p:spTgt spid="2"/>
                                        </p:tgtEl>
                                      </p:cBhvr>
                                    </p:animEffect>
                                  </p:childTnLst>
                                </p:cTn>
                              </p:par>
                              <p:par>
                                <p:cTn id="36" presetID="9" presetClass="entr" presetSubtype="0" fill="hold" nodeType="with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dissolve">
                                      <p:cBhvr>
                                        <p:cTn id="38" dur="500"/>
                                        <p:tgtEl>
                                          <p:spTgt spid="22"/>
                                        </p:tgtEl>
                                      </p:cBhvr>
                                    </p:animEffect>
                                  </p:childTnLst>
                                </p:cTn>
                              </p:par>
                              <p:par>
                                <p:cTn id="39" presetID="9" presetClass="entr" presetSubtype="0"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dissolve">
                                      <p:cBhvr>
                                        <p:cTn id="41" dur="500"/>
                                        <p:tgtEl>
                                          <p:spTgt spid="23"/>
                                        </p:tgtEl>
                                      </p:cBhvr>
                                    </p:animEffect>
                                  </p:childTnLst>
                                </p:cTn>
                              </p:par>
                              <p:par>
                                <p:cTn id="42" presetID="9" presetClass="entr" presetSubtype="0"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dissolve">
                                      <p:cBhvr>
                                        <p:cTn id="44" dur="500"/>
                                        <p:tgtEl>
                                          <p:spTgt spid="24"/>
                                        </p:tgtEl>
                                      </p:cBhvr>
                                    </p:animEffect>
                                  </p:childTnLst>
                                </p:cTn>
                              </p:par>
                              <p:par>
                                <p:cTn id="45" presetID="9" presetClass="entr" presetSubtype="0" fill="hold" grpId="0" nodeType="with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dissolve">
                                      <p:cBhvr>
                                        <p:cTn id="47" dur="500"/>
                                        <p:tgtEl>
                                          <p:spTgt spid="25"/>
                                        </p:tgtEl>
                                      </p:cBhvr>
                                    </p:animEffect>
                                  </p:childTnLst>
                                </p:cTn>
                              </p:par>
                              <p:par>
                                <p:cTn id="48" presetID="9" presetClass="entr" presetSubtype="0" fill="hold" grpId="0" nodeType="withEffect">
                                  <p:stCondLst>
                                    <p:cond delay="0"/>
                                  </p:stCondLst>
                                  <p:childTnLst>
                                    <p:set>
                                      <p:cBhvr>
                                        <p:cTn id="49" dur="1" fill="hold">
                                          <p:stCondLst>
                                            <p:cond delay="0"/>
                                          </p:stCondLst>
                                        </p:cTn>
                                        <p:tgtEl>
                                          <p:spTgt spid="29"/>
                                        </p:tgtEl>
                                        <p:attrNameLst>
                                          <p:attrName>style.visibility</p:attrName>
                                        </p:attrNameLst>
                                      </p:cBhvr>
                                      <p:to>
                                        <p:strVal val="visible"/>
                                      </p:to>
                                    </p:set>
                                    <p:animEffect transition="in" filter="dissolve">
                                      <p:cBhvr>
                                        <p:cTn id="50" dur="500"/>
                                        <p:tgtEl>
                                          <p:spTgt spid="29"/>
                                        </p:tgtEl>
                                      </p:cBhvr>
                                    </p:animEffect>
                                  </p:childTnLst>
                                </p:cTn>
                              </p:par>
                              <p:par>
                                <p:cTn id="51" presetID="9" presetClass="entr" presetSubtype="0" fill="hold" grpId="0" nodeType="with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dissolve">
                                      <p:cBhvr>
                                        <p:cTn id="53" dur="500"/>
                                        <p:tgtEl>
                                          <p:spTgt spid="28"/>
                                        </p:tgtEl>
                                      </p:cBhvr>
                                    </p:animEffect>
                                  </p:childTnLst>
                                </p:cTn>
                              </p:par>
                              <p:par>
                                <p:cTn id="54" presetID="9" presetClass="entr" presetSubtype="0" fill="hold" nodeType="withEffect">
                                  <p:stCondLst>
                                    <p:cond delay="0"/>
                                  </p:stCondLst>
                                  <p:childTnLst>
                                    <p:set>
                                      <p:cBhvr>
                                        <p:cTn id="55" dur="1" fill="hold">
                                          <p:stCondLst>
                                            <p:cond delay="0"/>
                                          </p:stCondLst>
                                        </p:cTn>
                                        <p:tgtEl>
                                          <p:spTgt spid="4"/>
                                        </p:tgtEl>
                                        <p:attrNameLst>
                                          <p:attrName>style.visibility</p:attrName>
                                        </p:attrNameLst>
                                      </p:cBhvr>
                                      <p:to>
                                        <p:strVal val="visible"/>
                                      </p:to>
                                    </p:set>
                                    <p:animEffect transition="in" filter="dissolve">
                                      <p:cBhvr>
                                        <p:cTn id="56" dur="500"/>
                                        <p:tgtEl>
                                          <p:spTgt spid="4"/>
                                        </p:tgtEl>
                                      </p:cBhvr>
                                    </p:animEffect>
                                  </p:childTnLst>
                                </p:cTn>
                              </p:par>
                              <p:par>
                                <p:cTn id="57" presetID="9" presetClass="entr" presetSubtype="0" fill="hold" nodeType="with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dissolve">
                                      <p:cBhvr>
                                        <p:cTn id="59" dur="500"/>
                                        <p:tgtEl>
                                          <p:spTgt spid="26"/>
                                        </p:tgtEl>
                                      </p:cBhvr>
                                    </p:animEffect>
                                  </p:childTnLst>
                                </p:cTn>
                              </p:par>
                              <p:par>
                                <p:cTn id="60" presetID="9" presetClass="entr" presetSubtype="0" fill="hold" nodeType="withEffect">
                                  <p:stCondLst>
                                    <p:cond delay="0"/>
                                  </p:stCondLst>
                                  <p:childTnLst>
                                    <p:set>
                                      <p:cBhvr>
                                        <p:cTn id="61" dur="1" fill="hold">
                                          <p:stCondLst>
                                            <p:cond delay="0"/>
                                          </p:stCondLst>
                                        </p:cTn>
                                        <p:tgtEl>
                                          <p:spTgt spid="27"/>
                                        </p:tgtEl>
                                        <p:attrNameLst>
                                          <p:attrName>style.visibility</p:attrName>
                                        </p:attrNameLst>
                                      </p:cBhvr>
                                      <p:to>
                                        <p:strVal val="visible"/>
                                      </p:to>
                                    </p:set>
                                    <p:animEffect transition="in" filter="dissolve">
                                      <p:cBhvr>
                                        <p:cTn id="62" dur="500"/>
                                        <p:tgtEl>
                                          <p:spTgt spid="27"/>
                                        </p:tgtEl>
                                      </p:cBhvr>
                                    </p:animEffect>
                                  </p:childTnLst>
                                </p:cTn>
                              </p:par>
                              <p:par>
                                <p:cTn id="63" presetID="9" presetClass="entr" presetSubtype="0" fill="hold"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dissolve">
                                      <p:cBhvr>
                                        <p:cTn id="65" dur="500"/>
                                        <p:tgtEl>
                                          <p:spTgt spid="30"/>
                                        </p:tgtEl>
                                      </p:cBhvr>
                                    </p:animEffect>
                                  </p:childTnLst>
                                </p:cTn>
                              </p:par>
                              <p:par>
                                <p:cTn id="66" presetID="9" presetClass="entr" presetSubtype="0" fill="hold" nodeType="with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dissolve">
                                      <p:cBhvr>
                                        <p:cTn id="68" dur="500"/>
                                        <p:tgtEl>
                                          <p:spTgt spid="31"/>
                                        </p:tgtEl>
                                      </p:cBhvr>
                                    </p:animEffect>
                                  </p:childTnLst>
                                </p:cTn>
                              </p:par>
                              <p:par>
                                <p:cTn id="69" presetID="9" presetClass="entr" presetSubtype="0" fill="hold" nodeType="with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dissolve">
                                      <p:cBhvr>
                                        <p:cTn id="71" dur="500"/>
                                        <p:tgtEl>
                                          <p:spTgt spid="32"/>
                                        </p:tgtEl>
                                      </p:cBhvr>
                                    </p:animEffect>
                                  </p:childTnLst>
                                </p:cTn>
                              </p:par>
                            </p:childTnLst>
                          </p:cTn>
                        </p:par>
                      </p:childTnLst>
                    </p:cTn>
                  </p:par>
                  <p:par>
                    <p:cTn id="72" fill="hold">
                      <p:stCondLst>
                        <p:cond delay="indefinite"/>
                      </p:stCondLst>
                      <p:childTnLst>
                        <p:par>
                          <p:cTn id="73" fill="hold">
                            <p:stCondLst>
                              <p:cond delay="0"/>
                            </p:stCondLst>
                            <p:childTnLst>
                              <p:par>
                                <p:cTn id="74" presetID="9" presetClass="entr" presetSubtype="0" fill="hold" nodeType="clickEffect">
                                  <p:stCondLst>
                                    <p:cond delay="0"/>
                                  </p:stCondLst>
                                  <p:childTnLst>
                                    <p:set>
                                      <p:cBhvr>
                                        <p:cTn id="75" dur="1" fill="hold">
                                          <p:stCondLst>
                                            <p:cond delay="0"/>
                                          </p:stCondLst>
                                        </p:cTn>
                                        <p:tgtEl>
                                          <p:spTgt spid="19"/>
                                        </p:tgtEl>
                                        <p:attrNameLst>
                                          <p:attrName>style.visibility</p:attrName>
                                        </p:attrNameLst>
                                      </p:cBhvr>
                                      <p:to>
                                        <p:strVal val="visible"/>
                                      </p:to>
                                    </p:set>
                                    <p:animEffect transition="in" filter="dissolve">
                                      <p:cBhvr>
                                        <p:cTn id="7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p:bldP spid="18" grpId="0"/>
      <p:bldP spid="2" grpId="0"/>
      <p:bldP spid="23" grpId="0"/>
      <p:bldP spid="25" grpId="0"/>
      <p:bldP spid="28" grpId="0"/>
      <p:bldP spid="29" grpId="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31" name="Object 2"/>
          <p:cNvGraphicFramePr>
            <a:graphicFrameLocks noChangeAspect="1"/>
          </p:cNvGraphicFramePr>
          <p:nvPr>
            <p:extLst>
              <p:ext uri="{D42A27DB-BD31-4B8C-83A1-F6EECF244321}">
                <p14:modId xmlns:p14="http://schemas.microsoft.com/office/powerpoint/2010/main" val="3633917184"/>
              </p:ext>
            </p:extLst>
          </p:nvPr>
        </p:nvGraphicFramePr>
        <p:xfrm>
          <a:off x="5689600" y="3503613"/>
          <a:ext cx="2576513" cy="2532062"/>
        </p:xfrm>
        <a:graphic>
          <a:graphicData uri="http://schemas.openxmlformats.org/presentationml/2006/ole">
            <mc:AlternateContent xmlns:mc="http://schemas.openxmlformats.org/markup-compatibility/2006">
              <mc:Choice xmlns:v="urn:schemas-microsoft-com:vml" Requires="v">
                <p:oleObj name="Equation" r:id="rId3" imgW="1371600" imgH="1346200" progId="Equation.DSMT4">
                  <p:embed/>
                </p:oleObj>
              </mc:Choice>
              <mc:Fallback>
                <p:oleObj name="Equation" r:id="rId3" imgW="1371600" imgH="1346200" progId="Equation.DSMT4">
                  <p:embed/>
                  <p:pic>
                    <p:nvPicPr>
                      <p:cNvPr id="0" name=""/>
                      <p:cNvPicPr>
                        <a:picLocks noChangeAspect="1" noChangeArrowheads="1"/>
                      </p:cNvPicPr>
                      <p:nvPr/>
                    </p:nvPicPr>
                    <p:blipFill>
                      <a:blip r:embed="rId4"/>
                      <a:srcRect/>
                      <a:stretch>
                        <a:fillRect/>
                      </a:stretch>
                    </p:blipFill>
                    <p:spPr bwMode="auto">
                      <a:xfrm>
                        <a:off x="5689600" y="3503613"/>
                        <a:ext cx="2576513" cy="2532062"/>
                      </a:xfrm>
                      <a:prstGeom prst="rect">
                        <a:avLst/>
                      </a:prstGeom>
                      <a:noFill/>
                      <a:ln>
                        <a:noFill/>
                      </a:ln>
                      <a:effectLst/>
                    </p:spPr>
                  </p:pic>
                </p:oleObj>
              </mc:Fallback>
            </mc:AlternateContent>
          </a:graphicData>
        </a:graphic>
      </p:graphicFrame>
      <p:sp>
        <p:nvSpPr>
          <p:cNvPr id="14" name="TextBox 13"/>
          <p:cNvSpPr txBox="1"/>
          <p:nvPr/>
        </p:nvSpPr>
        <p:spPr>
          <a:xfrm>
            <a:off x="229609" y="322094"/>
            <a:ext cx="8229509" cy="400110"/>
          </a:xfrm>
          <a:prstGeom prst="rect">
            <a:avLst/>
          </a:prstGeom>
          <a:noFill/>
        </p:spPr>
        <p:txBody>
          <a:bodyPr wrap="square" rtlCol="0">
            <a:spAutoFit/>
          </a:bodyPr>
          <a:lstStyle/>
          <a:p>
            <a:r>
              <a:rPr lang="en-US" sz="2000" dirty="0">
                <a:solidFill>
                  <a:srgbClr val="FF0000"/>
                </a:solidFill>
                <a:latin typeface="Apple Chancery"/>
                <a:cs typeface="Apple Chancery"/>
              </a:rPr>
              <a:t>--Using numbers:</a:t>
            </a:r>
            <a:endParaRPr lang="en-US" sz="2000" dirty="0">
              <a:solidFill>
                <a:srgbClr val="0000FF"/>
              </a:solidFill>
              <a:latin typeface="Times New Roman"/>
              <a:cs typeface="Times New Roman"/>
            </a:endParaRPr>
          </a:p>
        </p:txBody>
      </p:sp>
      <p:sp>
        <p:nvSpPr>
          <p:cNvPr id="137250"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82296" tIns="41148" rIns="82296" bIns="41148"/>
          <a:lstStyle/>
          <a:p>
            <a:endParaRPr lang="en-US"/>
          </a:p>
        </p:txBody>
      </p:sp>
      <p:sp>
        <p:nvSpPr>
          <p:cNvPr id="137251" name="TextBox 43"/>
          <p:cNvSpPr txBox="1">
            <a:spLocks noChangeArrowheads="1"/>
          </p:cNvSpPr>
          <p:nvPr/>
        </p:nvSpPr>
        <p:spPr bwMode="auto">
          <a:xfrm>
            <a:off x="8719662" y="6472238"/>
            <a:ext cx="389505" cy="2523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23.)</a:t>
            </a:r>
          </a:p>
        </p:txBody>
      </p:sp>
      <p:graphicFrame>
        <p:nvGraphicFramePr>
          <p:cNvPr id="19" name="Object 2"/>
          <p:cNvGraphicFramePr>
            <a:graphicFrameLocks noChangeAspect="1"/>
          </p:cNvGraphicFramePr>
          <p:nvPr>
            <p:extLst>
              <p:ext uri="{D42A27DB-BD31-4B8C-83A1-F6EECF244321}">
                <p14:modId xmlns:p14="http://schemas.microsoft.com/office/powerpoint/2010/main" val="407129182"/>
              </p:ext>
            </p:extLst>
          </p:nvPr>
        </p:nvGraphicFramePr>
        <p:xfrm>
          <a:off x="5463700" y="722204"/>
          <a:ext cx="3484562" cy="1504950"/>
        </p:xfrm>
        <a:graphic>
          <a:graphicData uri="http://schemas.openxmlformats.org/presentationml/2006/ole">
            <mc:AlternateContent xmlns:mc="http://schemas.openxmlformats.org/markup-compatibility/2006">
              <mc:Choice xmlns:v="urn:schemas-microsoft-com:vml" Requires="v">
                <p:oleObj name="Equation" r:id="rId5" imgW="1854200" imgH="800100" progId="Equation.DSMT4">
                  <p:embed/>
                </p:oleObj>
              </mc:Choice>
              <mc:Fallback>
                <p:oleObj name="Equation" r:id="rId5" imgW="1854200" imgH="800100" progId="Equation.DSMT4">
                  <p:embed/>
                  <p:pic>
                    <p:nvPicPr>
                      <p:cNvPr id="0" name=""/>
                      <p:cNvPicPr>
                        <a:picLocks noChangeAspect="1" noChangeArrowheads="1"/>
                      </p:cNvPicPr>
                      <p:nvPr/>
                    </p:nvPicPr>
                    <p:blipFill>
                      <a:blip r:embed="rId6"/>
                      <a:srcRect/>
                      <a:stretch>
                        <a:fillRect/>
                      </a:stretch>
                    </p:blipFill>
                    <p:spPr bwMode="auto">
                      <a:xfrm>
                        <a:off x="5463700" y="722204"/>
                        <a:ext cx="3484562" cy="1504950"/>
                      </a:xfrm>
                      <a:prstGeom prst="rect">
                        <a:avLst/>
                      </a:prstGeom>
                      <a:noFill/>
                      <a:ln>
                        <a:noFill/>
                      </a:ln>
                      <a:effectLst/>
                    </p:spPr>
                  </p:pic>
                </p:oleObj>
              </mc:Fallback>
            </mc:AlternateContent>
          </a:graphicData>
        </a:graphic>
      </p:graphicFrame>
      <p:sp>
        <p:nvSpPr>
          <p:cNvPr id="26" name="TextBox 25"/>
          <p:cNvSpPr txBox="1"/>
          <p:nvPr/>
        </p:nvSpPr>
        <p:spPr>
          <a:xfrm>
            <a:off x="229610" y="3358823"/>
            <a:ext cx="4824990" cy="2246769"/>
          </a:xfrm>
          <a:prstGeom prst="rect">
            <a:avLst/>
          </a:prstGeom>
          <a:noFill/>
        </p:spPr>
        <p:txBody>
          <a:bodyPr wrap="square" rtlCol="0">
            <a:spAutoFit/>
          </a:bodyPr>
          <a:lstStyle/>
          <a:p>
            <a:r>
              <a:rPr lang="en-US" sz="2000" dirty="0">
                <a:solidFill>
                  <a:srgbClr val="FF0000"/>
                </a:solidFill>
                <a:latin typeface="Apple Chancery"/>
                <a:cs typeface="Apple Chancery"/>
              </a:rPr>
              <a:t>Noting that </a:t>
            </a:r>
            <a:r>
              <a:rPr lang="en-US" sz="2000" dirty="0">
                <a:latin typeface="Times New Roman"/>
                <a:cs typeface="Times New Roman"/>
              </a:rPr>
              <a:t>the left-hand 3x3 matrix is called </a:t>
            </a:r>
            <a:r>
              <a:rPr lang="en-US" sz="2000" i="1" dirty="0">
                <a:solidFill>
                  <a:srgbClr val="0000FF"/>
                </a:solidFill>
                <a:latin typeface="Times New Roman"/>
                <a:cs typeface="Times New Roman"/>
              </a:rPr>
              <a:t>the determinate</a:t>
            </a:r>
            <a:r>
              <a:rPr lang="en-US" sz="2000" i="1" dirty="0">
                <a:latin typeface="Times New Roman"/>
                <a:cs typeface="Times New Roman"/>
              </a:rPr>
              <a:t>, </a:t>
            </a:r>
            <a:r>
              <a:rPr lang="en-US" sz="2000" dirty="0">
                <a:latin typeface="Times New Roman"/>
                <a:cs typeface="Times New Roman"/>
              </a:rPr>
              <a:t>solving for, say,     , requires the evaluation of two matrices, one divided into the other.  Specifically, the </a:t>
            </a:r>
            <a:r>
              <a:rPr lang="en-US" sz="2000" i="1" dirty="0">
                <a:solidFill>
                  <a:srgbClr val="FF0000"/>
                </a:solidFill>
                <a:latin typeface="Times New Roman"/>
                <a:cs typeface="Times New Roman"/>
              </a:rPr>
              <a:t>determinate</a:t>
            </a:r>
            <a:r>
              <a:rPr lang="en-US" sz="2000" dirty="0">
                <a:solidFill>
                  <a:srgbClr val="FF0000"/>
                </a:solidFill>
                <a:latin typeface="Times New Roman"/>
                <a:cs typeface="Times New Roman"/>
              </a:rPr>
              <a:t> </a:t>
            </a:r>
            <a:r>
              <a:rPr lang="en-US" sz="2000" dirty="0">
                <a:solidFill>
                  <a:srgbClr val="0000FF"/>
                </a:solidFill>
                <a:latin typeface="Times New Roman"/>
                <a:cs typeface="Times New Roman"/>
              </a:rPr>
              <a:t>divided into </a:t>
            </a:r>
            <a:r>
              <a:rPr lang="en-US" sz="2000" dirty="0">
                <a:latin typeface="Times New Roman"/>
                <a:cs typeface="Times New Roman"/>
              </a:rPr>
              <a:t>the </a:t>
            </a:r>
            <a:r>
              <a:rPr lang="en-US" sz="2000" dirty="0">
                <a:solidFill>
                  <a:srgbClr val="FF0000"/>
                </a:solidFill>
                <a:latin typeface="Times New Roman"/>
                <a:cs typeface="Times New Roman"/>
              </a:rPr>
              <a:t>determinate with the     column replaced by the voltage column </a:t>
            </a:r>
            <a:r>
              <a:rPr lang="en-US" sz="2000" dirty="0">
                <a:latin typeface="Times New Roman"/>
                <a:cs typeface="Times New Roman"/>
              </a:rPr>
              <a:t>(the far column to the right).  That is:</a:t>
            </a:r>
          </a:p>
        </p:txBody>
      </p:sp>
      <p:sp>
        <p:nvSpPr>
          <p:cNvPr id="27" name="TextBox 26"/>
          <p:cNvSpPr txBox="1"/>
          <p:nvPr/>
        </p:nvSpPr>
        <p:spPr>
          <a:xfrm>
            <a:off x="229609" y="2266633"/>
            <a:ext cx="8749291" cy="1015663"/>
          </a:xfrm>
          <a:prstGeom prst="rect">
            <a:avLst/>
          </a:prstGeom>
          <a:noFill/>
        </p:spPr>
        <p:txBody>
          <a:bodyPr wrap="square" rtlCol="0">
            <a:spAutoFit/>
          </a:bodyPr>
          <a:lstStyle/>
          <a:p>
            <a:r>
              <a:rPr lang="en-US" sz="2000" dirty="0">
                <a:solidFill>
                  <a:srgbClr val="FF0000"/>
                </a:solidFill>
                <a:latin typeface="Apple Chancery"/>
                <a:cs typeface="Apple Chancery"/>
              </a:rPr>
              <a:t>--You have </a:t>
            </a:r>
            <a:r>
              <a:rPr lang="en-US" sz="2000" dirty="0">
                <a:solidFill>
                  <a:srgbClr val="0000FF"/>
                </a:solidFill>
                <a:latin typeface="Times New Roman"/>
                <a:cs typeface="Times New Roman"/>
              </a:rPr>
              <a:t>two options</a:t>
            </a:r>
            <a:r>
              <a:rPr lang="en-US" sz="2000" dirty="0">
                <a:solidFill>
                  <a:srgbClr val="000000"/>
                </a:solidFill>
                <a:latin typeface="Times New Roman"/>
                <a:cs typeface="Times New Roman"/>
              </a:rPr>
              <a:t> at this point, depending upon your abilities with a calculator and whether there are any variables in your relationship.  The first approach is a manual evaluation of the matrices and will always work.</a:t>
            </a:r>
            <a:endParaRPr lang="en-US" sz="2000" dirty="0">
              <a:solidFill>
                <a:srgbClr val="0000FF"/>
              </a:solidFill>
              <a:latin typeface="Times New Roman"/>
              <a:cs typeface="Times New Roman"/>
            </a:endParaRPr>
          </a:p>
        </p:txBody>
      </p:sp>
      <p:graphicFrame>
        <p:nvGraphicFramePr>
          <p:cNvPr id="30" name="Object 2"/>
          <p:cNvGraphicFramePr>
            <a:graphicFrameLocks noChangeAspect="1"/>
          </p:cNvGraphicFramePr>
          <p:nvPr>
            <p:extLst>
              <p:ext uri="{D42A27DB-BD31-4B8C-83A1-F6EECF244321}">
                <p14:modId xmlns:p14="http://schemas.microsoft.com/office/powerpoint/2010/main" val="1434606326"/>
              </p:ext>
            </p:extLst>
          </p:nvPr>
        </p:nvGraphicFramePr>
        <p:xfrm>
          <a:off x="4405156" y="3739169"/>
          <a:ext cx="239712" cy="349250"/>
        </p:xfrm>
        <a:graphic>
          <a:graphicData uri="http://schemas.openxmlformats.org/presentationml/2006/ole">
            <mc:AlternateContent xmlns:mc="http://schemas.openxmlformats.org/markup-compatibility/2006">
              <mc:Choice xmlns:v="urn:schemas-microsoft-com:vml" Requires="v">
                <p:oleObj name="Equation" r:id="rId7" imgW="139700" imgH="203200" progId="Equation.DSMT4">
                  <p:embed/>
                </p:oleObj>
              </mc:Choice>
              <mc:Fallback>
                <p:oleObj name="Equation" r:id="rId7" imgW="139700" imgH="203200" progId="Equation.DSMT4">
                  <p:embed/>
                  <p:pic>
                    <p:nvPicPr>
                      <p:cNvPr id="0" name=""/>
                      <p:cNvPicPr>
                        <a:picLocks noChangeAspect="1" noChangeArrowheads="1"/>
                      </p:cNvPicPr>
                      <p:nvPr/>
                    </p:nvPicPr>
                    <p:blipFill>
                      <a:blip r:embed="rId8"/>
                      <a:srcRect/>
                      <a:stretch>
                        <a:fillRect/>
                      </a:stretch>
                    </p:blipFill>
                    <p:spPr bwMode="auto">
                      <a:xfrm>
                        <a:off x="4405156" y="3739169"/>
                        <a:ext cx="239712" cy="349250"/>
                      </a:xfrm>
                      <a:prstGeom prst="rect">
                        <a:avLst/>
                      </a:prstGeom>
                      <a:noFill/>
                      <a:ln>
                        <a:noFill/>
                      </a:ln>
                      <a:effectLst/>
                    </p:spPr>
                  </p:pic>
                </p:oleObj>
              </mc:Fallback>
            </mc:AlternateContent>
          </a:graphicData>
        </a:graphic>
      </p:graphicFrame>
      <p:graphicFrame>
        <p:nvGraphicFramePr>
          <p:cNvPr id="10" name="Object 2"/>
          <p:cNvGraphicFramePr>
            <a:graphicFrameLocks noChangeAspect="1"/>
          </p:cNvGraphicFramePr>
          <p:nvPr>
            <p:extLst>
              <p:ext uri="{D42A27DB-BD31-4B8C-83A1-F6EECF244321}">
                <p14:modId xmlns:p14="http://schemas.microsoft.com/office/powerpoint/2010/main" val="1904637820"/>
              </p:ext>
            </p:extLst>
          </p:nvPr>
        </p:nvGraphicFramePr>
        <p:xfrm>
          <a:off x="407988" y="811805"/>
          <a:ext cx="3870168" cy="1284186"/>
        </p:xfrm>
        <a:graphic>
          <a:graphicData uri="http://schemas.openxmlformats.org/presentationml/2006/ole">
            <mc:AlternateContent xmlns:mc="http://schemas.openxmlformats.org/markup-compatibility/2006">
              <mc:Choice xmlns:v="urn:schemas-microsoft-com:vml" Requires="v">
                <p:oleObj name="Equation" r:id="rId9" imgW="2413000" imgH="800100" progId="Equation.DSMT4">
                  <p:embed/>
                </p:oleObj>
              </mc:Choice>
              <mc:Fallback>
                <p:oleObj name="Equation" r:id="rId9" imgW="2413000" imgH="800100" progId="Equation.DSMT4">
                  <p:embed/>
                  <p:pic>
                    <p:nvPicPr>
                      <p:cNvPr id="0" name=""/>
                      <p:cNvPicPr>
                        <a:picLocks noChangeAspect="1" noChangeArrowheads="1"/>
                      </p:cNvPicPr>
                      <p:nvPr/>
                    </p:nvPicPr>
                    <p:blipFill>
                      <a:blip r:embed="rId10"/>
                      <a:srcRect/>
                      <a:stretch>
                        <a:fillRect/>
                      </a:stretch>
                    </p:blipFill>
                    <p:spPr bwMode="auto">
                      <a:xfrm>
                        <a:off x="407988" y="811805"/>
                        <a:ext cx="3870168" cy="1284186"/>
                      </a:xfrm>
                      <a:prstGeom prst="rect">
                        <a:avLst/>
                      </a:prstGeom>
                      <a:noFill/>
                      <a:ln>
                        <a:noFill/>
                      </a:ln>
                      <a:effectLst/>
                    </p:spPr>
                  </p:pic>
                </p:oleObj>
              </mc:Fallback>
            </mc:AlternateContent>
          </a:graphicData>
        </a:graphic>
      </p:graphicFrame>
      <p:sp>
        <p:nvSpPr>
          <p:cNvPr id="11" name="TextBox 10"/>
          <p:cNvSpPr txBox="1"/>
          <p:nvPr/>
        </p:nvSpPr>
        <p:spPr>
          <a:xfrm>
            <a:off x="4278156" y="1123376"/>
            <a:ext cx="1220944" cy="400110"/>
          </a:xfrm>
          <a:prstGeom prst="rect">
            <a:avLst/>
          </a:prstGeom>
          <a:noFill/>
        </p:spPr>
        <p:txBody>
          <a:bodyPr wrap="square" rtlCol="0">
            <a:spAutoFit/>
          </a:bodyPr>
          <a:lstStyle/>
          <a:p>
            <a:r>
              <a:rPr lang="en-US" sz="2000" dirty="0">
                <a:solidFill>
                  <a:srgbClr val="000000"/>
                </a:solidFill>
                <a:latin typeface="Times New Roman"/>
                <a:cs typeface="Times New Roman"/>
              </a:rPr>
              <a:t>becomes</a:t>
            </a:r>
            <a:endParaRPr lang="en-US" sz="2000" dirty="0">
              <a:solidFill>
                <a:srgbClr val="0000FF"/>
              </a:solidFill>
              <a:latin typeface="Times New Roman"/>
              <a:cs typeface="Times New Roman"/>
            </a:endParaRPr>
          </a:p>
        </p:txBody>
      </p:sp>
      <p:graphicFrame>
        <p:nvGraphicFramePr>
          <p:cNvPr id="12" name="Object 2"/>
          <p:cNvGraphicFramePr>
            <a:graphicFrameLocks noChangeAspect="1"/>
          </p:cNvGraphicFramePr>
          <p:nvPr>
            <p:extLst>
              <p:ext uri="{D42A27DB-BD31-4B8C-83A1-F6EECF244321}">
                <p14:modId xmlns:p14="http://schemas.microsoft.com/office/powerpoint/2010/main" val="1203761405"/>
              </p:ext>
            </p:extLst>
          </p:nvPr>
        </p:nvGraphicFramePr>
        <p:xfrm>
          <a:off x="1204756" y="4946650"/>
          <a:ext cx="239712" cy="349250"/>
        </p:xfrm>
        <a:graphic>
          <a:graphicData uri="http://schemas.openxmlformats.org/presentationml/2006/ole">
            <mc:AlternateContent xmlns:mc="http://schemas.openxmlformats.org/markup-compatibility/2006">
              <mc:Choice xmlns:v="urn:schemas-microsoft-com:vml" Requires="v">
                <p:oleObj name="Equation" r:id="rId11" imgW="139700" imgH="203200" progId="Equation.DSMT4">
                  <p:embed/>
                </p:oleObj>
              </mc:Choice>
              <mc:Fallback>
                <p:oleObj name="Equation" r:id="rId11" imgW="139700" imgH="203200" progId="Equation.DSMT4">
                  <p:embed/>
                  <p:pic>
                    <p:nvPicPr>
                      <p:cNvPr id="0" name=""/>
                      <p:cNvPicPr>
                        <a:picLocks noChangeAspect="1" noChangeArrowheads="1"/>
                      </p:cNvPicPr>
                      <p:nvPr/>
                    </p:nvPicPr>
                    <p:blipFill>
                      <a:blip r:embed="rId8"/>
                      <a:srcRect/>
                      <a:stretch>
                        <a:fillRect/>
                      </a:stretch>
                    </p:blipFill>
                    <p:spPr bwMode="auto">
                      <a:xfrm>
                        <a:off x="1204756" y="4946650"/>
                        <a:ext cx="239712" cy="349250"/>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319823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7250"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82296" tIns="41148" rIns="82296" bIns="41148"/>
          <a:lstStyle/>
          <a:p>
            <a:endParaRPr lang="en-US"/>
          </a:p>
        </p:txBody>
      </p:sp>
      <p:sp>
        <p:nvSpPr>
          <p:cNvPr id="137251" name="TextBox 43"/>
          <p:cNvSpPr txBox="1">
            <a:spLocks noChangeArrowheads="1"/>
          </p:cNvSpPr>
          <p:nvPr/>
        </p:nvSpPr>
        <p:spPr bwMode="auto">
          <a:xfrm>
            <a:off x="8719662" y="6472238"/>
            <a:ext cx="389505" cy="2523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23.)</a:t>
            </a:r>
          </a:p>
        </p:txBody>
      </p:sp>
      <p:sp>
        <p:nvSpPr>
          <p:cNvPr id="10" name="TextBox 9"/>
          <p:cNvSpPr txBox="1"/>
          <p:nvPr/>
        </p:nvSpPr>
        <p:spPr>
          <a:xfrm>
            <a:off x="229609" y="322094"/>
            <a:ext cx="8749291" cy="707886"/>
          </a:xfrm>
          <a:prstGeom prst="rect">
            <a:avLst/>
          </a:prstGeom>
          <a:noFill/>
        </p:spPr>
        <p:txBody>
          <a:bodyPr wrap="square" rtlCol="0">
            <a:spAutoFit/>
          </a:bodyPr>
          <a:lstStyle/>
          <a:p>
            <a:r>
              <a:rPr lang="en-US" sz="2000" dirty="0">
                <a:solidFill>
                  <a:srgbClr val="FF0000"/>
                </a:solidFill>
                <a:latin typeface="Apple Chancery"/>
                <a:cs typeface="Apple Chancery"/>
              </a:rPr>
              <a:t>--How to evaluate </a:t>
            </a:r>
            <a:r>
              <a:rPr lang="en-US" sz="2000" dirty="0">
                <a:solidFill>
                  <a:srgbClr val="0000FF"/>
                </a:solidFill>
                <a:latin typeface="Times New Roman"/>
                <a:cs typeface="Times New Roman"/>
              </a:rPr>
              <a:t>a matrix?  Start by reproducing the first two columns at the end of the matrix.</a:t>
            </a:r>
          </a:p>
        </p:txBody>
      </p:sp>
      <p:graphicFrame>
        <p:nvGraphicFramePr>
          <p:cNvPr id="11" name="Object 2"/>
          <p:cNvGraphicFramePr>
            <a:graphicFrameLocks noChangeAspect="1"/>
          </p:cNvGraphicFramePr>
          <p:nvPr>
            <p:extLst>
              <p:ext uri="{D42A27DB-BD31-4B8C-83A1-F6EECF244321}">
                <p14:modId xmlns:p14="http://schemas.microsoft.com/office/powerpoint/2010/main" val="2390192710"/>
              </p:ext>
            </p:extLst>
          </p:nvPr>
        </p:nvGraphicFramePr>
        <p:xfrm>
          <a:off x="2047875" y="1120775"/>
          <a:ext cx="3149600" cy="2533650"/>
        </p:xfrm>
        <a:graphic>
          <a:graphicData uri="http://schemas.openxmlformats.org/presentationml/2006/ole">
            <mc:AlternateContent xmlns:mc="http://schemas.openxmlformats.org/markup-compatibility/2006">
              <mc:Choice xmlns:v="urn:schemas-microsoft-com:vml" Requires="v">
                <p:oleObj name="Equation" r:id="rId3" imgW="1943100" imgH="1562100" progId="Equation.DSMT4">
                  <p:embed/>
                </p:oleObj>
              </mc:Choice>
              <mc:Fallback>
                <p:oleObj name="Equation" r:id="rId3" imgW="1943100" imgH="1562100" progId="Equation.DSMT4">
                  <p:embed/>
                  <p:pic>
                    <p:nvPicPr>
                      <p:cNvPr id="0" name=""/>
                      <p:cNvPicPr>
                        <a:picLocks noChangeAspect="1" noChangeArrowheads="1"/>
                      </p:cNvPicPr>
                      <p:nvPr/>
                    </p:nvPicPr>
                    <p:blipFill>
                      <a:blip r:embed="rId4"/>
                      <a:srcRect/>
                      <a:stretch>
                        <a:fillRect/>
                      </a:stretch>
                    </p:blipFill>
                    <p:spPr bwMode="auto">
                      <a:xfrm>
                        <a:off x="2047875" y="1120775"/>
                        <a:ext cx="3149600" cy="2533650"/>
                      </a:xfrm>
                      <a:prstGeom prst="rect">
                        <a:avLst/>
                      </a:prstGeom>
                      <a:noFill/>
                      <a:ln>
                        <a:noFill/>
                      </a:ln>
                      <a:effectLst/>
                    </p:spPr>
                  </p:pic>
                </p:oleObj>
              </mc:Fallback>
            </mc:AlternateContent>
          </a:graphicData>
        </a:graphic>
      </p:graphicFrame>
      <p:sp>
        <p:nvSpPr>
          <p:cNvPr id="12" name="TextBox 11"/>
          <p:cNvSpPr txBox="1"/>
          <p:nvPr/>
        </p:nvSpPr>
        <p:spPr>
          <a:xfrm>
            <a:off x="229609" y="3576330"/>
            <a:ext cx="8749291" cy="400110"/>
          </a:xfrm>
          <a:prstGeom prst="rect">
            <a:avLst/>
          </a:prstGeom>
          <a:noFill/>
        </p:spPr>
        <p:txBody>
          <a:bodyPr wrap="square" rtlCol="0">
            <a:spAutoFit/>
          </a:bodyPr>
          <a:lstStyle/>
          <a:p>
            <a:r>
              <a:rPr lang="en-US" sz="2000" dirty="0">
                <a:solidFill>
                  <a:srgbClr val="FF0000"/>
                </a:solidFill>
                <a:latin typeface="Apple Chancery"/>
                <a:cs typeface="Apple Chancery"/>
              </a:rPr>
              <a:t>--With numbers:</a:t>
            </a:r>
            <a:endParaRPr lang="en-US" sz="2000" dirty="0">
              <a:solidFill>
                <a:srgbClr val="0000FF"/>
              </a:solidFill>
              <a:latin typeface="Times New Roman"/>
              <a:cs typeface="Times New Roman"/>
            </a:endParaRPr>
          </a:p>
        </p:txBody>
      </p:sp>
      <p:graphicFrame>
        <p:nvGraphicFramePr>
          <p:cNvPr id="16" name="Object 2"/>
          <p:cNvGraphicFramePr>
            <a:graphicFrameLocks noChangeAspect="1"/>
          </p:cNvGraphicFramePr>
          <p:nvPr>
            <p:extLst>
              <p:ext uri="{D42A27DB-BD31-4B8C-83A1-F6EECF244321}">
                <p14:modId xmlns:p14="http://schemas.microsoft.com/office/powerpoint/2010/main" val="3116991132"/>
              </p:ext>
            </p:extLst>
          </p:nvPr>
        </p:nvGraphicFramePr>
        <p:xfrm>
          <a:off x="2720975" y="4113213"/>
          <a:ext cx="3271838" cy="2184400"/>
        </p:xfrm>
        <a:graphic>
          <a:graphicData uri="http://schemas.openxmlformats.org/presentationml/2006/ole">
            <mc:AlternateContent xmlns:mc="http://schemas.openxmlformats.org/markup-compatibility/2006">
              <mc:Choice xmlns:v="urn:schemas-microsoft-com:vml" Requires="v">
                <p:oleObj name="Equation" r:id="rId5" imgW="2019300" imgH="1346200" progId="Equation.DSMT4">
                  <p:embed/>
                </p:oleObj>
              </mc:Choice>
              <mc:Fallback>
                <p:oleObj name="Equation" r:id="rId5" imgW="2019300" imgH="1346200" progId="Equation.DSMT4">
                  <p:embed/>
                  <p:pic>
                    <p:nvPicPr>
                      <p:cNvPr id="0" name=""/>
                      <p:cNvPicPr>
                        <a:picLocks noChangeAspect="1" noChangeArrowheads="1"/>
                      </p:cNvPicPr>
                      <p:nvPr/>
                    </p:nvPicPr>
                    <p:blipFill>
                      <a:blip r:embed="rId6"/>
                      <a:srcRect/>
                      <a:stretch>
                        <a:fillRect/>
                      </a:stretch>
                    </p:blipFill>
                    <p:spPr bwMode="auto">
                      <a:xfrm>
                        <a:off x="2720975" y="4113213"/>
                        <a:ext cx="3271838" cy="2184400"/>
                      </a:xfrm>
                      <a:prstGeom prst="rect">
                        <a:avLst/>
                      </a:prstGeom>
                      <a:noFill/>
                      <a:ln>
                        <a:noFill/>
                      </a:ln>
                      <a:effectLst/>
                    </p:spPr>
                  </p:pic>
                </p:oleObj>
              </mc:Fallback>
            </mc:AlternateContent>
          </a:graphicData>
        </a:graphic>
      </p:graphicFrame>
      <p:graphicFrame>
        <p:nvGraphicFramePr>
          <p:cNvPr id="8" name="Object 2"/>
          <p:cNvGraphicFramePr>
            <a:graphicFrameLocks noChangeAspect="1"/>
          </p:cNvGraphicFramePr>
          <p:nvPr>
            <p:extLst>
              <p:ext uri="{D42A27DB-BD31-4B8C-83A1-F6EECF244321}">
                <p14:modId xmlns:p14="http://schemas.microsoft.com/office/powerpoint/2010/main" val="3307179246"/>
              </p:ext>
            </p:extLst>
          </p:nvPr>
        </p:nvGraphicFramePr>
        <p:xfrm>
          <a:off x="5103813" y="1228418"/>
          <a:ext cx="1357312" cy="2347912"/>
        </p:xfrm>
        <a:graphic>
          <a:graphicData uri="http://schemas.openxmlformats.org/presentationml/2006/ole">
            <mc:AlternateContent xmlns:mc="http://schemas.openxmlformats.org/markup-compatibility/2006">
              <mc:Choice xmlns:v="urn:schemas-microsoft-com:vml" Requires="v">
                <p:oleObj name="Equation" r:id="rId7" imgW="838200" imgH="1447800" progId="Equation.DSMT4">
                  <p:embed/>
                </p:oleObj>
              </mc:Choice>
              <mc:Fallback>
                <p:oleObj name="Equation" r:id="rId7" imgW="838200" imgH="1447800" progId="Equation.DSMT4">
                  <p:embed/>
                  <p:pic>
                    <p:nvPicPr>
                      <p:cNvPr id="0" name=""/>
                      <p:cNvPicPr>
                        <a:picLocks noChangeAspect="1" noChangeArrowheads="1"/>
                      </p:cNvPicPr>
                      <p:nvPr/>
                    </p:nvPicPr>
                    <p:blipFill>
                      <a:blip r:embed="rId8"/>
                      <a:srcRect/>
                      <a:stretch>
                        <a:fillRect/>
                      </a:stretch>
                    </p:blipFill>
                    <p:spPr bwMode="auto">
                      <a:xfrm>
                        <a:off x="5103813" y="1228418"/>
                        <a:ext cx="1357312" cy="2347912"/>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55021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9" name="Object 2"/>
          <p:cNvGraphicFramePr>
            <a:graphicFrameLocks noChangeAspect="1"/>
          </p:cNvGraphicFramePr>
          <p:nvPr>
            <p:extLst>
              <p:ext uri="{D42A27DB-BD31-4B8C-83A1-F6EECF244321}">
                <p14:modId xmlns:p14="http://schemas.microsoft.com/office/powerpoint/2010/main" val="4012912378"/>
              </p:ext>
            </p:extLst>
          </p:nvPr>
        </p:nvGraphicFramePr>
        <p:xfrm>
          <a:off x="514350" y="1741488"/>
          <a:ext cx="5684838" cy="1958975"/>
        </p:xfrm>
        <a:graphic>
          <a:graphicData uri="http://schemas.openxmlformats.org/presentationml/2006/ole">
            <mc:AlternateContent xmlns:mc="http://schemas.openxmlformats.org/markup-compatibility/2006">
              <mc:Choice xmlns:v="urn:schemas-microsoft-com:vml" Requires="v">
                <p:oleObj name="Equation" r:id="rId3" imgW="3911600" imgH="1346200" progId="Equation.DSMT4">
                  <p:embed/>
                </p:oleObj>
              </mc:Choice>
              <mc:Fallback>
                <p:oleObj name="Equation" r:id="rId3" imgW="3911600" imgH="1346200" progId="Equation.DSMT4">
                  <p:embed/>
                  <p:pic>
                    <p:nvPicPr>
                      <p:cNvPr id="0" name=""/>
                      <p:cNvPicPr>
                        <a:picLocks noChangeAspect="1" noChangeArrowheads="1"/>
                      </p:cNvPicPr>
                      <p:nvPr/>
                    </p:nvPicPr>
                    <p:blipFill>
                      <a:blip r:embed="rId4"/>
                      <a:srcRect/>
                      <a:stretch>
                        <a:fillRect/>
                      </a:stretch>
                    </p:blipFill>
                    <p:spPr bwMode="auto">
                      <a:xfrm>
                        <a:off x="514350" y="1741488"/>
                        <a:ext cx="5684838" cy="1958975"/>
                      </a:xfrm>
                      <a:prstGeom prst="rect">
                        <a:avLst/>
                      </a:prstGeom>
                      <a:noFill/>
                      <a:ln>
                        <a:noFill/>
                      </a:ln>
                      <a:effectLst/>
                    </p:spPr>
                  </p:pic>
                </p:oleObj>
              </mc:Fallback>
            </mc:AlternateContent>
          </a:graphicData>
        </a:graphic>
      </p:graphicFrame>
      <p:sp>
        <p:nvSpPr>
          <p:cNvPr id="137250"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82296" tIns="41148" rIns="82296" bIns="41148"/>
          <a:lstStyle/>
          <a:p>
            <a:endParaRPr lang="en-US"/>
          </a:p>
        </p:txBody>
      </p:sp>
      <p:sp>
        <p:nvSpPr>
          <p:cNvPr id="137251" name="TextBox 43"/>
          <p:cNvSpPr txBox="1">
            <a:spLocks noChangeArrowheads="1"/>
          </p:cNvSpPr>
          <p:nvPr/>
        </p:nvSpPr>
        <p:spPr bwMode="auto">
          <a:xfrm>
            <a:off x="8719662" y="6472238"/>
            <a:ext cx="389505" cy="2523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23.)</a:t>
            </a:r>
          </a:p>
        </p:txBody>
      </p:sp>
      <p:sp>
        <p:nvSpPr>
          <p:cNvPr id="10" name="TextBox 9"/>
          <p:cNvSpPr txBox="1"/>
          <p:nvPr/>
        </p:nvSpPr>
        <p:spPr>
          <a:xfrm>
            <a:off x="229609" y="588794"/>
            <a:ext cx="3288291" cy="707886"/>
          </a:xfrm>
          <a:prstGeom prst="rect">
            <a:avLst/>
          </a:prstGeom>
          <a:noFill/>
        </p:spPr>
        <p:txBody>
          <a:bodyPr wrap="square" rtlCol="0">
            <a:spAutoFit/>
          </a:bodyPr>
          <a:lstStyle/>
          <a:p>
            <a:r>
              <a:rPr lang="en-US" sz="2000" dirty="0">
                <a:solidFill>
                  <a:srgbClr val="FF0000"/>
                </a:solidFill>
                <a:latin typeface="Apple Chancery"/>
                <a:cs typeface="Apple Chancery"/>
              </a:rPr>
              <a:t>--The first part </a:t>
            </a:r>
            <a:r>
              <a:rPr lang="en-US" sz="2000" dirty="0">
                <a:solidFill>
                  <a:srgbClr val="000000"/>
                </a:solidFill>
                <a:latin typeface="Times New Roman"/>
                <a:cs typeface="Times New Roman"/>
              </a:rPr>
              <a:t>of the execution is shown below:</a:t>
            </a:r>
          </a:p>
        </p:txBody>
      </p:sp>
      <p:graphicFrame>
        <p:nvGraphicFramePr>
          <p:cNvPr id="8" name="Object 2"/>
          <p:cNvGraphicFramePr>
            <a:graphicFrameLocks noChangeAspect="1"/>
          </p:cNvGraphicFramePr>
          <p:nvPr>
            <p:extLst>
              <p:ext uri="{D42A27DB-BD31-4B8C-83A1-F6EECF244321}">
                <p14:modId xmlns:p14="http://schemas.microsoft.com/office/powerpoint/2010/main" val="2369345918"/>
              </p:ext>
            </p:extLst>
          </p:nvPr>
        </p:nvGraphicFramePr>
        <p:xfrm>
          <a:off x="5994399" y="322094"/>
          <a:ext cx="2906713" cy="1940629"/>
        </p:xfrm>
        <a:graphic>
          <a:graphicData uri="http://schemas.openxmlformats.org/presentationml/2006/ole">
            <mc:AlternateContent xmlns:mc="http://schemas.openxmlformats.org/markup-compatibility/2006">
              <mc:Choice xmlns:v="urn:schemas-microsoft-com:vml" Requires="v">
                <p:oleObj name="Equation" r:id="rId5" imgW="2019300" imgH="1346200" progId="Equation.DSMT4">
                  <p:embed/>
                </p:oleObj>
              </mc:Choice>
              <mc:Fallback>
                <p:oleObj name="Equation" r:id="rId5" imgW="2019300" imgH="1346200" progId="Equation.DSMT4">
                  <p:embed/>
                  <p:pic>
                    <p:nvPicPr>
                      <p:cNvPr id="0" name=""/>
                      <p:cNvPicPr>
                        <a:picLocks noChangeAspect="1" noChangeArrowheads="1"/>
                      </p:cNvPicPr>
                      <p:nvPr/>
                    </p:nvPicPr>
                    <p:blipFill>
                      <a:blip r:embed="rId6"/>
                      <a:srcRect/>
                      <a:stretch>
                        <a:fillRect/>
                      </a:stretch>
                    </p:blipFill>
                    <p:spPr bwMode="auto">
                      <a:xfrm>
                        <a:off x="5994399" y="322094"/>
                        <a:ext cx="2906713" cy="1940629"/>
                      </a:xfrm>
                      <a:prstGeom prst="rect">
                        <a:avLst/>
                      </a:prstGeom>
                      <a:noFill/>
                      <a:ln>
                        <a:noFill/>
                      </a:ln>
                      <a:effectLst/>
                    </p:spPr>
                  </p:pic>
                </p:oleObj>
              </mc:Fallback>
            </mc:AlternateContent>
          </a:graphicData>
        </a:graphic>
      </p:graphicFrame>
      <p:sp>
        <p:nvSpPr>
          <p:cNvPr id="2" name="Oval 1"/>
          <p:cNvSpPr/>
          <p:nvPr/>
        </p:nvSpPr>
        <p:spPr>
          <a:xfrm>
            <a:off x="977900" y="1781175"/>
            <a:ext cx="407987" cy="349250"/>
          </a:xfrm>
          <a:prstGeom prst="ellipse">
            <a:avLst/>
          </a:prstGeom>
          <a:noFill/>
          <a:ln>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Freeform 2"/>
          <p:cNvSpPr/>
          <p:nvPr/>
        </p:nvSpPr>
        <p:spPr>
          <a:xfrm>
            <a:off x="1428683" y="2117725"/>
            <a:ext cx="88967" cy="571500"/>
          </a:xfrm>
          <a:custGeom>
            <a:avLst/>
            <a:gdLst>
              <a:gd name="connsiteX0" fmla="*/ 88967 w 88967"/>
              <a:gd name="connsiteY0" fmla="*/ 0 h 628650"/>
              <a:gd name="connsiteX1" fmla="*/ 67 w 88967"/>
              <a:gd name="connsiteY1" fmla="*/ 285750 h 628650"/>
              <a:gd name="connsiteX2" fmla="*/ 73092 w 88967"/>
              <a:gd name="connsiteY2" fmla="*/ 628650 h 628650"/>
            </a:gdLst>
            <a:ahLst/>
            <a:cxnLst>
              <a:cxn ang="0">
                <a:pos x="connsiteX0" y="connsiteY0"/>
              </a:cxn>
              <a:cxn ang="0">
                <a:pos x="connsiteX1" y="connsiteY1"/>
              </a:cxn>
              <a:cxn ang="0">
                <a:pos x="connsiteX2" y="connsiteY2"/>
              </a:cxn>
            </a:cxnLst>
            <a:rect l="l" t="t" r="r" b="b"/>
            <a:pathLst>
              <a:path w="88967" h="628650">
                <a:moveTo>
                  <a:pt x="88967" y="0"/>
                </a:moveTo>
                <a:cubicBezTo>
                  <a:pt x="45840" y="90487"/>
                  <a:pt x="2713" y="180975"/>
                  <a:pt x="67" y="285750"/>
                </a:cubicBezTo>
                <a:cubicBezTo>
                  <a:pt x="-2579" y="390525"/>
                  <a:pt x="73092" y="628650"/>
                  <a:pt x="73092" y="628650"/>
                </a:cubicBezTo>
              </a:path>
            </a:pathLst>
          </a:cu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Freeform 12"/>
          <p:cNvSpPr/>
          <p:nvPr/>
        </p:nvSpPr>
        <p:spPr>
          <a:xfrm flipH="1">
            <a:off x="2152582" y="2117725"/>
            <a:ext cx="88967" cy="571500"/>
          </a:xfrm>
          <a:custGeom>
            <a:avLst/>
            <a:gdLst>
              <a:gd name="connsiteX0" fmla="*/ 88967 w 88967"/>
              <a:gd name="connsiteY0" fmla="*/ 0 h 628650"/>
              <a:gd name="connsiteX1" fmla="*/ 67 w 88967"/>
              <a:gd name="connsiteY1" fmla="*/ 285750 h 628650"/>
              <a:gd name="connsiteX2" fmla="*/ 73092 w 88967"/>
              <a:gd name="connsiteY2" fmla="*/ 628650 h 628650"/>
            </a:gdLst>
            <a:ahLst/>
            <a:cxnLst>
              <a:cxn ang="0">
                <a:pos x="connsiteX0" y="connsiteY0"/>
              </a:cxn>
              <a:cxn ang="0">
                <a:pos x="connsiteX1" y="connsiteY1"/>
              </a:cxn>
              <a:cxn ang="0">
                <a:pos x="connsiteX2" y="connsiteY2"/>
              </a:cxn>
            </a:cxnLst>
            <a:rect l="l" t="t" r="r" b="b"/>
            <a:pathLst>
              <a:path w="88967" h="628650">
                <a:moveTo>
                  <a:pt x="88967" y="0"/>
                </a:moveTo>
                <a:cubicBezTo>
                  <a:pt x="45840" y="90487"/>
                  <a:pt x="2713" y="180975"/>
                  <a:pt x="67" y="285750"/>
                </a:cubicBezTo>
                <a:cubicBezTo>
                  <a:pt x="-2579" y="390525"/>
                  <a:pt x="73092" y="628650"/>
                  <a:pt x="73092" y="628650"/>
                </a:cubicBezTo>
              </a:path>
            </a:pathLst>
          </a:cu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5" name="Straight Arrow Connector 4"/>
          <p:cNvCxnSpPr/>
          <p:nvPr/>
        </p:nvCxnSpPr>
        <p:spPr>
          <a:xfrm>
            <a:off x="1666875" y="2282825"/>
            <a:ext cx="304800" cy="225425"/>
          </a:xfrm>
          <a:prstGeom prst="straightConnector1">
            <a:avLst/>
          </a:prstGeom>
          <a:ln w="12700" cmpd="sng">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H="1">
            <a:off x="1704975" y="2282825"/>
            <a:ext cx="266700" cy="225425"/>
          </a:xfrm>
          <a:prstGeom prst="straightConnector1">
            <a:avLst/>
          </a:prstGeom>
          <a:ln w="12700" cmpd="sng">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17" name="Object 2"/>
          <p:cNvGraphicFramePr>
            <a:graphicFrameLocks noChangeAspect="1"/>
          </p:cNvGraphicFramePr>
          <p:nvPr>
            <p:extLst>
              <p:ext uri="{D42A27DB-BD31-4B8C-83A1-F6EECF244321}">
                <p14:modId xmlns:p14="http://schemas.microsoft.com/office/powerpoint/2010/main" val="2030671068"/>
              </p:ext>
            </p:extLst>
          </p:nvPr>
        </p:nvGraphicFramePr>
        <p:xfrm>
          <a:off x="1349308" y="2078037"/>
          <a:ext cx="127067" cy="127067"/>
        </p:xfrm>
        <a:graphic>
          <a:graphicData uri="http://schemas.openxmlformats.org/presentationml/2006/ole">
            <mc:AlternateContent xmlns:mc="http://schemas.openxmlformats.org/markup-compatibility/2006">
              <mc:Choice xmlns:v="urn:schemas-microsoft-com:vml" Requires="v">
                <p:oleObj name="Equation" r:id="rId7" imgW="127000" imgH="127000" progId="Equation.DSMT4">
                  <p:embed/>
                </p:oleObj>
              </mc:Choice>
              <mc:Fallback>
                <p:oleObj name="Equation" r:id="rId7" imgW="127000" imgH="127000" progId="Equation.DSMT4">
                  <p:embed/>
                  <p:pic>
                    <p:nvPicPr>
                      <p:cNvPr id="0" name=""/>
                      <p:cNvPicPr>
                        <a:picLocks noChangeAspect="1" noChangeArrowheads="1"/>
                      </p:cNvPicPr>
                      <p:nvPr/>
                    </p:nvPicPr>
                    <p:blipFill>
                      <a:blip r:embed="rId8"/>
                      <a:srcRect/>
                      <a:stretch>
                        <a:fillRect/>
                      </a:stretch>
                    </p:blipFill>
                    <p:spPr bwMode="auto">
                      <a:xfrm>
                        <a:off x="1349308" y="2078037"/>
                        <a:ext cx="127067" cy="127067"/>
                      </a:xfrm>
                      <a:prstGeom prst="rect">
                        <a:avLst/>
                      </a:prstGeom>
                      <a:noFill/>
                      <a:ln>
                        <a:noFill/>
                      </a:ln>
                      <a:effectLst/>
                    </p:spPr>
                  </p:pic>
                </p:oleObj>
              </mc:Fallback>
            </mc:AlternateContent>
          </a:graphicData>
        </a:graphic>
      </p:graphicFrame>
      <p:graphicFrame>
        <p:nvGraphicFramePr>
          <p:cNvPr id="21" name="Object 2"/>
          <p:cNvGraphicFramePr>
            <a:graphicFrameLocks noChangeAspect="1"/>
          </p:cNvGraphicFramePr>
          <p:nvPr>
            <p:extLst>
              <p:ext uri="{D42A27DB-BD31-4B8C-83A1-F6EECF244321}">
                <p14:modId xmlns:p14="http://schemas.microsoft.com/office/powerpoint/2010/main" val="1155420074"/>
              </p:ext>
            </p:extLst>
          </p:nvPr>
        </p:nvGraphicFramePr>
        <p:xfrm>
          <a:off x="487363" y="4513263"/>
          <a:ext cx="7900987" cy="1958975"/>
        </p:xfrm>
        <a:graphic>
          <a:graphicData uri="http://schemas.openxmlformats.org/presentationml/2006/ole">
            <mc:AlternateContent xmlns:mc="http://schemas.openxmlformats.org/markup-compatibility/2006">
              <mc:Choice xmlns:v="urn:schemas-microsoft-com:vml" Requires="v">
                <p:oleObj name="Equation" r:id="rId9" imgW="5435600" imgH="1346200" progId="Equation.DSMT4">
                  <p:embed/>
                </p:oleObj>
              </mc:Choice>
              <mc:Fallback>
                <p:oleObj name="Equation" r:id="rId9" imgW="5435600" imgH="1346200" progId="Equation.DSMT4">
                  <p:embed/>
                  <p:pic>
                    <p:nvPicPr>
                      <p:cNvPr id="0" name=""/>
                      <p:cNvPicPr>
                        <a:picLocks noChangeAspect="1" noChangeArrowheads="1"/>
                      </p:cNvPicPr>
                      <p:nvPr/>
                    </p:nvPicPr>
                    <p:blipFill>
                      <a:blip r:embed="rId10"/>
                      <a:srcRect/>
                      <a:stretch>
                        <a:fillRect/>
                      </a:stretch>
                    </p:blipFill>
                    <p:spPr bwMode="auto">
                      <a:xfrm>
                        <a:off x="487363" y="4513263"/>
                        <a:ext cx="7900987" cy="1958975"/>
                      </a:xfrm>
                      <a:prstGeom prst="rect">
                        <a:avLst/>
                      </a:prstGeom>
                      <a:noFill/>
                      <a:ln>
                        <a:noFill/>
                      </a:ln>
                      <a:effectLst/>
                    </p:spPr>
                  </p:pic>
                </p:oleObj>
              </mc:Fallback>
            </mc:AlternateContent>
          </a:graphicData>
        </a:graphic>
      </p:graphicFrame>
      <p:sp>
        <p:nvSpPr>
          <p:cNvPr id="26" name="Oval 25"/>
          <p:cNvSpPr/>
          <p:nvPr/>
        </p:nvSpPr>
        <p:spPr>
          <a:xfrm>
            <a:off x="1392269" y="4543425"/>
            <a:ext cx="407987" cy="349250"/>
          </a:xfrm>
          <a:prstGeom prst="ellipse">
            <a:avLst/>
          </a:prstGeom>
          <a:noFill/>
          <a:ln>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Freeform 26"/>
          <p:cNvSpPr/>
          <p:nvPr/>
        </p:nvSpPr>
        <p:spPr>
          <a:xfrm>
            <a:off x="1843052" y="4879975"/>
            <a:ext cx="88967" cy="571500"/>
          </a:xfrm>
          <a:custGeom>
            <a:avLst/>
            <a:gdLst>
              <a:gd name="connsiteX0" fmla="*/ 88967 w 88967"/>
              <a:gd name="connsiteY0" fmla="*/ 0 h 628650"/>
              <a:gd name="connsiteX1" fmla="*/ 67 w 88967"/>
              <a:gd name="connsiteY1" fmla="*/ 285750 h 628650"/>
              <a:gd name="connsiteX2" fmla="*/ 73092 w 88967"/>
              <a:gd name="connsiteY2" fmla="*/ 628650 h 628650"/>
            </a:gdLst>
            <a:ahLst/>
            <a:cxnLst>
              <a:cxn ang="0">
                <a:pos x="connsiteX0" y="connsiteY0"/>
              </a:cxn>
              <a:cxn ang="0">
                <a:pos x="connsiteX1" y="connsiteY1"/>
              </a:cxn>
              <a:cxn ang="0">
                <a:pos x="connsiteX2" y="connsiteY2"/>
              </a:cxn>
            </a:cxnLst>
            <a:rect l="l" t="t" r="r" b="b"/>
            <a:pathLst>
              <a:path w="88967" h="628650">
                <a:moveTo>
                  <a:pt x="88967" y="0"/>
                </a:moveTo>
                <a:cubicBezTo>
                  <a:pt x="45840" y="90487"/>
                  <a:pt x="2713" y="180975"/>
                  <a:pt x="67" y="285750"/>
                </a:cubicBezTo>
                <a:cubicBezTo>
                  <a:pt x="-2579" y="390525"/>
                  <a:pt x="73092" y="628650"/>
                  <a:pt x="73092" y="628650"/>
                </a:cubicBezTo>
              </a:path>
            </a:pathLst>
          </a:cu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8" name="Freeform 27"/>
          <p:cNvSpPr/>
          <p:nvPr/>
        </p:nvSpPr>
        <p:spPr>
          <a:xfrm flipH="1">
            <a:off x="2544726" y="4879975"/>
            <a:ext cx="88967" cy="571500"/>
          </a:xfrm>
          <a:custGeom>
            <a:avLst/>
            <a:gdLst>
              <a:gd name="connsiteX0" fmla="*/ 88967 w 88967"/>
              <a:gd name="connsiteY0" fmla="*/ 0 h 628650"/>
              <a:gd name="connsiteX1" fmla="*/ 67 w 88967"/>
              <a:gd name="connsiteY1" fmla="*/ 285750 h 628650"/>
              <a:gd name="connsiteX2" fmla="*/ 73092 w 88967"/>
              <a:gd name="connsiteY2" fmla="*/ 628650 h 628650"/>
            </a:gdLst>
            <a:ahLst/>
            <a:cxnLst>
              <a:cxn ang="0">
                <a:pos x="connsiteX0" y="connsiteY0"/>
              </a:cxn>
              <a:cxn ang="0">
                <a:pos x="connsiteX1" y="connsiteY1"/>
              </a:cxn>
              <a:cxn ang="0">
                <a:pos x="connsiteX2" y="connsiteY2"/>
              </a:cxn>
            </a:cxnLst>
            <a:rect l="l" t="t" r="r" b="b"/>
            <a:pathLst>
              <a:path w="88967" h="628650">
                <a:moveTo>
                  <a:pt x="88967" y="0"/>
                </a:moveTo>
                <a:cubicBezTo>
                  <a:pt x="45840" y="90487"/>
                  <a:pt x="2713" y="180975"/>
                  <a:pt x="67" y="285750"/>
                </a:cubicBezTo>
                <a:cubicBezTo>
                  <a:pt x="-2579" y="390525"/>
                  <a:pt x="73092" y="628650"/>
                  <a:pt x="73092" y="628650"/>
                </a:cubicBezTo>
              </a:path>
            </a:pathLst>
          </a:cu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29" name="Straight Arrow Connector 28"/>
          <p:cNvCxnSpPr/>
          <p:nvPr/>
        </p:nvCxnSpPr>
        <p:spPr>
          <a:xfrm>
            <a:off x="2109819" y="5045075"/>
            <a:ext cx="304800" cy="225425"/>
          </a:xfrm>
          <a:prstGeom prst="straightConnector1">
            <a:avLst/>
          </a:prstGeom>
          <a:ln w="12700" cmpd="sng">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flipH="1">
            <a:off x="2147919" y="5045075"/>
            <a:ext cx="266700" cy="225425"/>
          </a:xfrm>
          <a:prstGeom prst="straightConnector1">
            <a:avLst/>
          </a:prstGeom>
          <a:ln w="12700" cmpd="sng">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31" name="Object 2"/>
          <p:cNvGraphicFramePr>
            <a:graphicFrameLocks noChangeAspect="1"/>
          </p:cNvGraphicFramePr>
          <p:nvPr>
            <p:extLst>
              <p:ext uri="{D42A27DB-BD31-4B8C-83A1-F6EECF244321}">
                <p14:modId xmlns:p14="http://schemas.microsoft.com/office/powerpoint/2010/main" val="967281661"/>
              </p:ext>
            </p:extLst>
          </p:nvPr>
        </p:nvGraphicFramePr>
        <p:xfrm>
          <a:off x="1763677" y="4840287"/>
          <a:ext cx="127067" cy="127067"/>
        </p:xfrm>
        <a:graphic>
          <a:graphicData uri="http://schemas.openxmlformats.org/presentationml/2006/ole">
            <mc:AlternateContent xmlns:mc="http://schemas.openxmlformats.org/markup-compatibility/2006">
              <mc:Choice xmlns:v="urn:schemas-microsoft-com:vml" Requires="v">
                <p:oleObj name="Equation" r:id="rId11" imgW="127000" imgH="127000" progId="Equation.DSMT4">
                  <p:embed/>
                </p:oleObj>
              </mc:Choice>
              <mc:Fallback>
                <p:oleObj name="Equation" r:id="rId11" imgW="127000" imgH="127000" progId="Equation.DSMT4">
                  <p:embed/>
                  <p:pic>
                    <p:nvPicPr>
                      <p:cNvPr id="0" name=""/>
                      <p:cNvPicPr>
                        <a:picLocks noChangeAspect="1" noChangeArrowheads="1"/>
                      </p:cNvPicPr>
                      <p:nvPr/>
                    </p:nvPicPr>
                    <p:blipFill>
                      <a:blip r:embed="rId8"/>
                      <a:srcRect/>
                      <a:stretch>
                        <a:fillRect/>
                      </a:stretch>
                    </p:blipFill>
                    <p:spPr bwMode="auto">
                      <a:xfrm>
                        <a:off x="1763677" y="4840287"/>
                        <a:ext cx="127067" cy="127067"/>
                      </a:xfrm>
                      <a:prstGeom prst="rect">
                        <a:avLst/>
                      </a:prstGeom>
                      <a:noFill/>
                      <a:ln>
                        <a:noFill/>
                      </a:ln>
                      <a:effectLst/>
                    </p:spPr>
                  </p:pic>
                </p:oleObj>
              </mc:Fallback>
            </mc:AlternateContent>
          </a:graphicData>
        </a:graphic>
      </p:graphicFrame>
      <p:sp>
        <p:nvSpPr>
          <p:cNvPr id="20" name="TextBox 19"/>
          <p:cNvSpPr txBox="1"/>
          <p:nvPr/>
        </p:nvSpPr>
        <p:spPr>
          <a:xfrm>
            <a:off x="198906" y="3968443"/>
            <a:ext cx="3288291" cy="400110"/>
          </a:xfrm>
          <a:prstGeom prst="rect">
            <a:avLst/>
          </a:prstGeom>
          <a:noFill/>
        </p:spPr>
        <p:txBody>
          <a:bodyPr wrap="square" rtlCol="0">
            <a:spAutoFit/>
          </a:bodyPr>
          <a:lstStyle/>
          <a:p>
            <a:r>
              <a:rPr lang="en-US" sz="2000" dirty="0">
                <a:solidFill>
                  <a:srgbClr val="FF0000"/>
                </a:solidFill>
                <a:latin typeface="Apple Chancery"/>
                <a:cs typeface="Apple Chancery"/>
              </a:rPr>
              <a:t>--The second part</a:t>
            </a:r>
            <a:r>
              <a:rPr lang="en-US" sz="2000" dirty="0">
                <a:solidFill>
                  <a:srgbClr val="000000"/>
                </a:solidFill>
                <a:latin typeface="Times New Roman"/>
                <a:cs typeface="Times New Roman"/>
              </a:rPr>
              <a:t>:</a:t>
            </a:r>
          </a:p>
        </p:txBody>
      </p:sp>
    </p:spTree>
    <p:extLst>
      <p:ext uri="{BB962C8B-B14F-4D97-AF65-F5344CB8AC3E}">
        <p14:creationId xmlns:p14="http://schemas.microsoft.com/office/powerpoint/2010/main" val="2476263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3" grpId="0" animBg="1"/>
      <p:bldP spid="26" grpId="0" animBg="1"/>
      <p:bldP spid="27" grpId="0" animBg="1"/>
      <p:bldP spid="28" grpId="0" animBg="1"/>
      <p:bldP spid="20" grpId="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9" name="Object 2"/>
          <p:cNvGraphicFramePr>
            <a:graphicFrameLocks noChangeAspect="1"/>
          </p:cNvGraphicFramePr>
          <p:nvPr>
            <p:extLst>
              <p:ext uri="{D42A27DB-BD31-4B8C-83A1-F6EECF244321}">
                <p14:modId xmlns:p14="http://schemas.microsoft.com/office/powerpoint/2010/main" val="2148017767"/>
              </p:ext>
            </p:extLst>
          </p:nvPr>
        </p:nvGraphicFramePr>
        <p:xfrm>
          <a:off x="1246188" y="1239838"/>
          <a:ext cx="2787650" cy="1958975"/>
        </p:xfrm>
        <a:graphic>
          <a:graphicData uri="http://schemas.openxmlformats.org/presentationml/2006/ole">
            <mc:AlternateContent xmlns:mc="http://schemas.openxmlformats.org/markup-compatibility/2006">
              <mc:Choice xmlns:v="urn:schemas-microsoft-com:vml" Requires="v">
                <p:oleObj name="Equation" r:id="rId3" imgW="1917700" imgH="1346200" progId="Equation.DSMT4">
                  <p:embed/>
                </p:oleObj>
              </mc:Choice>
              <mc:Fallback>
                <p:oleObj name="Equation" r:id="rId3" imgW="1917700" imgH="1346200" progId="Equation.DSMT4">
                  <p:embed/>
                  <p:pic>
                    <p:nvPicPr>
                      <p:cNvPr id="0" name=""/>
                      <p:cNvPicPr>
                        <a:picLocks noChangeAspect="1" noChangeArrowheads="1"/>
                      </p:cNvPicPr>
                      <p:nvPr/>
                    </p:nvPicPr>
                    <p:blipFill>
                      <a:blip r:embed="rId4"/>
                      <a:srcRect/>
                      <a:stretch>
                        <a:fillRect/>
                      </a:stretch>
                    </p:blipFill>
                    <p:spPr bwMode="auto">
                      <a:xfrm>
                        <a:off x="1246188" y="1239838"/>
                        <a:ext cx="2787650" cy="1958975"/>
                      </a:xfrm>
                      <a:prstGeom prst="rect">
                        <a:avLst/>
                      </a:prstGeom>
                      <a:noFill/>
                      <a:ln>
                        <a:noFill/>
                      </a:ln>
                      <a:effectLst/>
                    </p:spPr>
                  </p:pic>
                </p:oleObj>
              </mc:Fallback>
            </mc:AlternateContent>
          </a:graphicData>
        </a:graphic>
      </p:graphicFrame>
      <p:sp>
        <p:nvSpPr>
          <p:cNvPr id="137250"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82296" tIns="41148" rIns="82296" bIns="41148"/>
          <a:lstStyle/>
          <a:p>
            <a:endParaRPr lang="en-US"/>
          </a:p>
        </p:txBody>
      </p:sp>
      <p:sp>
        <p:nvSpPr>
          <p:cNvPr id="137251" name="TextBox 43"/>
          <p:cNvSpPr txBox="1">
            <a:spLocks noChangeArrowheads="1"/>
          </p:cNvSpPr>
          <p:nvPr/>
        </p:nvSpPr>
        <p:spPr bwMode="auto">
          <a:xfrm>
            <a:off x="8719662" y="6472238"/>
            <a:ext cx="389505" cy="2523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26.)</a:t>
            </a:r>
          </a:p>
        </p:txBody>
      </p:sp>
      <p:sp>
        <p:nvSpPr>
          <p:cNvPr id="10" name="TextBox 9"/>
          <p:cNvSpPr txBox="1"/>
          <p:nvPr/>
        </p:nvSpPr>
        <p:spPr>
          <a:xfrm>
            <a:off x="229609" y="322094"/>
            <a:ext cx="8685791" cy="707886"/>
          </a:xfrm>
          <a:prstGeom prst="rect">
            <a:avLst/>
          </a:prstGeom>
          <a:noFill/>
        </p:spPr>
        <p:txBody>
          <a:bodyPr wrap="square" rtlCol="0">
            <a:spAutoFit/>
          </a:bodyPr>
          <a:lstStyle/>
          <a:p>
            <a:r>
              <a:rPr lang="en-US" sz="2000" dirty="0">
                <a:solidFill>
                  <a:srgbClr val="FF0000"/>
                </a:solidFill>
                <a:latin typeface="Apple Chancery"/>
                <a:cs typeface="Apple Chancery"/>
              </a:rPr>
              <a:t>--Once you get </a:t>
            </a:r>
            <a:r>
              <a:rPr lang="en-US" sz="2000" dirty="0">
                <a:solidFill>
                  <a:srgbClr val="000000"/>
                </a:solidFill>
                <a:latin typeface="Times New Roman"/>
                <a:cs typeface="Times New Roman"/>
              </a:rPr>
              <a:t>the hang of the pattern, you can do these in your head without writing much of anything down:</a:t>
            </a:r>
          </a:p>
        </p:txBody>
      </p:sp>
      <p:graphicFrame>
        <p:nvGraphicFramePr>
          <p:cNvPr id="6" name="Object 2"/>
          <p:cNvGraphicFramePr>
            <a:graphicFrameLocks noChangeAspect="1"/>
          </p:cNvGraphicFramePr>
          <p:nvPr>
            <p:extLst>
              <p:ext uri="{D42A27DB-BD31-4B8C-83A1-F6EECF244321}">
                <p14:modId xmlns:p14="http://schemas.microsoft.com/office/powerpoint/2010/main" val="3252999899"/>
              </p:ext>
            </p:extLst>
          </p:nvPr>
        </p:nvGraphicFramePr>
        <p:xfrm>
          <a:off x="4033838" y="1868488"/>
          <a:ext cx="4302125" cy="701675"/>
        </p:xfrm>
        <a:graphic>
          <a:graphicData uri="http://schemas.openxmlformats.org/presentationml/2006/ole">
            <mc:AlternateContent xmlns:mc="http://schemas.openxmlformats.org/markup-compatibility/2006">
              <mc:Choice xmlns:v="urn:schemas-microsoft-com:vml" Requires="v">
                <p:oleObj name="Equation" r:id="rId5" imgW="2959100" imgH="482600" progId="Equation.DSMT4">
                  <p:embed/>
                </p:oleObj>
              </mc:Choice>
              <mc:Fallback>
                <p:oleObj name="Equation" r:id="rId5" imgW="2959100" imgH="482600" progId="Equation.DSMT4">
                  <p:embed/>
                  <p:pic>
                    <p:nvPicPr>
                      <p:cNvPr id="0" name=""/>
                      <p:cNvPicPr>
                        <a:picLocks noChangeAspect="1" noChangeArrowheads="1"/>
                      </p:cNvPicPr>
                      <p:nvPr/>
                    </p:nvPicPr>
                    <p:blipFill>
                      <a:blip r:embed="rId6"/>
                      <a:srcRect/>
                      <a:stretch>
                        <a:fillRect/>
                      </a:stretch>
                    </p:blipFill>
                    <p:spPr bwMode="auto">
                      <a:xfrm>
                        <a:off x="4033838" y="1868488"/>
                        <a:ext cx="4302125" cy="701675"/>
                      </a:xfrm>
                      <a:prstGeom prst="rect">
                        <a:avLst/>
                      </a:prstGeom>
                      <a:noFill/>
                      <a:ln>
                        <a:noFill/>
                      </a:ln>
                      <a:effectLst/>
                    </p:spPr>
                  </p:pic>
                </p:oleObj>
              </mc:Fallback>
            </mc:AlternateContent>
          </a:graphicData>
        </a:graphic>
      </p:graphicFrame>
      <p:sp>
        <p:nvSpPr>
          <p:cNvPr id="7" name="TextBox 6"/>
          <p:cNvSpPr txBox="1"/>
          <p:nvPr/>
        </p:nvSpPr>
        <p:spPr>
          <a:xfrm>
            <a:off x="229609" y="3395494"/>
            <a:ext cx="3453391" cy="2554545"/>
          </a:xfrm>
          <a:prstGeom prst="rect">
            <a:avLst/>
          </a:prstGeom>
          <a:noFill/>
        </p:spPr>
        <p:txBody>
          <a:bodyPr wrap="square" rtlCol="0">
            <a:spAutoFit/>
          </a:bodyPr>
          <a:lstStyle/>
          <a:p>
            <a:r>
              <a:rPr lang="en-US" sz="2000" dirty="0">
                <a:solidFill>
                  <a:srgbClr val="FF0000"/>
                </a:solidFill>
                <a:latin typeface="Apple Chancery"/>
                <a:cs typeface="Apple Chancery"/>
              </a:rPr>
              <a:t>--The other alternative </a:t>
            </a:r>
            <a:r>
              <a:rPr lang="en-US" sz="2000" dirty="0">
                <a:solidFill>
                  <a:srgbClr val="000000"/>
                </a:solidFill>
                <a:latin typeface="Times New Roman"/>
                <a:cs typeface="Times New Roman"/>
              </a:rPr>
              <a:t>has to do with matrix manipulation on a calculator.  Specifically, if you </a:t>
            </a:r>
            <a:r>
              <a:rPr lang="en-US" sz="2000" dirty="0">
                <a:solidFill>
                  <a:srgbClr val="0000FF"/>
                </a:solidFill>
                <a:latin typeface="Times New Roman"/>
                <a:cs typeface="Times New Roman"/>
              </a:rPr>
              <a:t>multiply everything by</a:t>
            </a:r>
            <a:r>
              <a:rPr lang="en-US" sz="2000" dirty="0">
                <a:solidFill>
                  <a:srgbClr val="000000"/>
                </a:solidFill>
                <a:latin typeface="Times New Roman"/>
                <a:cs typeface="Times New Roman"/>
              </a:rPr>
              <a:t> the </a:t>
            </a:r>
            <a:r>
              <a:rPr lang="en-US" sz="2000" i="1" dirty="0">
                <a:solidFill>
                  <a:srgbClr val="FF0000"/>
                </a:solidFill>
                <a:latin typeface="Times New Roman"/>
                <a:cs typeface="Times New Roman"/>
              </a:rPr>
              <a:t>inverse determinate</a:t>
            </a:r>
            <a:r>
              <a:rPr lang="en-US" sz="2000" dirty="0">
                <a:solidFill>
                  <a:srgbClr val="000000"/>
                </a:solidFill>
                <a:latin typeface="Times New Roman"/>
                <a:cs typeface="Times New Roman"/>
              </a:rPr>
              <a:t>, you end up with a </a:t>
            </a:r>
            <a:r>
              <a:rPr lang="en-US" sz="2000" dirty="0">
                <a:solidFill>
                  <a:srgbClr val="0000FF"/>
                </a:solidFill>
                <a:latin typeface="Times New Roman"/>
                <a:cs typeface="Times New Roman"/>
              </a:rPr>
              <a:t>1x3 matrix </a:t>
            </a:r>
            <a:r>
              <a:rPr lang="en-US" sz="2000" dirty="0">
                <a:solidFill>
                  <a:srgbClr val="000000"/>
                </a:solidFill>
                <a:latin typeface="Times New Roman"/>
                <a:cs typeface="Times New Roman"/>
              </a:rPr>
              <a:t>whose elements are the </a:t>
            </a:r>
            <a:r>
              <a:rPr lang="en-US" sz="2000" dirty="0">
                <a:solidFill>
                  <a:srgbClr val="0000FF"/>
                </a:solidFill>
                <a:latin typeface="Times New Roman"/>
                <a:cs typeface="Times New Roman"/>
              </a:rPr>
              <a:t>solution for the three unknowns</a:t>
            </a:r>
            <a:r>
              <a:rPr lang="en-US" sz="2000" dirty="0">
                <a:solidFill>
                  <a:srgbClr val="000000"/>
                </a:solidFill>
                <a:latin typeface="Times New Roman"/>
                <a:cs typeface="Times New Roman"/>
              </a:rPr>
              <a:t>.</a:t>
            </a:r>
          </a:p>
        </p:txBody>
      </p:sp>
      <p:graphicFrame>
        <p:nvGraphicFramePr>
          <p:cNvPr id="8" name="Object 2"/>
          <p:cNvGraphicFramePr>
            <a:graphicFrameLocks noChangeAspect="1"/>
          </p:cNvGraphicFramePr>
          <p:nvPr>
            <p:extLst>
              <p:ext uri="{D42A27DB-BD31-4B8C-83A1-F6EECF244321}">
                <p14:modId xmlns:p14="http://schemas.microsoft.com/office/powerpoint/2010/main" val="893723603"/>
              </p:ext>
            </p:extLst>
          </p:nvPr>
        </p:nvGraphicFramePr>
        <p:xfrm>
          <a:off x="3857625" y="3395494"/>
          <a:ext cx="5059363" cy="1182687"/>
        </p:xfrm>
        <a:graphic>
          <a:graphicData uri="http://schemas.openxmlformats.org/presentationml/2006/ole">
            <mc:AlternateContent xmlns:mc="http://schemas.openxmlformats.org/markup-compatibility/2006">
              <mc:Choice xmlns:v="urn:schemas-microsoft-com:vml" Requires="v">
                <p:oleObj name="Equation" r:id="rId7" imgW="3479800" imgH="812800" progId="Equation.DSMT4">
                  <p:embed/>
                </p:oleObj>
              </mc:Choice>
              <mc:Fallback>
                <p:oleObj name="Equation" r:id="rId7" imgW="3479800" imgH="812800" progId="Equation.DSMT4">
                  <p:embed/>
                  <p:pic>
                    <p:nvPicPr>
                      <p:cNvPr id="0" name=""/>
                      <p:cNvPicPr>
                        <a:picLocks noChangeAspect="1" noChangeArrowheads="1"/>
                      </p:cNvPicPr>
                      <p:nvPr/>
                    </p:nvPicPr>
                    <p:blipFill>
                      <a:blip r:embed="rId8"/>
                      <a:srcRect/>
                      <a:stretch>
                        <a:fillRect/>
                      </a:stretch>
                    </p:blipFill>
                    <p:spPr bwMode="auto">
                      <a:xfrm>
                        <a:off x="3857625" y="3395494"/>
                        <a:ext cx="5059363" cy="1182687"/>
                      </a:xfrm>
                      <a:prstGeom prst="rect">
                        <a:avLst/>
                      </a:prstGeom>
                      <a:noFill/>
                      <a:ln>
                        <a:noFill/>
                      </a:ln>
                      <a:effectLst/>
                    </p:spPr>
                  </p:pic>
                </p:oleObj>
              </mc:Fallback>
            </mc:AlternateContent>
          </a:graphicData>
        </a:graphic>
      </p:graphicFrame>
      <p:sp>
        <p:nvSpPr>
          <p:cNvPr id="11" name="Left Brace 10"/>
          <p:cNvSpPr/>
          <p:nvPr/>
        </p:nvSpPr>
        <p:spPr>
          <a:xfrm rot="16200000">
            <a:off x="4948154" y="3487651"/>
            <a:ext cx="311319" cy="2492378"/>
          </a:xfrm>
          <a:prstGeom prst="leftBrac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aphicFrame>
        <p:nvGraphicFramePr>
          <p:cNvPr id="12" name="Object 2"/>
          <p:cNvGraphicFramePr>
            <a:graphicFrameLocks noChangeAspect="1"/>
          </p:cNvGraphicFramePr>
          <p:nvPr>
            <p:extLst>
              <p:ext uri="{D42A27DB-BD31-4B8C-83A1-F6EECF244321}">
                <p14:modId xmlns:p14="http://schemas.microsoft.com/office/powerpoint/2010/main" val="678196155"/>
              </p:ext>
            </p:extLst>
          </p:nvPr>
        </p:nvGraphicFramePr>
        <p:xfrm>
          <a:off x="4964113" y="4908551"/>
          <a:ext cx="331787" cy="220662"/>
        </p:xfrm>
        <a:graphic>
          <a:graphicData uri="http://schemas.openxmlformats.org/presentationml/2006/ole">
            <mc:AlternateContent xmlns:mc="http://schemas.openxmlformats.org/markup-compatibility/2006">
              <mc:Choice xmlns:v="urn:schemas-microsoft-com:vml" Requires="v">
                <p:oleObj name="Equation" r:id="rId9" imgW="228600" imgH="152400" progId="Equation.DSMT4">
                  <p:embed/>
                </p:oleObj>
              </mc:Choice>
              <mc:Fallback>
                <p:oleObj name="Equation" r:id="rId9" imgW="228600" imgH="152400" progId="Equation.DSMT4">
                  <p:embed/>
                  <p:pic>
                    <p:nvPicPr>
                      <p:cNvPr id="0" name=""/>
                      <p:cNvPicPr>
                        <a:picLocks noChangeAspect="1" noChangeArrowheads="1"/>
                      </p:cNvPicPr>
                      <p:nvPr/>
                    </p:nvPicPr>
                    <p:blipFill>
                      <a:blip r:embed="rId10"/>
                      <a:srcRect/>
                      <a:stretch>
                        <a:fillRect/>
                      </a:stretch>
                    </p:blipFill>
                    <p:spPr bwMode="auto">
                      <a:xfrm>
                        <a:off x="4964113" y="4908551"/>
                        <a:ext cx="331787" cy="220662"/>
                      </a:xfrm>
                      <a:prstGeom prst="rect">
                        <a:avLst/>
                      </a:prstGeom>
                      <a:noFill/>
                      <a:ln>
                        <a:noFill/>
                      </a:ln>
                      <a:effectLst/>
                    </p:spPr>
                  </p:pic>
                </p:oleObj>
              </mc:Fallback>
            </mc:AlternateContent>
          </a:graphicData>
        </a:graphic>
      </p:graphicFrame>
      <p:graphicFrame>
        <p:nvGraphicFramePr>
          <p:cNvPr id="13" name="Object 2"/>
          <p:cNvGraphicFramePr>
            <a:graphicFrameLocks noChangeAspect="1"/>
          </p:cNvGraphicFramePr>
          <p:nvPr>
            <p:extLst>
              <p:ext uri="{D42A27DB-BD31-4B8C-83A1-F6EECF244321}">
                <p14:modId xmlns:p14="http://schemas.microsoft.com/office/powerpoint/2010/main" val="1973255134"/>
              </p:ext>
            </p:extLst>
          </p:nvPr>
        </p:nvGraphicFramePr>
        <p:xfrm>
          <a:off x="4964113" y="5167601"/>
          <a:ext cx="2973387" cy="1163637"/>
        </p:xfrm>
        <a:graphic>
          <a:graphicData uri="http://schemas.openxmlformats.org/presentationml/2006/ole">
            <mc:AlternateContent xmlns:mc="http://schemas.openxmlformats.org/markup-compatibility/2006">
              <mc:Choice xmlns:v="urn:schemas-microsoft-com:vml" Requires="v">
                <p:oleObj name="Equation" r:id="rId11" imgW="2044700" imgH="800100" progId="Equation.DSMT4">
                  <p:embed/>
                </p:oleObj>
              </mc:Choice>
              <mc:Fallback>
                <p:oleObj name="Equation" r:id="rId11" imgW="2044700" imgH="800100" progId="Equation.DSMT4">
                  <p:embed/>
                  <p:pic>
                    <p:nvPicPr>
                      <p:cNvPr id="0" name=""/>
                      <p:cNvPicPr>
                        <a:picLocks noChangeAspect="1" noChangeArrowheads="1"/>
                      </p:cNvPicPr>
                      <p:nvPr/>
                    </p:nvPicPr>
                    <p:blipFill>
                      <a:blip r:embed="rId12"/>
                      <a:srcRect/>
                      <a:stretch>
                        <a:fillRect/>
                      </a:stretch>
                    </p:blipFill>
                    <p:spPr bwMode="auto">
                      <a:xfrm>
                        <a:off x="4964113" y="5167601"/>
                        <a:ext cx="2973387" cy="1163637"/>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626065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7250"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82296" tIns="41148" rIns="82296" bIns="41148"/>
          <a:lstStyle/>
          <a:p>
            <a:endParaRPr lang="en-US"/>
          </a:p>
        </p:txBody>
      </p:sp>
      <p:sp>
        <p:nvSpPr>
          <p:cNvPr id="137251" name="TextBox 43"/>
          <p:cNvSpPr txBox="1">
            <a:spLocks noChangeArrowheads="1"/>
          </p:cNvSpPr>
          <p:nvPr/>
        </p:nvSpPr>
        <p:spPr bwMode="auto">
          <a:xfrm>
            <a:off x="8719662" y="6472238"/>
            <a:ext cx="389505" cy="2523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27.)</a:t>
            </a:r>
          </a:p>
        </p:txBody>
      </p:sp>
      <p:sp>
        <p:nvSpPr>
          <p:cNvPr id="10" name="TextBox 9"/>
          <p:cNvSpPr txBox="1"/>
          <p:nvPr/>
        </p:nvSpPr>
        <p:spPr>
          <a:xfrm>
            <a:off x="229609" y="322094"/>
            <a:ext cx="8685791" cy="707886"/>
          </a:xfrm>
          <a:prstGeom prst="rect">
            <a:avLst/>
          </a:prstGeom>
          <a:noFill/>
        </p:spPr>
        <p:txBody>
          <a:bodyPr wrap="square" rtlCol="0">
            <a:spAutoFit/>
          </a:bodyPr>
          <a:lstStyle/>
          <a:p>
            <a:r>
              <a:rPr lang="en-US" sz="2000" dirty="0">
                <a:solidFill>
                  <a:srgbClr val="FF0000"/>
                </a:solidFill>
                <a:latin typeface="Apple Chancery"/>
                <a:cs typeface="Apple Chancery"/>
              </a:rPr>
              <a:t>--the alternate alternate </a:t>
            </a:r>
            <a:r>
              <a:rPr lang="en-US" sz="2000" dirty="0">
                <a:solidFill>
                  <a:srgbClr val="000000"/>
                </a:solidFill>
                <a:latin typeface="Times New Roman"/>
                <a:cs typeface="Times New Roman"/>
              </a:rPr>
              <a:t>is to have your calculator execute an </a:t>
            </a:r>
            <a:r>
              <a:rPr lang="en-US" sz="2000" dirty="0" err="1">
                <a:solidFill>
                  <a:srgbClr val="000000"/>
                </a:solidFill>
                <a:latin typeface="Times New Roman"/>
                <a:cs typeface="Times New Roman"/>
              </a:rPr>
              <a:t>rref</a:t>
            </a:r>
            <a:r>
              <a:rPr lang="en-US" sz="2000" dirty="0">
                <a:solidFill>
                  <a:srgbClr val="000000"/>
                </a:solidFill>
                <a:latin typeface="Times New Roman"/>
                <a:cs typeface="Times New Roman"/>
              </a:rPr>
              <a:t> (reduce row </a:t>
            </a:r>
            <a:r>
              <a:rPr lang="en-US" sz="2000" dirty="0" err="1">
                <a:solidFill>
                  <a:srgbClr val="000000"/>
                </a:solidFill>
                <a:latin typeface="Times New Roman"/>
                <a:cs typeface="Times New Roman"/>
              </a:rPr>
              <a:t>echalon</a:t>
            </a:r>
            <a:r>
              <a:rPr lang="en-US" sz="2000" dirty="0">
                <a:solidFill>
                  <a:srgbClr val="000000"/>
                </a:solidFill>
                <a:latin typeface="Times New Roman"/>
                <a:cs typeface="Times New Roman"/>
              </a:rPr>
              <a:t> format) operation.  The following is courtesy of Mr. White.</a:t>
            </a:r>
          </a:p>
        </p:txBody>
      </p:sp>
      <p:graphicFrame>
        <p:nvGraphicFramePr>
          <p:cNvPr id="5" name="Object 2"/>
          <p:cNvGraphicFramePr>
            <a:graphicFrameLocks noChangeAspect="1"/>
          </p:cNvGraphicFramePr>
          <p:nvPr>
            <p:extLst>
              <p:ext uri="{D42A27DB-BD31-4B8C-83A1-F6EECF244321}">
                <p14:modId xmlns:p14="http://schemas.microsoft.com/office/powerpoint/2010/main" val="3713438714"/>
              </p:ext>
            </p:extLst>
          </p:nvPr>
        </p:nvGraphicFramePr>
        <p:xfrm>
          <a:off x="682625" y="1196975"/>
          <a:ext cx="2089150" cy="349250"/>
        </p:xfrm>
        <a:graphic>
          <a:graphicData uri="http://schemas.openxmlformats.org/presentationml/2006/ole">
            <mc:AlternateContent xmlns:mc="http://schemas.openxmlformats.org/markup-compatibility/2006">
              <mc:Choice xmlns:v="urn:schemas-microsoft-com:vml" Requires="v">
                <p:oleObj name="Equation" r:id="rId3" imgW="1219200" imgH="203200" progId="Equation.DSMT4">
                  <p:embed/>
                </p:oleObj>
              </mc:Choice>
              <mc:Fallback>
                <p:oleObj name="Equation" r:id="rId3" imgW="1219200" imgH="203200" progId="Equation.DSMT4">
                  <p:embed/>
                  <p:pic>
                    <p:nvPicPr>
                      <p:cNvPr id="0" name=""/>
                      <p:cNvPicPr>
                        <a:picLocks noChangeAspect="1" noChangeArrowheads="1"/>
                      </p:cNvPicPr>
                      <p:nvPr/>
                    </p:nvPicPr>
                    <p:blipFill>
                      <a:blip r:embed="rId4"/>
                      <a:srcRect/>
                      <a:stretch>
                        <a:fillRect/>
                      </a:stretch>
                    </p:blipFill>
                    <p:spPr bwMode="auto">
                      <a:xfrm>
                        <a:off x="682625" y="1196975"/>
                        <a:ext cx="2089150" cy="349250"/>
                      </a:xfrm>
                      <a:prstGeom prst="rect">
                        <a:avLst/>
                      </a:prstGeom>
                      <a:noFill/>
                      <a:ln>
                        <a:noFill/>
                      </a:ln>
                      <a:effectLst/>
                    </p:spPr>
                  </p:pic>
                </p:oleObj>
              </mc:Fallback>
            </mc:AlternateContent>
          </a:graphicData>
        </a:graphic>
      </p:graphicFrame>
      <p:graphicFrame>
        <p:nvGraphicFramePr>
          <p:cNvPr id="6" name="Object 2"/>
          <p:cNvGraphicFramePr>
            <a:graphicFrameLocks noChangeAspect="1"/>
          </p:cNvGraphicFramePr>
          <p:nvPr>
            <p:extLst>
              <p:ext uri="{D42A27DB-BD31-4B8C-83A1-F6EECF244321}">
                <p14:modId xmlns:p14="http://schemas.microsoft.com/office/powerpoint/2010/main" val="96197317"/>
              </p:ext>
            </p:extLst>
          </p:nvPr>
        </p:nvGraphicFramePr>
        <p:xfrm>
          <a:off x="587375" y="1546225"/>
          <a:ext cx="1893888" cy="347663"/>
        </p:xfrm>
        <a:graphic>
          <a:graphicData uri="http://schemas.openxmlformats.org/presentationml/2006/ole">
            <mc:AlternateContent xmlns:mc="http://schemas.openxmlformats.org/markup-compatibility/2006">
              <mc:Choice xmlns:v="urn:schemas-microsoft-com:vml" Requires="v">
                <p:oleObj name="Equation" r:id="rId5" imgW="1104900" imgH="203200" progId="Equation.DSMT4">
                  <p:embed/>
                </p:oleObj>
              </mc:Choice>
              <mc:Fallback>
                <p:oleObj name="Equation" r:id="rId5" imgW="1104900" imgH="203200" progId="Equation.DSMT4">
                  <p:embed/>
                  <p:pic>
                    <p:nvPicPr>
                      <p:cNvPr id="0" name=""/>
                      <p:cNvPicPr>
                        <a:picLocks noChangeAspect="1" noChangeArrowheads="1"/>
                      </p:cNvPicPr>
                      <p:nvPr/>
                    </p:nvPicPr>
                    <p:blipFill>
                      <a:blip r:embed="rId6"/>
                      <a:srcRect/>
                      <a:stretch>
                        <a:fillRect/>
                      </a:stretch>
                    </p:blipFill>
                    <p:spPr bwMode="auto">
                      <a:xfrm>
                        <a:off x="587375" y="1546225"/>
                        <a:ext cx="1893888" cy="347663"/>
                      </a:xfrm>
                      <a:prstGeom prst="rect">
                        <a:avLst/>
                      </a:prstGeom>
                      <a:noFill/>
                      <a:ln>
                        <a:noFill/>
                      </a:ln>
                      <a:effectLst/>
                    </p:spPr>
                  </p:pic>
                </p:oleObj>
              </mc:Fallback>
            </mc:AlternateContent>
          </a:graphicData>
        </a:graphic>
      </p:graphicFrame>
      <p:graphicFrame>
        <p:nvGraphicFramePr>
          <p:cNvPr id="7" name="Object 2"/>
          <p:cNvGraphicFramePr>
            <a:graphicFrameLocks noChangeAspect="1"/>
          </p:cNvGraphicFramePr>
          <p:nvPr>
            <p:extLst>
              <p:ext uri="{D42A27DB-BD31-4B8C-83A1-F6EECF244321}">
                <p14:modId xmlns:p14="http://schemas.microsoft.com/office/powerpoint/2010/main" val="2041837569"/>
              </p:ext>
            </p:extLst>
          </p:nvPr>
        </p:nvGraphicFramePr>
        <p:xfrm>
          <a:off x="682625" y="1868488"/>
          <a:ext cx="1568450" cy="349250"/>
        </p:xfrm>
        <a:graphic>
          <a:graphicData uri="http://schemas.openxmlformats.org/presentationml/2006/ole">
            <mc:AlternateContent xmlns:mc="http://schemas.openxmlformats.org/markup-compatibility/2006">
              <mc:Choice xmlns:v="urn:schemas-microsoft-com:vml" Requires="v">
                <p:oleObj name="Equation" r:id="rId7" imgW="914400" imgH="203200" progId="Equation.DSMT4">
                  <p:embed/>
                </p:oleObj>
              </mc:Choice>
              <mc:Fallback>
                <p:oleObj name="Equation" r:id="rId7" imgW="914400" imgH="203200" progId="Equation.DSMT4">
                  <p:embed/>
                  <p:pic>
                    <p:nvPicPr>
                      <p:cNvPr id="0" name=""/>
                      <p:cNvPicPr>
                        <a:picLocks noChangeAspect="1" noChangeArrowheads="1"/>
                      </p:cNvPicPr>
                      <p:nvPr/>
                    </p:nvPicPr>
                    <p:blipFill>
                      <a:blip r:embed="rId8"/>
                      <a:srcRect/>
                      <a:stretch>
                        <a:fillRect/>
                      </a:stretch>
                    </p:blipFill>
                    <p:spPr bwMode="auto">
                      <a:xfrm>
                        <a:off x="682625" y="1868488"/>
                        <a:ext cx="1568450" cy="349250"/>
                      </a:xfrm>
                      <a:prstGeom prst="rect">
                        <a:avLst/>
                      </a:prstGeom>
                      <a:noFill/>
                      <a:ln>
                        <a:noFill/>
                      </a:ln>
                      <a:effectLst/>
                    </p:spPr>
                  </p:pic>
                </p:oleObj>
              </mc:Fallback>
            </mc:AlternateContent>
          </a:graphicData>
        </a:graphic>
      </p:graphicFrame>
      <p:graphicFrame>
        <p:nvGraphicFramePr>
          <p:cNvPr id="8" name="Object 2"/>
          <p:cNvGraphicFramePr>
            <a:graphicFrameLocks noChangeAspect="1"/>
          </p:cNvGraphicFramePr>
          <p:nvPr>
            <p:extLst>
              <p:ext uri="{D42A27DB-BD31-4B8C-83A1-F6EECF244321}">
                <p14:modId xmlns:p14="http://schemas.microsoft.com/office/powerpoint/2010/main" val="400658449"/>
              </p:ext>
            </p:extLst>
          </p:nvPr>
        </p:nvGraphicFramePr>
        <p:xfrm>
          <a:off x="6199188" y="1089026"/>
          <a:ext cx="1697037" cy="458787"/>
        </p:xfrm>
        <a:graphic>
          <a:graphicData uri="http://schemas.openxmlformats.org/presentationml/2006/ole">
            <mc:AlternateContent xmlns:mc="http://schemas.openxmlformats.org/markup-compatibility/2006">
              <mc:Choice xmlns:v="urn:schemas-microsoft-com:vml" Requires="v">
                <p:oleObj name="Equation" r:id="rId9" imgW="990600" imgH="266700" progId="Equation.DSMT4">
                  <p:embed/>
                </p:oleObj>
              </mc:Choice>
              <mc:Fallback>
                <p:oleObj name="Equation" r:id="rId9" imgW="990600" imgH="266700" progId="Equation.DSMT4">
                  <p:embed/>
                  <p:pic>
                    <p:nvPicPr>
                      <p:cNvPr id="0" name=""/>
                      <p:cNvPicPr>
                        <a:picLocks noChangeAspect="1" noChangeArrowheads="1"/>
                      </p:cNvPicPr>
                      <p:nvPr/>
                    </p:nvPicPr>
                    <p:blipFill>
                      <a:blip r:embed="rId10"/>
                      <a:srcRect/>
                      <a:stretch>
                        <a:fillRect/>
                      </a:stretch>
                    </p:blipFill>
                    <p:spPr bwMode="auto">
                      <a:xfrm>
                        <a:off x="6199188" y="1089026"/>
                        <a:ext cx="1697037" cy="458787"/>
                      </a:xfrm>
                      <a:prstGeom prst="rect">
                        <a:avLst/>
                      </a:prstGeom>
                      <a:noFill/>
                      <a:ln>
                        <a:noFill/>
                      </a:ln>
                      <a:effectLst/>
                    </p:spPr>
                  </p:pic>
                </p:oleObj>
              </mc:Fallback>
            </mc:AlternateContent>
          </a:graphicData>
        </a:graphic>
      </p:graphicFrame>
      <p:graphicFrame>
        <p:nvGraphicFramePr>
          <p:cNvPr id="9" name="Object 2"/>
          <p:cNvGraphicFramePr>
            <a:graphicFrameLocks noChangeAspect="1"/>
          </p:cNvGraphicFramePr>
          <p:nvPr>
            <p:extLst>
              <p:ext uri="{D42A27DB-BD31-4B8C-83A1-F6EECF244321}">
                <p14:modId xmlns:p14="http://schemas.microsoft.com/office/powerpoint/2010/main" val="594968330"/>
              </p:ext>
            </p:extLst>
          </p:nvPr>
        </p:nvGraphicFramePr>
        <p:xfrm>
          <a:off x="6132512" y="1422401"/>
          <a:ext cx="1763713" cy="458787"/>
        </p:xfrm>
        <a:graphic>
          <a:graphicData uri="http://schemas.openxmlformats.org/presentationml/2006/ole">
            <mc:AlternateContent xmlns:mc="http://schemas.openxmlformats.org/markup-compatibility/2006">
              <mc:Choice xmlns:v="urn:schemas-microsoft-com:vml" Requires="v">
                <p:oleObj name="Equation" r:id="rId11" imgW="1028700" imgH="266700" progId="Equation.DSMT4">
                  <p:embed/>
                </p:oleObj>
              </mc:Choice>
              <mc:Fallback>
                <p:oleObj name="Equation" r:id="rId11" imgW="1028700" imgH="266700" progId="Equation.DSMT4">
                  <p:embed/>
                  <p:pic>
                    <p:nvPicPr>
                      <p:cNvPr id="0" name=""/>
                      <p:cNvPicPr>
                        <a:picLocks noChangeAspect="1" noChangeArrowheads="1"/>
                      </p:cNvPicPr>
                      <p:nvPr/>
                    </p:nvPicPr>
                    <p:blipFill>
                      <a:blip r:embed="rId12"/>
                      <a:srcRect/>
                      <a:stretch>
                        <a:fillRect/>
                      </a:stretch>
                    </p:blipFill>
                    <p:spPr bwMode="auto">
                      <a:xfrm>
                        <a:off x="6132512" y="1422401"/>
                        <a:ext cx="1763713" cy="458787"/>
                      </a:xfrm>
                      <a:prstGeom prst="rect">
                        <a:avLst/>
                      </a:prstGeom>
                      <a:noFill/>
                      <a:ln>
                        <a:noFill/>
                      </a:ln>
                      <a:effectLst/>
                    </p:spPr>
                  </p:pic>
                </p:oleObj>
              </mc:Fallback>
            </mc:AlternateContent>
          </a:graphicData>
        </a:graphic>
      </p:graphicFrame>
      <p:graphicFrame>
        <p:nvGraphicFramePr>
          <p:cNvPr id="11" name="Object 2"/>
          <p:cNvGraphicFramePr>
            <a:graphicFrameLocks noChangeAspect="1"/>
          </p:cNvGraphicFramePr>
          <p:nvPr>
            <p:extLst>
              <p:ext uri="{D42A27DB-BD31-4B8C-83A1-F6EECF244321}">
                <p14:modId xmlns:p14="http://schemas.microsoft.com/office/powerpoint/2010/main" val="2823698250"/>
              </p:ext>
            </p:extLst>
          </p:nvPr>
        </p:nvGraphicFramePr>
        <p:xfrm>
          <a:off x="6108700" y="1758951"/>
          <a:ext cx="1828800" cy="458787"/>
        </p:xfrm>
        <a:graphic>
          <a:graphicData uri="http://schemas.openxmlformats.org/presentationml/2006/ole">
            <mc:AlternateContent xmlns:mc="http://schemas.openxmlformats.org/markup-compatibility/2006">
              <mc:Choice xmlns:v="urn:schemas-microsoft-com:vml" Requires="v">
                <p:oleObj name="Equation" r:id="rId13" imgW="1066800" imgH="266700" progId="Equation.DSMT4">
                  <p:embed/>
                </p:oleObj>
              </mc:Choice>
              <mc:Fallback>
                <p:oleObj name="Equation" r:id="rId13" imgW="1066800" imgH="266700" progId="Equation.DSMT4">
                  <p:embed/>
                  <p:pic>
                    <p:nvPicPr>
                      <p:cNvPr id="0" name=""/>
                      <p:cNvPicPr>
                        <a:picLocks noChangeAspect="1" noChangeArrowheads="1"/>
                      </p:cNvPicPr>
                      <p:nvPr/>
                    </p:nvPicPr>
                    <p:blipFill>
                      <a:blip r:embed="rId14"/>
                      <a:srcRect/>
                      <a:stretch>
                        <a:fillRect/>
                      </a:stretch>
                    </p:blipFill>
                    <p:spPr bwMode="auto">
                      <a:xfrm>
                        <a:off x="6108700" y="1758951"/>
                        <a:ext cx="1828800" cy="458787"/>
                      </a:xfrm>
                      <a:prstGeom prst="rect">
                        <a:avLst/>
                      </a:prstGeom>
                      <a:noFill/>
                      <a:ln>
                        <a:noFill/>
                      </a:ln>
                      <a:effectLst/>
                    </p:spPr>
                  </p:pic>
                </p:oleObj>
              </mc:Fallback>
            </mc:AlternateContent>
          </a:graphicData>
        </a:graphic>
      </p:graphicFrame>
      <p:sp>
        <p:nvSpPr>
          <p:cNvPr id="12" name="Rectangle 8"/>
          <p:cNvSpPr>
            <a:spLocks noChangeArrowheads="1"/>
          </p:cNvSpPr>
          <p:nvPr/>
        </p:nvSpPr>
        <p:spPr bwMode="auto">
          <a:xfrm>
            <a:off x="413861" y="2616200"/>
            <a:ext cx="8695305" cy="175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indent="25400" eaLnBrk="1" hangingPunct="1">
              <a:spcBef>
                <a:spcPct val="20000"/>
              </a:spcBef>
              <a:buFontTx/>
              <a:buAutoNum type="alphaLcPeriod"/>
            </a:pPr>
            <a:r>
              <a:rPr lang="en-US" sz="2000" dirty="0">
                <a:latin typeface="Times New Roman"/>
                <a:cs typeface="Times New Roman"/>
              </a:rPr>
              <a:t> Math -&gt; Matrix -&gt; Edit -&gt; A   (for name of matrix) . . . note that some calculators just have a “matrix” key you can use (versus starting with “math”)</a:t>
            </a:r>
          </a:p>
          <a:p>
            <a:pPr indent="25400" eaLnBrk="1" hangingPunct="1">
              <a:spcBef>
                <a:spcPct val="20000"/>
              </a:spcBef>
              <a:buFontTx/>
              <a:buAutoNum type="alphaLcPeriod"/>
            </a:pPr>
            <a:r>
              <a:rPr lang="en-US" sz="2000" dirty="0">
                <a:latin typeface="Times New Roman"/>
                <a:cs typeface="Times New Roman"/>
              </a:rPr>
              <a:t> 3 [Enter] 4 [Enter]  (this gives you a 3x4 matrix)</a:t>
            </a:r>
          </a:p>
          <a:p>
            <a:pPr indent="25400" eaLnBrk="1" hangingPunct="1">
              <a:spcBef>
                <a:spcPct val="20000"/>
              </a:spcBef>
              <a:buFontTx/>
              <a:buAutoNum type="alphaLcPeriod"/>
            </a:pPr>
            <a:r>
              <a:rPr lang="en-US" sz="2000" dirty="0">
                <a:latin typeface="Times New Roman"/>
                <a:cs typeface="Times New Roman"/>
              </a:rPr>
              <a:t>  Enter coefficients and values into Matrix; exit, then go back to “matrix” and:</a:t>
            </a:r>
          </a:p>
          <a:p>
            <a:pPr indent="25400" eaLnBrk="1" hangingPunct="1">
              <a:spcBef>
                <a:spcPct val="20000"/>
              </a:spcBef>
              <a:buFontTx/>
              <a:buAutoNum type="alphaLcPeriod"/>
            </a:pPr>
            <a:r>
              <a:rPr lang="en-US" sz="2000" dirty="0">
                <a:latin typeface="Times New Roman"/>
                <a:cs typeface="Times New Roman"/>
              </a:rPr>
              <a:t>  In “math,” use </a:t>
            </a:r>
            <a:r>
              <a:rPr lang="ja-JP" altLang="en-US" sz="2000" dirty="0">
                <a:latin typeface="Times New Roman"/>
                <a:cs typeface="Times New Roman"/>
              </a:rPr>
              <a:t>“</a:t>
            </a:r>
            <a:r>
              <a:rPr lang="en-US" sz="2000" dirty="0" err="1">
                <a:latin typeface="Times New Roman"/>
                <a:cs typeface="Times New Roman"/>
              </a:rPr>
              <a:t>rref</a:t>
            </a:r>
            <a:r>
              <a:rPr lang="ja-JP" altLang="en-US" sz="2000" dirty="0">
                <a:latin typeface="Times New Roman"/>
                <a:cs typeface="Times New Roman"/>
              </a:rPr>
              <a:t>”</a:t>
            </a:r>
            <a:r>
              <a:rPr lang="en-US" sz="2000" dirty="0">
                <a:latin typeface="Times New Roman"/>
                <a:cs typeface="Times New Roman"/>
              </a:rPr>
              <a:t> A  (reduced row echelon form)</a:t>
            </a:r>
          </a:p>
          <a:p>
            <a:pPr indent="25400" eaLnBrk="1" hangingPunct="1">
              <a:spcBef>
                <a:spcPct val="20000"/>
              </a:spcBef>
              <a:buFontTx/>
              <a:buAutoNum type="alphaLcPeriod"/>
            </a:pPr>
            <a:r>
              <a:rPr lang="en-US" sz="2000" dirty="0">
                <a:latin typeface="Times New Roman"/>
                <a:cs typeface="Times New Roman"/>
              </a:rPr>
              <a:t>  You’ll end up with 1’s and the last row will give you the current values.</a:t>
            </a:r>
          </a:p>
          <a:p>
            <a:pPr indent="25400" eaLnBrk="1" hangingPunct="1">
              <a:spcBef>
                <a:spcPct val="20000"/>
              </a:spcBef>
              <a:buFontTx/>
              <a:buAutoNum type="alphaLcPeriod"/>
            </a:pPr>
            <a:endParaRPr lang="en-US" dirty="0">
              <a:latin typeface="Palatino" charset="0"/>
            </a:endParaRPr>
          </a:p>
          <a:p>
            <a:pPr indent="25400" eaLnBrk="1" hangingPunct="1">
              <a:spcBef>
                <a:spcPct val="20000"/>
              </a:spcBef>
            </a:pPr>
            <a:endParaRPr lang="en-US" dirty="0">
              <a:latin typeface="Palatino" charset="0"/>
            </a:endParaRPr>
          </a:p>
        </p:txBody>
      </p:sp>
      <p:graphicFrame>
        <p:nvGraphicFramePr>
          <p:cNvPr id="13" name="Object 4"/>
          <p:cNvGraphicFramePr>
            <a:graphicFrameLocks noChangeAspect="1"/>
          </p:cNvGraphicFramePr>
          <p:nvPr>
            <p:extLst>
              <p:ext uri="{D42A27DB-BD31-4B8C-83A1-F6EECF244321}">
                <p14:modId xmlns:p14="http://schemas.microsoft.com/office/powerpoint/2010/main" val="677294050"/>
              </p:ext>
            </p:extLst>
          </p:nvPr>
        </p:nvGraphicFramePr>
        <p:xfrm>
          <a:off x="1143794" y="4983616"/>
          <a:ext cx="2116138" cy="1321933"/>
        </p:xfrm>
        <a:graphic>
          <a:graphicData uri="http://schemas.openxmlformats.org/presentationml/2006/ole">
            <mc:AlternateContent xmlns:mc="http://schemas.openxmlformats.org/markup-compatibility/2006">
              <mc:Choice xmlns:v="urn:schemas-microsoft-com:vml" Requires="v">
                <p:oleObj name="Equation" r:id="rId15" imgW="1117600" imgH="698500" progId="Equation.DSMT4">
                  <p:embed/>
                </p:oleObj>
              </mc:Choice>
              <mc:Fallback>
                <p:oleObj name="Equation" r:id="rId15" imgW="1117600" imgH="698500" progId="Equation.DSMT4">
                  <p:embed/>
                  <p:pic>
                    <p:nvPicPr>
                      <p:cNvPr id="0" name=""/>
                      <p:cNvPicPr>
                        <a:picLocks noChangeAspect="1" noChangeArrowheads="1"/>
                      </p:cNvPicPr>
                      <p:nvPr/>
                    </p:nvPicPr>
                    <p:blipFill>
                      <a:blip r:embed="rId16"/>
                      <a:srcRect/>
                      <a:stretch>
                        <a:fillRect/>
                      </a:stretch>
                    </p:blipFill>
                    <p:spPr bwMode="auto">
                      <a:xfrm>
                        <a:off x="1143794" y="4983616"/>
                        <a:ext cx="2116138" cy="1321933"/>
                      </a:xfrm>
                      <a:prstGeom prst="rect">
                        <a:avLst/>
                      </a:prstGeom>
                      <a:noFill/>
                      <a:ln>
                        <a:noFill/>
                      </a:ln>
                      <a:effectLst/>
                    </p:spPr>
                  </p:pic>
                </p:oleObj>
              </mc:Fallback>
            </mc:AlternateContent>
          </a:graphicData>
        </a:graphic>
      </p:graphicFrame>
      <p:graphicFrame>
        <p:nvGraphicFramePr>
          <p:cNvPr id="14" name="Object 4"/>
          <p:cNvGraphicFramePr>
            <a:graphicFrameLocks noChangeAspect="1"/>
          </p:cNvGraphicFramePr>
          <p:nvPr>
            <p:extLst>
              <p:ext uri="{D42A27DB-BD31-4B8C-83A1-F6EECF244321}">
                <p14:modId xmlns:p14="http://schemas.microsoft.com/office/powerpoint/2010/main" val="2566803603"/>
              </p:ext>
            </p:extLst>
          </p:nvPr>
        </p:nvGraphicFramePr>
        <p:xfrm>
          <a:off x="3494087" y="5531643"/>
          <a:ext cx="360363" cy="265113"/>
        </p:xfrm>
        <a:graphic>
          <a:graphicData uri="http://schemas.openxmlformats.org/presentationml/2006/ole">
            <mc:AlternateContent xmlns:mc="http://schemas.openxmlformats.org/markup-compatibility/2006">
              <mc:Choice xmlns:v="urn:schemas-microsoft-com:vml" Requires="v">
                <p:oleObj name="Equation" r:id="rId17" imgW="190500" imgH="139700" progId="Equation.DSMT4">
                  <p:embed/>
                </p:oleObj>
              </mc:Choice>
              <mc:Fallback>
                <p:oleObj name="Equation" r:id="rId17" imgW="190500" imgH="139700" progId="Equation.DSMT4">
                  <p:embed/>
                  <p:pic>
                    <p:nvPicPr>
                      <p:cNvPr id="0" name=""/>
                      <p:cNvPicPr>
                        <a:picLocks noChangeAspect="1" noChangeArrowheads="1"/>
                      </p:cNvPicPr>
                      <p:nvPr/>
                    </p:nvPicPr>
                    <p:blipFill>
                      <a:blip r:embed="rId18"/>
                      <a:srcRect/>
                      <a:stretch>
                        <a:fillRect/>
                      </a:stretch>
                    </p:blipFill>
                    <p:spPr bwMode="auto">
                      <a:xfrm>
                        <a:off x="3494087" y="5531643"/>
                        <a:ext cx="360363" cy="265113"/>
                      </a:xfrm>
                      <a:prstGeom prst="rect">
                        <a:avLst/>
                      </a:prstGeom>
                      <a:noFill/>
                      <a:ln>
                        <a:noFill/>
                      </a:ln>
                      <a:effectLst/>
                    </p:spPr>
                  </p:pic>
                </p:oleObj>
              </mc:Fallback>
            </mc:AlternateContent>
          </a:graphicData>
        </a:graphic>
      </p:graphicFrame>
      <p:graphicFrame>
        <p:nvGraphicFramePr>
          <p:cNvPr id="15" name="Object 4"/>
          <p:cNvGraphicFramePr>
            <a:graphicFrameLocks noChangeAspect="1"/>
          </p:cNvGraphicFramePr>
          <p:nvPr>
            <p:extLst>
              <p:ext uri="{D42A27DB-BD31-4B8C-83A1-F6EECF244321}">
                <p14:modId xmlns:p14="http://schemas.microsoft.com/office/powerpoint/2010/main" val="2949724599"/>
              </p:ext>
            </p:extLst>
          </p:nvPr>
        </p:nvGraphicFramePr>
        <p:xfrm>
          <a:off x="4022725" y="4983616"/>
          <a:ext cx="2216150" cy="1322387"/>
        </p:xfrm>
        <a:graphic>
          <a:graphicData uri="http://schemas.openxmlformats.org/presentationml/2006/ole">
            <mc:AlternateContent xmlns:mc="http://schemas.openxmlformats.org/markup-compatibility/2006">
              <mc:Choice xmlns:v="urn:schemas-microsoft-com:vml" Requires="v">
                <p:oleObj name="Equation" r:id="rId19" imgW="1168400" imgH="698500" progId="Equation.DSMT4">
                  <p:embed/>
                </p:oleObj>
              </mc:Choice>
              <mc:Fallback>
                <p:oleObj name="Equation" r:id="rId19" imgW="1168400" imgH="698500" progId="Equation.DSMT4">
                  <p:embed/>
                  <p:pic>
                    <p:nvPicPr>
                      <p:cNvPr id="0" name=""/>
                      <p:cNvPicPr>
                        <a:picLocks noChangeAspect="1" noChangeArrowheads="1"/>
                      </p:cNvPicPr>
                      <p:nvPr/>
                    </p:nvPicPr>
                    <p:blipFill>
                      <a:blip r:embed="rId20"/>
                      <a:srcRect/>
                      <a:stretch>
                        <a:fillRect/>
                      </a:stretch>
                    </p:blipFill>
                    <p:spPr bwMode="auto">
                      <a:xfrm>
                        <a:off x="4022725" y="4983616"/>
                        <a:ext cx="2216150" cy="1322387"/>
                      </a:xfrm>
                      <a:prstGeom prst="rect">
                        <a:avLst/>
                      </a:prstGeom>
                      <a:noFill/>
                      <a:ln>
                        <a:noFill/>
                      </a:ln>
                      <a:effectLst/>
                    </p:spPr>
                  </p:pic>
                </p:oleObj>
              </mc:Fallback>
            </mc:AlternateContent>
          </a:graphicData>
        </a:graphic>
      </p:graphicFrame>
      <p:graphicFrame>
        <p:nvGraphicFramePr>
          <p:cNvPr id="16" name="Object 2"/>
          <p:cNvGraphicFramePr>
            <a:graphicFrameLocks noChangeAspect="1"/>
          </p:cNvGraphicFramePr>
          <p:nvPr>
            <p:extLst>
              <p:ext uri="{D42A27DB-BD31-4B8C-83A1-F6EECF244321}">
                <p14:modId xmlns:p14="http://schemas.microsoft.com/office/powerpoint/2010/main" val="3087690243"/>
              </p:ext>
            </p:extLst>
          </p:nvPr>
        </p:nvGraphicFramePr>
        <p:xfrm>
          <a:off x="6221413" y="5041900"/>
          <a:ext cx="1808162" cy="349250"/>
        </p:xfrm>
        <a:graphic>
          <a:graphicData uri="http://schemas.openxmlformats.org/presentationml/2006/ole">
            <mc:AlternateContent xmlns:mc="http://schemas.openxmlformats.org/markup-compatibility/2006">
              <mc:Choice xmlns:v="urn:schemas-microsoft-com:vml" Requires="v">
                <p:oleObj name="Equation" r:id="rId21" imgW="1054100" imgH="203200" progId="Equation.DSMT4">
                  <p:embed/>
                </p:oleObj>
              </mc:Choice>
              <mc:Fallback>
                <p:oleObj name="Equation" r:id="rId21" imgW="1054100" imgH="203200" progId="Equation.DSMT4">
                  <p:embed/>
                  <p:pic>
                    <p:nvPicPr>
                      <p:cNvPr id="0" name=""/>
                      <p:cNvPicPr>
                        <a:picLocks noChangeAspect="1" noChangeArrowheads="1"/>
                      </p:cNvPicPr>
                      <p:nvPr/>
                    </p:nvPicPr>
                    <p:blipFill>
                      <a:blip r:embed="rId22"/>
                      <a:srcRect/>
                      <a:stretch>
                        <a:fillRect/>
                      </a:stretch>
                    </p:blipFill>
                    <p:spPr bwMode="auto">
                      <a:xfrm>
                        <a:off x="6221413" y="5041900"/>
                        <a:ext cx="1808162" cy="349250"/>
                      </a:xfrm>
                      <a:prstGeom prst="rect">
                        <a:avLst/>
                      </a:prstGeom>
                      <a:noFill/>
                      <a:ln>
                        <a:noFill/>
                      </a:ln>
                      <a:effectLst/>
                    </p:spPr>
                  </p:pic>
                </p:oleObj>
              </mc:Fallback>
            </mc:AlternateContent>
          </a:graphicData>
        </a:graphic>
      </p:graphicFrame>
      <p:graphicFrame>
        <p:nvGraphicFramePr>
          <p:cNvPr id="17" name="Object 2"/>
          <p:cNvGraphicFramePr>
            <a:graphicFrameLocks noChangeAspect="1"/>
          </p:cNvGraphicFramePr>
          <p:nvPr>
            <p:extLst>
              <p:ext uri="{D42A27DB-BD31-4B8C-83A1-F6EECF244321}">
                <p14:modId xmlns:p14="http://schemas.microsoft.com/office/powerpoint/2010/main" val="1748411913"/>
              </p:ext>
            </p:extLst>
          </p:nvPr>
        </p:nvGraphicFramePr>
        <p:xfrm>
          <a:off x="6218238" y="5473700"/>
          <a:ext cx="1851025" cy="349250"/>
        </p:xfrm>
        <a:graphic>
          <a:graphicData uri="http://schemas.openxmlformats.org/presentationml/2006/ole">
            <mc:AlternateContent xmlns:mc="http://schemas.openxmlformats.org/markup-compatibility/2006">
              <mc:Choice xmlns:v="urn:schemas-microsoft-com:vml" Requires="v">
                <p:oleObj name="Equation" r:id="rId23" imgW="1079500" imgH="203200" progId="Equation.DSMT4">
                  <p:embed/>
                </p:oleObj>
              </mc:Choice>
              <mc:Fallback>
                <p:oleObj name="Equation" r:id="rId23" imgW="1079500" imgH="203200" progId="Equation.DSMT4">
                  <p:embed/>
                  <p:pic>
                    <p:nvPicPr>
                      <p:cNvPr id="0" name=""/>
                      <p:cNvPicPr>
                        <a:picLocks noChangeAspect="1" noChangeArrowheads="1"/>
                      </p:cNvPicPr>
                      <p:nvPr/>
                    </p:nvPicPr>
                    <p:blipFill>
                      <a:blip r:embed="rId24"/>
                      <a:srcRect/>
                      <a:stretch>
                        <a:fillRect/>
                      </a:stretch>
                    </p:blipFill>
                    <p:spPr bwMode="auto">
                      <a:xfrm>
                        <a:off x="6218238" y="5473700"/>
                        <a:ext cx="1851025" cy="349250"/>
                      </a:xfrm>
                      <a:prstGeom prst="rect">
                        <a:avLst/>
                      </a:prstGeom>
                      <a:noFill/>
                      <a:ln>
                        <a:noFill/>
                      </a:ln>
                      <a:effectLst/>
                    </p:spPr>
                  </p:pic>
                </p:oleObj>
              </mc:Fallback>
            </mc:AlternateContent>
          </a:graphicData>
        </a:graphic>
      </p:graphicFrame>
      <p:graphicFrame>
        <p:nvGraphicFramePr>
          <p:cNvPr id="18" name="Object 2"/>
          <p:cNvGraphicFramePr>
            <a:graphicFrameLocks noChangeAspect="1"/>
          </p:cNvGraphicFramePr>
          <p:nvPr>
            <p:extLst>
              <p:ext uri="{D42A27DB-BD31-4B8C-83A1-F6EECF244321}">
                <p14:modId xmlns:p14="http://schemas.microsoft.com/office/powerpoint/2010/main" val="1017385510"/>
              </p:ext>
            </p:extLst>
          </p:nvPr>
        </p:nvGraphicFramePr>
        <p:xfrm>
          <a:off x="6237288" y="5905500"/>
          <a:ext cx="1676400" cy="349250"/>
        </p:xfrm>
        <a:graphic>
          <a:graphicData uri="http://schemas.openxmlformats.org/presentationml/2006/ole">
            <mc:AlternateContent xmlns:mc="http://schemas.openxmlformats.org/markup-compatibility/2006">
              <mc:Choice xmlns:v="urn:schemas-microsoft-com:vml" Requires="v">
                <p:oleObj name="Equation" r:id="rId25" imgW="977900" imgH="203200" progId="Equation.DSMT4">
                  <p:embed/>
                </p:oleObj>
              </mc:Choice>
              <mc:Fallback>
                <p:oleObj name="Equation" r:id="rId25" imgW="977900" imgH="203200" progId="Equation.DSMT4">
                  <p:embed/>
                  <p:pic>
                    <p:nvPicPr>
                      <p:cNvPr id="0" name=""/>
                      <p:cNvPicPr>
                        <a:picLocks noChangeAspect="1" noChangeArrowheads="1"/>
                      </p:cNvPicPr>
                      <p:nvPr/>
                    </p:nvPicPr>
                    <p:blipFill>
                      <a:blip r:embed="rId26"/>
                      <a:srcRect/>
                      <a:stretch>
                        <a:fillRect/>
                      </a:stretch>
                    </p:blipFill>
                    <p:spPr bwMode="auto">
                      <a:xfrm>
                        <a:off x="6237288" y="5905500"/>
                        <a:ext cx="1676400" cy="349250"/>
                      </a:xfrm>
                      <a:prstGeom prst="rect">
                        <a:avLst/>
                      </a:prstGeom>
                      <a:noFill/>
                      <a:ln>
                        <a:noFill/>
                      </a:ln>
                      <a:effectLst/>
                    </p:spPr>
                  </p:pic>
                </p:oleObj>
              </mc:Fallback>
            </mc:AlternateContent>
          </a:graphicData>
        </a:graphic>
      </p:graphicFrame>
      <p:graphicFrame>
        <p:nvGraphicFramePr>
          <p:cNvPr id="19" name="Object 4"/>
          <p:cNvGraphicFramePr>
            <a:graphicFrameLocks noChangeAspect="1"/>
          </p:cNvGraphicFramePr>
          <p:nvPr>
            <p:extLst>
              <p:ext uri="{D42A27DB-BD31-4B8C-83A1-F6EECF244321}">
                <p14:modId xmlns:p14="http://schemas.microsoft.com/office/powerpoint/2010/main" val="294045470"/>
              </p:ext>
            </p:extLst>
          </p:nvPr>
        </p:nvGraphicFramePr>
        <p:xfrm>
          <a:off x="4006850" y="1493838"/>
          <a:ext cx="360363" cy="265113"/>
        </p:xfrm>
        <a:graphic>
          <a:graphicData uri="http://schemas.openxmlformats.org/presentationml/2006/ole">
            <mc:AlternateContent xmlns:mc="http://schemas.openxmlformats.org/markup-compatibility/2006">
              <mc:Choice xmlns:v="urn:schemas-microsoft-com:vml" Requires="v">
                <p:oleObj name="Equation" r:id="rId27" imgW="190500" imgH="139700" progId="Equation.DSMT4">
                  <p:embed/>
                </p:oleObj>
              </mc:Choice>
              <mc:Fallback>
                <p:oleObj name="Equation" r:id="rId27" imgW="190500" imgH="139700" progId="Equation.DSMT4">
                  <p:embed/>
                  <p:pic>
                    <p:nvPicPr>
                      <p:cNvPr id="0" name=""/>
                      <p:cNvPicPr>
                        <a:picLocks noChangeAspect="1" noChangeArrowheads="1"/>
                      </p:cNvPicPr>
                      <p:nvPr/>
                    </p:nvPicPr>
                    <p:blipFill>
                      <a:blip r:embed="rId18"/>
                      <a:srcRect/>
                      <a:stretch>
                        <a:fillRect/>
                      </a:stretch>
                    </p:blipFill>
                    <p:spPr bwMode="auto">
                      <a:xfrm>
                        <a:off x="4006850" y="1493838"/>
                        <a:ext cx="360363" cy="265113"/>
                      </a:xfrm>
                      <a:prstGeom prst="rect">
                        <a:avLst/>
                      </a:prstGeom>
                      <a:noFill/>
                      <a:ln>
                        <a:noFill/>
                      </a:ln>
                      <a:effectLst/>
                    </p:spPr>
                  </p:pic>
                </p:oleObj>
              </mc:Fallback>
            </mc:AlternateContent>
          </a:graphicData>
        </a:graphic>
      </p:graphicFrame>
      <p:sp>
        <p:nvSpPr>
          <p:cNvPr id="20" name="TextBox 19"/>
          <p:cNvSpPr txBox="1"/>
          <p:nvPr/>
        </p:nvSpPr>
        <p:spPr>
          <a:xfrm>
            <a:off x="229609" y="2217738"/>
            <a:ext cx="8685791" cy="400110"/>
          </a:xfrm>
          <a:prstGeom prst="rect">
            <a:avLst/>
          </a:prstGeom>
          <a:noFill/>
        </p:spPr>
        <p:txBody>
          <a:bodyPr wrap="square" rtlCol="0">
            <a:spAutoFit/>
          </a:bodyPr>
          <a:lstStyle/>
          <a:p>
            <a:r>
              <a:rPr lang="en-US" sz="2000" dirty="0">
                <a:solidFill>
                  <a:srgbClr val="FF0000"/>
                </a:solidFill>
                <a:latin typeface="Apple Chancery"/>
                <a:cs typeface="Apple Chancery"/>
              </a:rPr>
              <a:t>Using your calculator:</a:t>
            </a:r>
            <a:endParaRPr lang="en-US" sz="2000" dirty="0">
              <a:solidFill>
                <a:srgbClr val="000000"/>
              </a:solidFill>
              <a:latin typeface="Times New Roman"/>
              <a:cs typeface="Times New Roman"/>
            </a:endParaRPr>
          </a:p>
        </p:txBody>
      </p:sp>
    </p:spTree>
    <p:extLst>
      <p:ext uri="{BB962C8B-B14F-4D97-AF65-F5344CB8AC3E}">
        <p14:creationId xmlns:p14="http://schemas.microsoft.com/office/powerpoint/2010/main" val="2396484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dissolv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dissolv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dissolv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dissolve">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dissolve">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dissolve">
                                      <p:cBhvr>
                                        <p:cTn id="4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7" name="TextBox 136"/>
          <p:cNvSpPr txBox="1"/>
          <p:nvPr/>
        </p:nvSpPr>
        <p:spPr>
          <a:xfrm>
            <a:off x="511340" y="3846988"/>
            <a:ext cx="8442160" cy="1015663"/>
          </a:xfrm>
          <a:prstGeom prst="rect">
            <a:avLst/>
          </a:prstGeom>
          <a:noFill/>
        </p:spPr>
        <p:txBody>
          <a:bodyPr wrap="square" rtlCol="0">
            <a:spAutoFit/>
          </a:bodyPr>
          <a:lstStyle/>
          <a:p>
            <a:r>
              <a:rPr lang="en-US" sz="2000" dirty="0">
                <a:latin typeface="Times New Roman"/>
                <a:cs typeface="Times New Roman"/>
              </a:rPr>
              <a:t>                                                                                               how much current must go through     ?  Must be           .  So why not just call it that (instead of    )?  Doing so </a:t>
            </a:r>
            <a:r>
              <a:rPr lang="en-US" sz="2000" i="1" dirty="0">
                <a:solidFill>
                  <a:srgbClr val="0000FF"/>
                </a:solidFill>
                <a:latin typeface="Times New Roman"/>
                <a:cs typeface="Times New Roman"/>
              </a:rPr>
              <a:t>eliminates one unknown</a:t>
            </a:r>
            <a:r>
              <a:rPr lang="en-US" sz="2000" dirty="0">
                <a:latin typeface="Times New Roman"/>
                <a:cs typeface="Times New Roman"/>
              </a:rPr>
              <a:t>, which makes the solving a lot easier.  </a:t>
            </a:r>
            <a:endParaRPr lang="en-US" sz="2000" dirty="0">
              <a:solidFill>
                <a:srgbClr val="0000FF"/>
              </a:solidFill>
              <a:latin typeface="Times New Roman"/>
              <a:cs typeface="Times New Roman"/>
            </a:endParaRPr>
          </a:p>
        </p:txBody>
      </p:sp>
      <p:sp>
        <p:nvSpPr>
          <p:cNvPr id="81" name="TextBox 80"/>
          <p:cNvSpPr txBox="1"/>
          <p:nvPr/>
        </p:nvSpPr>
        <p:spPr>
          <a:xfrm>
            <a:off x="513869" y="3849933"/>
            <a:ext cx="6208818" cy="400110"/>
          </a:xfrm>
          <a:prstGeom prst="rect">
            <a:avLst/>
          </a:prstGeom>
          <a:noFill/>
        </p:spPr>
        <p:txBody>
          <a:bodyPr wrap="square" rtlCol="0">
            <a:spAutoFit/>
          </a:bodyPr>
          <a:lstStyle/>
          <a:p>
            <a:r>
              <a:rPr lang="en-US" sz="2000" dirty="0">
                <a:latin typeface="Times New Roman"/>
                <a:cs typeface="Times New Roman"/>
              </a:rPr>
              <a:t>              and current     goes out of </a:t>
            </a:r>
            <a:r>
              <a:rPr lang="en-US" sz="2000" dirty="0">
                <a:solidFill>
                  <a:srgbClr val="0000FF"/>
                </a:solidFill>
                <a:latin typeface="Times New Roman"/>
                <a:cs typeface="Times New Roman"/>
              </a:rPr>
              <a:t>node A </a:t>
            </a:r>
            <a:r>
              <a:rPr lang="en-US" sz="2000" dirty="0">
                <a:latin typeface="Times New Roman"/>
                <a:cs typeface="Times New Roman"/>
              </a:rPr>
              <a:t>and through      , </a:t>
            </a:r>
            <a:endParaRPr lang="en-US" sz="2000" dirty="0">
              <a:solidFill>
                <a:srgbClr val="0000FF"/>
              </a:solidFill>
              <a:latin typeface="Times New Roman"/>
              <a:cs typeface="Times New Roman"/>
            </a:endParaRPr>
          </a:p>
        </p:txBody>
      </p:sp>
      <p:sp>
        <p:nvSpPr>
          <p:cNvPr id="137250"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82296" tIns="41148" rIns="82296" bIns="41148"/>
          <a:lstStyle/>
          <a:p>
            <a:endParaRPr lang="en-US"/>
          </a:p>
        </p:txBody>
      </p:sp>
      <p:sp>
        <p:nvSpPr>
          <p:cNvPr id="137251" name="TextBox 43"/>
          <p:cNvSpPr txBox="1">
            <a:spLocks noChangeArrowheads="1"/>
          </p:cNvSpPr>
          <p:nvPr/>
        </p:nvSpPr>
        <p:spPr bwMode="auto">
          <a:xfrm>
            <a:off x="8719662" y="6472238"/>
            <a:ext cx="389505" cy="2523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28.)</a:t>
            </a:r>
          </a:p>
        </p:txBody>
      </p:sp>
      <p:graphicFrame>
        <p:nvGraphicFramePr>
          <p:cNvPr id="138" name="Object 2"/>
          <p:cNvGraphicFramePr>
            <a:graphicFrameLocks noChangeAspect="1"/>
          </p:cNvGraphicFramePr>
          <p:nvPr>
            <p:extLst>
              <p:ext uri="{D42A27DB-BD31-4B8C-83A1-F6EECF244321}">
                <p14:modId xmlns:p14="http://schemas.microsoft.com/office/powerpoint/2010/main" val="355077540"/>
              </p:ext>
            </p:extLst>
          </p:nvPr>
        </p:nvGraphicFramePr>
        <p:xfrm>
          <a:off x="5231239" y="2685482"/>
          <a:ext cx="196850" cy="241300"/>
        </p:xfrm>
        <a:graphic>
          <a:graphicData uri="http://schemas.openxmlformats.org/presentationml/2006/ole">
            <mc:AlternateContent xmlns:mc="http://schemas.openxmlformats.org/markup-compatibility/2006">
              <mc:Choice xmlns:v="urn:schemas-microsoft-com:vml" Requires="v">
                <p:oleObj name="Equation" r:id="rId3" imgW="114300" imgH="139700" progId="Equation.DSMT4">
                  <p:embed/>
                </p:oleObj>
              </mc:Choice>
              <mc:Fallback>
                <p:oleObj name="Equation" r:id="rId3" imgW="114300" imgH="139700" progId="Equation.DSMT4">
                  <p:embed/>
                  <p:pic>
                    <p:nvPicPr>
                      <p:cNvPr id="0" name=""/>
                      <p:cNvPicPr>
                        <a:picLocks noChangeAspect="1" noChangeArrowheads="1"/>
                      </p:cNvPicPr>
                      <p:nvPr/>
                    </p:nvPicPr>
                    <p:blipFill>
                      <a:blip r:embed="rId4"/>
                      <a:srcRect/>
                      <a:stretch>
                        <a:fillRect/>
                      </a:stretch>
                    </p:blipFill>
                    <p:spPr bwMode="auto">
                      <a:xfrm>
                        <a:off x="5231239" y="2685482"/>
                        <a:ext cx="196850" cy="241300"/>
                      </a:xfrm>
                      <a:prstGeom prst="rect">
                        <a:avLst/>
                      </a:prstGeom>
                      <a:noFill/>
                      <a:ln>
                        <a:noFill/>
                      </a:ln>
                      <a:effectLst/>
                    </p:spPr>
                  </p:pic>
                </p:oleObj>
              </mc:Fallback>
            </mc:AlternateContent>
          </a:graphicData>
        </a:graphic>
      </p:graphicFrame>
      <p:sp>
        <p:nvSpPr>
          <p:cNvPr id="4" name="TextBox 3"/>
          <p:cNvSpPr txBox="1"/>
          <p:nvPr/>
        </p:nvSpPr>
        <p:spPr>
          <a:xfrm>
            <a:off x="314586" y="420179"/>
            <a:ext cx="4828913" cy="1754327"/>
          </a:xfrm>
          <a:prstGeom prst="rect">
            <a:avLst/>
          </a:prstGeom>
          <a:noFill/>
        </p:spPr>
        <p:txBody>
          <a:bodyPr wrap="square" rtlCol="0">
            <a:spAutoFit/>
          </a:bodyPr>
          <a:lstStyle/>
          <a:p>
            <a:r>
              <a:rPr lang="en-US" sz="2800" dirty="0">
                <a:solidFill>
                  <a:srgbClr val="FF0000"/>
                </a:solidFill>
                <a:latin typeface="Apple Chancery"/>
                <a:cs typeface="Apple Chancery"/>
              </a:rPr>
              <a:t>Example 9: Example 8 </a:t>
            </a:r>
            <a:r>
              <a:rPr lang="en-US" sz="2000" dirty="0">
                <a:latin typeface="Times New Roman"/>
                <a:cs typeface="Times New Roman"/>
              </a:rPr>
              <a:t>using a clever shortcut.  Again the power supply is ideal with an </a:t>
            </a:r>
            <a:r>
              <a:rPr lang="en-US" sz="2000" dirty="0">
                <a:solidFill>
                  <a:srgbClr val="0000FF"/>
                </a:solidFill>
                <a:latin typeface="Times New Roman"/>
                <a:cs typeface="Times New Roman"/>
              </a:rPr>
              <a:t>EMF </a:t>
            </a:r>
            <a:r>
              <a:rPr lang="en-US" sz="2000" dirty="0">
                <a:latin typeface="Times New Roman"/>
                <a:cs typeface="Times New Roman"/>
              </a:rPr>
              <a:t>of</a:t>
            </a:r>
            <a:r>
              <a:rPr lang="en-US" sz="2000" dirty="0">
                <a:solidFill>
                  <a:srgbClr val="0000FF"/>
                </a:solidFill>
                <a:latin typeface="Times New Roman"/>
                <a:cs typeface="Times New Roman"/>
              </a:rPr>
              <a:t> </a:t>
            </a:r>
            <a:r>
              <a:rPr lang="en-US" sz="2000" dirty="0">
                <a:solidFill>
                  <a:srgbClr val="FF0000"/>
                </a:solidFill>
                <a:latin typeface="Times New Roman"/>
                <a:cs typeface="Times New Roman"/>
              </a:rPr>
              <a:t>10 volts</a:t>
            </a:r>
            <a:r>
              <a:rPr lang="en-US" sz="2000" dirty="0">
                <a:latin typeface="Times New Roman"/>
                <a:cs typeface="Times New Roman"/>
              </a:rPr>
              <a:t>, and assume the </a:t>
            </a:r>
            <a:r>
              <a:rPr lang="en-US" sz="2000" dirty="0">
                <a:solidFill>
                  <a:srgbClr val="0000FF"/>
                </a:solidFill>
                <a:latin typeface="Times New Roman"/>
                <a:cs typeface="Times New Roman"/>
              </a:rPr>
              <a:t>resistor values </a:t>
            </a:r>
            <a:r>
              <a:rPr lang="en-US" sz="2000" dirty="0">
                <a:latin typeface="Times New Roman"/>
                <a:cs typeface="Times New Roman"/>
              </a:rPr>
              <a:t>are the </a:t>
            </a:r>
            <a:r>
              <a:rPr lang="en-US" sz="2000" dirty="0">
                <a:solidFill>
                  <a:srgbClr val="0000FF"/>
                </a:solidFill>
                <a:latin typeface="Times New Roman"/>
                <a:cs typeface="Times New Roman"/>
              </a:rPr>
              <a:t>same as their subscripts</a:t>
            </a:r>
            <a:r>
              <a:rPr lang="en-US" sz="2000" dirty="0">
                <a:latin typeface="Times New Roman"/>
                <a:cs typeface="Times New Roman"/>
              </a:rPr>
              <a:t>.  </a:t>
            </a:r>
            <a:endParaRPr lang="en-US" sz="2800" dirty="0">
              <a:solidFill>
                <a:srgbClr val="FF0000"/>
              </a:solidFill>
              <a:latin typeface="Apple Chancery"/>
              <a:cs typeface="Apple Chancery"/>
            </a:endParaRPr>
          </a:p>
        </p:txBody>
      </p:sp>
      <p:graphicFrame>
        <p:nvGraphicFramePr>
          <p:cNvPr id="77" name="Object 2"/>
          <p:cNvGraphicFramePr>
            <a:graphicFrameLocks noChangeAspect="1"/>
          </p:cNvGraphicFramePr>
          <p:nvPr>
            <p:extLst>
              <p:ext uri="{D42A27DB-BD31-4B8C-83A1-F6EECF244321}">
                <p14:modId xmlns:p14="http://schemas.microsoft.com/office/powerpoint/2010/main" val="1687974234"/>
              </p:ext>
            </p:extLst>
          </p:nvPr>
        </p:nvGraphicFramePr>
        <p:xfrm>
          <a:off x="6106777" y="1369816"/>
          <a:ext cx="327025" cy="349250"/>
        </p:xfrm>
        <a:graphic>
          <a:graphicData uri="http://schemas.openxmlformats.org/presentationml/2006/ole">
            <mc:AlternateContent xmlns:mc="http://schemas.openxmlformats.org/markup-compatibility/2006">
              <mc:Choice xmlns:v="urn:schemas-microsoft-com:vml" Requires="v">
                <p:oleObj name="Equation" r:id="rId5" imgW="190500" imgH="203200" progId="Equation.DSMT4">
                  <p:embed/>
                </p:oleObj>
              </mc:Choice>
              <mc:Fallback>
                <p:oleObj name="Equation" r:id="rId5" imgW="190500" imgH="203200" progId="Equation.DSMT4">
                  <p:embed/>
                  <p:pic>
                    <p:nvPicPr>
                      <p:cNvPr id="0" name=""/>
                      <p:cNvPicPr>
                        <a:picLocks noChangeAspect="1" noChangeArrowheads="1"/>
                      </p:cNvPicPr>
                      <p:nvPr/>
                    </p:nvPicPr>
                    <p:blipFill>
                      <a:blip r:embed="rId6"/>
                      <a:srcRect/>
                      <a:stretch>
                        <a:fillRect/>
                      </a:stretch>
                    </p:blipFill>
                    <p:spPr bwMode="auto">
                      <a:xfrm>
                        <a:off x="6106777" y="1369816"/>
                        <a:ext cx="327025" cy="349250"/>
                      </a:xfrm>
                      <a:prstGeom prst="rect">
                        <a:avLst/>
                      </a:prstGeom>
                      <a:noFill/>
                      <a:ln>
                        <a:noFill/>
                      </a:ln>
                      <a:effectLst/>
                    </p:spPr>
                  </p:pic>
                </p:oleObj>
              </mc:Fallback>
            </mc:AlternateContent>
          </a:graphicData>
        </a:graphic>
      </p:graphicFrame>
      <p:grpSp>
        <p:nvGrpSpPr>
          <p:cNvPr id="88" name="Group 40"/>
          <p:cNvGrpSpPr>
            <a:grpSpLocks/>
          </p:cNvGrpSpPr>
          <p:nvPr/>
        </p:nvGrpSpPr>
        <p:grpSpPr bwMode="auto">
          <a:xfrm>
            <a:off x="6055170" y="1719066"/>
            <a:ext cx="478466" cy="299762"/>
            <a:chOff x="4320" y="1536"/>
            <a:chExt cx="384" cy="240"/>
          </a:xfrm>
        </p:grpSpPr>
        <p:sp>
          <p:nvSpPr>
            <p:cNvPr id="126" name="Line 24"/>
            <p:cNvSpPr>
              <a:spLocks noChangeShapeType="1"/>
            </p:cNvSpPr>
            <p:nvPr/>
          </p:nvSpPr>
          <p:spPr bwMode="auto">
            <a:xfrm flipV="1">
              <a:off x="4320" y="1536"/>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27" name="Line 25"/>
            <p:cNvSpPr>
              <a:spLocks noChangeShapeType="1"/>
            </p:cNvSpPr>
            <p:nvPr/>
          </p:nvSpPr>
          <p:spPr bwMode="auto">
            <a:xfrm>
              <a:off x="4368"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28" name="Line 26"/>
            <p:cNvSpPr>
              <a:spLocks noChangeShapeType="1"/>
            </p:cNvSpPr>
            <p:nvPr/>
          </p:nvSpPr>
          <p:spPr bwMode="auto">
            <a:xfrm flipV="1">
              <a:off x="4464"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29" name="Line 27"/>
            <p:cNvSpPr>
              <a:spLocks noChangeShapeType="1"/>
            </p:cNvSpPr>
            <p:nvPr/>
          </p:nvSpPr>
          <p:spPr bwMode="auto">
            <a:xfrm>
              <a:off x="4560"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30" name="Line 28"/>
            <p:cNvSpPr>
              <a:spLocks noChangeShapeType="1"/>
            </p:cNvSpPr>
            <p:nvPr/>
          </p:nvSpPr>
          <p:spPr bwMode="auto">
            <a:xfrm flipV="1">
              <a:off x="4656" y="1632"/>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89" name="Line 41"/>
          <p:cNvSpPr>
            <a:spLocks noChangeShapeType="1"/>
          </p:cNvSpPr>
          <p:nvPr/>
        </p:nvSpPr>
        <p:spPr bwMode="auto">
          <a:xfrm>
            <a:off x="5576704" y="1898731"/>
            <a:ext cx="478466"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90" name="Line 42"/>
          <p:cNvSpPr>
            <a:spLocks noChangeShapeType="1"/>
          </p:cNvSpPr>
          <p:nvPr/>
        </p:nvSpPr>
        <p:spPr bwMode="auto">
          <a:xfrm>
            <a:off x="6533635" y="1839163"/>
            <a:ext cx="1127949"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91" name="Line 43"/>
          <p:cNvSpPr>
            <a:spLocks noChangeShapeType="1"/>
          </p:cNvSpPr>
          <p:nvPr/>
        </p:nvSpPr>
        <p:spPr bwMode="auto">
          <a:xfrm>
            <a:off x="7131237" y="1839163"/>
            <a:ext cx="0" cy="53803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92" name="Line 44"/>
          <p:cNvSpPr>
            <a:spLocks noChangeShapeType="1"/>
          </p:cNvSpPr>
          <p:nvPr/>
        </p:nvSpPr>
        <p:spPr bwMode="auto">
          <a:xfrm>
            <a:off x="7190805" y="2854701"/>
            <a:ext cx="0" cy="658131"/>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93" name="Line 48"/>
          <p:cNvSpPr>
            <a:spLocks noChangeShapeType="1"/>
          </p:cNvSpPr>
          <p:nvPr/>
        </p:nvSpPr>
        <p:spPr bwMode="auto">
          <a:xfrm>
            <a:off x="8583927" y="1793046"/>
            <a:ext cx="0" cy="599523"/>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nvGrpSpPr>
          <p:cNvPr id="94" name="Group 49"/>
          <p:cNvGrpSpPr>
            <a:grpSpLocks/>
          </p:cNvGrpSpPr>
          <p:nvPr/>
        </p:nvGrpSpPr>
        <p:grpSpPr bwMode="auto">
          <a:xfrm rot="5457964">
            <a:off x="6922269" y="2467029"/>
            <a:ext cx="477504" cy="297840"/>
            <a:chOff x="4320" y="1536"/>
            <a:chExt cx="384" cy="240"/>
          </a:xfrm>
        </p:grpSpPr>
        <p:sp>
          <p:nvSpPr>
            <p:cNvPr id="121" name="Line 50"/>
            <p:cNvSpPr>
              <a:spLocks noChangeShapeType="1"/>
            </p:cNvSpPr>
            <p:nvPr/>
          </p:nvSpPr>
          <p:spPr bwMode="auto">
            <a:xfrm flipV="1">
              <a:off x="4320" y="1536"/>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22" name="Line 51"/>
            <p:cNvSpPr>
              <a:spLocks noChangeShapeType="1"/>
            </p:cNvSpPr>
            <p:nvPr/>
          </p:nvSpPr>
          <p:spPr bwMode="auto">
            <a:xfrm>
              <a:off x="4368"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23" name="Line 52"/>
            <p:cNvSpPr>
              <a:spLocks noChangeShapeType="1"/>
            </p:cNvSpPr>
            <p:nvPr/>
          </p:nvSpPr>
          <p:spPr bwMode="auto">
            <a:xfrm flipV="1">
              <a:off x="4464"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24" name="Line 53"/>
            <p:cNvSpPr>
              <a:spLocks noChangeShapeType="1"/>
            </p:cNvSpPr>
            <p:nvPr/>
          </p:nvSpPr>
          <p:spPr bwMode="auto">
            <a:xfrm>
              <a:off x="4560"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25" name="Line 54"/>
            <p:cNvSpPr>
              <a:spLocks noChangeShapeType="1"/>
            </p:cNvSpPr>
            <p:nvPr/>
          </p:nvSpPr>
          <p:spPr bwMode="auto">
            <a:xfrm flipV="1">
              <a:off x="4656" y="1632"/>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95" name="Line 74"/>
          <p:cNvSpPr>
            <a:spLocks noChangeShapeType="1"/>
          </p:cNvSpPr>
          <p:nvPr/>
        </p:nvSpPr>
        <p:spPr bwMode="auto">
          <a:xfrm>
            <a:off x="8624280" y="2853740"/>
            <a:ext cx="0" cy="659091"/>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nvGrpSpPr>
          <p:cNvPr id="96" name="Group 87"/>
          <p:cNvGrpSpPr>
            <a:grpSpLocks/>
          </p:cNvGrpSpPr>
          <p:nvPr/>
        </p:nvGrpSpPr>
        <p:grpSpPr bwMode="auto">
          <a:xfrm rot="5457964">
            <a:off x="8355744" y="2465107"/>
            <a:ext cx="478466" cy="298801"/>
            <a:chOff x="4320" y="1536"/>
            <a:chExt cx="384" cy="240"/>
          </a:xfrm>
        </p:grpSpPr>
        <p:sp>
          <p:nvSpPr>
            <p:cNvPr id="116" name="Line 88"/>
            <p:cNvSpPr>
              <a:spLocks noChangeShapeType="1"/>
            </p:cNvSpPr>
            <p:nvPr/>
          </p:nvSpPr>
          <p:spPr bwMode="auto">
            <a:xfrm flipV="1">
              <a:off x="4320" y="1536"/>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17" name="Line 89"/>
            <p:cNvSpPr>
              <a:spLocks noChangeShapeType="1"/>
            </p:cNvSpPr>
            <p:nvPr/>
          </p:nvSpPr>
          <p:spPr bwMode="auto">
            <a:xfrm>
              <a:off x="4368"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18" name="Line 90"/>
            <p:cNvSpPr>
              <a:spLocks noChangeShapeType="1"/>
            </p:cNvSpPr>
            <p:nvPr/>
          </p:nvSpPr>
          <p:spPr bwMode="auto">
            <a:xfrm flipV="1">
              <a:off x="4464"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19" name="Line 91"/>
            <p:cNvSpPr>
              <a:spLocks noChangeShapeType="1"/>
            </p:cNvSpPr>
            <p:nvPr/>
          </p:nvSpPr>
          <p:spPr bwMode="auto">
            <a:xfrm>
              <a:off x="4560"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20" name="Line 92"/>
            <p:cNvSpPr>
              <a:spLocks noChangeShapeType="1"/>
            </p:cNvSpPr>
            <p:nvPr/>
          </p:nvSpPr>
          <p:spPr bwMode="auto">
            <a:xfrm flipV="1">
              <a:off x="4656" y="1632"/>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97" name="Line 93"/>
          <p:cNvSpPr>
            <a:spLocks noChangeShapeType="1"/>
          </p:cNvSpPr>
          <p:nvPr/>
        </p:nvSpPr>
        <p:spPr bwMode="auto">
          <a:xfrm flipH="1">
            <a:off x="5576704" y="3512831"/>
            <a:ext cx="3047576"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98" name="Line 101"/>
          <p:cNvSpPr>
            <a:spLocks noChangeShapeType="1"/>
          </p:cNvSpPr>
          <p:nvPr/>
        </p:nvSpPr>
        <p:spPr bwMode="auto">
          <a:xfrm>
            <a:off x="5576704" y="1898731"/>
            <a:ext cx="0" cy="717698"/>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99" name="Line 102"/>
          <p:cNvSpPr>
            <a:spLocks noChangeShapeType="1"/>
          </p:cNvSpPr>
          <p:nvPr/>
        </p:nvSpPr>
        <p:spPr bwMode="auto">
          <a:xfrm>
            <a:off x="5278864" y="2616429"/>
            <a:ext cx="597602"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00" name="Line 103"/>
          <p:cNvSpPr>
            <a:spLocks noChangeShapeType="1"/>
          </p:cNvSpPr>
          <p:nvPr/>
        </p:nvSpPr>
        <p:spPr bwMode="auto">
          <a:xfrm>
            <a:off x="5517136" y="2735565"/>
            <a:ext cx="119136"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01" name="Line 104"/>
          <p:cNvSpPr>
            <a:spLocks noChangeShapeType="1"/>
          </p:cNvSpPr>
          <p:nvPr/>
        </p:nvSpPr>
        <p:spPr bwMode="auto">
          <a:xfrm>
            <a:off x="5576704" y="2735565"/>
            <a:ext cx="0" cy="777267"/>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nvGrpSpPr>
          <p:cNvPr id="102" name="Group 108"/>
          <p:cNvGrpSpPr>
            <a:grpSpLocks/>
          </p:cNvGrpSpPr>
          <p:nvPr/>
        </p:nvGrpSpPr>
        <p:grpSpPr bwMode="auto">
          <a:xfrm>
            <a:off x="7661584" y="1654694"/>
            <a:ext cx="478466" cy="299762"/>
            <a:chOff x="4320" y="1536"/>
            <a:chExt cx="384" cy="240"/>
          </a:xfrm>
        </p:grpSpPr>
        <p:sp>
          <p:nvSpPr>
            <p:cNvPr id="111" name="Line 109"/>
            <p:cNvSpPr>
              <a:spLocks noChangeShapeType="1"/>
            </p:cNvSpPr>
            <p:nvPr/>
          </p:nvSpPr>
          <p:spPr bwMode="auto">
            <a:xfrm flipV="1">
              <a:off x="4320" y="1536"/>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12" name="Line 110"/>
            <p:cNvSpPr>
              <a:spLocks noChangeShapeType="1"/>
            </p:cNvSpPr>
            <p:nvPr/>
          </p:nvSpPr>
          <p:spPr bwMode="auto">
            <a:xfrm>
              <a:off x="4368"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13" name="Line 111"/>
            <p:cNvSpPr>
              <a:spLocks noChangeShapeType="1"/>
            </p:cNvSpPr>
            <p:nvPr/>
          </p:nvSpPr>
          <p:spPr bwMode="auto">
            <a:xfrm flipV="1">
              <a:off x="4464"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14" name="Line 112"/>
            <p:cNvSpPr>
              <a:spLocks noChangeShapeType="1"/>
            </p:cNvSpPr>
            <p:nvPr/>
          </p:nvSpPr>
          <p:spPr bwMode="auto">
            <a:xfrm>
              <a:off x="4560"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15" name="Line 113"/>
            <p:cNvSpPr>
              <a:spLocks noChangeShapeType="1"/>
            </p:cNvSpPr>
            <p:nvPr/>
          </p:nvSpPr>
          <p:spPr bwMode="auto">
            <a:xfrm flipV="1">
              <a:off x="4656" y="1632"/>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103" name="Line 114"/>
          <p:cNvSpPr>
            <a:spLocks noChangeShapeType="1"/>
          </p:cNvSpPr>
          <p:nvPr/>
        </p:nvSpPr>
        <p:spPr bwMode="auto">
          <a:xfrm>
            <a:off x="8122756" y="1793046"/>
            <a:ext cx="461172"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aphicFrame>
        <p:nvGraphicFramePr>
          <p:cNvPr id="131" name="Object 2"/>
          <p:cNvGraphicFramePr>
            <a:graphicFrameLocks noChangeAspect="1"/>
          </p:cNvGraphicFramePr>
          <p:nvPr>
            <p:extLst>
              <p:ext uri="{D42A27DB-BD31-4B8C-83A1-F6EECF244321}">
                <p14:modId xmlns:p14="http://schemas.microsoft.com/office/powerpoint/2010/main" val="1821305570"/>
              </p:ext>
            </p:extLst>
          </p:nvPr>
        </p:nvGraphicFramePr>
        <p:xfrm>
          <a:off x="7324555" y="2432589"/>
          <a:ext cx="349250" cy="349250"/>
        </p:xfrm>
        <a:graphic>
          <a:graphicData uri="http://schemas.openxmlformats.org/presentationml/2006/ole">
            <mc:AlternateContent xmlns:mc="http://schemas.openxmlformats.org/markup-compatibility/2006">
              <mc:Choice xmlns:v="urn:schemas-microsoft-com:vml" Requires="v">
                <p:oleObj name="Equation" r:id="rId7" imgW="203200" imgH="203200" progId="Equation.DSMT4">
                  <p:embed/>
                </p:oleObj>
              </mc:Choice>
              <mc:Fallback>
                <p:oleObj name="Equation" r:id="rId7" imgW="203200" imgH="203200" progId="Equation.DSMT4">
                  <p:embed/>
                  <p:pic>
                    <p:nvPicPr>
                      <p:cNvPr id="0" name=""/>
                      <p:cNvPicPr>
                        <a:picLocks noChangeAspect="1" noChangeArrowheads="1"/>
                      </p:cNvPicPr>
                      <p:nvPr/>
                    </p:nvPicPr>
                    <p:blipFill>
                      <a:blip r:embed="rId8"/>
                      <a:srcRect/>
                      <a:stretch>
                        <a:fillRect/>
                      </a:stretch>
                    </p:blipFill>
                    <p:spPr bwMode="auto">
                      <a:xfrm>
                        <a:off x="7324555" y="2432589"/>
                        <a:ext cx="349250" cy="349250"/>
                      </a:xfrm>
                      <a:prstGeom prst="rect">
                        <a:avLst/>
                      </a:prstGeom>
                      <a:noFill/>
                      <a:ln>
                        <a:noFill/>
                      </a:ln>
                      <a:effectLst/>
                    </p:spPr>
                  </p:pic>
                </p:oleObj>
              </mc:Fallback>
            </mc:AlternateContent>
          </a:graphicData>
        </a:graphic>
      </p:graphicFrame>
      <p:graphicFrame>
        <p:nvGraphicFramePr>
          <p:cNvPr id="132" name="Object 2"/>
          <p:cNvGraphicFramePr>
            <a:graphicFrameLocks noChangeAspect="1"/>
          </p:cNvGraphicFramePr>
          <p:nvPr>
            <p:extLst>
              <p:ext uri="{D42A27DB-BD31-4B8C-83A1-F6EECF244321}">
                <p14:modId xmlns:p14="http://schemas.microsoft.com/office/powerpoint/2010/main" val="415940844"/>
              </p:ext>
            </p:extLst>
          </p:nvPr>
        </p:nvGraphicFramePr>
        <p:xfrm>
          <a:off x="7773506" y="1369816"/>
          <a:ext cx="349250" cy="349250"/>
        </p:xfrm>
        <a:graphic>
          <a:graphicData uri="http://schemas.openxmlformats.org/presentationml/2006/ole">
            <mc:AlternateContent xmlns:mc="http://schemas.openxmlformats.org/markup-compatibility/2006">
              <mc:Choice xmlns:v="urn:schemas-microsoft-com:vml" Requires="v">
                <p:oleObj name="Equation" r:id="rId9" imgW="203200" imgH="203200" progId="Equation.DSMT4">
                  <p:embed/>
                </p:oleObj>
              </mc:Choice>
              <mc:Fallback>
                <p:oleObj name="Equation" r:id="rId9" imgW="203200" imgH="203200" progId="Equation.DSMT4">
                  <p:embed/>
                  <p:pic>
                    <p:nvPicPr>
                      <p:cNvPr id="0" name=""/>
                      <p:cNvPicPr>
                        <a:picLocks noChangeAspect="1" noChangeArrowheads="1"/>
                      </p:cNvPicPr>
                      <p:nvPr/>
                    </p:nvPicPr>
                    <p:blipFill>
                      <a:blip r:embed="rId10"/>
                      <a:srcRect/>
                      <a:stretch>
                        <a:fillRect/>
                      </a:stretch>
                    </p:blipFill>
                    <p:spPr bwMode="auto">
                      <a:xfrm>
                        <a:off x="7773506" y="1369816"/>
                        <a:ext cx="349250" cy="349250"/>
                      </a:xfrm>
                      <a:prstGeom prst="rect">
                        <a:avLst/>
                      </a:prstGeom>
                      <a:noFill/>
                      <a:ln>
                        <a:noFill/>
                      </a:ln>
                      <a:effectLst/>
                    </p:spPr>
                  </p:pic>
                </p:oleObj>
              </mc:Fallback>
            </mc:AlternateContent>
          </a:graphicData>
        </a:graphic>
      </p:graphicFrame>
      <p:graphicFrame>
        <p:nvGraphicFramePr>
          <p:cNvPr id="133" name="Object 2"/>
          <p:cNvGraphicFramePr>
            <a:graphicFrameLocks noChangeAspect="1"/>
          </p:cNvGraphicFramePr>
          <p:nvPr>
            <p:extLst>
              <p:ext uri="{D42A27DB-BD31-4B8C-83A1-F6EECF244321}">
                <p14:modId xmlns:p14="http://schemas.microsoft.com/office/powerpoint/2010/main" val="383968204"/>
              </p:ext>
            </p:extLst>
          </p:nvPr>
        </p:nvGraphicFramePr>
        <p:xfrm>
          <a:off x="8712016" y="2456882"/>
          <a:ext cx="371475" cy="349250"/>
        </p:xfrm>
        <a:graphic>
          <a:graphicData uri="http://schemas.openxmlformats.org/presentationml/2006/ole">
            <mc:AlternateContent xmlns:mc="http://schemas.openxmlformats.org/markup-compatibility/2006">
              <mc:Choice xmlns:v="urn:schemas-microsoft-com:vml" Requires="v">
                <p:oleObj name="Equation" r:id="rId11" imgW="215900" imgH="203200" progId="Equation.DSMT4">
                  <p:embed/>
                </p:oleObj>
              </mc:Choice>
              <mc:Fallback>
                <p:oleObj name="Equation" r:id="rId11" imgW="215900" imgH="203200" progId="Equation.DSMT4">
                  <p:embed/>
                  <p:pic>
                    <p:nvPicPr>
                      <p:cNvPr id="0" name=""/>
                      <p:cNvPicPr>
                        <a:picLocks noChangeAspect="1" noChangeArrowheads="1"/>
                      </p:cNvPicPr>
                      <p:nvPr/>
                    </p:nvPicPr>
                    <p:blipFill>
                      <a:blip r:embed="rId12"/>
                      <a:srcRect/>
                      <a:stretch>
                        <a:fillRect/>
                      </a:stretch>
                    </p:blipFill>
                    <p:spPr bwMode="auto">
                      <a:xfrm>
                        <a:off x="8712016" y="2456882"/>
                        <a:ext cx="371475" cy="349250"/>
                      </a:xfrm>
                      <a:prstGeom prst="rect">
                        <a:avLst/>
                      </a:prstGeom>
                      <a:noFill/>
                      <a:ln>
                        <a:noFill/>
                      </a:ln>
                      <a:effectLst/>
                    </p:spPr>
                  </p:pic>
                </p:oleObj>
              </mc:Fallback>
            </mc:AlternateContent>
          </a:graphicData>
        </a:graphic>
      </p:graphicFrame>
      <p:sp>
        <p:nvSpPr>
          <p:cNvPr id="56" name="TextBox 55"/>
          <p:cNvSpPr txBox="1"/>
          <p:nvPr/>
        </p:nvSpPr>
        <p:spPr>
          <a:xfrm>
            <a:off x="637638" y="2690855"/>
            <a:ext cx="4641225" cy="400110"/>
          </a:xfrm>
          <a:prstGeom prst="rect">
            <a:avLst/>
          </a:prstGeom>
          <a:noFill/>
        </p:spPr>
        <p:txBody>
          <a:bodyPr wrap="square" rtlCol="0">
            <a:spAutoFit/>
          </a:bodyPr>
          <a:lstStyle/>
          <a:p>
            <a:r>
              <a:rPr lang="en-US" sz="2000" dirty="0">
                <a:solidFill>
                  <a:srgbClr val="FF0000"/>
                </a:solidFill>
                <a:latin typeface="Apple Chancery"/>
                <a:cs typeface="Apple Chancery"/>
              </a:rPr>
              <a:t>Step 1:  </a:t>
            </a:r>
            <a:r>
              <a:rPr lang="en-US" sz="2000" dirty="0">
                <a:solidFill>
                  <a:srgbClr val="0000FF"/>
                </a:solidFill>
                <a:latin typeface="Times New Roman"/>
                <a:cs typeface="Times New Roman"/>
              </a:rPr>
              <a:t>Define </a:t>
            </a:r>
            <a:r>
              <a:rPr lang="en-US" sz="2000" dirty="0">
                <a:latin typeface="Times New Roman"/>
                <a:cs typeface="Times New Roman"/>
              </a:rPr>
              <a:t>one </a:t>
            </a:r>
            <a:r>
              <a:rPr lang="en-US" sz="2000" i="1" dirty="0">
                <a:solidFill>
                  <a:srgbClr val="FF0000"/>
                </a:solidFill>
                <a:latin typeface="Times New Roman"/>
                <a:cs typeface="Times New Roman"/>
              </a:rPr>
              <a:t>current </a:t>
            </a:r>
            <a:r>
              <a:rPr lang="en-US" sz="2000" dirty="0">
                <a:solidFill>
                  <a:srgbClr val="000000"/>
                </a:solidFill>
                <a:latin typeface="Times New Roman"/>
                <a:cs typeface="Times New Roman"/>
              </a:rPr>
              <a:t>for each </a:t>
            </a:r>
            <a:r>
              <a:rPr lang="en-US" sz="2000" dirty="0">
                <a:solidFill>
                  <a:srgbClr val="0000FF"/>
                </a:solidFill>
                <a:latin typeface="Times New Roman"/>
                <a:cs typeface="Times New Roman"/>
              </a:rPr>
              <a:t>branch.  </a:t>
            </a:r>
            <a:endParaRPr lang="en-US" sz="2000" dirty="0">
              <a:latin typeface="Times New Roman"/>
              <a:cs typeface="Times New Roman"/>
            </a:endParaRPr>
          </a:p>
        </p:txBody>
      </p:sp>
      <p:cxnSp>
        <p:nvCxnSpPr>
          <p:cNvPr id="62" name="Straight Arrow Connector 61"/>
          <p:cNvCxnSpPr/>
          <p:nvPr/>
        </p:nvCxnSpPr>
        <p:spPr>
          <a:xfrm>
            <a:off x="6937709" y="2212645"/>
            <a:ext cx="0" cy="580606"/>
          </a:xfrm>
          <a:prstGeom prst="straightConnector1">
            <a:avLst/>
          </a:prstGeom>
          <a:ln w="12700"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3" name="Straight Arrow Connector 62"/>
          <p:cNvCxnSpPr/>
          <p:nvPr/>
        </p:nvCxnSpPr>
        <p:spPr>
          <a:xfrm flipV="1">
            <a:off x="6069382" y="2046102"/>
            <a:ext cx="868327" cy="14344"/>
          </a:xfrm>
          <a:prstGeom prst="straightConnector1">
            <a:avLst/>
          </a:prstGeom>
          <a:ln w="12700"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64" name="Object 2"/>
          <p:cNvGraphicFramePr>
            <a:graphicFrameLocks noChangeAspect="1"/>
          </p:cNvGraphicFramePr>
          <p:nvPr>
            <p:extLst>
              <p:ext uri="{D42A27DB-BD31-4B8C-83A1-F6EECF244321}">
                <p14:modId xmlns:p14="http://schemas.microsoft.com/office/powerpoint/2010/main" val="214976869"/>
              </p:ext>
            </p:extLst>
          </p:nvPr>
        </p:nvGraphicFramePr>
        <p:xfrm>
          <a:off x="6133868" y="2030240"/>
          <a:ext cx="239713" cy="350837"/>
        </p:xfrm>
        <a:graphic>
          <a:graphicData uri="http://schemas.openxmlformats.org/presentationml/2006/ole">
            <mc:AlternateContent xmlns:mc="http://schemas.openxmlformats.org/markup-compatibility/2006">
              <mc:Choice xmlns:v="urn:schemas-microsoft-com:vml" Requires="v">
                <p:oleObj name="Equation" r:id="rId13" imgW="139700" imgH="203200" progId="Equation.DSMT4">
                  <p:embed/>
                </p:oleObj>
              </mc:Choice>
              <mc:Fallback>
                <p:oleObj name="Equation" r:id="rId13" imgW="139700" imgH="203200" progId="Equation.DSMT4">
                  <p:embed/>
                  <p:pic>
                    <p:nvPicPr>
                      <p:cNvPr id="0" name=""/>
                      <p:cNvPicPr>
                        <a:picLocks noChangeAspect="1" noChangeArrowheads="1"/>
                      </p:cNvPicPr>
                      <p:nvPr/>
                    </p:nvPicPr>
                    <p:blipFill>
                      <a:blip r:embed="rId14"/>
                      <a:srcRect/>
                      <a:stretch>
                        <a:fillRect/>
                      </a:stretch>
                    </p:blipFill>
                    <p:spPr bwMode="auto">
                      <a:xfrm>
                        <a:off x="6133868" y="2030240"/>
                        <a:ext cx="239713" cy="350837"/>
                      </a:xfrm>
                      <a:prstGeom prst="rect">
                        <a:avLst/>
                      </a:prstGeom>
                      <a:noFill/>
                      <a:ln>
                        <a:noFill/>
                      </a:ln>
                      <a:effectLst/>
                    </p:spPr>
                  </p:pic>
                </p:oleObj>
              </mc:Fallback>
            </mc:AlternateContent>
          </a:graphicData>
        </a:graphic>
      </p:graphicFrame>
      <p:cxnSp>
        <p:nvCxnSpPr>
          <p:cNvPr id="65" name="Straight Arrow Connector 64"/>
          <p:cNvCxnSpPr/>
          <p:nvPr/>
        </p:nvCxnSpPr>
        <p:spPr>
          <a:xfrm>
            <a:off x="7219766" y="1965868"/>
            <a:ext cx="471460" cy="0"/>
          </a:xfrm>
          <a:prstGeom prst="straightConnector1">
            <a:avLst/>
          </a:prstGeom>
          <a:ln w="12700"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66" name="Object 2"/>
          <p:cNvGraphicFramePr>
            <a:graphicFrameLocks noChangeAspect="1"/>
          </p:cNvGraphicFramePr>
          <p:nvPr>
            <p:extLst>
              <p:ext uri="{D42A27DB-BD31-4B8C-83A1-F6EECF244321}">
                <p14:modId xmlns:p14="http://schemas.microsoft.com/office/powerpoint/2010/main" val="1110950649"/>
              </p:ext>
            </p:extLst>
          </p:nvPr>
        </p:nvGraphicFramePr>
        <p:xfrm>
          <a:off x="6697997" y="2236039"/>
          <a:ext cx="239712" cy="350837"/>
        </p:xfrm>
        <a:graphic>
          <a:graphicData uri="http://schemas.openxmlformats.org/presentationml/2006/ole">
            <mc:AlternateContent xmlns:mc="http://schemas.openxmlformats.org/markup-compatibility/2006">
              <mc:Choice xmlns:v="urn:schemas-microsoft-com:vml" Requires="v">
                <p:oleObj name="Equation" r:id="rId15" imgW="139700" imgH="203200" progId="Equation.DSMT4">
                  <p:embed/>
                </p:oleObj>
              </mc:Choice>
              <mc:Fallback>
                <p:oleObj name="Equation" r:id="rId15" imgW="139700" imgH="203200" progId="Equation.DSMT4">
                  <p:embed/>
                  <p:pic>
                    <p:nvPicPr>
                      <p:cNvPr id="0" name=""/>
                      <p:cNvPicPr>
                        <a:picLocks noChangeAspect="1" noChangeArrowheads="1"/>
                      </p:cNvPicPr>
                      <p:nvPr/>
                    </p:nvPicPr>
                    <p:blipFill>
                      <a:blip r:embed="rId16"/>
                      <a:srcRect/>
                      <a:stretch>
                        <a:fillRect/>
                      </a:stretch>
                    </p:blipFill>
                    <p:spPr bwMode="auto">
                      <a:xfrm>
                        <a:off x="6697997" y="2236039"/>
                        <a:ext cx="239712" cy="350837"/>
                      </a:xfrm>
                      <a:prstGeom prst="rect">
                        <a:avLst/>
                      </a:prstGeom>
                      <a:noFill/>
                      <a:ln>
                        <a:noFill/>
                      </a:ln>
                      <a:effectLst/>
                    </p:spPr>
                  </p:pic>
                </p:oleObj>
              </mc:Fallback>
            </mc:AlternateContent>
          </a:graphicData>
        </a:graphic>
      </p:graphicFrame>
      <p:sp>
        <p:nvSpPr>
          <p:cNvPr id="5" name="TextBox 4"/>
          <p:cNvSpPr txBox="1"/>
          <p:nvPr/>
        </p:nvSpPr>
        <p:spPr>
          <a:xfrm>
            <a:off x="6808034" y="1580566"/>
            <a:ext cx="646406" cy="276999"/>
          </a:xfrm>
          <a:prstGeom prst="rect">
            <a:avLst/>
          </a:prstGeom>
          <a:noFill/>
        </p:spPr>
        <p:txBody>
          <a:bodyPr wrap="none" rtlCol="0">
            <a:spAutoFit/>
          </a:bodyPr>
          <a:lstStyle/>
          <a:p>
            <a:r>
              <a:rPr lang="en-US" sz="1200" dirty="0">
                <a:solidFill>
                  <a:srgbClr val="0000FF"/>
                </a:solidFill>
              </a:rPr>
              <a:t>Node A</a:t>
            </a:r>
          </a:p>
        </p:txBody>
      </p:sp>
      <p:sp>
        <p:nvSpPr>
          <p:cNvPr id="83" name="Line 120"/>
          <p:cNvSpPr>
            <a:spLocks noChangeShapeType="1"/>
          </p:cNvSpPr>
          <p:nvPr/>
        </p:nvSpPr>
        <p:spPr bwMode="auto">
          <a:xfrm flipH="1">
            <a:off x="7523232" y="1147406"/>
            <a:ext cx="783991"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84" name="Line 122"/>
          <p:cNvSpPr>
            <a:spLocks noChangeShapeType="1"/>
          </p:cNvSpPr>
          <p:nvPr/>
        </p:nvSpPr>
        <p:spPr bwMode="auto">
          <a:xfrm>
            <a:off x="7523233" y="1147406"/>
            <a:ext cx="0" cy="691757"/>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05" name="Line 123"/>
          <p:cNvSpPr>
            <a:spLocks noChangeShapeType="1"/>
          </p:cNvSpPr>
          <p:nvPr/>
        </p:nvSpPr>
        <p:spPr bwMode="auto">
          <a:xfrm>
            <a:off x="8307224" y="1147406"/>
            <a:ext cx="0" cy="64564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nvGrpSpPr>
          <p:cNvPr id="106" name="Group 105"/>
          <p:cNvGrpSpPr/>
          <p:nvPr/>
        </p:nvGrpSpPr>
        <p:grpSpPr>
          <a:xfrm>
            <a:off x="6234595" y="3345919"/>
            <a:ext cx="333824" cy="333824"/>
            <a:chOff x="5411254" y="3001405"/>
            <a:chExt cx="333824" cy="333824"/>
          </a:xfrm>
        </p:grpSpPr>
        <p:sp>
          <p:nvSpPr>
            <p:cNvPr id="107" name="Oval 106"/>
            <p:cNvSpPr/>
            <p:nvPr/>
          </p:nvSpPr>
          <p:spPr>
            <a:xfrm>
              <a:off x="5411254" y="3001405"/>
              <a:ext cx="333824" cy="333824"/>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108" name="Object 107"/>
            <p:cNvGraphicFramePr>
              <a:graphicFrameLocks noChangeAspect="1"/>
            </p:cNvGraphicFramePr>
            <p:nvPr>
              <p:extLst>
                <p:ext uri="{D42A27DB-BD31-4B8C-83A1-F6EECF244321}">
                  <p14:modId xmlns:p14="http://schemas.microsoft.com/office/powerpoint/2010/main" val="1447644386"/>
                </p:ext>
              </p:extLst>
            </p:nvPr>
          </p:nvGraphicFramePr>
          <p:xfrm>
            <a:off x="5446949" y="3011712"/>
            <a:ext cx="276225" cy="254000"/>
          </p:xfrm>
          <a:graphic>
            <a:graphicData uri="http://schemas.openxmlformats.org/presentationml/2006/ole">
              <mc:AlternateContent xmlns:mc="http://schemas.openxmlformats.org/markup-compatibility/2006">
                <mc:Choice xmlns:v="urn:schemas-microsoft-com:vml" Requires="v">
                  <p:oleObj name="Equation" r:id="rId17" imgW="165100" imgH="152400" progId="Equation.DSMT4">
                    <p:embed/>
                  </p:oleObj>
                </mc:Choice>
                <mc:Fallback>
                  <p:oleObj name="Equation" r:id="rId17" imgW="165100" imgH="152400" progId="Equation.DSMT4">
                    <p:embed/>
                    <p:pic>
                      <p:nvPicPr>
                        <p:cNvPr id="0" name=""/>
                        <p:cNvPicPr/>
                        <p:nvPr/>
                      </p:nvPicPr>
                      <p:blipFill>
                        <a:blip r:embed="rId18"/>
                        <a:stretch>
                          <a:fillRect/>
                        </a:stretch>
                      </p:blipFill>
                      <p:spPr>
                        <a:xfrm>
                          <a:off x="5446949" y="3011712"/>
                          <a:ext cx="276225" cy="254000"/>
                        </a:xfrm>
                        <a:prstGeom prst="rect">
                          <a:avLst/>
                        </a:prstGeom>
                      </p:spPr>
                    </p:pic>
                  </p:oleObj>
                </mc:Fallback>
              </mc:AlternateContent>
            </a:graphicData>
          </a:graphic>
        </p:graphicFrame>
      </p:grpSp>
      <p:grpSp>
        <p:nvGrpSpPr>
          <p:cNvPr id="109" name="Group 108"/>
          <p:cNvGrpSpPr/>
          <p:nvPr/>
        </p:nvGrpSpPr>
        <p:grpSpPr>
          <a:xfrm>
            <a:off x="7721392" y="980494"/>
            <a:ext cx="333824" cy="333824"/>
            <a:chOff x="5411254" y="3001405"/>
            <a:chExt cx="333824" cy="333824"/>
          </a:xfrm>
        </p:grpSpPr>
        <p:sp>
          <p:nvSpPr>
            <p:cNvPr id="110" name="Oval 109"/>
            <p:cNvSpPr/>
            <p:nvPr/>
          </p:nvSpPr>
          <p:spPr>
            <a:xfrm>
              <a:off x="5411254" y="3001405"/>
              <a:ext cx="333824" cy="333824"/>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134" name="Object 133"/>
            <p:cNvGraphicFramePr>
              <a:graphicFrameLocks noChangeAspect="1"/>
            </p:cNvGraphicFramePr>
            <p:nvPr>
              <p:extLst>
                <p:ext uri="{D42A27DB-BD31-4B8C-83A1-F6EECF244321}">
                  <p14:modId xmlns:p14="http://schemas.microsoft.com/office/powerpoint/2010/main" val="4207075617"/>
                </p:ext>
              </p:extLst>
            </p:nvPr>
          </p:nvGraphicFramePr>
          <p:xfrm>
            <a:off x="5451390" y="3045986"/>
            <a:ext cx="254000" cy="254000"/>
          </p:xfrm>
          <a:graphic>
            <a:graphicData uri="http://schemas.openxmlformats.org/presentationml/2006/ole">
              <mc:AlternateContent xmlns:mc="http://schemas.openxmlformats.org/markup-compatibility/2006">
                <mc:Choice xmlns:v="urn:schemas-microsoft-com:vml" Requires="v">
                  <p:oleObj name="Equation" r:id="rId19" imgW="152400" imgH="152400" progId="Equation.DSMT4">
                    <p:embed/>
                  </p:oleObj>
                </mc:Choice>
                <mc:Fallback>
                  <p:oleObj name="Equation" r:id="rId19" imgW="152400" imgH="152400" progId="Equation.DSMT4">
                    <p:embed/>
                    <p:pic>
                      <p:nvPicPr>
                        <p:cNvPr id="0" name=""/>
                        <p:cNvPicPr/>
                        <p:nvPr/>
                      </p:nvPicPr>
                      <p:blipFill>
                        <a:blip r:embed="rId20"/>
                        <a:stretch>
                          <a:fillRect/>
                        </a:stretch>
                      </p:blipFill>
                      <p:spPr>
                        <a:xfrm>
                          <a:off x="5451390" y="3045986"/>
                          <a:ext cx="254000" cy="254000"/>
                        </a:xfrm>
                        <a:prstGeom prst="rect">
                          <a:avLst/>
                        </a:prstGeom>
                      </p:spPr>
                    </p:pic>
                  </p:oleObj>
                </mc:Fallback>
              </mc:AlternateContent>
            </a:graphicData>
          </a:graphic>
        </p:graphicFrame>
      </p:grpSp>
      <p:sp>
        <p:nvSpPr>
          <p:cNvPr id="135" name="TextBox 134"/>
          <p:cNvSpPr txBox="1"/>
          <p:nvPr/>
        </p:nvSpPr>
        <p:spPr>
          <a:xfrm>
            <a:off x="314586" y="3146616"/>
            <a:ext cx="4641225" cy="400110"/>
          </a:xfrm>
          <a:prstGeom prst="rect">
            <a:avLst/>
          </a:prstGeom>
          <a:noFill/>
        </p:spPr>
        <p:txBody>
          <a:bodyPr wrap="square" rtlCol="0">
            <a:spAutoFit/>
          </a:bodyPr>
          <a:lstStyle/>
          <a:p>
            <a:r>
              <a:rPr lang="en-US" sz="2000" dirty="0">
                <a:solidFill>
                  <a:srgbClr val="FF0000"/>
                </a:solidFill>
                <a:latin typeface="Apple Chancery"/>
                <a:cs typeface="Apple Chancery"/>
              </a:rPr>
              <a:t>And here is </a:t>
            </a:r>
            <a:r>
              <a:rPr lang="en-US" sz="2000" dirty="0">
                <a:latin typeface="Times New Roman"/>
                <a:cs typeface="Times New Roman"/>
              </a:rPr>
              <a:t>the clever move.  </a:t>
            </a:r>
          </a:p>
        </p:txBody>
      </p:sp>
      <p:graphicFrame>
        <p:nvGraphicFramePr>
          <p:cNvPr id="139" name="Object 2"/>
          <p:cNvGraphicFramePr>
            <a:graphicFrameLocks noChangeAspect="1"/>
          </p:cNvGraphicFramePr>
          <p:nvPr>
            <p:extLst>
              <p:ext uri="{D42A27DB-BD31-4B8C-83A1-F6EECF244321}">
                <p14:modId xmlns:p14="http://schemas.microsoft.com/office/powerpoint/2010/main" val="2593383349"/>
              </p:ext>
            </p:extLst>
          </p:nvPr>
        </p:nvGraphicFramePr>
        <p:xfrm>
          <a:off x="3694907" y="4211974"/>
          <a:ext cx="652462" cy="349250"/>
        </p:xfrm>
        <a:graphic>
          <a:graphicData uri="http://schemas.openxmlformats.org/presentationml/2006/ole">
            <mc:AlternateContent xmlns:mc="http://schemas.openxmlformats.org/markup-compatibility/2006">
              <mc:Choice xmlns:v="urn:schemas-microsoft-com:vml" Requires="v">
                <p:oleObj name="Equation" r:id="rId21" imgW="381000" imgH="203200" progId="Equation.DSMT4">
                  <p:embed/>
                </p:oleObj>
              </mc:Choice>
              <mc:Fallback>
                <p:oleObj name="Equation" r:id="rId21" imgW="381000" imgH="203200" progId="Equation.DSMT4">
                  <p:embed/>
                  <p:pic>
                    <p:nvPicPr>
                      <p:cNvPr id="0" name=""/>
                      <p:cNvPicPr>
                        <a:picLocks noChangeAspect="1" noChangeArrowheads="1"/>
                      </p:cNvPicPr>
                      <p:nvPr/>
                    </p:nvPicPr>
                    <p:blipFill>
                      <a:blip r:embed="rId22"/>
                      <a:srcRect/>
                      <a:stretch>
                        <a:fillRect/>
                      </a:stretch>
                    </p:blipFill>
                    <p:spPr bwMode="auto">
                      <a:xfrm>
                        <a:off x="3694907" y="4211974"/>
                        <a:ext cx="652462" cy="349250"/>
                      </a:xfrm>
                      <a:prstGeom prst="rect">
                        <a:avLst/>
                      </a:prstGeom>
                      <a:noFill/>
                      <a:ln>
                        <a:noFill/>
                      </a:ln>
                      <a:effectLst/>
                    </p:spPr>
                  </p:pic>
                </p:oleObj>
              </mc:Fallback>
            </mc:AlternateContent>
          </a:graphicData>
        </a:graphic>
      </p:graphicFrame>
      <p:sp>
        <p:nvSpPr>
          <p:cNvPr id="140" name="TextBox 139"/>
          <p:cNvSpPr txBox="1"/>
          <p:nvPr/>
        </p:nvSpPr>
        <p:spPr>
          <a:xfrm>
            <a:off x="263785" y="4996166"/>
            <a:ext cx="8484605" cy="707886"/>
          </a:xfrm>
          <a:prstGeom prst="rect">
            <a:avLst/>
          </a:prstGeom>
          <a:noFill/>
        </p:spPr>
        <p:txBody>
          <a:bodyPr wrap="square" rtlCol="0">
            <a:spAutoFit/>
          </a:bodyPr>
          <a:lstStyle/>
          <a:p>
            <a:r>
              <a:rPr lang="en-US" sz="2000" dirty="0">
                <a:solidFill>
                  <a:srgbClr val="FF0000"/>
                </a:solidFill>
                <a:latin typeface="Apple Chancery"/>
                <a:cs typeface="Apple Chancery"/>
              </a:rPr>
              <a:t>Consequence:  </a:t>
            </a:r>
            <a:r>
              <a:rPr lang="en-US" sz="2000" dirty="0">
                <a:solidFill>
                  <a:srgbClr val="000000"/>
                </a:solidFill>
                <a:latin typeface="Times New Roman"/>
                <a:cs typeface="Times New Roman"/>
              </a:rPr>
              <a:t>You only need to </a:t>
            </a:r>
            <a:r>
              <a:rPr lang="en-US" sz="2000" dirty="0">
                <a:solidFill>
                  <a:srgbClr val="0000FF"/>
                </a:solidFill>
                <a:latin typeface="Times New Roman"/>
                <a:cs typeface="Times New Roman"/>
              </a:rPr>
              <a:t>write two loop equations </a:t>
            </a:r>
            <a:r>
              <a:rPr lang="en-US" sz="2000" dirty="0">
                <a:solidFill>
                  <a:srgbClr val="000000"/>
                </a:solidFill>
                <a:latin typeface="Times New Roman"/>
                <a:cs typeface="Times New Roman"/>
              </a:rPr>
              <a:t>(you’ve already used the node information in defining the currents).</a:t>
            </a:r>
          </a:p>
        </p:txBody>
      </p:sp>
      <p:sp>
        <p:nvSpPr>
          <p:cNvPr id="142" name="TextBox 141"/>
          <p:cNvSpPr txBox="1"/>
          <p:nvPr/>
        </p:nvSpPr>
        <p:spPr>
          <a:xfrm>
            <a:off x="646851" y="2287319"/>
            <a:ext cx="4641225" cy="400110"/>
          </a:xfrm>
          <a:prstGeom prst="rect">
            <a:avLst/>
          </a:prstGeom>
          <a:noFill/>
        </p:spPr>
        <p:txBody>
          <a:bodyPr wrap="square" rtlCol="0">
            <a:spAutoFit/>
          </a:bodyPr>
          <a:lstStyle/>
          <a:p>
            <a:r>
              <a:rPr lang="en-US" sz="2000" dirty="0">
                <a:solidFill>
                  <a:srgbClr val="FF0000"/>
                </a:solidFill>
                <a:latin typeface="Apple Chancery"/>
                <a:cs typeface="Apple Chancery"/>
              </a:rPr>
              <a:t>Step 0: </a:t>
            </a:r>
            <a:r>
              <a:rPr lang="en-US" sz="2000" dirty="0">
                <a:solidFill>
                  <a:srgbClr val="0000FF"/>
                </a:solidFill>
                <a:latin typeface="Times New Roman"/>
                <a:cs typeface="Times New Roman"/>
              </a:rPr>
              <a:t>Remove the meters.  </a:t>
            </a:r>
            <a:endParaRPr lang="en-US" sz="2000" dirty="0">
              <a:latin typeface="Times New Roman"/>
              <a:cs typeface="Times New Roman"/>
            </a:endParaRPr>
          </a:p>
        </p:txBody>
      </p:sp>
      <p:sp>
        <p:nvSpPr>
          <p:cNvPr id="71" name="TextBox 70"/>
          <p:cNvSpPr txBox="1"/>
          <p:nvPr/>
        </p:nvSpPr>
        <p:spPr>
          <a:xfrm>
            <a:off x="502274" y="3546726"/>
            <a:ext cx="4641225" cy="400110"/>
          </a:xfrm>
          <a:prstGeom prst="rect">
            <a:avLst/>
          </a:prstGeom>
          <a:noFill/>
        </p:spPr>
        <p:txBody>
          <a:bodyPr wrap="square" rtlCol="0">
            <a:spAutoFit/>
          </a:bodyPr>
          <a:lstStyle/>
          <a:p>
            <a:r>
              <a:rPr lang="en-US" sz="2000" dirty="0">
                <a:solidFill>
                  <a:srgbClr val="FF0000"/>
                </a:solidFill>
                <a:latin typeface="Apple Chancery"/>
                <a:cs typeface="Apple Chancery"/>
              </a:rPr>
              <a:t>Think about it.  </a:t>
            </a:r>
            <a:r>
              <a:rPr lang="en-US" sz="2000" dirty="0">
                <a:latin typeface="Times New Roman"/>
                <a:cs typeface="Times New Roman"/>
              </a:rPr>
              <a:t>If current     comes into</a:t>
            </a:r>
          </a:p>
        </p:txBody>
      </p:sp>
      <p:graphicFrame>
        <p:nvGraphicFramePr>
          <p:cNvPr id="72" name="Object 2"/>
          <p:cNvGraphicFramePr>
            <a:graphicFrameLocks noChangeAspect="1"/>
          </p:cNvGraphicFramePr>
          <p:nvPr>
            <p:extLst>
              <p:ext uri="{D42A27DB-BD31-4B8C-83A1-F6EECF244321}">
                <p14:modId xmlns:p14="http://schemas.microsoft.com/office/powerpoint/2010/main" val="1140472491"/>
              </p:ext>
            </p:extLst>
          </p:nvPr>
        </p:nvGraphicFramePr>
        <p:xfrm>
          <a:off x="3419301" y="3567150"/>
          <a:ext cx="239713" cy="350837"/>
        </p:xfrm>
        <a:graphic>
          <a:graphicData uri="http://schemas.openxmlformats.org/presentationml/2006/ole">
            <mc:AlternateContent xmlns:mc="http://schemas.openxmlformats.org/markup-compatibility/2006">
              <mc:Choice xmlns:v="urn:schemas-microsoft-com:vml" Requires="v">
                <p:oleObj name="Equation" r:id="rId23" imgW="139700" imgH="203200" progId="Equation.DSMT4">
                  <p:embed/>
                </p:oleObj>
              </mc:Choice>
              <mc:Fallback>
                <p:oleObj name="Equation" r:id="rId23" imgW="139700" imgH="203200" progId="Equation.DSMT4">
                  <p:embed/>
                  <p:pic>
                    <p:nvPicPr>
                      <p:cNvPr id="0" name=""/>
                      <p:cNvPicPr>
                        <a:picLocks noChangeAspect="1" noChangeArrowheads="1"/>
                      </p:cNvPicPr>
                      <p:nvPr/>
                    </p:nvPicPr>
                    <p:blipFill>
                      <a:blip r:embed="rId14"/>
                      <a:srcRect/>
                      <a:stretch>
                        <a:fillRect/>
                      </a:stretch>
                    </p:blipFill>
                    <p:spPr bwMode="auto">
                      <a:xfrm>
                        <a:off x="3419301" y="3567150"/>
                        <a:ext cx="239713" cy="350837"/>
                      </a:xfrm>
                      <a:prstGeom prst="rect">
                        <a:avLst/>
                      </a:prstGeom>
                      <a:noFill/>
                      <a:ln>
                        <a:noFill/>
                      </a:ln>
                      <a:effectLst/>
                    </p:spPr>
                  </p:pic>
                </p:oleObj>
              </mc:Fallback>
            </mc:AlternateContent>
          </a:graphicData>
        </a:graphic>
      </p:graphicFrame>
      <p:graphicFrame>
        <p:nvGraphicFramePr>
          <p:cNvPr id="73" name="Object 2"/>
          <p:cNvGraphicFramePr>
            <a:graphicFrameLocks noChangeAspect="1"/>
          </p:cNvGraphicFramePr>
          <p:nvPr>
            <p:extLst>
              <p:ext uri="{D42A27DB-BD31-4B8C-83A1-F6EECF244321}">
                <p14:modId xmlns:p14="http://schemas.microsoft.com/office/powerpoint/2010/main" val="3639667685"/>
              </p:ext>
            </p:extLst>
          </p:nvPr>
        </p:nvGraphicFramePr>
        <p:xfrm>
          <a:off x="2672097" y="3902611"/>
          <a:ext cx="239712" cy="350837"/>
        </p:xfrm>
        <a:graphic>
          <a:graphicData uri="http://schemas.openxmlformats.org/presentationml/2006/ole">
            <mc:AlternateContent xmlns:mc="http://schemas.openxmlformats.org/markup-compatibility/2006">
              <mc:Choice xmlns:v="urn:schemas-microsoft-com:vml" Requires="v">
                <p:oleObj name="Equation" r:id="rId24" imgW="139700" imgH="203200" progId="Equation.DSMT4">
                  <p:embed/>
                </p:oleObj>
              </mc:Choice>
              <mc:Fallback>
                <p:oleObj name="Equation" r:id="rId24" imgW="139700" imgH="203200" progId="Equation.DSMT4">
                  <p:embed/>
                  <p:pic>
                    <p:nvPicPr>
                      <p:cNvPr id="0" name=""/>
                      <p:cNvPicPr>
                        <a:picLocks noChangeAspect="1" noChangeArrowheads="1"/>
                      </p:cNvPicPr>
                      <p:nvPr/>
                    </p:nvPicPr>
                    <p:blipFill>
                      <a:blip r:embed="rId16"/>
                      <a:srcRect/>
                      <a:stretch>
                        <a:fillRect/>
                      </a:stretch>
                    </p:blipFill>
                    <p:spPr bwMode="auto">
                      <a:xfrm>
                        <a:off x="2672097" y="3902611"/>
                        <a:ext cx="239712" cy="350837"/>
                      </a:xfrm>
                      <a:prstGeom prst="rect">
                        <a:avLst/>
                      </a:prstGeom>
                      <a:noFill/>
                      <a:ln>
                        <a:noFill/>
                      </a:ln>
                      <a:effectLst/>
                    </p:spPr>
                  </p:pic>
                </p:oleObj>
              </mc:Fallback>
            </mc:AlternateContent>
          </a:graphicData>
        </a:graphic>
      </p:graphicFrame>
      <p:graphicFrame>
        <p:nvGraphicFramePr>
          <p:cNvPr id="74" name="Object 2"/>
          <p:cNvGraphicFramePr>
            <a:graphicFrameLocks noChangeAspect="1"/>
          </p:cNvGraphicFramePr>
          <p:nvPr>
            <p:extLst>
              <p:ext uri="{D42A27DB-BD31-4B8C-83A1-F6EECF244321}">
                <p14:modId xmlns:p14="http://schemas.microsoft.com/office/powerpoint/2010/main" val="744453969"/>
              </p:ext>
            </p:extLst>
          </p:nvPr>
        </p:nvGraphicFramePr>
        <p:xfrm>
          <a:off x="6184565" y="3900733"/>
          <a:ext cx="349250" cy="349250"/>
        </p:xfrm>
        <a:graphic>
          <a:graphicData uri="http://schemas.openxmlformats.org/presentationml/2006/ole">
            <mc:AlternateContent xmlns:mc="http://schemas.openxmlformats.org/markup-compatibility/2006">
              <mc:Choice xmlns:v="urn:schemas-microsoft-com:vml" Requires="v">
                <p:oleObj name="Equation" r:id="rId25" imgW="203200" imgH="203200" progId="Equation.DSMT4">
                  <p:embed/>
                </p:oleObj>
              </mc:Choice>
              <mc:Fallback>
                <p:oleObj name="Equation" r:id="rId25" imgW="203200" imgH="203200" progId="Equation.DSMT4">
                  <p:embed/>
                  <p:pic>
                    <p:nvPicPr>
                      <p:cNvPr id="0" name=""/>
                      <p:cNvPicPr>
                        <a:picLocks noChangeAspect="1" noChangeArrowheads="1"/>
                      </p:cNvPicPr>
                      <p:nvPr/>
                    </p:nvPicPr>
                    <p:blipFill>
                      <a:blip r:embed="rId8"/>
                      <a:srcRect/>
                      <a:stretch>
                        <a:fillRect/>
                      </a:stretch>
                    </p:blipFill>
                    <p:spPr bwMode="auto">
                      <a:xfrm>
                        <a:off x="6184565" y="3900733"/>
                        <a:ext cx="349250" cy="349250"/>
                      </a:xfrm>
                      <a:prstGeom prst="rect">
                        <a:avLst/>
                      </a:prstGeom>
                      <a:noFill/>
                      <a:ln>
                        <a:noFill/>
                      </a:ln>
                      <a:effectLst/>
                    </p:spPr>
                  </p:pic>
                </p:oleObj>
              </mc:Fallback>
            </mc:AlternateContent>
          </a:graphicData>
        </a:graphic>
      </p:graphicFrame>
      <p:graphicFrame>
        <p:nvGraphicFramePr>
          <p:cNvPr id="75" name="Object 2"/>
          <p:cNvGraphicFramePr>
            <a:graphicFrameLocks noChangeAspect="1"/>
          </p:cNvGraphicFramePr>
          <p:nvPr>
            <p:extLst>
              <p:ext uri="{D42A27DB-BD31-4B8C-83A1-F6EECF244321}">
                <p14:modId xmlns:p14="http://schemas.microsoft.com/office/powerpoint/2010/main" val="4092982541"/>
              </p:ext>
            </p:extLst>
          </p:nvPr>
        </p:nvGraphicFramePr>
        <p:xfrm>
          <a:off x="2284747" y="4208799"/>
          <a:ext cx="349250" cy="349250"/>
        </p:xfrm>
        <a:graphic>
          <a:graphicData uri="http://schemas.openxmlformats.org/presentationml/2006/ole">
            <mc:AlternateContent xmlns:mc="http://schemas.openxmlformats.org/markup-compatibility/2006">
              <mc:Choice xmlns:v="urn:schemas-microsoft-com:vml" Requires="v">
                <p:oleObj name="Equation" r:id="rId26" imgW="203200" imgH="203200" progId="Equation.DSMT4">
                  <p:embed/>
                </p:oleObj>
              </mc:Choice>
              <mc:Fallback>
                <p:oleObj name="Equation" r:id="rId26" imgW="203200" imgH="203200" progId="Equation.DSMT4">
                  <p:embed/>
                  <p:pic>
                    <p:nvPicPr>
                      <p:cNvPr id="0" name=""/>
                      <p:cNvPicPr>
                        <a:picLocks noChangeAspect="1" noChangeArrowheads="1"/>
                      </p:cNvPicPr>
                      <p:nvPr/>
                    </p:nvPicPr>
                    <p:blipFill>
                      <a:blip r:embed="rId10"/>
                      <a:srcRect/>
                      <a:stretch>
                        <a:fillRect/>
                      </a:stretch>
                    </p:blipFill>
                    <p:spPr bwMode="auto">
                      <a:xfrm>
                        <a:off x="2284747" y="4208799"/>
                        <a:ext cx="349250" cy="349250"/>
                      </a:xfrm>
                      <a:prstGeom prst="rect">
                        <a:avLst/>
                      </a:prstGeom>
                      <a:noFill/>
                      <a:ln>
                        <a:noFill/>
                      </a:ln>
                      <a:effectLst/>
                    </p:spPr>
                  </p:pic>
                </p:oleObj>
              </mc:Fallback>
            </mc:AlternateContent>
          </a:graphicData>
        </a:graphic>
      </p:graphicFrame>
      <p:graphicFrame>
        <p:nvGraphicFramePr>
          <p:cNvPr id="76" name="Object 2"/>
          <p:cNvGraphicFramePr>
            <a:graphicFrameLocks noChangeAspect="1"/>
          </p:cNvGraphicFramePr>
          <p:nvPr>
            <p:extLst>
              <p:ext uri="{D42A27DB-BD31-4B8C-83A1-F6EECF244321}">
                <p14:modId xmlns:p14="http://schemas.microsoft.com/office/powerpoint/2010/main" val="3465283160"/>
              </p:ext>
            </p:extLst>
          </p:nvPr>
        </p:nvGraphicFramePr>
        <p:xfrm>
          <a:off x="8370059" y="4208998"/>
          <a:ext cx="239713" cy="350837"/>
        </p:xfrm>
        <a:graphic>
          <a:graphicData uri="http://schemas.openxmlformats.org/presentationml/2006/ole">
            <mc:AlternateContent xmlns:mc="http://schemas.openxmlformats.org/markup-compatibility/2006">
              <mc:Choice xmlns:v="urn:schemas-microsoft-com:vml" Requires="v">
                <p:oleObj name="Equation" r:id="rId27" imgW="139700" imgH="203200" progId="Equation.DSMT4">
                  <p:embed/>
                </p:oleObj>
              </mc:Choice>
              <mc:Fallback>
                <p:oleObj name="Equation" r:id="rId27" imgW="139700" imgH="203200" progId="Equation.DSMT4">
                  <p:embed/>
                  <p:pic>
                    <p:nvPicPr>
                      <p:cNvPr id="0" name=""/>
                      <p:cNvPicPr>
                        <a:picLocks noChangeAspect="1" noChangeArrowheads="1"/>
                      </p:cNvPicPr>
                      <p:nvPr/>
                    </p:nvPicPr>
                    <p:blipFill>
                      <a:blip r:embed="rId28"/>
                      <a:srcRect/>
                      <a:stretch>
                        <a:fillRect/>
                      </a:stretch>
                    </p:blipFill>
                    <p:spPr bwMode="auto">
                      <a:xfrm>
                        <a:off x="8370059" y="4208998"/>
                        <a:ext cx="239713" cy="350837"/>
                      </a:xfrm>
                      <a:prstGeom prst="rect">
                        <a:avLst/>
                      </a:prstGeom>
                      <a:noFill/>
                      <a:ln>
                        <a:noFill/>
                      </a:ln>
                      <a:effectLst/>
                    </p:spPr>
                  </p:pic>
                </p:oleObj>
              </mc:Fallback>
            </mc:AlternateContent>
          </a:graphicData>
        </a:graphic>
      </p:graphicFrame>
      <p:sp>
        <p:nvSpPr>
          <p:cNvPr id="80" name="TextBox 79"/>
          <p:cNvSpPr txBox="1"/>
          <p:nvPr/>
        </p:nvSpPr>
        <p:spPr>
          <a:xfrm>
            <a:off x="511340" y="3845677"/>
            <a:ext cx="1090132" cy="400110"/>
          </a:xfrm>
          <a:prstGeom prst="rect">
            <a:avLst/>
          </a:prstGeom>
          <a:noFill/>
        </p:spPr>
        <p:txBody>
          <a:bodyPr wrap="square" rtlCol="0">
            <a:spAutoFit/>
          </a:bodyPr>
          <a:lstStyle/>
          <a:p>
            <a:r>
              <a:rPr lang="en-US" sz="2000" dirty="0">
                <a:solidFill>
                  <a:srgbClr val="0000FF"/>
                </a:solidFill>
                <a:latin typeface="Times New Roman"/>
                <a:cs typeface="Times New Roman"/>
              </a:rPr>
              <a:t>node A</a:t>
            </a:r>
            <a:r>
              <a:rPr lang="en-US" sz="2000" dirty="0">
                <a:latin typeface="Times New Roman"/>
                <a:cs typeface="Times New Roman"/>
              </a:rPr>
              <a:t>, </a:t>
            </a:r>
            <a:endParaRPr lang="en-US" sz="2000" dirty="0">
              <a:solidFill>
                <a:srgbClr val="0000FF"/>
              </a:solidFill>
              <a:latin typeface="Times New Roman"/>
              <a:cs typeface="Times New Roman"/>
            </a:endParaRPr>
          </a:p>
        </p:txBody>
      </p:sp>
      <p:graphicFrame>
        <p:nvGraphicFramePr>
          <p:cNvPr id="82" name="Object 2"/>
          <p:cNvGraphicFramePr>
            <a:graphicFrameLocks noChangeAspect="1"/>
          </p:cNvGraphicFramePr>
          <p:nvPr>
            <p:extLst>
              <p:ext uri="{D42A27DB-BD31-4B8C-83A1-F6EECF244321}">
                <p14:modId xmlns:p14="http://schemas.microsoft.com/office/powerpoint/2010/main" val="3329792814"/>
              </p:ext>
            </p:extLst>
          </p:nvPr>
        </p:nvGraphicFramePr>
        <p:xfrm>
          <a:off x="7308163" y="1965868"/>
          <a:ext cx="652462" cy="349250"/>
        </p:xfrm>
        <a:graphic>
          <a:graphicData uri="http://schemas.openxmlformats.org/presentationml/2006/ole">
            <mc:AlternateContent xmlns:mc="http://schemas.openxmlformats.org/markup-compatibility/2006">
              <mc:Choice xmlns:v="urn:schemas-microsoft-com:vml" Requires="v">
                <p:oleObj name="Equation" r:id="rId29" imgW="381000" imgH="203200" progId="Equation.DSMT4">
                  <p:embed/>
                </p:oleObj>
              </mc:Choice>
              <mc:Fallback>
                <p:oleObj name="Equation" r:id="rId29" imgW="381000" imgH="203200" progId="Equation.DSMT4">
                  <p:embed/>
                  <p:pic>
                    <p:nvPicPr>
                      <p:cNvPr id="0" name=""/>
                      <p:cNvPicPr>
                        <a:picLocks noChangeAspect="1" noChangeArrowheads="1"/>
                      </p:cNvPicPr>
                      <p:nvPr/>
                    </p:nvPicPr>
                    <p:blipFill>
                      <a:blip r:embed="rId22"/>
                      <a:srcRect/>
                      <a:stretch>
                        <a:fillRect/>
                      </a:stretch>
                    </p:blipFill>
                    <p:spPr bwMode="auto">
                      <a:xfrm>
                        <a:off x="7308163" y="1965868"/>
                        <a:ext cx="652462" cy="349250"/>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040923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2"/>
                                        </p:tgtEl>
                                        <p:attrNameLst>
                                          <p:attrName>style.visibility</p:attrName>
                                        </p:attrNameLst>
                                      </p:cBhvr>
                                      <p:to>
                                        <p:strVal val="visible"/>
                                      </p:to>
                                    </p:set>
                                    <p:animEffect transition="in" filter="dissolve">
                                      <p:cBhvr>
                                        <p:cTn id="7" dur="500"/>
                                        <p:tgtEl>
                                          <p:spTgt spid="14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0" nodeType="clickEffect">
                                  <p:stCondLst>
                                    <p:cond delay="0"/>
                                  </p:stCondLst>
                                  <p:childTnLst>
                                    <p:set>
                                      <p:cBhvr>
                                        <p:cTn id="11" dur="1" fill="hold">
                                          <p:stCondLst>
                                            <p:cond delay="0"/>
                                          </p:stCondLst>
                                        </p:cTn>
                                        <p:tgtEl>
                                          <p:spTgt spid="84"/>
                                        </p:tgtEl>
                                        <p:attrNameLst>
                                          <p:attrName>style.visibility</p:attrName>
                                        </p:attrNameLst>
                                      </p:cBhvr>
                                      <p:to>
                                        <p:strVal val="hidden"/>
                                      </p:to>
                                    </p:set>
                                  </p:childTnLst>
                                </p:cTn>
                              </p:par>
                              <p:par>
                                <p:cTn id="12" presetID="1" presetClass="exit" presetSubtype="0" fill="hold" grpId="0" nodeType="withEffect">
                                  <p:stCondLst>
                                    <p:cond delay="0"/>
                                  </p:stCondLst>
                                  <p:childTnLst>
                                    <p:set>
                                      <p:cBhvr>
                                        <p:cTn id="13" dur="1" fill="hold">
                                          <p:stCondLst>
                                            <p:cond delay="0"/>
                                          </p:stCondLst>
                                        </p:cTn>
                                        <p:tgtEl>
                                          <p:spTgt spid="105"/>
                                        </p:tgtEl>
                                        <p:attrNameLst>
                                          <p:attrName>style.visibility</p:attrName>
                                        </p:attrNameLst>
                                      </p:cBhvr>
                                      <p:to>
                                        <p:strVal val="hidden"/>
                                      </p:to>
                                    </p:set>
                                  </p:childTnLst>
                                </p:cTn>
                              </p:par>
                              <p:par>
                                <p:cTn id="14" presetID="1" presetClass="exit" presetSubtype="0" fill="hold" grpId="0" nodeType="withEffect">
                                  <p:stCondLst>
                                    <p:cond delay="0"/>
                                  </p:stCondLst>
                                  <p:childTnLst>
                                    <p:set>
                                      <p:cBhvr>
                                        <p:cTn id="15" dur="1" fill="hold">
                                          <p:stCondLst>
                                            <p:cond delay="0"/>
                                          </p:stCondLst>
                                        </p:cTn>
                                        <p:tgtEl>
                                          <p:spTgt spid="83"/>
                                        </p:tgtEl>
                                        <p:attrNameLst>
                                          <p:attrName>style.visibility</p:attrName>
                                        </p:attrNameLst>
                                      </p:cBhvr>
                                      <p:to>
                                        <p:strVal val="hidden"/>
                                      </p:to>
                                    </p:set>
                                  </p:childTnLst>
                                </p:cTn>
                              </p:par>
                              <p:par>
                                <p:cTn id="16" presetID="1" presetClass="exit" presetSubtype="0" fill="hold" nodeType="withEffect">
                                  <p:stCondLst>
                                    <p:cond delay="0"/>
                                  </p:stCondLst>
                                  <p:childTnLst>
                                    <p:set>
                                      <p:cBhvr>
                                        <p:cTn id="17" dur="1" fill="hold">
                                          <p:stCondLst>
                                            <p:cond delay="0"/>
                                          </p:stCondLst>
                                        </p:cTn>
                                        <p:tgtEl>
                                          <p:spTgt spid="109"/>
                                        </p:tgtEl>
                                        <p:attrNameLst>
                                          <p:attrName>style.visibility</p:attrName>
                                        </p:attrNameLst>
                                      </p:cBhvr>
                                      <p:to>
                                        <p:strVal val="hidden"/>
                                      </p:to>
                                    </p:set>
                                  </p:childTnLst>
                                </p:cTn>
                              </p:par>
                              <p:par>
                                <p:cTn id="18" presetID="1" presetClass="exit" presetSubtype="0" fill="hold" nodeType="withEffect">
                                  <p:stCondLst>
                                    <p:cond delay="0"/>
                                  </p:stCondLst>
                                  <p:childTnLst>
                                    <p:set>
                                      <p:cBhvr>
                                        <p:cTn id="19" dur="1" fill="hold">
                                          <p:stCondLst>
                                            <p:cond delay="0"/>
                                          </p:stCondLst>
                                        </p:cTn>
                                        <p:tgtEl>
                                          <p:spTgt spid="106"/>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56"/>
                                        </p:tgtEl>
                                        <p:attrNameLst>
                                          <p:attrName>style.visibility</p:attrName>
                                        </p:attrNameLst>
                                      </p:cBhvr>
                                      <p:to>
                                        <p:strVal val="visible"/>
                                      </p:to>
                                    </p:set>
                                    <p:animEffect transition="in" filter="dissolve">
                                      <p:cBhvr>
                                        <p:cTn id="24" dur="500"/>
                                        <p:tgtEl>
                                          <p:spTgt spid="56"/>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135"/>
                                        </p:tgtEl>
                                        <p:attrNameLst>
                                          <p:attrName>style.visibility</p:attrName>
                                        </p:attrNameLst>
                                      </p:cBhvr>
                                      <p:to>
                                        <p:strVal val="visible"/>
                                      </p:to>
                                    </p:set>
                                    <p:animEffect transition="in" filter="dissolve">
                                      <p:cBhvr>
                                        <p:cTn id="29" dur="500"/>
                                        <p:tgtEl>
                                          <p:spTgt spid="135"/>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nodeType="clickEffect">
                                  <p:stCondLst>
                                    <p:cond delay="0"/>
                                  </p:stCondLst>
                                  <p:childTnLst>
                                    <p:set>
                                      <p:cBhvr>
                                        <p:cTn id="33" dur="1" fill="hold">
                                          <p:stCondLst>
                                            <p:cond delay="0"/>
                                          </p:stCondLst>
                                        </p:cTn>
                                        <p:tgtEl>
                                          <p:spTgt spid="72"/>
                                        </p:tgtEl>
                                        <p:attrNameLst>
                                          <p:attrName>style.visibility</p:attrName>
                                        </p:attrNameLst>
                                      </p:cBhvr>
                                      <p:to>
                                        <p:strVal val="visible"/>
                                      </p:to>
                                    </p:set>
                                    <p:animEffect transition="in" filter="dissolve">
                                      <p:cBhvr>
                                        <p:cTn id="34" dur="500"/>
                                        <p:tgtEl>
                                          <p:spTgt spid="72"/>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71"/>
                                        </p:tgtEl>
                                        <p:attrNameLst>
                                          <p:attrName>style.visibility</p:attrName>
                                        </p:attrNameLst>
                                      </p:cBhvr>
                                      <p:to>
                                        <p:strVal val="visible"/>
                                      </p:to>
                                    </p:set>
                                    <p:animEffect transition="in" filter="dissolve">
                                      <p:cBhvr>
                                        <p:cTn id="37" dur="500"/>
                                        <p:tgtEl>
                                          <p:spTgt spid="71"/>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80"/>
                                        </p:tgtEl>
                                        <p:attrNameLst>
                                          <p:attrName>style.visibility</p:attrName>
                                        </p:attrNameLst>
                                      </p:cBhvr>
                                      <p:to>
                                        <p:strVal val="visible"/>
                                      </p:to>
                                    </p:set>
                                    <p:animEffect transition="in" filter="dissolve">
                                      <p:cBhvr>
                                        <p:cTn id="40" dur="500"/>
                                        <p:tgtEl>
                                          <p:spTgt spid="80"/>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nodeType="clickEffect">
                                  <p:stCondLst>
                                    <p:cond delay="0"/>
                                  </p:stCondLst>
                                  <p:childTnLst>
                                    <p:set>
                                      <p:cBhvr>
                                        <p:cTn id="44" dur="1" fill="hold">
                                          <p:stCondLst>
                                            <p:cond delay="0"/>
                                          </p:stCondLst>
                                        </p:cTn>
                                        <p:tgtEl>
                                          <p:spTgt spid="63"/>
                                        </p:tgtEl>
                                        <p:attrNameLst>
                                          <p:attrName>style.visibility</p:attrName>
                                        </p:attrNameLst>
                                      </p:cBhvr>
                                      <p:to>
                                        <p:strVal val="visible"/>
                                      </p:to>
                                    </p:set>
                                    <p:animEffect transition="in" filter="dissolve">
                                      <p:cBhvr>
                                        <p:cTn id="45" dur="500"/>
                                        <p:tgtEl>
                                          <p:spTgt spid="63"/>
                                        </p:tgtEl>
                                      </p:cBhvr>
                                    </p:animEffect>
                                  </p:childTnLst>
                                </p:cTn>
                              </p:par>
                              <p:par>
                                <p:cTn id="46" presetID="9" presetClass="entr" presetSubtype="0" fill="hold" nodeType="withEffect">
                                  <p:stCondLst>
                                    <p:cond delay="0"/>
                                  </p:stCondLst>
                                  <p:childTnLst>
                                    <p:set>
                                      <p:cBhvr>
                                        <p:cTn id="47" dur="1" fill="hold">
                                          <p:stCondLst>
                                            <p:cond delay="0"/>
                                          </p:stCondLst>
                                        </p:cTn>
                                        <p:tgtEl>
                                          <p:spTgt spid="64"/>
                                        </p:tgtEl>
                                        <p:attrNameLst>
                                          <p:attrName>style.visibility</p:attrName>
                                        </p:attrNameLst>
                                      </p:cBhvr>
                                      <p:to>
                                        <p:strVal val="visible"/>
                                      </p:to>
                                    </p:set>
                                    <p:animEffect transition="in" filter="dissolve">
                                      <p:cBhvr>
                                        <p:cTn id="48" dur="500"/>
                                        <p:tgtEl>
                                          <p:spTgt spid="64"/>
                                        </p:tgtEl>
                                      </p:cBhvr>
                                    </p:animEffect>
                                  </p:childTnLst>
                                </p:cTn>
                              </p:par>
                            </p:childTnLst>
                          </p:cTn>
                        </p:par>
                      </p:childTnLst>
                    </p:cTn>
                  </p:par>
                  <p:par>
                    <p:cTn id="49" fill="hold">
                      <p:stCondLst>
                        <p:cond delay="indefinite"/>
                      </p:stCondLst>
                      <p:childTnLst>
                        <p:par>
                          <p:cTn id="50" fill="hold">
                            <p:stCondLst>
                              <p:cond delay="0"/>
                            </p:stCondLst>
                            <p:childTnLst>
                              <p:par>
                                <p:cTn id="51" presetID="9" presetClass="entr" presetSubtype="0" fill="hold" nodeType="clickEffect">
                                  <p:stCondLst>
                                    <p:cond delay="0"/>
                                  </p:stCondLst>
                                  <p:childTnLst>
                                    <p:set>
                                      <p:cBhvr>
                                        <p:cTn id="52" dur="1" fill="hold">
                                          <p:stCondLst>
                                            <p:cond delay="0"/>
                                          </p:stCondLst>
                                        </p:cTn>
                                        <p:tgtEl>
                                          <p:spTgt spid="74"/>
                                        </p:tgtEl>
                                        <p:attrNameLst>
                                          <p:attrName>style.visibility</p:attrName>
                                        </p:attrNameLst>
                                      </p:cBhvr>
                                      <p:to>
                                        <p:strVal val="visible"/>
                                      </p:to>
                                    </p:set>
                                    <p:animEffect transition="in" filter="dissolve">
                                      <p:cBhvr>
                                        <p:cTn id="53" dur="500"/>
                                        <p:tgtEl>
                                          <p:spTgt spid="74"/>
                                        </p:tgtEl>
                                      </p:cBhvr>
                                    </p:animEffect>
                                  </p:childTnLst>
                                </p:cTn>
                              </p:par>
                              <p:par>
                                <p:cTn id="54" presetID="9" presetClass="entr" presetSubtype="0" fill="hold" nodeType="withEffect">
                                  <p:stCondLst>
                                    <p:cond delay="0"/>
                                  </p:stCondLst>
                                  <p:childTnLst>
                                    <p:set>
                                      <p:cBhvr>
                                        <p:cTn id="55" dur="1" fill="hold">
                                          <p:stCondLst>
                                            <p:cond delay="0"/>
                                          </p:stCondLst>
                                        </p:cTn>
                                        <p:tgtEl>
                                          <p:spTgt spid="73"/>
                                        </p:tgtEl>
                                        <p:attrNameLst>
                                          <p:attrName>style.visibility</p:attrName>
                                        </p:attrNameLst>
                                      </p:cBhvr>
                                      <p:to>
                                        <p:strVal val="visible"/>
                                      </p:to>
                                    </p:set>
                                    <p:animEffect transition="in" filter="dissolve">
                                      <p:cBhvr>
                                        <p:cTn id="56" dur="500"/>
                                        <p:tgtEl>
                                          <p:spTgt spid="73"/>
                                        </p:tgtEl>
                                      </p:cBhvr>
                                    </p:animEffect>
                                  </p:childTnLst>
                                </p:cTn>
                              </p:par>
                              <p:par>
                                <p:cTn id="57" presetID="9" presetClass="entr" presetSubtype="0" fill="hold" grpId="0" nodeType="with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dissolve">
                                      <p:cBhvr>
                                        <p:cTn id="59" dur="500"/>
                                        <p:tgtEl>
                                          <p:spTgt spid="81"/>
                                        </p:tgtEl>
                                      </p:cBhvr>
                                    </p:animEffect>
                                  </p:childTnLst>
                                </p:cTn>
                              </p:par>
                            </p:childTnLst>
                          </p:cTn>
                        </p:par>
                      </p:childTnLst>
                    </p:cTn>
                  </p:par>
                  <p:par>
                    <p:cTn id="60" fill="hold">
                      <p:stCondLst>
                        <p:cond delay="indefinite"/>
                      </p:stCondLst>
                      <p:childTnLst>
                        <p:par>
                          <p:cTn id="61" fill="hold">
                            <p:stCondLst>
                              <p:cond delay="0"/>
                            </p:stCondLst>
                            <p:childTnLst>
                              <p:par>
                                <p:cTn id="62" presetID="9" presetClass="entr" presetSubtype="0" fill="hold" nodeType="clickEffect">
                                  <p:stCondLst>
                                    <p:cond delay="0"/>
                                  </p:stCondLst>
                                  <p:childTnLst>
                                    <p:set>
                                      <p:cBhvr>
                                        <p:cTn id="63" dur="1" fill="hold">
                                          <p:stCondLst>
                                            <p:cond delay="0"/>
                                          </p:stCondLst>
                                        </p:cTn>
                                        <p:tgtEl>
                                          <p:spTgt spid="62"/>
                                        </p:tgtEl>
                                        <p:attrNameLst>
                                          <p:attrName>style.visibility</p:attrName>
                                        </p:attrNameLst>
                                      </p:cBhvr>
                                      <p:to>
                                        <p:strVal val="visible"/>
                                      </p:to>
                                    </p:set>
                                    <p:animEffect transition="in" filter="dissolve">
                                      <p:cBhvr>
                                        <p:cTn id="64" dur="500"/>
                                        <p:tgtEl>
                                          <p:spTgt spid="62"/>
                                        </p:tgtEl>
                                      </p:cBhvr>
                                    </p:animEffect>
                                  </p:childTnLst>
                                </p:cTn>
                              </p:par>
                              <p:par>
                                <p:cTn id="65" presetID="9" presetClass="entr" presetSubtype="0" fill="hold" nodeType="withEffect">
                                  <p:stCondLst>
                                    <p:cond delay="0"/>
                                  </p:stCondLst>
                                  <p:childTnLst>
                                    <p:set>
                                      <p:cBhvr>
                                        <p:cTn id="66" dur="1" fill="hold">
                                          <p:stCondLst>
                                            <p:cond delay="0"/>
                                          </p:stCondLst>
                                        </p:cTn>
                                        <p:tgtEl>
                                          <p:spTgt spid="66"/>
                                        </p:tgtEl>
                                        <p:attrNameLst>
                                          <p:attrName>style.visibility</p:attrName>
                                        </p:attrNameLst>
                                      </p:cBhvr>
                                      <p:to>
                                        <p:strVal val="visible"/>
                                      </p:to>
                                    </p:set>
                                    <p:animEffect transition="in" filter="dissolve">
                                      <p:cBhvr>
                                        <p:cTn id="67" dur="500"/>
                                        <p:tgtEl>
                                          <p:spTgt spid="66"/>
                                        </p:tgtEl>
                                      </p:cBhvr>
                                    </p:animEffect>
                                  </p:childTnLst>
                                </p:cTn>
                              </p:par>
                            </p:childTnLst>
                          </p:cTn>
                        </p:par>
                      </p:childTnLst>
                    </p:cTn>
                  </p:par>
                  <p:par>
                    <p:cTn id="68" fill="hold">
                      <p:stCondLst>
                        <p:cond delay="indefinite"/>
                      </p:stCondLst>
                      <p:childTnLst>
                        <p:par>
                          <p:cTn id="69" fill="hold">
                            <p:stCondLst>
                              <p:cond delay="0"/>
                            </p:stCondLst>
                            <p:childTnLst>
                              <p:par>
                                <p:cTn id="70" presetID="9" presetClass="entr" presetSubtype="0" fill="hold" nodeType="clickEffect">
                                  <p:stCondLst>
                                    <p:cond delay="0"/>
                                  </p:stCondLst>
                                  <p:childTnLst>
                                    <p:set>
                                      <p:cBhvr>
                                        <p:cTn id="71" dur="1" fill="hold">
                                          <p:stCondLst>
                                            <p:cond delay="0"/>
                                          </p:stCondLst>
                                        </p:cTn>
                                        <p:tgtEl>
                                          <p:spTgt spid="76"/>
                                        </p:tgtEl>
                                        <p:attrNameLst>
                                          <p:attrName>style.visibility</p:attrName>
                                        </p:attrNameLst>
                                      </p:cBhvr>
                                      <p:to>
                                        <p:strVal val="visible"/>
                                      </p:to>
                                    </p:set>
                                    <p:animEffect transition="in" filter="dissolve">
                                      <p:cBhvr>
                                        <p:cTn id="72" dur="500"/>
                                        <p:tgtEl>
                                          <p:spTgt spid="76"/>
                                        </p:tgtEl>
                                      </p:cBhvr>
                                    </p:animEffect>
                                  </p:childTnLst>
                                </p:cTn>
                              </p:par>
                              <p:par>
                                <p:cTn id="73" presetID="9" presetClass="entr" presetSubtype="0" fill="hold" nodeType="withEffect">
                                  <p:stCondLst>
                                    <p:cond delay="0"/>
                                  </p:stCondLst>
                                  <p:childTnLst>
                                    <p:set>
                                      <p:cBhvr>
                                        <p:cTn id="74" dur="1" fill="hold">
                                          <p:stCondLst>
                                            <p:cond delay="0"/>
                                          </p:stCondLst>
                                        </p:cTn>
                                        <p:tgtEl>
                                          <p:spTgt spid="75"/>
                                        </p:tgtEl>
                                        <p:attrNameLst>
                                          <p:attrName>style.visibility</p:attrName>
                                        </p:attrNameLst>
                                      </p:cBhvr>
                                      <p:to>
                                        <p:strVal val="visible"/>
                                      </p:to>
                                    </p:set>
                                    <p:animEffect transition="in" filter="dissolve">
                                      <p:cBhvr>
                                        <p:cTn id="75" dur="500"/>
                                        <p:tgtEl>
                                          <p:spTgt spid="75"/>
                                        </p:tgtEl>
                                      </p:cBhvr>
                                    </p:animEffect>
                                  </p:childTnLst>
                                </p:cTn>
                              </p:par>
                              <p:par>
                                <p:cTn id="76" presetID="9" presetClass="entr" presetSubtype="0" fill="hold" nodeType="withEffect">
                                  <p:stCondLst>
                                    <p:cond delay="0"/>
                                  </p:stCondLst>
                                  <p:childTnLst>
                                    <p:set>
                                      <p:cBhvr>
                                        <p:cTn id="77" dur="1" fill="hold">
                                          <p:stCondLst>
                                            <p:cond delay="0"/>
                                          </p:stCondLst>
                                        </p:cTn>
                                        <p:tgtEl>
                                          <p:spTgt spid="139"/>
                                        </p:tgtEl>
                                        <p:attrNameLst>
                                          <p:attrName>style.visibility</p:attrName>
                                        </p:attrNameLst>
                                      </p:cBhvr>
                                      <p:to>
                                        <p:strVal val="visible"/>
                                      </p:to>
                                    </p:set>
                                    <p:animEffect transition="in" filter="dissolve">
                                      <p:cBhvr>
                                        <p:cTn id="78" dur="500"/>
                                        <p:tgtEl>
                                          <p:spTgt spid="139"/>
                                        </p:tgtEl>
                                      </p:cBhvr>
                                    </p:animEffect>
                                  </p:childTnLst>
                                </p:cTn>
                              </p:par>
                              <p:par>
                                <p:cTn id="79" presetID="9" presetClass="entr" presetSubtype="0" fill="hold" grpId="0" nodeType="withEffect">
                                  <p:stCondLst>
                                    <p:cond delay="0"/>
                                  </p:stCondLst>
                                  <p:childTnLst>
                                    <p:set>
                                      <p:cBhvr>
                                        <p:cTn id="80" dur="1" fill="hold">
                                          <p:stCondLst>
                                            <p:cond delay="0"/>
                                          </p:stCondLst>
                                        </p:cTn>
                                        <p:tgtEl>
                                          <p:spTgt spid="137"/>
                                        </p:tgtEl>
                                        <p:attrNameLst>
                                          <p:attrName>style.visibility</p:attrName>
                                        </p:attrNameLst>
                                      </p:cBhvr>
                                      <p:to>
                                        <p:strVal val="visible"/>
                                      </p:to>
                                    </p:set>
                                    <p:animEffect transition="in" filter="dissolve">
                                      <p:cBhvr>
                                        <p:cTn id="81" dur="500"/>
                                        <p:tgtEl>
                                          <p:spTgt spid="137"/>
                                        </p:tgtEl>
                                      </p:cBhvr>
                                    </p:animEffect>
                                  </p:childTnLst>
                                </p:cTn>
                              </p:par>
                            </p:childTnLst>
                          </p:cTn>
                        </p:par>
                      </p:childTnLst>
                    </p:cTn>
                  </p:par>
                  <p:par>
                    <p:cTn id="82" fill="hold">
                      <p:stCondLst>
                        <p:cond delay="indefinite"/>
                      </p:stCondLst>
                      <p:childTnLst>
                        <p:par>
                          <p:cTn id="83" fill="hold">
                            <p:stCondLst>
                              <p:cond delay="0"/>
                            </p:stCondLst>
                            <p:childTnLst>
                              <p:par>
                                <p:cTn id="84" presetID="9" presetClass="entr" presetSubtype="0" fill="hold" nodeType="click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dissolve">
                                      <p:cBhvr>
                                        <p:cTn id="86" dur="500"/>
                                        <p:tgtEl>
                                          <p:spTgt spid="65"/>
                                        </p:tgtEl>
                                      </p:cBhvr>
                                    </p:animEffect>
                                  </p:childTnLst>
                                </p:cTn>
                              </p:par>
                              <p:par>
                                <p:cTn id="87" presetID="9" presetClass="entr" presetSubtype="0" fill="hold" nodeType="withEffect">
                                  <p:stCondLst>
                                    <p:cond delay="0"/>
                                  </p:stCondLst>
                                  <p:childTnLst>
                                    <p:set>
                                      <p:cBhvr>
                                        <p:cTn id="88" dur="1" fill="hold">
                                          <p:stCondLst>
                                            <p:cond delay="0"/>
                                          </p:stCondLst>
                                        </p:cTn>
                                        <p:tgtEl>
                                          <p:spTgt spid="82"/>
                                        </p:tgtEl>
                                        <p:attrNameLst>
                                          <p:attrName>style.visibility</p:attrName>
                                        </p:attrNameLst>
                                      </p:cBhvr>
                                      <p:to>
                                        <p:strVal val="visible"/>
                                      </p:to>
                                    </p:set>
                                    <p:animEffect transition="in" filter="dissolve">
                                      <p:cBhvr>
                                        <p:cTn id="89" dur="500"/>
                                        <p:tgtEl>
                                          <p:spTgt spid="82"/>
                                        </p:tgtEl>
                                      </p:cBhvr>
                                    </p:animEffect>
                                  </p:childTnLst>
                                </p:cTn>
                              </p:par>
                            </p:childTnLst>
                          </p:cTn>
                        </p:par>
                      </p:childTnLst>
                    </p:cTn>
                  </p:par>
                  <p:par>
                    <p:cTn id="90" fill="hold">
                      <p:stCondLst>
                        <p:cond delay="indefinite"/>
                      </p:stCondLst>
                      <p:childTnLst>
                        <p:par>
                          <p:cTn id="91" fill="hold">
                            <p:stCondLst>
                              <p:cond delay="0"/>
                            </p:stCondLst>
                            <p:childTnLst>
                              <p:par>
                                <p:cTn id="92" presetID="9" presetClass="entr" presetSubtype="0" fill="hold" grpId="0" nodeType="clickEffect">
                                  <p:stCondLst>
                                    <p:cond delay="0"/>
                                  </p:stCondLst>
                                  <p:childTnLst>
                                    <p:set>
                                      <p:cBhvr>
                                        <p:cTn id="93" dur="1" fill="hold">
                                          <p:stCondLst>
                                            <p:cond delay="0"/>
                                          </p:stCondLst>
                                        </p:cTn>
                                        <p:tgtEl>
                                          <p:spTgt spid="140"/>
                                        </p:tgtEl>
                                        <p:attrNameLst>
                                          <p:attrName>style.visibility</p:attrName>
                                        </p:attrNameLst>
                                      </p:cBhvr>
                                      <p:to>
                                        <p:strVal val="visible"/>
                                      </p:to>
                                    </p:set>
                                    <p:animEffect transition="in" filter="dissolve">
                                      <p:cBhvr>
                                        <p:cTn id="94" dur="500"/>
                                        <p:tgtEl>
                                          <p:spTgt spid="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 grpId="0"/>
      <p:bldP spid="81" grpId="0"/>
      <p:bldP spid="56" grpId="0"/>
      <p:bldP spid="83" grpId="0" animBg="1"/>
      <p:bldP spid="84" grpId="0" animBg="1"/>
      <p:bldP spid="105" grpId="0" animBg="1"/>
      <p:bldP spid="135" grpId="0"/>
      <p:bldP spid="140" grpId="0"/>
      <p:bldP spid="142" grpId="0"/>
      <p:bldP spid="71" grpId="0"/>
      <p:bldP spid="80" grpId="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7250"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82296" tIns="41148" rIns="82296" bIns="41148"/>
          <a:lstStyle/>
          <a:p>
            <a:endParaRPr lang="en-US"/>
          </a:p>
        </p:txBody>
      </p:sp>
      <p:sp>
        <p:nvSpPr>
          <p:cNvPr id="137251" name="TextBox 43"/>
          <p:cNvSpPr txBox="1">
            <a:spLocks noChangeArrowheads="1"/>
          </p:cNvSpPr>
          <p:nvPr/>
        </p:nvSpPr>
        <p:spPr bwMode="auto">
          <a:xfrm>
            <a:off x="8719662" y="6472238"/>
            <a:ext cx="389505" cy="2523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29.)</a:t>
            </a:r>
          </a:p>
        </p:txBody>
      </p:sp>
      <p:graphicFrame>
        <p:nvGraphicFramePr>
          <p:cNvPr id="138" name="Object 2"/>
          <p:cNvGraphicFramePr>
            <a:graphicFrameLocks noChangeAspect="1"/>
          </p:cNvGraphicFramePr>
          <p:nvPr>
            <p:extLst>
              <p:ext uri="{D42A27DB-BD31-4B8C-83A1-F6EECF244321}">
                <p14:modId xmlns:p14="http://schemas.microsoft.com/office/powerpoint/2010/main" val="1219653791"/>
              </p:ext>
            </p:extLst>
          </p:nvPr>
        </p:nvGraphicFramePr>
        <p:xfrm>
          <a:off x="5138843" y="1550954"/>
          <a:ext cx="196850" cy="241300"/>
        </p:xfrm>
        <a:graphic>
          <a:graphicData uri="http://schemas.openxmlformats.org/presentationml/2006/ole">
            <mc:AlternateContent xmlns:mc="http://schemas.openxmlformats.org/markup-compatibility/2006">
              <mc:Choice xmlns:v="urn:schemas-microsoft-com:vml" Requires="v">
                <p:oleObj name="Equation" r:id="rId3" imgW="114300" imgH="139700" progId="Equation.DSMT4">
                  <p:embed/>
                </p:oleObj>
              </mc:Choice>
              <mc:Fallback>
                <p:oleObj name="Equation" r:id="rId3" imgW="114300" imgH="139700" progId="Equation.DSMT4">
                  <p:embed/>
                  <p:pic>
                    <p:nvPicPr>
                      <p:cNvPr id="0" name=""/>
                      <p:cNvPicPr>
                        <a:picLocks noChangeAspect="1" noChangeArrowheads="1"/>
                      </p:cNvPicPr>
                      <p:nvPr/>
                    </p:nvPicPr>
                    <p:blipFill>
                      <a:blip r:embed="rId4"/>
                      <a:srcRect/>
                      <a:stretch>
                        <a:fillRect/>
                      </a:stretch>
                    </p:blipFill>
                    <p:spPr bwMode="auto">
                      <a:xfrm>
                        <a:off x="5138843" y="1550954"/>
                        <a:ext cx="196850" cy="241300"/>
                      </a:xfrm>
                      <a:prstGeom prst="rect">
                        <a:avLst/>
                      </a:prstGeom>
                      <a:noFill/>
                      <a:ln>
                        <a:noFill/>
                      </a:ln>
                      <a:effectLst/>
                    </p:spPr>
                  </p:pic>
                </p:oleObj>
              </mc:Fallback>
            </mc:AlternateContent>
          </a:graphicData>
        </a:graphic>
      </p:graphicFrame>
      <p:graphicFrame>
        <p:nvGraphicFramePr>
          <p:cNvPr id="77" name="Object 2"/>
          <p:cNvGraphicFramePr>
            <a:graphicFrameLocks noChangeAspect="1"/>
          </p:cNvGraphicFramePr>
          <p:nvPr>
            <p:extLst>
              <p:ext uri="{D42A27DB-BD31-4B8C-83A1-F6EECF244321}">
                <p14:modId xmlns:p14="http://schemas.microsoft.com/office/powerpoint/2010/main" val="1203282748"/>
              </p:ext>
            </p:extLst>
          </p:nvPr>
        </p:nvGraphicFramePr>
        <p:xfrm>
          <a:off x="6014381" y="235288"/>
          <a:ext cx="327025" cy="349250"/>
        </p:xfrm>
        <a:graphic>
          <a:graphicData uri="http://schemas.openxmlformats.org/presentationml/2006/ole">
            <mc:AlternateContent xmlns:mc="http://schemas.openxmlformats.org/markup-compatibility/2006">
              <mc:Choice xmlns:v="urn:schemas-microsoft-com:vml" Requires="v">
                <p:oleObj name="Equation" r:id="rId5" imgW="190500" imgH="203200" progId="Equation.DSMT4">
                  <p:embed/>
                </p:oleObj>
              </mc:Choice>
              <mc:Fallback>
                <p:oleObj name="Equation" r:id="rId5" imgW="190500" imgH="203200" progId="Equation.DSMT4">
                  <p:embed/>
                  <p:pic>
                    <p:nvPicPr>
                      <p:cNvPr id="0" name=""/>
                      <p:cNvPicPr>
                        <a:picLocks noChangeAspect="1" noChangeArrowheads="1"/>
                      </p:cNvPicPr>
                      <p:nvPr/>
                    </p:nvPicPr>
                    <p:blipFill>
                      <a:blip r:embed="rId6"/>
                      <a:srcRect/>
                      <a:stretch>
                        <a:fillRect/>
                      </a:stretch>
                    </p:blipFill>
                    <p:spPr bwMode="auto">
                      <a:xfrm>
                        <a:off x="6014381" y="235288"/>
                        <a:ext cx="327025" cy="349250"/>
                      </a:xfrm>
                      <a:prstGeom prst="rect">
                        <a:avLst/>
                      </a:prstGeom>
                      <a:noFill/>
                      <a:ln>
                        <a:noFill/>
                      </a:ln>
                      <a:effectLst/>
                    </p:spPr>
                  </p:pic>
                </p:oleObj>
              </mc:Fallback>
            </mc:AlternateContent>
          </a:graphicData>
        </a:graphic>
      </p:graphicFrame>
      <p:grpSp>
        <p:nvGrpSpPr>
          <p:cNvPr id="88" name="Group 40"/>
          <p:cNvGrpSpPr>
            <a:grpSpLocks/>
          </p:cNvGrpSpPr>
          <p:nvPr/>
        </p:nvGrpSpPr>
        <p:grpSpPr bwMode="auto">
          <a:xfrm>
            <a:off x="5962774" y="584538"/>
            <a:ext cx="478466" cy="299762"/>
            <a:chOff x="4320" y="1536"/>
            <a:chExt cx="384" cy="240"/>
          </a:xfrm>
        </p:grpSpPr>
        <p:sp>
          <p:nvSpPr>
            <p:cNvPr id="126" name="Line 24"/>
            <p:cNvSpPr>
              <a:spLocks noChangeShapeType="1"/>
            </p:cNvSpPr>
            <p:nvPr/>
          </p:nvSpPr>
          <p:spPr bwMode="auto">
            <a:xfrm flipV="1">
              <a:off x="4320" y="1536"/>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27" name="Line 25"/>
            <p:cNvSpPr>
              <a:spLocks noChangeShapeType="1"/>
            </p:cNvSpPr>
            <p:nvPr/>
          </p:nvSpPr>
          <p:spPr bwMode="auto">
            <a:xfrm>
              <a:off x="4368"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28" name="Line 26"/>
            <p:cNvSpPr>
              <a:spLocks noChangeShapeType="1"/>
            </p:cNvSpPr>
            <p:nvPr/>
          </p:nvSpPr>
          <p:spPr bwMode="auto">
            <a:xfrm flipV="1">
              <a:off x="4464"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29" name="Line 27"/>
            <p:cNvSpPr>
              <a:spLocks noChangeShapeType="1"/>
            </p:cNvSpPr>
            <p:nvPr/>
          </p:nvSpPr>
          <p:spPr bwMode="auto">
            <a:xfrm>
              <a:off x="4560"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30" name="Line 28"/>
            <p:cNvSpPr>
              <a:spLocks noChangeShapeType="1"/>
            </p:cNvSpPr>
            <p:nvPr/>
          </p:nvSpPr>
          <p:spPr bwMode="auto">
            <a:xfrm flipV="1">
              <a:off x="4656" y="1632"/>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89" name="Line 41"/>
          <p:cNvSpPr>
            <a:spLocks noChangeShapeType="1"/>
          </p:cNvSpPr>
          <p:nvPr/>
        </p:nvSpPr>
        <p:spPr bwMode="auto">
          <a:xfrm>
            <a:off x="5484308" y="764203"/>
            <a:ext cx="478466"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90" name="Line 42"/>
          <p:cNvSpPr>
            <a:spLocks noChangeShapeType="1"/>
          </p:cNvSpPr>
          <p:nvPr/>
        </p:nvSpPr>
        <p:spPr bwMode="auto">
          <a:xfrm>
            <a:off x="6441239" y="704635"/>
            <a:ext cx="1127949"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91" name="Line 43"/>
          <p:cNvSpPr>
            <a:spLocks noChangeShapeType="1"/>
          </p:cNvSpPr>
          <p:nvPr/>
        </p:nvSpPr>
        <p:spPr bwMode="auto">
          <a:xfrm>
            <a:off x="7038841" y="704635"/>
            <a:ext cx="0" cy="53803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92" name="Line 44"/>
          <p:cNvSpPr>
            <a:spLocks noChangeShapeType="1"/>
          </p:cNvSpPr>
          <p:nvPr/>
        </p:nvSpPr>
        <p:spPr bwMode="auto">
          <a:xfrm>
            <a:off x="7098409" y="1720173"/>
            <a:ext cx="0" cy="658131"/>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93" name="Line 48"/>
          <p:cNvSpPr>
            <a:spLocks noChangeShapeType="1"/>
          </p:cNvSpPr>
          <p:nvPr/>
        </p:nvSpPr>
        <p:spPr bwMode="auto">
          <a:xfrm>
            <a:off x="8491531" y="658518"/>
            <a:ext cx="0" cy="599523"/>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nvGrpSpPr>
          <p:cNvPr id="94" name="Group 49"/>
          <p:cNvGrpSpPr>
            <a:grpSpLocks/>
          </p:cNvGrpSpPr>
          <p:nvPr/>
        </p:nvGrpSpPr>
        <p:grpSpPr bwMode="auto">
          <a:xfrm rot="5457964">
            <a:off x="6829873" y="1332501"/>
            <a:ext cx="477504" cy="297840"/>
            <a:chOff x="4320" y="1536"/>
            <a:chExt cx="384" cy="240"/>
          </a:xfrm>
        </p:grpSpPr>
        <p:sp>
          <p:nvSpPr>
            <p:cNvPr id="121" name="Line 50"/>
            <p:cNvSpPr>
              <a:spLocks noChangeShapeType="1"/>
            </p:cNvSpPr>
            <p:nvPr/>
          </p:nvSpPr>
          <p:spPr bwMode="auto">
            <a:xfrm flipV="1">
              <a:off x="4320" y="1536"/>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22" name="Line 51"/>
            <p:cNvSpPr>
              <a:spLocks noChangeShapeType="1"/>
            </p:cNvSpPr>
            <p:nvPr/>
          </p:nvSpPr>
          <p:spPr bwMode="auto">
            <a:xfrm>
              <a:off x="4368"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23" name="Line 52"/>
            <p:cNvSpPr>
              <a:spLocks noChangeShapeType="1"/>
            </p:cNvSpPr>
            <p:nvPr/>
          </p:nvSpPr>
          <p:spPr bwMode="auto">
            <a:xfrm flipV="1">
              <a:off x="4464"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24" name="Line 53"/>
            <p:cNvSpPr>
              <a:spLocks noChangeShapeType="1"/>
            </p:cNvSpPr>
            <p:nvPr/>
          </p:nvSpPr>
          <p:spPr bwMode="auto">
            <a:xfrm>
              <a:off x="4560"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25" name="Line 54"/>
            <p:cNvSpPr>
              <a:spLocks noChangeShapeType="1"/>
            </p:cNvSpPr>
            <p:nvPr/>
          </p:nvSpPr>
          <p:spPr bwMode="auto">
            <a:xfrm flipV="1">
              <a:off x="4656" y="1632"/>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95" name="Line 74"/>
          <p:cNvSpPr>
            <a:spLocks noChangeShapeType="1"/>
          </p:cNvSpPr>
          <p:nvPr/>
        </p:nvSpPr>
        <p:spPr bwMode="auto">
          <a:xfrm>
            <a:off x="8531884" y="1719212"/>
            <a:ext cx="0" cy="659091"/>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nvGrpSpPr>
          <p:cNvPr id="96" name="Group 87"/>
          <p:cNvGrpSpPr>
            <a:grpSpLocks/>
          </p:cNvGrpSpPr>
          <p:nvPr/>
        </p:nvGrpSpPr>
        <p:grpSpPr bwMode="auto">
          <a:xfrm rot="5457964">
            <a:off x="8263348" y="1330579"/>
            <a:ext cx="478466" cy="298801"/>
            <a:chOff x="4320" y="1536"/>
            <a:chExt cx="384" cy="240"/>
          </a:xfrm>
        </p:grpSpPr>
        <p:sp>
          <p:nvSpPr>
            <p:cNvPr id="116" name="Line 88"/>
            <p:cNvSpPr>
              <a:spLocks noChangeShapeType="1"/>
            </p:cNvSpPr>
            <p:nvPr/>
          </p:nvSpPr>
          <p:spPr bwMode="auto">
            <a:xfrm flipV="1">
              <a:off x="4320" y="1536"/>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17" name="Line 89"/>
            <p:cNvSpPr>
              <a:spLocks noChangeShapeType="1"/>
            </p:cNvSpPr>
            <p:nvPr/>
          </p:nvSpPr>
          <p:spPr bwMode="auto">
            <a:xfrm>
              <a:off x="4368"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18" name="Line 90"/>
            <p:cNvSpPr>
              <a:spLocks noChangeShapeType="1"/>
            </p:cNvSpPr>
            <p:nvPr/>
          </p:nvSpPr>
          <p:spPr bwMode="auto">
            <a:xfrm flipV="1">
              <a:off x="4464"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19" name="Line 91"/>
            <p:cNvSpPr>
              <a:spLocks noChangeShapeType="1"/>
            </p:cNvSpPr>
            <p:nvPr/>
          </p:nvSpPr>
          <p:spPr bwMode="auto">
            <a:xfrm>
              <a:off x="4560"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20" name="Line 92"/>
            <p:cNvSpPr>
              <a:spLocks noChangeShapeType="1"/>
            </p:cNvSpPr>
            <p:nvPr/>
          </p:nvSpPr>
          <p:spPr bwMode="auto">
            <a:xfrm flipV="1">
              <a:off x="4656" y="1632"/>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97" name="Line 93"/>
          <p:cNvSpPr>
            <a:spLocks noChangeShapeType="1"/>
          </p:cNvSpPr>
          <p:nvPr/>
        </p:nvSpPr>
        <p:spPr bwMode="auto">
          <a:xfrm flipH="1">
            <a:off x="5484308" y="2378303"/>
            <a:ext cx="3047576"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98" name="Line 101"/>
          <p:cNvSpPr>
            <a:spLocks noChangeShapeType="1"/>
          </p:cNvSpPr>
          <p:nvPr/>
        </p:nvSpPr>
        <p:spPr bwMode="auto">
          <a:xfrm>
            <a:off x="5484308" y="764203"/>
            <a:ext cx="0" cy="717698"/>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99" name="Line 102"/>
          <p:cNvSpPr>
            <a:spLocks noChangeShapeType="1"/>
          </p:cNvSpPr>
          <p:nvPr/>
        </p:nvSpPr>
        <p:spPr bwMode="auto">
          <a:xfrm>
            <a:off x="5186468" y="1481901"/>
            <a:ext cx="597602"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00" name="Line 103"/>
          <p:cNvSpPr>
            <a:spLocks noChangeShapeType="1"/>
          </p:cNvSpPr>
          <p:nvPr/>
        </p:nvSpPr>
        <p:spPr bwMode="auto">
          <a:xfrm>
            <a:off x="5424740" y="1601037"/>
            <a:ext cx="119136"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01" name="Line 104"/>
          <p:cNvSpPr>
            <a:spLocks noChangeShapeType="1"/>
          </p:cNvSpPr>
          <p:nvPr/>
        </p:nvSpPr>
        <p:spPr bwMode="auto">
          <a:xfrm>
            <a:off x="5484308" y="1601037"/>
            <a:ext cx="0" cy="777267"/>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nvGrpSpPr>
          <p:cNvPr id="102" name="Group 108"/>
          <p:cNvGrpSpPr>
            <a:grpSpLocks/>
          </p:cNvGrpSpPr>
          <p:nvPr/>
        </p:nvGrpSpPr>
        <p:grpSpPr bwMode="auto">
          <a:xfrm>
            <a:off x="7569188" y="520166"/>
            <a:ext cx="478466" cy="299762"/>
            <a:chOff x="4320" y="1536"/>
            <a:chExt cx="384" cy="240"/>
          </a:xfrm>
        </p:grpSpPr>
        <p:sp>
          <p:nvSpPr>
            <p:cNvPr id="111" name="Line 109"/>
            <p:cNvSpPr>
              <a:spLocks noChangeShapeType="1"/>
            </p:cNvSpPr>
            <p:nvPr/>
          </p:nvSpPr>
          <p:spPr bwMode="auto">
            <a:xfrm flipV="1">
              <a:off x="4320" y="1536"/>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12" name="Line 110"/>
            <p:cNvSpPr>
              <a:spLocks noChangeShapeType="1"/>
            </p:cNvSpPr>
            <p:nvPr/>
          </p:nvSpPr>
          <p:spPr bwMode="auto">
            <a:xfrm>
              <a:off x="4368"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13" name="Line 111"/>
            <p:cNvSpPr>
              <a:spLocks noChangeShapeType="1"/>
            </p:cNvSpPr>
            <p:nvPr/>
          </p:nvSpPr>
          <p:spPr bwMode="auto">
            <a:xfrm flipV="1">
              <a:off x="4464"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14" name="Line 112"/>
            <p:cNvSpPr>
              <a:spLocks noChangeShapeType="1"/>
            </p:cNvSpPr>
            <p:nvPr/>
          </p:nvSpPr>
          <p:spPr bwMode="auto">
            <a:xfrm>
              <a:off x="4560"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15" name="Line 113"/>
            <p:cNvSpPr>
              <a:spLocks noChangeShapeType="1"/>
            </p:cNvSpPr>
            <p:nvPr/>
          </p:nvSpPr>
          <p:spPr bwMode="auto">
            <a:xfrm flipV="1">
              <a:off x="4656" y="1632"/>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103" name="Line 114"/>
          <p:cNvSpPr>
            <a:spLocks noChangeShapeType="1"/>
          </p:cNvSpPr>
          <p:nvPr/>
        </p:nvSpPr>
        <p:spPr bwMode="auto">
          <a:xfrm>
            <a:off x="8030360" y="658518"/>
            <a:ext cx="461172"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aphicFrame>
        <p:nvGraphicFramePr>
          <p:cNvPr id="131" name="Object 2"/>
          <p:cNvGraphicFramePr>
            <a:graphicFrameLocks noChangeAspect="1"/>
          </p:cNvGraphicFramePr>
          <p:nvPr>
            <p:extLst>
              <p:ext uri="{D42A27DB-BD31-4B8C-83A1-F6EECF244321}">
                <p14:modId xmlns:p14="http://schemas.microsoft.com/office/powerpoint/2010/main" val="3622896450"/>
              </p:ext>
            </p:extLst>
          </p:nvPr>
        </p:nvGraphicFramePr>
        <p:xfrm>
          <a:off x="7232159" y="1298061"/>
          <a:ext cx="349250" cy="349250"/>
        </p:xfrm>
        <a:graphic>
          <a:graphicData uri="http://schemas.openxmlformats.org/presentationml/2006/ole">
            <mc:AlternateContent xmlns:mc="http://schemas.openxmlformats.org/markup-compatibility/2006">
              <mc:Choice xmlns:v="urn:schemas-microsoft-com:vml" Requires="v">
                <p:oleObj name="Equation" r:id="rId7" imgW="203200" imgH="203200" progId="Equation.DSMT4">
                  <p:embed/>
                </p:oleObj>
              </mc:Choice>
              <mc:Fallback>
                <p:oleObj name="Equation" r:id="rId7" imgW="203200" imgH="203200" progId="Equation.DSMT4">
                  <p:embed/>
                  <p:pic>
                    <p:nvPicPr>
                      <p:cNvPr id="0" name=""/>
                      <p:cNvPicPr>
                        <a:picLocks noChangeAspect="1" noChangeArrowheads="1"/>
                      </p:cNvPicPr>
                      <p:nvPr/>
                    </p:nvPicPr>
                    <p:blipFill>
                      <a:blip r:embed="rId8"/>
                      <a:srcRect/>
                      <a:stretch>
                        <a:fillRect/>
                      </a:stretch>
                    </p:blipFill>
                    <p:spPr bwMode="auto">
                      <a:xfrm>
                        <a:off x="7232159" y="1298061"/>
                        <a:ext cx="349250" cy="349250"/>
                      </a:xfrm>
                      <a:prstGeom prst="rect">
                        <a:avLst/>
                      </a:prstGeom>
                      <a:noFill/>
                      <a:ln>
                        <a:noFill/>
                      </a:ln>
                      <a:effectLst/>
                    </p:spPr>
                  </p:pic>
                </p:oleObj>
              </mc:Fallback>
            </mc:AlternateContent>
          </a:graphicData>
        </a:graphic>
      </p:graphicFrame>
      <p:graphicFrame>
        <p:nvGraphicFramePr>
          <p:cNvPr id="132" name="Object 2"/>
          <p:cNvGraphicFramePr>
            <a:graphicFrameLocks noChangeAspect="1"/>
          </p:cNvGraphicFramePr>
          <p:nvPr>
            <p:extLst>
              <p:ext uri="{D42A27DB-BD31-4B8C-83A1-F6EECF244321}">
                <p14:modId xmlns:p14="http://schemas.microsoft.com/office/powerpoint/2010/main" val="2005034835"/>
              </p:ext>
            </p:extLst>
          </p:nvPr>
        </p:nvGraphicFramePr>
        <p:xfrm>
          <a:off x="7681110" y="235288"/>
          <a:ext cx="349250" cy="349250"/>
        </p:xfrm>
        <a:graphic>
          <a:graphicData uri="http://schemas.openxmlformats.org/presentationml/2006/ole">
            <mc:AlternateContent xmlns:mc="http://schemas.openxmlformats.org/markup-compatibility/2006">
              <mc:Choice xmlns:v="urn:schemas-microsoft-com:vml" Requires="v">
                <p:oleObj name="Equation" r:id="rId9" imgW="203200" imgH="203200" progId="Equation.DSMT4">
                  <p:embed/>
                </p:oleObj>
              </mc:Choice>
              <mc:Fallback>
                <p:oleObj name="Equation" r:id="rId9" imgW="203200" imgH="203200" progId="Equation.DSMT4">
                  <p:embed/>
                  <p:pic>
                    <p:nvPicPr>
                      <p:cNvPr id="0" name=""/>
                      <p:cNvPicPr>
                        <a:picLocks noChangeAspect="1" noChangeArrowheads="1"/>
                      </p:cNvPicPr>
                      <p:nvPr/>
                    </p:nvPicPr>
                    <p:blipFill>
                      <a:blip r:embed="rId10"/>
                      <a:srcRect/>
                      <a:stretch>
                        <a:fillRect/>
                      </a:stretch>
                    </p:blipFill>
                    <p:spPr bwMode="auto">
                      <a:xfrm>
                        <a:off x="7681110" y="235288"/>
                        <a:ext cx="349250" cy="349250"/>
                      </a:xfrm>
                      <a:prstGeom prst="rect">
                        <a:avLst/>
                      </a:prstGeom>
                      <a:noFill/>
                      <a:ln>
                        <a:noFill/>
                      </a:ln>
                      <a:effectLst/>
                    </p:spPr>
                  </p:pic>
                </p:oleObj>
              </mc:Fallback>
            </mc:AlternateContent>
          </a:graphicData>
        </a:graphic>
      </p:graphicFrame>
      <p:graphicFrame>
        <p:nvGraphicFramePr>
          <p:cNvPr id="133" name="Object 2"/>
          <p:cNvGraphicFramePr>
            <a:graphicFrameLocks noChangeAspect="1"/>
          </p:cNvGraphicFramePr>
          <p:nvPr>
            <p:extLst>
              <p:ext uri="{D42A27DB-BD31-4B8C-83A1-F6EECF244321}">
                <p14:modId xmlns:p14="http://schemas.microsoft.com/office/powerpoint/2010/main" val="3720941109"/>
              </p:ext>
            </p:extLst>
          </p:nvPr>
        </p:nvGraphicFramePr>
        <p:xfrm>
          <a:off x="8619620" y="1322354"/>
          <a:ext cx="371475" cy="349250"/>
        </p:xfrm>
        <a:graphic>
          <a:graphicData uri="http://schemas.openxmlformats.org/presentationml/2006/ole">
            <mc:AlternateContent xmlns:mc="http://schemas.openxmlformats.org/markup-compatibility/2006">
              <mc:Choice xmlns:v="urn:schemas-microsoft-com:vml" Requires="v">
                <p:oleObj name="Equation" r:id="rId11" imgW="215900" imgH="203200" progId="Equation.DSMT4">
                  <p:embed/>
                </p:oleObj>
              </mc:Choice>
              <mc:Fallback>
                <p:oleObj name="Equation" r:id="rId11" imgW="215900" imgH="203200" progId="Equation.DSMT4">
                  <p:embed/>
                  <p:pic>
                    <p:nvPicPr>
                      <p:cNvPr id="0" name=""/>
                      <p:cNvPicPr>
                        <a:picLocks noChangeAspect="1" noChangeArrowheads="1"/>
                      </p:cNvPicPr>
                      <p:nvPr/>
                    </p:nvPicPr>
                    <p:blipFill>
                      <a:blip r:embed="rId12"/>
                      <a:srcRect/>
                      <a:stretch>
                        <a:fillRect/>
                      </a:stretch>
                    </p:blipFill>
                    <p:spPr bwMode="auto">
                      <a:xfrm>
                        <a:off x="8619620" y="1322354"/>
                        <a:ext cx="371475" cy="349250"/>
                      </a:xfrm>
                      <a:prstGeom prst="rect">
                        <a:avLst/>
                      </a:prstGeom>
                      <a:noFill/>
                      <a:ln>
                        <a:noFill/>
                      </a:ln>
                      <a:effectLst/>
                    </p:spPr>
                  </p:pic>
                </p:oleObj>
              </mc:Fallback>
            </mc:AlternateContent>
          </a:graphicData>
        </a:graphic>
      </p:graphicFrame>
      <p:cxnSp>
        <p:nvCxnSpPr>
          <p:cNvPr id="62" name="Straight Arrow Connector 61"/>
          <p:cNvCxnSpPr/>
          <p:nvPr/>
        </p:nvCxnSpPr>
        <p:spPr>
          <a:xfrm>
            <a:off x="6845313" y="1078117"/>
            <a:ext cx="0" cy="580606"/>
          </a:xfrm>
          <a:prstGeom prst="straightConnector1">
            <a:avLst/>
          </a:prstGeom>
          <a:ln w="12700"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3" name="Straight Arrow Connector 62"/>
          <p:cNvCxnSpPr/>
          <p:nvPr/>
        </p:nvCxnSpPr>
        <p:spPr>
          <a:xfrm flipV="1">
            <a:off x="5976986" y="911574"/>
            <a:ext cx="868327" cy="14344"/>
          </a:xfrm>
          <a:prstGeom prst="straightConnector1">
            <a:avLst/>
          </a:prstGeom>
          <a:ln w="12700"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64" name="Object 2"/>
          <p:cNvGraphicFramePr>
            <a:graphicFrameLocks noChangeAspect="1"/>
          </p:cNvGraphicFramePr>
          <p:nvPr>
            <p:extLst>
              <p:ext uri="{D42A27DB-BD31-4B8C-83A1-F6EECF244321}">
                <p14:modId xmlns:p14="http://schemas.microsoft.com/office/powerpoint/2010/main" val="1064388343"/>
              </p:ext>
            </p:extLst>
          </p:nvPr>
        </p:nvGraphicFramePr>
        <p:xfrm>
          <a:off x="6041472" y="895712"/>
          <a:ext cx="239713" cy="350837"/>
        </p:xfrm>
        <a:graphic>
          <a:graphicData uri="http://schemas.openxmlformats.org/presentationml/2006/ole">
            <mc:AlternateContent xmlns:mc="http://schemas.openxmlformats.org/markup-compatibility/2006">
              <mc:Choice xmlns:v="urn:schemas-microsoft-com:vml" Requires="v">
                <p:oleObj name="Equation" r:id="rId13" imgW="139700" imgH="203200" progId="Equation.DSMT4">
                  <p:embed/>
                </p:oleObj>
              </mc:Choice>
              <mc:Fallback>
                <p:oleObj name="Equation" r:id="rId13" imgW="139700" imgH="203200" progId="Equation.DSMT4">
                  <p:embed/>
                  <p:pic>
                    <p:nvPicPr>
                      <p:cNvPr id="0" name=""/>
                      <p:cNvPicPr>
                        <a:picLocks noChangeAspect="1" noChangeArrowheads="1"/>
                      </p:cNvPicPr>
                      <p:nvPr/>
                    </p:nvPicPr>
                    <p:blipFill>
                      <a:blip r:embed="rId14"/>
                      <a:srcRect/>
                      <a:stretch>
                        <a:fillRect/>
                      </a:stretch>
                    </p:blipFill>
                    <p:spPr bwMode="auto">
                      <a:xfrm>
                        <a:off x="6041472" y="895712"/>
                        <a:ext cx="239713" cy="350837"/>
                      </a:xfrm>
                      <a:prstGeom prst="rect">
                        <a:avLst/>
                      </a:prstGeom>
                      <a:noFill/>
                      <a:ln>
                        <a:noFill/>
                      </a:ln>
                      <a:effectLst/>
                    </p:spPr>
                  </p:pic>
                </p:oleObj>
              </mc:Fallback>
            </mc:AlternateContent>
          </a:graphicData>
        </a:graphic>
      </p:graphicFrame>
      <p:cxnSp>
        <p:nvCxnSpPr>
          <p:cNvPr id="65" name="Straight Arrow Connector 64"/>
          <p:cNvCxnSpPr/>
          <p:nvPr/>
        </p:nvCxnSpPr>
        <p:spPr>
          <a:xfrm>
            <a:off x="7127370" y="831340"/>
            <a:ext cx="471460" cy="0"/>
          </a:xfrm>
          <a:prstGeom prst="straightConnector1">
            <a:avLst/>
          </a:prstGeom>
          <a:ln w="12700"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66" name="Object 2"/>
          <p:cNvGraphicFramePr>
            <a:graphicFrameLocks noChangeAspect="1"/>
          </p:cNvGraphicFramePr>
          <p:nvPr>
            <p:extLst>
              <p:ext uri="{D42A27DB-BD31-4B8C-83A1-F6EECF244321}">
                <p14:modId xmlns:p14="http://schemas.microsoft.com/office/powerpoint/2010/main" val="1056400339"/>
              </p:ext>
            </p:extLst>
          </p:nvPr>
        </p:nvGraphicFramePr>
        <p:xfrm>
          <a:off x="6605601" y="1101511"/>
          <a:ext cx="239712" cy="350837"/>
        </p:xfrm>
        <a:graphic>
          <a:graphicData uri="http://schemas.openxmlformats.org/presentationml/2006/ole">
            <mc:AlternateContent xmlns:mc="http://schemas.openxmlformats.org/markup-compatibility/2006">
              <mc:Choice xmlns:v="urn:schemas-microsoft-com:vml" Requires="v">
                <p:oleObj name="Equation" r:id="rId15" imgW="139700" imgH="203200" progId="Equation.DSMT4">
                  <p:embed/>
                </p:oleObj>
              </mc:Choice>
              <mc:Fallback>
                <p:oleObj name="Equation" r:id="rId15" imgW="139700" imgH="203200" progId="Equation.DSMT4">
                  <p:embed/>
                  <p:pic>
                    <p:nvPicPr>
                      <p:cNvPr id="0" name=""/>
                      <p:cNvPicPr>
                        <a:picLocks noChangeAspect="1" noChangeArrowheads="1"/>
                      </p:cNvPicPr>
                      <p:nvPr/>
                    </p:nvPicPr>
                    <p:blipFill>
                      <a:blip r:embed="rId16"/>
                      <a:srcRect/>
                      <a:stretch>
                        <a:fillRect/>
                      </a:stretch>
                    </p:blipFill>
                    <p:spPr bwMode="auto">
                      <a:xfrm>
                        <a:off x="6605601" y="1101511"/>
                        <a:ext cx="239712" cy="350837"/>
                      </a:xfrm>
                      <a:prstGeom prst="rect">
                        <a:avLst/>
                      </a:prstGeom>
                      <a:noFill/>
                      <a:ln>
                        <a:noFill/>
                      </a:ln>
                      <a:effectLst/>
                    </p:spPr>
                  </p:pic>
                </p:oleObj>
              </mc:Fallback>
            </mc:AlternateContent>
          </a:graphicData>
        </a:graphic>
      </p:graphicFrame>
      <p:sp>
        <p:nvSpPr>
          <p:cNvPr id="5" name="TextBox 4"/>
          <p:cNvSpPr txBox="1"/>
          <p:nvPr/>
        </p:nvSpPr>
        <p:spPr>
          <a:xfrm>
            <a:off x="6715638" y="446038"/>
            <a:ext cx="646406" cy="276999"/>
          </a:xfrm>
          <a:prstGeom prst="rect">
            <a:avLst/>
          </a:prstGeom>
          <a:noFill/>
        </p:spPr>
        <p:txBody>
          <a:bodyPr wrap="none" rtlCol="0">
            <a:spAutoFit/>
          </a:bodyPr>
          <a:lstStyle/>
          <a:p>
            <a:r>
              <a:rPr lang="en-US" sz="1200" dirty="0">
                <a:solidFill>
                  <a:srgbClr val="0000FF"/>
                </a:solidFill>
              </a:rPr>
              <a:t>Node A</a:t>
            </a:r>
          </a:p>
        </p:txBody>
      </p:sp>
      <p:graphicFrame>
        <p:nvGraphicFramePr>
          <p:cNvPr id="82" name="Object 2"/>
          <p:cNvGraphicFramePr>
            <a:graphicFrameLocks noChangeAspect="1"/>
          </p:cNvGraphicFramePr>
          <p:nvPr>
            <p:extLst>
              <p:ext uri="{D42A27DB-BD31-4B8C-83A1-F6EECF244321}">
                <p14:modId xmlns:p14="http://schemas.microsoft.com/office/powerpoint/2010/main" val="3743857749"/>
              </p:ext>
            </p:extLst>
          </p:nvPr>
        </p:nvGraphicFramePr>
        <p:xfrm>
          <a:off x="7215767" y="831340"/>
          <a:ext cx="652462" cy="349250"/>
        </p:xfrm>
        <a:graphic>
          <a:graphicData uri="http://schemas.openxmlformats.org/presentationml/2006/ole">
            <mc:AlternateContent xmlns:mc="http://schemas.openxmlformats.org/markup-compatibility/2006">
              <mc:Choice xmlns:v="urn:schemas-microsoft-com:vml" Requires="v">
                <p:oleObj name="Equation" r:id="rId17" imgW="381000" imgH="203200" progId="Equation.DSMT4">
                  <p:embed/>
                </p:oleObj>
              </mc:Choice>
              <mc:Fallback>
                <p:oleObj name="Equation" r:id="rId17" imgW="381000" imgH="203200" progId="Equation.DSMT4">
                  <p:embed/>
                  <p:pic>
                    <p:nvPicPr>
                      <p:cNvPr id="0" name=""/>
                      <p:cNvPicPr>
                        <a:picLocks noChangeAspect="1" noChangeArrowheads="1"/>
                      </p:cNvPicPr>
                      <p:nvPr/>
                    </p:nvPicPr>
                    <p:blipFill>
                      <a:blip r:embed="rId18"/>
                      <a:srcRect/>
                      <a:stretch>
                        <a:fillRect/>
                      </a:stretch>
                    </p:blipFill>
                    <p:spPr bwMode="auto">
                      <a:xfrm>
                        <a:off x="7215767" y="831340"/>
                        <a:ext cx="652462" cy="349250"/>
                      </a:xfrm>
                      <a:prstGeom prst="rect">
                        <a:avLst/>
                      </a:prstGeom>
                      <a:noFill/>
                      <a:ln>
                        <a:noFill/>
                      </a:ln>
                      <a:effectLst/>
                    </p:spPr>
                  </p:pic>
                </p:oleObj>
              </mc:Fallback>
            </mc:AlternateContent>
          </a:graphicData>
        </a:graphic>
      </p:graphicFrame>
      <p:sp>
        <p:nvSpPr>
          <p:cNvPr id="78" name="TextBox 77"/>
          <p:cNvSpPr txBox="1"/>
          <p:nvPr/>
        </p:nvSpPr>
        <p:spPr>
          <a:xfrm>
            <a:off x="5922700" y="1909083"/>
            <a:ext cx="607859" cy="276999"/>
          </a:xfrm>
          <a:prstGeom prst="rect">
            <a:avLst/>
          </a:prstGeom>
          <a:noFill/>
        </p:spPr>
        <p:txBody>
          <a:bodyPr wrap="none" rtlCol="0">
            <a:spAutoFit/>
          </a:bodyPr>
          <a:lstStyle/>
          <a:p>
            <a:r>
              <a:rPr lang="en-US" sz="1200" dirty="0">
                <a:solidFill>
                  <a:srgbClr val="0000FF"/>
                </a:solidFill>
              </a:rPr>
              <a:t>Loop 1</a:t>
            </a:r>
          </a:p>
        </p:txBody>
      </p:sp>
      <p:grpSp>
        <p:nvGrpSpPr>
          <p:cNvPr id="79" name="Group 78"/>
          <p:cNvGrpSpPr/>
          <p:nvPr/>
        </p:nvGrpSpPr>
        <p:grpSpPr>
          <a:xfrm flipV="1">
            <a:off x="5809818" y="1305282"/>
            <a:ext cx="770504" cy="860192"/>
            <a:chOff x="5911418" y="1419582"/>
            <a:chExt cx="770504" cy="860192"/>
          </a:xfrm>
        </p:grpSpPr>
        <p:sp>
          <p:nvSpPr>
            <p:cNvPr id="85" name="Rounded Rectangle 84"/>
            <p:cNvSpPr/>
            <p:nvPr/>
          </p:nvSpPr>
          <p:spPr>
            <a:xfrm>
              <a:off x="6000610" y="1419582"/>
              <a:ext cx="681312" cy="860192"/>
            </a:xfrm>
            <a:prstGeom prst="roundRect">
              <a:avLst/>
            </a:prstGeom>
            <a:noFill/>
            <a:ln w="28575"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6" name="Group 85"/>
            <p:cNvGrpSpPr/>
            <p:nvPr/>
          </p:nvGrpSpPr>
          <p:grpSpPr>
            <a:xfrm flipV="1">
              <a:off x="5911418" y="1849678"/>
              <a:ext cx="173428" cy="173705"/>
              <a:chOff x="5975102" y="2315384"/>
              <a:chExt cx="173428" cy="173705"/>
            </a:xfrm>
          </p:grpSpPr>
          <p:cxnSp>
            <p:nvCxnSpPr>
              <p:cNvPr id="87" name="Straight Connector 86"/>
              <p:cNvCxnSpPr>
                <a:stCxn id="85" idx="1"/>
              </p:cNvCxnSpPr>
              <p:nvPr/>
            </p:nvCxnSpPr>
            <p:spPr>
              <a:xfrm flipH="1">
                <a:off x="5975102" y="2315384"/>
                <a:ext cx="89192" cy="173705"/>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104" name="Straight Connector 103"/>
              <p:cNvCxnSpPr/>
              <p:nvPr/>
            </p:nvCxnSpPr>
            <p:spPr>
              <a:xfrm>
                <a:off x="6059338" y="2315384"/>
                <a:ext cx="89192" cy="173705"/>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grpSp>
      </p:grpSp>
      <p:graphicFrame>
        <p:nvGraphicFramePr>
          <p:cNvPr id="136" name="Object 2"/>
          <p:cNvGraphicFramePr>
            <a:graphicFrameLocks noChangeAspect="1"/>
          </p:cNvGraphicFramePr>
          <p:nvPr>
            <p:extLst>
              <p:ext uri="{D42A27DB-BD31-4B8C-83A1-F6EECF244321}">
                <p14:modId xmlns:p14="http://schemas.microsoft.com/office/powerpoint/2010/main" val="1609871372"/>
              </p:ext>
            </p:extLst>
          </p:nvPr>
        </p:nvGraphicFramePr>
        <p:xfrm>
          <a:off x="901700" y="685991"/>
          <a:ext cx="2089150" cy="765175"/>
        </p:xfrm>
        <a:graphic>
          <a:graphicData uri="http://schemas.openxmlformats.org/presentationml/2006/ole">
            <mc:AlternateContent xmlns:mc="http://schemas.openxmlformats.org/markup-compatibility/2006">
              <mc:Choice xmlns:v="urn:schemas-microsoft-com:vml" Requires="v">
                <p:oleObj name="Equation" r:id="rId19" imgW="1219200" imgH="444500" progId="Equation.DSMT4">
                  <p:embed/>
                </p:oleObj>
              </mc:Choice>
              <mc:Fallback>
                <p:oleObj name="Equation" r:id="rId19" imgW="1219200" imgH="444500" progId="Equation.DSMT4">
                  <p:embed/>
                  <p:pic>
                    <p:nvPicPr>
                      <p:cNvPr id="0" name=""/>
                      <p:cNvPicPr>
                        <a:picLocks noChangeAspect="1" noChangeArrowheads="1"/>
                      </p:cNvPicPr>
                      <p:nvPr/>
                    </p:nvPicPr>
                    <p:blipFill>
                      <a:blip r:embed="rId20"/>
                      <a:srcRect/>
                      <a:stretch>
                        <a:fillRect/>
                      </a:stretch>
                    </p:blipFill>
                    <p:spPr bwMode="auto">
                      <a:xfrm>
                        <a:off x="901700" y="685991"/>
                        <a:ext cx="2089150" cy="765175"/>
                      </a:xfrm>
                      <a:prstGeom prst="rect">
                        <a:avLst/>
                      </a:prstGeom>
                      <a:noFill/>
                      <a:ln>
                        <a:noFill/>
                      </a:ln>
                      <a:effectLst/>
                    </p:spPr>
                  </p:pic>
                </p:oleObj>
              </mc:Fallback>
            </mc:AlternateContent>
          </a:graphicData>
        </a:graphic>
      </p:graphicFrame>
      <p:sp>
        <p:nvSpPr>
          <p:cNvPr id="141" name="TextBox 140"/>
          <p:cNvSpPr txBox="1"/>
          <p:nvPr/>
        </p:nvSpPr>
        <p:spPr>
          <a:xfrm>
            <a:off x="506839" y="304333"/>
            <a:ext cx="1076861" cy="400110"/>
          </a:xfrm>
          <a:prstGeom prst="rect">
            <a:avLst/>
          </a:prstGeom>
          <a:noFill/>
        </p:spPr>
        <p:txBody>
          <a:bodyPr wrap="square" rtlCol="0">
            <a:spAutoFit/>
          </a:bodyPr>
          <a:lstStyle/>
          <a:p>
            <a:r>
              <a:rPr lang="en-US" sz="2000" dirty="0">
                <a:solidFill>
                  <a:srgbClr val="0000FF"/>
                </a:solidFill>
                <a:latin typeface="Times New Roman"/>
                <a:cs typeface="Times New Roman"/>
              </a:rPr>
              <a:t>Loop 1:</a:t>
            </a:r>
            <a:endParaRPr lang="en-US" sz="2000" dirty="0">
              <a:latin typeface="Times New Roman"/>
              <a:cs typeface="Times New Roman"/>
            </a:endParaRPr>
          </a:p>
        </p:txBody>
      </p:sp>
      <p:grpSp>
        <p:nvGrpSpPr>
          <p:cNvPr id="143" name="Group 142"/>
          <p:cNvGrpSpPr/>
          <p:nvPr/>
        </p:nvGrpSpPr>
        <p:grpSpPr>
          <a:xfrm>
            <a:off x="7510039" y="1305265"/>
            <a:ext cx="770504" cy="880800"/>
            <a:chOff x="7649739" y="1791475"/>
            <a:chExt cx="770504" cy="880800"/>
          </a:xfrm>
        </p:grpSpPr>
        <p:sp>
          <p:nvSpPr>
            <p:cNvPr id="144" name="Rounded Rectangle 143"/>
            <p:cNvSpPr/>
            <p:nvPr/>
          </p:nvSpPr>
          <p:spPr>
            <a:xfrm>
              <a:off x="7738931" y="1791475"/>
              <a:ext cx="681312" cy="860192"/>
            </a:xfrm>
            <a:prstGeom prst="roundRect">
              <a:avLst/>
            </a:prstGeom>
            <a:noFill/>
            <a:ln w="28575"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5" name="TextBox 144"/>
            <p:cNvSpPr txBox="1"/>
            <p:nvPr/>
          </p:nvSpPr>
          <p:spPr>
            <a:xfrm>
              <a:off x="7762621" y="2395276"/>
              <a:ext cx="607859" cy="276999"/>
            </a:xfrm>
            <a:prstGeom prst="rect">
              <a:avLst/>
            </a:prstGeom>
            <a:noFill/>
          </p:spPr>
          <p:txBody>
            <a:bodyPr wrap="none" rtlCol="0">
              <a:spAutoFit/>
            </a:bodyPr>
            <a:lstStyle/>
            <a:p>
              <a:r>
                <a:rPr lang="en-US" sz="1200" dirty="0">
                  <a:solidFill>
                    <a:srgbClr val="0000FF"/>
                  </a:solidFill>
                </a:rPr>
                <a:t>Loop 2</a:t>
              </a:r>
            </a:p>
          </p:txBody>
        </p:sp>
        <p:cxnSp>
          <p:nvCxnSpPr>
            <p:cNvPr id="146" name="Straight Connector 145"/>
            <p:cNvCxnSpPr>
              <a:stCxn id="144" idx="1"/>
            </p:cNvCxnSpPr>
            <p:nvPr/>
          </p:nvCxnSpPr>
          <p:spPr>
            <a:xfrm flipH="1">
              <a:off x="7649739" y="2221571"/>
              <a:ext cx="89192" cy="173705"/>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147" name="Straight Connector 146"/>
            <p:cNvCxnSpPr/>
            <p:nvPr/>
          </p:nvCxnSpPr>
          <p:spPr>
            <a:xfrm>
              <a:off x="7733975" y="2221571"/>
              <a:ext cx="89192" cy="173705"/>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grpSp>
      <p:graphicFrame>
        <p:nvGraphicFramePr>
          <p:cNvPr id="148" name="Object 2"/>
          <p:cNvGraphicFramePr>
            <a:graphicFrameLocks noChangeAspect="1"/>
          </p:cNvGraphicFramePr>
          <p:nvPr>
            <p:extLst>
              <p:ext uri="{D42A27DB-BD31-4B8C-83A1-F6EECF244321}">
                <p14:modId xmlns:p14="http://schemas.microsoft.com/office/powerpoint/2010/main" val="1902820130"/>
              </p:ext>
            </p:extLst>
          </p:nvPr>
        </p:nvGraphicFramePr>
        <p:xfrm>
          <a:off x="889000" y="1947183"/>
          <a:ext cx="3916363" cy="1112838"/>
        </p:xfrm>
        <a:graphic>
          <a:graphicData uri="http://schemas.openxmlformats.org/presentationml/2006/ole">
            <mc:AlternateContent xmlns:mc="http://schemas.openxmlformats.org/markup-compatibility/2006">
              <mc:Choice xmlns:v="urn:schemas-microsoft-com:vml" Requires="v">
                <p:oleObj name="Equation" r:id="rId21" imgW="2286000" imgH="647700" progId="Equation.DSMT4">
                  <p:embed/>
                </p:oleObj>
              </mc:Choice>
              <mc:Fallback>
                <p:oleObj name="Equation" r:id="rId21" imgW="2286000" imgH="647700" progId="Equation.DSMT4">
                  <p:embed/>
                  <p:pic>
                    <p:nvPicPr>
                      <p:cNvPr id="0" name=""/>
                      <p:cNvPicPr>
                        <a:picLocks noChangeAspect="1" noChangeArrowheads="1"/>
                      </p:cNvPicPr>
                      <p:nvPr/>
                    </p:nvPicPr>
                    <p:blipFill>
                      <a:blip r:embed="rId22"/>
                      <a:srcRect/>
                      <a:stretch>
                        <a:fillRect/>
                      </a:stretch>
                    </p:blipFill>
                    <p:spPr bwMode="auto">
                      <a:xfrm>
                        <a:off x="889000" y="1947183"/>
                        <a:ext cx="3916363" cy="1112838"/>
                      </a:xfrm>
                      <a:prstGeom prst="rect">
                        <a:avLst/>
                      </a:prstGeom>
                      <a:noFill/>
                      <a:ln>
                        <a:noFill/>
                      </a:ln>
                      <a:effectLst/>
                    </p:spPr>
                  </p:pic>
                </p:oleObj>
              </mc:Fallback>
            </mc:AlternateContent>
          </a:graphicData>
        </a:graphic>
      </p:graphicFrame>
      <p:sp>
        <p:nvSpPr>
          <p:cNvPr id="149" name="TextBox 148"/>
          <p:cNvSpPr txBox="1"/>
          <p:nvPr/>
        </p:nvSpPr>
        <p:spPr>
          <a:xfrm>
            <a:off x="506839" y="1468193"/>
            <a:ext cx="1076861" cy="400110"/>
          </a:xfrm>
          <a:prstGeom prst="rect">
            <a:avLst/>
          </a:prstGeom>
          <a:noFill/>
        </p:spPr>
        <p:txBody>
          <a:bodyPr wrap="square" rtlCol="0">
            <a:spAutoFit/>
          </a:bodyPr>
          <a:lstStyle/>
          <a:p>
            <a:r>
              <a:rPr lang="en-US" sz="2000" dirty="0">
                <a:solidFill>
                  <a:srgbClr val="0000FF"/>
                </a:solidFill>
                <a:latin typeface="Times New Roman"/>
                <a:cs typeface="Times New Roman"/>
              </a:rPr>
              <a:t>Loop 2:</a:t>
            </a:r>
            <a:endParaRPr lang="en-US" sz="2000" dirty="0">
              <a:latin typeface="Times New Roman"/>
              <a:cs typeface="Times New Roman"/>
            </a:endParaRPr>
          </a:p>
        </p:txBody>
      </p:sp>
      <p:graphicFrame>
        <p:nvGraphicFramePr>
          <p:cNvPr id="150" name="Object 2"/>
          <p:cNvGraphicFramePr>
            <a:graphicFrameLocks noChangeAspect="1"/>
          </p:cNvGraphicFramePr>
          <p:nvPr>
            <p:extLst>
              <p:ext uri="{D42A27DB-BD31-4B8C-83A1-F6EECF244321}">
                <p14:modId xmlns:p14="http://schemas.microsoft.com/office/powerpoint/2010/main" val="1865092795"/>
              </p:ext>
            </p:extLst>
          </p:nvPr>
        </p:nvGraphicFramePr>
        <p:xfrm>
          <a:off x="2333292" y="3595748"/>
          <a:ext cx="3560762" cy="2084388"/>
        </p:xfrm>
        <a:graphic>
          <a:graphicData uri="http://schemas.openxmlformats.org/presentationml/2006/ole">
            <mc:AlternateContent xmlns:mc="http://schemas.openxmlformats.org/markup-compatibility/2006">
              <mc:Choice xmlns:v="urn:schemas-microsoft-com:vml" Requires="v">
                <p:oleObj name="Equation" r:id="rId23" imgW="1955800" imgH="1143000" progId="Equation.DSMT4">
                  <p:embed/>
                </p:oleObj>
              </mc:Choice>
              <mc:Fallback>
                <p:oleObj name="Equation" r:id="rId23" imgW="1955800" imgH="1143000" progId="Equation.DSMT4">
                  <p:embed/>
                  <p:pic>
                    <p:nvPicPr>
                      <p:cNvPr id="0" name=""/>
                      <p:cNvPicPr>
                        <a:picLocks noChangeAspect="1" noChangeArrowheads="1"/>
                      </p:cNvPicPr>
                      <p:nvPr/>
                    </p:nvPicPr>
                    <p:blipFill>
                      <a:blip r:embed="rId24"/>
                      <a:srcRect/>
                      <a:stretch>
                        <a:fillRect/>
                      </a:stretch>
                    </p:blipFill>
                    <p:spPr bwMode="auto">
                      <a:xfrm>
                        <a:off x="2333292" y="3595748"/>
                        <a:ext cx="3560762" cy="2084388"/>
                      </a:xfrm>
                      <a:prstGeom prst="rect">
                        <a:avLst/>
                      </a:prstGeom>
                      <a:noFill/>
                      <a:ln>
                        <a:noFill/>
                      </a:ln>
                      <a:effectLst/>
                    </p:spPr>
                  </p:pic>
                </p:oleObj>
              </mc:Fallback>
            </mc:AlternateContent>
          </a:graphicData>
        </a:graphic>
      </p:graphicFrame>
      <p:sp>
        <p:nvSpPr>
          <p:cNvPr id="151" name="TextBox 150"/>
          <p:cNvSpPr txBox="1"/>
          <p:nvPr/>
        </p:nvSpPr>
        <p:spPr>
          <a:xfrm>
            <a:off x="305304" y="3195638"/>
            <a:ext cx="8685791" cy="400110"/>
          </a:xfrm>
          <a:prstGeom prst="rect">
            <a:avLst/>
          </a:prstGeom>
          <a:noFill/>
        </p:spPr>
        <p:txBody>
          <a:bodyPr wrap="square" rtlCol="0">
            <a:spAutoFit/>
          </a:bodyPr>
          <a:lstStyle/>
          <a:p>
            <a:r>
              <a:rPr lang="en-US" sz="2000" dirty="0">
                <a:solidFill>
                  <a:srgbClr val="0000FF"/>
                </a:solidFill>
                <a:latin typeface="Apple Chancery"/>
                <a:cs typeface="Apple Chancery"/>
              </a:rPr>
              <a:t>Solving:</a:t>
            </a:r>
            <a:endParaRPr lang="en-US" sz="2000" dirty="0">
              <a:solidFill>
                <a:srgbClr val="0000FF"/>
              </a:solidFill>
              <a:latin typeface="Times New Roman"/>
              <a:cs typeface="Times New Roman"/>
            </a:endParaRPr>
          </a:p>
        </p:txBody>
      </p:sp>
    </p:spTree>
    <p:extLst>
      <p:ext uri="{BB962C8B-B14F-4D97-AF65-F5344CB8AC3E}">
        <p14:creationId xmlns:p14="http://schemas.microsoft.com/office/powerpoint/2010/main" val="23754757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Rounded Rectangle 6"/>
          <p:cNvSpPr/>
          <p:nvPr/>
        </p:nvSpPr>
        <p:spPr>
          <a:xfrm>
            <a:off x="6938963" y="2435225"/>
            <a:ext cx="1417637" cy="988816"/>
          </a:xfrm>
          <a:prstGeom prst="roundRect">
            <a:avLst/>
          </a:prstGeom>
          <a:solidFill>
            <a:srgbClr val="FFFF00">
              <a:alpha val="39000"/>
            </a:srgbClr>
          </a:solidFill>
          <a:ln>
            <a:solidFill>
              <a:schemeClr val="tx1"/>
            </a:solidFill>
            <a:prstDash val="lg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TextBox 73"/>
          <p:cNvSpPr txBox="1"/>
          <p:nvPr/>
        </p:nvSpPr>
        <p:spPr>
          <a:xfrm>
            <a:off x="604868" y="1763702"/>
            <a:ext cx="5467319" cy="707886"/>
          </a:xfrm>
          <a:prstGeom prst="rect">
            <a:avLst/>
          </a:prstGeom>
          <a:noFill/>
        </p:spPr>
        <p:txBody>
          <a:bodyPr wrap="square" rtlCol="0">
            <a:spAutoFit/>
          </a:bodyPr>
          <a:lstStyle/>
          <a:p>
            <a:r>
              <a:rPr lang="en-US" sz="2000" dirty="0">
                <a:solidFill>
                  <a:srgbClr val="FF0000"/>
                </a:solidFill>
                <a:latin typeface="Apple Chancery"/>
                <a:cs typeface="Apple Chancery"/>
              </a:rPr>
              <a:t>The problem lies </a:t>
            </a:r>
            <a:r>
              <a:rPr lang="en-US" sz="2000" dirty="0">
                <a:latin typeface="Times New Roman"/>
                <a:cs typeface="Times New Roman"/>
              </a:rPr>
              <a:t>in the </a:t>
            </a:r>
            <a:r>
              <a:rPr lang="en-US" sz="2000" dirty="0">
                <a:solidFill>
                  <a:srgbClr val="0000FF"/>
                </a:solidFill>
                <a:latin typeface="Times New Roman"/>
                <a:cs typeface="Times New Roman"/>
              </a:rPr>
              <a:t>internal workings </a:t>
            </a:r>
            <a:r>
              <a:rPr lang="en-US" sz="2000" dirty="0">
                <a:latin typeface="Times New Roman"/>
                <a:cs typeface="Times New Roman"/>
              </a:rPr>
              <a:t>of power supplies.  There are actually two parts to a p.s.:</a:t>
            </a:r>
          </a:p>
        </p:txBody>
      </p:sp>
      <p:sp>
        <p:nvSpPr>
          <p:cNvPr id="175" name="TextBox 174"/>
          <p:cNvSpPr txBox="1"/>
          <p:nvPr/>
        </p:nvSpPr>
        <p:spPr>
          <a:xfrm>
            <a:off x="323348" y="387022"/>
            <a:ext cx="5467417" cy="1323439"/>
          </a:xfrm>
          <a:prstGeom prst="rect">
            <a:avLst/>
          </a:prstGeom>
          <a:noFill/>
        </p:spPr>
        <p:txBody>
          <a:bodyPr wrap="square" rtlCol="0">
            <a:spAutoFit/>
          </a:bodyPr>
          <a:lstStyle/>
          <a:p>
            <a:r>
              <a:rPr lang="en-US" sz="2000" dirty="0">
                <a:solidFill>
                  <a:srgbClr val="FF0000"/>
                </a:solidFill>
                <a:latin typeface="Apple Chancery"/>
                <a:cs typeface="Apple Chancery"/>
              </a:rPr>
              <a:t>c.) Here’s the rub: </a:t>
            </a:r>
            <a:r>
              <a:rPr lang="en-US" sz="2000" dirty="0">
                <a:latin typeface="Times New Roman"/>
                <a:cs typeface="Times New Roman"/>
              </a:rPr>
              <a:t>if you carry this experiment out in the real world, the </a:t>
            </a:r>
            <a:r>
              <a:rPr lang="en-US" sz="2000" dirty="0">
                <a:solidFill>
                  <a:srgbClr val="0000FF"/>
                </a:solidFill>
                <a:latin typeface="Times New Roman"/>
                <a:cs typeface="Times New Roman"/>
              </a:rPr>
              <a:t>light bulb </a:t>
            </a:r>
            <a:r>
              <a:rPr lang="en-US" sz="2000" dirty="0">
                <a:latin typeface="Times New Roman"/>
                <a:cs typeface="Times New Roman"/>
              </a:rPr>
              <a:t>associated with    will </a:t>
            </a:r>
            <a:r>
              <a:rPr lang="en-US" sz="2000" i="1" dirty="0">
                <a:solidFill>
                  <a:srgbClr val="FF0000"/>
                </a:solidFill>
                <a:latin typeface="Times New Roman"/>
                <a:cs typeface="Times New Roman"/>
              </a:rPr>
              <a:t>actually dim </a:t>
            </a:r>
            <a:r>
              <a:rPr lang="en-US" sz="2000" dirty="0">
                <a:latin typeface="Times New Roman"/>
                <a:cs typeface="Times New Roman"/>
              </a:rPr>
              <a:t>suggesting that the current through      has diminished.  So what’s going on?</a:t>
            </a:r>
          </a:p>
        </p:txBody>
      </p:sp>
      <p:sp>
        <p:nvSpPr>
          <p:cNvPr id="137250"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82296" tIns="41148" rIns="82296" bIns="41148"/>
          <a:lstStyle/>
          <a:p>
            <a:endParaRPr lang="en-US"/>
          </a:p>
        </p:txBody>
      </p:sp>
      <p:sp>
        <p:nvSpPr>
          <p:cNvPr id="137251" name="TextBox 43"/>
          <p:cNvSpPr txBox="1">
            <a:spLocks noChangeArrowheads="1"/>
          </p:cNvSpPr>
          <p:nvPr/>
        </p:nvSpPr>
        <p:spPr bwMode="auto">
          <a:xfrm>
            <a:off x="8719662" y="6472238"/>
            <a:ext cx="318973" cy="2523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3.)</a:t>
            </a:r>
          </a:p>
        </p:txBody>
      </p:sp>
      <p:sp>
        <p:nvSpPr>
          <p:cNvPr id="137" name="Line 80"/>
          <p:cNvSpPr>
            <a:spLocks noChangeShapeType="1"/>
          </p:cNvSpPr>
          <p:nvPr/>
        </p:nvSpPr>
        <p:spPr bwMode="auto">
          <a:xfrm rot="16200000" flipH="1" flipV="1">
            <a:off x="7575013" y="2781237"/>
            <a:ext cx="2" cy="1929973"/>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43" name="Line 73"/>
          <p:cNvSpPr>
            <a:spLocks noChangeShapeType="1"/>
          </p:cNvSpPr>
          <p:nvPr/>
        </p:nvSpPr>
        <p:spPr bwMode="auto">
          <a:xfrm rot="10800000">
            <a:off x="8095501" y="1796883"/>
            <a:ext cx="690519"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44" name="Line 75"/>
          <p:cNvSpPr>
            <a:spLocks noChangeShapeType="1"/>
          </p:cNvSpPr>
          <p:nvPr/>
        </p:nvSpPr>
        <p:spPr bwMode="auto">
          <a:xfrm rot="10800000">
            <a:off x="6443117" y="1894081"/>
            <a:ext cx="583194" cy="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nvGrpSpPr>
          <p:cNvPr id="145" name="Group 144"/>
          <p:cNvGrpSpPr>
            <a:grpSpLocks/>
          </p:cNvGrpSpPr>
          <p:nvPr/>
        </p:nvGrpSpPr>
        <p:grpSpPr bwMode="auto">
          <a:xfrm rot="10800000">
            <a:off x="7026313" y="1589785"/>
            <a:ext cx="1059065" cy="485995"/>
            <a:chOff x="2256" y="2880"/>
            <a:chExt cx="576" cy="240"/>
          </a:xfrm>
        </p:grpSpPr>
        <p:sp>
          <p:nvSpPr>
            <p:cNvPr id="146" name="Line 15"/>
            <p:cNvSpPr>
              <a:spLocks noChangeShapeType="1"/>
            </p:cNvSpPr>
            <p:nvPr/>
          </p:nvSpPr>
          <p:spPr bwMode="auto">
            <a:xfrm flipV="1">
              <a:off x="2256" y="2880"/>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47" name="Line 16"/>
            <p:cNvSpPr>
              <a:spLocks noChangeShapeType="1"/>
            </p:cNvSpPr>
            <p:nvPr/>
          </p:nvSpPr>
          <p:spPr bwMode="auto">
            <a:xfrm>
              <a:off x="2304" y="2880"/>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48" name="Line 17"/>
            <p:cNvSpPr>
              <a:spLocks noChangeShapeType="1"/>
            </p:cNvSpPr>
            <p:nvPr/>
          </p:nvSpPr>
          <p:spPr bwMode="auto">
            <a:xfrm flipV="1">
              <a:off x="2400" y="2880"/>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49" name="Line 18"/>
            <p:cNvSpPr>
              <a:spLocks noChangeShapeType="1"/>
            </p:cNvSpPr>
            <p:nvPr/>
          </p:nvSpPr>
          <p:spPr bwMode="auto">
            <a:xfrm>
              <a:off x="2496" y="2880"/>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50" name="Line 19"/>
            <p:cNvSpPr>
              <a:spLocks noChangeShapeType="1"/>
            </p:cNvSpPr>
            <p:nvPr/>
          </p:nvSpPr>
          <p:spPr bwMode="auto">
            <a:xfrm flipV="1">
              <a:off x="2784" y="2976"/>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51" name="Line 45"/>
            <p:cNvSpPr>
              <a:spLocks noChangeShapeType="1"/>
            </p:cNvSpPr>
            <p:nvPr/>
          </p:nvSpPr>
          <p:spPr bwMode="auto">
            <a:xfrm flipV="1">
              <a:off x="2592" y="2880"/>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52" name="Line 46"/>
            <p:cNvSpPr>
              <a:spLocks noChangeShapeType="1"/>
            </p:cNvSpPr>
            <p:nvPr/>
          </p:nvSpPr>
          <p:spPr bwMode="auto">
            <a:xfrm>
              <a:off x="2688" y="2880"/>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153" name="Line 80"/>
          <p:cNvSpPr>
            <a:spLocks noChangeShapeType="1"/>
          </p:cNvSpPr>
          <p:nvPr/>
        </p:nvSpPr>
        <p:spPr bwMode="auto">
          <a:xfrm rot="16200000" flipH="1">
            <a:off x="5732602" y="2248997"/>
            <a:ext cx="142103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54" name="Line 75"/>
          <p:cNvSpPr>
            <a:spLocks noChangeShapeType="1"/>
          </p:cNvSpPr>
          <p:nvPr/>
        </p:nvSpPr>
        <p:spPr bwMode="auto">
          <a:xfrm rot="10800000" flipV="1">
            <a:off x="6438900" y="2959512"/>
            <a:ext cx="675668" cy="506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55" name="Line 75"/>
          <p:cNvSpPr>
            <a:spLocks noChangeShapeType="1"/>
          </p:cNvSpPr>
          <p:nvPr/>
        </p:nvSpPr>
        <p:spPr bwMode="auto">
          <a:xfrm rot="10800000" flipV="1">
            <a:off x="8230092" y="2964573"/>
            <a:ext cx="534665" cy="405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58" name="Line 80"/>
          <p:cNvSpPr>
            <a:spLocks noChangeShapeType="1"/>
          </p:cNvSpPr>
          <p:nvPr/>
        </p:nvSpPr>
        <p:spPr bwMode="auto">
          <a:xfrm rot="16200000" flipH="1" flipV="1">
            <a:off x="7647660" y="1834483"/>
            <a:ext cx="2251240" cy="17046"/>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p>
        </p:txBody>
      </p:sp>
      <p:cxnSp>
        <p:nvCxnSpPr>
          <p:cNvPr id="159" name="Straight Connector 68"/>
          <p:cNvCxnSpPr>
            <a:cxnSpLocks noChangeShapeType="1"/>
          </p:cNvCxnSpPr>
          <p:nvPr/>
        </p:nvCxnSpPr>
        <p:spPr bwMode="auto">
          <a:xfrm flipV="1">
            <a:off x="7116040" y="2648078"/>
            <a:ext cx="0" cy="623563"/>
          </a:xfrm>
          <a:prstGeom prst="line">
            <a:avLst/>
          </a:prstGeom>
          <a:noFill/>
          <a:ln w="19050" cmpd="sng">
            <a:solidFill>
              <a:srgbClr val="FF0000"/>
            </a:solidFill>
            <a:round/>
            <a:headEnd/>
            <a:tailEnd/>
          </a:ln>
          <a:extLst>
            <a:ext uri="{909E8E84-426E-40dd-AFC4-6F175D3DCCD1}">
              <a14:hiddenFill xmlns="" xmlns:a14="http://schemas.microsoft.com/office/drawing/2010/main">
                <a:noFill/>
              </a14:hiddenFill>
            </a:ext>
          </a:extLst>
        </p:spPr>
      </p:cxnSp>
      <p:cxnSp>
        <p:nvCxnSpPr>
          <p:cNvPr id="160" name="Straight Connector 70"/>
          <p:cNvCxnSpPr>
            <a:cxnSpLocks noChangeShapeType="1"/>
          </p:cNvCxnSpPr>
          <p:nvPr/>
        </p:nvCxnSpPr>
        <p:spPr bwMode="auto">
          <a:xfrm flipV="1">
            <a:off x="7255764" y="2821591"/>
            <a:ext cx="0" cy="295646"/>
          </a:xfrm>
          <a:prstGeom prst="line">
            <a:avLst/>
          </a:prstGeom>
          <a:noFill/>
          <a:ln w="19050" cmpd="sng">
            <a:solidFill>
              <a:srgbClr val="FF0000"/>
            </a:solidFill>
            <a:round/>
            <a:headEnd/>
            <a:tailEnd/>
          </a:ln>
          <a:extLst>
            <a:ext uri="{909E8E84-426E-40dd-AFC4-6F175D3DCCD1}">
              <a14:hiddenFill xmlns="" xmlns:a14="http://schemas.microsoft.com/office/drawing/2010/main">
                <a:noFill/>
              </a14:hiddenFill>
            </a:ext>
          </a:extLst>
        </p:spPr>
      </p:cxnSp>
      <p:grpSp>
        <p:nvGrpSpPr>
          <p:cNvPr id="161" name="Group 160"/>
          <p:cNvGrpSpPr/>
          <p:nvPr/>
        </p:nvGrpSpPr>
        <p:grpSpPr>
          <a:xfrm>
            <a:off x="6276205" y="2241068"/>
            <a:ext cx="333824" cy="333824"/>
            <a:chOff x="5411254" y="3001405"/>
            <a:chExt cx="333824" cy="333824"/>
          </a:xfrm>
        </p:grpSpPr>
        <p:sp>
          <p:nvSpPr>
            <p:cNvPr id="162" name="Oval 161"/>
            <p:cNvSpPr/>
            <p:nvPr/>
          </p:nvSpPr>
          <p:spPr>
            <a:xfrm>
              <a:off x="5411254" y="3001405"/>
              <a:ext cx="333824" cy="333824"/>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163" name="Object 162"/>
            <p:cNvGraphicFramePr>
              <a:graphicFrameLocks noChangeAspect="1"/>
            </p:cNvGraphicFramePr>
            <p:nvPr>
              <p:extLst>
                <p:ext uri="{D42A27DB-BD31-4B8C-83A1-F6EECF244321}">
                  <p14:modId xmlns:p14="http://schemas.microsoft.com/office/powerpoint/2010/main" val="1258944454"/>
                </p:ext>
              </p:extLst>
            </p:nvPr>
          </p:nvGraphicFramePr>
          <p:xfrm>
            <a:off x="5446949" y="3011712"/>
            <a:ext cx="276225" cy="254000"/>
          </p:xfrm>
          <a:graphic>
            <a:graphicData uri="http://schemas.openxmlformats.org/presentationml/2006/ole">
              <mc:AlternateContent xmlns:mc="http://schemas.openxmlformats.org/markup-compatibility/2006">
                <mc:Choice xmlns:v="urn:schemas-microsoft-com:vml" Requires="v">
                  <p:oleObj name="Equation" r:id="rId3" imgW="165100" imgH="152400" progId="Equation.DSMT4">
                    <p:embed/>
                  </p:oleObj>
                </mc:Choice>
                <mc:Fallback>
                  <p:oleObj name="Equation" r:id="rId3" imgW="165100" imgH="152400" progId="Equation.DSMT4">
                    <p:embed/>
                    <p:pic>
                      <p:nvPicPr>
                        <p:cNvPr id="0" name=""/>
                        <p:cNvPicPr/>
                        <p:nvPr/>
                      </p:nvPicPr>
                      <p:blipFill>
                        <a:blip r:embed="rId4"/>
                        <a:stretch>
                          <a:fillRect/>
                        </a:stretch>
                      </p:blipFill>
                      <p:spPr>
                        <a:xfrm>
                          <a:off x="5446949" y="3011712"/>
                          <a:ext cx="276225" cy="254000"/>
                        </a:xfrm>
                        <a:prstGeom prst="rect">
                          <a:avLst/>
                        </a:prstGeom>
                      </p:spPr>
                    </p:pic>
                  </p:oleObj>
                </mc:Fallback>
              </mc:AlternateContent>
            </a:graphicData>
          </a:graphic>
        </p:graphicFrame>
      </p:grpSp>
      <p:sp>
        <p:nvSpPr>
          <p:cNvPr id="165" name="Line 80"/>
          <p:cNvSpPr>
            <a:spLocks noChangeShapeType="1"/>
          </p:cNvSpPr>
          <p:nvPr/>
        </p:nvSpPr>
        <p:spPr bwMode="auto">
          <a:xfrm rot="16200000" flipH="1">
            <a:off x="8146644" y="3352868"/>
            <a:ext cx="786713" cy="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66" name="Line 80"/>
          <p:cNvSpPr>
            <a:spLocks noChangeShapeType="1"/>
          </p:cNvSpPr>
          <p:nvPr/>
        </p:nvSpPr>
        <p:spPr bwMode="auto">
          <a:xfrm rot="16200000" flipH="1">
            <a:off x="6216006" y="3362649"/>
            <a:ext cx="788047"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nvGrpSpPr>
          <p:cNvPr id="167" name="Group 166"/>
          <p:cNvGrpSpPr/>
          <p:nvPr/>
        </p:nvGrpSpPr>
        <p:grpSpPr>
          <a:xfrm>
            <a:off x="7067588" y="3581569"/>
            <a:ext cx="764085" cy="371306"/>
            <a:chOff x="5111703" y="2991880"/>
            <a:chExt cx="764085" cy="371306"/>
          </a:xfrm>
        </p:grpSpPr>
        <p:sp>
          <p:nvSpPr>
            <p:cNvPr id="168" name="Oval 167"/>
            <p:cNvSpPr/>
            <p:nvPr/>
          </p:nvSpPr>
          <p:spPr>
            <a:xfrm>
              <a:off x="5111703" y="2991880"/>
              <a:ext cx="764085" cy="371306"/>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169" name="Object 168"/>
            <p:cNvGraphicFramePr>
              <a:graphicFrameLocks noChangeAspect="1"/>
            </p:cNvGraphicFramePr>
            <p:nvPr>
              <p:extLst>
                <p:ext uri="{D42A27DB-BD31-4B8C-83A1-F6EECF244321}">
                  <p14:modId xmlns:p14="http://schemas.microsoft.com/office/powerpoint/2010/main" val="856740887"/>
                </p:ext>
              </p:extLst>
            </p:nvPr>
          </p:nvGraphicFramePr>
          <p:xfrm>
            <a:off x="5130715" y="3002824"/>
            <a:ext cx="719138" cy="339725"/>
          </p:xfrm>
          <a:graphic>
            <a:graphicData uri="http://schemas.openxmlformats.org/presentationml/2006/ole">
              <mc:AlternateContent xmlns:mc="http://schemas.openxmlformats.org/markup-compatibility/2006">
                <mc:Choice xmlns:v="urn:schemas-microsoft-com:vml" Requires="v">
                  <p:oleObj name="Equation" r:id="rId5" imgW="431800" imgH="203200" progId="Equation.DSMT4">
                    <p:embed/>
                  </p:oleObj>
                </mc:Choice>
                <mc:Fallback>
                  <p:oleObj name="Equation" r:id="rId5" imgW="431800" imgH="203200" progId="Equation.DSMT4">
                    <p:embed/>
                    <p:pic>
                      <p:nvPicPr>
                        <p:cNvPr id="0" name=""/>
                        <p:cNvPicPr/>
                        <p:nvPr/>
                      </p:nvPicPr>
                      <p:blipFill>
                        <a:blip r:embed="rId6"/>
                        <a:stretch>
                          <a:fillRect/>
                        </a:stretch>
                      </p:blipFill>
                      <p:spPr>
                        <a:xfrm>
                          <a:off x="5130715" y="3002824"/>
                          <a:ext cx="719138" cy="339725"/>
                        </a:xfrm>
                        <a:prstGeom prst="rect">
                          <a:avLst/>
                        </a:prstGeom>
                      </p:spPr>
                    </p:pic>
                  </p:oleObj>
                </mc:Fallback>
              </mc:AlternateContent>
            </a:graphicData>
          </a:graphic>
        </p:graphicFrame>
      </p:grpSp>
      <p:sp>
        <p:nvSpPr>
          <p:cNvPr id="44" name="Line 73"/>
          <p:cNvSpPr>
            <a:spLocks noChangeShapeType="1"/>
          </p:cNvSpPr>
          <p:nvPr/>
        </p:nvSpPr>
        <p:spPr bwMode="auto">
          <a:xfrm rot="10800000">
            <a:off x="8091284" y="730083"/>
            <a:ext cx="690519"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5" name="Line 75"/>
          <p:cNvSpPr>
            <a:spLocks noChangeShapeType="1"/>
          </p:cNvSpPr>
          <p:nvPr/>
        </p:nvSpPr>
        <p:spPr bwMode="auto">
          <a:xfrm rot="10800000">
            <a:off x="6438900" y="827281"/>
            <a:ext cx="583194" cy="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nvGrpSpPr>
          <p:cNvPr id="46" name="Group 45"/>
          <p:cNvGrpSpPr>
            <a:grpSpLocks/>
          </p:cNvGrpSpPr>
          <p:nvPr/>
        </p:nvGrpSpPr>
        <p:grpSpPr bwMode="auto">
          <a:xfrm rot="10800000">
            <a:off x="7022096" y="522985"/>
            <a:ext cx="1059065" cy="485995"/>
            <a:chOff x="2256" y="2880"/>
            <a:chExt cx="576" cy="240"/>
          </a:xfrm>
        </p:grpSpPr>
        <p:sp>
          <p:nvSpPr>
            <p:cNvPr id="47" name="Line 15"/>
            <p:cNvSpPr>
              <a:spLocks noChangeShapeType="1"/>
            </p:cNvSpPr>
            <p:nvPr/>
          </p:nvSpPr>
          <p:spPr bwMode="auto">
            <a:xfrm flipV="1">
              <a:off x="2256" y="2880"/>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8" name="Line 16"/>
            <p:cNvSpPr>
              <a:spLocks noChangeShapeType="1"/>
            </p:cNvSpPr>
            <p:nvPr/>
          </p:nvSpPr>
          <p:spPr bwMode="auto">
            <a:xfrm>
              <a:off x="2304" y="2880"/>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9" name="Line 17"/>
            <p:cNvSpPr>
              <a:spLocks noChangeShapeType="1"/>
            </p:cNvSpPr>
            <p:nvPr/>
          </p:nvSpPr>
          <p:spPr bwMode="auto">
            <a:xfrm flipV="1">
              <a:off x="2400" y="2880"/>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50" name="Line 18"/>
            <p:cNvSpPr>
              <a:spLocks noChangeShapeType="1"/>
            </p:cNvSpPr>
            <p:nvPr/>
          </p:nvSpPr>
          <p:spPr bwMode="auto">
            <a:xfrm>
              <a:off x="2496" y="2880"/>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51" name="Line 19"/>
            <p:cNvSpPr>
              <a:spLocks noChangeShapeType="1"/>
            </p:cNvSpPr>
            <p:nvPr/>
          </p:nvSpPr>
          <p:spPr bwMode="auto">
            <a:xfrm flipV="1">
              <a:off x="2784" y="2976"/>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52" name="Line 45"/>
            <p:cNvSpPr>
              <a:spLocks noChangeShapeType="1"/>
            </p:cNvSpPr>
            <p:nvPr/>
          </p:nvSpPr>
          <p:spPr bwMode="auto">
            <a:xfrm flipV="1">
              <a:off x="2592" y="2880"/>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53" name="Line 46"/>
            <p:cNvSpPr>
              <a:spLocks noChangeShapeType="1"/>
            </p:cNvSpPr>
            <p:nvPr/>
          </p:nvSpPr>
          <p:spPr bwMode="auto">
            <a:xfrm>
              <a:off x="2688" y="2880"/>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54" name="Line 80"/>
          <p:cNvSpPr>
            <a:spLocks noChangeShapeType="1"/>
          </p:cNvSpPr>
          <p:nvPr/>
        </p:nvSpPr>
        <p:spPr bwMode="auto">
          <a:xfrm rot="16200000" flipH="1">
            <a:off x="6197275" y="1068909"/>
            <a:ext cx="487470" cy="422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55" name="Line 80"/>
          <p:cNvSpPr>
            <a:spLocks noChangeShapeType="1"/>
          </p:cNvSpPr>
          <p:nvPr/>
        </p:nvSpPr>
        <p:spPr bwMode="auto">
          <a:xfrm rot="16200000" flipH="1">
            <a:off x="6218032" y="1312990"/>
            <a:ext cx="283668" cy="167318"/>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aphicFrame>
        <p:nvGraphicFramePr>
          <p:cNvPr id="56" name="Object 2"/>
          <p:cNvGraphicFramePr>
            <a:graphicFrameLocks noChangeAspect="1"/>
          </p:cNvGraphicFramePr>
          <p:nvPr>
            <p:extLst>
              <p:ext uri="{D42A27DB-BD31-4B8C-83A1-F6EECF244321}">
                <p14:modId xmlns:p14="http://schemas.microsoft.com/office/powerpoint/2010/main" val="3228822400"/>
              </p:ext>
            </p:extLst>
          </p:nvPr>
        </p:nvGraphicFramePr>
        <p:xfrm>
          <a:off x="7463373" y="1280213"/>
          <a:ext cx="327025" cy="349250"/>
        </p:xfrm>
        <a:graphic>
          <a:graphicData uri="http://schemas.openxmlformats.org/presentationml/2006/ole">
            <mc:AlternateContent xmlns:mc="http://schemas.openxmlformats.org/markup-compatibility/2006">
              <mc:Choice xmlns:v="urn:schemas-microsoft-com:vml" Requires="v">
                <p:oleObj name="Equation" r:id="rId7" imgW="190500" imgH="203200" progId="Equation.DSMT4">
                  <p:embed/>
                </p:oleObj>
              </mc:Choice>
              <mc:Fallback>
                <p:oleObj name="Equation" r:id="rId7" imgW="190500" imgH="203200" progId="Equation.DSMT4">
                  <p:embed/>
                  <p:pic>
                    <p:nvPicPr>
                      <p:cNvPr id="0" name=""/>
                      <p:cNvPicPr>
                        <a:picLocks noChangeAspect="1" noChangeArrowheads="1"/>
                      </p:cNvPicPr>
                      <p:nvPr/>
                    </p:nvPicPr>
                    <p:blipFill>
                      <a:blip r:embed="rId8"/>
                      <a:srcRect/>
                      <a:stretch>
                        <a:fillRect/>
                      </a:stretch>
                    </p:blipFill>
                    <p:spPr bwMode="auto">
                      <a:xfrm>
                        <a:off x="7463373" y="1280213"/>
                        <a:ext cx="327025" cy="349250"/>
                      </a:xfrm>
                      <a:prstGeom prst="rect">
                        <a:avLst/>
                      </a:prstGeom>
                      <a:noFill/>
                      <a:ln>
                        <a:noFill/>
                      </a:ln>
                      <a:effectLst/>
                    </p:spPr>
                  </p:pic>
                </p:oleObj>
              </mc:Fallback>
            </mc:AlternateContent>
          </a:graphicData>
        </a:graphic>
      </p:graphicFrame>
      <p:graphicFrame>
        <p:nvGraphicFramePr>
          <p:cNvPr id="57" name="Object 2"/>
          <p:cNvGraphicFramePr>
            <a:graphicFrameLocks noChangeAspect="1"/>
          </p:cNvGraphicFramePr>
          <p:nvPr>
            <p:extLst>
              <p:ext uri="{D42A27DB-BD31-4B8C-83A1-F6EECF244321}">
                <p14:modId xmlns:p14="http://schemas.microsoft.com/office/powerpoint/2010/main" val="1328066080"/>
              </p:ext>
            </p:extLst>
          </p:nvPr>
        </p:nvGraphicFramePr>
        <p:xfrm>
          <a:off x="7469188" y="203500"/>
          <a:ext cx="349250" cy="349250"/>
        </p:xfrm>
        <a:graphic>
          <a:graphicData uri="http://schemas.openxmlformats.org/presentationml/2006/ole">
            <mc:AlternateContent xmlns:mc="http://schemas.openxmlformats.org/markup-compatibility/2006">
              <mc:Choice xmlns:v="urn:schemas-microsoft-com:vml" Requires="v">
                <p:oleObj name="Equation" r:id="rId9" imgW="203200" imgH="203200" progId="Equation.DSMT4">
                  <p:embed/>
                </p:oleObj>
              </mc:Choice>
              <mc:Fallback>
                <p:oleObj name="Equation" r:id="rId9" imgW="203200" imgH="203200" progId="Equation.DSMT4">
                  <p:embed/>
                  <p:pic>
                    <p:nvPicPr>
                      <p:cNvPr id="0" name=""/>
                      <p:cNvPicPr>
                        <a:picLocks noChangeAspect="1" noChangeArrowheads="1"/>
                      </p:cNvPicPr>
                      <p:nvPr/>
                    </p:nvPicPr>
                    <p:blipFill>
                      <a:blip r:embed="rId10"/>
                      <a:srcRect/>
                      <a:stretch>
                        <a:fillRect/>
                      </a:stretch>
                    </p:blipFill>
                    <p:spPr bwMode="auto">
                      <a:xfrm>
                        <a:off x="7469188" y="203500"/>
                        <a:ext cx="349250" cy="349250"/>
                      </a:xfrm>
                      <a:prstGeom prst="rect">
                        <a:avLst/>
                      </a:prstGeom>
                      <a:noFill/>
                      <a:ln>
                        <a:noFill/>
                      </a:ln>
                      <a:effectLst/>
                    </p:spPr>
                  </p:pic>
                </p:oleObj>
              </mc:Fallback>
            </mc:AlternateContent>
          </a:graphicData>
        </a:graphic>
      </p:graphicFrame>
      <p:graphicFrame>
        <p:nvGraphicFramePr>
          <p:cNvPr id="58" name="Object 2"/>
          <p:cNvGraphicFramePr>
            <a:graphicFrameLocks noChangeAspect="1"/>
          </p:cNvGraphicFramePr>
          <p:nvPr>
            <p:extLst>
              <p:ext uri="{D42A27DB-BD31-4B8C-83A1-F6EECF244321}">
                <p14:modId xmlns:p14="http://schemas.microsoft.com/office/powerpoint/2010/main" val="4084501045"/>
              </p:ext>
            </p:extLst>
          </p:nvPr>
        </p:nvGraphicFramePr>
        <p:xfrm>
          <a:off x="5790766" y="1313956"/>
          <a:ext cx="535422" cy="204788"/>
        </p:xfrm>
        <a:graphic>
          <a:graphicData uri="http://schemas.openxmlformats.org/presentationml/2006/ole">
            <mc:AlternateContent xmlns:mc="http://schemas.openxmlformats.org/markup-compatibility/2006">
              <mc:Choice xmlns:v="urn:schemas-microsoft-com:vml" Requires="v">
                <p:oleObj name="Equation" r:id="rId11" imgW="431800" imgH="165100" progId="Equation.DSMT4">
                  <p:embed/>
                </p:oleObj>
              </mc:Choice>
              <mc:Fallback>
                <p:oleObj name="Equation" r:id="rId11" imgW="431800" imgH="165100" progId="Equation.DSMT4">
                  <p:embed/>
                  <p:pic>
                    <p:nvPicPr>
                      <p:cNvPr id="0" name=""/>
                      <p:cNvPicPr>
                        <a:picLocks noChangeAspect="1" noChangeArrowheads="1"/>
                      </p:cNvPicPr>
                      <p:nvPr/>
                    </p:nvPicPr>
                    <p:blipFill>
                      <a:blip r:embed="rId12"/>
                      <a:srcRect/>
                      <a:stretch>
                        <a:fillRect/>
                      </a:stretch>
                    </p:blipFill>
                    <p:spPr bwMode="auto">
                      <a:xfrm>
                        <a:off x="5790766" y="1313956"/>
                        <a:ext cx="535422" cy="204788"/>
                      </a:xfrm>
                      <a:prstGeom prst="rect">
                        <a:avLst/>
                      </a:prstGeom>
                      <a:noFill/>
                      <a:ln>
                        <a:noFill/>
                      </a:ln>
                      <a:effectLst/>
                    </p:spPr>
                  </p:pic>
                </p:oleObj>
              </mc:Fallback>
            </mc:AlternateContent>
          </a:graphicData>
        </a:graphic>
      </p:graphicFrame>
      <p:cxnSp>
        <p:nvCxnSpPr>
          <p:cNvPr id="6" name="Straight Arrow Connector 5"/>
          <p:cNvCxnSpPr/>
          <p:nvPr/>
        </p:nvCxnSpPr>
        <p:spPr>
          <a:xfrm>
            <a:off x="6588125" y="1999580"/>
            <a:ext cx="583026" cy="0"/>
          </a:xfrm>
          <a:prstGeom prst="straightConnector1">
            <a:avLst/>
          </a:prstGeom>
          <a:ln w="12700"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1" name="Straight Arrow Connector 60"/>
          <p:cNvCxnSpPr/>
          <p:nvPr/>
        </p:nvCxnSpPr>
        <p:spPr>
          <a:xfrm flipV="1">
            <a:off x="6559550" y="1254813"/>
            <a:ext cx="0" cy="534289"/>
          </a:xfrm>
          <a:prstGeom prst="straightConnector1">
            <a:avLst/>
          </a:prstGeom>
          <a:ln w="12700"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grpSp>
        <p:nvGrpSpPr>
          <p:cNvPr id="13" name="Group 12"/>
          <p:cNvGrpSpPr/>
          <p:nvPr/>
        </p:nvGrpSpPr>
        <p:grpSpPr>
          <a:xfrm>
            <a:off x="6533827" y="2594277"/>
            <a:ext cx="308298" cy="304915"/>
            <a:chOff x="6610027" y="3162302"/>
            <a:chExt cx="308298" cy="304915"/>
          </a:xfrm>
        </p:grpSpPr>
        <p:cxnSp>
          <p:nvCxnSpPr>
            <p:cNvPr id="65" name="Straight Arrow Connector 64"/>
            <p:cNvCxnSpPr/>
            <p:nvPr/>
          </p:nvCxnSpPr>
          <p:spPr>
            <a:xfrm flipV="1">
              <a:off x="6610027" y="3162302"/>
              <a:ext cx="3" cy="200023"/>
            </a:xfrm>
            <a:prstGeom prst="straightConnector1">
              <a:avLst/>
            </a:prstGeom>
            <a:ln w="12700"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12" name="Freeform 11"/>
            <p:cNvSpPr/>
            <p:nvPr/>
          </p:nvSpPr>
          <p:spPr>
            <a:xfrm>
              <a:off x="6610350" y="3362325"/>
              <a:ext cx="307975" cy="104892"/>
            </a:xfrm>
            <a:custGeom>
              <a:avLst/>
              <a:gdLst>
                <a:gd name="connsiteX0" fmla="*/ 0 w 307975"/>
                <a:gd name="connsiteY0" fmla="*/ 0 h 104892"/>
                <a:gd name="connsiteX1" fmla="*/ 28575 w 307975"/>
                <a:gd name="connsiteY1" fmla="*/ 79375 h 104892"/>
                <a:gd name="connsiteX2" fmla="*/ 117475 w 307975"/>
                <a:gd name="connsiteY2" fmla="*/ 101600 h 104892"/>
                <a:gd name="connsiteX3" fmla="*/ 307975 w 307975"/>
                <a:gd name="connsiteY3" fmla="*/ 104775 h 104892"/>
              </a:gdLst>
              <a:ahLst/>
              <a:cxnLst>
                <a:cxn ang="0">
                  <a:pos x="connsiteX0" y="connsiteY0"/>
                </a:cxn>
                <a:cxn ang="0">
                  <a:pos x="connsiteX1" y="connsiteY1"/>
                </a:cxn>
                <a:cxn ang="0">
                  <a:pos x="connsiteX2" y="connsiteY2"/>
                </a:cxn>
                <a:cxn ang="0">
                  <a:pos x="connsiteX3" y="connsiteY3"/>
                </a:cxn>
              </a:cxnLst>
              <a:rect l="l" t="t" r="r" b="b"/>
              <a:pathLst>
                <a:path w="307975" h="104892">
                  <a:moveTo>
                    <a:pt x="0" y="0"/>
                  </a:moveTo>
                  <a:cubicBezTo>
                    <a:pt x="4498" y="31221"/>
                    <a:pt x="8996" y="62442"/>
                    <a:pt x="28575" y="79375"/>
                  </a:cubicBezTo>
                  <a:cubicBezTo>
                    <a:pt x="48154" y="96308"/>
                    <a:pt x="70908" y="97367"/>
                    <a:pt x="117475" y="101600"/>
                  </a:cubicBezTo>
                  <a:cubicBezTo>
                    <a:pt x="164042" y="105833"/>
                    <a:pt x="307975" y="104775"/>
                    <a:pt x="307975" y="104775"/>
                  </a:cubicBezTo>
                </a:path>
              </a:pathLst>
            </a:custGeom>
            <a:ln w="12700"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aphicFrame>
        <p:nvGraphicFramePr>
          <p:cNvPr id="70" name="Object 2"/>
          <p:cNvGraphicFramePr>
            <a:graphicFrameLocks noChangeAspect="1"/>
          </p:cNvGraphicFramePr>
          <p:nvPr>
            <p:extLst>
              <p:ext uri="{D42A27DB-BD31-4B8C-83A1-F6EECF244321}">
                <p14:modId xmlns:p14="http://schemas.microsoft.com/office/powerpoint/2010/main" val="3267549862"/>
              </p:ext>
            </p:extLst>
          </p:nvPr>
        </p:nvGraphicFramePr>
        <p:xfrm>
          <a:off x="6602412" y="2474403"/>
          <a:ext cx="239713" cy="350837"/>
        </p:xfrm>
        <a:graphic>
          <a:graphicData uri="http://schemas.openxmlformats.org/presentationml/2006/ole">
            <mc:AlternateContent xmlns:mc="http://schemas.openxmlformats.org/markup-compatibility/2006">
              <mc:Choice xmlns:v="urn:schemas-microsoft-com:vml" Requires="v">
                <p:oleObj name="Equation" r:id="rId13" imgW="139700" imgH="203200" progId="Equation.DSMT4">
                  <p:embed/>
                </p:oleObj>
              </mc:Choice>
              <mc:Fallback>
                <p:oleObj name="Equation" r:id="rId13" imgW="139700" imgH="203200" progId="Equation.DSMT4">
                  <p:embed/>
                  <p:pic>
                    <p:nvPicPr>
                      <p:cNvPr id="0" name=""/>
                      <p:cNvPicPr>
                        <a:picLocks noChangeAspect="1" noChangeArrowheads="1"/>
                      </p:cNvPicPr>
                      <p:nvPr/>
                    </p:nvPicPr>
                    <p:blipFill>
                      <a:blip r:embed="rId14"/>
                      <a:srcRect/>
                      <a:stretch>
                        <a:fillRect/>
                      </a:stretch>
                    </p:blipFill>
                    <p:spPr bwMode="auto">
                      <a:xfrm>
                        <a:off x="6602412" y="2474403"/>
                        <a:ext cx="239713" cy="350837"/>
                      </a:xfrm>
                      <a:prstGeom prst="rect">
                        <a:avLst/>
                      </a:prstGeom>
                      <a:noFill/>
                      <a:ln>
                        <a:noFill/>
                      </a:ln>
                      <a:effectLst/>
                    </p:spPr>
                  </p:pic>
                </p:oleObj>
              </mc:Fallback>
            </mc:AlternateContent>
          </a:graphicData>
        </a:graphic>
      </p:graphicFrame>
      <p:graphicFrame>
        <p:nvGraphicFramePr>
          <p:cNvPr id="71" name="Object 2"/>
          <p:cNvGraphicFramePr>
            <a:graphicFrameLocks noChangeAspect="1"/>
          </p:cNvGraphicFramePr>
          <p:nvPr>
            <p:extLst>
              <p:ext uri="{D42A27DB-BD31-4B8C-83A1-F6EECF244321}">
                <p14:modId xmlns:p14="http://schemas.microsoft.com/office/powerpoint/2010/main" val="2841366435"/>
              </p:ext>
            </p:extLst>
          </p:nvPr>
        </p:nvGraphicFramePr>
        <p:xfrm>
          <a:off x="6721475" y="1983088"/>
          <a:ext cx="217488" cy="350837"/>
        </p:xfrm>
        <a:graphic>
          <a:graphicData uri="http://schemas.openxmlformats.org/presentationml/2006/ole">
            <mc:AlternateContent xmlns:mc="http://schemas.openxmlformats.org/markup-compatibility/2006">
              <mc:Choice xmlns:v="urn:schemas-microsoft-com:vml" Requires="v">
                <p:oleObj name="Equation" r:id="rId15" imgW="127000" imgH="203200" progId="Equation.DSMT4">
                  <p:embed/>
                </p:oleObj>
              </mc:Choice>
              <mc:Fallback>
                <p:oleObj name="Equation" r:id="rId15" imgW="127000" imgH="203200" progId="Equation.DSMT4">
                  <p:embed/>
                  <p:pic>
                    <p:nvPicPr>
                      <p:cNvPr id="0" name=""/>
                      <p:cNvPicPr>
                        <a:picLocks noChangeAspect="1" noChangeArrowheads="1"/>
                      </p:cNvPicPr>
                      <p:nvPr/>
                    </p:nvPicPr>
                    <p:blipFill>
                      <a:blip r:embed="rId16"/>
                      <a:srcRect/>
                      <a:stretch>
                        <a:fillRect/>
                      </a:stretch>
                    </p:blipFill>
                    <p:spPr bwMode="auto">
                      <a:xfrm>
                        <a:off x="6721475" y="1983088"/>
                        <a:ext cx="217488" cy="350837"/>
                      </a:xfrm>
                      <a:prstGeom prst="rect">
                        <a:avLst/>
                      </a:prstGeom>
                      <a:noFill/>
                      <a:ln>
                        <a:noFill/>
                      </a:ln>
                      <a:effectLst/>
                    </p:spPr>
                  </p:pic>
                </p:oleObj>
              </mc:Fallback>
            </mc:AlternateContent>
          </a:graphicData>
        </a:graphic>
      </p:graphicFrame>
      <p:graphicFrame>
        <p:nvGraphicFramePr>
          <p:cNvPr id="72" name="Object 2"/>
          <p:cNvGraphicFramePr>
            <a:graphicFrameLocks noChangeAspect="1"/>
          </p:cNvGraphicFramePr>
          <p:nvPr>
            <p:extLst>
              <p:ext uri="{D42A27DB-BD31-4B8C-83A1-F6EECF244321}">
                <p14:modId xmlns:p14="http://schemas.microsoft.com/office/powerpoint/2010/main" val="1677252366"/>
              </p:ext>
            </p:extLst>
          </p:nvPr>
        </p:nvGraphicFramePr>
        <p:xfrm>
          <a:off x="6599238" y="1351263"/>
          <a:ext cx="239712" cy="350837"/>
        </p:xfrm>
        <a:graphic>
          <a:graphicData uri="http://schemas.openxmlformats.org/presentationml/2006/ole">
            <mc:AlternateContent xmlns:mc="http://schemas.openxmlformats.org/markup-compatibility/2006">
              <mc:Choice xmlns:v="urn:schemas-microsoft-com:vml" Requires="v">
                <p:oleObj name="Equation" r:id="rId17" imgW="139700" imgH="203200" progId="Equation.DSMT4">
                  <p:embed/>
                </p:oleObj>
              </mc:Choice>
              <mc:Fallback>
                <p:oleObj name="Equation" r:id="rId17" imgW="139700" imgH="203200" progId="Equation.DSMT4">
                  <p:embed/>
                  <p:pic>
                    <p:nvPicPr>
                      <p:cNvPr id="0" name=""/>
                      <p:cNvPicPr>
                        <a:picLocks noChangeAspect="1" noChangeArrowheads="1"/>
                      </p:cNvPicPr>
                      <p:nvPr/>
                    </p:nvPicPr>
                    <p:blipFill>
                      <a:blip r:embed="rId18"/>
                      <a:srcRect/>
                      <a:stretch>
                        <a:fillRect/>
                      </a:stretch>
                    </p:blipFill>
                    <p:spPr bwMode="auto">
                      <a:xfrm>
                        <a:off x="6599238" y="1351263"/>
                        <a:ext cx="239712" cy="350837"/>
                      </a:xfrm>
                      <a:prstGeom prst="rect">
                        <a:avLst/>
                      </a:prstGeom>
                      <a:noFill/>
                      <a:ln>
                        <a:noFill/>
                      </a:ln>
                      <a:effectLst/>
                    </p:spPr>
                  </p:pic>
                </p:oleObj>
              </mc:Fallback>
            </mc:AlternateContent>
          </a:graphicData>
        </a:graphic>
      </p:graphicFrame>
      <p:graphicFrame>
        <p:nvGraphicFramePr>
          <p:cNvPr id="77" name="Object 2"/>
          <p:cNvGraphicFramePr>
            <a:graphicFrameLocks noChangeAspect="1"/>
          </p:cNvGraphicFramePr>
          <p:nvPr>
            <p:extLst>
              <p:ext uri="{D42A27DB-BD31-4B8C-83A1-F6EECF244321}">
                <p14:modId xmlns:p14="http://schemas.microsoft.com/office/powerpoint/2010/main" val="2543713767"/>
              </p:ext>
            </p:extLst>
          </p:nvPr>
        </p:nvGraphicFramePr>
        <p:xfrm>
          <a:off x="5224998" y="755650"/>
          <a:ext cx="327025" cy="349250"/>
        </p:xfrm>
        <a:graphic>
          <a:graphicData uri="http://schemas.openxmlformats.org/presentationml/2006/ole">
            <mc:AlternateContent xmlns:mc="http://schemas.openxmlformats.org/markup-compatibility/2006">
              <mc:Choice xmlns:v="urn:schemas-microsoft-com:vml" Requires="v">
                <p:oleObj name="Equation" r:id="rId19" imgW="190500" imgH="203200" progId="Equation.DSMT4">
                  <p:embed/>
                </p:oleObj>
              </mc:Choice>
              <mc:Fallback>
                <p:oleObj name="Equation" r:id="rId19" imgW="190500" imgH="203200" progId="Equation.DSMT4">
                  <p:embed/>
                  <p:pic>
                    <p:nvPicPr>
                      <p:cNvPr id="0" name=""/>
                      <p:cNvPicPr>
                        <a:picLocks noChangeAspect="1" noChangeArrowheads="1"/>
                      </p:cNvPicPr>
                      <p:nvPr/>
                    </p:nvPicPr>
                    <p:blipFill>
                      <a:blip r:embed="rId20"/>
                      <a:srcRect/>
                      <a:stretch>
                        <a:fillRect/>
                      </a:stretch>
                    </p:blipFill>
                    <p:spPr bwMode="auto">
                      <a:xfrm>
                        <a:off x="5224998" y="755650"/>
                        <a:ext cx="327025" cy="349250"/>
                      </a:xfrm>
                      <a:prstGeom prst="rect">
                        <a:avLst/>
                      </a:prstGeom>
                      <a:noFill/>
                      <a:ln>
                        <a:noFill/>
                      </a:ln>
                      <a:effectLst/>
                    </p:spPr>
                  </p:pic>
                </p:oleObj>
              </mc:Fallback>
            </mc:AlternateContent>
          </a:graphicData>
        </a:graphic>
      </p:graphicFrame>
      <p:sp>
        <p:nvSpPr>
          <p:cNvPr id="85" name="Line 80"/>
          <p:cNvSpPr>
            <a:spLocks noChangeShapeType="1"/>
          </p:cNvSpPr>
          <p:nvPr/>
        </p:nvSpPr>
        <p:spPr bwMode="auto">
          <a:xfrm rot="16200000" flipH="1">
            <a:off x="6296203" y="1401727"/>
            <a:ext cx="294236" cy="408"/>
          </a:xfrm>
          <a:prstGeom prst="line">
            <a:avLst/>
          </a:prstGeom>
          <a:noFill/>
          <a:ln w="9525">
            <a:solidFill>
              <a:srgbClr val="FF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aphicFrame>
        <p:nvGraphicFramePr>
          <p:cNvPr id="79" name="Object 2"/>
          <p:cNvGraphicFramePr>
            <a:graphicFrameLocks noChangeAspect="1"/>
          </p:cNvGraphicFramePr>
          <p:nvPr>
            <p:extLst>
              <p:ext uri="{D42A27DB-BD31-4B8C-83A1-F6EECF244321}">
                <p14:modId xmlns:p14="http://schemas.microsoft.com/office/powerpoint/2010/main" val="1571001425"/>
              </p:ext>
            </p:extLst>
          </p:nvPr>
        </p:nvGraphicFramePr>
        <p:xfrm>
          <a:off x="1239329" y="1366838"/>
          <a:ext cx="327025" cy="349250"/>
        </p:xfrm>
        <a:graphic>
          <a:graphicData uri="http://schemas.openxmlformats.org/presentationml/2006/ole">
            <mc:AlternateContent xmlns:mc="http://schemas.openxmlformats.org/markup-compatibility/2006">
              <mc:Choice xmlns:v="urn:schemas-microsoft-com:vml" Requires="v">
                <p:oleObj name="Equation" r:id="rId21" imgW="190500" imgH="203200" progId="Equation.DSMT4">
                  <p:embed/>
                </p:oleObj>
              </mc:Choice>
              <mc:Fallback>
                <p:oleObj name="Equation" r:id="rId21" imgW="190500" imgH="203200" progId="Equation.DSMT4">
                  <p:embed/>
                  <p:pic>
                    <p:nvPicPr>
                      <p:cNvPr id="0" name=""/>
                      <p:cNvPicPr>
                        <a:picLocks noChangeAspect="1" noChangeArrowheads="1"/>
                      </p:cNvPicPr>
                      <p:nvPr/>
                    </p:nvPicPr>
                    <p:blipFill>
                      <a:blip r:embed="rId20"/>
                      <a:srcRect/>
                      <a:stretch>
                        <a:fillRect/>
                      </a:stretch>
                    </p:blipFill>
                    <p:spPr bwMode="auto">
                      <a:xfrm>
                        <a:off x="1239329" y="1366838"/>
                        <a:ext cx="327025" cy="349250"/>
                      </a:xfrm>
                      <a:prstGeom prst="rect">
                        <a:avLst/>
                      </a:prstGeom>
                      <a:noFill/>
                      <a:ln>
                        <a:noFill/>
                      </a:ln>
                      <a:effectLst/>
                    </p:spPr>
                  </p:pic>
                </p:oleObj>
              </mc:Fallback>
            </mc:AlternateContent>
          </a:graphicData>
        </a:graphic>
      </p:graphicFrame>
      <p:sp>
        <p:nvSpPr>
          <p:cNvPr id="88" name="TextBox 87"/>
          <p:cNvSpPr txBox="1"/>
          <p:nvPr/>
        </p:nvSpPr>
        <p:spPr>
          <a:xfrm>
            <a:off x="912075" y="2474565"/>
            <a:ext cx="5531450" cy="1323439"/>
          </a:xfrm>
          <a:prstGeom prst="rect">
            <a:avLst/>
          </a:prstGeom>
          <a:noFill/>
        </p:spPr>
        <p:txBody>
          <a:bodyPr wrap="square" rtlCol="0">
            <a:spAutoFit/>
          </a:bodyPr>
          <a:lstStyle/>
          <a:p>
            <a:r>
              <a:rPr lang="en-US" sz="2000" dirty="0">
                <a:solidFill>
                  <a:srgbClr val="FF0000"/>
                </a:solidFill>
                <a:latin typeface="Apple Chancery"/>
                <a:cs typeface="Apple Chancery"/>
              </a:rPr>
              <a:t>1.) There is </a:t>
            </a:r>
            <a:r>
              <a:rPr lang="en-US" sz="2000" dirty="0">
                <a:latin typeface="Times New Roman"/>
                <a:cs typeface="Times New Roman"/>
              </a:rPr>
              <a:t>the part of the battery that </a:t>
            </a:r>
            <a:r>
              <a:rPr lang="en-US" sz="2000" dirty="0">
                <a:solidFill>
                  <a:srgbClr val="0000FF"/>
                </a:solidFill>
                <a:latin typeface="Times New Roman"/>
                <a:cs typeface="Times New Roman"/>
              </a:rPr>
              <a:t>creates the electric field </a:t>
            </a:r>
            <a:r>
              <a:rPr lang="en-US" sz="2000" dirty="0">
                <a:latin typeface="Times New Roman"/>
                <a:cs typeface="Times New Roman"/>
              </a:rPr>
              <a:t>that </a:t>
            </a:r>
            <a:r>
              <a:rPr lang="en-US" sz="2000" dirty="0">
                <a:solidFill>
                  <a:srgbClr val="0000FF"/>
                </a:solidFill>
                <a:latin typeface="Times New Roman"/>
                <a:cs typeface="Times New Roman"/>
              </a:rPr>
              <a:t>motivates charge to move </a:t>
            </a:r>
            <a:r>
              <a:rPr lang="en-US" sz="2000" dirty="0">
                <a:latin typeface="Times New Roman"/>
                <a:cs typeface="Times New Roman"/>
              </a:rPr>
              <a:t>through the wires.  This part has the units of </a:t>
            </a:r>
            <a:r>
              <a:rPr lang="en-US" sz="2000" i="1" dirty="0">
                <a:solidFill>
                  <a:srgbClr val="FF0000"/>
                </a:solidFill>
                <a:latin typeface="Times New Roman"/>
                <a:cs typeface="Times New Roman"/>
              </a:rPr>
              <a:t>volts</a:t>
            </a:r>
            <a:r>
              <a:rPr lang="en-US" sz="2000" i="1" dirty="0">
                <a:latin typeface="Times New Roman"/>
                <a:cs typeface="Times New Roman"/>
              </a:rPr>
              <a:t> </a:t>
            </a:r>
            <a:r>
              <a:rPr lang="en-US" sz="2000" dirty="0">
                <a:latin typeface="Times New Roman"/>
                <a:cs typeface="Times New Roman"/>
              </a:rPr>
              <a:t>and is called </a:t>
            </a:r>
            <a:r>
              <a:rPr lang="en-US" sz="2000" i="1" dirty="0">
                <a:solidFill>
                  <a:srgbClr val="FF0000"/>
                </a:solidFill>
                <a:latin typeface="Times New Roman"/>
                <a:cs typeface="Times New Roman"/>
              </a:rPr>
              <a:t>the electromotive force</a:t>
            </a:r>
            <a:r>
              <a:rPr lang="en-US" sz="2000" i="1" dirty="0">
                <a:latin typeface="Times New Roman"/>
                <a:cs typeface="Times New Roman"/>
              </a:rPr>
              <a:t>, </a:t>
            </a:r>
            <a:r>
              <a:rPr lang="en-US" sz="2000" dirty="0">
                <a:latin typeface="Times New Roman"/>
                <a:cs typeface="Times New Roman"/>
              </a:rPr>
              <a:t>or </a:t>
            </a:r>
            <a:r>
              <a:rPr lang="en-US" sz="2000" dirty="0">
                <a:solidFill>
                  <a:srgbClr val="FF0000"/>
                </a:solidFill>
                <a:latin typeface="Times New Roman"/>
                <a:cs typeface="Times New Roman"/>
              </a:rPr>
              <a:t>EMF </a:t>
            </a:r>
            <a:r>
              <a:rPr lang="en-US" sz="2000" dirty="0">
                <a:latin typeface="Times New Roman"/>
                <a:cs typeface="Times New Roman"/>
              </a:rPr>
              <a:t>(symbol    );</a:t>
            </a:r>
          </a:p>
        </p:txBody>
      </p:sp>
      <p:sp>
        <p:nvSpPr>
          <p:cNvPr id="89" name="TextBox 88"/>
          <p:cNvSpPr txBox="1"/>
          <p:nvPr/>
        </p:nvSpPr>
        <p:spPr>
          <a:xfrm>
            <a:off x="912075" y="3868156"/>
            <a:ext cx="7961681" cy="707886"/>
          </a:xfrm>
          <a:prstGeom prst="rect">
            <a:avLst/>
          </a:prstGeom>
          <a:noFill/>
        </p:spPr>
        <p:txBody>
          <a:bodyPr wrap="square" rtlCol="0">
            <a:spAutoFit/>
          </a:bodyPr>
          <a:lstStyle/>
          <a:p>
            <a:r>
              <a:rPr lang="en-US" sz="2000" dirty="0">
                <a:solidFill>
                  <a:srgbClr val="FF0000"/>
                </a:solidFill>
                <a:latin typeface="Apple Chancery"/>
                <a:cs typeface="Apple Chancery"/>
              </a:rPr>
              <a:t>2.) Although it is </a:t>
            </a:r>
            <a:r>
              <a:rPr lang="en-US" sz="2000" dirty="0">
                <a:latin typeface="Times New Roman"/>
                <a:cs typeface="Times New Roman"/>
              </a:rPr>
              <a:t>possible to “rectify” a power supply to compensate for this, a power supply in its natural state also has </a:t>
            </a:r>
            <a:r>
              <a:rPr lang="en-US" sz="2000" dirty="0">
                <a:solidFill>
                  <a:srgbClr val="0000FF"/>
                </a:solidFill>
                <a:latin typeface="Times New Roman"/>
                <a:cs typeface="Times New Roman"/>
              </a:rPr>
              <a:t>internal resistance   </a:t>
            </a:r>
            <a:r>
              <a:rPr lang="en-US" sz="2000" dirty="0">
                <a:latin typeface="Times New Roman"/>
                <a:cs typeface="Times New Roman"/>
              </a:rPr>
              <a:t>.  </a:t>
            </a:r>
          </a:p>
        </p:txBody>
      </p:sp>
      <p:graphicFrame>
        <p:nvGraphicFramePr>
          <p:cNvPr id="90" name="Object 2"/>
          <p:cNvGraphicFramePr>
            <a:graphicFrameLocks noChangeAspect="1"/>
          </p:cNvGraphicFramePr>
          <p:nvPr>
            <p:extLst>
              <p:ext uri="{D42A27DB-BD31-4B8C-83A1-F6EECF244321}">
                <p14:modId xmlns:p14="http://schemas.microsoft.com/office/powerpoint/2010/main" val="2973743077"/>
              </p:ext>
            </p:extLst>
          </p:nvPr>
        </p:nvGraphicFramePr>
        <p:xfrm>
          <a:off x="5841960" y="3458078"/>
          <a:ext cx="254078" cy="311450"/>
        </p:xfrm>
        <a:graphic>
          <a:graphicData uri="http://schemas.openxmlformats.org/presentationml/2006/ole">
            <mc:AlternateContent xmlns:mc="http://schemas.openxmlformats.org/markup-compatibility/2006">
              <mc:Choice xmlns:v="urn:schemas-microsoft-com:vml" Requires="v">
                <p:oleObj name="Equation" r:id="rId22" imgW="114300" imgH="139700" progId="Equation.DSMT4">
                  <p:embed/>
                </p:oleObj>
              </mc:Choice>
              <mc:Fallback>
                <p:oleObj name="Equation" r:id="rId22" imgW="114300" imgH="139700" progId="Equation.DSMT4">
                  <p:embed/>
                  <p:pic>
                    <p:nvPicPr>
                      <p:cNvPr id="0" name=""/>
                      <p:cNvPicPr>
                        <a:picLocks noChangeAspect="1" noChangeArrowheads="1"/>
                      </p:cNvPicPr>
                      <p:nvPr/>
                    </p:nvPicPr>
                    <p:blipFill>
                      <a:blip r:embed="rId23"/>
                      <a:srcRect/>
                      <a:stretch>
                        <a:fillRect/>
                      </a:stretch>
                    </p:blipFill>
                    <p:spPr bwMode="auto">
                      <a:xfrm>
                        <a:off x="5841960" y="3458078"/>
                        <a:ext cx="254078" cy="311450"/>
                      </a:xfrm>
                      <a:prstGeom prst="rect">
                        <a:avLst/>
                      </a:prstGeom>
                      <a:noFill/>
                      <a:ln>
                        <a:noFill/>
                      </a:ln>
                      <a:effectLst/>
                    </p:spPr>
                  </p:pic>
                </p:oleObj>
              </mc:Fallback>
            </mc:AlternateContent>
          </a:graphicData>
        </a:graphic>
      </p:graphicFrame>
      <p:grpSp>
        <p:nvGrpSpPr>
          <p:cNvPr id="91" name="Group 90"/>
          <p:cNvGrpSpPr>
            <a:grpSpLocks/>
          </p:cNvGrpSpPr>
          <p:nvPr/>
        </p:nvGrpSpPr>
        <p:grpSpPr bwMode="auto">
          <a:xfrm rot="10800000">
            <a:off x="7593759" y="2794300"/>
            <a:ext cx="595725" cy="290319"/>
            <a:chOff x="2256" y="2880"/>
            <a:chExt cx="576" cy="240"/>
          </a:xfrm>
        </p:grpSpPr>
        <p:sp>
          <p:nvSpPr>
            <p:cNvPr id="92" name="Line 15"/>
            <p:cNvSpPr>
              <a:spLocks noChangeShapeType="1"/>
            </p:cNvSpPr>
            <p:nvPr/>
          </p:nvSpPr>
          <p:spPr bwMode="auto">
            <a:xfrm flipV="1">
              <a:off x="2256" y="2880"/>
              <a:ext cx="48" cy="144"/>
            </a:xfrm>
            <a:prstGeom prst="line">
              <a:avLst/>
            </a:prstGeom>
            <a:noFill/>
            <a:ln w="12700">
              <a:solidFill>
                <a:srgbClr val="FF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93" name="Line 16"/>
            <p:cNvSpPr>
              <a:spLocks noChangeShapeType="1"/>
            </p:cNvSpPr>
            <p:nvPr/>
          </p:nvSpPr>
          <p:spPr bwMode="auto">
            <a:xfrm>
              <a:off x="2304" y="2880"/>
              <a:ext cx="96" cy="240"/>
            </a:xfrm>
            <a:prstGeom prst="line">
              <a:avLst/>
            </a:prstGeom>
            <a:noFill/>
            <a:ln w="12700">
              <a:solidFill>
                <a:srgbClr val="FF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94" name="Line 17"/>
            <p:cNvSpPr>
              <a:spLocks noChangeShapeType="1"/>
            </p:cNvSpPr>
            <p:nvPr/>
          </p:nvSpPr>
          <p:spPr bwMode="auto">
            <a:xfrm flipV="1">
              <a:off x="2400" y="2880"/>
              <a:ext cx="96" cy="240"/>
            </a:xfrm>
            <a:prstGeom prst="line">
              <a:avLst/>
            </a:prstGeom>
            <a:noFill/>
            <a:ln w="12700">
              <a:solidFill>
                <a:srgbClr val="FF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95" name="Line 18"/>
            <p:cNvSpPr>
              <a:spLocks noChangeShapeType="1"/>
            </p:cNvSpPr>
            <p:nvPr/>
          </p:nvSpPr>
          <p:spPr bwMode="auto">
            <a:xfrm>
              <a:off x="2496" y="2880"/>
              <a:ext cx="96" cy="240"/>
            </a:xfrm>
            <a:prstGeom prst="line">
              <a:avLst/>
            </a:prstGeom>
            <a:noFill/>
            <a:ln w="12700">
              <a:solidFill>
                <a:srgbClr val="FF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96" name="Line 19"/>
            <p:cNvSpPr>
              <a:spLocks noChangeShapeType="1"/>
            </p:cNvSpPr>
            <p:nvPr/>
          </p:nvSpPr>
          <p:spPr bwMode="auto">
            <a:xfrm flipV="1">
              <a:off x="2784" y="2976"/>
              <a:ext cx="48" cy="144"/>
            </a:xfrm>
            <a:prstGeom prst="line">
              <a:avLst/>
            </a:prstGeom>
            <a:noFill/>
            <a:ln w="12700">
              <a:solidFill>
                <a:srgbClr val="FF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97" name="Line 45"/>
            <p:cNvSpPr>
              <a:spLocks noChangeShapeType="1"/>
            </p:cNvSpPr>
            <p:nvPr/>
          </p:nvSpPr>
          <p:spPr bwMode="auto">
            <a:xfrm flipV="1">
              <a:off x="2592" y="2880"/>
              <a:ext cx="96" cy="240"/>
            </a:xfrm>
            <a:prstGeom prst="line">
              <a:avLst/>
            </a:prstGeom>
            <a:noFill/>
            <a:ln w="12700">
              <a:solidFill>
                <a:srgbClr val="FF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98" name="Line 46"/>
            <p:cNvSpPr>
              <a:spLocks noChangeShapeType="1"/>
            </p:cNvSpPr>
            <p:nvPr/>
          </p:nvSpPr>
          <p:spPr bwMode="auto">
            <a:xfrm>
              <a:off x="2688" y="2880"/>
              <a:ext cx="96" cy="240"/>
            </a:xfrm>
            <a:prstGeom prst="line">
              <a:avLst/>
            </a:prstGeom>
            <a:noFill/>
            <a:ln w="12700">
              <a:solidFill>
                <a:srgbClr val="FF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99" name="Line 75"/>
          <p:cNvSpPr>
            <a:spLocks noChangeShapeType="1"/>
          </p:cNvSpPr>
          <p:nvPr/>
        </p:nvSpPr>
        <p:spPr bwMode="auto">
          <a:xfrm rot="10800000" flipV="1">
            <a:off x="7261791" y="2962042"/>
            <a:ext cx="327438" cy="506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cxnSp>
        <p:nvCxnSpPr>
          <p:cNvPr id="3" name="Straight Connector 2"/>
          <p:cNvCxnSpPr/>
          <p:nvPr/>
        </p:nvCxnSpPr>
        <p:spPr>
          <a:xfrm>
            <a:off x="8189484" y="2910428"/>
            <a:ext cx="40608" cy="5943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graphicFrame>
        <p:nvGraphicFramePr>
          <p:cNvPr id="102" name="Object 2"/>
          <p:cNvGraphicFramePr>
            <a:graphicFrameLocks noChangeAspect="1"/>
          </p:cNvGraphicFramePr>
          <p:nvPr>
            <p:extLst>
              <p:ext uri="{D42A27DB-BD31-4B8C-83A1-F6EECF244321}">
                <p14:modId xmlns:p14="http://schemas.microsoft.com/office/powerpoint/2010/main" val="3338452728"/>
              </p:ext>
            </p:extLst>
          </p:nvPr>
        </p:nvGraphicFramePr>
        <p:xfrm>
          <a:off x="7764463" y="2986088"/>
          <a:ext cx="195262" cy="350837"/>
        </p:xfrm>
        <a:graphic>
          <a:graphicData uri="http://schemas.openxmlformats.org/presentationml/2006/ole">
            <mc:AlternateContent xmlns:mc="http://schemas.openxmlformats.org/markup-compatibility/2006">
              <mc:Choice xmlns:v="urn:schemas-microsoft-com:vml" Requires="v">
                <p:oleObj name="Equation" r:id="rId24" imgW="114300" imgH="203200" progId="Equation.DSMT4">
                  <p:embed/>
                </p:oleObj>
              </mc:Choice>
              <mc:Fallback>
                <p:oleObj name="Equation" r:id="rId24" imgW="114300" imgH="203200" progId="Equation.DSMT4">
                  <p:embed/>
                  <p:pic>
                    <p:nvPicPr>
                      <p:cNvPr id="0" name=""/>
                      <p:cNvPicPr>
                        <a:picLocks noChangeAspect="1" noChangeArrowheads="1"/>
                      </p:cNvPicPr>
                      <p:nvPr/>
                    </p:nvPicPr>
                    <p:blipFill>
                      <a:blip r:embed="rId25"/>
                      <a:srcRect/>
                      <a:stretch>
                        <a:fillRect/>
                      </a:stretch>
                    </p:blipFill>
                    <p:spPr bwMode="auto">
                      <a:xfrm>
                        <a:off x="7764463" y="2986088"/>
                        <a:ext cx="195262" cy="350837"/>
                      </a:xfrm>
                      <a:prstGeom prst="rect">
                        <a:avLst/>
                      </a:prstGeom>
                      <a:noFill/>
                      <a:ln>
                        <a:noFill/>
                      </a:ln>
                      <a:effectLst/>
                    </p:spPr>
                  </p:pic>
                </p:oleObj>
              </mc:Fallback>
            </mc:AlternateContent>
          </a:graphicData>
        </a:graphic>
      </p:graphicFrame>
      <p:graphicFrame>
        <p:nvGraphicFramePr>
          <p:cNvPr id="103" name="Object 2"/>
          <p:cNvGraphicFramePr>
            <a:graphicFrameLocks noChangeAspect="1"/>
          </p:cNvGraphicFramePr>
          <p:nvPr>
            <p:extLst>
              <p:ext uri="{D42A27DB-BD31-4B8C-83A1-F6EECF244321}">
                <p14:modId xmlns:p14="http://schemas.microsoft.com/office/powerpoint/2010/main" val="1326698508"/>
              </p:ext>
            </p:extLst>
          </p:nvPr>
        </p:nvGraphicFramePr>
        <p:xfrm>
          <a:off x="7138760" y="3168754"/>
          <a:ext cx="195262" cy="239712"/>
        </p:xfrm>
        <a:graphic>
          <a:graphicData uri="http://schemas.openxmlformats.org/presentationml/2006/ole">
            <mc:AlternateContent xmlns:mc="http://schemas.openxmlformats.org/markup-compatibility/2006">
              <mc:Choice xmlns:v="urn:schemas-microsoft-com:vml" Requires="v">
                <p:oleObj name="Equation" r:id="rId26" imgW="114300" imgH="139700" progId="Equation.DSMT4">
                  <p:embed/>
                </p:oleObj>
              </mc:Choice>
              <mc:Fallback>
                <p:oleObj name="Equation" r:id="rId26" imgW="114300" imgH="139700" progId="Equation.DSMT4">
                  <p:embed/>
                  <p:pic>
                    <p:nvPicPr>
                      <p:cNvPr id="0" name=""/>
                      <p:cNvPicPr>
                        <a:picLocks noChangeAspect="1" noChangeArrowheads="1"/>
                      </p:cNvPicPr>
                      <p:nvPr/>
                    </p:nvPicPr>
                    <p:blipFill>
                      <a:blip r:embed="rId27"/>
                      <a:srcRect/>
                      <a:stretch>
                        <a:fillRect/>
                      </a:stretch>
                    </p:blipFill>
                    <p:spPr bwMode="auto">
                      <a:xfrm>
                        <a:off x="7138760" y="3168754"/>
                        <a:ext cx="195262" cy="239712"/>
                      </a:xfrm>
                      <a:prstGeom prst="rect">
                        <a:avLst/>
                      </a:prstGeom>
                      <a:noFill/>
                      <a:ln>
                        <a:noFill/>
                      </a:ln>
                      <a:effectLst/>
                    </p:spPr>
                  </p:pic>
                </p:oleObj>
              </mc:Fallback>
            </mc:AlternateContent>
          </a:graphicData>
        </a:graphic>
      </p:graphicFrame>
      <p:graphicFrame>
        <p:nvGraphicFramePr>
          <p:cNvPr id="104" name="Object 2"/>
          <p:cNvGraphicFramePr>
            <a:graphicFrameLocks noChangeAspect="1"/>
          </p:cNvGraphicFramePr>
          <p:nvPr>
            <p:extLst>
              <p:ext uri="{D42A27DB-BD31-4B8C-83A1-F6EECF244321}">
                <p14:modId xmlns:p14="http://schemas.microsoft.com/office/powerpoint/2010/main" val="3365053700"/>
              </p:ext>
            </p:extLst>
          </p:nvPr>
        </p:nvGraphicFramePr>
        <p:xfrm>
          <a:off x="7454900" y="2182813"/>
          <a:ext cx="1085850" cy="252412"/>
        </p:xfrm>
        <a:graphic>
          <a:graphicData uri="http://schemas.openxmlformats.org/presentationml/2006/ole">
            <mc:AlternateContent xmlns:mc="http://schemas.openxmlformats.org/markup-compatibility/2006">
              <mc:Choice xmlns:v="urn:schemas-microsoft-com:vml" Requires="v">
                <p:oleObj name="Equation" r:id="rId28" imgW="876300" imgH="203200" progId="Equation.DSMT4">
                  <p:embed/>
                </p:oleObj>
              </mc:Choice>
              <mc:Fallback>
                <p:oleObj name="Equation" r:id="rId28" imgW="876300" imgH="203200" progId="Equation.DSMT4">
                  <p:embed/>
                  <p:pic>
                    <p:nvPicPr>
                      <p:cNvPr id="0" name=""/>
                      <p:cNvPicPr>
                        <a:picLocks noChangeAspect="1" noChangeArrowheads="1"/>
                      </p:cNvPicPr>
                      <p:nvPr/>
                    </p:nvPicPr>
                    <p:blipFill>
                      <a:blip r:embed="rId29"/>
                      <a:srcRect/>
                      <a:stretch>
                        <a:fillRect/>
                      </a:stretch>
                    </p:blipFill>
                    <p:spPr bwMode="auto">
                      <a:xfrm>
                        <a:off x="7454900" y="2182813"/>
                        <a:ext cx="1085850" cy="252412"/>
                      </a:xfrm>
                      <a:prstGeom prst="rect">
                        <a:avLst/>
                      </a:prstGeom>
                      <a:noFill/>
                      <a:ln>
                        <a:noFill/>
                      </a:ln>
                      <a:effectLst/>
                    </p:spPr>
                  </p:pic>
                </p:oleObj>
              </mc:Fallback>
            </mc:AlternateContent>
          </a:graphicData>
        </a:graphic>
      </p:graphicFrame>
      <p:graphicFrame>
        <p:nvGraphicFramePr>
          <p:cNvPr id="105" name="Object 2"/>
          <p:cNvGraphicFramePr>
            <a:graphicFrameLocks noChangeAspect="1"/>
          </p:cNvGraphicFramePr>
          <p:nvPr>
            <p:extLst>
              <p:ext uri="{D42A27DB-BD31-4B8C-83A1-F6EECF244321}">
                <p14:modId xmlns:p14="http://schemas.microsoft.com/office/powerpoint/2010/main" val="1314810040"/>
              </p:ext>
            </p:extLst>
          </p:nvPr>
        </p:nvGraphicFramePr>
        <p:xfrm>
          <a:off x="7677786" y="4209628"/>
          <a:ext cx="195263" cy="350838"/>
        </p:xfrm>
        <a:graphic>
          <a:graphicData uri="http://schemas.openxmlformats.org/presentationml/2006/ole">
            <mc:AlternateContent xmlns:mc="http://schemas.openxmlformats.org/markup-compatibility/2006">
              <mc:Choice xmlns:v="urn:schemas-microsoft-com:vml" Requires="v">
                <p:oleObj name="Equation" r:id="rId30" imgW="114300" imgH="203200" progId="Equation.DSMT4">
                  <p:embed/>
                </p:oleObj>
              </mc:Choice>
              <mc:Fallback>
                <p:oleObj name="Equation" r:id="rId30" imgW="114300" imgH="203200" progId="Equation.DSMT4">
                  <p:embed/>
                  <p:pic>
                    <p:nvPicPr>
                      <p:cNvPr id="0" name=""/>
                      <p:cNvPicPr>
                        <a:picLocks noChangeAspect="1" noChangeArrowheads="1"/>
                      </p:cNvPicPr>
                      <p:nvPr/>
                    </p:nvPicPr>
                    <p:blipFill>
                      <a:blip r:embed="rId31"/>
                      <a:srcRect/>
                      <a:stretch>
                        <a:fillRect/>
                      </a:stretch>
                    </p:blipFill>
                    <p:spPr bwMode="auto">
                      <a:xfrm>
                        <a:off x="7677786" y="4209628"/>
                        <a:ext cx="195263" cy="350838"/>
                      </a:xfrm>
                      <a:prstGeom prst="rect">
                        <a:avLst/>
                      </a:prstGeom>
                      <a:noFill/>
                      <a:ln>
                        <a:noFill/>
                      </a:ln>
                      <a:effectLst/>
                    </p:spPr>
                  </p:pic>
                </p:oleObj>
              </mc:Fallback>
            </mc:AlternateContent>
          </a:graphicData>
        </a:graphic>
      </p:graphicFrame>
      <p:sp>
        <p:nvSpPr>
          <p:cNvPr id="106" name="TextBox 105"/>
          <p:cNvSpPr txBox="1"/>
          <p:nvPr/>
        </p:nvSpPr>
        <p:spPr>
          <a:xfrm>
            <a:off x="604869" y="4697402"/>
            <a:ext cx="8116488" cy="1015663"/>
          </a:xfrm>
          <a:prstGeom prst="rect">
            <a:avLst/>
          </a:prstGeom>
          <a:noFill/>
        </p:spPr>
        <p:txBody>
          <a:bodyPr wrap="square" rtlCol="0">
            <a:spAutoFit/>
          </a:bodyPr>
          <a:lstStyle/>
          <a:p>
            <a:r>
              <a:rPr lang="en-US" sz="2000" dirty="0">
                <a:solidFill>
                  <a:srgbClr val="FF0000"/>
                </a:solidFill>
                <a:latin typeface="Apple Chancery"/>
                <a:cs typeface="Apple Chancery"/>
              </a:rPr>
              <a:t>Including the </a:t>
            </a:r>
            <a:r>
              <a:rPr lang="en-US" sz="2000" dirty="0">
                <a:solidFill>
                  <a:srgbClr val="0000FF"/>
                </a:solidFill>
                <a:latin typeface="Times New Roman"/>
                <a:cs typeface="Times New Roman"/>
              </a:rPr>
              <a:t>voltage drop </a:t>
            </a:r>
            <a:r>
              <a:rPr lang="en-US" sz="2000" dirty="0">
                <a:latin typeface="Times New Roman"/>
                <a:cs typeface="Times New Roman"/>
              </a:rPr>
              <a:t>due to   , this means a </a:t>
            </a:r>
            <a:r>
              <a:rPr lang="en-US" sz="2000" dirty="0">
                <a:solidFill>
                  <a:srgbClr val="0000FF"/>
                </a:solidFill>
                <a:latin typeface="Times New Roman"/>
                <a:cs typeface="Times New Roman"/>
              </a:rPr>
              <a:t>VOLTMETER will read </a:t>
            </a:r>
            <a:r>
              <a:rPr lang="en-US" sz="2000" dirty="0">
                <a:latin typeface="Times New Roman"/>
                <a:cs typeface="Times New Roman"/>
              </a:rPr>
              <a:t>what is called </a:t>
            </a:r>
            <a:r>
              <a:rPr lang="en-US" sz="2000" i="1" dirty="0">
                <a:latin typeface="Times New Roman"/>
                <a:cs typeface="Times New Roman"/>
              </a:rPr>
              <a:t>the </a:t>
            </a:r>
            <a:r>
              <a:rPr lang="en-US" sz="2000" i="1" dirty="0">
                <a:solidFill>
                  <a:srgbClr val="FF0000"/>
                </a:solidFill>
                <a:latin typeface="Times New Roman"/>
                <a:cs typeface="Times New Roman"/>
              </a:rPr>
              <a:t>terminal voltage </a:t>
            </a:r>
            <a:r>
              <a:rPr lang="en-US" sz="2000" dirty="0">
                <a:latin typeface="Times New Roman"/>
                <a:cs typeface="Times New Roman"/>
              </a:rPr>
              <a:t>(i.e., the voltage as measured at the terminals of the p.s.) equal to:</a:t>
            </a:r>
          </a:p>
        </p:txBody>
      </p:sp>
      <p:graphicFrame>
        <p:nvGraphicFramePr>
          <p:cNvPr id="107" name="Object 2"/>
          <p:cNvGraphicFramePr>
            <a:graphicFrameLocks noChangeAspect="1"/>
          </p:cNvGraphicFramePr>
          <p:nvPr>
            <p:extLst>
              <p:ext uri="{D42A27DB-BD31-4B8C-83A1-F6EECF244321}">
                <p14:modId xmlns:p14="http://schemas.microsoft.com/office/powerpoint/2010/main" val="3094345884"/>
              </p:ext>
            </p:extLst>
          </p:nvPr>
        </p:nvGraphicFramePr>
        <p:xfrm>
          <a:off x="3846513" y="5362575"/>
          <a:ext cx="1660525" cy="349250"/>
        </p:xfrm>
        <a:graphic>
          <a:graphicData uri="http://schemas.openxmlformats.org/presentationml/2006/ole">
            <mc:AlternateContent xmlns:mc="http://schemas.openxmlformats.org/markup-compatibility/2006">
              <mc:Choice xmlns:v="urn:schemas-microsoft-com:vml" Requires="v">
                <p:oleObj name="Equation" r:id="rId32" imgW="965200" imgH="203200" progId="Equation.DSMT4">
                  <p:embed/>
                </p:oleObj>
              </mc:Choice>
              <mc:Fallback>
                <p:oleObj name="Equation" r:id="rId32" imgW="965200" imgH="203200" progId="Equation.DSMT4">
                  <p:embed/>
                  <p:pic>
                    <p:nvPicPr>
                      <p:cNvPr id="0" name=""/>
                      <p:cNvPicPr>
                        <a:picLocks noChangeAspect="1" noChangeArrowheads="1"/>
                      </p:cNvPicPr>
                      <p:nvPr/>
                    </p:nvPicPr>
                    <p:blipFill>
                      <a:blip r:embed="rId33"/>
                      <a:srcRect/>
                      <a:stretch>
                        <a:fillRect/>
                      </a:stretch>
                    </p:blipFill>
                    <p:spPr bwMode="auto">
                      <a:xfrm>
                        <a:off x="3846513" y="5362575"/>
                        <a:ext cx="1660525" cy="349250"/>
                      </a:xfrm>
                      <a:prstGeom prst="rect">
                        <a:avLst/>
                      </a:prstGeom>
                      <a:noFill/>
                      <a:ln>
                        <a:noFill/>
                      </a:ln>
                      <a:effectLst/>
                    </p:spPr>
                  </p:pic>
                </p:oleObj>
              </mc:Fallback>
            </mc:AlternateContent>
          </a:graphicData>
        </a:graphic>
      </p:graphicFrame>
      <p:sp>
        <p:nvSpPr>
          <p:cNvPr id="108" name="TextBox 107"/>
          <p:cNvSpPr txBox="1"/>
          <p:nvPr/>
        </p:nvSpPr>
        <p:spPr>
          <a:xfrm>
            <a:off x="617598" y="5835640"/>
            <a:ext cx="8116488" cy="707886"/>
          </a:xfrm>
          <a:prstGeom prst="rect">
            <a:avLst/>
          </a:prstGeom>
          <a:noFill/>
        </p:spPr>
        <p:txBody>
          <a:bodyPr wrap="square" rtlCol="0">
            <a:spAutoFit/>
          </a:bodyPr>
          <a:lstStyle/>
          <a:p>
            <a:r>
              <a:rPr lang="en-US" sz="2000" dirty="0" err="1">
                <a:solidFill>
                  <a:srgbClr val="FF0000"/>
                </a:solidFill>
                <a:latin typeface="Apple Chancery"/>
                <a:cs typeface="Apple Chancery"/>
              </a:rPr>
              <a:t>Soooo</a:t>
            </a:r>
            <a:r>
              <a:rPr lang="en-US" sz="2000" dirty="0">
                <a:solidFill>
                  <a:srgbClr val="FF0000"/>
                </a:solidFill>
                <a:latin typeface="Apple Chancery"/>
                <a:cs typeface="Apple Chancery"/>
              </a:rPr>
              <a:t>, </a:t>
            </a:r>
            <a:r>
              <a:rPr lang="en-US" sz="2000" dirty="0">
                <a:latin typeface="Times New Roman"/>
                <a:cs typeface="Times New Roman"/>
              </a:rPr>
              <a:t>if you increase    by throwing the switch,             does </a:t>
            </a:r>
            <a:r>
              <a:rPr lang="en-US" sz="2000" dirty="0">
                <a:solidFill>
                  <a:srgbClr val="0000FF"/>
                </a:solidFill>
                <a:latin typeface="Times New Roman"/>
                <a:cs typeface="Times New Roman"/>
              </a:rPr>
              <a:t>DOWN</a:t>
            </a:r>
            <a:r>
              <a:rPr lang="en-US" sz="2000" dirty="0">
                <a:latin typeface="Times New Roman"/>
                <a:cs typeface="Times New Roman"/>
              </a:rPr>
              <a:t> across the resistors and the bulbs will dim!</a:t>
            </a:r>
          </a:p>
        </p:txBody>
      </p:sp>
      <p:graphicFrame>
        <p:nvGraphicFramePr>
          <p:cNvPr id="109" name="Object 2"/>
          <p:cNvGraphicFramePr>
            <a:graphicFrameLocks noChangeAspect="1"/>
          </p:cNvGraphicFramePr>
          <p:nvPr>
            <p:extLst>
              <p:ext uri="{D42A27DB-BD31-4B8C-83A1-F6EECF244321}">
                <p14:modId xmlns:p14="http://schemas.microsoft.com/office/powerpoint/2010/main" val="1747244285"/>
              </p:ext>
            </p:extLst>
          </p:nvPr>
        </p:nvGraphicFramePr>
        <p:xfrm>
          <a:off x="5583238" y="5905500"/>
          <a:ext cx="742950" cy="349250"/>
        </p:xfrm>
        <a:graphic>
          <a:graphicData uri="http://schemas.openxmlformats.org/presentationml/2006/ole">
            <mc:AlternateContent xmlns:mc="http://schemas.openxmlformats.org/markup-compatibility/2006">
              <mc:Choice xmlns:v="urn:schemas-microsoft-com:vml" Requires="v">
                <p:oleObj name="Equation" r:id="rId34" imgW="431800" imgH="203200" progId="Equation.DSMT4">
                  <p:embed/>
                </p:oleObj>
              </mc:Choice>
              <mc:Fallback>
                <p:oleObj name="Equation" r:id="rId34" imgW="431800" imgH="203200" progId="Equation.DSMT4">
                  <p:embed/>
                  <p:pic>
                    <p:nvPicPr>
                      <p:cNvPr id="0" name=""/>
                      <p:cNvPicPr>
                        <a:picLocks noChangeAspect="1" noChangeArrowheads="1"/>
                      </p:cNvPicPr>
                      <p:nvPr/>
                    </p:nvPicPr>
                    <p:blipFill>
                      <a:blip r:embed="rId35"/>
                      <a:srcRect/>
                      <a:stretch>
                        <a:fillRect/>
                      </a:stretch>
                    </p:blipFill>
                    <p:spPr bwMode="auto">
                      <a:xfrm>
                        <a:off x="5583238" y="5905500"/>
                        <a:ext cx="742950" cy="349250"/>
                      </a:xfrm>
                      <a:prstGeom prst="rect">
                        <a:avLst/>
                      </a:prstGeom>
                      <a:noFill/>
                      <a:ln>
                        <a:noFill/>
                      </a:ln>
                      <a:effectLst/>
                    </p:spPr>
                  </p:pic>
                </p:oleObj>
              </mc:Fallback>
            </mc:AlternateContent>
          </a:graphicData>
        </a:graphic>
      </p:graphicFrame>
      <p:graphicFrame>
        <p:nvGraphicFramePr>
          <p:cNvPr id="110" name="Object 2"/>
          <p:cNvGraphicFramePr>
            <a:graphicFrameLocks noChangeAspect="1"/>
          </p:cNvGraphicFramePr>
          <p:nvPr>
            <p:extLst>
              <p:ext uri="{D42A27DB-BD31-4B8C-83A1-F6EECF244321}">
                <p14:modId xmlns:p14="http://schemas.microsoft.com/office/powerpoint/2010/main" val="4291785161"/>
              </p:ext>
            </p:extLst>
          </p:nvPr>
        </p:nvGraphicFramePr>
        <p:xfrm>
          <a:off x="2916238" y="5895975"/>
          <a:ext cx="238125" cy="350838"/>
        </p:xfrm>
        <a:graphic>
          <a:graphicData uri="http://schemas.openxmlformats.org/presentationml/2006/ole">
            <mc:AlternateContent xmlns:mc="http://schemas.openxmlformats.org/markup-compatibility/2006">
              <mc:Choice xmlns:v="urn:schemas-microsoft-com:vml" Requires="v">
                <p:oleObj name="Equation" r:id="rId36" imgW="139700" imgH="203200" progId="Equation.DSMT4">
                  <p:embed/>
                </p:oleObj>
              </mc:Choice>
              <mc:Fallback>
                <p:oleObj name="Equation" r:id="rId36" imgW="139700" imgH="203200" progId="Equation.DSMT4">
                  <p:embed/>
                  <p:pic>
                    <p:nvPicPr>
                      <p:cNvPr id="0" name=""/>
                      <p:cNvPicPr>
                        <a:picLocks noChangeAspect="1" noChangeArrowheads="1"/>
                      </p:cNvPicPr>
                      <p:nvPr/>
                    </p:nvPicPr>
                    <p:blipFill>
                      <a:blip r:embed="rId37"/>
                      <a:srcRect/>
                      <a:stretch>
                        <a:fillRect/>
                      </a:stretch>
                    </p:blipFill>
                    <p:spPr bwMode="auto">
                      <a:xfrm>
                        <a:off x="2916238" y="5895975"/>
                        <a:ext cx="238125" cy="350838"/>
                      </a:xfrm>
                      <a:prstGeom prst="rect">
                        <a:avLst/>
                      </a:prstGeom>
                      <a:noFill/>
                      <a:ln>
                        <a:noFill/>
                      </a:ln>
                      <a:effectLst/>
                    </p:spPr>
                  </p:pic>
                </p:oleObj>
              </mc:Fallback>
            </mc:AlternateContent>
          </a:graphicData>
        </a:graphic>
      </p:graphicFrame>
      <p:cxnSp>
        <p:nvCxnSpPr>
          <p:cNvPr id="111" name="Straight Arrow Connector 110"/>
          <p:cNvCxnSpPr/>
          <p:nvPr/>
        </p:nvCxnSpPr>
        <p:spPr>
          <a:xfrm flipH="1">
            <a:off x="7556815" y="2710908"/>
            <a:ext cx="583026" cy="0"/>
          </a:xfrm>
          <a:prstGeom prst="straightConnector1">
            <a:avLst/>
          </a:prstGeom>
          <a:ln w="12700"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112" name="Object 2"/>
          <p:cNvGraphicFramePr>
            <a:graphicFrameLocks noChangeAspect="1"/>
          </p:cNvGraphicFramePr>
          <p:nvPr>
            <p:extLst>
              <p:ext uri="{D42A27DB-BD31-4B8C-83A1-F6EECF244321}">
                <p14:modId xmlns:p14="http://schemas.microsoft.com/office/powerpoint/2010/main" val="4216985091"/>
              </p:ext>
            </p:extLst>
          </p:nvPr>
        </p:nvGraphicFramePr>
        <p:xfrm>
          <a:off x="7753193" y="2393123"/>
          <a:ext cx="239713" cy="350837"/>
        </p:xfrm>
        <a:graphic>
          <a:graphicData uri="http://schemas.openxmlformats.org/presentationml/2006/ole">
            <mc:AlternateContent xmlns:mc="http://schemas.openxmlformats.org/markup-compatibility/2006">
              <mc:Choice xmlns:v="urn:schemas-microsoft-com:vml" Requires="v">
                <p:oleObj name="Equation" r:id="rId38" imgW="139700" imgH="203200" progId="Equation.DSMT4">
                  <p:embed/>
                </p:oleObj>
              </mc:Choice>
              <mc:Fallback>
                <p:oleObj name="Equation" r:id="rId38" imgW="139700" imgH="203200" progId="Equation.DSMT4">
                  <p:embed/>
                  <p:pic>
                    <p:nvPicPr>
                      <p:cNvPr id="0" name=""/>
                      <p:cNvPicPr>
                        <a:picLocks noChangeAspect="1" noChangeArrowheads="1"/>
                      </p:cNvPicPr>
                      <p:nvPr/>
                    </p:nvPicPr>
                    <p:blipFill>
                      <a:blip r:embed="rId14"/>
                      <a:srcRect/>
                      <a:stretch>
                        <a:fillRect/>
                      </a:stretch>
                    </p:blipFill>
                    <p:spPr bwMode="auto">
                      <a:xfrm>
                        <a:off x="7753193" y="2393123"/>
                        <a:ext cx="239713" cy="350837"/>
                      </a:xfrm>
                      <a:prstGeom prst="rect">
                        <a:avLst/>
                      </a:prstGeom>
                      <a:noFill/>
                      <a:ln>
                        <a:noFill/>
                      </a:ln>
                      <a:effectLst/>
                    </p:spPr>
                  </p:pic>
                </p:oleObj>
              </mc:Fallback>
            </mc:AlternateContent>
          </a:graphicData>
        </a:graphic>
      </p:graphicFrame>
      <p:graphicFrame>
        <p:nvGraphicFramePr>
          <p:cNvPr id="113" name="Object 2"/>
          <p:cNvGraphicFramePr>
            <a:graphicFrameLocks noChangeAspect="1"/>
          </p:cNvGraphicFramePr>
          <p:nvPr>
            <p:extLst>
              <p:ext uri="{D42A27DB-BD31-4B8C-83A1-F6EECF244321}">
                <p14:modId xmlns:p14="http://schemas.microsoft.com/office/powerpoint/2010/main" val="2780648843"/>
              </p:ext>
            </p:extLst>
          </p:nvPr>
        </p:nvGraphicFramePr>
        <p:xfrm>
          <a:off x="4241533" y="4706764"/>
          <a:ext cx="195263" cy="350838"/>
        </p:xfrm>
        <a:graphic>
          <a:graphicData uri="http://schemas.openxmlformats.org/presentationml/2006/ole">
            <mc:AlternateContent xmlns:mc="http://schemas.openxmlformats.org/markup-compatibility/2006">
              <mc:Choice xmlns:v="urn:schemas-microsoft-com:vml" Requires="v">
                <p:oleObj name="Equation" r:id="rId39" imgW="114300" imgH="203200" progId="Equation.DSMT4">
                  <p:embed/>
                </p:oleObj>
              </mc:Choice>
              <mc:Fallback>
                <p:oleObj name="Equation" r:id="rId39" imgW="114300" imgH="203200" progId="Equation.DSMT4">
                  <p:embed/>
                  <p:pic>
                    <p:nvPicPr>
                      <p:cNvPr id="0" name=""/>
                      <p:cNvPicPr>
                        <a:picLocks noChangeAspect="1" noChangeArrowheads="1"/>
                      </p:cNvPicPr>
                      <p:nvPr/>
                    </p:nvPicPr>
                    <p:blipFill>
                      <a:blip r:embed="rId31"/>
                      <a:srcRect/>
                      <a:stretch>
                        <a:fillRect/>
                      </a:stretch>
                    </p:blipFill>
                    <p:spPr bwMode="auto">
                      <a:xfrm>
                        <a:off x="4241533" y="4706764"/>
                        <a:ext cx="195263" cy="350838"/>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47222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dissolve">
                                      <p:cBhvr>
                                        <p:cTn id="7" dur="500"/>
                                        <p:tgtEl>
                                          <p:spTgt spid="7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90"/>
                                        </p:tgtEl>
                                        <p:attrNameLst>
                                          <p:attrName>style.visibility</p:attrName>
                                        </p:attrNameLst>
                                      </p:cBhvr>
                                      <p:to>
                                        <p:strVal val="visible"/>
                                      </p:to>
                                    </p:set>
                                    <p:animEffect transition="in" filter="dissolve">
                                      <p:cBhvr>
                                        <p:cTn id="12" dur="500"/>
                                        <p:tgtEl>
                                          <p:spTgt spid="90"/>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88"/>
                                        </p:tgtEl>
                                        <p:attrNameLst>
                                          <p:attrName>style.visibility</p:attrName>
                                        </p:attrNameLst>
                                      </p:cBhvr>
                                      <p:to>
                                        <p:strVal val="visible"/>
                                      </p:to>
                                    </p:set>
                                    <p:animEffect transition="in" filter="dissolve">
                                      <p:cBhvr>
                                        <p:cTn id="15" dur="500"/>
                                        <p:tgtEl>
                                          <p:spTgt spid="88"/>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105"/>
                                        </p:tgtEl>
                                        <p:attrNameLst>
                                          <p:attrName>style.visibility</p:attrName>
                                        </p:attrNameLst>
                                      </p:cBhvr>
                                      <p:to>
                                        <p:strVal val="visible"/>
                                      </p:to>
                                    </p:set>
                                    <p:animEffect transition="in" filter="dissolve">
                                      <p:cBhvr>
                                        <p:cTn id="20" dur="500"/>
                                        <p:tgtEl>
                                          <p:spTgt spid="105"/>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89"/>
                                        </p:tgtEl>
                                        <p:attrNameLst>
                                          <p:attrName>style.visibility</p:attrName>
                                        </p:attrNameLst>
                                      </p:cBhvr>
                                      <p:to>
                                        <p:strVal val="visible"/>
                                      </p:to>
                                    </p:set>
                                    <p:animEffect transition="in" filter="dissolve">
                                      <p:cBhvr>
                                        <p:cTn id="23" dur="500"/>
                                        <p:tgtEl>
                                          <p:spTgt spid="89"/>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dissolve">
                                      <p:cBhvr>
                                        <p:cTn id="28" dur="500"/>
                                        <p:tgtEl>
                                          <p:spTgt spid="7"/>
                                        </p:tgtEl>
                                      </p:cBhvr>
                                    </p:animEffect>
                                  </p:childTnLst>
                                </p:cTn>
                              </p:par>
                              <p:par>
                                <p:cTn id="29" presetID="9" presetClass="entr" presetSubtype="0" fill="hold" nodeType="withEffect">
                                  <p:stCondLst>
                                    <p:cond delay="0"/>
                                  </p:stCondLst>
                                  <p:childTnLst>
                                    <p:set>
                                      <p:cBhvr>
                                        <p:cTn id="30" dur="1" fill="hold">
                                          <p:stCondLst>
                                            <p:cond delay="0"/>
                                          </p:stCondLst>
                                        </p:cTn>
                                        <p:tgtEl>
                                          <p:spTgt spid="159"/>
                                        </p:tgtEl>
                                        <p:attrNameLst>
                                          <p:attrName>style.visibility</p:attrName>
                                        </p:attrNameLst>
                                      </p:cBhvr>
                                      <p:to>
                                        <p:strVal val="visible"/>
                                      </p:to>
                                    </p:set>
                                    <p:animEffect transition="in" filter="dissolve">
                                      <p:cBhvr>
                                        <p:cTn id="31" dur="500"/>
                                        <p:tgtEl>
                                          <p:spTgt spid="159"/>
                                        </p:tgtEl>
                                      </p:cBhvr>
                                    </p:animEffect>
                                  </p:childTnLst>
                                </p:cTn>
                              </p:par>
                              <p:par>
                                <p:cTn id="32" presetID="9" presetClass="entr" presetSubtype="0" fill="hold" nodeType="withEffect">
                                  <p:stCondLst>
                                    <p:cond delay="0"/>
                                  </p:stCondLst>
                                  <p:childTnLst>
                                    <p:set>
                                      <p:cBhvr>
                                        <p:cTn id="33" dur="1" fill="hold">
                                          <p:stCondLst>
                                            <p:cond delay="0"/>
                                          </p:stCondLst>
                                        </p:cTn>
                                        <p:tgtEl>
                                          <p:spTgt spid="160"/>
                                        </p:tgtEl>
                                        <p:attrNameLst>
                                          <p:attrName>style.visibility</p:attrName>
                                        </p:attrNameLst>
                                      </p:cBhvr>
                                      <p:to>
                                        <p:strVal val="visible"/>
                                      </p:to>
                                    </p:set>
                                    <p:animEffect transition="in" filter="dissolve">
                                      <p:cBhvr>
                                        <p:cTn id="34" dur="500"/>
                                        <p:tgtEl>
                                          <p:spTgt spid="160"/>
                                        </p:tgtEl>
                                      </p:cBhvr>
                                    </p:animEffect>
                                  </p:childTnLst>
                                </p:cTn>
                              </p:par>
                              <p:par>
                                <p:cTn id="35" presetID="9" presetClass="entr" presetSubtype="0" fill="hold" nodeType="withEffect">
                                  <p:stCondLst>
                                    <p:cond delay="0"/>
                                  </p:stCondLst>
                                  <p:childTnLst>
                                    <p:set>
                                      <p:cBhvr>
                                        <p:cTn id="36" dur="1" fill="hold">
                                          <p:stCondLst>
                                            <p:cond delay="0"/>
                                          </p:stCondLst>
                                        </p:cTn>
                                        <p:tgtEl>
                                          <p:spTgt spid="91"/>
                                        </p:tgtEl>
                                        <p:attrNameLst>
                                          <p:attrName>style.visibility</p:attrName>
                                        </p:attrNameLst>
                                      </p:cBhvr>
                                      <p:to>
                                        <p:strVal val="visible"/>
                                      </p:to>
                                    </p:set>
                                    <p:animEffect transition="in" filter="dissolve">
                                      <p:cBhvr>
                                        <p:cTn id="37" dur="500"/>
                                        <p:tgtEl>
                                          <p:spTgt spid="91"/>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99"/>
                                        </p:tgtEl>
                                        <p:attrNameLst>
                                          <p:attrName>style.visibility</p:attrName>
                                        </p:attrNameLst>
                                      </p:cBhvr>
                                      <p:to>
                                        <p:strVal val="visible"/>
                                      </p:to>
                                    </p:set>
                                    <p:animEffect transition="in" filter="dissolve">
                                      <p:cBhvr>
                                        <p:cTn id="40" dur="500"/>
                                        <p:tgtEl>
                                          <p:spTgt spid="99"/>
                                        </p:tgtEl>
                                      </p:cBhvr>
                                    </p:animEffect>
                                  </p:childTnLst>
                                </p:cTn>
                              </p:par>
                              <p:par>
                                <p:cTn id="41" presetID="9" presetClass="entr" presetSubtype="0" fill="hold" nodeType="with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dissolve">
                                      <p:cBhvr>
                                        <p:cTn id="43" dur="500"/>
                                        <p:tgtEl>
                                          <p:spTgt spid="3"/>
                                        </p:tgtEl>
                                      </p:cBhvr>
                                    </p:animEffect>
                                  </p:childTnLst>
                                </p:cTn>
                              </p:par>
                              <p:par>
                                <p:cTn id="44" presetID="9" presetClass="entr" presetSubtype="0" fill="hold" nodeType="withEffect">
                                  <p:stCondLst>
                                    <p:cond delay="0"/>
                                  </p:stCondLst>
                                  <p:childTnLst>
                                    <p:set>
                                      <p:cBhvr>
                                        <p:cTn id="45" dur="1" fill="hold">
                                          <p:stCondLst>
                                            <p:cond delay="0"/>
                                          </p:stCondLst>
                                        </p:cTn>
                                        <p:tgtEl>
                                          <p:spTgt spid="102"/>
                                        </p:tgtEl>
                                        <p:attrNameLst>
                                          <p:attrName>style.visibility</p:attrName>
                                        </p:attrNameLst>
                                      </p:cBhvr>
                                      <p:to>
                                        <p:strVal val="visible"/>
                                      </p:to>
                                    </p:set>
                                    <p:animEffect transition="in" filter="dissolve">
                                      <p:cBhvr>
                                        <p:cTn id="46" dur="500"/>
                                        <p:tgtEl>
                                          <p:spTgt spid="102"/>
                                        </p:tgtEl>
                                      </p:cBhvr>
                                    </p:animEffect>
                                  </p:childTnLst>
                                </p:cTn>
                              </p:par>
                              <p:par>
                                <p:cTn id="47" presetID="9" presetClass="entr" presetSubtype="0" fill="hold" nodeType="withEffect">
                                  <p:stCondLst>
                                    <p:cond delay="0"/>
                                  </p:stCondLst>
                                  <p:childTnLst>
                                    <p:set>
                                      <p:cBhvr>
                                        <p:cTn id="48" dur="1" fill="hold">
                                          <p:stCondLst>
                                            <p:cond delay="0"/>
                                          </p:stCondLst>
                                        </p:cTn>
                                        <p:tgtEl>
                                          <p:spTgt spid="103"/>
                                        </p:tgtEl>
                                        <p:attrNameLst>
                                          <p:attrName>style.visibility</p:attrName>
                                        </p:attrNameLst>
                                      </p:cBhvr>
                                      <p:to>
                                        <p:strVal val="visible"/>
                                      </p:to>
                                    </p:set>
                                    <p:animEffect transition="in" filter="dissolve">
                                      <p:cBhvr>
                                        <p:cTn id="49" dur="500"/>
                                        <p:tgtEl>
                                          <p:spTgt spid="103"/>
                                        </p:tgtEl>
                                      </p:cBhvr>
                                    </p:animEffect>
                                  </p:childTnLst>
                                </p:cTn>
                              </p:par>
                              <p:par>
                                <p:cTn id="50" presetID="9" presetClass="entr" presetSubtype="0" fill="hold" nodeType="withEffect">
                                  <p:stCondLst>
                                    <p:cond delay="0"/>
                                  </p:stCondLst>
                                  <p:childTnLst>
                                    <p:set>
                                      <p:cBhvr>
                                        <p:cTn id="51" dur="1" fill="hold">
                                          <p:stCondLst>
                                            <p:cond delay="0"/>
                                          </p:stCondLst>
                                        </p:cTn>
                                        <p:tgtEl>
                                          <p:spTgt spid="111"/>
                                        </p:tgtEl>
                                        <p:attrNameLst>
                                          <p:attrName>style.visibility</p:attrName>
                                        </p:attrNameLst>
                                      </p:cBhvr>
                                      <p:to>
                                        <p:strVal val="visible"/>
                                      </p:to>
                                    </p:set>
                                    <p:animEffect transition="in" filter="dissolve">
                                      <p:cBhvr>
                                        <p:cTn id="52" dur="500"/>
                                        <p:tgtEl>
                                          <p:spTgt spid="111"/>
                                        </p:tgtEl>
                                      </p:cBhvr>
                                    </p:animEffect>
                                  </p:childTnLst>
                                </p:cTn>
                              </p:par>
                              <p:par>
                                <p:cTn id="53" presetID="9" presetClass="entr" presetSubtype="0" fill="hold" nodeType="withEffect">
                                  <p:stCondLst>
                                    <p:cond delay="0"/>
                                  </p:stCondLst>
                                  <p:childTnLst>
                                    <p:set>
                                      <p:cBhvr>
                                        <p:cTn id="54" dur="1" fill="hold">
                                          <p:stCondLst>
                                            <p:cond delay="0"/>
                                          </p:stCondLst>
                                        </p:cTn>
                                        <p:tgtEl>
                                          <p:spTgt spid="112"/>
                                        </p:tgtEl>
                                        <p:attrNameLst>
                                          <p:attrName>style.visibility</p:attrName>
                                        </p:attrNameLst>
                                      </p:cBhvr>
                                      <p:to>
                                        <p:strVal val="visible"/>
                                      </p:to>
                                    </p:set>
                                    <p:animEffect transition="in" filter="dissolve">
                                      <p:cBhvr>
                                        <p:cTn id="55" dur="500"/>
                                        <p:tgtEl>
                                          <p:spTgt spid="112"/>
                                        </p:tgtEl>
                                      </p:cBhvr>
                                    </p:animEffect>
                                  </p:childTnLst>
                                </p:cTn>
                              </p:par>
                              <p:par>
                                <p:cTn id="56" presetID="9" presetClass="entr" presetSubtype="0" fill="hold" nodeType="withEffect">
                                  <p:stCondLst>
                                    <p:cond delay="0"/>
                                  </p:stCondLst>
                                  <p:childTnLst>
                                    <p:set>
                                      <p:cBhvr>
                                        <p:cTn id="57" dur="1" fill="hold">
                                          <p:stCondLst>
                                            <p:cond delay="0"/>
                                          </p:stCondLst>
                                        </p:cTn>
                                        <p:tgtEl>
                                          <p:spTgt spid="104"/>
                                        </p:tgtEl>
                                        <p:attrNameLst>
                                          <p:attrName>style.visibility</p:attrName>
                                        </p:attrNameLst>
                                      </p:cBhvr>
                                      <p:to>
                                        <p:strVal val="visible"/>
                                      </p:to>
                                    </p:set>
                                    <p:animEffect transition="in" filter="dissolve">
                                      <p:cBhvr>
                                        <p:cTn id="58" dur="500"/>
                                        <p:tgtEl>
                                          <p:spTgt spid="104"/>
                                        </p:tgtEl>
                                      </p:cBhvr>
                                    </p:animEffect>
                                  </p:childTnLst>
                                </p:cTn>
                              </p:par>
                            </p:childTnLst>
                          </p:cTn>
                        </p:par>
                      </p:childTnLst>
                    </p:cTn>
                  </p:par>
                  <p:par>
                    <p:cTn id="59" fill="hold">
                      <p:stCondLst>
                        <p:cond delay="indefinite"/>
                      </p:stCondLst>
                      <p:childTnLst>
                        <p:par>
                          <p:cTn id="60" fill="hold">
                            <p:stCondLst>
                              <p:cond delay="0"/>
                            </p:stCondLst>
                            <p:childTnLst>
                              <p:par>
                                <p:cTn id="61" presetID="9" presetClass="entr" presetSubtype="0" fill="hold" nodeType="clickEffect">
                                  <p:stCondLst>
                                    <p:cond delay="0"/>
                                  </p:stCondLst>
                                  <p:childTnLst>
                                    <p:set>
                                      <p:cBhvr>
                                        <p:cTn id="62" dur="1" fill="hold">
                                          <p:stCondLst>
                                            <p:cond delay="0"/>
                                          </p:stCondLst>
                                        </p:cTn>
                                        <p:tgtEl>
                                          <p:spTgt spid="113"/>
                                        </p:tgtEl>
                                        <p:attrNameLst>
                                          <p:attrName>style.visibility</p:attrName>
                                        </p:attrNameLst>
                                      </p:cBhvr>
                                      <p:to>
                                        <p:strVal val="visible"/>
                                      </p:to>
                                    </p:set>
                                    <p:animEffect transition="in" filter="dissolve">
                                      <p:cBhvr>
                                        <p:cTn id="63" dur="500"/>
                                        <p:tgtEl>
                                          <p:spTgt spid="113"/>
                                        </p:tgtEl>
                                      </p:cBhvr>
                                    </p:animEffect>
                                  </p:childTnLst>
                                </p:cTn>
                              </p:par>
                              <p:par>
                                <p:cTn id="64" presetID="9" presetClass="entr" presetSubtype="0" fill="hold" nodeType="withEffect">
                                  <p:stCondLst>
                                    <p:cond delay="0"/>
                                  </p:stCondLst>
                                  <p:childTnLst>
                                    <p:set>
                                      <p:cBhvr>
                                        <p:cTn id="65" dur="1" fill="hold">
                                          <p:stCondLst>
                                            <p:cond delay="0"/>
                                          </p:stCondLst>
                                        </p:cTn>
                                        <p:tgtEl>
                                          <p:spTgt spid="107"/>
                                        </p:tgtEl>
                                        <p:attrNameLst>
                                          <p:attrName>style.visibility</p:attrName>
                                        </p:attrNameLst>
                                      </p:cBhvr>
                                      <p:to>
                                        <p:strVal val="visible"/>
                                      </p:to>
                                    </p:set>
                                    <p:animEffect transition="in" filter="dissolve">
                                      <p:cBhvr>
                                        <p:cTn id="66" dur="500"/>
                                        <p:tgtEl>
                                          <p:spTgt spid="107"/>
                                        </p:tgtEl>
                                      </p:cBhvr>
                                    </p:animEffect>
                                  </p:childTnLst>
                                </p:cTn>
                              </p:par>
                              <p:par>
                                <p:cTn id="67" presetID="9" presetClass="entr" presetSubtype="0" fill="hold" grpId="0" nodeType="withEffect">
                                  <p:stCondLst>
                                    <p:cond delay="0"/>
                                  </p:stCondLst>
                                  <p:childTnLst>
                                    <p:set>
                                      <p:cBhvr>
                                        <p:cTn id="68" dur="1" fill="hold">
                                          <p:stCondLst>
                                            <p:cond delay="0"/>
                                          </p:stCondLst>
                                        </p:cTn>
                                        <p:tgtEl>
                                          <p:spTgt spid="106"/>
                                        </p:tgtEl>
                                        <p:attrNameLst>
                                          <p:attrName>style.visibility</p:attrName>
                                        </p:attrNameLst>
                                      </p:cBhvr>
                                      <p:to>
                                        <p:strVal val="visible"/>
                                      </p:to>
                                    </p:set>
                                    <p:animEffect transition="in" filter="dissolve">
                                      <p:cBhvr>
                                        <p:cTn id="69" dur="500"/>
                                        <p:tgtEl>
                                          <p:spTgt spid="106"/>
                                        </p:tgtEl>
                                      </p:cBhvr>
                                    </p:animEffect>
                                  </p:childTnLst>
                                </p:cTn>
                              </p:par>
                              <p:par>
                                <p:cTn id="70" presetID="9" presetClass="entr" presetSubtype="0" fill="hold" grpId="0" nodeType="withEffect">
                                  <p:stCondLst>
                                    <p:cond delay="0"/>
                                  </p:stCondLst>
                                  <p:childTnLst>
                                    <p:set>
                                      <p:cBhvr>
                                        <p:cTn id="71" dur="1" fill="hold">
                                          <p:stCondLst>
                                            <p:cond delay="0"/>
                                          </p:stCondLst>
                                        </p:cTn>
                                        <p:tgtEl>
                                          <p:spTgt spid="166"/>
                                        </p:tgtEl>
                                        <p:attrNameLst>
                                          <p:attrName>style.visibility</p:attrName>
                                        </p:attrNameLst>
                                      </p:cBhvr>
                                      <p:to>
                                        <p:strVal val="visible"/>
                                      </p:to>
                                    </p:set>
                                    <p:animEffect transition="in" filter="dissolve">
                                      <p:cBhvr>
                                        <p:cTn id="72" dur="500"/>
                                        <p:tgtEl>
                                          <p:spTgt spid="166"/>
                                        </p:tgtEl>
                                      </p:cBhvr>
                                    </p:animEffect>
                                  </p:childTnLst>
                                </p:cTn>
                              </p:par>
                              <p:par>
                                <p:cTn id="73" presetID="9" presetClass="entr" presetSubtype="0" fill="hold" nodeType="withEffect">
                                  <p:stCondLst>
                                    <p:cond delay="0"/>
                                  </p:stCondLst>
                                  <p:childTnLst>
                                    <p:set>
                                      <p:cBhvr>
                                        <p:cTn id="74" dur="1" fill="hold">
                                          <p:stCondLst>
                                            <p:cond delay="0"/>
                                          </p:stCondLst>
                                        </p:cTn>
                                        <p:tgtEl>
                                          <p:spTgt spid="167"/>
                                        </p:tgtEl>
                                        <p:attrNameLst>
                                          <p:attrName>style.visibility</p:attrName>
                                        </p:attrNameLst>
                                      </p:cBhvr>
                                      <p:to>
                                        <p:strVal val="visible"/>
                                      </p:to>
                                    </p:set>
                                    <p:animEffect transition="in" filter="dissolve">
                                      <p:cBhvr>
                                        <p:cTn id="75" dur="500"/>
                                        <p:tgtEl>
                                          <p:spTgt spid="167"/>
                                        </p:tgtEl>
                                      </p:cBhvr>
                                    </p:animEffect>
                                  </p:childTnLst>
                                </p:cTn>
                              </p:par>
                              <p:par>
                                <p:cTn id="76" presetID="9" presetClass="entr" presetSubtype="0" fill="hold" grpId="0" nodeType="withEffect">
                                  <p:stCondLst>
                                    <p:cond delay="0"/>
                                  </p:stCondLst>
                                  <p:childTnLst>
                                    <p:set>
                                      <p:cBhvr>
                                        <p:cTn id="77" dur="1" fill="hold">
                                          <p:stCondLst>
                                            <p:cond delay="0"/>
                                          </p:stCondLst>
                                        </p:cTn>
                                        <p:tgtEl>
                                          <p:spTgt spid="137"/>
                                        </p:tgtEl>
                                        <p:attrNameLst>
                                          <p:attrName>style.visibility</p:attrName>
                                        </p:attrNameLst>
                                      </p:cBhvr>
                                      <p:to>
                                        <p:strVal val="visible"/>
                                      </p:to>
                                    </p:set>
                                    <p:animEffect transition="in" filter="dissolve">
                                      <p:cBhvr>
                                        <p:cTn id="78" dur="500"/>
                                        <p:tgtEl>
                                          <p:spTgt spid="137"/>
                                        </p:tgtEl>
                                      </p:cBhvr>
                                    </p:animEffect>
                                  </p:childTnLst>
                                </p:cTn>
                              </p:par>
                              <p:par>
                                <p:cTn id="79" presetID="9" presetClass="entr" presetSubtype="0" fill="hold" grpId="0" nodeType="withEffect">
                                  <p:stCondLst>
                                    <p:cond delay="0"/>
                                  </p:stCondLst>
                                  <p:childTnLst>
                                    <p:set>
                                      <p:cBhvr>
                                        <p:cTn id="80" dur="1" fill="hold">
                                          <p:stCondLst>
                                            <p:cond delay="0"/>
                                          </p:stCondLst>
                                        </p:cTn>
                                        <p:tgtEl>
                                          <p:spTgt spid="165"/>
                                        </p:tgtEl>
                                        <p:attrNameLst>
                                          <p:attrName>style.visibility</p:attrName>
                                        </p:attrNameLst>
                                      </p:cBhvr>
                                      <p:to>
                                        <p:strVal val="visible"/>
                                      </p:to>
                                    </p:set>
                                    <p:animEffect transition="in" filter="dissolve">
                                      <p:cBhvr>
                                        <p:cTn id="81" dur="500"/>
                                        <p:tgtEl>
                                          <p:spTgt spid="165"/>
                                        </p:tgtEl>
                                      </p:cBhvr>
                                    </p:animEffect>
                                  </p:childTnLst>
                                </p:cTn>
                              </p:par>
                            </p:childTnLst>
                          </p:cTn>
                        </p:par>
                      </p:childTnLst>
                    </p:cTn>
                  </p:par>
                  <p:par>
                    <p:cTn id="82" fill="hold">
                      <p:stCondLst>
                        <p:cond delay="indefinite"/>
                      </p:stCondLst>
                      <p:childTnLst>
                        <p:par>
                          <p:cTn id="83" fill="hold">
                            <p:stCondLst>
                              <p:cond delay="0"/>
                            </p:stCondLst>
                            <p:childTnLst>
                              <p:par>
                                <p:cTn id="84" presetID="9" presetClass="entr" presetSubtype="0" fill="hold" nodeType="clickEffect">
                                  <p:stCondLst>
                                    <p:cond delay="0"/>
                                  </p:stCondLst>
                                  <p:childTnLst>
                                    <p:set>
                                      <p:cBhvr>
                                        <p:cTn id="85" dur="1" fill="hold">
                                          <p:stCondLst>
                                            <p:cond delay="0"/>
                                          </p:stCondLst>
                                        </p:cTn>
                                        <p:tgtEl>
                                          <p:spTgt spid="109"/>
                                        </p:tgtEl>
                                        <p:attrNameLst>
                                          <p:attrName>style.visibility</p:attrName>
                                        </p:attrNameLst>
                                      </p:cBhvr>
                                      <p:to>
                                        <p:strVal val="visible"/>
                                      </p:to>
                                    </p:set>
                                    <p:animEffect transition="in" filter="dissolve">
                                      <p:cBhvr>
                                        <p:cTn id="86" dur="500"/>
                                        <p:tgtEl>
                                          <p:spTgt spid="109"/>
                                        </p:tgtEl>
                                      </p:cBhvr>
                                    </p:animEffect>
                                  </p:childTnLst>
                                </p:cTn>
                              </p:par>
                              <p:par>
                                <p:cTn id="87" presetID="9" presetClass="entr" presetSubtype="0" fill="hold" nodeType="withEffect">
                                  <p:stCondLst>
                                    <p:cond delay="0"/>
                                  </p:stCondLst>
                                  <p:childTnLst>
                                    <p:set>
                                      <p:cBhvr>
                                        <p:cTn id="88" dur="1" fill="hold">
                                          <p:stCondLst>
                                            <p:cond delay="0"/>
                                          </p:stCondLst>
                                        </p:cTn>
                                        <p:tgtEl>
                                          <p:spTgt spid="110"/>
                                        </p:tgtEl>
                                        <p:attrNameLst>
                                          <p:attrName>style.visibility</p:attrName>
                                        </p:attrNameLst>
                                      </p:cBhvr>
                                      <p:to>
                                        <p:strVal val="visible"/>
                                      </p:to>
                                    </p:set>
                                    <p:animEffect transition="in" filter="dissolve">
                                      <p:cBhvr>
                                        <p:cTn id="89" dur="500"/>
                                        <p:tgtEl>
                                          <p:spTgt spid="110"/>
                                        </p:tgtEl>
                                      </p:cBhvr>
                                    </p:animEffect>
                                  </p:childTnLst>
                                </p:cTn>
                              </p:par>
                              <p:par>
                                <p:cTn id="90" presetID="9" presetClass="entr" presetSubtype="0" fill="hold" grpId="0" nodeType="withEffect">
                                  <p:stCondLst>
                                    <p:cond delay="0"/>
                                  </p:stCondLst>
                                  <p:childTnLst>
                                    <p:set>
                                      <p:cBhvr>
                                        <p:cTn id="91" dur="1" fill="hold">
                                          <p:stCondLst>
                                            <p:cond delay="0"/>
                                          </p:stCondLst>
                                        </p:cTn>
                                        <p:tgtEl>
                                          <p:spTgt spid="108"/>
                                        </p:tgtEl>
                                        <p:attrNameLst>
                                          <p:attrName>style.visibility</p:attrName>
                                        </p:attrNameLst>
                                      </p:cBhvr>
                                      <p:to>
                                        <p:strVal val="visible"/>
                                      </p:to>
                                    </p:set>
                                    <p:animEffect transition="in" filter="dissolve">
                                      <p:cBhvr>
                                        <p:cTn id="92"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4" grpId="0"/>
      <p:bldP spid="137" grpId="0" animBg="1"/>
      <p:bldP spid="165" grpId="0" animBg="1"/>
      <p:bldP spid="166" grpId="0" animBg="1"/>
      <p:bldP spid="88" grpId="0"/>
      <p:bldP spid="89" grpId="0"/>
      <p:bldP spid="99" grpId="0" animBg="1"/>
      <p:bldP spid="106" grpId="0"/>
      <p:bldP spid="108" grpId="0"/>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4" name="Line 15"/>
          <p:cNvSpPr>
            <a:spLocks noChangeShapeType="1"/>
          </p:cNvSpPr>
          <p:nvPr/>
        </p:nvSpPr>
        <p:spPr bwMode="auto">
          <a:xfrm>
            <a:off x="8798686" y="4494539"/>
            <a:ext cx="0" cy="759173"/>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0" name="TextBox 39"/>
          <p:cNvSpPr txBox="1"/>
          <p:nvPr/>
        </p:nvSpPr>
        <p:spPr>
          <a:xfrm>
            <a:off x="263786" y="37218"/>
            <a:ext cx="8637326" cy="646331"/>
          </a:xfrm>
          <a:prstGeom prst="rect">
            <a:avLst/>
          </a:prstGeom>
          <a:noFill/>
        </p:spPr>
        <p:txBody>
          <a:bodyPr wrap="square" rtlCol="0">
            <a:spAutoFit/>
          </a:bodyPr>
          <a:lstStyle/>
          <a:p>
            <a:pPr algn="ctr"/>
            <a:r>
              <a:rPr lang="en-US" sz="3600" dirty="0">
                <a:solidFill>
                  <a:srgbClr val="FF0000"/>
                </a:solidFill>
                <a:latin typeface="Apple Chancery"/>
                <a:cs typeface="Apple Chancery"/>
              </a:rPr>
              <a:t>Capacitors—Charging Characteristics</a:t>
            </a:r>
            <a:endParaRPr lang="en-US" sz="2000" dirty="0">
              <a:latin typeface="Times New Roman"/>
              <a:cs typeface="Times New Roman"/>
            </a:endParaRPr>
          </a:p>
        </p:txBody>
      </p:sp>
      <p:sp>
        <p:nvSpPr>
          <p:cNvPr id="137250"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82296" tIns="41148" rIns="82296" bIns="41148"/>
          <a:lstStyle/>
          <a:p>
            <a:endParaRPr lang="en-US"/>
          </a:p>
        </p:txBody>
      </p:sp>
      <p:sp>
        <p:nvSpPr>
          <p:cNvPr id="137251" name="TextBox 43"/>
          <p:cNvSpPr txBox="1">
            <a:spLocks noChangeArrowheads="1"/>
          </p:cNvSpPr>
          <p:nvPr/>
        </p:nvSpPr>
        <p:spPr bwMode="auto">
          <a:xfrm>
            <a:off x="8719662" y="6472238"/>
            <a:ext cx="389505" cy="2523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30.)</a:t>
            </a:r>
          </a:p>
        </p:txBody>
      </p:sp>
      <p:sp>
        <p:nvSpPr>
          <p:cNvPr id="4" name="TextBox 3"/>
          <p:cNvSpPr txBox="1"/>
          <p:nvPr/>
        </p:nvSpPr>
        <p:spPr>
          <a:xfrm>
            <a:off x="251086" y="850900"/>
            <a:ext cx="5006714" cy="2369880"/>
          </a:xfrm>
          <a:prstGeom prst="rect">
            <a:avLst/>
          </a:prstGeom>
          <a:noFill/>
        </p:spPr>
        <p:txBody>
          <a:bodyPr wrap="square" rtlCol="0">
            <a:spAutoFit/>
          </a:bodyPr>
          <a:lstStyle/>
          <a:p>
            <a:r>
              <a:rPr lang="en-US" sz="2800" dirty="0">
                <a:solidFill>
                  <a:srgbClr val="FF0000"/>
                </a:solidFill>
                <a:latin typeface="Apple Chancery"/>
                <a:cs typeface="Apple Chancery"/>
              </a:rPr>
              <a:t>Example 10:  </a:t>
            </a:r>
            <a:r>
              <a:rPr lang="en-US" sz="2000" dirty="0">
                <a:solidFill>
                  <a:srgbClr val="000000"/>
                </a:solidFill>
                <a:latin typeface="Times New Roman"/>
                <a:cs typeface="Times New Roman"/>
              </a:rPr>
              <a:t>Consider a </a:t>
            </a:r>
            <a:r>
              <a:rPr lang="en-US" sz="2000" dirty="0">
                <a:solidFill>
                  <a:srgbClr val="0000FF"/>
                </a:solidFill>
                <a:latin typeface="Times New Roman"/>
                <a:cs typeface="Times New Roman"/>
              </a:rPr>
              <a:t>resistor, an uncharged capacitor, a switch and a power supply </a:t>
            </a:r>
            <a:r>
              <a:rPr lang="en-US" sz="2000" dirty="0">
                <a:solidFill>
                  <a:srgbClr val="000000"/>
                </a:solidFill>
                <a:latin typeface="Times New Roman"/>
                <a:cs typeface="Times New Roman"/>
              </a:rPr>
              <a:t>all </a:t>
            </a:r>
            <a:r>
              <a:rPr lang="en-US" sz="2000" dirty="0">
                <a:solidFill>
                  <a:srgbClr val="008000"/>
                </a:solidFill>
                <a:latin typeface="Times New Roman"/>
                <a:cs typeface="Times New Roman"/>
              </a:rPr>
              <a:t>hooked in series</a:t>
            </a:r>
            <a:r>
              <a:rPr lang="en-US" sz="2000" dirty="0">
                <a:solidFill>
                  <a:srgbClr val="000000"/>
                </a:solidFill>
                <a:latin typeface="Times New Roman"/>
                <a:cs typeface="Times New Roman"/>
              </a:rPr>
              <a:t>.  Note also that when the switch is thrown, the </a:t>
            </a:r>
            <a:r>
              <a:rPr lang="en-US" sz="2000" dirty="0">
                <a:solidFill>
                  <a:srgbClr val="0000FF"/>
                </a:solidFill>
                <a:latin typeface="Times New Roman"/>
                <a:cs typeface="Times New Roman"/>
              </a:rPr>
              <a:t>voltage across </a:t>
            </a:r>
            <a:r>
              <a:rPr lang="ja-JP" altLang="en-US" sz="2000" dirty="0">
                <a:solidFill>
                  <a:srgbClr val="000000"/>
                </a:solidFill>
                <a:latin typeface="Times New Roman"/>
                <a:cs typeface="Times New Roman"/>
              </a:rPr>
              <a:t>“</a:t>
            </a:r>
            <a:r>
              <a:rPr lang="en-US" sz="2000" dirty="0">
                <a:solidFill>
                  <a:srgbClr val="FF0000"/>
                </a:solidFill>
                <a:latin typeface="Times New Roman"/>
                <a:cs typeface="Times New Roman"/>
              </a:rPr>
              <a:t>a</a:t>
            </a:r>
            <a:r>
              <a:rPr lang="ja-JP" altLang="en-US" sz="2000" dirty="0">
                <a:solidFill>
                  <a:srgbClr val="000000"/>
                </a:solidFill>
                <a:latin typeface="Times New Roman"/>
                <a:cs typeface="Times New Roman"/>
              </a:rPr>
              <a:t>”</a:t>
            </a:r>
            <a:r>
              <a:rPr lang="en-US" sz="2000" dirty="0">
                <a:solidFill>
                  <a:srgbClr val="000000"/>
                </a:solidFill>
                <a:latin typeface="Times New Roman"/>
                <a:cs typeface="Times New Roman"/>
              </a:rPr>
              <a:t> and </a:t>
            </a:r>
            <a:r>
              <a:rPr lang="ja-JP" altLang="en-US" sz="2000" dirty="0">
                <a:solidFill>
                  <a:srgbClr val="000000"/>
                </a:solidFill>
                <a:latin typeface="Times New Roman"/>
                <a:cs typeface="Times New Roman"/>
              </a:rPr>
              <a:t>“</a:t>
            </a:r>
            <a:r>
              <a:rPr lang="en-US" sz="2000" dirty="0">
                <a:solidFill>
                  <a:srgbClr val="FF0000"/>
                </a:solidFill>
                <a:latin typeface="Times New Roman"/>
                <a:cs typeface="Times New Roman"/>
              </a:rPr>
              <a:t>b</a:t>
            </a:r>
            <a:r>
              <a:rPr lang="ja-JP" altLang="en-US" sz="2000" dirty="0">
                <a:solidFill>
                  <a:srgbClr val="000000"/>
                </a:solidFill>
                <a:latin typeface="Times New Roman"/>
                <a:cs typeface="Times New Roman"/>
              </a:rPr>
              <a:t>”</a:t>
            </a:r>
            <a:r>
              <a:rPr lang="en-US" sz="2000" dirty="0">
                <a:solidFill>
                  <a:srgbClr val="000000"/>
                </a:solidFill>
                <a:latin typeface="Times New Roman"/>
                <a:cs typeface="Times New Roman"/>
              </a:rPr>
              <a:t> is </a:t>
            </a:r>
            <a:r>
              <a:rPr lang="en-US" sz="2000" dirty="0">
                <a:solidFill>
                  <a:srgbClr val="FF0000"/>
                </a:solidFill>
                <a:latin typeface="Times New Roman"/>
                <a:cs typeface="Times New Roman"/>
              </a:rPr>
              <a:t>equal to both</a:t>
            </a:r>
            <a:r>
              <a:rPr lang="en-US" sz="2000" dirty="0">
                <a:solidFill>
                  <a:srgbClr val="000000"/>
                </a:solidFill>
                <a:latin typeface="Times New Roman"/>
                <a:cs typeface="Times New Roman"/>
              </a:rPr>
              <a:t> the </a:t>
            </a:r>
            <a:r>
              <a:rPr lang="en-US" sz="2000" i="1" dirty="0">
                <a:solidFill>
                  <a:srgbClr val="0000FF"/>
                </a:solidFill>
                <a:latin typeface="Times New Roman"/>
                <a:cs typeface="Times New Roman"/>
              </a:rPr>
              <a:t>battery voltage </a:t>
            </a:r>
            <a:r>
              <a:rPr lang="en-US" sz="2000" dirty="0">
                <a:solidFill>
                  <a:srgbClr val="000000"/>
                </a:solidFill>
                <a:latin typeface="Times New Roman"/>
                <a:cs typeface="Times New Roman"/>
              </a:rPr>
              <a:t>and the </a:t>
            </a:r>
            <a:r>
              <a:rPr lang="en-US" sz="2000" i="1" dirty="0">
                <a:solidFill>
                  <a:srgbClr val="0000FF"/>
                </a:solidFill>
                <a:latin typeface="Times New Roman"/>
                <a:cs typeface="Times New Roman"/>
              </a:rPr>
              <a:t>sum of voltages across the resistor and capacitor</a:t>
            </a:r>
            <a:r>
              <a:rPr lang="en-US" sz="2000" dirty="0">
                <a:solidFill>
                  <a:srgbClr val="000000"/>
                </a:solidFill>
                <a:latin typeface="Times New Roman"/>
                <a:cs typeface="Times New Roman"/>
              </a:rPr>
              <a:t>.  That is:  </a:t>
            </a:r>
            <a:endParaRPr lang="en-US" sz="2800" dirty="0">
              <a:solidFill>
                <a:srgbClr val="000000"/>
              </a:solidFill>
              <a:latin typeface="Times New Roman"/>
              <a:cs typeface="Times New Roman"/>
            </a:endParaRPr>
          </a:p>
        </p:txBody>
      </p:sp>
      <p:sp>
        <p:nvSpPr>
          <p:cNvPr id="56" name="TextBox 55"/>
          <p:cNvSpPr txBox="1"/>
          <p:nvPr/>
        </p:nvSpPr>
        <p:spPr>
          <a:xfrm>
            <a:off x="706283" y="3963349"/>
            <a:ext cx="4707092" cy="1015663"/>
          </a:xfrm>
          <a:prstGeom prst="rect">
            <a:avLst/>
          </a:prstGeom>
          <a:noFill/>
        </p:spPr>
        <p:txBody>
          <a:bodyPr wrap="square" rtlCol="0">
            <a:spAutoFit/>
          </a:bodyPr>
          <a:lstStyle/>
          <a:p>
            <a:r>
              <a:rPr lang="en-US" sz="2000" dirty="0">
                <a:solidFill>
                  <a:srgbClr val="FF0000"/>
                </a:solidFill>
                <a:latin typeface="Apple Chancery"/>
                <a:cs typeface="Apple Chancery"/>
              </a:rPr>
              <a:t>As the cap </a:t>
            </a:r>
            <a:r>
              <a:rPr lang="en-US" sz="2000" i="1" dirty="0">
                <a:solidFill>
                  <a:srgbClr val="0000FF"/>
                </a:solidFill>
                <a:latin typeface="Times New Roman"/>
                <a:cs typeface="Times New Roman"/>
              </a:rPr>
              <a:t>initially has no charge </a:t>
            </a:r>
            <a:r>
              <a:rPr lang="en-US" sz="2000" dirty="0">
                <a:latin typeface="Times New Roman"/>
                <a:cs typeface="Times New Roman"/>
              </a:rPr>
              <a:t>on its plates, it will provide </a:t>
            </a:r>
            <a:r>
              <a:rPr lang="en-US" sz="2000" dirty="0">
                <a:solidFill>
                  <a:srgbClr val="0000FF"/>
                </a:solidFill>
                <a:latin typeface="Times New Roman"/>
                <a:cs typeface="Times New Roman"/>
              </a:rPr>
              <a:t>no resistance to charge flow</a:t>
            </a:r>
            <a:r>
              <a:rPr lang="en-US" sz="2000" dirty="0">
                <a:latin typeface="Times New Roman"/>
                <a:cs typeface="Times New Roman"/>
              </a:rPr>
              <a:t>.  That means </a:t>
            </a:r>
            <a:r>
              <a:rPr lang="en-US" sz="2000" i="1" dirty="0">
                <a:latin typeface="Times New Roman"/>
                <a:cs typeface="Times New Roman"/>
              </a:rPr>
              <a:t>no voltage drop </a:t>
            </a:r>
          </a:p>
        </p:txBody>
      </p:sp>
      <p:sp>
        <p:nvSpPr>
          <p:cNvPr id="142" name="TextBox 141"/>
          <p:cNvSpPr txBox="1"/>
          <p:nvPr/>
        </p:nvSpPr>
        <p:spPr>
          <a:xfrm>
            <a:off x="386814" y="3546272"/>
            <a:ext cx="7944386" cy="400110"/>
          </a:xfrm>
          <a:prstGeom prst="rect">
            <a:avLst/>
          </a:prstGeom>
          <a:noFill/>
        </p:spPr>
        <p:txBody>
          <a:bodyPr wrap="square" rtlCol="0">
            <a:spAutoFit/>
          </a:bodyPr>
          <a:lstStyle/>
          <a:p>
            <a:r>
              <a:rPr lang="en-US" sz="2000" dirty="0">
                <a:solidFill>
                  <a:srgbClr val="FF0000"/>
                </a:solidFill>
                <a:latin typeface="Apple Chancery"/>
                <a:cs typeface="Apple Chancery"/>
              </a:rPr>
              <a:t>a.) At t = 0, </a:t>
            </a:r>
            <a:r>
              <a:rPr lang="en-US" sz="2000" dirty="0">
                <a:latin typeface="Times New Roman"/>
                <a:cs typeface="Times New Roman"/>
              </a:rPr>
              <a:t>the </a:t>
            </a:r>
            <a:r>
              <a:rPr lang="en-US" sz="2000" dirty="0">
                <a:solidFill>
                  <a:srgbClr val="008000"/>
                </a:solidFill>
                <a:latin typeface="Times New Roman"/>
                <a:cs typeface="Times New Roman"/>
              </a:rPr>
              <a:t>switch is closed</a:t>
            </a:r>
            <a:r>
              <a:rPr lang="en-US" sz="2000" dirty="0">
                <a:latin typeface="Times New Roman"/>
                <a:cs typeface="Times New Roman"/>
              </a:rPr>
              <a:t>.  </a:t>
            </a:r>
            <a:r>
              <a:rPr lang="en-US" sz="2000" dirty="0">
                <a:solidFill>
                  <a:srgbClr val="0000FF"/>
                </a:solidFill>
                <a:latin typeface="Times New Roman"/>
                <a:cs typeface="Times New Roman"/>
              </a:rPr>
              <a:t>What</a:t>
            </a:r>
            <a:r>
              <a:rPr lang="en-US" sz="2000" dirty="0">
                <a:latin typeface="Times New Roman"/>
                <a:cs typeface="Times New Roman"/>
              </a:rPr>
              <a:t> </a:t>
            </a:r>
            <a:r>
              <a:rPr lang="en-US" sz="2000" dirty="0">
                <a:solidFill>
                  <a:srgbClr val="FF0000"/>
                </a:solidFill>
                <a:latin typeface="Times New Roman"/>
                <a:cs typeface="Times New Roman"/>
              </a:rPr>
              <a:t>initially</a:t>
            </a:r>
            <a:r>
              <a:rPr lang="en-US" sz="2000" dirty="0">
                <a:latin typeface="Times New Roman"/>
                <a:cs typeface="Times New Roman"/>
              </a:rPr>
              <a:t> </a:t>
            </a:r>
            <a:r>
              <a:rPr lang="en-US" sz="2000" dirty="0">
                <a:solidFill>
                  <a:srgbClr val="0000FF"/>
                </a:solidFill>
                <a:latin typeface="Times New Roman"/>
                <a:cs typeface="Times New Roman"/>
              </a:rPr>
              <a:t>happens</a:t>
            </a:r>
            <a:r>
              <a:rPr lang="en-US" sz="2000" dirty="0">
                <a:latin typeface="Times New Roman"/>
                <a:cs typeface="Times New Roman"/>
              </a:rPr>
              <a:t> in the circuit?</a:t>
            </a:r>
          </a:p>
        </p:txBody>
      </p:sp>
      <p:sp>
        <p:nvSpPr>
          <p:cNvPr id="49" name="Line 10"/>
          <p:cNvSpPr>
            <a:spLocks noChangeShapeType="1"/>
          </p:cNvSpPr>
          <p:nvPr/>
        </p:nvSpPr>
        <p:spPr bwMode="auto">
          <a:xfrm>
            <a:off x="6445201" y="1235675"/>
            <a:ext cx="621142"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50" name="Line 11"/>
          <p:cNvSpPr>
            <a:spLocks noChangeShapeType="1"/>
          </p:cNvSpPr>
          <p:nvPr/>
        </p:nvSpPr>
        <p:spPr bwMode="auto">
          <a:xfrm>
            <a:off x="8170595" y="1166659"/>
            <a:ext cx="621142"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nvGrpSpPr>
          <p:cNvPr id="51" name="Group 12"/>
          <p:cNvGrpSpPr>
            <a:grpSpLocks/>
          </p:cNvGrpSpPr>
          <p:nvPr/>
        </p:nvGrpSpPr>
        <p:grpSpPr bwMode="auto">
          <a:xfrm rot="18900000">
            <a:off x="7204374" y="821581"/>
            <a:ext cx="828189" cy="773552"/>
            <a:chOff x="768" y="1200"/>
            <a:chExt cx="720" cy="672"/>
          </a:xfrm>
        </p:grpSpPr>
        <p:cxnSp>
          <p:nvCxnSpPr>
            <p:cNvPr id="87" name="AutoShape 13"/>
            <p:cNvCxnSpPr>
              <a:cxnSpLocks noChangeShapeType="1"/>
            </p:cNvCxnSpPr>
            <p:nvPr/>
          </p:nvCxnSpPr>
          <p:spPr bwMode="auto">
            <a:xfrm>
              <a:off x="768" y="1200"/>
              <a:ext cx="384" cy="336"/>
            </a:xfrm>
            <a:prstGeom prst="bentConnector3">
              <a:avLst>
                <a:gd name="adj1" fmla="val 50000"/>
              </a:avLst>
            </a:prstGeom>
            <a:noFill/>
            <a:ln w="9525">
              <a:solidFill>
                <a:schemeClr val="tx1"/>
              </a:solidFill>
              <a:miter lim="800000"/>
              <a:headEnd/>
              <a:tailEnd/>
            </a:ln>
            <a:extLst>
              <a:ext uri="{909E8E84-426E-40dd-AFC4-6F175D3DCCD1}">
                <a14:hiddenFill xmlns="" xmlns:a14="http://schemas.microsoft.com/office/drawing/2010/main">
                  <a:noFill/>
                </a14:hiddenFill>
              </a:ext>
            </a:extLst>
          </p:spPr>
        </p:cxnSp>
        <p:cxnSp>
          <p:nvCxnSpPr>
            <p:cNvPr id="93" name="AutoShape 14"/>
            <p:cNvCxnSpPr>
              <a:cxnSpLocks noChangeShapeType="1"/>
            </p:cNvCxnSpPr>
            <p:nvPr/>
          </p:nvCxnSpPr>
          <p:spPr bwMode="auto">
            <a:xfrm>
              <a:off x="1104" y="1536"/>
              <a:ext cx="384" cy="336"/>
            </a:xfrm>
            <a:prstGeom prst="bentConnector3">
              <a:avLst>
                <a:gd name="adj1" fmla="val 50000"/>
              </a:avLst>
            </a:prstGeom>
            <a:noFill/>
            <a:ln w="9525">
              <a:solidFill>
                <a:schemeClr val="tx1"/>
              </a:solidFill>
              <a:miter lim="800000"/>
              <a:headEnd/>
              <a:tailEnd/>
            </a:ln>
            <a:extLst>
              <a:ext uri="{909E8E84-426E-40dd-AFC4-6F175D3DCCD1}">
                <a14:hiddenFill xmlns="" xmlns:a14="http://schemas.microsoft.com/office/drawing/2010/main">
                  <a:noFill/>
                </a14:hiddenFill>
              </a:ext>
            </a:extLst>
          </p:spPr>
        </p:cxnSp>
      </p:grpSp>
      <p:sp>
        <p:nvSpPr>
          <p:cNvPr id="52" name="Line 15"/>
          <p:cNvSpPr>
            <a:spLocks noChangeShapeType="1"/>
          </p:cNvSpPr>
          <p:nvPr/>
        </p:nvSpPr>
        <p:spPr bwMode="auto">
          <a:xfrm>
            <a:off x="8791737" y="2201896"/>
            <a:ext cx="0" cy="62114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53" name="Line 17"/>
          <p:cNvSpPr>
            <a:spLocks noChangeShapeType="1"/>
          </p:cNvSpPr>
          <p:nvPr/>
        </p:nvSpPr>
        <p:spPr bwMode="auto">
          <a:xfrm>
            <a:off x="5617012" y="2823037"/>
            <a:ext cx="1449331"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54" name="Line 18"/>
          <p:cNvSpPr>
            <a:spLocks noChangeShapeType="1"/>
          </p:cNvSpPr>
          <p:nvPr/>
        </p:nvSpPr>
        <p:spPr bwMode="auto">
          <a:xfrm>
            <a:off x="7066343" y="2546974"/>
            <a:ext cx="0" cy="552126"/>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55" name="Line 19"/>
          <p:cNvSpPr>
            <a:spLocks noChangeShapeType="1"/>
          </p:cNvSpPr>
          <p:nvPr/>
        </p:nvSpPr>
        <p:spPr bwMode="auto">
          <a:xfrm>
            <a:off x="7204374" y="2754022"/>
            <a:ext cx="0" cy="13803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57" name="Line 20"/>
          <p:cNvSpPr>
            <a:spLocks noChangeShapeType="1"/>
          </p:cNvSpPr>
          <p:nvPr/>
        </p:nvSpPr>
        <p:spPr bwMode="auto">
          <a:xfrm flipV="1">
            <a:off x="7204374" y="2823037"/>
            <a:ext cx="1587363"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58" name="Line 21"/>
          <p:cNvSpPr>
            <a:spLocks noChangeShapeType="1"/>
          </p:cNvSpPr>
          <p:nvPr/>
        </p:nvSpPr>
        <p:spPr bwMode="auto">
          <a:xfrm>
            <a:off x="5617012" y="1235675"/>
            <a:ext cx="0" cy="158736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aphicFrame>
        <p:nvGraphicFramePr>
          <p:cNvPr id="61" name="Object 2"/>
          <p:cNvGraphicFramePr>
            <a:graphicFrameLocks noChangeAspect="1"/>
          </p:cNvGraphicFramePr>
          <p:nvPr>
            <p:extLst>
              <p:ext uri="{D42A27DB-BD31-4B8C-83A1-F6EECF244321}">
                <p14:modId xmlns:p14="http://schemas.microsoft.com/office/powerpoint/2010/main" val="1441438062"/>
              </p:ext>
            </p:extLst>
          </p:nvPr>
        </p:nvGraphicFramePr>
        <p:xfrm>
          <a:off x="5983288" y="1736725"/>
          <a:ext cx="841375" cy="280988"/>
        </p:xfrm>
        <a:graphic>
          <a:graphicData uri="http://schemas.openxmlformats.org/presentationml/2006/ole">
            <mc:AlternateContent xmlns:mc="http://schemas.openxmlformats.org/markup-compatibility/2006">
              <mc:Choice xmlns:v="urn:schemas-microsoft-com:vml" Requires="v">
                <p:oleObj name="Equation" r:id="rId3" imgW="609600" imgH="203200" progId="Equation.DSMT4">
                  <p:embed/>
                </p:oleObj>
              </mc:Choice>
              <mc:Fallback>
                <p:oleObj name="Equation" r:id="rId3" imgW="609600" imgH="203200" progId="Equation.DSMT4">
                  <p:embed/>
                  <p:pic>
                    <p:nvPicPr>
                      <p:cNvPr id="0" name=""/>
                      <p:cNvPicPr>
                        <a:picLocks noChangeAspect="1" noChangeArrowheads="1"/>
                      </p:cNvPicPr>
                      <p:nvPr/>
                    </p:nvPicPr>
                    <p:blipFill>
                      <a:blip r:embed="rId4"/>
                      <a:srcRect/>
                      <a:stretch>
                        <a:fillRect/>
                      </a:stretch>
                    </p:blipFill>
                    <p:spPr bwMode="auto">
                      <a:xfrm>
                        <a:off x="5983288" y="1736725"/>
                        <a:ext cx="841375" cy="280988"/>
                      </a:xfrm>
                      <a:prstGeom prst="rect">
                        <a:avLst/>
                      </a:prstGeom>
                      <a:noFill/>
                      <a:ln>
                        <a:noFill/>
                      </a:ln>
                      <a:effectLst/>
                    </p:spPr>
                  </p:pic>
                </p:oleObj>
              </mc:Fallback>
            </mc:AlternateContent>
          </a:graphicData>
        </a:graphic>
      </p:graphicFrame>
      <p:sp>
        <p:nvSpPr>
          <p:cNvPr id="62" name="Line 15"/>
          <p:cNvSpPr>
            <a:spLocks noChangeShapeType="1"/>
          </p:cNvSpPr>
          <p:nvPr/>
        </p:nvSpPr>
        <p:spPr bwMode="auto">
          <a:xfrm>
            <a:off x="8791737" y="1166659"/>
            <a:ext cx="0" cy="759173"/>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63" name="Line 15"/>
          <p:cNvSpPr>
            <a:spLocks noChangeShapeType="1"/>
          </p:cNvSpPr>
          <p:nvPr/>
        </p:nvSpPr>
        <p:spPr bwMode="auto">
          <a:xfrm flipH="1" flipV="1">
            <a:off x="8515674" y="1925833"/>
            <a:ext cx="276063" cy="276063"/>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nvGrpSpPr>
          <p:cNvPr id="66" name="Group 34"/>
          <p:cNvGrpSpPr>
            <a:grpSpLocks/>
          </p:cNvGrpSpPr>
          <p:nvPr/>
        </p:nvGrpSpPr>
        <p:grpSpPr bwMode="auto">
          <a:xfrm rot="5400000">
            <a:off x="7438740" y="932294"/>
            <a:ext cx="290441" cy="1173268"/>
            <a:chOff x="7604124" y="3276600"/>
            <a:chExt cx="168276" cy="457200"/>
          </a:xfrm>
        </p:grpSpPr>
        <p:sp>
          <p:nvSpPr>
            <p:cNvPr id="85" name="Freeform 32"/>
            <p:cNvSpPr>
              <a:spLocks noChangeArrowheads="1"/>
            </p:cNvSpPr>
            <p:nvPr/>
          </p:nvSpPr>
          <p:spPr bwMode="auto">
            <a:xfrm flipH="1">
              <a:off x="7604124" y="3505200"/>
              <a:ext cx="168275" cy="228600"/>
            </a:xfrm>
            <a:custGeom>
              <a:avLst/>
              <a:gdLst>
                <a:gd name="T0" fmla="*/ 0 w 92075"/>
                <a:gd name="T1" fmla="*/ 0 h 120650"/>
                <a:gd name="T2" fmla="*/ 290716 w 92075"/>
                <a:gd name="T3" fmla="*/ 107985 h 120650"/>
                <a:gd name="T4" fmla="*/ 310096 w 92075"/>
                <a:gd name="T5" fmla="*/ 475130 h 120650"/>
                <a:gd name="T6" fmla="*/ 310096 w 92075"/>
                <a:gd name="T7" fmla="*/ 691098 h 120650"/>
                <a:gd name="T8" fmla="*/ 387622 w 92075"/>
                <a:gd name="T9" fmla="*/ 777484 h 120650"/>
                <a:gd name="T10" fmla="*/ 562050 w 92075"/>
                <a:gd name="T11" fmla="*/ 820681 h 120650"/>
                <a:gd name="T12" fmla="*/ 0 60000 65536"/>
                <a:gd name="T13" fmla="*/ 0 60000 65536"/>
                <a:gd name="T14" fmla="*/ 0 60000 65536"/>
                <a:gd name="T15" fmla="*/ 0 60000 65536"/>
                <a:gd name="T16" fmla="*/ 0 60000 65536"/>
                <a:gd name="T17" fmla="*/ 0 60000 65536"/>
                <a:gd name="T18" fmla="*/ 0 w 92075"/>
                <a:gd name="T19" fmla="*/ 0 h 120650"/>
                <a:gd name="T20" fmla="*/ 92075 w 92075"/>
                <a:gd name="T21" fmla="*/ 120650 h 120650"/>
              </a:gdLst>
              <a:ahLst/>
              <a:cxnLst>
                <a:cxn ang="T12">
                  <a:pos x="T0" y="T1"/>
                </a:cxn>
                <a:cxn ang="T13">
                  <a:pos x="T2" y="T3"/>
                </a:cxn>
                <a:cxn ang="T14">
                  <a:pos x="T4" y="T5"/>
                </a:cxn>
                <a:cxn ang="T15">
                  <a:pos x="T6" y="T7"/>
                </a:cxn>
                <a:cxn ang="T16">
                  <a:pos x="T8" y="T9"/>
                </a:cxn>
                <a:cxn ang="T17">
                  <a:pos x="T10" y="T11"/>
                </a:cxn>
              </a:cxnLst>
              <a:rect l="T18" t="T19" r="T20" b="T21"/>
              <a:pathLst>
                <a:path w="92075" h="120650">
                  <a:moveTo>
                    <a:pt x="0" y="0"/>
                  </a:moveTo>
                  <a:cubicBezTo>
                    <a:pt x="19579" y="2116"/>
                    <a:pt x="39158" y="4233"/>
                    <a:pt x="47625" y="15875"/>
                  </a:cubicBezTo>
                  <a:cubicBezTo>
                    <a:pt x="56092" y="27517"/>
                    <a:pt x="50271" y="55563"/>
                    <a:pt x="50800" y="69850"/>
                  </a:cubicBezTo>
                  <a:cubicBezTo>
                    <a:pt x="51329" y="84138"/>
                    <a:pt x="48683" y="94192"/>
                    <a:pt x="50800" y="101600"/>
                  </a:cubicBezTo>
                  <a:cubicBezTo>
                    <a:pt x="52917" y="109008"/>
                    <a:pt x="56621" y="111125"/>
                    <a:pt x="63500" y="114300"/>
                  </a:cubicBezTo>
                  <a:cubicBezTo>
                    <a:pt x="70379" y="117475"/>
                    <a:pt x="92075" y="120650"/>
                    <a:pt x="92075" y="120650"/>
                  </a:cubicBezTo>
                </a:path>
              </a:pathLst>
            </a:custGeom>
            <a:noFill/>
            <a:ln w="127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86" name="Freeform 33"/>
            <p:cNvSpPr>
              <a:spLocks noChangeArrowheads="1"/>
            </p:cNvSpPr>
            <p:nvPr/>
          </p:nvSpPr>
          <p:spPr bwMode="auto">
            <a:xfrm>
              <a:off x="7604125" y="3276600"/>
              <a:ext cx="168275" cy="228600"/>
            </a:xfrm>
            <a:custGeom>
              <a:avLst/>
              <a:gdLst>
                <a:gd name="T0" fmla="*/ 0 w 92075"/>
                <a:gd name="T1" fmla="*/ 0 h 120650"/>
                <a:gd name="T2" fmla="*/ 290716 w 92075"/>
                <a:gd name="T3" fmla="*/ 107985 h 120650"/>
                <a:gd name="T4" fmla="*/ 310096 w 92075"/>
                <a:gd name="T5" fmla="*/ 475130 h 120650"/>
                <a:gd name="T6" fmla="*/ 310096 w 92075"/>
                <a:gd name="T7" fmla="*/ 691098 h 120650"/>
                <a:gd name="T8" fmla="*/ 387622 w 92075"/>
                <a:gd name="T9" fmla="*/ 777484 h 120650"/>
                <a:gd name="T10" fmla="*/ 562050 w 92075"/>
                <a:gd name="T11" fmla="*/ 820681 h 120650"/>
                <a:gd name="T12" fmla="*/ 0 60000 65536"/>
                <a:gd name="T13" fmla="*/ 0 60000 65536"/>
                <a:gd name="T14" fmla="*/ 0 60000 65536"/>
                <a:gd name="T15" fmla="*/ 0 60000 65536"/>
                <a:gd name="T16" fmla="*/ 0 60000 65536"/>
                <a:gd name="T17" fmla="*/ 0 60000 65536"/>
                <a:gd name="T18" fmla="*/ 0 w 92075"/>
                <a:gd name="T19" fmla="*/ 0 h 120650"/>
                <a:gd name="T20" fmla="*/ 92075 w 92075"/>
                <a:gd name="T21" fmla="*/ 120650 h 120650"/>
              </a:gdLst>
              <a:ahLst/>
              <a:cxnLst>
                <a:cxn ang="T12">
                  <a:pos x="T0" y="T1"/>
                </a:cxn>
                <a:cxn ang="T13">
                  <a:pos x="T2" y="T3"/>
                </a:cxn>
                <a:cxn ang="T14">
                  <a:pos x="T4" y="T5"/>
                </a:cxn>
                <a:cxn ang="T15">
                  <a:pos x="T6" y="T7"/>
                </a:cxn>
                <a:cxn ang="T16">
                  <a:pos x="T8" y="T9"/>
                </a:cxn>
                <a:cxn ang="T17">
                  <a:pos x="T10" y="T11"/>
                </a:cxn>
              </a:cxnLst>
              <a:rect l="T18" t="T19" r="T20" b="T21"/>
              <a:pathLst>
                <a:path w="92075" h="120650">
                  <a:moveTo>
                    <a:pt x="0" y="0"/>
                  </a:moveTo>
                  <a:cubicBezTo>
                    <a:pt x="19579" y="2116"/>
                    <a:pt x="39158" y="4233"/>
                    <a:pt x="47625" y="15875"/>
                  </a:cubicBezTo>
                  <a:cubicBezTo>
                    <a:pt x="56092" y="27517"/>
                    <a:pt x="50271" y="55563"/>
                    <a:pt x="50800" y="69850"/>
                  </a:cubicBezTo>
                  <a:cubicBezTo>
                    <a:pt x="51329" y="84138"/>
                    <a:pt x="48683" y="94192"/>
                    <a:pt x="50800" y="101600"/>
                  </a:cubicBezTo>
                  <a:cubicBezTo>
                    <a:pt x="52917" y="109008"/>
                    <a:pt x="56621" y="111125"/>
                    <a:pt x="63500" y="114300"/>
                  </a:cubicBezTo>
                  <a:cubicBezTo>
                    <a:pt x="70379" y="117475"/>
                    <a:pt x="92075" y="120650"/>
                    <a:pt x="92075" y="120650"/>
                  </a:cubicBezTo>
                </a:path>
              </a:pathLst>
            </a:custGeom>
            <a:noFill/>
            <a:ln w="127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grpSp>
      <p:cxnSp>
        <p:nvCxnSpPr>
          <p:cNvPr id="67" name="Straight Connector 36"/>
          <p:cNvCxnSpPr>
            <a:cxnSpLocks noChangeShapeType="1"/>
          </p:cNvCxnSpPr>
          <p:nvPr/>
        </p:nvCxnSpPr>
        <p:spPr bwMode="auto">
          <a:xfrm rot="5400000">
            <a:off x="6169139" y="1235675"/>
            <a:ext cx="552126" cy="2876"/>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cxnSp>
      <p:cxnSp>
        <p:nvCxnSpPr>
          <p:cNvPr id="68" name="Straight Connector 37"/>
          <p:cNvCxnSpPr>
            <a:cxnSpLocks noChangeShapeType="1"/>
          </p:cNvCxnSpPr>
          <p:nvPr/>
        </p:nvCxnSpPr>
        <p:spPr bwMode="auto">
          <a:xfrm rot="5400000">
            <a:off x="6030388" y="1234956"/>
            <a:ext cx="552126" cy="1437"/>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cxnSp>
      <p:sp>
        <p:nvSpPr>
          <p:cNvPr id="69" name="Line 10"/>
          <p:cNvSpPr>
            <a:spLocks noChangeShapeType="1"/>
          </p:cNvSpPr>
          <p:nvPr/>
        </p:nvSpPr>
        <p:spPr bwMode="auto">
          <a:xfrm>
            <a:off x="5617012" y="1235675"/>
            <a:ext cx="690158"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nvGrpSpPr>
          <p:cNvPr id="70" name="Group 39"/>
          <p:cNvGrpSpPr>
            <a:grpSpLocks/>
          </p:cNvGrpSpPr>
          <p:nvPr/>
        </p:nvGrpSpPr>
        <p:grpSpPr bwMode="auto">
          <a:xfrm rot="5400000">
            <a:off x="6203646" y="1477230"/>
            <a:ext cx="345079" cy="276063"/>
            <a:chOff x="7604124" y="3276600"/>
            <a:chExt cx="168276" cy="457200"/>
          </a:xfrm>
        </p:grpSpPr>
        <p:sp>
          <p:nvSpPr>
            <p:cNvPr id="83" name="Freeform 40"/>
            <p:cNvSpPr>
              <a:spLocks noChangeArrowheads="1"/>
            </p:cNvSpPr>
            <p:nvPr/>
          </p:nvSpPr>
          <p:spPr bwMode="auto">
            <a:xfrm flipH="1">
              <a:off x="7604124" y="3505200"/>
              <a:ext cx="168275" cy="228600"/>
            </a:xfrm>
            <a:custGeom>
              <a:avLst/>
              <a:gdLst>
                <a:gd name="T0" fmla="*/ 0 w 92075"/>
                <a:gd name="T1" fmla="*/ 0 h 120650"/>
                <a:gd name="T2" fmla="*/ 290716 w 92075"/>
                <a:gd name="T3" fmla="*/ 107985 h 120650"/>
                <a:gd name="T4" fmla="*/ 310096 w 92075"/>
                <a:gd name="T5" fmla="*/ 475130 h 120650"/>
                <a:gd name="T6" fmla="*/ 310096 w 92075"/>
                <a:gd name="T7" fmla="*/ 691098 h 120650"/>
                <a:gd name="T8" fmla="*/ 387622 w 92075"/>
                <a:gd name="T9" fmla="*/ 777484 h 120650"/>
                <a:gd name="T10" fmla="*/ 562050 w 92075"/>
                <a:gd name="T11" fmla="*/ 820681 h 120650"/>
                <a:gd name="T12" fmla="*/ 0 60000 65536"/>
                <a:gd name="T13" fmla="*/ 0 60000 65536"/>
                <a:gd name="T14" fmla="*/ 0 60000 65536"/>
                <a:gd name="T15" fmla="*/ 0 60000 65536"/>
                <a:gd name="T16" fmla="*/ 0 60000 65536"/>
                <a:gd name="T17" fmla="*/ 0 60000 65536"/>
                <a:gd name="T18" fmla="*/ 0 w 92075"/>
                <a:gd name="T19" fmla="*/ 0 h 120650"/>
                <a:gd name="T20" fmla="*/ 92075 w 92075"/>
                <a:gd name="T21" fmla="*/ 120650 h 120650"/>
              </a:gdLst>
              <a:ahLst/>
              <a:cxnLst>
                <a:cxn ang="T12">
                  <a:pos x="T0" y="T1"/>
                </a:cxn>
                <a:cxn ang="T13">
                  <a:pos x="T2" y="T3"/>
                </a:cxn>
                <a:cxn ang="T14">
                  <a:pos x="T4" y="T5"/>
                </a:cxn>
                <a:cxn ang="T15">
                  <a:pos x="T6" y="T7"/>
                </a:cxn>
                <a:cxn ang="T16">
                  <a:pos x="T8" y="T9"/>
                </a:cxn>
                <a:cxn ang="T17">
                  <a:pos x="T10" y="T11"/>
                </a:cxn>
              </a:cxnLst>
              <a:rect l="T18" t="T19" r="T20" b="T21"/>
              <a:pathLst>
                <a:path w="92075" h="120650">
                  <a:moveTo>
                    <a:pt x="0" y="0"/>
                  </a:moveTo>
                  <a:cubicBezTo>
                    <a:pt x="19579" y="2116"/>
                    <a:pt x="39158" y="4233"/>
                    <a:pt x="47625" y="15875"/>
                  </a:cubicBezTo>
                  <a:cubicBezTo>
                    <a:pt x="56092" y="27517"/>
                    <a:pt x="50271" y="55563"/>
                    <a:pt x="50800" y="69850"/>
                  </a:cubicBezTo>
                  <a:cubicBezTo>
                    <a:pt x="51329" y="84138"/>
                    <a:pt x="48683" y="94192"/>
                    <a:pt x="50800" y="101600"/>
                  </a:cubicBezTo>
                  <a:cubicBezTo>
                    <a:pt x="52917" y="109008"/>
                    <a:pt x="56621" y="111125"/>
                    <a:pt x="63500" y="114300"/>
                  </a:cubicBezTo>
                  <a:cubicBezTo>
                    <a:pt x="70379" y="117475"/>
                    <a:pt x="92075" y="120650"/>
                    <a:pt x="92075" y="120650"/>
                  </a:cubicBezTo>
                </a:path>
              </a:pathLst>
            </a:custGeom>
            <a:noFill/>
            <a:ln w="127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84" name="Freeform 41"/>
            <p:cNvSpPr>
              <a:spLocks noChangeArrowheads="1"/>
            </p:cNvSpPr>
            <p:nvPr/>
          </p:nvSpPr>
          <p:spPr bwMode="auto">
            <a:xfrm>
              <a:off x="7604125" y="3276600"/>
              <a:ext cx="168275" cy="228600"/>
            </a:xfrm>
            <a:custGeom>
              <a:avLst/>
              <a:gdLst>
                <a:gd name="T0" fmla="*/ 0 w 92075"/>
                <a:gd name="T1" fmla="*/ 0 h 120650"/>
                <a:gd name="T2" fmla="*/ 290716 w 92075"/>
                <a:gd name="T3" fmla="*/ 107985 h 120650"/>
                <a:gd name="T4" fmla="*/ 310096 w 92075"/>
                <a:gd name="T5" fmla="*/ 475130 h 120650"/>
                <a:gd name="T6" fmla="*/ 310096 w 92075"/>
                <a:gd name="T7" fmla="*/ 691098 h 120650"/>
                <a:gd name="T8" fmla="*/ 387622 w 92075"/>
                <a:gd name="T9" fmla="*/ 777484 h 120650"/>
                <a:gd name="T10" fmla="*/ 562050 w 92075"/>
                <a:gd name="T11" fmla="*/ 820681 h 120650"/>
                <a:gd name="T12" fmla="*/ 0 60000 65536"/>
                <a:gd name="T13" fmla="*/ 0 60000 65536"/>
                <a:gd name="T14" fmla="*/ 0 60000 65536"/>
                <a:gd name="T15" fmla="*/ 0 60000 65536"/>
                <a:gd name="T16" fmla="*/ 0 60000 65536"/>
                <a:gd name="T17" fmla="*/ 0 60000 65536"/>
                <a:gd name="T18" fmla="*/ 0 w 92075"/>
                <a:gd name="T19" fmla="*/ 0 h 120650"/>
                <a:gd name="T20" fmla="*/ 92075 w 92075"/>
                <a:gd name="T21" fmla="*/ 120650 h 120650"/>
              </a:gdLst>
              <a:ahLst/>
              <a:cxnLst>
                <a:cxn ang="T12">
                  <a:pos x="T0" y="T1"/>
                </a:cxn>
                <a:cxn ang="T13">
                  <a:pos x="T2" y="T3"/>
                </a:cxn>
                <a:cxn ang="T14">
                  <a:pos x="T4" y="T5"/>
                </a:cxn>
                <a:cxn ang="T15">
                  <a:pos x="T6" y="T7"/>
                </a:cxn>
                <a:cxn ang="T16">
                  <a:pos x="T8" y="T9"/>
                </a:cxn>
                <a:cxn ang="T17">
                  <a:pos x="T10" y="T11"/>
                </a:cxn>
              </a:cxnLst>
              <a:rect l="T18" t="T19" r="T20" b="T21"/>
              <a:pathLst>
                <a:path w="92075" h="120650">
                  <a:moveTo>
                    <a:pt x="0" y="0"/>
                  </a:moveTo>
                  <a:cubicBezTo>
                    <a:pt x="19579" y="2116"/>
                    <a:pt x="39158" y="4233"/>
                    <a:pt x="47625" y="15875"/>
                  </a:cubicBezTo>
                  <a:cubicBezTo>
                    <a:pt x="56092" y="27517"/>
                    <a:pt x="50271" y="55563"/>
                    <a:pt x="50800" y="69850"/>
                  </a:cubicBezTo>
                  <a:cubicBezTo>
                    <a:pt x="51329" y="84138"/>
                    <a:pt x="48683" y="94192"/>
                    <a:pt x="50800" y="101600"/>
                  </a:cubicBezTo>
                  <a:cubicBezTo>
                    <a:pt x="52917" y="109008"/>
                    <a:pt x="56621" y="111125"/>
                    <a:pt x="63500" y="114300"/>
                  </a:cubicBezTo>
                  <a:cubicBezTo>
                    <a:pt x="70379" y="117475"/>
                    <a:pt x="92075" y="120650"/>
                    <a:pt x="92075" y="120650"/>
                  </a:cubicBezTo>
                </a:path>
              </a:pathLst>
            </a:custGeom>
            <a:noFill/>
            <a:ln w="127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grpSp>
      <p:grpSp>
        <p:nvGrpSpPr>
          <p:cNvPr id="73" name="Group 42"/>
          <p:cNvGrpSpPr>
            <a:grpSpLocks/>
          </p:cNvGrpSpPr>
          <p:nvPr/>
        </p:nvGrpSpPr>
        <p:grpSpPr bwMode="auto">
          <a:xfrm rot="16200000" flipV="1">
            <a:off x="6955630" y="1892998"/>
            <a:ext cx="290441" cy="1173268"/>
            <a:chOff x="7604124" y="3276600"/>
            <a:chExt cx="168276" cy="457200"/>
          </a:xfrm>
        </p:grpSpPr>
        <p:sp>
          <p:nvSpPr>
            <p:cNvPr id="81" name="Freeform 43"/>
            <p:cNvSpPr>
              <a:spLocks noChangeArrowheads="1"/>
            </p:cNvSpPr>
            <p:nvPr/>
          </p:nvSpPr>
          <p:spPr bwMode="auto">
            <a:xfrm flipH="1">
              <a:off x="7604124" y="3505200"/>
              <a:ext cx="168275" cy="228600"/>
            </a:xfrm>
            <a:custGeom>
              <a:avLst/>
              <a:gdLst>
                <a:gd name="T0" fmla="*/ 0 w 92075"/>
                <a:gd name="T1" fmla="*/ 0 h 120650"/>
                <a:gd name="T2" fmla="*/ 290716 w 92075"/>
                <a:gd name="T3" fmla="*/ 107985 h 120650"/>
                <a:gd name="T4" fmla="*/ 310096 w 92075"/>
                <a:gd name="T5" fmla="*/ 475130 h 120650"/>
                <a:gd name="T6" fmla="*/ 310096 w 92075"/>
                <a:gd name="T7" fmla="*/ 691098 h 120650"/>
                <a:gd name="T8" fmla="*/ 387622 w 92075"/>
                <a:gd name="T9" fmla="*/ 777484 h 120650"/>
                <a:gd name="T10" fmla="*/ 562050 w 92075"/>
                <a:gd name="T11" fmla="*/ 820681 h 120650"/>
                <a:gd name="T12" fmla="*/ 0 60000 65536"/>
                <a:gd name="T13" fmla="*/ 0 60000 65536"/>
                <a:gd name="T14" fmla="*/ 0 60000 65536"/>
                <a:gd name="T15" fmla="*/ 0 60000 65536"/>
                <a:gd name="T16" fmla="*/ 0 60000 65536"/>
                <a:gd name="T17" fmla="*/ 0 60000 65536"/>
                <a:gd name="T18" fmla="*/ 0 w 92075"/>
                <a:gd name="T19" fmla="*/ 0 h 120650"/>
                <a:gd name="T20" fmla="*/ 92075 w 92075"/>
                <a:gd name="T21" fmla="*/ 120650 h 120650"/>
              </a:gdLst>
              <a:ahLst/>
              <a:cxnLst>
                <a:cxn ang="T12">
                  <a:pos x="T0" y="T1"/>
                </a:cxn>
                <a:cxn ang="T13">
                  <a:pos x="T2" y="T3"/>
                </a:cxn>
                <a:cxn ang="T14">
                  <a:pos x="T4" y="T5"/>
                </a:cxn>
                <a:cxn ang="T15">
                  <a:pos x="T6" y="T7"/>
                </a:cxn>
                <a:cxn ang="T16">
                  <a:pos x="T8" y="T9"/>
                </a:cxn>
                <a:cxn ang="T17">
                  <a:pos x="T10" y="T11"/>
                </a:cxn>
              </a:cxnLst>
              <a:rect l="T18" t="T19" r="T20" b="T21"/>
              <a:pathLst>
                <a:path w="92075" h="120650">
                  <a:moveTo>
                    <a:pt x="0" y="0"/>
                  </a:moveTo>
                  <a:cubicBezTo>
                    <a:pt x="19579" y="2116"/>
                    <a:pt x="39158" y="4233"/>
                    <a:pt x="47625" y="15875"/>
                  </a:cubicBezTo>
                  <a:cubicBezTo>
                    <a:pt x="56092" y="27517"/>
                    <a:pt x="50271" y="55563"/>
                    <a:pt x="50800" y="69850"/>
                  </a:cubicBezTo>
                  <a:cubicBezTo>
                    <a:pt x="51329" y="84138"/>
                    <a:pt x="48683" y="94192"/>
                    <a:pt x="50800" y="101600"/>
                  </a:cubicBezTo>
                  <a:cubicBezTo>
                    <a:pt x="52917" y="109008"/>
                    <a:pt x="56621" y="111125"/>
                    <a:pt x="63500" y="114300"/>
                  </a:cubicBezTo>
                  <a:cubicBezTo>
                    <a:pt x="70379" y="117475"/>
                    <a:pt x="92075" y="120650"/>
                    <a:pt x="92075" y="120650"/>
                  </a:cubicBezTo>
                </a:path>
              </a:pathLst>
            </a:custGeom>
            <a:noFill/>
            <a:ln w="127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82" name="Freeform 44"/>
            <p:cNvSpPr>
              <a:spLocks noChangeArrowheads="1"/>
            </p:cNvSpPr>
            <p:nvPr/>
          </p:nvSpPr>
          <p:spPr bwMode="auto">
            <a:xfrm>
              <a:off x="7604125" y="3276600"/>
              <a:ext cx="168275" cy="228600"/>
            </a:xfrm>
            <a:custGeom>
              <a:avLst/>
              <a:gdLst>
                <a:gd name="T0" fmla="*/ 0 w 92075"/>
                <a:gd name="T1" fmla="*/ 0 h 120650"/>
                <a:gd name="T2" fmla="*/ 290716 w 92075"/>
                <a:gd name="T3" fmla="*/ 107985 h 120650"/>
                <a:gd name="T4" fmla="*/ 310096 w 92075"/>
                <a:gd name="T5" fmla="*/ 475130 h 120650"/>
                <a:gd name="T6" fmla="*/ 310096 w 92075"/>
                <a:gd name="T7" fmla="*/ 691098 h 120650"/>
                <a:gd name="T8" fmla="*/ 387622 w 92075"/>
                <a:gd name="T9" fmla="*/ 777484 h 120650"/>
                <a:gd name="T10" fmla="*/ 562050 w 92075"/>
                <a:gd name="T11" fmla="*/ 820681 h 120650"/>
                <a:gd name="T12" fmla="*/ 0 60000 65536"/>
                <a:gd name="T13" fmla="*/ 0 60000 65536"/>
                <a:gd name="T14" fmla="*/ 0 60000 65536"/>
                <a:gd name="T15" fmla="*/ 0 60000 65536"/>
                <a:gd name="T16" fmla="*/ 0 60000 65536"/>
                <a:gd name="T17" fmla="*/ 0 60000 65536"/>
                <a:gd name="T18" fmla="*/ 0 w 92075"/>
                <a:gd name="T19" fmla="*/ 0 h 120650"/>
                <a:gd name="T20" fmla="*/ 92075 w 92075"/>
                <a:gd name="T21" fmla="*/ 120650 h 120650"/>
              </a:gdLst>
              <a:ahLst/>
              <a:cxnLst>
                <a:cxn ang="T12">
                  <a:pos x="T0" y="T1"/>
                </a:cxn>
                <a:cxn ang="T13">
                  <a:pos x="T2" y="T3"/>
                </a:cxn>
                <a:cxn ang="T14">
                  <a:pos x="T4" y="T5"/>
                </a:cxn>
                <a:cxn ang="T15">
                  <a:pos x="T6" y="T7"/>
                </a:cxn>
                <a:cxn ang="T16">
                  <a:pos x="T8" y="T9"/>
                </a:cxn>
                <a:cxn ang="T17">
                  <a:pos x="T10" y="T11"/>
                </a:cxn>
              </a:cxnLst>
              <a:rect l="T18" t="T19" r="T20" b="T21"/>
              <a:pathLst>
                <a:path w="92075" h="120650">
                  <a:moveTo>
                    <a:pt x="0" y="0"/>
                  </a:moveTo>
                  <a:cubicBezTo>
                    <a:pt x="19579" y="2116"/>
                    <a:pt x="39158" y="4233"/>
                    <a:pt x="47625" y="15875"/>
                  </a:cubicBezTo>
                  <a:cubicBezTo>
                    <a:pt x="56092" y="27517"/>
                    <a:pt x="50271" y="55563"/>
                    <a:pt x="50800" y="69850"/>
                  </a:cubicBezTo>
                  <a:cubicBezTo>
                    <a:pt x="51329" y="84138"/>
                    <a:pt x="48683" y="94192"/>
                    <a:pt x="50800" y="101600"/>
                  </a:cubicBezTo>
                  <a:cubicBezTo>
                    <a:pt x="52917" y="109008"/>
                    <a:pt x="56621" y="111125"/>
                    <a:pt x="63500" y="114300"/>
                  </a:cubicBezTo>
                  <a:cubicBezTo>
                    <a:pt x="70379" y="117475"/>
                    <a:pt x="92075" y="120650"/>
                    <a:pt x="92075" y="120650"/>
                  </a:cubicBezTo>
                </a:path>
              </a:pathLst>
            </a:custGeom>
            <a:noFill/>
            <a:ln w="127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grpSp>
      <p:graphicFrame>
        <p:nvGraphicFramePr>
          <p:cNvPr id="94" name="Object 2"/>
          <p:cNvGraphicFramePr>
            <a:graphicFrameLocks noChangeAspect="1"/>
          </p:cNvGraphicFramePr>
          <p:nvPr>
            <p:extLst>
              <p:ext uri="{D42A27DB-BD31-4B8C-83A1-F6EECF244321}">
                <p14:modId xmlns:p14="http://schemas.microsoft.com/office/powerpoint/2010/main" val="3525947165"/>
              </p:ext>
            </p:extLst>
          </p:nvPr>
        </p:nvGraphicFramePr>
        <p:xfrm>
          <a:off x="7278688" y="1677988"/>
          <a:ext cx="860425" cy="280987"/>
        </p:xfrm>
        <a:graphic>
          <a:graphicData uri="http://schemas.openxmlformats.org/presentationml/2006/ole">
            <mc:AlternateContent xmlns:mc="http://schemas.openxmlformats.org/markup-compatibility/2006">
              <mc:Choice xmlns:v="urn:schemas-microsoft-com:vml" Requires="v">
                <p:oleObj name="Equation" r:id="rId5" imgW="622300" imgH="203200" progId="Equation.DSMT4">
                  <p:embed/>
                </p:oleObj>
              </mc:Choice>
              <mc:Fallback>
                <p:oleObj name="Equation" r:id="rId5" imgW="622300" imgH="203200" progId="Equation.DSMT4">
                  <p:embed/>
                  <p:pic>
                    <p:nvPicPr>
                      <p:cNvPr id="0" name=""/>
                      <p:cNvPicPr>
                        <a:picLocks noChangeAspect="1" noChangeArrowheads="1"/>
                      </p:cNvPicPr>
                      <p:nvPr/>
                    </p:nvPicPr>
                    <p:blipFill>
                      <a:blip r:embed="rId6"/>
                      <a:srcRect/>
                      <a:stretch>
                        <a:fillRect/>
                      </a:stretch>
                    </p:blipFill>
                    <p:spPr bwMode="auto">
                      <a:xfrm>
                        <a:off x="7278688" y="1677988"/>
                        <a:ext cx="860425" cy="280987"/>
                      </a:xfrm>
                      <a:prstGeom prst="rect">
                        <a:avLst/>
                      </a:prstGeom>
                      <a:noFill/>
                      <a:ln>
                        <a:noFill/>
                      </a:ln>
                      <a:effectLst/>
                    </p:spPr>
                  </p:pic>
                </p:oleObj>
              </mc:Fallback>
            </mc:AlternateContent>
          </a:graphicData>
        </a:graphic>
      </p:graphicFrame>
      <p:graphicFrame>
        <p:nvGraphicFramePr>
          <p:cNvPr id="95" name="Object 2"/>
          <p:cNvGraphicFramePr>
            <a:graphicFrameLocks noChangeAspect="1"/>
          </p:cNvGraphicFramePr>
          <p:nvPr>
            <p:extLst>
              <p:ext uri="{D42A27DB-BD31-4B8C-83A1-F6EECF244321}">
                <p14:modId xmlns:p14="http://schemas.microsoft.com/office/powerpoint/2010/main" val="1685648976"/>
              </p:ext>
            </p:extLst>
          </p:nvPr>
        </p:nvGraphicFramePr>
        <p:xfrm>
          <a:off x="7100851" y="2958606"/>
          <a:ext cx="385762" cy="280988"/>
        </p:xfrm>
        <a:graphic>
          <a:graphicData uri="http://schemas.openxmlformats.org/presentationml/2006/ole">
            <mc:AlternateContent xmlns:mc="http://schemas.openxmlformats.org/markup-compatibility/2006">
              <mc:Choice xmlns:v="urn:schemas-microsoft-com:vml" Requires="v">
                <p:oleObj name="Equation" r:id="rId7" imgW="279400" imgH="203200" progId="Equation.DSMT4">
                  <p:embed/>
                </p:oleObj>
              </mc:Choice>
              <mc:Fallback>
                <p:oleObj name="Equation" r:id="rId7" imgW="279400" imgH="203200" progId="Equation.DSMT4">
                  <p:embed/>
                  <p:pic>
                    <p:nvPicPr>
                      <p:cNvPr id="0" name=""/>
                      <p:cNvPicPr>
                        <a:picLocks noChangeAspect="1" noChangeArrowheads="1"/>
                      </p:cNvPicPr>
                      <p:nvPr/>
                    </p:nvPicPr>
                    <p:blipFill>
                      <a:blip r:embed="rId8"/>
                      <a:srcRect/>
                      <a:stretch>
                        <a:fillRect/>
                      </a:stretch>
                    </p:blipFill>
                    <p:spPr bwMode="auto">
                      <a:xfrm>
                        <a:off x="7100851" y="2958606"/>
                        <a:ext cx="385762" cy="280988"/>
                      </a:xfrm>
                      <a:prstGeom prst="rect">
                        <a:avLst/>
                      </a:prstGeom>
                      <a:noFill/>
                      <a:ln>
                        <a:noFill/>
                      </a:ln>
                      <a:effectLst/>
                    </p:spPr>
                  </p:pic>
                </p:oleObj>
              </mc:Fallback>
            </mc:AlternateContent>
          </a:graphicData>
        </a:graphic>
      </p:graphicFrame>
      <p:graphicFrame>
        <p:nvGraphicFramePr>
          <p:cNvPr id="96" name="Object 2"/>
          <p:cNvGraphicFramePr>
            <a:graphicFrameLocks noChangeAspect="1"/>
          </p:cNvGraphicFramePr>
          <p:nvPr>
            <p:extLst>
              <p:ext uri="{D42A27DB-BD31-4B8C-83A1-F6EECF244321}">
                <p14:modId xmlns:p14="http://schemas.microsoft.com/office/powerpoint/2010/main" val="725833186"/>
              </p:ext>
            </p:extLst>
          </p:nvPr>
        </p:nvGraphicFramePr>
        <p:xfrm>
          <a:off x="7434790" y="850900"/>
          <a:ext cx="209550" cy="209550"/>
        </p:xfrm>
        <a:graphic>
          <a:graphicData uri="http://schemas.openxmlformats.org/presentationml/2006/ole">
            <mc:AlternateContent xmlns:mc="http://schemas.openxmlformats.org/markup-compatibility/2006">
              <mc:Choice xmlns:v="urn:schemas-microsoft-com:vml" Requires="v">
                <p:oleObj name="Equation" r:id="rId9" imgW="152400" imgH="152400" progId="Equation.DSMT4">
                  <p:embed/>
                </p:oleObj>
              </mc:Choice>
              <mc:Fallback>
                <p:oleObj name="Equation" r:id="rId9" imgW="152400" imgH="152400" progId="Equation.DSMT4">
                  <p:embed/>
                  <p:pic>
                    <p:nvPicPr>
                      <p:cNvPr id="0" name=""/>
                      <p:cNvPicPr>
                        <a:picLocks noChangeAspect="1" noChangeArrowheads="1"/>
                      </p:cNvPicPr>
                      <p:nvPr/>
                    </p:nvPicPr>
                    <p:blipFill>
                      <a:blip r:embed="rId10"/>
                      <a:srcRect/>
                      <a:stretch>
                        <a:fillRect/>
                      </a:stretch>
                    </p:blipFill>
                    <p:spPr bwMode="auto">
                      <a:xfrm>
                        <a:off x="7434790" y="850900"/>
                        <a:ext cx="209550" cy="209550"/>
                      </a:xfrm>
                      <a:prstGeom prst="rect">
                        <a:avLst/>
                      </a:prstGeom>
                      <a:noFill/>
                      <a:ln>
                        <a:noFill/>
                      </a:ln>
                      <a:effectLst/>
                    </p:spPr>
                  </p:pic>
                </p:oleObj>
              </mc:Fallback>
            </mc:AlternateContent>
          </a:graphicData>
        </a:graphic>
      </p:graphicFrame>
      <p:graphicFrame>
        <p:nvGraphicFramePr>
          <p:cNvPr id="102" name="Object 2"/>
          <p:cNvGraphicFramePr>
            <a:graphicFrameLocks noChangeAspect="1"/>
          </p:cNvGraphicFramePr>
          <p:nvPr>
            <p:extLst>
              <p:ext uri="{D42A27DB-BD31-4B8C-83A1-F6EECF244321}">
                <p14:modId xmlns:p14="http://schemas.microsoft.com/office/powerpoint/2010/main" val="2144229859"/>
              </p:ext>
            </p:extLst>
          </p:nvPr>
        </p:nvGraphicFramePr>
        <p:xfrm>
          <a:off x="6103938" y="811213"/>
          <a:ext cx="192087" cy="209550"/>
        </p:xfrm>
        <a:graphic>
          <a:graphicData uri="http://schemas.openxmlformats.org/presentationml/2006/ole">
            <mc:AlternateContent xmlns:mc="http://schemas.openxmlformats.org/markup-compatibility/2006">
              <mc:Choice xmlns:v="urn:schemas-microsoft-com:vml" Requires="v">
                <p:oleObj name="Equation" r:id="rId11" imgW="139700" imgH="152400" progId="Equation.DSMT4">
                  <p:embed/>
                </p:oleObj>
              </mc:Choice>
              <mc:Fallback>
                <p:oleObj name="Equation" r:id="rId11" imgW="139700" imgH="152400" progId="Equation.DSMT4">
                  <p:embed/>
                  <p:pic>
                    <p:nvPicPr>
                      <p:cNvPr id="0" name=""/>
                      <p:cNvPicPr>
                        <a:picLocks noChangeAspect="1" noChangeArrowheads="1"/>
                      </p:cNvPicPr>
                      <p:nvPr/>
                    </p:nvPicPr>
                    <p:blipFill>
                      <a:blip r:embed="rId12"/>
                      <a:srcRect/>
                      <a:stretch>
                        <a:fillRect/>
                      </a:stretch>
                    </p:blipFill>
                    <p:spPr bwMode="auto">
                      <a:xfrm>
                        <a:off x="6103938" y="811213"/>
                        <a:ext cx="192087" cy="209550"/>
                      </a:xfrm>
                      <a:prstGeom prst="rect">
                        <a:avLst/>
                      </a:prstGeom>
                      <a:noFill/>
                      <a:ln>
                        <a:noFill/>
                      </a:ln>
                      <a:effectLst/>
                    </p:spPr>
                  </p:pic>
                </p:oleObj>
              </mc:Fallback>
            </mc:AlternateContent>
          </a:graphicData>
        </a:graphic>
      </p:graphicFrame>
      <p:graphicFrame>
        <p:nvGraphicFramePr>
          <p:cNvPr id="103" name="Object 2"/>
          <p:cNvGraphicFramePr>
            <a:graphicFrameLocks noChangeAspect="1"/>
          </p:cNvGraphicFramePr>
          <p:nvPr>
            <p:extLst>
              <p:ext uri="{D42A27DB-BD31-4B8C-83A1-F6EECF244321}">
                <p14:modId xmlns:p14="http://schemas.microsoft.com/office/powerpoint/2010/main" val="1233223152"/>
              </p:ext>
            </p:extLst>
          </p:nvPr>
        </p:nvGraphicFramePr>
        <p:xfrm>
          <a:off x="7034213" y="2100263"/>
          <a:ext cx="261937" cy="280987"/>
        </p:xfrm>
        <a:graphic>
          <a:graphicData uri="http://schemas.openxmlformats.org/presentationml/2006/ole">
            <mc:AlternateContent xmlns:mc="http://schemas.openxmlformats.org/markup-compatibility/2006">
              <mc:Choice xmlns:v="urn:schemas-microsoft-com:vml" Requires="v">
                <p:oleObj name="Equation" r:id="rId13" imgW="190500" imgH="203200" progId="Equation.DSMT4">
                  <p:embed/>
                </p:oleObj>
              </mc:Choice>
              <mc:Fallback>
                <p:oleObj name="Equation" r:id="rId13" imgW="190500" imgH="203200" progId="Equation.DSMT4">
                  <p:embed/>
                  <p:pic>
                    <p:nvPicPr>
                      <p:cNvPr id="0" name=""/>
                      <p:cNvPicPr>
                        <a:picLocks noChangeAspect="1" noChangeArrowheads="1"/>
                      </p:cNvPicPr>
                      <p:nvPr/>
                    </p:nvPicPr>
                    <p:blipFill>
                      <a:blip r:embed="rId14"/>
                      <a:srcRect/>
                      <a:stretch>
                        <a:fillRect/>
                      </a:stretch>
                    </p:blipFill>
                    <p:spPr bwMode="auto">
                      <a:xfrm>
                        <a:off x="7034213" y="2100263"/>
                        <a:ext cx="261937" cy="280987"/>
                      </a:xfrm>
                      <a:prstGeom prst="rect">
                        <a:avLst/>
                      </a:prstGeom>
                      <a:noFill/>
                      <a:ln>
                        <a:noFill/>
                      </a:ln>
                      <a:effectLst/>
                    </p:spPr>
                  </p:pic>
                </p:oleObj>
              </mc:Fallback>
            </mc:AlternateContent>
          </a:graphicData>
        </a:graphic>
      </p:graphicFrame>
      <p:graphicFrame>
        <p:nvGraphicFramePr>
          <p:cNvPr id="104" name="Object 2"/>
          <p:cNvGraphicFramePr>
            <a:graphicFrameLocks noChangeAspect="1"/>
          </p:cNvGraphicFramePr>
          <p:nvPr>
            <p:extLst>
              <p:ext uri="{D42A27DB-BD31-4B8C-83A1-F6EECF244321}">
                <p14:modId xmlns:p14="http://schemas.microsoft.com/office/powerpoint/2010/main" val="455051868"/>
              </p:ext>
            </p:extLst>
          </p:nvPr>
        </p:nvGraphicFramePr>
        <p:xfrm>
          <a:off x="5413375" y="2306638"/>
          <a:ext cx="157163" cy="174625"/>
        </p:xfrm>
        <a:graphic>
          <a:graphicData uri="http://schemas.openxmlformats.org/presentationml/2006/ole">
            <mc:AlternateContent xmlns:mc="http://schemas.openxmlformats.org/markup-compatibility/2006">
              <mc:Choice xmlns:v="urn:schemas-microsoft-com:vml" Requires="v">
                <p:oleObj name="Equation" r:id="rId15" imgW="114300" imgH="127000" progId="Equation.DSMT4">
                  <p:embed/>
                </p:oleObj>
              </mc:Choice>
              <mc:Fallback>
                <p:oleObj name="Equation" r:id="rId15" imgW="114300" imgH="127000" progId="Equation.DSMT4">
                  <p:embed/>
                  <p:pic>
                    <p:nvPicPr>
                      <p:cNvPr id="0" name=""/>
                      <p:cNvPicPr>
                        <a:picLocks noChangeAspect="1" noChangeArrowheads="1"/>
                      </p:cNvPicPr>
                      <p:nvPr/>
                    </p:nvPicPr>
                    <p:blipFill>
                      <a:blip r:embed="rId16"/>
                      <a:srcRect/>
                      <a:stretch>
                        <a:fillRect/>
                      </a:stretch>
                    </p:blipFill>
                    <p:spPr bwMode="auto">
                      <a:xfrm>
                        <a:off x="5413375" y="2306638"/>
                        <a:ext cx="157163" cy="174625"/>
                      </a:xfrm>
                      <a:prstGeom prst="rect">
                        <a:avLst/>
                      </a:prstGeom>
                      <a:noFill/>
                      <a:ln>
                        <a:noFill/>
                      </a:ln>
                      <a:effectLst/>
                    </p:spPr>
                  </p:pic>
                </p:oleObj>
              </mc:Fallback>
            </mc:AlternateContent>
          </a:graphicData>
        </a:graphic>
      </p:graphicFrame>
      <p:graphicFrame>
        <p:nvGraphicFramePr>
          <p:cNvPr id="105" name="Object 2"/>
          <p:cNvGraphicFramePr>
            <a:graphicFrameLocks noChangeAspect="1"/>
          </p:cNvGraphicFramePr>
          <p:nvPr>
            <p:extLst>
              <p:ext uri="{D42A27DB-BD31-4B8C-83A1-F6EECF244321}">
                <p14:modId xmlns:p14="http://schemas.microsoft.com/office/powerpoint/2010/main" val="4241625116"/>
              </p:ext>
            </p:extLst>
          </p:nvPr>
        </p:nvGraphicFramePr>
        <p:xfrm>
          <a:off x="8813800" y="2368550"/>
          <a:ext cx="174625" cy="227013"/>
        </p:xfrm>
        <a:graphic>
          <a:graphicData uri="http://schemas.openxmlformats.org/presentationml/2006/ole">
            <mc:AlternateContent xmlns:mc="http://schemas.openxmlformats.org/markup-compatibility/2006">
              <mc:Choice xmlns:v="urn:schemas-microsoft-com:vml" Requires="v">
                <p:oleObj name="Equation" r:id="rId17" imgW="127000" imgH="165100" progId="Equation.DSMT4">
                  <p:embed/>
                </p:oleObj>
              </mc:Choice>
              <mc:Fallback>
                <p:oleObj name="Equation" r:id="rId17" imgW="127000" imgH="165100" progId="Equation.DSMT4">
                  <p:embed/>
                  <p:pic>
                    <p:nvPicPr>
                      <p:cNvPr id="0" name=""/>
                      <p:cNvPicPr>
                        <a:picLocks noChangeAspect="1" noChangeArrowheads="1"/>
                      </p:cNvPicPr>
                      <p:nvPr/>
                    </p:nvPicPr>
                    <p:blipFill>
                      <a:blip r:embed="rId18"/>
                      <a:srcRect/>
                      <a:stretch>
                        <a:fillRect/>
                      </a:stretch>
                    </p:blipFill>
                    <p:spPr bwMode="auto">
                      <a:xfrm>
                        <a:off x="8813800" y="2368550"/>
                        <a:ext cx="174625" cy="227013"/>
                      </a:xfrm>
                      <a:prstGeom prst="rect">
                        <a:avLst/>
                      </a:prstGeom>
                      <a:noFill/>
                      <a:ln>
                        <a:noFill/>
                      </a:ln>
                      <a:effectLst/>
                    </p:spPr>
                  </p:pic>
                </p:oleObj>
              </mc:Fallback>
            </mc:AlternateContent>
          </a:graphicData>
        </a:graphic>
      </p:graphicFrame>
      <p:graphicFrame>
        <p:nvGraphicFramePr>
          <p:cNvPr id="107" name="Object 6"/>
          <p:cNvGraphicFramePr>
            <a:graphicFrameLocks noChangeAspect="1"/>
          </p:cNvGraphicFramePr>
          <p:nvPr>
            <p:extLst>
              <p:ext uri="{D42A27DB-BD31-4B8C-83A1-F6EECF244321}">
                <p14:modId xmlns:p14="http://schemas.microsoft.com/office/powerpoint/2010/main" val="2127263857"/>
              </p:ext>
            </p:extLst>
          </p:nvPr>
        </p:nvGraphicFramePr>
        <p:xfrm>
          <a:off x="3586163" y="5286375"/>
          <a:ext cx="1538287" cy="1263650"/>
        </p:xfrm>
        <a:graphic>
          <a:graphicData uri="http://schemas.openxmlformats.org/presentationml/2006/ole">
            <mc:AlternateContent xmlns:mc="http://schemas.openxmlformats.org/markup-compatibility/2006">
              <mc:Choice xmlns:v="urn:schemas-microsoft-com:vml" Requires="v">
                <p:oleObj name="Equation" r:id="rId19" imgW="927100" imgH="762000" progId="Equation.DSMT4">
                  <p:embed/>
                </p:oleObj>
              </mc:Choice>
              <mc:Fallback>
                <p:oleObj name="Equation" r:id="rId19" imgW="927100" imgH="762000" progId="Equation.DSMT4">
                  <p:embed/>
                  <p:pic>
                    <p:nvPicPr>
                      <p:cNvPr id="0" name=""/>
                      <p:cNvPicPr>
                        <a:picLocks noChangeAspect="1" noChangeArrowheads="1"/>
                      </p:cNvPicPr>
                      <p:nvPr/>
                    </p:nvPicPr>
                    <p:blipFill>
                      <a:blip r:embed="rId20"/>
                      <a:srcRect/>
                      <a:stretch>
                        <a:fillRect/>
                      </a:stretch>
                    </p:blipFill>
                    <p:spPr bwMode="auto">
                      <a:xfrm>
                        <a:off x="3586163" y="5286375"/>
                        <a:ext cx="1538287" cy="12636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cxnSp>
        <p:nvCxnSpPr>
          <p:cNvPr id="108" name="Straight Arrow Connector 56"/>
          <p:cNvCxnSpPr>
            <a:cxnSpLocks noChangeShapeType="1"/>
          </p:cNvCxnSpPr>
          <p:nvPr/>
        </p:nvCxnSpPr>
        <p:spPr bwMode="auto">
          <a:xfrm rot="5400000" flipH="1" flipV="1">
            <a:off x="4050506" y="5199529"/>
            <a:ext cx="381000" cy="381000"/>
          </a:xfrm>
          <a:prstGeom prst="straightConnector1">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cxnSp>
      <p:graphicFrame>
        <p:nvGraphicFramePr>
          <p:cNvPr id="109" name="Object 8"/>
          <p:cNvGraphicFramePr>
            <a:graphicFrameLocks noChangeAspect="1"/>
          </p:cNvGraphicFramePr>
          <p:nvPr>
            <p:extLst>
              <p:ext uri="{D42A27DB-BD31-4B8C-83A1-F6EECF244321}">
                <p14:modId xmlns:p14="http://schemas.microsoft.com/office/powerpoint/2010/main" val="1293387530"/>
              </p:ext>
            </p:extLst>
          </p:nvPr>
        </p:nvGraphicFramePr>
        <p:xfrm>
          <a:off x="4431506" y="5047129"/>
          <a:ext cx="163513" cy="195263"/>
        </p:xfrm>
        <a:graphic>
          <a:graphicData uri="http://schemas.openxmlformats.org/presentationml/2006/ole">
            <mc:AlternateContent xmlns:mc="http://schemas.openxmlformats.org/markup-compatibility/2006">
              <mc:Choice xmlns:v="urn:schemas-microsoft-com:vml" Requires="v">
                <p:oleObj name="Equation" r:id="rId21" imgW="127000" imgH="152400" progId="Equation.DSMT4">
                  <p:embed/>
                </p:oleObj>
              </mc:Choice>
              <mc:Fallback>
                <p:oleObj name="Equation" r:id="rId21" imgW="127000" imgH="152400" progId="Equation.DSMT4">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431506" y="5047129"/>
                        <a:ext cx="163513" cy="19526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54" name="Line 10"/>
          <p:cNvSpPr>
            <a:spLocks noChangeShapeType="1"/>
          </p:cNvSpPr>
          <p:nvPr/>
        </p:nvSpPr>
        <p:spPr bwMode="auto">
          <a:xfrm>
            <a:off x="6452150" y="4563555"/>
            <a:ext cx="621142"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55" name="Line 11"/>
          <p:cNvSpPr>
            <a:spLocks noChangeShapeType="1"/>
          </p:cNvSpPr>
          <p:nvPr/>
        </p:nvSpPr>
        <p:spPr bwMode="auto">
          <a:xfrm>
            <a:off x="8177544" y="4494539"/>
            <a:ext cx="621142"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nvGrpSpPr>
          <p:cNvPr id="156" name="Group 12"/>
          <p:cNvGrpSpPr>
            <a:grpSpLocks/>
          </p:cNvGrpSpPr>
          <p:nvPr/>
        </p:nvGrpSpPr>
        <p:grpSpPr bwMode="auto">
          <a:xfrm rot="18900000">
            <a:off x="7211323" y="4149461"/>
            <a:ext cx="828189" cy="773552"/>
            <a:chOff x="768" y="1200"/>
            <a:chExt cx="720" cy="672"/>
          </a:xfrm>
        </p:grpSpPr>
        <p:cxnSp>
          <p:nvCxnSpPr>
            <p:cNvPr id="185" name="AutoShape 13"/>
            <p:cNvCxnSpPr>
              <a:cxnSpLocks noChangeShapeType="1"/>
            </p:cNvCxnSpPr>
            <p:nvPr/>
          </p:nvCxnSpPr>
          <p:spPr bwMode="auto">
            <a:xfrm>
              <a:off x="768" y="1200"/>
              <a:ext cx="384" cy="336"/>
            </a:xfrm>
            <a:prstGeom prst="bentConnector3">
              <a:avLst>
                <a:gd name="adj1" fmla="val 50000"/>
              </a:avLst>
            </a:prstGeom>
            <a:noFill/>
            <a:ln w="9525">
              <a:solidFill>
                <a:schemeClr val="tx1"/>
              </a:solidFill>
              <a:miter lim="800000"/>
              <a:headEnd/>
              <a:tailEnd/>
            </a:ln>
            <a:extLst>
              <a:ext uri="{909E8E84-426E-40dd-AFC4-6F175D3DCCD1}">
                <a14:hiddenFill xmlns="" xmlns:a14="http://schemas.microsoft.com/office/drawing/2010/main">
                  <a:noFill/>
                </a14:hiddenFill>
              </a:ext>
            </a:extLst>
          </p:spPr>
        </p:cxnSp>
        <p:cxnSp>
          <p:nvCxnSpPr>
            <p:cNvPr id="186" name="AutoShape 14"/>
            <p:cNvCxnSpPr>
              <a:cxnSpLocks noChangeShapeType="1"/>
            </p:cNvCxnSpPr>
            <p:nvPr/>
          </p:nvCxnSpPr>
          <p:spPr bwMode="auto">
            <a:xfrm>
              <a:off x="1104" y="1536"/>
              <a:ext cx="384" cy="336"/>
            </a:xfrm>
            <a:prstGeom prst="bentConnector3">
              <a:avLst>
                <a:gd name="adj1" fmla="val 50000"/>
              </a:avLst>
            </a:prstGeom>
            <a:noFill/>
            <a:ln w="9525">
              <a:solidFill>
                <a:schemeClr val="tx1"/>
              </a:solidFill>
              <a:miter lim="800000"/>
              <a:headEnd/>
              <a:tailEnd/>
            </a:ln>
            <a:extLst>
              <a:ext uri="{909E8E84-426E-40dd-AFC4-6F175D3DCCD1}">
                <a14:hiddenFill xmlns="" xmlns:a14="http://schemas.microsoft.com/office/drawing/2010/main">
                  <a:noFill/>
                </a14:hiddenFill>
              </a:ext>
            </a:extLst>
          </p:spPr>
        </p:cxnSp>
      </p:grpSp>
      <p:sp>
        <p:nvSpPr>
          <p:cNvPr id="157" name="Line 15"/>
          <p:cNvSpPr>
            <a:spLocks noChangeShapeType="1"/>
          </p:cNvSpPr>
          <p:nvPr/>
        </p:nvSpPr>
        <p:spPr bwMode="auto">
          <a:xfrm>
            <a:off x="8798686" y="5529776"/>
            <a:ext cx="0" cy="62114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58" name="Line 17"/>
          <p:cNvSpPr>
            <a:spLocks noChangeShapeType="1"/>
          </p:cNvSpPr>
          <p:nvPr/>
        </p:nvSpPr>
        <p:spPr bwMode="auto">
          <a:xfrm>
            <a:off x="5623961" y="6150917"/>
            <a:ext cx="1449331"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59" name="Line 18"/>
          <p:cNvSpPr>
            <a:spLocks noChangeShapeType="1"/>
          </p:cNvSpPr>
          <p:nvPr/>
        </p:nvSpPr>
        <p:spPr bwMode="auto">
          <a:xfrm>
            <a:off x="7073292" y="5874854"/>
            <a:ext cx="0" cy="552126"/>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60" name="Line 19"/>
          <p:cNvSpPr>
            <a:spLocks noChangeShapeType="1"/>
          </p:cNvSpPr>
          <p:nvPr/>
        </p:nvSpPr>
        <p:spPr bwMode="auto">
          <a:xfrm>
            <a:off x="7211323" y="6081902"/>
            <a:ext cx="0" cy="13803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61" name="Line 20"/>
          <p:cNvSpPr>
            <a:spLocks noChangeShapeType="1"/>
          </p:cNvSpPr>
          <p:nvPr/>
        </p:nvSpPr>
        <p:spPr bwMode="auto">
          <a:xfrm flipV="1">
            <a:off x="7211323" y="6150917"/>
            <a:ext cx="1587363"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62" name="Line 21"/>
          <p:cNvSpPr>
            <a:spLocks noChangeShapeType="1"/>
          </p:cNvSpPr>
          <p:nvPr/>
        </p:nvSpPr>
        <p:spPr bwMode="auto">
          <a:xfrm>
            <a:off x="5623961" y="4563555"/>
            <a:ext cx="0" cy="158736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aphicFrame>
        <p:nvGraphicFramePr>
          <p:cNvPr id="163" name="Object 2"/>
          <p:cNvGraphicFramePr>
            <a:graphicFrameLocks noChangeAspect="1"/>
          </p:cNvGraphicFramePr>
          <p:nvPr>
            <p:extLst>
              <p:ext uri="{D42A27DB-BD31-4B8C-83A1-F6EECF244321}">
                <p14:modId xmlns:p14="http://schemas.microsoft.com/office/powerpoint/2010/main" val="721251636"/>
              </p:ext>
            </p:extLst>
          </p:nvPr>
        </p:nvGraphicFramePr>
        <p:xfrm>
          <a:off x="6102350" y="5064125"/>
          <a:ext cx="614363" cy="280988"/>
        </p:xfrm>
        <a:graphic>
          <a:graphicData uri="http://schemas.openxmlformats.org/presentationml/2006/ole">
            <mc:AlternateContent xmlns:mc="http://schemas.openxmlformats.org/markup-compatibility/2006">
              <mc:Choice xmlns:v="urn:schemas-microsoft-com:vml" Requires="v">
                <p:oleObj name="Equation" r:id="rId23" imgW="444500" imgH="203200" progId="Equation.DSMT4">
                  <p:embed/>
                </p:oleObj>
              </mc:Choice>
              <mc:Fallback>
                <p:oleObj name="Equation" r:id="rId23" imgW="444500" imgH="203200" progId="Equation.DSMT4">
                  <p:embed/>
                  <p:pic>
                    <p:nvPicPr>
                      <p:cNvPr id="0" name=""/>
                      <p:cNvPicPr>
                        <a:picLocks noChangeAspect="1" noChangeArrowheads="1"/>
                      </p:cNvPicPr>
                      <p:nvPr/>
                    </p:nvPicPr>
                    <p:blipFill>
                      <a:blip r:embed="rId24"/>
                      <a:srcRect/>
                      <a:stretch>
                        <a:fillRect/>
                      </a:stretch>
                    </p:blipFill>
                    <p:spPr bwMode="auto">
                      <a:xfrm>
                        <a:off x="6102350" y="5064125"/>
                        <a:ext cx="614363" cy="280988"/>
                      </a:xfrm>
                      <a:prstGeom prst="rect">
                        <a:avLst/>
                      </a:prstGeom>
                      <a:noFill/>
                      <a:ln>
                        <a:noFill/>
                      </a:ln>
                      <a:effectLst/>
                    </p:spPr>
                  </p:pic>
                </p:oleObj>
              </mc:Fallback>
            </mc:AlternateContent>
          </a:graphicData>
        </a:graphic>
      </p:graphicFrame>
      <p:sp>
        <p:nvSpPr>
          <p:cNvPr id="165" name="Line 15"/>
          <p:cNvSpPr>
            <a:spLocks noChangeShapeType="1"/>
          </p:cNvSpPr>
          <p:nvPr/>
        </p:nvSpPr>
        <p:spPr bwMode="auto">
          <a:xfrm flipH="1" flipV="1">
            <a:off x="8791736" y="5178424"/>
            <a:ext cx="6949" cy="35135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nvGrpSpPr>
          <p:cNvPr id="6" name="Group 5"/>
          <p:cNvGrpSpPr/>
          <p:nvPr/>
        </p:nvGrpSpPr>
        <p:grpSpPr>
          <a:xfrm>
            <a:off x="7004276" y="4701587"/>
            <a:ext cx="1173268" cy="290441"/>
            <a:chOff x="7004276" y="4701587"/>
            <a:chExt cx="1173268" cy="290441"/>
          </a:xfrm>
        </p:grpSpPr>
        <p:sp>
          <p:nvSpPr>
            <p:cNvPr id="183" name="Freeform 32"/>
            <p:cNvSpPr>
              <a:spLocks noChangeArrowheads="1"/>
            </p:cNvSpPr>
            <p:nvPr/>
          </p:nvSpPr>
          <p:spPr bwMode="auto">
            <a:xfrm rot="5400000" flipH="1">
              <a:off x="7152373" y="4553490"/>
              <a:ext cx="290439" cy="586634"/>
            </a:xfrm>
            <a:custGeom>
              <a:avLst/>
              <a:gdLst>
                <a:gd name="T0" fmla="*/ 0 w 92075"/>
                <a:gd name="T1" fmla="*/ 0 h 120650"/>
                <a:gd name="T2" fmla="*/ 290716 w 92075"/>
                <a:gd name="T3" fmla="*/ 107985 h 120650"/>
                <a:gd name="T4" fmla="*/ 310096 w 92075"/>
                <a:gd name="T5" fmla="*/ 475130 h 120650"/>
                <a:gd name="T6" fmla="*/ 310096 w 92075"/>
                <a:gd name="T7" fmla="*/ 691098 h 120650"/>
                <a:gd name="T8" fmla="*/ 387622 w 92075"/>
                <a:gd name="T9" fmla="*/ 777484 h 120650"/>
                <a:gd name="T10" fmla="*/ 562050 w 92075"/>
                <a:gd name="T11" fmla="*/ 820681 h 120650"/>
                <a:gd name="T12" fmla="*/ 0 60000 65536"/>
                <a:gd name="T13" fmla="*/ 0 60000 65536"/>
                <a:gd name="T14" fmla="*/ 0 60000 65536"/>
                <a:gd name="T15" fmla="*/ 0 60000 65536"/>
                <a:gd name="T16" fmla="*/ 0 60000 65536"/>
                <a:gd name="T17" fmla="*/ 0 60000 65536"/>
                <a:gd name="T18" fmla="*/ 0 w 92075"/>
                <a:gd name="T19" fmla="*/ 0 h 120650"/>
                <a:gd name="T20" fmla="*/ 92075 w 92075"/>
                <a:gd name="T21" fmla="*/ 120650 h 120650"/>
              </a:gdLst>
              <a:ahLst/>
              <a:cxnLst>
                <a:cxn ang="T12">
                  <a:pos x="T0" y="T1"/>
                </a:cxn>
                <a:cxn ang="T13">
                  <a:pos x="T2" y="T3"/>
                </a:cxn>
                <a:cxn ang="T14">
                  <a:pos x="T4" y="T5"/>
                </a:cxn>
                <a:cxn ang="T15">
                  <a:pos x="T6" y="T7"/>
                </a:cxn>
                <a:cxn ang="T16">
                  <a:pos x="T8" y="T9"/>
                </a:cxn>
                <a:cxn ang="T17">
                  <a:pos x="T10" y="T11"/>
                </a:cxn>
              </a:cxnLst>
              <a:rect l="T18" t="T19" r="T20" b="T21"/>
              <a:pathLst>
                <a:path w="92075" h="120650">
                  <a:moveTo>
                    <a:pt x="0" y="0"/>
                  </a:moveTo>
                  <a:cubicBezTo>
                    <a:pt x="19579" y="2116"/>
                    <a:pt x="39158" y="4233"/>
                    <a:pt x="47625" y="15875"/>
                  </a:cubicBezTo>
                  <a:cubicBezTo>
                    <a:pt x="56092" y="27517"/>
                    <a:pt x="50271" y="55563"/>
                    <a:pt x="50800" y="69850"/>
                  </a:cubicBezTo>
                  <a:cubicBezTo>
                    <a:pt x="51329" y="84138"/>
                    <a:pt x="48683" y="94192"/>
                    <a:pt x="50800" y="101600"/>
                  </a:cubicBezTo>
                  <a:cubicBezTo>
                    <a:pt x="52917" y="109008"/>
                    <a:pt x="56621" y="111125"/>
                    <a:pt x="63500" y="114300"/>
                  </a:cubicBezTo>
                  <a:cubicBezTo>
                    <a:pt x="70379" y="117475"/>
                    <a:pt x="92075" y="120650"/>
                    <a:pt x="92075" y="120650"/>
                  </a:cubicBezTo>
                </a:path>
              </a:pathLst>
            </a:custGeom>
            <a:noFill/>
            <a:ln w="127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184" name="Freeform 33"/>
            <p:cNvSpPr>
              <a:spLocks noChangeArrowheads="1"/>
            </p:cNvSpPr>
            <p:nvPr/>
          </p:nvSpPr>
          <p:spPr bwMode="auto">
            <a:xfrm rot="5400000">
              <a:off x="7739007" y="4553492"/>
              <a:ext cx="290439" cy="586634"/>
            </a:xfrm>
            <a:custGeom>
              <a:avLst/>
              <a:gdLst>
                <a:gd name="T0" fmla="*/ 0 w 92075"/>
                <a:gd name="T1" fmla="*/ 0 h 120650"/>
                <a:gd name="T2" fmla="*/ 290716 w 92075"/>
                <a:gd name="T3" fmla="*/ 107985 h 120650"/>
                <a:gd name="T4" fmla="*/ 310096 w 92075"/>
                <a:gd name="T5" fmla="*/ 475130 h 120650"/>
                <a:gd name="T6" fmla="*/ 310096 w 92075"/>
                <a:gd name="T7" fmla="*/ 691098 h 120650"/>
                <a:gd name="T8" fmla="*/ 387622 w 92075"/>
                <a:gd name="T9" fmla="*/ 777484 h 120650"/>
                <a:gd name="T10" fmla="*/ 562050 w 92075"/>
                <a:gd name="T11" fmla="*/ 820681 h 120650"/>
                <a:gd name="T12" fmla="*/ 0 60000 65536"/>
                <a:gd name="T13" fmla="*/ 0 60000 65536"/>
                <a:gd name="T14" fmla="*/ 0 60000 65536"/>
                <a:gd name="T15" fmla="*/ 0 60000 65536"/>
                <a:gd name="T16" fmla="*/ 0 60000 65536"/>
                <a:gd name="T17" fmla="*/ 0 60000 65536"/>
                <a:gd name="T18" fmla="*/ 0 w 92075"/>
                <a:gd name="T19" fmla="*/ 0 h 120650"/>
                <a:gd name="T20" fmla="*/ 92075 w 92075"/>
                <a:gd name="T21" fmla="*/ 120650 h 120650"/>
              </a:gdLst>
              <a:ahLst/>
              <a:cxnLst>
                <a:cxn ang="T12">
                  <a:pos x="T0" y="T1"/>
                </a:cxn>
                <a:cxn ang="T13">
                  <a:pos x="T2" y="T3"/>
                </a:cxn>
                <a:cxn ang="T14">
                  <a:pos x="T4" y="T5"/>
                </a:cxn>
                <a:cxn ang="T15">
                  <a:pos x="T6" y="T7"/>
                </a:cxn>
                <a:cxn ang="T16">
                  <a:pos x="T8" y="T9"/>
                </a:cxn>
                <a:cxn ang="T17">
                  <a:pos x="T10" y="T11"/>
                </a:cxn>
              </a:cxnLst>
              <a:rect l="T18" t="T19" r="T20" b="T21"/>
              <a:pathLst>
                <a:path w="92075" h="120650">
                  <a:moveTo>
                    <a:pt x="0" y="0"/>
                  </a:moveTo>
                  <a:cubicBezTo>
                    <a:pt x="19579" y="2116"/>
                    <a:pt x="39158" y="4233"/>
                    <a:pt x="47625" y="15875"/>
                  </a:cubicBezTo>
                  <a:cubicBezTo>
                    <a:pt x="56092" y="27517"/>
                    <a:pt x="50271" y="55563"/>
                    <a:pt x="50800" y="69850"/>
                  </a:cubicBezTo>
                  <a:cubicBezTo>
                    <a:pt x="51329" y="84138"/>
                    <a:pt x="48683" y="94192"/>
                    <a:pt x="50800" y="101600"/>
                  </a:cubicBezTo>
                  <a:cubicBezTo>
                    <a:pt x="52917" y="109008"/>
                    <a:pt x="56621" y="111125"/>
                    <a:pt x="63500" y="114300"/>
                  </a:cubicBezTo>
                  <a:cubicBezTo>
                    <a:pt x="70379" y="117475"/>
                    <a:pt x="92075" y="120650"/>
                    <a:pt x="92075" y="120650"/>
                  </a:cubicBezTo>
                </a:path>
              </a:pathLst>
            </a:custGeom>
            <a:noFill/>
            <a:ln w="127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grpSp>
      <p:cxnSp>
        <p:nvCxnSpPr>
          <p:cNvPr id="167" name="Straight Connector 36"/>
          <p:cNvCxnSpPr>
            <a:cxnSpLocks noChangeShapeType="1"/>
          </p:cNvCxnSpPr>
          <p:nvPr/>
        </p:nvCxnSpPr>
        <p:spPr bwMode="auto">
          <a:xfrm rot="5400000">
            <a:off x="6176088" y="4563555"/>
            <a:ext cx="552126" cy="2876"/>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cxnSp>
      <p:cxnSp>
        <p:nvCxnSpPr>
          <p:cNvPr id="168" name="Straight Connector 37"/>
          <p:cNvCxnSpPr>
            <a:cxnSpLocks noChangeShapeType="1"/>
          </p:cNvCxnSpPr>
          <p:nvPr/>
        </p:nvCxnSpPr>
        <p:spPr bwMode="auto">
          <a:xfrm rot="5400000">
            <a:off x="6037337" y="4562836"/>
            <a:ext cx="552126" cy="1437"/>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cxnSp>
      <p:sp>
        <p:nvSpPr>
          <p:cNvPr id="169" name="Line 10"/>
          <p:cNvSpPr>
            <a:spLocks noChangeShapeType="1"/>
          </p:cNvSpPr>
          <p:nvPr/>
        </p:nvSpPr>
        <p:spPr bwMode="auto">
          <a:xfrm>
            <a:off x="5623961" y="4563555"/>
            <a:ext cx="690158"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nvGrpSpPr>
          <p:cNvPr id="170" name="Group 39"/>
          <p:cNvGrpSpPr>
            <a:grpSpLocks/>
          </p:cNvGrpSpPr>
          <p:nvPr/>
        </p:nvGrpSpPr>
        <p:grpSpPr bwMode="auto">
          <a:xfrm rot="5400000">
            <a:off x="6210595" y="4805110"/>
            <a:ext cx="345079" cy="276063"/>
            <a:chOff x="7604124" y="3276600"/>
            <a:chExt cx="168276" cy="457200"/>
          </a:xfrm>
        </p:grpSpPr>
        <p:sp>
          <p:nvSpPr>
            <p:cNvPr id="181" name="Freeform 40"/>
            <p:cNvSpPr>
              <a:spLocks noChangeArrowheads="1"/>
            </p:cNvSpPr>
            <p:nvPr/>
          </p:nvSpPr>
          <p:spPr bwMode="auto">
            <a:xfrm flipH="1">
              <a:off x="7604124" y="3505200"/>
              <a:ext cx="168275" cy="228600"/>
            </a:xfrm>
            <a:custGeom>
              <a:avLst/>
              <a:gdLst>
                <a:gd name="T0" fmla="*/ 0 w 92075"/>
                <a:gd name="T1" fmla="*/ 0 h 120650"/>
                <a:gd name="T2" fmla="*/ 290716 w 92075"/>
                <a:gd name="T3" fmla="*/ 107985 h 120650"/>
                <a:gd name="T4" fmla="*/ 310096 w 92075"/>
                <a:gd name="T5" fmla="*/ 475130 h 120650"/>
                <a:gd name="T6" fmla="*/ 310096 w 92075"/>
                <a:gd name="T7" fmla="*/ 691098 h 120650"/>
                <a:gd name="T8" fmla="*/ 387622 w 92075"/>
                <a:gd name="T9" fmla="*/ 777484 h 120650"/>
                <a:gd name="T10" fmla="*/ 562050 w 92075"/>
                <a:gd name="T11" fmla="*/ 820681 h 120650"/>
                <a:gd name="T12" fmla="*/ 0 60000 65536"/>
                <a:gd name="T13" fmla="*/ 0 60000 65536"/>
                <a:gd name="T14" fmla="*/ 0 60000 65536"/>
                <a:gd name="T15" fmla="*/ 0 60000 65536"/>
                <a:gd name="T16" fmla="*/ 0 60000 65536"/>
                <a:gd name="T17" fmla="*/ 0 60000 65536"/>
                <a:gd name="T18" fmla="*/ 0 w 92075"/>
                <a:gd name="T19" fmla="*/ 0 h 120650"/>
                <a:gd name="T20" fmla="*/ 92075 w 92075"/>
                <a:gd name="T21" fmla="*/ 120650 h 120650"/>
              </a:gdLst>
              <a:ahLst/>
              <a:cxnLst>
                <a:cxn ang="T12">
                  <a:pos x="T0" y="T1"/>
                </a:cxn>
                <a:cxn ang="T13">
                  <a:pos x="T2" y="T3"/>
                </a:cxn>
                <a:cxn ang="T14">
                  <a:pos x="T4" y="T5"/>
                </a:cxn>
                <a:cxn ang="T15">
                  <a:pos x="T6" y="T7"/>
                </a:cxn>
                <a:cxn ang="T16">
                  <a:pos x="T8" y="T9"/>
                </a:cxn>
                <a:cxn ang="T17">
                  <a:pos x="T10" y="T11"/>
                </a:cxn>
              </a:cxnLst>
              <a:rect l="T18" t="T19" r="T20" b="T21"/>
              <a:pathLst>
                <a:path w="92075" h="120650">
                  <a:moveTo>
                    <a:pt x="0" y="0"/>
                  </a:moveTo>
                  <a:cubicBezTo>
                    <a:pt x="19579" y="2116"/>
                    <a:pt x="39158" y="4233"/>
                    <a:pt x="47625" y="15875"/>
                  </a:cubicBezTo>
                  <a:cubicBezTo>
                    <a:pt x="56092" y="27517"/>
                    <a:pt x="50271" y="55563"/>
                    <a:pt x="50800" y="69850"/>
                  </a:cubicBezTo>
                  <a:cubicBezTo>
                    <a:pt x="51329" y="84138"/>
                    <a:pt x="48683" y="94192"/>
                    <a:pt x="50800" y="101600"/>
                  </a:cubicBezTo>
                  <a:cubicBezTo>
                    <a:pt x="52917" y="109008"/>
                    <a:pt x="56621" y="111125"/>
                    <a:pt x="63500" y="114300"/>
                  </a:cubicBezTo>
                  <a:cubicBezTo>
                    <a:pt x="70379" y="117475"/>
                    <a:pt x="92075" y="120650"/>
                    <a:pt x="92075" y="120650"/>
                  </a:cubicBezTo>
                </a:path>
              </a:pathLst>
            </a:custGeom>
            <a:noFill/>
            <a:ln w="127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182" name="Freeform 41"/>
            <p:cNvSpPr>
              <a:spLocks noChangeArrowheads="1"/>
            </p:cNvSpPr>
            <p:nvPr/>
          </p:nvSpPr>
          <p:spPr bwMode="auto">
            <a:xfrm>
              <a:off x="7604125" y="3276600"/>
              <a:ext cx="168275" cy="228600"/>
            </a:xfrm>
            <a:custGeom>
              <a:avLst/>
              <a:gdLst>
                <a:gd name="T0" fmla="*/ 0 w 92075"/>
                <a:gd name="T1" fmla="*/ 0 h 120650"/>
                <a:gd name="T2" fmla="*/ 290716 w 92075"/>
                <a:gd name="T3" fmla="*/ 107985 h 120650"/>
                <a:gd name="T4" fmla="*/ 310096 w 92075"/>
                <a:gd name="T5" fmla="*/ 475130 h 120650"/>
                <a:gd name="T6" fmla="*/ 310096 w 92075"/>
                <a:gd name="T7" fmla="*/ 691098 h 120650"/>
                <a:gd name="T8" fmla="*/ 387622 w 92075"/>
                <a:gd name="T9" fmla="*/ 777484 h 120650"/>
                <a:gd name="T10" fmla="*/ 562050 w 92075"/>
                <a:gd name="T11" fmla="*/ 820681 h 120650"/>
                <a:gd name="T12" fmla="*/ 0 60000 65536"/>
                <a:gd name="T13" fmla="*/ 0 60000 65536"/>
                <a:gd name="T14" fmla="*/ 0 60000 65536"/>
                <a:gd name="T15" fmla="*/ 0 60000 65536"/>
                <a:gd name="T16" fmla="*/ 0 60000 65536"/>
                <a:gd name="T17" fmla="*/ 0 60000 65536"/>
                <a:gd name="T18" fmla="*/ 0 w 92075"/>
                <a:gd name="T19" fmla="*/ 0 h 120650"/>
                <a:gd name="T20" fmla="*/ 92075 w 92075"/>
                <a:gd name="T21" fmla="*/ 120650 h 120650"/>
              </a:gdLst>
              <a:ahLst/>
              <a:cxnLst>
                <a:cxn ang="T12">
                  <a:pos x="T0" y="T1"/>
                </a:cxn>
                <a:cxn ang="T13">
                  <a:pos x="T2" y="T3"/>
                </a:cxn>
                <a:cxn ang="T14">
                  <a:pos x="T4" y="T5"/>
                </a:cxn>
                <a:cxn ang="T15">
                  <a:pos x="T6" y="T7"/>
                </a:cxn>
                <a:cxn ang="T16">
                  <a:pos x="T8" y="T9"/>
                </a:cxn>
                <a:cxn ang="T17">
                  <a:pos x="T10" y="T11"/>
                </a:cxn>
              </a:cxnLst>
              <a:rect l="T18" t="T19" r="T20" b="T21"/>
              <a:pathLst>
                <a:path w="92075" h="120650">
                  <a:moveTo>
                    <a:pt x="0" y="0"/>
                  </a:moveTo>
                  <a:cubicBezTo>
                    <a:pt x="19579" y="2116"/>
                    <a:pt x="39158" y="4233"/>
                    <a:pt x="47625" y="15875"/>
                  </a:cubicBezTo>
                  <a:cubicBezTo>
                    <a:pt x="56092" y="27517"/>
                    <a:pt x="50271" y="55563"/>
                    <a:pt x="50800" y="69850"/>
                  </a:cubicBezTo>
                  <a:cubicBezTo>
                    <a:pt x="51329" y="84138"/>
                    <a:pt x="48683" y="94192"/>
                    <a:pt x="50800" y="101600"/>
                  </a:cubicBezTo>
                  <a:cubicBezTo>
                    <a:pt x="52917" y="109008"/>
                    <a:pt x="56621" y="111125"/>
                    <a:pt x="63500" y="114300"/>
                  </a:cubicBezTo>
                  <a:cubicBezTo>
                    <a:pt x="70379" y="117475"/>
                    <a:pt x="92075" y="120650"/>
                    <a:pt x="92075" y="120650"/>
                  </a:cubicBezTo>
                </a:path>
              </a:pathLst>
            </a:custGeom>
            <a:noFill/>
            <a:ln w="127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grpSp>
      <p:graphicFrame>
        <p:nvGraphicFramePr>
          <p:cNvPr id="172" name="Object 2"/>
          <p:cNvGraphicFramePr>
            <a:graphicFrameLocks noChangeAspect="1"/>
          </p:cNvGraphicFramePr>
          <p:nvPr>
            <p:extLst>
              <p:ext uri="{D42A27DB-BD31-4B8C-83A1-F6EECF244321}">
                <p14:modId xmlns:p14="http://schemas.microsoft.com/office/powerpoint/2010/main" val="3258906804"/>
              </p:ext>
            </p:extLst>
          </p:nvPr>
        </p:nvGraphicFramePr>
        <p:xfrm>
          <a:off x="7329488" y="5005388"/>
          <a:ext cx="771525" cy="280987"/>
        </p:xfrm>
        <a:graphic>
          <a:graphicData uri="http://schemas.openxmlformats.org/presentationml/2006/ole">
            <mc:AlternateContent xmlns:mc="http://schemas.openxmlformats.org/markup-compatibility/2006">
              <mc:Choice xmlns:v="urn:schemas-microsoft-com:vml" Requires="v">
                <p:oleObj name="Equation" r:id="rId25" imgW="558800" imgH="203200" progId="Equation.DSMT4">
                  <p:embed/>
                </p:oleObj>
              </mc:Choice>
              <mc:Fallback>
                <p:oleObj name="Equation" r:id="rId25" imgW="558800" imgH="203200" progId="Equation.DSMT4">
                  <p:embed/>
                  <p:pic>
                    <p:nvPicPr>
                      <p:cNvPr id="0" name=""/>
                      <p:cNvPicPr>
                        <a:picLocks noChangeAspect="1" noChangeArrowheads="1"/>
                      </p:cNvPicPr>
                      <p:nvPr/>
                    </p:nvPicPr>
                    <p:blipFill>
                      <a:blip r:embed="rId26"/>
                      <a:srcRect/>
                      <a:stretch>
                        <a:fillRect/>
                      </a:stretch>
                    </p:blipFill>
                    <p:spPr bwMode="auto">
                      <a:xfrm>
                        <a:off x="7329488" y="5005388"/>
                        <a:ext cx="771525" cy="280987"/>
                      </a:xfrm>
                      <a:prstGeom prst="rect">
                        <a:avLst/>
                      </a:prstGeom>
                      <a:noFill/>
                      <a:ln>
                        <a:noFill/>
                      </a:ln>
                      <a:effectLst/>
                    </p:spPr>
                  </p:pic>
                </p:oleObj>
              </mc:Fallback>
            </mc:AlternateContent>
          </a:graphicData>
        </a:graphic>
      </p:graphicFrame>
      <p:graphicFrame>
        <p:nvGraphicFramePr>
          <p:cNvPr id="173" name="Object 2"/>
          <p:cNvGraphicFramePr>
            <a:graphicFrameLocks noChangeAspect="1"/>
          </p:cNvGraphicFramePr>
          <p:nvPr>
            <p:extLst>
              <p:ext uri="{D42A27DB-BD31-4B8C-83A1-F6EECF244321}">
                <p14:modId xmlns:p14="http://schemas.microsoft.com/office/powerpoint/2010/main" val="1685648976"/>
              </p:ext>
            </p:extLst>
          </p:nvPr>
        </p:nvGraphicFramePr>
        <p:xfrm>
          <a:off x="7107800" y="6286486"/>
          <a:ext cx="385762" cy="280988"/>
        </p:xfrm>
        <a:graphic>
          <a:graphicData uri="http://schemas.openxmlformats.org/presentationml/2006/ole">
            <mc:AlternateContent xmlns:mc="http://schemas.openxmlformats.org/markup-compatibility/2006">
              <mc:Choice xmlns:v="urn:schemas-microsoft-com:vml" Requires="v">
                <p:oleObj name="Equation" r:id="rId27" imgW="279400" imgH="203200" progId="Equation.DSMT4">
                  <p:embed/>
                </p:oleObj>
              </mc:Choice>
              <mc:Fallback>
                <p:oleObj name="Equation" r:id="rId27" imgW="279400" imgH="203200" progId="Equation.DSMT4">
                  <p:embed/>
                  <p:pic>
                    <p:nvPicPr>
                      <p:cNvPr id="0" name=""/>
                      <p:cNvPicPr>
                        <a:picLocks noChangeAspect="1" noChangeArrowheads="1"/>
                      </p:cNvPicPr>
                      <p:nvPr/>
                    </p:nvPicPr>
                    <p:blipFill>
                      <a:blip r:embed="rId8"/>
                      <a:srcRect/>
                      <a:stretch>
                        <a:fillRect/>
                      </a:stretch>
                    </p:blipFill>
                    <p:spPr bwMode="auto">
                      <a:xfrm>
                        <a:off x="7107800" y="6286486"/>
                        <a:ext cx="385762" cy="280988"/>
                      </a:xfrm>
                      <a:prstGeom prst="rect">
                        <a:avLst/>
                      </a:prstGeom>
                      <a:noFill/>
                      <a:ln>
                        <a:noFill/>
                      </a:ln>
                      <a:effectLst/>
                    </p:spPr>
                  </p:pic>
                </p:oleObj>
              </mc:Fallback>
            </mc:AlternateContent>
          </a:graphicData>
        </a:graphic>
      </p:graphicFrame>
      <p:graphicFrame>
        <p:nvGraphicFramePr>
          <p:cNvPr id="174" name="Object 2"/>
          <p:cNvGraphicFramePr>
            <a:graphicFrameLocks noChangeAspect="1"/>
          </p:cNvGraphicFramePr>
          <p:nvPr>
            <p:extLst>
              <p:ext uri="{D42A27DB-BD31-4B8C-83A1-F6EECF244321}">
                <p14:modId xmlns:p14="http://schemas.microsoft.com/office/powerpoint/2010/main" val="725833186"/>
              </p:ext>
            </p:extLst>
          </p:nvPr>
        </p:nvGraphicFramePr>
        <p:xfrm>
          <a:off x="7441739" y="4178780"/>
          <a:ext cx="209550" cy="209550"/>
        </p:xfrm>
        <a:graphic>
          <a:graphicData uri="http://schemas.openxmlformats.org/presentationml/2006/ole">
            <mc:AlternateContent xmlns:mc="http://schemas.openxmlformats.org/markup-compatibility/2006">
              <mc:Choice xmlns:v="urn:schemas-microsoft-com:vml" Requires="v">
                <p:oleObj name="Equation" r:id="rId28" imgW="152400" imgH="152400" progId="Equation.DSMT4">
                  <p:embed/>
                </p:oleObj>
              </mc:Choice>
              <mc:Fallback>
                <p:oleObj name="Equation" r:id="rId28" imgW="152400" imgH="152400" progId="Equation.DSMT4">
                  <p:embed/>
                  <p:pic>
                    <p:nvPicPr>
                      <p:cNvPr id="0" name=""/>
                      <p:cNvPicPr>
                        <a:picLocks noChangeAspect="1" noChangeArrowheads="1"/>
                      </p:cNvPicPr>
                      <p:nvPr/>
                    </p:nvPicPr>
                    <p:blipFill>
                      <a:blip r:embed="rId10"/>
                      <a:srcRect/>
                      <a:stretch>
                        <a:fillRect/>
                      </a:stretch>
                    </p:blipFill>
                    <p:spPr bwMode="auto">
                      <a:xfrm>
                        <a:off x="7441739" y="4178780"/>
                        <a:ext cx="209550" cy="209550"/>
                      </a:xfrm>
                      <a:prstGeom prst="rect">
                        <a:avLst/>
                      </a:prstGeom>
                      <a:noFill/>
                      <a:ln>
                        <a:noFill/>
                      </a:ln>
                      <a:effectLst/>
                    </p:spPr>
                  </p:pic>
                </p:oleObj>
              </mc:Fallback>
            </mc:AlternateContent>
          </a:graphicData>
        </a:graphic>
      </p:graphicFrame>
      <p:graphicFrame>
        <p:nvGraphicFramePr>
          <p:cNvPr id="175" name="Object 2"/>
          <p:cNvGraphicFramePr>
            <a:graphicFrameLocks noChangeAspect="1"/>
          </p:cNvGraphicFramePr>
          <p:nvPr>
            <p:extLst>
              <p:ext uri="{D42A27DB-BD31-4B8C-83A1-F6EECF244321}">
                <p14:modId xmlns:p14="http://schemas.microsoft.com/office/powerpoint/2010/main" val="2144229859"/>
              </p:ext>
            </p:extLst>
          </p:nvPr>
        </p:nvGraphicFramePr>
        <p:xfrm>
          <a:off x="6110887" y="4139093"/>
          <a:ext cx="192087" cy="209550"/>
        </p:xfrm>
        <a:graphic>
          <a:graphicData uri="http://schemas.openxmlformats.org/presentationml/2006/ole">
            <mc:AlternateContent xmlns:mc="http://schemas.openxmlformats.org/markup-compatibility/2006">
              <mc:Choice xmlns:v="urn:schemas-microsoft-com:vml" Requires="v">
                <p:oleObj name="Equation" r:id="rId29" imgW="139700" imgH="152400" progId="Equation.DSMT4">
                  <p:embed/>
                </p:oleObj>
              </mc:Choice>
              <mc:Fallback>
                <p:oleObj name="Equation" r:id="rId29" imgW="139700" imgH="152400" progId="Equation.DSMT4">
                  <p:embed/>
                  <p:pic>
                    <p:nvPicPr>
                      <p:cNvPr id="0" name=""/>
                      <p:cNvPicPr>
                        <a:picLocks noChangeAspect="1" noChangeArrowheads="1"/>
                      </p:cNvPicPr>
                      <p:nvPr/>
                    </p:nvPicPr>
                    <p:blipFill>
                      <a:blip r:embed="rId12"/>
                      <a:srcRect/>
                      <a:stretch>
                        <a:fillRect/>
                      </a:stretch>
                    </p:blipFill>
                    <p:spPr bwMode="auto">
                      <a:xfrm>
                        <a:off x="6110887" y="4139093"/>
                        <a:ext cx="192087" cy="209550"/>
                      </a:xfrm>
                      <a:prstGeom prst="rect">
                        <a:avLst/>
                      </a:prstGeom>
                      <a:noFill/>
                      <a:ln>
                        <a:noFill/>
                      </a:ln>
                      <a:effectLst/>
                    </p:spPr>
                  </p:pic>
                </p:oleObj>
              </mc:Fallback>
            </mc:AlternateContent>
          </a:graphicData>
        </a:graphic>
      </p:graphicFrame>
      <p:sp>
        <p:nvSpPr>
          <p:cNvPr id="187" name="TextBox 186"/>
          <p:cNvSpPr txBox="1"/>
          <p:nvPr/>
        </p:nvSpPr>
        <p:spPr>
          <a:xfrm>
            <a:off x="700532" y="4872131"/>
            <a:ext cx="2834831" cy="1323439"/>
          </a:xfrm>
          <a:prstGeom prst="rect">
            <a:avLst/>
          </a:prstGeom>
          <a:noFill/>
        </p:spPr>
        <p:txBody>
          <a:bodyPr wrap="square" rtlCol="0">
            <a:spAutoFit/>
          </a:bodyPr>
          <a:lstStyle/>
          <a:p>
            <a:r>
              <a:rPr lang="en-US" sz="2000" i="1" dirty="0">
                <a:latin typeface="Times New Roman"/>
                <a:cs typeface="Times New Roman"/>
              </a:rPr>
              <a:t>across the capacitor </a:t>
            </a:r>
            <a:r>
              <a:rPr lang="en-US" sz="2000" dirty="0">
                <a:latin typeface="Times New Roman"/>
                <a:cs typeface="Times New Roman"/>
              </a:rPr>
              <a:t>with </a:t>
            </a:r>
            <a:r>
              <a:rPr lang="en-US" sz="2000" dirty="0">
                <a:solidFill>
                  <a:srgbClr val="0000FF"/>
                </a:solidFill>
                <a:latin typeface="Times New Roman"/>
                <a:cs typeface="Times New Roman"/>
              </a:rPr>
              <a:t>all</a:t>
            </a:r>
            <a:r>
              <a:rPr lang="en-US" sz="2000" dirty="0">
                <a:latin typeface="Times New Roman"/>
                <a:cs typeface="Times New Roman"/>
              </a:rPr>
              <a:t> the </a:t>
            </a:r>
            <a:r>
              <a:rPr lang="en-US" sz="2000" dirty="0">
                <a:solidFill>
                  <a:srgbClr val="0000FF"/>
                </a:solidFill>
                <a:latin typeface="Times New Roman"/>
                <a:cs typeface="Times New Roman"/>
              </a:rPr>
              <a:t>voltage drop </a:t>
            </a:r>
            <a:r>
              <a:rPr lang="en-US" sz="2000" dirty="0">
                <a:latin typeface="Times New Roman"/>
                <a:cs typeface="Times New Roman"/>
              </a:rPr>
              <a:t>happen </a:t>
            </a:r>
            <a:r>
              <a:rPr lang="en-US" sz="2000" dirty="0">
                <a:solidFill>
                  <a:srgbClr val="0000FF"/>
                </a:solidFill>
                <a:latin typeface="Times New Roman"/>
                <a:cs typeface="Times New Roman"/>
              </a:rPr>
              <a:t>across the resistor </a:t>
            </a:r>
            <a:r>
              <a:rPr lang="en-US" sz="2000" dirty="0">
                <a:latin typeface="Times New Roman"/>
                <a:cs typeface="Times New Roman"/>
              </a:rPr>
              <a:t>. . . which means:</a:t>
            </a:r>
          </a:p>
        </p:txBody>
      </p:sp>
      <p:graphicFrame>
        <p:nvGraphicFramePr>
          <p:cNvPr id="188" name="Object 6"/>
          <p:cNvGraphicFramePr>
            <a:graphicFrameLocks noChangeAspect="1"/>
          </p:cNvGraphicFramePr>
          <p:nvPr>
            <p:extLst>
              <p:ext uri="{D42A27DB-BD31-4B8C-83A1-F6EECF244321}">
                <p14:modId xmlns:p14="http://schemas.microsoft.com/office/powerpoint/2010/main" val="118880001"/>
              </p:ext>
            </p:extLst>
          </p:nvPr>
        </p:nvGraphicFramePr>
        <p:xfrm>
          <a:off x="1936750" y="3238006"/>
          <a:ext cx="1327150" cy="336550"/>
        </p:xfrm>
        <a:graphic>
          <a:graphicData uri="http://schemas.openxmlformats.org/presentationml/2006/ole">
            <mc:AlternateContent xmlns:mc="http://schemas.openxmlformats.org/markup-compatibility/2006">
              <mc:Choice xmlns:v="urn:schemas-microsoft-com:vml" Requires="v">
                <p:oleObj name="Equation" r:id="rId30" imgW="800100" imgH="203200" progId="Equation.DSMT4">
                  <p:embed/>
                </p:oleObj>
              </mc:Choice>
              <mc:Fallback>
                <p:oleObj name="Equation" r:id="rId30" imgW="800100" imgH="203200" progId="Equation.DSMT4">
                  <p:embed/>
                  <p:pic>
                    <p:nvPicPr>
                      <p:cNvPr id="0" name=""/>
                      <p:cNvPicPr>
                        <a:picLocks noChangeAspect="1" noChangeArrowheads="1"/>
                      </p:cNvPicPr>
                      <p:nvPr/>
                    </p:nvPicPr>
                    <p:blipFill>
                      <a:blip r:embed="rId31"/>
                      <a:srcRect/>
                      <a:stretch>
                        <a:fillRect/>
                      </a:stretch>
                    </p:blipFill>
                    <p:spPr bwMode="auto">
                      <a:xfrm>
                        <a:off x="1936750" y="3238006"/>
                        <a:ext cx="1327150" cy="3365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89" name="Line 15"/>
          <p:cNvSpPr>
            <a:spLocks noChangeShapeType="1"/>
          </p:cNvSpPr>
          <p:nvPr/>
        </p:nvSpPr>
        <p:spPr bwMode="auto">
          <a:xfrm flipH="1" flipV="1">
            <a:off x="8782372" y="1841767"/>
            <a:ext cx="6949" cy="35135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aphicFrame>
        <p:nvGraphicFramePr>
          <p:cNvPr id="76" name="Object 2"/>
          <p:cNvGraphicFramePr>
            <a:graphicFrameLocks noChangeAspect="1"/>
          </p:cNvGraphicFramePr>
          <p:nvPr>
            <p:extLst>
              <p:ext uri="{D42A27DB-BD31-4B8C-83A1-F6EECF244321}">
                <p14:modId xmlns:p14="http://schemas.microsoft.com/office/powerpoint/2010/main" val="3841589771"/>
              </p:ext>
            </p:extLst>
          </p:nvPr>
        </p:nvGraphicFramePr>
        <p:xfrm>
          <a:off x="6804025" y="5400107"/>
          <a:ext cx="1152089" cy="360843"/>
        </p:xfrm>
        <a:graphic>
          <a:graphicData uri="http://schemas.openxmlformats.org/presentationml/2006/ole">
            <mc:AlternateContent xmlns:mc="http://schemas.openxmlformats.org/markup-compatibility/2006">
              <mc:Choice xmlns:v="urn:schemas-microsoft-com:vml" Requires="v">
                <p:oleObj name="Equation" r:id="rId32" imgW="609600" imgH="190500" progId="Equation.DSMT4">
                  <p:embed/>
                </p:oleObj>
              </mc:Choice>
              <mc:Fallback>
                <p:oleObj name="Equation" r:id="rId32" imgW="609600" imgH="190500" progId="Equation.DSMT4">
                  <p:embed/>
                  <p:pic>
                    <p:nvPicPr>
                      <p:cNvPr id="0" name=""/>
                      <p:cNvPicPr>
                        <a:picLocks noChangeAspect="1" noChangeArrowheads="1"/>
                      </p:cNvPicPr>
                      <p:nvPr/>
                    </p:nvPicPr>
                    <p:blipFill>
                      <a:blip r:embed="rId33"/>
                      <a:srcRect/>
                      <a:stretch>
                        <a:fillRect/>
                      </a:stretch>
                    </p:blipFill>
                    <p:spPr bwMode="auto">
                      <a:xfrm>
                        <a:off x="6804025" y="5400107"/>
                        <a:ext cx="1152089" cy="360843"/>
                      </a:xfrm>
                      <a:prstGeom prst="rect">
                        <a:avLst/>
                      </a:prstGeom>
                      <a:noFill/>
                      <a:ln>
                        <a:noFill/>
                      </a:ln>
                      <a:effectLst/>
                    </p:spPr>
                  </p:pic>
                </p:oleObj>
              </mc:Fallback>
            </mc:AlternateContent>
          </a:graphicData>
        </a:graphic>
      </p:graphicFrame>
      <p:graphicFrame>
        <p:nvGraphicFramePr>
          <p:cNvPr id="77" name="Object 2"/>
          <p:cNvGraphicFramePr>
            <a:graphicFrameLocks noChangeAspect="1"/>
          </p:cNvGraphicFramePr>
          <p:nvPr>
            <p:extLst>
              <p:ext uri="{D42A27DB-BD31-4B8C-83A1-F6EECF244321}">
                <p14:modId xmlns:p14="http://schemas.microsoft.com/office/powerpoint/2010/main" val="662884711"/>
              </p:ext>
            </p:extLst>
          </p:nvPr>
        </p:nvGraphicFramePr>
        <p:xfrm>
          <a:off x="5432517" y="5648238"/>
          <a:ext cx="157163" cy="174625"/>
        </p:xfrm>
        <a:graphic>
          <a:graphicData uri="http://schemas.openxmlformats.org/presentationml/2006/ole">
            <mc:AlternateContent xmlns:mc="http://schemas.openxmlformats.org/markup-compatibility/2006">
              <mc:Choice xmlns:v="urn:schemas-microsoft-com:vml" Requires="v">
                <p:oleObj name="Equation" r:id="rId34" imgW="114300" imgH="127000" progId="Equation.DSMT4">
                  <p:embed/>
                </p:oleObj>
              </mc:Choice>
              <mc:Fallback>
                <p:oleObj name="Equation" r:id="rId34" imgW="114300" imgH="127000" progId="Equation.DSMT4">
                  <p:embed/>
                  <p:pic>
                    <p:nvPicPr>
                      <p:cNvPr id="0" name=""/>
                      <p:cNvPicPr>
                        <a:picLocks noChangeAspect="1" noChangeArrowheads="1"/>
                      </p:cNvPicPr>
                      <p:nvPr/>
                    </p:nvPicPr>
                    <p:blipFill>
                      <a:blip r:embed="rId16"/>
                      <a:srcRect/>
                      <a:stretch>
                        <a:fillRect/>
                      </a:stretch>
                    </p:blipFill>
                    <p:spPr bwMode="auto">
                      <a:xfrm>
                        <a:off x="5432517" y="5648238"/>
                        <a:ext cx="157163" cy="174625"/>
                      </a:xfrm>
                      <a:prstGeom prst="rect">
                        <a:avLst/>
                      </a:prstGeom>
                      <a:noFill/>
                      <a:ln>
                        <a:noFill/>
                      </a:ln>
                      <a:effectLst/>
                    </p:spPr>
                  </p:pic>
                </p:oleObj>
              </mc:Fallback>
            </mc:AlternateContent>
          </a:graphicData>
        </a:graphic>
      </p:graphicFrame>
      <p:graphicFrame>
        <p:nvGraphicFramePr>
          <p:cNvPr id="78" name="Object 2"/>
          <p:cNvGraphicFramePr>
            <a:graphicFrameLocks noChangeAspect="1"/>
          </p:cNvGraphicFramePr>
          <p:nvPr>
            <p:extLst>
              <p:ext uri="{D42A27DB-BD31-4B8C-83A1-F6EECF244321}">
                <p14:modId xmlns:p14="http://schemas.microsoft.com/office/powerpoint/2010/main" val="2096910461"/>
              </p:ext>
            </p:extLst>
          </p:nvPr>
        </p:nvGraphicFramePr>
        <p:xfrm>
          <a:off x="8832942" y="5710150"/>
          <a:ext cx="174625" cy="227013"/>
        </p:xfrm>
        <a:graphic>
          <a:graphicData uri="http://schemas.openxmlformats.org/presentationml/2006/ole">
            <mc:AlternateContent xmlns:mc="http://schemas.openxmlformats.org/markup-compatibility/2006">
              <mc:Choice xmlns:v="urn:schemas-microsoft-com:vml" Requires="v">
                <p:oleObj name="Equation" r:id="rId35" imgW="127000" imgH="165100" progId="Equation.DSMT4">
                  <p:embed/>
                </p:oleObj>
              </mc:Choice>
              <mc:Fallback>
                <p:oleObj name="Equation" r:id="rId35" imgW="127000" imgH="165100" progId="Equation.DSMT4">
                  <p:embed/>
                  <p:pic>
                    <p:nvPicPr>
                      <p:cNvPr id="0" name=""/>
                      <p:cNvPicPr>
                        <a:picLocks noChangeAspect="1" noChangeArrowheads="1"/>
                      </p:cNvPicPr>
                      <p:nvPr/>
                    </p:nvPicPr>
                    <p:blipFill>
                      <a:blip r:embed="rId18"/>
                      <a:srcRect/>
                      <a:stretch>
                        <a:fillRect/>
                      </a:stretch>
                    </p:blipFill>
                    <p:spPr bwMode="auto">
                      <a:xfrm>
                        <a:off x="8832942" y="5710150"/>
                        <a:ext cx="174625" cy="227013"/>
                      </a:xfrm>
                      <a:prstGeom prst="rect">
                        <a:avLst/>
                      </a:prstGeom>
                      <a:noFill/>
                      <a:ln>
                        <a:noFill/>
                      </a:ln>
                      <a:effectLst/>
                    </p:spPr>
                  </p:pic>
                </p:oleObj>
              </mc:Fallback>
            </mc:AlternateContent>
          </a:graphicData>
        </a:graphic>
      </p:graphicFrame>
      <p:sp>
        <p:nvSpPr>
          <p:cNvPr id="2" name="Freeform 1"/>
          <p:cNvSpPr/>
          <p:nvPr/>
        </p:nvSpPr>
        <p:spPr>
          <a:xfrm>
            <a:off x="8483599" y="1943100"/>
            <a:ext cx="269875" cy="177800"/>
          </a:xfrm>
          <a:custGeom>
            <a:avLst/>
            <a:gdLst>
              <a:gd name="connsiteX0" fmla="*/ 0 w 215900"/>
              <a:gd name="connsiteY0" fmla="*/ 177800 h 177800"/>
              <a:gd name="connsiteX1" fmla="*/ 76200 w 215900"/>
              <a:gd name="connsiteY1" fmla="*/ 63500 h 177800"/>
              <a:gd name="connsiteX2" fmla="*/ 215900 w 215900"/>
              <a:gd name="connsiteY2" fmla="*/ 0 h 177800"/>
            </a:gdLst>
            <a:ahLst/>
            <a:cxnLst>
              <a:cxn ang="0">
                <a:pos x="connsiteX0" y="connsiteY0"/>
              </a:cxn>
              <a:cxn ang="0">
                <a:pos x="connsiteX1" y="connsiteY1"/>
              </a:cxn>
              <a:cxn ang="0">
                <a:pos x="connsiteX2" y="connsiteY2"/>
              </a:cxn>
            </a:cxnLst>
            <a:rect l="l" t="t" r="r" b="b"/>
            <a:pathLst>
              <a:path w="215900" h="177800">
                <a:moveTo>
                  <a:pt x="0" y="177800"/>
                </a:moveTo>
                <a:cubicBezTo>
                  <a:pt x="20108" y="135466"/>
                  <a:pt x="40217" y="93133"/>
                  <a:pt x="76200" y="63500"/>
                </a:cubicBezTo>
                <a:cubicBezTo>
                  <a:pt x="112183" y="33867"/>
                  <a:pt x="215900" y="0"/>
                  <a:pt x="215900" y="0"/>
                </a:cubicBezTo>
              </a:path>
            </a:pathLst>
          </a:cu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0" name="Line 15"/>
          <p:cNvSpPr>
            <a:spLocks noChangeShapeType="1"/>
          </p:cNvSpPr>
          <p:nvPr/>
        </p:nvSpPr>
        <p:spPr bwMode="auto">
          <a:xfrm flipV="1">
            <a:off x="8689975" y="1948936"/>
            <a:ext cx="54296" cy="92589"/>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88" name="Line 15"/>
          <p:cNvSpPr>
            <a:spLocks noChangeShapeType="1"/>
          </p:cNvSpPr>
          <p:nvPr/>
        </p:nvSpPr>
        <p:spPr bwMode="auto">
          <a:xfrm>
            <a:off x="8616950" y="1925832"/>
            <a:ext cx="127321" cy="1834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nvGrpSpPr>
          <p:cNvPr id="89" name="Group 88"/>
          <p:cNvGrpSpPr/>
          <p:nvPr/>
        </p:nvGrpSpPr>
        <p:grpSpPr>
          <a:xfrm>
            <a:off x="5741665" y="5767318"/>
            <a:ext cx="308298" cy="304915"/>
            <a:chOff x="6610027" y="3162302"/>
            <a:chExt cx="308298" cy="304915"/>
          </a:xfrm>
        </p:grpSpPr>
        <p:cxnSp>
          <p:nvCxnSpPr>
            <p:cNvPr id="90" name="Straight Arrow Connector 89"/>
            <p:cNvCxnSpPr/>
            <p:nvPr/>
          </p:nvCxnSpPr>
          <p:spPr>
            <a:xfrm flipV="1">
              <a:off x="6610027" y="3162302"/>
              <a:ext cx="3" cy="200023"/>
            </a:xfrm>
            <a:prstGeom prst="straightConnector1">
              <a:avLst/>
            </a:prstGeom>
            <a:ln w="12700"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91" name="Freeform 90"/>
            <p:cNvSpPr/>
            <p:nvPr/>
          </p:nvSpPr>
          <p:spPr>
            <a:xfrm>
              <a:off x="6610350" y="3362325"/>
              <a:ext cx="307975" cy="104892"/>
            </a:xfrm>
            <a:custGeom>
              <a:avLst/>
              <a:gdLst>
                <a:gd name="connsiteX0" fmla="*/ 0 w 307975"/>
                <a:gd name="connsiteY0" fmla="*/ 0 h 104892"/>
                <a:gd name="connsiteX1" fmla="*/ 28575 w 307975"/>
                <a:gd name="connsiteY1" fmla="*/ 79375 h 104892"/>
                <a:gd name="connsiteX2" fmla="*/ 117475 w 307975"/>
                <a:gd name="connsiteY2" fmla="*/ 101600 h 104892"/>
                <a:gd name="connsiteX3" fmla="*/ 307975 w 307975"/>
                <a:gd name="connsiteY3" fmla="*/ 104775 h 104892"/>
              </a:gdLst>
              <a:ahLst/>
              <a:cxnLst>
                <a:cxn ang="0">
                  <a:pos x="connsiteX0" y="connsiteY0"/>
                </a:cxn>
                <a:cxn ang="0">
                  <a:pos x="connsiteX1" y="connsiteY1"/>
                </a:cxn>
                <a:cxn ang="0">
                  <a:pos x="connsiteX2" y="connsiteY2"/>
                </a:cxn>
                <a:cxn ang="0">
                  <a:pos x="connsiteX3" y="connsiteY3"/>
                </a:cxn>
              </a:cxnLst>
              <a:rect l="l" t="t" r="r" b="b"/>
              <a:pathLst>
                <a:path w="307975" h="104892">
                  <a:moveTo>
                    <a:pt x="0" y="0"/>
                  </a:moveTo>
                  <a:cubicBezTo>
                    <a:pt x="4498" y="31221"/>
                    <a:pt x="8996" y="62442"/>
                    <a:pt x="28575" y="79375"/>
                  </a:cubicBezTo>
                  <a:cubicBezTo>
                    <a:pt x="48154" y="96308"/>
                    <a:pt x="70908" y="97367"/>
                    <a:pt x="117475" y="101600"/>
                  </a:cubicBezTo>
                  <a:cubicBezTo>
                    <a:pt x="164042" y="105833"/>
                    <a:pt x="307975" y="104775"/>
                    <a:pt x="307975" y="104775"/>
                  </a:cubicBezTo>
                </a:path>
              </a:pathLst>
            </a:custGeom>
            <a:ln w="12700"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aphicFrame>
        <p:nvGraphicFramePr>
          <p:cNvPr id="92" name="Object 2"/>
          <p:cNvGraphicFramePr>
            <a:graphicFrameLocks noChangeAspect="1"/>
          </p:cNvGraphicFramePr>
          <p:nvPr>
            <p:extLst>
              <p:ext uri="{D42A27DB-BD31-4B8C-83A1-F6EECF244321}">
                <p14:modId xmlns:p14="http://schemas.microsoft.com/office/powerpoint/2010/main" val="936329561"/>
              </p:ext>
            </p:extLst>
          </p:nvPr>
        </p:nvGraphicFramePr>
        <p:xfrm>
          <a:off x="5810250" y="5647444"/>
          <a:ext cx="239713" cy="350837"/>
        </p:xfrm>
        <a:graphic>
          <a:graphicData uri="http://schemas.openxmlformats.org/presentationml/2006/ole">
            <mc:AlternateContent xmlns:mc="http://schemas.openxmlformats.org/markup-compatibility/2006">
              <mc:Choice xmlns:v="urn:schemas-microsoft-com:vml" Requires="v">
                <p:oleObj name="Equation" r:id="rId36" imgW="139700" imgH="203200" progId="Equation.DSMT4">
                  <p:embed/>
                </p:oleObj>
              </mc:Choice>
              <mc:Fallback>
                <p:oleObj name="Equation" r:id="rId36" imgW="139700" imgH="203200" progId="Equation.DSMT4">
                  <p:embed/>
                  <p:pic>
                    <p:nvPicPr>
                      <p:cNvPr id="0" name=""/>
                      <p:cNvPicPr>
                        <a:picLocks noChangeAspect="1" noChangeArrowheads="1"/>
                      </p:cNvPicPr>
                      <p:nvPr/>
                    </p:nvPicPr>
                    <p:blipFill>
                      <a:blip r:embed="rId37"/>
                      <a:srcRect/>
                      <a:stretch>
                        <a:fillRect/>
                      </a:stretch>
                    </p:blipFill>
                    <p:spPr bwMode="auto">
                      <a:xfrm>
                        <a:off x="5810250" y="5647444"/>
                        <a:ext cx="239713" cy="350837"/>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748173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dissolve">
                                      <p:cBhvr>
                                        <p:cTn id="7" dur="500"/>
                                        <p:tgtEl>
                                          <p:spTgt spid="70"/>
                                        </p:tgtEl>
                                      </p:cBhvr>
                                    </p:animEffect>
                                  </p:childTnLst>
                                </p:cTn>
                              </p:par>
                              <p:par>
                                <p:cTn id="8" presetID="9" presetClass="entr" presetSubtype="0" fill="hold"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dissolve">
                                      <p:cBhvr>
                                        <p:cTn id="10" dur="500"/>
                                        <p:tgtEl>
                                          <p:spTgt spid="61"/>
                                        </p:tgtEl>
                                      </p:cBhvr>
                                    </p:animEffect>
                                  </p:childTnLst>
                                </p:cTn>
                              </p:par>
                              <p:par>
                                <p:cTn id="11" presetID="9" presetClass="entr" presetSubtype="0" fill="hold" nodeType="withEffect">
                                  <p:stCondLst>
                                    <p:cond delay="0"/>
                                  </p:stCondLst>
                                  <p:childTnLst>
                                    <p:set>
                                      <p:cBhvr>
                                        <p:cTn id="12" dur="1" fill="hold">
                                          <p:stCondLst>
                                            <p:cond delay="0"/>
                                          </p:stCondLst>
                                        </p:cTn>
                                        <p:tgtEl>
                                          <p:spTgt spid="66"/>
                                        </p:tgtEl>
                                        <p:attrNameLst>
                                          <p:attrName>style.visibility</p:attrName>
                                        </p:attrNameLst>
                                      </p:cBhvr>
                                      <p:to>
                                        <p:strVal val="visible"/>
                                      </p:to>
                                    </p:set>
                                    <p:animEffect transition="in" filter="dissolve">
                                      <p:cBhvr>
                                        <p:cTn id="13" dur="500"/>
                                        <p:tgtEl>
                                          <p:spTgt spid="66"/>
                                        </p:tgtEl>
                                      </p:cBhvr>
                                    </p:animEffect>
                                  </p:childTnLst>
                                </p:cTn>
                              </p:par>
                              <p:par>
                                <p:cTn id="14" presetID="9" presetClass="entr" presetSubtype="0" fill="hold" nodeType="withEffect">
                                  <p:stCondLst>
                                    <p:cond delay="0"/>
                                  </p:stCondLst>
                                  <p:childTnLst>
                                    <p:set>
                                      <p:cBhvr>
                                        <p:cTn id="15" dur="1" fill="hold">
                                          <p:stCondLst>
                                            <p:cond delay="0"/>
                                          </p:stCondLst>
                                        </p:cTn>
                                        <p:tgtEl>
                                          <p:spTgt spid="94"/>
                                        </p:tgtEl>
                                        <p:attrNameLst>
                                          <p:attrName>style.visibility</p:attrName>
                                        </p:attrNameLst>
                                      </p:cBhvr>
                                      <p:to>
                                        <p:strVal val="visible"/>
                                      </p:to>
                                    </p:set>
                                    <p:animEffect transition="in" filter="dissolve">
                                      <p:cBhvr>
                                        <p:cTn id="16" dur="500"/>
                                        <p:tgtEl>
                                          <p:spTgt spid="94"/>
                                        </p:tgtEl>
                                      </p:cBhvr>
                                    </p:animEffect>
                                  </p:childTnLst>
                                </p:cTn>
                              </p:par>
                              <p:par>
                                <p:cTn id="17" presetID="9" presetClass="entr" presetSubtype="0" fill="hold" nodeType="withEffect">
                                  <p:stCondLst>
                                    <p:cond delay="0"/>
                                  </p:stCondLst>
                                  <p:childTnLst>
                                    <p:set>
                                      <p:cBhvr>
                                        <p:cTn id="18" dur="1" fill="hold">
                                          <p:stCondLst>
                                            <p:cond delay="0"/>
                                          </p:stCondLst>
                                        </p:cTn>
                                        <p:tgtEl>
                                          <p:spTgt spid="103"/>
                                        </p:tgtEl>
                                        <p:attrNameLst>
                                          <p:attrName>style.visibility</p:attrName>
                                        </p:attrNameLst>
                                      </p:cBhvr>
                                      <p:to>
                                        <p:strVal val="visible"/>
                                      </p:to>
                                    </p:set>
                                    <p:animEffect transition="in" filter="dissolve">
                                      <p:cBhvr>
                                        <p:cTn id="19" dur="500"/>
                                        <p:tgtEl>
                                          <p:spTgt spid="103"/>
                                        </p:tgtEl>
                                      </p:cBhvr>
                                    </p:animEffect>
                                  </p:childTnLst>
                                </p:cTn>
                              </p:par>
                              <p:par>
                                <p:cTn id="20" presetID="9" presetClass="entr" presetSubtype="0" fill="hold" nodeType="withEffect">
                                  <p:stCondLst>
                                    <p:cond delay="0"/>
                                  </p:stCondLst>
                                  <p:childTnLst>
                                    <p:set>
                                      <p:cBhvr>
                                        <p:cTn id="21" dur="1" fill="hold">
                                          <p:stCondLst>
                                            <p:cond delay="0"/>
                                          </p:stCondLst>
                                        </p:cTn>
                                        <p:tgtEl>
                                          <p:spTgt spid="73"/>
                                        </p:tgtEl>
                                        <p:attrNameLst>
                                          <p:attrName>style.visibility</p:attrName>
                                        </p:attrNameLst>
                                      </p:cBhvr>
                                      <p:to>
                                        <p:strVal val="visible"/>
                                      </p:to>
                                    </p:set>
                                    <p:animEffect transition="in" filter="dissolve">
                                      <p:cBhvr>
                                        <p:cTn id="22" dur="500"/>
                                        <p:tgtEl>
                                          <p:spTgt spid="73"/>
                                        </p:tgtEl>
                                      </p:cBhvr>
                                    </p:animEffect>
                                  </p:childTnLst>
                                </p:cTn>
                              </p:par>
                              <p:par>
                                <p:cTn id="23" presetID="9" presetClass="entr" presetSubtype="0" fill="hold" nodeType="withEffect">
                                  <p:stCondLst>
                                    <p:cond delay="0"/>
                                  </p:stCondLst>
                                  <p:childTnLst>
                                    <p:set>
                                      <p:cBhvr>
                                        <p:cTn id="24" dur="1" fill="hold">
                                          <p:stCondLst>
                                            <p:cond delay="0"/>
                                          </p:stCondLst>
                                        </p:cTn>
                                        <p:tgtEl>
                                          <p:spTgt spid="188"/>
                                        </p:tgtEl>
                                        <p:attrNameLst>
                                          <p:attrName>style.visibility</p:attrName>
                                        </p:attrNameLst>
                                      </p:cBhvr>
                                      <p:to>
                                        <p:strVal val="visible"/>
                                      </p:to>
                                    </p:set>
                                    <p:animEffect transition="in" filter="dissolve">
                                      <p:cBhvr>
                                        <p:cTn id="25" dur="500"/>
                                        <p:tgtEl>
                                          <p:spTgt spid="188"/>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164"/>
                                        </p:tgtEl>
                                        <p:attrNameLst>
                                          <p:attrName>style.visibility</p:attrName>
                                        </p:attrNameLst>
                                      </p:cBhvr>
                                      <p:to>
                                        <p:strVal val="visible"/>
                                      </p:to>
                                    </p:set>
                                    <p:animEffect transition="in" filter="dissolve">
                                      <p:cBhvr>
                                        <p:cTn id="30" dur="500"/>
                                        <p:tgtEl>
                                          <p:spTgt spid="164"/>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154"/>
                                        </p:tgtEl>
                                        <p:attrNameLst>
                                          <p:attrName>style.visibility</p:attrName>
                                        </p:attrNameLst>
                                      </p:cBhvr>
                                      <p:to>
                                        <p:strVal val="visible"/>
                                      </p:to>
                                    </p:set>
                                    <p:animEffect transition="in" filter="dissolve">
                                      <p:cBhvr>
                                        <p:cTn id="33" dur="500"/>
                                        <p:tgtEl>
                                          <p:spTgt spid="154"/>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155"/>
                                        </p:tgtEl>
                                        <p:attrNameLst>
                                          <p:attrName>style.visibility</p:attrName>
                                        </p:attrNameLst>
                                      </p:cBhvr>
                                      <p:to>
                                        <p:strVal val="visible"/>
                                      </p:to>
                                    </p:set>
                                    <p:animEffect transition="in" filter="dissolve">
                                      <p:cBhvr>
                                        <p:cTn id="36" dur="500"/>
                                        <p:tgtEl>
                                          <p:spTgt spid="155"/>
                                        </p:tgtEl>
                                      </p:cBhvr>
                                    </p:animEffect>
                                  </p:childTnLst>
                                </p:cTn>
                              </p:par>
                              <p:par>
                                <p:cTn id="37" presetID="9" presetClass="entr" presetSubtype="0" fill="hold" nodeType="withEffect">
                                  <p:stCondLst>
                                    <p:cond delay="0"/>
                                  </p:stCondLst>
                                  <p:childTnLst>
                                    <p:set>
                                      <p:cBhvr>
                                        <p:cTn id="38" dur="1" fill="hold">
                                          <p:stCondLst>
                                            <p:cond delay="0"/>
                                          </p:stCondLst>
                                        </p:cTn>
                                        <p:tgtEl>
                                          <p:spTgt spid="156"/>
                                        </p:tgtEl>
                                        <p:attrNameLst>
                                          <p:attrName>style.visibility</p:attrName>
                                        </p:attrNameLst>
                                      </p:cBhvr>
                                      <p:to>
                                        <p:strVal val="visible"/>
                                      </p:to>
                                    </p:set>
                                    <p:animEffect transition="in" filter="dissolve">
                                      <p:cBhvr>
                                        <p:cTn id="39" dur="500"/>
                                        <p:tgtEl>
                                          <p:spTgt spid="156"/>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157"/>
                                        </p:tgtEl>
                                        <p:attrNameLst>
                                          <p:attrName>style.visibility</p:attrName>
                                        </p:attrNameLst>
                                      </p:cBhvr>
                                      <p:to>
                                        <p:strVal val="visible"/>
                                      </p:to>
                                    </p:set>
                                    <p:animEffect transition="in" filter="dissolve">
                                      <p:cBhvr>
                                        <p:cTn id="42" dur="500"/>
                                        <p:tgtEl>
                                          <p:spTgt spid="157"/>
                                        </p:tgtEl>
                                      </p:cBhvr>
                                    </p:animEffect>
                                  </p:childTnLst>
                                </p:cTn>
                              </p:par>
                              <p:par>
                                <p:cTn id="43" presetID="9" presetClass="entr" presetSubtype="0" fill="hold" grpId="0" nodeType="withEffect">
                                  <p:stCondLst>
                                    <p:cond delay="0"/>
                                  </p:stCondLst>
                                  <p:childTnLst>
                                    <p:set>
                                      <p:cBhvr>
                                        <p:cTn id="44" dur="1" fill="hold">
                                          <p:stCondLst>
                                            <p:cond delay="0"/>
                                          </p:stCondLst>
                                        </p:cTn>
                                        <p:tgtEl>
                                          <p:spTgt spid="158"/>
                                        </p:tgtEl>
                                        <p:attrNameLst>
                                          <p:attrName>style.visibility</p:attrName>
                                        </p:attrNameLst>
                                      </p:cBhvr>
                                      <p:to>
                                        <p:strVal val="visible"/>
                                      </p:to>
                                    </p:set>
                                    <p:animEffect transition="in" filter="dissolve">
                                      <p:cBhvr>
                                        <p:cTn id="45" dur="500"/>
                                        <p:tgtEl>
                                          <p:spTgt spid="158"/>
                                        </p:tgtEl>
                                      </p:cBhvr>
                                    </p:animEffect>
                                  </p:childTnLst>
                                </p:cTn>
                              </p:par>
                              <p:par>
                                <p:cTn id="46" presetID="9" presetClass="entr" presetSubtype="0" fill="hold" grpId="0" nodeType="withEffect">
                                  <p:stCondLst>
                                    <p:cond delay="0"/>
                                  </p:stCondLst>
                                  <p:childTnLst>
                                    <p:set>
                                      <p:cBhvr>
                                        <p:cTn id="47" dur="1" fill="hold">
                                          <p:stCondLst>
                                            <p:cond delay="0"/>
                                          </p:stCondLst>
                                        </p:cTn>
                                        <p:tgtEl>
                                          <p:spTgt spid="159"/>
                                        </p:tgtEl>
                                        <p:attrNameLst>
                                          <p:attrName>style.visibility</p:attrName>
                                        </p:attrNameLst>
                                      </p:cBhvr>
                                      <p:to>
                                        <p:strVal val="visible"/>
                                      </p:to>
                                    </p:set>
                                    <p:animEffect transition="in" filter="dissolve">
                                      <p:cBhvr>
                                        <p:cTn id="48" dur="500"/>
                                        <p:tgtEl>
                                          <p:spTgt spid="159"/>
                                        </p:tgtEl>
                                      </p:cBhvr>
                                    </p:animEffect>
                                  </p:childTnLst>
                                </p:cTn>
                              </p:par>
                              <p:par>
                                <p:cTn id="49" presetID="9" presetClass="entr" presetSubtype="0" fill="hold" grpId="0" nodeType="withEffect">
                                  <p:stCondLst>
                                    <p:cond delay="0"/>
                                  </p:stCondLst>
                                  <p:childTnLst>
                                    <p:set>
                                      <p:cBhvr>
                                        <p:cTn id="50" dur="1" fill="hold">
                                          <p:stCondLst>
                                            <p:cond delay="0"/>
                                          </p:stCondLst>
                                        </p:cTn>
                                        <p:tgtEl>
                                          <p:spTgt spid="160"/>
                                        </p:tgtEl>
                                        <p:attrNameLst>
                                          <p:attrName>style.visibility</p:attrName>
                                        </p:attrNameLst>
                                      </p:cBhvr>
                                      <p:to>
                                        <p:strVal val="visible"/>
                                      </p:to>
                                    </p:set>
                                    <p:animEffect transition="in" filter="dissolve">
                                      <p:cBhvr>
                                        <p:cTn id="51" dur="500"/>
                                        <p:tgtEl>
                                          <p:spTgt spid="160"/>
                                        </p:tgtEl>
                                      </p:cBhvr>
                                    </p:animEffect>
                                  </p:childTnLst>
                                </p:cTn>
                              </p:par>
                              <p:par>
                                <p:cTn id="52" presetID="9" presetClass="entr" presetSubtype="0" fill="hold" grpId="0" nodeType="withEffect">
                                  <p:stCondLst>
                                    <p:cond delay="0"/>
                                  </p:stCondLst>
                                  <p:childTnLst>
                                    <p:set>
                                      <p:cBhvr>
                                        <p:cTn id="53" dur="1" fill="hold">
                                          <p:stCondLst>
                                            <p:cond delay="0"/>
                                          </p:stCondLst>
                                        </p:cTn>
                                        <p:tgtEl>
                                          <p:spTgt spid="161"/>
                                        </p:tgtEl>
                                        <p:attrNameLst>
                                          <p:attrName>style.visibility</p:attrName>
                                        </p:attrNameLst>
                                      </p:cBhvr>
                                      <p:to>
                                        <p:strVal val="visible"/>
                                      </p:to>
                                    </p:set>
                                    <p:animEffect transition="in" filter="dissolve">
                                      <p:cBhvr>
                                        <p:cTn id="54" dur="500"/>
                                        <p:tgtEl>
                                          <p:spTgt spid="161"/>
                                        </p:tgtEl>
                                      </p:cBhvr>
                                    </p:animEffect>
                                  </p:childTnLst>
                                </p:cTn>
                              </p:par>
                              <p:par>
                                <p:cTn id="55" presetID="9" presetClass="entr" presetSubtype="0" fill="hold" grpId="0" nodeType="withEffect">
                                  <p:stCondLst>
                                    <p:cond delay="0"/>
                                  </p:stCondLst>
                                  <p:childTnLst>
                                    <p:set>
                                      <p:cBhvr>
                                        <p:cTn id="56" dur="1" fill="hold">
                                          <p:stCondLst>
                                            <p:cond delay="0"/>
                                          </p:stCondLst>
                                        </p:cTn>
                                        <p:tgtEl>
                                          <p:spTgt spid="162"/>
                                        </p:tgtEl>
                                        <p:attrNameLst>
                                          <p:attrName>style.visibility</p:attrName>
                                        </p:attrNameLst>
                                      </p:cBhvr>
                                      <p:to>
                                        <p:strVal val="visible"/>
                                      </p:to>
                                    </p:set>
                                    <p:animEffect transition="in" filter="dissolve">
                                      <p:cBhvr>
                                        <p:cTn id="57" dur="500"/>
                                        <p:tgtEl>
                                          <p:spTgt spid="162"/>
                                        </p:tgtEl>
                                      </p:cBhvr>
                                    </p:animEffect>
                                  </p:childTnLst>
                                </p:cTn>
                              </p:par>
                              <p:par>
                                <p:cTn id="58" presetID="9" presetClass="entr" presetSubtype="0" fill="hold" grpId="0" nodeType="withEffect">
                                  <p:stCondLst>
                                    <p:cond delay="0"/>
                                  </p:stCondLst>
                                  <p:childTnLst>
                                    <p:set>
                                      <p:cBhvr>
                                        <p:cTn id="59" dur="1" fill="hold">
                                          <p:stCondLst>
                                            <p:cond delay="0"/>
                                          </p:stCondLst>
                                        </p:cTn>
                                        <p:tgtEl>
                                          <p:spTgt spid="165"/>
                                        </p:tgtEl>
                                        <p:attrNameLst>
                                          <p:attrName>style.visibility</p:attrName>
                                        </p:attrNameLst>
                                      </p:cBhvr>
                                      <p:to>
                                        <p:strVal val="visible"/>
                                      </p:to>
                                    </p:set>
                                    <p:animEffect transition="in" filter="dissolve">
                                      <p:cBhvr>
                                        <p:cTn id="60" dur="500"/>
                                        <p:tgtEl>
                                          <p:spTgt spid="165"/>
                                        </p:tgtEl>
                                      </p:cBhvr>
                                    </p:animEffect>
                                  </p:childTnLst>
                                </p:cTn>
                              </p:par>
                              <p:par>
                                <p:cTn id="61" presetID="9" presetClass="entr" presetSubtype="0" fill="hold" nodeType="withEffect">
                                  <p:stCondLst>
                                    <p:cond delay="0"/>
                                  </p:stCondLst>
                                  <p:childTnLst>
                                    <p:set>
                                      <p:cBhvr>
                                        <p:cTn id="62" dur="1" fill="hold">
                                          <p:stCondLst>
                                            <p:cond delay="0"/>
                                          </p:stCondLst>
                                        </p:cTn>
                                        <p:tgtEl>
                                          <p:spTgt spid="167"/>
                                        </p:tgtEl>
                                        <p:attrNameLst>
                                          <p:attrName>style.visibility</p:attrName>
                                        </p:attrNameLst>
                                      </p:cBhvr>
                                      <p:to>
                                        <p:strVal val="visible"/>
                                      </p:to>
                                    </p:set>
                                    <p:animEffect transition="in" filter="dissolve">
                                      <p:cBhvr>
                                        <p:cTn id="63" dur="500"/>
                                        <p:tgtEl>
                                          <p:spTgt spid="167"/>
                                        </p:tgtEl>
                                      </p:cBhvr>
                                    </p:animEffect>
                                  </p:childTnLst>
                                </p:cTn>
                              </p:par>
                              <p:par>
                                <p:cTn id="64" presetID="9" presetClass="entr" presetSubtype="0" fill="hold" nodeType="withEffect">
                                  <p:stCondLst>
                                    <p:cond delay="0"/>
                                  </p:stCondLst>
                                  <p:childTnLst>
                                    <p:set>
                                      <p:cBhvr>
                                        <p:cTn id="65" dur="1" fill="hold">
                                          <p:stCondLst>
                                            <p:cond delay="0"/>
                                          </p:stCondLst>
                                        </p:cTn>
                                        <p:tgtEl>
                                          <p:spTgt spid="168"/>
                                        </p:tgtEl>
                                        <p:attrNameLst>
                                          <p:attrName>style.visibility</p:attrName>
                                        </p:attrNameLst>
                                      </p:cBhvr>
                                      <p:to>
                                        <p:strVal val="visible"/>
                                      </p:to>
                                    </p:set>
                                    <p:animEffect transition="in" filter="dissolve">
                                      <p:cBhvr>
                                        <p:cTn id="66" dur="500"/>
                                        <p:tgtEl>
                                          <p:spTgt spid="168"/>
                                        </p:tgtEl>
                                      </p:cBhvr>
                                    </p:animEffect>
                                  </p:childTnLst>
                                </p:cTn>
                              </p:par>
                              <p:par>
                                <p:cTn id="67" presetID="9" presetClass="entr" presetSubtype="0" fill="hold" grpId="0" nodeType="withEffect">
                                  <p:stCondLst>
                                    <p:cond delay="0"/>
                                  </p:stCondLst>
                                  <p:childTnLst>
                                    <p:set>
                                      <p:cBhvr>
                                        <p:cTn id="68" dur="1" fill="hold">
                                          <p:stCondLst>
                                            <p:cond delay="0"/>
                                          </p:stCondLst>
                                        </p:cTn>
                                        <p:tgtEl>
                                          <p:spTgt spid="169"/>
                                        </p:tgtEl>
                                        <p:attrNameLst>
                                          <p:attrName>style.visibility</p:attrName>
                                        </p:attrNameLst>
                                      </p:cBhvr>
                                      <p:to>
                                        <p:strVal val="visible"/>
                                      </p:to>
                                    </p:set>
                                    <p:animEffect transition="in" filter="dissolve">
                                      <p:cBhvr>
                                        <p:cTn id="69" dur="500"/>
                                        <p:tgtEl>
                                          <p:spTgt spid="169"/>
                                        </p:tgtEl>
                                      </p:cBhvr>
                                    </p:animEffect>
                                  </p:childTnLst>
                                </p:cTn>
                              </p:par>
                              <p:par>
                                <p:cTn id="70" presetID="9" presetClass="entr" presetSubtype="0" fill="hold" nodeType="withEffect">
                                  <p:stCondLst>
                                    <p:cond delay="0"/>
                                  </p:stCondLst>
                                  <p:childTnLst>
                                    <p:set>
                                      <p:cBhvr>
                                        <p:cTn id="71" dur="1" fill="hold">
                                          <p:stCondLst>
                                            <p:cond delay="0"/>
                                          </p:stCondLst>
                                        </p:cTn>
                                        <p:tgtEl>
                                          <p:spTgt spid="173"/>
                                        </p:tgtEl>
                                        <p:attrNameLst>
                                          <p:attrName>style.visibility</p:attrName>
                                        </p:attrNameLst>
                                      </p:cBhvr>
                                      <p:to>
                                        <p:strVal val="visible"/>
                                      </p:to>
                                    </p:set>
                                    <p:animEffect transition="in" filter="dissolve">
                                      <p:cBhvr>
                                        <p:cTn id="72" dur="500"/>
                                        <p:tgtEl>
                                          <p:spTgt spid="173"/>
                                        </p:tgtEl>
                                      </p:cBhvr>
                                    </p:animEffect>
                                  </p:childTnLst>
                                </p:cTn>
                              </p:par>
                              <p:par>
                                <p:cTn id="73" presetID="9" presetClass="entr" presetSubtype="0" fill="hold" nodeType="withEffect">
                                  <p:stCondLst>
                                    <p:cond delay="0"/>
                                  </p:stCondLst>
                                  <p:childTnLst>
                                    <p:set>
                                      <p:cBhvr>
                                        <p:cTn id="74" dur="1" fill="hold">
                                          <p:stCondLst>
                                            <p:cond delay="0"/>
                                          </p:stCondLst>
                                        </p:cTn>
                                        <p:tgtEl>
                                          <p:spTgt spid="174"/>
                                        </p:tgtEl>
                                        <p:attrNameLst>
                                          <p:attrName>style.visibility</p:attrName>
                                        </p:attrNameLst>
                                      </p:cBhvr>
                                      <p:to>
                                        <p:strVal val="visible"/>
                                      </p:to>
                                    </p:set>
                                    <p:animEffect transition="in" filter="dissolve">
                                      <p:cBhvr>
                                        <p:cTn id="75" dur="500"/>
                                        <p:tgtEl>
                                          <p:spTgt spid="174"/>
                                        </p:tgtEl>
                                      </p:cBhvr>
                                    </p:animEffect>
                                  </p:childTnLst>
                                </p:cTn>
                              </p:par>
                              <p:par>
                                <p:cTn id="76" presetID="9" presetClass="entr" presetSubtype="0" fill="hold" nodeType="withEffect">
                                  <p:stCondLst>
                                    <p:cond delay="0"/>
                                  </p:stCondLst>
                                  <p:childTnLst>
                                    <p:set>
                                      <p:cBhvr>
                                        <p:cTn id="77" dur="1" fill="hold">
                                          <p:stCondLst>
                                            <p:cond delay="0"/>
                                          </p:stCondLst>
                                        </p:cTn>
                                        <p:tgtEl>
                                          <p:spTgt spid="175"/>
                                        </p:tgtEl>
                                        <p:attrNameLst>
                                          <p:attrName>style.visibility</p:attrName>
                                        </p:attrNameLst>
                                      </p:cBhvr>
                                      <p:to>
                                        <p:strVal val="visible"/>
                                      </p:to>
                                    </p:set>
                                    <p:animEffect transition="in" filter="dissolve">
                                      <p:cBhvr>
                                        <p:cTn id="78" dur="500"/>
                                        <p:tgtEl>
                                          <p:spTgt spid="175"/>
                                        </p:tgtEl>
                                      </p:cBhvr>
                                    </p:animEffect>
                                  </p:childTnLst>
                                </p:cTn>
                              </p:par>
                              <p:par>
                                <p:cTn id="79" presetID="9" presetClass="entr" presetSubtype="0" fill="hold" nodeType="withEffect">
                                  <p:stCondLst>
                                    <p:cond delay="0"/>
                                  </p:stCondLst>
                                  <p:childTnLst>
                                    <p:set>
                                      <p:cBhvr>
                                        <p:cTn id="80" dur="1" fill="hold">
                                          <p:stCondLst>
                                            <p:cond delay="0"/>
                                          </p:stCondLst>
                                        </p:cTn>
                                        <p:tgtEl>
                                          <p:spTgt spid="77"/>
                                        </p:tgtEl>
                                        <p:attrNameLst>
                                          <p:attrName>style.visibility</p:attrName>
                                        </p:attrNameLst>
                                      </p:cBhvr>
                                      <p:to>
                                        <p:strVal val="visible"/>
                                      </p:to>
                                    </p:set>
                                    <p:animEffect transition="in" filter="dissolve">
                                      <p:cBhvr>
                                        <p:cTn id="81" dur="500"/>
                                        <p:tgtEl>
                                          <p:spTgt spid="77"/>
                                        </p:tgtEl>
                                      </p:cBhvr>
                                    </p:animEffect>
                                  </p:childTnLst>
                                </p:cTn>
                              </p:par>
                              <p:par>
                                <p:cTn id="82" presetID="9" presetClass="entr" presetSubtype="0" fill="hold" nodeType="with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dissolve">
                                      <p:cBhvr>
                                        <p:cTn id="84" dur="500"/>
                                        <p:tgtEl>
                                          <p:spTgt spid="78"/>
                                        </p:tgtEl>
                                      </p:cBhvr>
                                    </p:animEffect>
                                  </p:childTnLst>
                                </p:cTn>
                              </p:par>
                              <p:par>
                                <p:cTn id="85" presetID="9" presetClass="entr" presetSubtype="0" fill="hold" grpId="0" nodeType="withEffect">
                                  <p:stCondLst>
                                    <p:cond delay="0"/>
                                  </p:stCondLst>
                                  <p:childTnLst>
                                    <p:set>
                                      <p:cBhvr>
                                        <p:cTn id="86" dur="1" fill="hold">
                                          <p:stCondLst>
                                            <p:cond delay="0"/>
                                          </p:stCondLst>
                                        </p:cTn>
                                        <p:tgtEl>
                                          <p:spTgt spid="142"/>
                                        </p:tgtEl>
                                        <p:attrNameLst>
                                          <p:attrName>style.visibility</p:attrName>
                                        </p:attrNameLst>
                                      </p:cBhvr>
                                      <p:to>
                                        <p:strVal val="visible"/>
                                      </p:to>
                                    </p:set>
                                    <p:animEffect transition="in" filter="dissolve">
                                      <p:cBhvr>
                                        <p:cTn id="87" dur="500"/>
                                        <p:tgtEl>
                                          <p:spTgt spid="142"/>
                                        </p:tgtEl>
                                      </p:cBhvr>
                                    </p:animEffect>
                                  </p:childTnLst>
                                </p:cTn>
                              </p:par>
                            </p:childTnLst>
                          </p:cTn>
                        </p:par>
                      </p:childTnLst>
                    </p:cTn>
                  </p:par>
                  <p:par>
                    <p:cTn id="88" fill="hold">
                      <p:stCondLst>
                        <p:cond delay="indefinite"/>
                      </p:stCondLst>
                      <p:childTnLst>
                        <p:par>
                          <p:cTn id="89" fill="hold">
                            <p:stCondLst>
                              <p:cond delay="0"/>
                            </p:stCondLst>
                            <p:childTnLst>
                              <p:par>
                                <p:cTn id="90" presetID="9" presetClass="entr" presetSubtype="0" fill="hold" grpId="0" nodeType="clickEffect">
                                  <p:stCondLst>
                                    <p:cond delay="0"/>
                                  </p:stCondLst>
                                  <p:childTnLst>
                                    <p:set>
                                      <p:cBhvr>
                                        <p:cTn id="91" dur="1" fill="hold">
                                          <p:stCondLst>
                                            <p:cond delay="0"/>
                                          </p:stCondLst>
                                        </p:cTn>
                                        <p:tgtEl>
                                          <p:spTgt spid="56"/>
                                        </p:tgtEl>
                                        <p:attrNameLst>
                                          <p:attrName>style.visibility</p:attrName>
                                        </p:attrNameLst>
                                      </p:cBhvr>
                                      <p:to>
                                        <p:strVal val="visible"/>
                                      </p:to>
                                    </p:set>
                                    <p:animEffect transition="in" filter="dissolve">
                                      <p:cBhvr>
                                        <p:cTn id="92" dur="500"/>
                                        <p:tgtEl>
                                          <p:spTgt spid="56"/>
                                        </p:tgtEl>
                                      </p:cBhvr>
                                    </p:animEffect>
                                  </p:childTnLst>
                                </p:cTn>
                              </p:par>
                              <p:par>
                                <p:cTn id="93" presetID="9" presetClass="entr" presetSubtype="0" fill="hold" grpId="0" nodeType="withEffect">
                                  <p:stCondLst>
                                    <p:cond delay="0"/>
                                  </p:stCondLst>
                                  <p:childTnLst>
                                    <p:set>
                                      <p:cBhvr>
                                        <p:cTn id="94" dur="1" fill="hold">
                                          <p:stCondLst>
                                            <p:cond delay="0"/>
                                          </p:stCondLst>
                                        </p:cTn>
                                        <p:tgtEl>
                                          <p:spTgt spid="187"/>
                                        </p:tgtEl>
                                        <p:attrNameLst>
                                          <p:attrName>style.visibility</p:attrName>
                                        </p:attrNameLst>
                                      </p:cBhvr>
                                      <p:to>
                                        <p:strVal val="visible"/>
                                      </p:to>
                                    </p:set>
                                    <p:animEffect transition="in" filter="dissolve">
                                      <p:cBhvr>
                                        <p:cTn id="95" dur="500"/>
                                        <p:tgtEl>
                                          <p:spTgt spid="187"/>
                                        </p:tgtEl>
                                      </p:cBhvr>
                                    </p:animEffect>
                                  </p:childTnLst>
                                </p:cTn>
                              </p:par>
                            </p:childTnLst>
                          </p:cTn>
                        </p:par>
                      </p:childTnLst>
                    </p:cTn>
                  </p:par>
                  <p:par>
                    <p:cTn id="96" fill="hold">
                      <p:stCondLst>
                        <p:cond delay="indefinite"/>
                      </p:stCondLst>
                      <p:childTnLst>
                        <p:par>
                          <p:cTn id="97" fill="hold">
                            <p:stCondLst>
                              <p:cond delay="0"/>
                            </p:stCondLst>
                            <p:childTnLst>
                              <p:par>
                                <p:cTn id="98" presetID="9" presetClass="entr" presetSubtype="0" fill="hold" nodeType="clickEffect">
                                  <p:stCondLst>
                                    <p:cond delay="0"/>
                                  </p:stCondLst>
                                  <p:childTnLst>
                                    <p:set>
                                      <p:cBhvr>
                                        <p:cTn id="99" dur="1" fill="hold">
                                          <p:stCondLst>
                                            <p:cond delay="0"/>
                                          </p:stCondLst>
                                        </p:cTn>
                                        <p:tgtEl>
                                          <p:spTgt spid="76"/>
                                        </p:tgtEl>
                                        <p:attrNameLst>
                                          <p:attrName>style.visibility</p:attrName>
                                        </p:attrNameLst>
                                      </p:cBhvr>
                                      <p:to>
                                        <p:strVal val="visible"/>
                                      </p:to>
                                    </p:set>
                                    <p:animEffect transition="in" filter="dissolve">
                                      <p:cBhvr>
                                        <p:cTn id="100" dur="500"/>
                                        <p:tgtEl>
                                          <p:spTgt spid="76"/>
                                        </p:tgtEl>
                                      </p:cBhvr>
                                    </p:animEffect>
                                  </p:childTnLst>
                                </p:cTn>
                              </p:par>
                              <p:par>
                                <p:cTn id="101" presetID="9" presetClass="entr" presetSubtype="0" fill="hold" nodeType="withEffect">
                                  <p:stCondLst>
                                    <p:cond delay="0"/>
                                  </p:stCondLst>
                                  <p:childTnLst>
                                    <p:set>
                                      <p:cBhvr>
                                        <p:cTn id="102" dur="1" fill="hold">
                                          <p:stCondLst>
                                            <p:cond delay="0"/>
                                          </p:stCondLst>
                                        </p:cTn>
                                        <p:tgtEl>
                                          <p:spTgt spid="170"/>
                                        </p:tgtEl>
                                        <p:attrNameLst>
                                          <p:attrName>style.visibility</p:attrName>
                                        </p:attrNameLst>
                                      </p:cBhvr>
                                      <p:to>
                                        <p:strVal val="visible"/>
                                      </p:to>
                                    </p:set>
                                    <p:animEffect transition="in" filter="dissolve">
                                      <p:cBhvr>
                                        <p:cTn id="103" dur="500"/>
                                        <p:tgtEl>
                                          <p:spTgt spid="170"/>
                                        </p:tgtEl>
                                      </p:cBhvr>
                                    </p:animEffect>
                                  </p:childTnLst>
                                </p:cTn>
                              </p:par>
                              <p:par>
                                <p:cTn id="104" presetID="9" presetClass="entr" presetSubtype="0" fill="hold" nodeType="withEffect">
                                  <p:stCondLst>
                                    <p:cond delay="0"/>
                                  </p:stCondLst>
                                  <p:childTnLst>
                                    <p:set>
                                      <p:cBhvr>
                                        <p:cTn id="105" dur="1" fill="hold">
                                          <p:stCondLst>
                                            <p:cond delay="0"/>
                                          </p:stCondLst>
                                        </p:cTn>
                                        <p:tgtEl>
                                          <p:spTgt spid="163"/>
                                        </p:tgtEl>
                                        <p:attrNameLst>
                                          <p:attrName>style.visibility</p:attrName>
                                        </p:attrNameLst>
                                      </p:cBhvr>
                                      <p:to>
                                        <p:strVal val="visible"/>
                                      </p:to>
                                    </p:set>
                                    <p:animEffect transition="in" filter="dissolve">
                                      <p:cBhvr>
                                        <p:cTn id="106" dur="500"/>
                                        <p:tgtEl>
                                          <p:spTgt spid="163"/>
                                        </p:tgtEl>
                                      </p:cBhvr>
                                    </p:animEffect>
                                  </p:childTnLst>
                                </p:cTn>
                              </p:par>
                              <p:par>
                                <p:cTn id="107" presetID="9" presetClass="entr" presetSubtype="0" fill="hold" nodeType="withEffect">
                                  <p:stCondLst>
                                    <p:cond delay="0"/>
                                  </p:stCondLst>
                                  <p:childTnLst>
                                    <p:set>
                                      <p:cBhvr>
                                        <p:cTn id="108" dur="1" fill="hold">
                                          <p:stCondLst>
                                            <p:cond delay="0"/>
                                          </p:stCondLst>
                                        </p:cTn>
                                        <p:tgtEl>
                                          <p:spTgt spid="6"/>
                                        </p:tgtEl>
                                        <p:attrNameLst>
                                          <p:attrName>style.visibility</p:attrName>
                                        </p:attrNameLst>
                                      </p:cBhvr>
                                      <p:to>
                                        <p:strVal val="visible"/>
                                      </p:to>
                                    </p:set>
                                    <p:animEffect transition="in" filter="dissolve">
                                      <p:cBhvr>
                                        <p:cTn id="109" dur="500"/>
                                        <p:tgtEl>
                                          <p:spTgt spid="6"/>
                                        </p:tgtEl>
                                      </p:cBhvr>
                                    </p:animEffect>
                                  </p:childTnLst>
                                </p:cTn>
                              </p:par>
                              <p:par>
                                <p:cTn id="110" presetID="9" presetClass="entr" presetSubtype="0" fill="hold" nodeType="withEffect">
                                  <p:stCondLst>
                                    <p:cond delay="0"/>
                                  </p:stCondLst>
                                  <p:childTnLst>
                                    <p:set>
                                      <p:cBhvr>
                                        <p:cTn id="111" dur="1" fill="hold">
                                          <p:stCondLst>
                                            <p:cond delay="0"/>
                                          </p:stCondLst>
                                        </p:cTn>
                                        <p:tgtEl>
                                          <p:spTgt spid="172"/>
                                        </p:tgtEl>
                                        <p:attrNameLst>
                                          <p:attrName>style.visibility</p:attrName>
                                        </p:attrNameLst>
                                      </p:cBhvr>
                                      <p:to>
                                        <p:strVal val="visible"/>
                                      </p:to>
                                    </p:set>
                                    <p:animEffect transition="in" filter="dissolve">
                                      <p:cBhvr>
                                        <p:cTn id="112" dur="500"/>
                                        <p:tgtEl>
                                          <p:spTgt spid="172"/>
                                        </p:tgtEl>
                                      </p:cBhvr>
                                    </p:animEffect>
                                  </p:childTnLst>
                                </p:cTn>
                              </p:par>
                              <p:par>
                                <p:cTn id="113" presetID="9" presetClass="entr" presetSubtype="0" fill="hold" grpId="1" nodeType="withEffect">
                                  <p:stCondLst>
                                    <p:cond delay="0"/>
                                  </p:stCondLst>
                                  <p:childTnLst>
                                    <p:set>
                                      <p:cBhvr>
                                        <p:cTn id="114" dur="1" fill="hold">
                                          <p:stCondLst>
                                            <p:cond delay="0"/>
                                          </p:stCondLst>
                                        </p:cTn>
                                        <p:tgtEl>
                                          <p:spTgt spid="158"/>
                                        </p:tgtEl>
                                        <p:attrNameLst>
                                          <p:attrName>style.visibility</p:attrName>
                                        </p:attrNameLst>
                                      </p:cBhvr>
                                      <p:to>
                                        <p:strVal val="visible"/>
                                      </p:to>
                                    </p:set>
                                    <p:animEffect transition="in" filter="dissolve">
                                      <p:cBhvr>
                                        <p:cTn id="115" dur="500"/>
                                        <p:tgtEl>
                                          <p:spTgt spid="158"/>
                                        </p:tgtEl>
                                      </p:cBhvr>
                                    </p:animEffect>
                                  </p:childTnLst>
                                </p:cTn>
                              </p:par>
                              <p:par>
                                <p:cTn id="116" presetID="9" presetClass="entr" presetSubtype="0" fill="hold" nodeType="withEffect">
                                  <p:stCondLst>
                                    <p:cond delay="0"/>
                                  </p:stCondLst>
                                  <p:childTnLst>
                                    <p:set>
                                      <p:cBhvr>
                                        <p:cTn id="117" dur="1" fill="hold">
                                          <p:stCondLst>
                                            <p:cond delay="0"/>
                                          </p:stCondLst>
                                        </p:cTn>
                                        <p:tgtEl>
                                          <p:spTgt spid="89"/>
                                        </p:tgtEl>
                                        <p:attrNameLst>
                                          <p:attrName>style.visibility</p:attrName>
                                        </p:attrNameLst>
                                      </p:cBhvr>
                                      <p:to>
                                        <p:strVal val="visible"/>
                                      </p:to>
                                    </p:set>
                                    <p:animEffect transition="in" filter="dissolve">
                                      <p:cBhvr>
                                        <p:cTn id="118" dur="500"/>
                                        <p:tgtEl>
                                          <p:spTgt spid="89"/>
                                        </p:tgtEl>
                                      </p:cBhvr>
                                    </p:animEffect>
                                  </p:childTnLst>
                                </p:cTn>
                              </p:par>
                              <p:par>
                                <p:cTn id="119" presetID="9" presetClass="entr" presetSubtype="0" fill="hold" nodeType="withEffect">
                                  <p:stCondLst>
                                    <p:cond delay="0"/>
                                  </p:stCondLst>
                                  <p:childTnLst>
                                    <p:set>
                                      <p:cBhvr>
                                        <p:cTn id="120" dur="1" fill="hold">
                                          <p:stCondLst>
                                            <p:cond delay="0"/>
                                          </p:stCondLst>
                                        </p:cTn>
                                        <p:tgtEl>
                                          <p:spTgt spid="92"/>
                                        </p:tgtEl>
                                        <p:attrNameLst>
                                          <p:attrName>style.visibility</p:attrName>
                                        </p:attrNameLst>
                                      </p:cBhvr>
                                      <p:to>
                                        <p:strVal val="visible"/>
                                      </p:to>
                                    </p:set>
                                    <p:animEffect transition="in" filter="dissolve">
                                      <p:cBhvr>
                                        <p:cTn id="121" dur="500"/>
                                        <p:tgtEl>
                                          <p:spTgt spid="92"/>
                                        </p:tgtEl>
                                      </p:cBhvr>
                                    </p:animEffect>
                                  </p:childTnLst>
                                </p:cTn>
                              </p:par>
                            </p:childTnLst>
                          </p:cTn>
                        </p:par>
                      </p:childTnLst>
                    </p:cTn>
                  </p:par>
                  <p:par>
                    <p:cTn id="122" fill="hold">
                      <p:stCondLst>
                        <p:cond delay="indefinite"/>
                      </p:stCondLst>
                      <p:childTnLst>
                        <p:par>
                          <p:cTn id="123" fill="hold">
                            <p:stCondLst>
                              <p:cond delay="0"/>
                            </p:stCondLst>
                            <p:childTnLst>
                              <p:par>
                                <p:cTn id="124" presetID="9" presetClass="entr" presetSubtype="0" fill="hold" nodeType="clickEffect">
                                  <p:stCondLst>
                                    <p:cond delay="0"/>
                                  </p:stCondLst>
                                  <p:childTnLst>
                                    <p:set>
                                      <p:cBhvr>
                                        <p:cTn id="125" dur="1" fill="hold">
                                          <p:stCondLst>
                                            <p:cond delay="0"/>
                                          </p:stCondLst>
                                        </p:cTn>
                                        <p:tgtEl>
                                          <p:spTgt spid="109"/>
                                        </p:tgtEl>
                                        <p:attrNameLst>
                                          <p:attrName>style.visibility</p:attrName>
                                        </p:attrNameLst>
                                      </p:cBhvr>
                                      <p:to>
                                        <p:strVal val="visible"/>
                                      </p:to>
                                    </p:set>
                                    <p:animEffect transition="in" filter="dissolve">
                                      <p:cBhvr>
                                        <p:cTn id="126" dur="500"/>
                                        <p:tgtEl>
                                          <p:spTgt spid="109"/>
                                        </p:tgtEl>
                                      </p:cBhvr>
                                    </p:animEffect>
                                  </p:childTnLst>
                                </p:cTn>
                              </p:par>
                              <p:par>
                                <p:cTn id="127" presetID="9" presetClass="entr" presetSubtype="0" fill="hold" nodeType="with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dissolve">
                                      <p:cBhvr>
                                        <p:cTn id="129" dur="500"/>
                                        <p:tgtEl>
                                          <p:spTgt spid="108"/>
                                        </p:tgtEl>
                                      </p:cBhvr>
                                    </p:animEffect>
                                  </p:childTnLst>
                                </p:cTn>
                              </p:par>
                              <p:par>
                                <p:cTn id="130" presetID="9" presetClass="entr" presetSubtype="0" fill="hold" nodeType="withEffect">
                                  <p:stCondLst>
                                    <p:cond delay="0"/>
                                  </p:stCondLst>
                                  <p:childTnLst>
                                    <p:set>
                                      <p:cBhvr>
                                        <p:cTn id="131" dur="1" fill="hold">
                                          <p:stCondLst>
                                            <p:cond delay="0"/>
                                          </p:stCondLst>
                                        </p:cTn>
                                        <p:tgtEl>
                                          <p:spTgt spid="107"/>
                                        </p:tgtEl>
                                        <p:attrNameLst>
                                          <p:attrName>style.visibility</p:attrName>
                                        </p:attrNameLst>
                                      </p:cBhvr>
                                      <p:to>
                                        <p:strVal val="visible"/>
                                      </p:to>
                                    </p:set>
                                    <p:animEffect transition="in" filter="dissolve">
                                      <p:cBhvr>
                                        <p:cTn id="132"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 grpId="0" animBg="1"/>
      <p:bldP spid="56" grpId="0"/>
      <p:bldP spid="142" grpId="0"/>
      <p:bldP spid="154" grpId="0" animBg="1"/>
      <p:bldP spid="155" grpId="0" animBg="1"/>
      <p:bldP spid="157" grpId="0" animBg="1"/>
      <p:bldP spid="158" grpId="0" animBg="1"/>
      <p:bldP spid="158" grpId="1" animBg="1"/>
      <p:bldP spid="159" grpId="0" animBg="1"/>
      <p:bldP spid="160" grpId="0" animBg="1"/>
      <p:bldP spid="161" grpId="0" animBg="1"/>
      <p:bldP spid="162" grpId="0" animBg="1"/>
      <p:bldP spid="165" grpId="0" animBg="1"/>
      <p:bldP spid="169" grpId="0" animBg="1"/>
      <p:bldP spid="187" grpId="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7250"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82296" tIns="41148" rIns="82296" bIns="41148"/>
          <a:lstStyle/>
          <a:p>
            <a:endParaRPr lang="en-US"/>
          </a:p>
        </p:txBody>
      </p:sp>
      <p:sp>
        <p:nvSpPr>
          <p:cNvPr id="137251" name="TextBox 43"/>
          <p:cNvSpPr txBox="1">
            <a:spLocks noChangeArrowheads="1"/>
          </p:cNvSpPr>
          <p:nvPr/>
        </p:nvSpPr>
        <p:spPr bwMode="auto">
          <a:xfrm>
            <a:off x="8719662" y="6472238"/>
            <a:ext cx="389505" cy="2523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31.)</a:t>
            </a:r>
          </a:p>
        </p:txBody>
      </p:sp>
      <p:sp>
        <p:nvSpPr>
          <p:cNvPr id="56" name="TextBox 55"/>
          <p:cNvSpPr txBox="1"/>
          <p:nvPr/>
        </p:nvSpPr>
        <p:spPr>
          <a:xfrm>
            <a:off x="515955" y="712510"/>
            <a:ext cx="4614845" cy="1323439"/>
          </a:xfrm>
          <a:prstGeom prst="rect">
            <a:avLst/>
          </a:prstGeom>
          <a:noFill/>
        </p:spPr>
        <p:txBody>
          <a:bodyPr wrap="square" rtlCol="0">
            <a:spAutoFit/>
          </a:bodyPr>
          <a:lstStyle/>
          <a:p>
            <a:r>
              <a:rPr lang="en-US" sz="2000" dirty="0">
                <a:solidFill>
                  <a:srgbClr val="FF0000"/>
                </a:solidFill>
                <a:latin typeface="Apple Chancery"/>
                <a:cs typeface="Apple Chancery"/>
              </a:rPr>
              <a:t>As the cap </a:t>
            </a:r>
            <a:r>
              <a:rPr lang="en-US" sz="2000" dirty="0">
                <a:latin typeface="Times New Roman"/>
                <a:cs typeface="Times New Roman"/>
              </a:rPr>
              <a:t>begins to </a:t>
            </a:r>
            <a:r>
              <a:rPr lang="en-US" sz="2000" dirty="0">
                <a:solidFill>
                  <a:srgbClr val="0000FF"/>
                </a:solidFill>
                <a:latin typeface="Times New Roman"/>
                <a:cs typeface="Times New Roman"/>
              </a:rPr>
              <a:t>charge</a:t>
            </a:r>
            <a:r>
              <a:rPr lang="en-US" sz="2000" dirty="0">
                <a:latin typeface="Times New Roman"/>
                <a:cs typeface="Times New Roman"/>
              </a:rPr>
              <a:t>, some of the </a:t>
            </a:r>
            <a:r>
              <a:rPr lang="en-US" sz="2000" dirty="0">
                <a:solidFill>
                  <a:srgbClr val="0000FF"/>
                </a:solidFill>
                <a:latin typeface="Times New Roman"/>
                <a:cs typeface="Times New Roman"/>
              </a:rPr>
              <a:t>voltage drop </a:t>
            </a:r>
            <a:r>
              <a:rPr lang="en-US" sz="2000" dirty="0">
                <a:latin typeface="Times New Roman"/>
                <a:cs typeface="Times New Roman"/>
              </a:rPr>
              <a:t>happens </a:t>
            </a:r>
            <a:r>
              <a:rPr lang="en-US" sz="2000" dirty="0">
                <a:solidFill>
                  <a:srgbClr val="0000FF"/>
                </a:solidFill>
                <a:latin typeface="Times New Roman"/>
                <a:cs typeface="Times New Roman"/>
              </a:rPr>
              <a:t>across the resistor</a:t>
            </a:r>
            <a:r>
              <a:rPr lang="en-US" sz="2000" dirty="0">
                <a:latin typeface="Times New Roman"/>
                <a:cs typeface="Times New Roman"/>
              </a:rPr>
              <a:t> and some </a:t>
            </a:r>
            <a:r>
              <a:rPr lang="en-US" sz="2000" dirty="0">
                <a:solidFill>
                  <a:srgbClr val="0000FF"/>
                </a:solidFill>
                <a:latin typeface="Times New Roman"/>
                <a:cs typeface="Times New Roman"/>
              </a:rPr>
              <a:t>across the capacitor </a:t>
            </a:r>
            <a:r>
              <a:rPr lang="en-US" sz="2000" dirty="0">
                <a:latin typeface="Times New Roman"/>
                <a:cs typeface="Times New Roman"/>
              </a:rPr>
              <a:t>leaving us with a </a:t>
            </a:r>
            <a:r>
              <a:rPr lang="en-US" sz="2000" dirty="0" err="1">
                <a:latin typeface="Times New Roman"/>
                <a:cs typeface="Times New Roman"/>
              </a:rPr>
              <a:t>Kirchoff</a:t>
            </a:r>
            <a:r>
              <a:rPr lang="en-US" sz="2000" dirty="0">
                <a:latin typeface="Times New Roman"/>
                <a:cs typeface="Times New Roman"/>
              </a:rPr>
              <a:t> expression of:</a:t>
            </a:r>
          </a:p>
        </p:txBody>
      </p:sp>
      <p:sp>
        <p:nvSpPr>
          <p:cNvPr id="142" name="TextBox 141"/>
          <p:cNvSpPr txBox="1"/>
          <p:nvPr/>
        </p:nvSpPr>
        <p:spPr>
          <a:xfrm>
            <a:off x="201077" y="320308"/>
            <a:ext cx="5582186" cy="400110"/>
          </a:xfrm>
          <a:prstGeom prst="rect">
            <a:avLst/>
          </a:prstGeom>
          <a:noFill/>
        </p:spPr>
        <p:txBody>
          <a:bodyPr wrap="square" rtlCol="0">
            <a:spAutoFit/>
          </a:bodyPr>
          <a:lstStyle/>
          <a:p>
            <a:r>
              <a:rPr lang="en-US" sz="2000" dirty="0">
                <a:solidFill>
                  <a:srgbClr val="FF0000"/>
                </a:solidFill>
                <a:latin typeface="Apple Chancery"/>
                <a:cs typeface="Apple Chancery"/>
              </a:rPr>
              <a:t>b.) What happens </a:t>
            </a:r>
            <a:r>
              <a:rPr lang="en-US" sz="2000" dirty="0">
                <a:latin typeface="Times New Roman"/>
                <a:cs typeface="Times New Roman"/>
              </a:rPr>
              <a:t>as time proceeds?</a:t>
            </a:r>
          </a:p>
        </p:txBody>
      </p:sp>
      <p:sp>
        <p:nvSpPr>
          <p:cNvPr id="79" name="TextBox 78"/>
          <p:cNvSpPr txBox="1"/>
          <p:nvPr/>
        </p:nvSpPr>
        <p:spPr>
          <a:xfrm>
            <a:off x="515955" y="3457576"/>
            <a:ext cx="8326372" cy="1015663"/>
          </a:xfrm>
          <a:prstGeom prst="rect">
            <a:avLst/>
          </a:prstGeom>
          <a:noFill/>
        </p:spPr>
        <p:txBody>
          <a:bodyPr wrap="square" rtlCol="0">
            <a:spAutoFit/>
          </a:bodyPr>
          <a:lstStyle/>
          <a:p>
            <a:r>
              <a:rPr lang="en-US" sz="2000" dirty="0">
                <a:solidFill>
                  <a:srgbClr val="FF0000"/>
                </a:solidFill>
                <a:latin typeface="Apple Chancery"/>
                <a:cs typeface="Apple Chancery"/>
              </a:rPr>
              <a:t>The problem?  </a:t>
            </a:r>
            <a:r>
              <a:rPr lang="en-US" sz="2000" dirty="0">
                <a:latin typeface="Times New Roman"/>
                <a:cs typeface="Times New Roman"/>
              </a:rPr>
              <a:t>There are </a:t>
            </a:r>
            <a:r>
              <a:rPr lang="en-US" sz="2000" dirty="0">
                <a:solidFill>
                  <a:srgbClr val="0000FF"/>
                </a:solidFill>
                <a:latin typeface="Times New Roman"/>
                <a:cs typeface="Times New Roman"/>
              </a:rPr>
              <a:t>two different types </a:t>
            </a:r>
            <a:r>
              <a:rPr lang="en-US" sz="2000" dirty="0">
                <a:latin typeface="Times New Roman"/>
                <a:cs typeface="Times New Roman"/>
              </a:rPr>
              <a:t>of </a:t>
            </a:r>
            <a:r>
              <a:rPr lang="en-US" sz="2000" i="1" dirty="0">
                <a:solidFill>
                  <a:srgbClr val="FF0000"/>
                </a:solidFill>
                <a:latin typeface="Times New Roman"/>
                <a:cs typeface="Times New Roman"/>
              </a:rPr>
              <a:t>q</a:t>
            </a:r>
            <a:r>
              <a:rPr lang="en-US" sz="2000" i="1" dirty="0">
                <a:latin typeface="Times New Roman"/>
                <a:cs typeface="Times New Roman"/>
              </a:rPr>
              <a:t> </a:t>
            </a:r>
            <a:r>
              <a:rPr lang="en-US" sz="2000" dirty="0">
                <a:latin typeface="Times New Roman"/>
                <a:cs typeface="Times New Roman"/>
              </a:rPr>
              <a:t>in this expression.  One refers to the </a:t>
            </a:r>
            <a:r>
              <a:rPr lang="en-US" sz="2000" dirty="0">
                <a:solidFill>
                  <a:srgbClr val="FF0000"/>
                </a:solidFill>
                <a:latin typeface="Times New Roman"/>
                <a:cs typeface="Times New Roman"/>
              </a:rPr>
              <a:t>amount of charge on one capacitor plate</a:t>
            </a:r>
            <a:r>
              <a:rPr lang="en-US" sz="2000" dirty="0">
                <a:latin typeface="Times New Roman"/>
                <a:cs typeface="Times New Roman"/>
              </a:rPr>
              <a:t>.  The other refers to </a:t>
            </a:r>
            <a:r>
              <a:rPr lang="en-US" sz="2000" dirty="0">
                <a:solidFill>
                  <a:srgbClr val="FF0000"/>
                </a:solidFill>
                <a:latin typeface="Times New Roman"/>
                <a:cs typeface="Times New Roman"/>
              </a:rPr>
              <a:t>charge flowing through the circuit </a:t>
            </a:r>
            <a:r>
              <a:rPr lang="en-US" sz="2000" dirty="0">
                <a:latin typeface="Times New Roman"/>
                <a:cs typeface="Times New Roman"/>
              </a:rPr>
              <a:t>(current is defined as the </a:t>
            </a:r>
            <a:r>
              <a:rPr lang="en-US" sz="2000" i="1" dirty="0">
                <a:solidFill>
                  <a:srgbClr val="0000FF"/>
                </a:solidFill>
                <a:latin typeface="Times New Roman"/>
                <a:cs typeface="Times New Roman"/>
              </a:rPr>
              <a:t>time rate of charge flow</a:t>
            </a:r>
            <a:r>
              <a:rPr lang="en-US" sz="2000" dirty="0">
                <a:latin typeface="Times New Roman"/>
                <a:cs typeface="Times New Roman"/>
              </a:rPr>
              <a:t>).  </a:t>
            </a:r>
          </a:p>
        </p:txBody>
      </p:sp>
      <p:sp>
        <p:nvSpPr>
          <p:cNvPr id="39" name="TextBox 38"/>
          <p:cNvSpPr txBox="1"/>
          <p:nvPr/>
        </p:nvSpPr>
        <p:spPr>
          <a:xfrm>
            <a:off x="847971" y="4469050"/>
            <a:ext cx="7803657" cy="1015663"/>
          </a:xfrm>
          <a:prstGeom prst="rect">
            <a:avLst/>
          </a:prstGeom>
          <a:noFill/>
        </p:spPr>
        <p:txBody>
          <a:bodyPr wrap="square" rtlCol="0">
            <a:spAutoFit/>
          </a:bodyPr>
          <a:lstStyle/>
          <a:p>
            <a:r>
              <a:rPr lang="en-US" sz="2000" dirty="0">
                <a:solidFill>
                  <a:srgbClr val="FF0000"/>
                </a:solidFill>
                <a:latin typeface="Apple Chancery"/>
                <a:cs typeface="Apple Chancery"/>
              </a:rPr>
              <a:t>Although this won’t </a:t>
            </a:r>
            <a:r>
              <a:rPr lang="en-US" sz="2000" dirty="0">
                <a:latin typeface="Times New Roman"/>
                <a:cs typeface="Times New Roman"/>
              </a:rPr>
              <a:t>always be the case, in this instance the </a:t>
            </a:r>
            <a:r>
              <a:rPr lang="en-US" sz="2000" dirty="0">
                <a:solidFill>
                  <a:srgbClr val="0000FF"/>
                </a:solidFill>
                <a:latin typeface="Times New Roman"/>
                <a:cs typeface="Times New Roman"/>
              </a:rPr>
              <a:t>rate at which charge accumulates </a:t>
            </a:r>
            <a:r>
              <a:rPr lang="en-US" sz="2000" dirty="0">
                <a:latin typeface="Times New Roman"/>
                <a:cs typeface="Times New Roman"/>
              </a:rPr>
              <a:t>on the cap plates will </a:t>
            </a:r>
            <a:r>
              <a:rPr lang="en-US" sz="2000" dirty="0">
                <a:solidFill>
                  <a:srgbClr val="0000FF"/>
                </a:solidFill>
                <a:latin typeface="Times New Roman"/>
                <a:cs typeface="Times New Roman"/>
              </a:rPr>
              <a:t>equal the rate at which charge passes </a:t>
            </a:r>
            <a:r>
              <a:rPr lang="en-US" sz="2000" dirty="0">
                <a:latin typeface="Times New Roman"/>
                <a:cs typeface="Times New Roman"/>
              </a:rPr>
              <a:t>by per unit time, and we can write:</a:t>
            </a:r>
          </a:p>
        </p:txBody>
      </p:sp>
      <p:sp>
        <p:nvSpPr>
          <p:cNvPr id="48" name="Line 10"/>
          <p:cNvSpPr>
            <a:spLocks noChangeShapeType="1"/>
          </p:cNvSpPr>
          <p:nvPr/>
        </p:nvSpPr>
        <p:spPr bwMode="auto">
          <a:xfrm>
            <a:off x="6458073" y="778955"/>
            <a:ext cx="621142"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9" name="Line 11"/>
          <p:cNvSpPr>
            <a:spLocks noChangeShapeType="1"/>
          </p:cNvSpPr>
          <p:nvPr/>
        </p:nvSpPr>
        <p:spPr bwMode="auto">
          <a:xfrm>
            <a:off x="8183467" y="709939"/>
            <a:ext cx="621142"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nvGrpSpPr>
          <p:cNvPr id="50" name="Group 12"/>
          <p:cNvGrpSpPr>
            <a:grpSpLocks/>
          </p:cNvGrpSpPr>
          <p:nvPr/>
        </p:nvGrpSpPr>
        <p:grpSpPr bwMode="auto">
          <a:xfrm rot="18900000">
            <a:off x="7217246" y="364861"/>
            <a:ext cx="828189" cy="773552"/>
            <a:chOff x="768" y="1200"/>
            <a:chExt cx="720" cy="672"/>
          </a:xfrm>
        </p:grpSpPr>
        <p:cxnSp>
          <p:nvCxnSpPr>
            <p:cNvPr id="51" name="AutoShape 13"/>
            <p:cNvCxnSpPr>
              <a:cxnSpLocks noChangeShapeType="1"/>
            </p:cNvCxnSpPr>
            <p:nvPr/>
          </p:nvCxnSpPr>
          <p:spPr bwMode="auto">
            <a:xfrm>
              <a:off x="768" y="1200"/>
              <a:ext cx="384" cy="336"/>
            </a:xfrm>
            <a:prstGeom prst="bentConnector3">
              <a:avLst>
                <a:gd name="adj1" fmla="val 50000"/>
              </a:avLst>
            </a:prstGeom>
            <a:noFill/>
            <a:ln w="9525">
              <a:solidFill>
                <a:schemeClr val="tx1"/>
              </a:solidFill>
              <a:miter lim="800000"/>
              <a:headEnd/>
              <a:tailEnd/>
            </a:ln>
            <a:extLst>
              <a:ext uri="{909E8E84-426E-40dd-AFC4-6F175D3DCCD1}">
                <a14:hiddenFill xmlns="" xmlns:a14="http://schemas.microsoft.com/office/drawing/2010/main">
                  <a:noFill/>
                </a14:hiddenFill>
              </a:ext>
            </a:extLst>
          </p:spPr>
        </p:cxnSp>
        <p:cxnSp>
          <p:nvCxnSpPr>
            <p:cNvPr id="52" name="AutoShape 14"/>
            <p:cNvCxnSpPr>
              <a:cxnSpLocks noChangeShapeType="1"/>
            </p:cNvCxnSpPr>
            <p:nvPr/>
          </p:nvCxnSpPr>
          <p:spPr bwMode="auto">
            <a:xfrm>
              <a:off x="1104" y="1536"/>
              <a:ext cx="384" cy="336"/>
            </a:xfrm>
            <a:prstGeom prst="bentConnector3">
              <a:avLst>
                <a:gd name="adj1" fmla="val 50000"/>
              </a:avLst>
            </a:prstGeom>
            <a:noFill/>
            <a:ln w="9525">
              <a:solidFill>
                <a:schemeClr val="tx1"/>
              </a:solidFill>
              <a:miter lim="800000"/>
              <a:headEnd/>
              <a:tailEnd/>
            </a:ln>
            <a:extLst>
              <a:ext uri="{909E8E84-426E-40dd-AFC4-6F175D3DCCD1}">
                <a14:hiddenFill xmlns="" xmlns:a14="http://schemas.microsoft.com/office/drawing/2010/main">
                  <a:noFill/>
                </a14:hiddenFill>
              </a:ext>
            </a:extLst>
          </p:spPr>
        </p:cxnSp>
      </p:grpSp>
      <p:sp>
        <p:nvSpPr>
          <p:cNvPr id="53" name="Line 15"/>
          <p:cNvSpPr>
            <a:spLocks noChangeShapeType="1"/>
          </p:cNvSpPr>
          <p:nvPr/>
        </p:nvSpPr>
        <p:spPr bwMode="auto">
          <a:xfrm>
            <a:off x="8804609" y="1745176"/>
            <a:ext cx="0" cy="62114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54" name="Line 17"/>
          <p:cNvSpPr>
            <a:spLocks noChangeShapeType="1"/>
          </p:cNvSpPr>
          <p:nvPr/>
        </p:nvSpPr>
        <p:spPr bwMode="auto">
          <a:xfrm>
            <a:off x="5629884" y="2366317"/>
            <a:ext cx="1449331"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55" name="Line 18"/>
          <p:cNvSpPr>
            <a:spLocks noChangeShapeType="1"/>
          </p:cNvSpPr>
          <p:nvPr/>
        </p:nvSpPr>
        <p:spPr bwMode="auto">
          <a:xfrm>
            <a:off x="7079215" y="2090254"/>
            <a:ext cx="0" cy="552126"/>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57" name="Line 19"/>
          <p:cNvSpPr>
            <a:spLocks noChangeShapeType="1"/>
          </p:cNvSpPr>
          <p:nvPr/>
        </p:nvSpPr>
        <p:spPr bwMode="auto">
          <a:xfrm>
            <a:off x="7217246" y="2297302"/>
            <a:ext cx="0" cy="13803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58" name="Line 20"/>
          <p:cNvSpPr>
            <a:spLocks noChangeShapeType="1"/>
          </p:cNvSpPr>
          <p:nvPr/>
        </p:nvSpPr>
        <p:spPr bwMode="auto">
          <a:xfrm flipV="1">
            <a:off x="7217246" y="2366317"/>
            <a:ext cx="1587363"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59" name="Line 21"/>
          <p:cNvSpPr>
            <a:spLocks noChangeShapeType="1"/>
          </p:cNvSpPr>
          <p:nvPr/>
        </p:nvSpPr>
        <p:spPr bwMode="auto">
          <a:xfrm>
            <a:off x="5629884" y="778955"/>
            <a:ext cx="0" cy="158736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aphicFrame>
        <p:nvGraphicFramePr>
          <p:cNvPr id="60" name="Object 2"/>
          <p:cNvGraphicFramePr>
            <a:graphicFrameLocks noChangeAspect="1"/>
          </p:cNvGraphicFramePr>
          <p:nvPr>
            <p:extLst>
              <p:ext uri="{D42A27DB-BD31-4B8C-83A1-F6EECF244321}">
                <p14:modId xmlns:p14="http://schemas.microsoft.com/office/powerpoint/2010/main" val="3308678989"/>
              </p:ext>
            </p:extLst>
          </p:nvPr>
        </p:nvGraphicFramePr>
        <p:xfrm>
          <a:off x="6076950" y="1225550"/>
          <a:ext cx="982663" cy="439738"/>
        </p:xfrm>
        <a:graphic>
          <a:graphicData uri="http://schemas.openxmlformats.org/presentationml/2006/ole">
            <mc:AlternateContent xmlns:mc="http://schemas.openxmlformats.org/markup-compatibility/2006">
              <mc:Choice xmlns:v="urn:schemas-microsoft-com:vml" Requires="v">
                <p:oleObj name="Equation" r:id="rId3" imgW="711200" imgH="317500" progId="Equation.DSMT4">
                  <p:embed/>
                </p:oleObj>
              </mc:Choice>
              <mc:Fallback>
                <p:oleObj name="Equation" r:id="rId3" imgW="711200" imgH="317500" progId="Equation.DSMT4">
                  <p:embed/>
                  <p:pic>
                    <p:nvPicPr>
                      <p:cNvPr id="0" name=""/>
                      <p:cNvPicPr>
                        <a:picLocks noChangeAspect="1" noChangeArrowheads="1"/>
                      </p:cNvPicPr>
                      <p:nvPr/>
                    </p:nvPicPr>
                    <p:blipFill>
                      <a:blip r:embed="rId4"/>
                      <a:srcRect/>
                      <a:stretch>
                        <a:fillRect/>
                      </a:stretch>
                    </p:blipFill>
                    <p:spPr bwMode="auto">
                      <a:xfrm>
                        <a:off x="6076950" y="1225550"/>
                        <a:ext cx="982663" cy="439738"/>
                      </a:xfrm>
                      <a:prstGeom prst="rect">
                        <a:avLst/>
                      </a:prstGeom>
                      <a:noFill/>
                      <a:ln>
                        <a:noFill/>
                      </a:ln>
                      <a:effectLst/>
                    </p:spPr>
                  </p:pic>
                </p:oleObj>
              </mc:Fallback>
            </mc:AlternateContent>
          </a:graphicData>
        </a:graphic>
      </p:graphicFrame>
      <p:sp>
        <p:nvSpPr>
          <p:cNvPr id="61" name="Line 15"/>
          <p:cNvSpPr>
            <a:spLocks noChangeShapeType="1"/>
          </p:cNvSpPr>
          <p:nvPr/>
        </p:nvSpPr>
        <p:spPr bwMode="auto">
          <a:xfrm>
            <a:off x="8804609" y="709939"/>
            <a:ext cx="0" cy="759173"/>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62" name="Line 15"/>
          <p:cNvSpPr>
            <a:spLocks noChangeShapeType="1"/>
          </p:cNvSpPr>
          <p:nvPr/>
        </p:nvSpPr>
        <p:spPr bwMode="auto">
          <a:xfrm flipH="1" flipV="1">
            <a:off x="8797659" y="1393824"/>
            <a:ext cx="6949" cy="35135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nvGrpSpPr>
          <p:cNvPr id="63" name="Group 34"/>
          <p:cNvGrpSpPr>
            <a:grpSpLocks/>
          </p:cNvGrpSpPr>
          <p:nvPr/>
        </p:nvGrpSpPr>
        <p:grpSpPr bwMode="auto">
          <a:xfrm rot="5400000">
            <a:off x="7451612" y="475574"/>
            <a:ext cx="290441" cy="1173268"/>
            <a:chOff x="7604124" y="3276600"/>
            <a:chExt cx="168276" cy="457200"/>
          </a:xfrm>
        </p:grpSpPr>
        <p:sp>
          <p:nvSpPr>
            <p:cNvPr id="64" name="Freeform 32"/>
            <p:cNvSpPr>
              <a:spLocks noChangeArrowheads="1"/>
            </p:cNvSpPr>
            <p:nvPr/>
          </p:nvSpPr>
          <p:spPr bwMode="auto">
            <a:xfrm flipH="1">
              <a:off x="7604124" y="3505200"/>
              <a:ext cx="168275" cy="228600"/>
            </a:xfrm>
            <a:custGeom>
              <a:avLst/>
              <a:gdLst>
                <a:gd name="T0" fmla="*/ 0 w 92075"/>
                <a:gd name="T1" fmla="*/ 0 h 120650"/>
                <a:gd name="T2" fmla="*/ 290716 w 92075"/>
                <a:gd name="T3" fmla="*/ 107985 h 120650"/>
                <a:gd name="T4" fmla="*/ 310096 w 92075"/>
                <a:gd name="T5" fmla="*/ 475130 h 120650"/>
                <a:gd name="T6" fmla="*/ 310096 w 92075"/>
                <a:gd name="T7" fmla="*/ 691098 h 120650"/>
                <a:gd name="T8" fmla="*/ 387622 w 92075"/>
                <a:gd name="T9" fmla="*/ 777484 h 120650"/>
                <a:gd name="T10" fmla="*/ 562050 w 92075"/>
                <a:gd name="T11" fmla="*/ 820681 h 120650"/>
                <a:gd name="T12" fmla="*/ 0 60000 65536"/>
                <a:gd name="T13" fmla="*/ 0 60000 65536"/>
                <a:gd name="T14" fmla="*/ 0 60000 65536"/>
                <a:gd name="T15" fmla="*/ 0 60000 65536"/>
                <a:gd name="T16" fmla="*/ 0 60000 65536"/>
                <a:gd name="T17" fmla="*/ 0 60000 65536"/>
                <a:gd name="T18" fmla="*/ 0 w 92075"/>
                <a:gd name="T19" fmla="*/ 0 h 120650"/>
                <a:gd name="T20" fmla="*/ 92075 w 92075"/>
                <a:gd name="T21" fmla="*/ 120650 h 120650"/>
              </a:gdLst>
              <a:ahLst/>
              <a:cxnLst>
                <a:cxn ang="T12">
                  <a:pos x="T0" y="T1"/>
                </a:cxn>
                <a:cxn ang="T13">
                  <a:pos x="T2" y="T3"/>
                </a:cxn>
                <a:cxn ang="T14">
                  <a:pos x="T4" y="T5"/>
                </a:cxn>
                <a:cxn ang="T15">
                  <a:pos x="T6" y="T7"/>
                </a:cxn>
                <a:cxn ang="T16">
                  <a:pos x="T8" y="T9"/>
                </a:cxn>
                <a:cxn ang="T17">
                  <a:pos x="T10" y="T11"/>
                </a:cxn>
              </a:cxnLst>
              <a:rect l="T18" t="T19" r="T20" b="T21"/>
              <a:pathLst>
                <a:path w="92075" h="120650">
                  <a:moveTo>
                    <a:pt x="0" y="0"/>
                  </a:moveTo>
                  <a:cubicBezTo>
                    <a:pt x="19579" y="2116"/>
                    <a:pt x="39158" y="4233"/>
                    <a:pt x="47625" y="15875"/>
                  </a:cubicBezTo>
                  <a:cubicBezTo>
                    <a:pt x="56092" y="27517"/>
                    <a:pt x="50271" y="55563"/>
                    <a:pt x="50800" y="69850"/>
                  </a:cubicBezTo>
                  <a:cubicBezTo>
                    <a:pt x="51329" y="84138"/>
                    <a:pt x="48683" y="94192"/>
                    <a:pt x="50800" y="101600"/>
                  </a:cubicBezTo>
                  <a:cubicBezTo>
                    <a:pt x="52917" y="109008"/>
                    <a:pt x="56621" y="111125"/>
                    <a:pt x="63500" y="114300"/>
                  </a:cubicBezTo>
                  <a:cubicBezTo>
                    <a:pt x="70379" y="117475"/>
                    <a:pt x="92075" y="120650"/>
                    <a:pt x="92075" y="120650"/>
                  </a:cubicBezTo>
                </a:path>
              </a:pathLst>
            </a:custGeom>
            <a:noFill/>
            <a:ln w="127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65" name="Freeform 33"/>
            <p:cNvSpPr>
              <a:spLocks noChangeArrowheads="1"/>
            </p:cNvSpPr>
            <p:nvPr/>
          </p:nvSpPr>
          <p:spPr bwMode="auto">
            <a:xfrm>
              <a:off x="7604125" y="3276600"/>
              <a:ext cx="168275" cy="228600"/>
            </a:xfrm>
            <a:custGeom>
              <a:avLst/>
              <a:gdLst>
                <a:gd name="T0" fmla="*/ 0 w 92075"/>
                <a:gd name="T1" fmla="*/ 0 h 120650"/>
                <a:gd name="T2" fmla="*/ 290716 w 92075"/>
                <a:gd name="T3" fmla="*/ 107985 h 120650"/>
                <a:gd name="T4" fmla="*/ 310096 w 92075"/>
                <a:gd name="T5" fmla="*/ 475130 h 120650"/>
                <a:gd name="T6" fmla="*/ 310096 w 92075"/>
                <a:gd name="T7" fmla="*/ 691098 h 120650"/>
                <a:gd name="T8" fmla="*/ 387622 w 92075"/>
                <a:gd name="T9" fmla="*/ 777484 h 120650"/>
                <a:gd name="T10" fmla="*/ 562050 w 92075"/>
                <a:gd name="T11" fmla="*/ 820681 h 120650"/>
                <a:gd name="T12" fmla="*/ 0 60000 65536"/>
                <a:gd name="T13" fmla="*/ 0 60000 65536"/>
                <a:gd name="T14" fmla="*/ 0 60000 65536"/>
                <a:gd name="T15" fmla="*/ 0 60000 65536"/>
                <a:gd name="T16" fmla="*/ 0 60000 65536"/>
                <a:gd name="T17" fmla="*/ 0 60000 65536"/>
                <a:gd name="T18" fmla="*/ 0 w 92075"/>
                <a:gd name="T19" fmla="*/ 0 h 120650"/>
                <a:gd name="T20" fmla="*/ 92075 w 92075"/>
                <a:gd name="T21" fmla="*/ 120650 h 120650"/>
              </a:gdLst>
              <a:ahLst/>
              <a:cxnLst>
                <a:cxn ang="T12">
                  <a:pos x="T0" y="T1"/>
                </a:cxn>
                <a:cxn ang="T13">
                  <a:pos x="T2" y="T3"/>
                </a:cxn>
                <a:cxn ang="T14">
                  <a:pos x="T4" y="T5"/>
                </a:cxn>
                <a:cxn ang="T15">
                  <a:pos x="T6" y="T7"/>
                </a:cxn>
                <a:cxn ang="T16">
                  <a:pos x="T8" y="T9"/>
                </a:cxn>
                <a:cxn ang="T17">
                  <a:pos x="T10" y="T11"/>
                </a:cxn>
              </a:cxnLst>
              <a:rect l="T18" t="T19" r="T20" b="T21"/>
              <a:pathLst>
                <a:path w="92075" h="120650">
                  <a:moveTo>
                    <a:pt x="0" y="0"/>
                  </a:moveTo>
                  <a:cubicBezTo>
                    <a:pt x="19579" y="2116"/>
                    <a:pt x="39158" y="4233"/>
                    <a:pt x="47625" y="15875"/>
                  </a:cubicBezTo>
                  <a:cubicBezTo>
                    <a:pt x="56092" y="27517"/>
                    <a:pt x="50271" y="55563"/>
                    <a:pt x="50800" y="69850"/>
                  </a:cubicBezTo>
                  <a:cubicBezTo>
                    <a:pt x="51329" y="84138"/>
                    <a:pt x="48683" y="94192"/>
                    <a:pt x="50800" y="101600"/>
                  </a:cubicBezTo>
                  <a:cubicBezTo>
                    <a:pt x="52917" y="109008"/>
                    <a:pt x="56621" y="111125"/>
                    <a:pt x="63500" y="114300"/>
                  </a:cubicBezTo>
                  <a:cubicBezTo>
                    <a:pt x="70379" y="117475"/>
                    <a:pt x="92075" y="120650"/>
                    <a:pt x="92075" y="120650"/>
                  </a:cubicBezTo>
                </a:path>
              </a:pathLst>
            </a:custGeom>
            <a:noFill/>
            <a:ln w="127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grpSp>
      <p:cxnSp>
        <p:nvCxnSpPr>
          <p:cNvPr id="66" name="Straight Connector 36"/>
          <p:cNvCxnSpPr>
            <a:cxnSpLocks noChangeShapeType="1"/>
          </p:cNvCxnSpPr>
          <p:nvPr/>
        </p:nvCxnSpPr>
        <p:spPr bwMode="auto">
          <a:xfrm rot="5400000">
            <a:off x="6182011" y="778955"/>
            <a:ext cx="552126" cy="2876"/>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cxnSp>
      <p:cxnSp>
        <p:nvCxnSpPr>
          <p:cNvPr id="67" name="Straight Connector 37"/>
          <p:cNvCxnSpPr>
            <a:cxnSpLocks noChangeShapeType="1"/>
          </p:cNvCxnSpPr>
          <p:nvPr/>
        </p:nvCxnSpPr>
        <p:spPr bwMode="auto">
          <a:xfrm rot="5400000">
            <a:off x="6043260" y="778236"/>
            <a:ext cx="552126" cy="1437"/>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cxnSp>
      <p:sp>
        <p:nvSpPr>
          <p:cNvPr id="68" name="Line 10"/>
          <p:cNvSpPr>
            <a:spLocks noChangeShapeType="1"/>
          </p:cNvSpPr>
          <p:nvPr/>
        </p:nvSpPr>
        <p:spPr bwMode="auto">
          <a:xfrm>
            <a:off x="5629884" y="778955"/>
            <a:ext cx="690158"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nvGrpSpPr>
          <p:cNvPr id="69" name="Group 39"/>
          <p:cNvGrpSpPr>
            <a:grpSpLocks/>
          </p:cNvGrpSpPr>
          <p:nvPr/>
        </p:nvGrpSpPr>
        <p:grpSpPr bwMode="auto">
          <a:xfrm rot="5400000">
            <a:off x="6216518" y="1020510"/>
            <a:ext cx="345079" cy="276063"/>
            <a:chOff x="7604124" y="3276600"/>
            <a:chExt cx="168276" cy="457200"/>
          </a:xfrm>
        </p:grpSpPr>
        <p:sp>
          <p:nvSpPr>
            <p:cNvPr id="70" name="Freeform 40"/>
            <p:cNvSpPr>
              <a:spLocks noChangeArrowheads="1"/>
            </p:cNvSpPr>
            <p:nvPr/>
          </p:nvSpPr>
          <p:spPr bwMode="auto">
            <a:xfrm flipH="1">
              <a:off x="7604124" y="3505200"/>
              <a:ext cx="168275" cy="228600"/>
            </a:xfrm>
            <a:custGeom>
              <a:avLst/>
              <a:gdLst>
                <a:gd name="T0" fmla="*/ 0 w 92075"/>
                <a:gd name="T1" fmla="*/ 0 h 120650"/>
                <a:gd name="T2" fmla="*/ 290716 w 92075"/>
                <a:gd name="T3" fmla="*/ 107985 h 120650"/>
                <a:gd name="T4" fmla="*/ 310096 w 92075"/>
                <a:gd name="T5" fmla="*/ 475130 h 120650"/>
                <a:gd name="T6" fmla="*/ 310096 w 92075"/>
                <a:gd name="T7" fmla="*/ 691098 h 120650"/>
                <a:gd name="T8" fmla="*/ 387622 w 92075"/>
                <a:gd name="T9" fmla="*/ 777484 h 120650"/>
                <a:gd name="T10" fmla="*/ 562050 w 92075"/>
                <a:gd name="T11" fmla="*/ 820681 h 120650"/>
                <a:gd name="T12" fmla="*/ 0 60000 65536"/>
                <a:gd name="T13" fmla="*/ 0 60000 65536"/>
                <a:gd name="T14" fmla="*/ 0 60000 65536"/>
                <a:gd name="T15" fmla="*/ 0 60000 65536"/>
                <a:gd name="T16" fmla="*/ 0 60000 65536"/>
                <a:gd name="T17" fmla="*/ 0 60000 65536"/>
                <a:gd name="T18" fmla="*/ 0 w 92075"/>
                <a:gd name="T19" fmla="*/ 0 h 120650"/>
                <a:gd name="T20" fmla="*/ 92075 w 92075"/>
                <a:gd name="T21" fmla="*/ 120650 h 120650"/>
              </a:gdLst>
              <a:ahLst/>
              <a:cxnLst>
                <a:cxn ang="T12">
                  <a:pos x="T0" y="T1"/>
                </a:cxn>
                <a:cxn ang="T13">
                  <a:pos x="T2" y="T3"/>
                </a:cxn>
                <a:cxn ang="T14">
                  <a:pos x="T4" y="T5"/>
                </a:cxn>
                <a:cxn ang="T15">
                  <a:pos x="T6" y="T7"/>
                </a:cxn>
                <a:cxn ang="T16">
                  <a:pos x="T8" y="T9"/>
                </a:cxn>
                <a:cxn ang="T17">
                  <a:pos x="T10" y="T11"/>
                </a:cxn>
              </a:cxnLst>
              <a:rect l="T18" t="T19" r="T20" b="T21"/>
              <a:pathLst>
                <a:path w="92075" h="120650">
                  <a:moveTo>
                    <a:pt x="0" y="0"/>
                  </a:moveTo>
                  <a:cubicBezTo>
                    <a:pt x="19579" y="2116"/>
                    <a:pt x="39158" y="4233"/>
                    <a:pt x="47625" y="15875"/>
                  </a:cubicBezTo>
                  <a:cubicBezTo>
                    <a:pt x="56092" y="27517"/>
                    <a:pt x="50271" y="55563"/>
                    <a:pt x="50800" y="69850"/>
                  </a:cubicBezTo>
                  <a:cubicBezTo>
                    <a:pt x="51329" y="84138"/>
                    <a:pt x="48683" y="94192"/>
                    <a:pt x="50800" y="101600"/>
                  </a:cubicBezTo>
                  <a:cubicBezTo>
                    <a:pt x="52917" y="109008"/>
                    <a:pt x="56621" y="111125"/>
                    <a:pt x="63500" y="114300"/>
                  </a:cubicBezTo>
                  <a:cubicBezTo>
                    <a:pt x="70379" y="117475"/>
                    <a:pt x="92075" y="120650"/>
                    <a:pt x="92075" y="120650"/>
                  </a:cubicBezTo>
                </a:path>
              </a:pathLst>
            </a:custGeom>
            <a:noFill/>
            <a:ln w="127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73" name="Freeform 41"/>
            <p:cNvSpPr>
              <a:spLocks noChangeArrowheads="1"/>
            </p:cNvSpPr>
            <p:nvPr/>
          </p:nvSpPr>
          <p:spPr bwMode="auto">
            <a:xfrm>
              <a:off x="7604125" y="3276600"/>
              <a:ext cx="168275" cy="228600"/>
            </a:xfrm>
            <a:custGeom>
              <a:avLst/>
              <a:gdLst>
                <a:gd name="T0" fmla="*/ 0 w 92075"/>
                <a:gd name="T1" fmla="*/ 0 h 120650"/>
                <a:gd name="T2" fmla="*/ 290716 w 92075"/>
                <a:gd name="T3" fmla="*/ 107985 h 120650"/>
                <a:gd name="T4" fmla="*/ 310096 w 92075"/>
                <a:gd name="T5" fmla="*/ 475130 h 120650"/>
                <a:gd name="T6" fmla="*/ 310096 w 92075"/>
                <a:gd name="T7" fmla="*/ 691098 h 120650"/>
                <a:gd name="T8" fmla="*/ 387622 w 92075"/>
                <a:gd name="T9" fmla="*/ 777484 h 120650"/>
                <a:gd name="T10" fmla="*/ 562050 w 92075"/>
                <a:gd name="T11" fmla="*/ 820681 h 120650"/>
                <a:gd name="T12" fmla="*/ 0 60000 65536"/>
                <a:gd name="T13" fmla="*/ 0 60000 65536"/>
                <a:gd name="T14" fmla="*/ 0 60000 65536"/>
                <a:gd name="T15" fmla="*/ 0 60000 65536"/>
                <a:gd name="T16" fmla="*/ 0 60000 65536"/>
                <a:gd name="T17" fmla="*/ 0 60000 65536"/>
                <a:gd name="T18" fmla="*/ 0 w 92075"/>
                <a:gd name="T19" fmla="*/ 0 h 120650"/>
                <a:gd name="T20" fmla="*/ 92075 w 92075"/>
                <a:gd name="T21" fmla="*/ 120650 h 120650"/>
              </a:gdLst>
              <a:ahLst/>
              <a:cxnLst>
                <a:cxn ang="T12">
                  <a:pos x="T0" y="T1"/>
                </a:cxn>
                <a:cxn ang="T13">
                  <a:pos x="T2" y="T3"/>
                </a:cxn>
                <a:cxn ang="T14">
                  <a:pos x="T4" y="T5"/>
                </a:cxn>
                <a:cxn ang="T15">
                  <a:pos x="T6" y="T7"/>
                </a:cxn>
                <a:cxn ang="T16">
                  <a:pos x="T8" y="T9"/>
                </a:cxn>
                <a:cxn ang="T17">
                  <a:pos x="T10" y="T11"/>
                </a:cxn>
              </a:cxnLst>
              <a:rect l="T18" t="T19" r="T20" b="T21"/>
              <a:pathLst>
                <a:path w="92075" h="120650">
                  <a:moveTo>
                    <a:pt x="0" y="0"/>
                  </a:moveTo>
                  <a:cubicBezTo>
                    <a:pt x="19579" y="2116"/>
                    <a:pt x="39158" y="4233"/>
                    <a:pt x="47625" y="15875"/>
                  </a:cubicBezTo>
                  <a:cubicBezTo>
                    <a:pt x="56092" y="27517"/>
                    <a:pt x="50271" y="55563"/>
                    <a:pt x="50800" y="69850"/>
                  </a:cubicBezTo>
                  <a:cubicBezTo>
                    <a:pt x="51329" y="84138"/>
                    <a:pt x="48683" y="94192"/>
                    <a:pt x="50800" y="101600"/>
                  </a:cubicBezTo>
                  <a:cubicBezTo>
                    <a:pt x="52917" y="109008"/>
                    <a:pt x="56621" y="111125"/>
                    <a:pt x="63500" y="114300"/>
                  </a:cubicBezTo>
                  <a:cubicBezTo>
                    <a:pt x="70379" y="117475"/>
                    <a:pt x="92075" y="120650"/>
                    <a:pt x="92075" y="120650"/>
                  </a:cubicBezTo>
                </a:path>
              </a:pathLst>
            </a:custGeom>
            <a:noFill/>
            <a:ln w="127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grpSp>
      <p:graphicFrame>
        <p:nvGraphicFramePr>
          <p:cNvPr id="81" name="Object 2"/>
          <p:cNvGraphicFramePr>
            <a:graphicFrameLocks noChangeAspect="1"/>
          </p:cNvGraphicFramePr>
          <p:nvPr>
            <p:extLst>
              <p:ext uri="{D42A27DB-BD31-4B8C-83A1-F6EECF244321}">
                <p14:modId xmlns:p14="http://schemas.microsoft.com/office/powerpoint/2010/main" val="1459570913"/>
              </p:ext>
            </p:extLst>
          </p:nvPr>
        </p:nvGraphicFramePr>
        <p:xfrm>
          <a:off x="7258050" y="1220788"/>
          <a:ext cx="928688" cy="280987"/>
        </p:xfrm>
        <a:graphic>
          <a:graphicData uri="http://schemas.openxmlformats.org/presentationml/2006/ole">
            <mc:AlternateContent xmlns:mc="http://schemas.openxmlformats.org/markup-compatibility/2006">
              <mc:Choice xmlns:v="urn:schemas-microsoft-com:vml" Requires="v">
                <p:oleObj name="Equation" r:id="rId5" imgW="673100" imgH="203200" progId="Equation.DSMT4">
                  <p:embed/>
                </p:oleObj>
              </mc:Choice>
              <mc:Fallback>
                <p:oleObj name="Equation" r:id="rId5" imgW="673100" imgH="203200" progId="Equation.DSMT4">
                  <p:embed/>
                  <p:pic>
                    <p:nvPicPr>
                      <p:cNvPr id="0" name=""/>
                      <p:cNvPicPr>
                        <a:picLocks noChangeAspect="1" noChangeArrowheads="1"/>
                      </p:cNvPicPr>
                      <p:nvPr/>
                    </p:nvPicPr>
                    <p:blipFill>
                      <a:blip r:embed="rId6"/>
                      <a:srcRect/>
                      <a:stretch>
                        <a:fillRect/>
                      </a:stretch>
                    </p:blipFill>
                    <p:spPr bwMode="auto">
                      <a:xfrm>
                        <a:off x="7258050" y="1220788"/>
                        <a:ext cx="928688" cy="280987"/>
                      </a:xfrm>
                      <a:prstGeom prst="rect">
                        <a:avLst/>
                      </a:prstGeom>
                      <a:noFill/>
                      <a:ln>
                        <a:noFill/>
                      </a:ln>
                      <a:effectLst/>
                    </p:spPr>
                  </p:pic>
                </p:oleObj>
              </mc:Fallback>
            </mc:AlternateContent>
          </a:graphicData>
        </a:graphic>
      </p:graphicFrame>
      <p:graphicFrame>
        <p:nvGraphicFramePr>
          <p:cNvPr id="82" name="Object 2"/>
          <p:cNvGraphicFramePr>
            <a:graphicFrameLocks noChangeAspect="1"/>
          </p:cNvGraphicFramePr>
          <p:nvPr>
            <p:extLst>
              <p:ext uri="{D42A27DB-BD31-4B8C-83A1-F6EECF244321}">
                <p14:modId xmlns:p14="http://schemas.microsoft.com/office/powerpoint/2010/main" val="1235657632"/>
              </p:ext>
            </p:extLst>
          </p:nvPr>
        </p:nvGraphicFramePr>
        <p:xfrm>
          <a:off x="7113723" y="2501886"/>
          <a:ext cx="385762" cy="280988"/>
        </p:xfrm>
        <a:graphic>
          <a:graphicData uri="http://schemas.openxmlformats.org/presentationml/2006/ole">
            <mc:AlternateContent xmlns:mc="http://schemas.openxmlformats.org/markup-compatibility/2006">
              <mc:Choice xmlns:v="urn:schemas-microsoft-com:vml" Requires="v">
                <p:oleObj name="Equation" r:id="rId7" imgW="279400" imgH="203200" progId="Equation.DSMT4">
                  <p:embed/>
                </p:oleObj>
              </mc:Choice>
              <mc:Fallback>
                <p:oleObj name="Equation" r:id="rId7" imgW="279400" imgH="203200" progId="Equation.DSMT4">
                  <p:embed/>
                  <p:pic>
                    <p:nvPicPr>
                      <p:cNvPr id="0" name=""/>
                      <p:cNvPicPr>
                        <a:picLocks noChangeAspect="1" noChangeArrowheads="1"/>
                      </p:cNvPicPr>
                      <p:nvPr/>
                    </p:nvPicPr>
                    <p:blipFill>
                      <a:blip r:embed="rId8"/>
                      <a:srcRect/>
                      <a:stretch>
                        <a:fillRect/>
                      </a:stretch>
                    </p:blipFill>
                    <p:spPr bwMode="auto">
                      <a:xfrm>
                        <a:off x="7113723" y="2501886"/>
                        <a:ext cx="385762" cy="280988"/>
                      </a:xfrm>
                      <a:prstGeom prst="rect">
                        <a:avLst/>
                      </a:prstGeom>
                      <a:noFill/>
                      <a:ln>
                        <a:noFill/>
                      </a:ln>
                      <a:effectLst/>
                    </p:spPr>
                  </p:pic>
                </p:oleObj>
              </mc:Fallback>
            </mc:AlternateContent>
          </a:graphicData>
        </a:graphic>
      </p:graphicFrame>
      <p:graphicFrame>
        <p:nvGraphicFramePr>
          <p:cNvPr id="83" name="Object 2"/>
          <p:cNvGraphicFramePr>
            <a:graphicFrameLocks noChangeAspect="1"/>
          </p:cNvGraphicFramePr>
          <p:nvPr>
            <p:extLst>
              <p:ext uri="{D42A27DB-BD31-4B8C-83A1-F6EECF244321}">
                <p14:modId xmlns:p14="http://schemas.microsoft.com/office/powerpoint/2010/main" val="1087708341"/>
              </p:ext>
            </p:extLst>
          </p:nvPr>
        </p:nvGraphicFramePr>
        <p:xfrm>
          <a:off x="7447662" y="394180"/>
          <a:ext cx="209550" cy="209550"/>
        </p:xfrm>
        <a:graphic>
          <a:graphicData uri="http://schemas.openxmlformats.org/presentationml/2006/ole">
            <mc:AlternateContent xmlns:mc="http://schemas.openxmlformats.org/markup-compatibility/2006">
              <mc:Choice xmlns:v="urn:schemas-microsoft-com:vml" Requires="v">
                <p:oleObj name="Equation" r:id="rId9" imgW="152400" imgH="152400" progId="Equation.DSMT4">
                  <p:embed/>
                </p:oleObj>
              </mc:Choice>
              <mc:Fallback>
                <p:oleObj name="Equation" r:id="rId9" imgW="152400" imgH="152400" progId="Equation.DSMT4">
                  <p:embed/>
                  <p:pic>
                    <p:nvPicPr>
                      <p:cNvPr id="0" name=""/>
                      <p:cNvPicPr>
                        <a:picLocks noChangeAspect="1" noChangeArrowheads="1"/>
                      </p:cNvPicPr>
                      <p:nvPr/>
                    </p:nvPicPr>
                    <p:blipFill>
                      <a:blip r:embed="rId10"/>
                      <a:srcRect/>
                      <a:stretch>
                        <a:fillRect/>
                      </a:stretch>
                    </p:blipFill>
                    <p:spPr bwMode="auto">
                      <a:xfrm>
                        <a:off x="7447662" y="394180"/>
                        <a:ext cx="209550" cy="209550"/>
                      </a:xfrm>
                      <a:prstGeom prst="rect">
                        <a:avLst/>
                      </a:prstGeom>
                      <a:noFill/>
                      <a:ln>
                        <a:noFill/>
                      </a:ln>
                      <a:effectLst/>
                    </p:spPr>
                  </p:pic>
                </p:oleObj>
              </mc:Fallback>
            </mc:AlternateContent>
          </a:graphicData>
        </a:graphic>
      </p:graphicFrame>
      <p:graphicFrame>
        <p:nvGraphicFramePr>
          <p:cNvPr id="84" name="Object 2"/>
          <p:cNvGraphicFramePr>
            <a:graphicFrameLocks noChangeAspect="1"/>
          </p:cNvGraphicFramePr>
          <p:nvPr>
            <p:extLst>
              <p:ext uri="{D42A27DB-BD31-4B8C-83A1-F6EECF244321}">
                <p14:modId xmlns:p14="http://schemas.microsoft.com/office/powerpoint/2010/main" val="1379272040"/>
              </p:ext>
            </p:extLst>
          </p:nvPr>
        </p:nvGraphicFramePr>
        <p:xfrm>
          <a:off x="6116810" y="354493"/>
          <a:ext cx="192087" cy="209550"/>
        </p:xfrm>
        <a:graphic>
          <a:graphicData uri="http://schemas.openxmlformats.org/presentationml/2006/ole">
            <mc:AlternateContent xmlns:mc="http://schemas.openxmlformats.org/markup-compatibility/2006">
              <mc:Choice xmlns:v="urn:schemas-microsoft-com:vml" Requires="v">
                <p:oleObj name="Equation" r:id="rId11" imgW="139700" imgH="152400" progId="Equation.DSMT4">
                  <p:embed/>
                </p:oleObj>
              </mc:Choice>
              <mc:Fallback>
                <p:oleObj name="Equation" r:id="rId11" imgW="139700" imgH="152400" progId="Equation.DSMT4">
                  <p:embed/>
                  <p:pic>
                    <p:nvPicPr>
                      <p:cNvPr id="0" name=""/>
                      <p:cNvPicPr>
                        <a:picLocks noChangeAspect="1" noChangeArrowheads="1"/>
                      </p:cNvPicPr>
                      <p:nvPr/>
                    </p:nvPicPr>
                    <p:blipFill>
                      <a:blip r:embed="rId12"/>
                      <a:srcRect/>
                      <a:stretch>
                        <a:fillRect/>
                      </a:stretch>
                    </p:blipFill>
                    <p:spPr bwMode="auto">
                      <a:xfrm>
                        <a:off x="6116810" y="354493"/>
                        <a:ext cx="192087" cy="209550"/>
                      </a:xfrm>
                      <a:prstGeom prst="rect">
                        <a:avLst/>
                      </a:prstGeom>
                      <a:noFill/>
                      <a:ln>
                        <a:noFill/>
                      </a:ln>
                      <a:effectLst/>
                    </p:spPr>
                  </p:pic>
                </p:oleObj>
              </mc:Fallback>
            </mc:AlternateContent>
          </a:graphicData>
        </a:graphic>
      </p:graphicFrame>
      <p:graphicFrame>
        <p:nvGraphicFramePr>
          <p:cNvPr id="93" name="Object 2"/>
          <p:cNvGraphicFramePr>
            <a:graphicFrameLocks noChangeAspect="1"/>
          </p:cNvGraphicFramePr>
          <p:nvPr>
            <p:extLst>
              <p:ext uri="{D42A27DB-BD31-4B8C-83A1-F6EECF244321}">
                <p14:modId xmlns:p14="http://schemas.microsoft.com/office/powerpoint/2010/main" val="269909102"/>
              </p:ext>
            </p:extLst>
          </p:nvPr>
        </p:nvGraphicFramePr>
        <p:xfrm>
          <a:off x="5753100" y="868363"/>
          <a:ext cx="412750" cy="352425"/>
        </p:xfrm>
        <a:graphic>
          <a:graphicData uri="http://schemas.openxmlformats.org/presentationml/2006/ole">
            <mc:AlternateContent xmlns:mc="http://schemas.openxmlformats.org/markup-compatibility/2006">
              <mc:Choice xmlns:v="urn:schemas-microsoft-com:vml" Requires="v">
                <p:oleObj name="Equation" r:id="rId13" imgW="241300" imgH="203200" progId="Equation.DSMT4">
                  <p:embed/>
                </p:oleObj>
              </mc:Choice>
              <mc:Fallback>
                <p:oleObj name="Equation" r:id="rId13" imgW="241300" imgH="203200" progId="Equation.DSMT4">
                  <p:embed/>
                  <p:pic>
                    <p:nvPicPr>
                      <p:cNvPr id="0" name=""/>
                      <p:cNvPicPr>
                        <a:picLocks noChangeAspect="1" noChangeArrowheads="1"/>
                      </p:cNvPicPr>
                      <p:nvPr/>
                    </p:nvPicPr>
                    <p:blipFill>
                      <a:blip r:embed="rId14"/>
                      <a:srcRect/>
                      <a:stretch>
                        <a:fillRect/>
                      </a:stretch>
                    </p:blipFill>
                    <p:spPr bwMode="auto">
                      <a:xfrm>
                        <a:off x="5753100" y="868363"/>
                        <a:ext cx="412750" cy="352425"/>
                      </a:xfrm>
                      <a:prstGeom prst="rect">
                        <a:avLst/>
                      </a:prstGeom>
                      <a:noFill/>
                      <a:ln>
                        <a:noFill/>
                      </a:ln>
                      <a:effectLst/>
                    </p:spPr>
                  </p:pic>
                </p:oleObj>
              </mc:Fallback>
            </mc:AlternateContent>
          </a:graphicData>
        </a:graphic>
      </p:graphicFrame>
      <p:grpSp>
        <p:nvGrpSpPr>
          <p:cNvPr id="94" name="Group 93"/>
          <p:cNvGrpSpPr/>
          <p:nvPr/>
        </p:nvGrpSpPr>
        <p:grpSpPr>
          <a:xfrm rot="5400000">
            <a:off x="5743413" y="892193"/>
            <a:ext cx="308298" cy="304915"/>
            <a:chOff x="6610027" y="3162302"/>
            <a:chExt cx="308298" cy="304915"/>
          </a:xfrm>
        </p:grpSpPr>
        <p:cxnSp>
          <p:nvCxnSpPr>
            <p:cNvPr id="95" name="Straight Arrow Connector 94"/>
            <p:cNvCxnSpPr/>
            <p:nvPr/>
          </p:nvCxnSpPr>
          <p:spPr>
            <a:xfrm flipV="1">
              <a:off x="6610027" y="3162302"/>
              <a:ext cx="3" cy="200023"/>
            </a:xfrm>
            <a:prstGeom prst="straightConnector1">
              <a:avLst/>
            </a:prstGeom>
            <a:ln w="12700" cmpd="sng">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sp>
          <p:nvSpPr>
            <p:cNvPr id="96" name="Freeform 95"/>
            <p:cNvSpPr/>
            <p:nvPr/>
          </p:nvSpPr>
          <p:spPr>
            <a:xfrm>
              <a:off x="6610350" y="3362325"/>
              <a:ext cx="307975" cy="104892"/>
            </a:xfrm>
            <a:custGeom>
              <a:avLst/>
              <a:gdLst>
                <a:gd name="connsiteX0" fmla="*/ 0 w 307975"/>
                <a:gd name="connsiteY0" fmla="*/ 0 h 104892"/>
                <a:gd name="connsiteX1" fmla="*/ 28575 w 307975"/>
                <a:gd name="connsiteY1" fmla="*/ 79375 h 104892"/>
                <a:gd name="connsiteX2" fmla="*/ 117475 w 307975"/>
                <a:gd name="connsiteY2" fmla="*/ 101600 h 104892"/>
                <a:gd name="connsiteX3" fmla="*/ 307975 w 307975"/>
                <a:gd name="connsiteY3" fmla="*/ 104775 h 104892"/>
              </a:gdLst>
              <a:ahLst/>
              <a:cxnLst>
                <a:cxn ang="0">
                  <a:pos x="connsiteX0" y="connsiteY0"/>
                </a:cxn>
                <a:cxn ang="0">
                  <a:pos x="connsiteX1" y="connsiteY1"/>
                </a:cxn>
                <a:cxn ang="0">
                  <a:pos x="connsiteX2" y="connsiteY2"/>
                </a:cxn>
                <a:cxn ang="0">
                  <a:pos x="connsiteX3" y="connsiteY3"/>
                </a:cxn>
              </a:cxnLst>
              <a:rect l="l" t="t" r="r" b="b"/>
              <a:pathLst>
                <a:path w="307975" h="104892">
                  <a:moveTo>
                    <a:pt x="0" y="0"/>
                  </a:moveTo>
                  <a:cubicBezTo>
                    <a:pt x="4498" y="31221"/>
                    <a:pt x="8996" y="62442"/>
                    <a:pt x="28575" y="79375"/>
                  </a:cubicBezTo>
                  <a:cubicBezTo>
                    <a:pt x="48154" y="96308"/>
                    <a:pt x="70908" y="97367"/>
                    <a:pt x="117475" y="101600"/>
                  </a:cubicBezTo>
                  <a:cubicBezTo>
                    <a:pt x="164042" y="105833"/>
                    <a:pt x="307975" y="104775"/>
                    <a:pt x="307975" y="104775"/>
                  </a:cubicBezTo>
                </a:path>
              </a:pathLst>
            </a:custGeom>
            <a:ln w="12700" cmpd="sng">
              <a:solidFill>
                <a:srgbClr val="0000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aphicFrame>
        <p:nvGraphicFramePr>
          <p:cNvPr id="102" name="Object 2"/>
          <p:cNvGraphicFramePr>
            <a:graphicFrameLocks noChangeAspect="1"/>
          </p:cNvGraphicFramePr>
          <p:nvPr>
            <p:extLst>
              <p:ext uri="{D42A27DB-BD31-4B8C-83A1-F6EECF244321}">
                <p14:modId xmlns:p14="http://schemas.microsoft.com/office/powerpoint/2010/main" val="4010914544"/>
              </p:ext>
            </p:extLst>
          </p:nvPr>
        </p:nvGraphicFramePr>
        <p:xfrm>
          <a:off x="6187674" y="602846"/>
          <a:ext cx="104142" cy="125069"/>
        </p:xfrm>
        <a:graphic>
          <a:graphicData uri="http://schemas.openxmlformats.org/presentationml/2006/ole">
            <mc:AlternateContent xmlns:mc="http://schemas.openxmlformats.org/markup-compatibility/2006">
              <mc:Choice xmlns:v="urn:schemas-microsoft-com:vml" Requires="v">
                <p:oleObj name="Equation" r:id="rId15" imgW="139700" imgH="139700" progId="Equation.DSMT4">
                  <p:embed/>
                </p:oleObj>
              </mc:Choice>
              <mc:Fallback>
                <p:oleObj name="Equation" r:id="rId15" imgW="139700" imgH="139700" progId="Equation.DSMT4">
                  <p:embed/>
                  <p:pic>
                    <p:nvPicPr>
                      <p:cNvPr id="0" name=""/>
                      <p:cNvPicPr>
                        <a:picLocks noChangeAspect="1" noChangeArrowheads="1"/>
                      </p:cNvPicPr>
                      <p:nvPr/>
                    </p:nvPicPr>
                    <p:blipFill>
                      <a:blip r:embed="rId16"/>
                      <a:srcRect/>
                      <a:stretch>
                        <a:fillRect/>
                      </a:stretch>
                    </p:blipFill>
                    <p:spPr bwMode="auto">
                      <a:xfrm>
                        <a:off x="6187674" y="602846"/>
                        <a:ext cx="104142" cy="125069"/>
                      </a:xfrm>
                      <a:prstGeom prst="rect">
                        <a:avLst/>
                      </a:prstGeom>
                      <a:noFill/>
                      <a:ln>
                        <a:noFill/>
                      </a:ln>
                      <a:effectLst/>
                    </p:spPr>
                  </p:pic>
                </p:oleObj>
              </mc:Fallback>
            </mc:AlternateContent>
          </a:graphicData>
        </a:graphic>
      </p:graphicFrame>
      <p:graphicFrame>
        <p:nvGraphicFramePr>
          <p:cNvPr id="103" name="Object 2"/>
          <p:cNvGraphicFramePr>
            <a:graphicFrameLocks noChangeAspect="1"/>
          </p:cNvGraphicFramePr>
          <p:nvPr>
            <p:extLst>
              <p:ext uri="{D42A27DB-BD31-4B8C-83A1-F6EECF244321}">
                <p14:modId xmlns:p14="http://schemas.microsoft.com/office/powerpoint/2010/main" val="2348208582"/>
              </p:ext>
            </p:extLst>
          </p:nvPr>
        </p:nvGraphicFramePr>
        <p:xfrm>
          <a:off x="6487868" y="611995"/>
          <a:ext cx="104775" cy="90487"/>
        </p:xfrm>
        <a:graphic>
          <a:graphicData uri="http://schemas.openxmlformats.org/presentationml/2006/ole">
            <mc:AlternateContent xmlns:mc="http://schemas.openxmlformats.org/markup-compatibility/2006">
              <mc:Choice xmlns:v="urn:schemas-microsoft-com:vml" Requires="v">
                <p:oleObj name="Equation" r:id="rId17" imgW="139700" imgH="101600" progId="Equation.DSMT4">
                  <p:embed/>
                </p:oleObj>
              </mc:Choice>
              <mc:Fallback>
                <p:oleObj name="Equation" r:id="rId17" imgW="139700" imgH="101600" progId="Equation.DSMT4">
                  <p:embed/>
                  <p:pic>
                    <p:nvPicPr>
                      <p:cNvPr id="0" name=""/>
                      <p:cNvPicPr>
                        <a:picLocks noChangeAspect="1" noChangeArrowheads="1"/>
                      </p:cNvPicPr>
                      <p:nvPr/>
                    </p:nvPicPr>
                    <p:blipFill>
                      <a:blip r:embed="rId18"/>
                      <a:srcRect/>
                      <a:stretch>
                        <a:fillRect/>
                      </a:stretch>
                    </p:blipFill>
                    <p:spPr bwMode="auto">
                      <a:xfrm>
                        <a:off x="6487868" y="611995"/>
                        <a:ext cx="104775" cy="90487"/>
                      </a:xfrm>
                      <a:prstGeom prst="rect">
                        <a:avLst/>
                      </a:prstGeom>
                      <a:noFill/>
                      <a:ln>
                        <a:noFill/>
                      </a:ln>
                      <a:effectLst/>
                    </p:spPr>
                  </p:pic>
                </p:oleObj>
              </mc:Fallback>
            </mc:AlternateContent>
          </a:graphicData>
        </a:graphic>
      </p:graphicFrame>
      <p:graphicFrame>
        <p:nvGraphicFramePr>
          <p:cNvPr id="104" name="Object 2"/>
          <p:cNvGraphicFramePr>
            <a:graphicFrameLocks noChangeAspect="1"/>
          </p:cNvGraphicFramePr>
          <p:nvPr>
            <p:extLst>
              <p:ext uri="{D42A27DB-BD31-4B8C-83A1-F6EECF244321}">
                <p14:modId xmlns:p14="http://schemas.microsoft.com/office/powerpoint/2010/main" val="2427020227"/>
              </p:ext>
            </p:extLst>
          </p:nvPr>
        </p:nvGraphicFramePr>
        <p:xfrm>
          <a:off x="1962150" y="2065338"/>
          <a:ext cx="2787650" cy="1289050"/>
        </p:xfrm>
        <a:graphic>
          <a:graphicData uri="http://schemas.openxmlformats.org/presentationml/2006/ole">
            <mc:AlternateContent xmlns:mc="http://schemas.openxmlformats.org/markup-compatibility/2006">
              <mc:Choice xmlns:v="urn:schemas-microsoft-com:vml" Requires="v">
                <p:oleObj name="Equation" r:id="rId19" imgW="1625600" imgH="749300" progId="Equation.DSMT4">
                  <p:embed/>
                </p:oleObj>
              </mc:Choice>
              <mc:Fallback>
                <p:oleObj name="Equation" r:id="rId19" imgW="1625600" imgH="749300" progId="Equation.DSMT4">
                  <p:embed/>
                  <p:pic>
                    <p:nvPicPr>
                      <p:cNvPr id="0" name=""/>
                      <p:cNvPicPr>
                        <a:picLocks noChangeAspect="1" noChangeArrowheads="1"/>
                      </p:cNvPicPr>
                      <p:nvPr/>
                    </p:nvPicPr>
                    <p:blipFill>
                      <a:blip r:embed="rId20"/>
                      <a:srcRect/>
                      <a:stretch>
                        <a:fillRect/>
                      </a:stretch>
                    </p:blipFill>
                    <p:spPr bwMode="auto">
                      <a:xfrm>
                        <a:off x="1962150" y="2065338"/>
                        <a:ext cx="2787650" cy="1289050"/>
                      </a:xfrm>
                      <a:prstGeom prst="rect">
                        <a:avLst/>
                      </a:prstGeom>
                      <a:noFill/>
                      <a:ln>
                        <a:noFill/>
                      </a:ln>
                      <a:effectLst/>
                    </p:spPr>
                  </p:pic>
                </p:oleObj>
              </mc:Fallback>
            </mc:AlternateContent>
          </a:graphicData>
        </a:graphic>
      </p:graphicFrame>
      <p:graphicFrame>
        <p:nvGraphicFramePr>
          <p:cNvPr id="105" name="Object 2"/>
          <p:cNvGraphicFramePr>
            <a:graphicFrameLocks noChangeAspect="1"/>
          </p:cNvGraphicFramePr>
          <p:nvPr>
            <p:extLst>
              <p:ext uri="{D42A27DB-BD31-4B8C-83A1-F6EECF244321}">
                <p14:modId xmlns:p14="http://schemas.microsoft.com/office/powerpoint/2010/main" val="2439510325"/>
              </p:ext>
            </p:extLst>
          </p:nvPr>
        </p:nvGraphicFramePr>
        <p:xfrm>
          <a:off x="3295650" y="5637213"/>
          <a:ext cx="2024063" cy="593725"/>
        </p:xfrm>
        <a:graphic>
          <a:graphicData uri="http://schemas.openxmlformats.org/presentationml/2006/ole">
            <mc:AlternateContent xmlns:mc="http://schemas.openxmlformats.org/markup-compatibility/2006">
              <mc:Choice xmlns:v="urn:schemas-microsoft-com:vml" Requires="v">
                <p:oleObj name="Equation" r:id="rId21" imgW="1181100" imgH="342900" progId="Equation.DSMT4">
                  <p:embed/>
                </p:oleObj>
              </mc:Choice>
              <mc:Fallback>
                <p:oleObj name="Equation" r:id="rId21" imgW="1181100" imgH="342900" progId="Equation.DSMT4">
                  <p:embed/>
                  <p:pic>
                    <p:nvPicPr>
                      <p:cNvPr id="0" name=""/>
                      <p:cNvPicPr>
                        <a:picLocks noChangeAspect="1" noChangeArrowheads="1"/>
                      </p:cNvPicPr>
                      <p:nvPr/>
                    </p:nvPicPr>
                    <p:blipFill>
                      <a:blip r:embed="rId22"/>
                      <a:srcRect/>
                      <a:stretch>
                        <a:fillRect/>
                      </a:stretch>
                    </p:blipFill>
                    <p:spPr bwMode="auto">
                      <a:xfrm>
                        <a:off x="3295650" y="5637213"/>
                        <a:ext cx="2024063" cy="593725"/>
                      </a:xfrm>
                      <a:prstGeom prst="rect">
                        <a:avLst/>
                      </a:prstGeom>
                      <a:noFill/>
                      <a:ln>
                        <a:noFill/>
                      </a:ln>
                      <a:effectLst/>
                    </p:spPr>
                  </p:pic>
                </p:oleObj>
              </mc:Fallback>
            </mc:AlternateContent>
          </a:graphicData>
        </a:graphic>
      </p:graphicFrame>
      <p:graphicFrame>
        <p:nvGraphicFramePr>
          <p:cNvPr id="46" name="Object 2"/>
          <p:cNvGraphicFramePr>
            <a:graphicFrameLocks noChangeAspect="1"/>
          </p:cNvGraphicFramePr>
          <p:nvPr>
            <p:extLst>
              <p:ext uri="{D42A27DB-BD31-4B8C-83A1-F6EECF244321}">
                <p14:modId xmlns:p14="http://schemas.microsoft.com/office/powerpoint/2010/main" val="3602198984"/>
              </p:ext>
            </p:extLst>
          </p:nvPr>
        </p:nvGraphicFramePr>
        <p:xfrm>
          <a:off x="5413375" y="1824038"/>
          <a:ext cx="157163" cy="174625"/>
        </p:xfrm>
        <a:graphic>
          <a:graphicData uri="http://schemas.openxmlformats.org/presentationml/2006/ole">
            <mc:AlternateContent xmlns:mc="http://schemas.openxmlformats.org/markup-compatibility/2006">
              <mc:Choice xmlns:v="urn:schemas-microsoft-com:vml" Requires="v">
                <p:oleObj name="Equation" r:id="rId23" imgW="114300" imgH="127000" progId="Equation.DSMT4">
                  <p:embed/>
                </p:oleObj>
              </mc:Choice>
              <mc:Fallback>
                <p:oleObj name="Equation" r:id="rId23" imgW="114300" imgH="127000" progId="Equation.DSMT4">
                  <p:embed/>
                  <p:pic>
                    <p:nvPicPr>
                      <p:cNvPr id="0" name=""/>
                      <p:cNvPicPr>
                        <a:picLocks noChangeAspect="1" noChangeArrowheads="1"/>
                      </p:cNvPicPr>
                      <p:nvPr/>
                    </p:nvPicPr>
                    <p:blipFill>
                      <a:blip r:embed="rId24"/>
                      <a:srcRect/>
                      <a:stretch>
                        <a:fillRect/>
                      </a:stretch>
                    </p:blipFill>
                    <p:spPr bwMode="auto">
                      <a:xfrm>
                        <a:off x="5413375" y="1824038"/>
                        <a:ext cx="157163" cy="174625"/>
                      </a:xfrm>
                      <a:prstGeom prst="rect">
                        <a:avLst/>
                      </a:prstGeom>
                      <a:noFill/>
                      <a:ln>
                        <a:noFill/>
                      </a:ln>
                      <a:effectLst/>
                    </p:spPr>
                  </p:pic>
                </p:oleObj>
              </mc:Fallback>
            </mc:AlternateContent>
          </a:graphicData>
        </a:graphic>
      </p:graphicFrame>
      <p:graphicFrame>
        <p:nvGraphicFramePr>
          <p:cNvPr id="47" name="Object 2"/>
          <p:cNvGraphicFramePr>
            <a:graphicFrameLocks noChangeAspect="1"/>
          </p:cNvGraphicFramePr>
          <p:nvPr>
            <p:extLst>
              <p:ext uri="{D42A27DB-BD31-4B8C-83A1-F6EECF244321}">
                <p14:modId xmlns:p14="http://schemas.microsoft.com/office/powerpoint/2010/main" val="2155182225"/>
              </p:ext>
            </p:extLst>
          </p:nvPr>
        </p:nvGraphicFramePr>
        <p:xfrm>
          <a:off x="8813800" y="1885950"/>
          <a:ext cx="174625" cy="227013"/>
        </p:xfrm>
        <a:graphic>
          <a:graphicData uri="http://schemas.openxmlformats.org/presentationml/2006/ole">
            <mc:AlternateContent xmlns:mc="http://schemas.openxmlformats.org/markup-compatibility/2006">
              <mc:Choice xmlns:v="urn:schemas-microsoft-com:vml" Requires="v">
                <p:oleObj name="Equation" r:id="rId25" imgW="127000" imgH="165100" progId="Equation.DSMT4">
                  <p:embed/>
                </p:oleObj>
              </mc:Choice>
              <mc:Fallback>
                <p:oleObj name="Equation" r:id="rId25" imgW="127000" imgH="165100" progId="Equation.DSMT4">
                  <p:embed/>
                  <p:pic>
                    <p:nvPicPr>
                      <p:cNvPr id="0" name=""/>
                      <p:cNvPicPr>
                        <a:picLocks noChangeAspect="1" noChangeArrowheads="1"/>
                      </p:cNvPicPr>
                      <p:nvPr/>
                    </p:nvPicPr>
                    <p:blipFill>
                      <a:blip r:embed="rId26"/>
                      <a:srcRect/>
                      <a:stretch>
                        <a:fillRect/>
                      </a:stretch>
                    </p:blipFill>
                    <p:spPr bwMode="auto">
                      <a:xfrm>
                        <a:off x="8813800" y="1885950"/>
                        <a:ext cx="174625" cy="227013"/>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106205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dissolve">
                                      <p:cBhvr>
                                        <p:cTn id="7" dur="500"/>
                                        <p:tgtEl>
                                          <p:spTgt spid="5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9"/>
                                        </p:tgtEl>
                                        <p:attrNameLst>
                                          <p:attrName>style.visibility</p:attrName>
                                        </p:attrNameLst>
                                      </p:cBhvr>
                                      <p:to>
                                        <p:strVal val="visible"/>
                                      </p:to>
                                    </p:set>
                                    <p:animEffect transition="in" filter="dissolve">
                                      <p:cBhvr>
                                        <p:cTn id="12" dur="500"/>
                                        <p:tgtEl>
                                          <p:spTgt spid="69"/>
                                        </p:tgtEl>
                                      </p:cBhvr>
                                    </p:animEffect>
                                  </p:childTnLst>
                                </p:cTn>
                              </p:par>
                              <p:par>
                                <p:cTn id="13" presetID="9" presetClass="entr" presetSubtype="0" fill="hold" nodeType="with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dissolve">
                                      <p:cBhvr>
                                        <p:cTn id="15" dur="500"/>
                                        <p:tgtEl>
                                          <p:spTgt spid="63"/>
                                        </p:tgtEl>
                                      </p:cBhvr>
                                    </p:animEffect>
                                  </p:childTnLst>
                                </p:cTn>
                              </p:par>
                              <p:par>
                                <p:cTn id="16" presetID="9" presetClass="entr" presetSubtype="0" fill="hold" nodeType="withEffect">
                                  <p:stCondLst>
                                    <p:cond delay="0"/>
                                  </p:stCondLst>
                                  <p:childTnLst>
                                    <p:set>
                                      <p:cBhvr>
                                        <p:cTn id="17" dur="1" fill="hold">
                                          <p:stCondLst>
                                            <p:cond delay="0"/>
                                          </p:stCondLst>
                                        </p:cTn>
                                        <p:tgtEl>
                                          <p:spTgt spid="60"/>
                                        </p:tgtEl>
                                        <p:attrNameLst>
                                          <p:attrName>style.visibility</p:attrName>
                                        </p:attrNameLst>
                                      </p:cBhvr>
                                      <p:to>
                                        <p:strVal val="visible"/>
                                      </p:to>
                                    </p:set>
                                    <p:animEffect transition="in" filter="dissolve">
                                      <p:cBhvr>
                                        <p:cTn id="18" dur="500"/>
                                        <p:tgtEl>
                                          <p:spTgt spid="60"/>
                                        </p:tgtEl>
                                      </p:cBhvr>
                                    </p:animEffect>
                                  </p:childTnLst>
                                </p:cTn>
                              </p:par>
                              <p:par>
                                <p:cTn id="19" presetID="9" presetClass="entr" presetSubtype="0" fill="hold" nodeType="withEffect">
                                  <p:stCondLst>
                                    <p:cond delay="0"/>
                                  </p:stCondLst>
                                  <p:childTnLst>
                                    <p:set>
                                      <p:cBhvr>
                                        <p:cTn id="20" dur="1" fill="hold">
                                          <p:stCondLst>
                                            <p:cond delay="0"/>
                                          </p:stCondLst>
                                        </p:cTn>
                                        <p:tgtEl>
                                          <p:spTgt spid="81"/>
                                        </p:tgtEl>
                                        <p:attrNameLst>
                                          <p:attrName>style.visibility</p:attrName>
                                        </p:attrNameLst>
                                      </p:cBhvr>
                                      <p:to>
                                        <p:strVal val="visible"/>
                                      </p:to>
                                    </p:set>
                                    <p:animEffect transition="in" filter="dissolve">
                                      <p:cBhvr>
                                        <p:cTn id="21" dur="500"/>
                                        <p:tgtEl>
                                          <p:spTgt spid="81"/>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104"/>
                                        </p:tgtEl>
                                        <p:attrNameLst>
                                          <p:attrName>style.visibility</p:attrName>
                                        </p:attrNameLst>
                                      </p:cBhvr>
                                      <p:to>
                                        <p:strVal val="visible"/>
                                      </p:to>
                                    </p:set>
                                    <p:animEffect transition="in" filter="dissolve">
                                      <p:cBhvr>
                                        <p:cTn id="26" dur="500"/>
                                        <p:tgtEl>
                                          <p:spTgt spid="104"/>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dissolve">
                                      <p:cBhvr>
                                        <p:cTn id="31" dur="500"/>
                                        <p:tgtEl>
                                          <p:spTgt spid="79"/>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dissolve">
                                      <p:cBhvr>
                                        <p:cTn id="36" dur="500"/>
                                        <p:tgtEl>
                                          <p:spTgt spid="39"/>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nodeType="clickEffect">
                                  <p:stCondLst>
                                    <p:cond delay="0"/>
                                  </p:stCondLst>
                                  <p:childTnLst>
                                    <p:set>
                                      <p:cBhvr>
                                        <p:cTn id="40" dur="1" fill="hold">
                                          <p:stCondLst>
                                            <p:cond delay="0"/>
                                          </p:stCondLst>
                                        </p:cTn>
                                        <p:tgtEl>
                                          <p:spTgt spid="105"/>
                                        </p:tgtEl>
                                        <p:attrNameLst>
                                          <p:attrName>style.visibility</p:attrName>
                                        </p:attrNameLst>
                                      </p:cBhvr>
                                      <p:to>
                                        <p:strVal val="visible"/>
                                      </p:to>
                                    </p:set>
                                    <p:animEffect transition="in" filter="dissolve">
                                      <p:cBhvr>
                                        <p:cTn id="41"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79" grpId="0"/>
      <p:bldP spid="39" grpId="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7250"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82296" tIns="41148" rIns="82296" bIns="41148"/>
          <a:lstStyle/>
          <a:p>
            <a:endParaRPr lang="en-US"/>
          </a:p>
        </p:txBody>
      </p:sp>
      <p:sp>
        <p:nvSpPr>
          <p:cNvPr id="137251" name="TextBox 43"/>
          <p:cNvSpPr txBox="1">
            <a:spLocks noChangeArrowheads="1"/>
          </p:cNvSpPr>
          <p:nvPr/>
        </p:nvSpPr>
        <p:spPr bwMode="auto">
          <a:xfrm>
            <a:off x="8719662" y="6472238"/>
            <a:ext cx="389505" cy="2523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31.)</a:t>
            </a:r>
          </a:p>
        </p:txBody>
      </p:sp>
      <p:sp>
        <p:nvSpPr>
          <p:cNvPr id="142" name="TextBox 141"/>
          <p:cNvSpPr txBox="1"/>
          <p:nvPr/>
        </p:nvSpPr>
        <p:spPr>
          <a:xfrm>
            <a:off x="201077" y="320308"/>
            <a:ext cx="5582186" cy="400110"/>
          </a:xfrm>
          <a:prstGeom prst="rect">
            <a:avLst/>
          </a:prstGeom>
          <a:noFill/>
        </p:spPr>
        <p:txBody>
          <a:bodyPr wrap="square" rtlCol="0">
            <a:spAutoFit/>
          </a:bodyPr>
          <a:lstStyle/>
          <a:p>
            <a:r>
              <a:rPr lang="en-US" sz="2000" dirty="0">
                <a:solidFill>
                  <a:srgbClr val="FF0000"/>
                </a:solidFill>
                <a:latin typeface="Apple Chancery"/>
                <a:cs typeface="Apple Chancery"/>
              </a:rPr>
              <a:t>This means </a:t>
            </a:r>
            <a:r>
              <a:rPr lang="en-US" sz="2000" dirty="0" err="1">
                <a:latin typeface="Times New Roman"/>
                <a:cs typeface="Times New Roman"/>
              </a:rPr>
              <a:t>Kirchoff’s</a:t>
            </a:r>
            <a:r>
              <a:rPr lang="en-US" sz="2000" dirty="0">
                <a:latin typeface="Times New Roman"/>
                <a:cs typeface="Times New Roman"/>
              </a:rPr>
              <a:t> Law can be written as:</a:t>
            </a:r>
          </a:p>
        </p:txBody>
      </p:sp>
      <p:sp>
        <p:nvSpPr>
          <p:cNvPr id="48" name="Line 10"/>
          <p:cNvSpPr>
            <a:spLocks noChangeShapeType="1"/>
          </p:cNvSpPr>
          <p:nvPr/>
        </p:nvSpPr>
        <p:spPr bwMode="auto">
          <a:xfrm>
            <a:off x="6458073" y="690055"/>
            <a:ext cx="621142"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9" name="Line 11"/>
          <p:cNvSpPr>
            <a:spLocks noChangeShapeType="1"/>
          </p:cNvSpPr>
          <p:nvPr/>
        </p:nvSpPr>
        <p:spPr bwMode="auto">
          <a:xfrm>
            <a:off x="8183467" y="621039"/>
            <a:ext cx="621142"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nvGrpSpPr>
          <p:cNvPr id="50" name="Group 12"/>
          <p:cNvGrpSpPr>
            <a:grpSpLocks/>
          </p:cNvGrpSpPr>
          <p:nvPr/>
        </p:nvGrpSpPr>
        <p:grpSpPr bwMode="auto">
          <a:xfrm rot="18900000">
            <a:off x="7217246" y="275961"/>
            <a:ext cx="828189" cy="773552"/>
            <a:chOff x="768" y="1200"/>
            <a:chExt cx="720" cy="672"/>
          </a:xfrm>
        </p:grpSpPr>
        <p:cxnSp>
          <p:nvCxnSpPr>
            <p:cNvPr id="51" name="AutoShape 13"/>
            <p:cNvCxnSpPr>
              <a:cxnSpLocks noChangeShapeType="1"/>
            </p:cNvCxnSpPr>
            <p:nvPr/>
          </p:nvCxnSpPr>
          <p:spPr bwMode="auto">
            <a:xfrm>
              <a:off x="768" y="1200"/>
              <a:ext cx="384" cy="336"/>
            </a:xfrm>
            <a:prstGeom prst="bentConnector3">
              <a:avLst>
                <a:gd name="adj1" fmla="val 50000"/>
              </a:avLst>
            </a:prstGeom>
            <a:noFill/>
            <a:ln w="9525">
              <a:solidFill>
                <a:schemeClr val="tx1"/>
              </a:solidFill>
              <a:miter lim="800000"/>
              <a:headEnd/>
              <a:tailEnd/>
            </a:ln>
            <a:extLst>
              <a:ext uri="{909E8E84-426E-40dd-AFC4-6F175D3DCCD1}">
                <a14:hiddenFill xmlns="" xmlns:a14="http://schemas.microsoft.com/office/drawing/2010/main">
                  <a:noFill/>
                </a14:hiddenFill>
              </a:ext>
            </a:extLst>
          </p:spPr>
        </p:cxnSp>
        <p:cxnSp>
          <p:nvCxnSpPr>
            <p:cNvPr id="52" name="AutoShape 14"/>
            <p:cNvCxnSpPr>
              <a:cxnSpLocks noChangeShapeType="1"/>
            </p:cNvCxnSpPr>
            <p:nvPr/>
          </p:nvCxnSpPr>
          <p:spPr bwMode="auto">
            <a:xfrm>
              <a:off x="1104" y="1536"/>
              <a:ext cx="384" cy="336"/>
            </a:xfrm>
            <a:prstGeom prst="bentConnector3">
              <a:avLst>
                <a:gd name="adj1" fmla="val 50000"/>
              </a:avLst>
            </a:prstGeom>
            <a:noFill/>
            <a:ln w="9525">
              <a:solidFill>
                <a:schemeClr val="tx1"/>
              </a:solidFill>
              <a:miter lim="800000"/>
              <a:headEnd/>
              <a:tailEnd/>
            </a:ln>
            <a:extLst>
              <a:ext uri="{909E8E84-426E-40dd-AFC4-6F175D3DCCD1}">
                <a14:hiddenFill xmlns="" xmlns:a14="http://schemas.microsoft.com/office/drawing/2010/main">
                  <a:noFill/>
                </a14:hiddenFill>
              </a:ext>
            </a:extLst>
          </p:spPr>
        </p:cxnSp>
      </p:grpSp>
      <p:sp>
        <p:nvSpPr>
          <p:cNvPr id="53" name="Line 15"/>
          <p:cNvSpPr>
            <a:spLocks noChangeShapeType="1"/>
          </p:cNvSpPr>
          <p:nvPr/>
        </p:nvSpPr>
        <p:spPr bwMode="auto">
          <a:xfrm>
            <a:off x="8804609" y="1656276"/>
            <a:ext cx="0" cy="62114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54" name="Line 17"/>
          <p:cNvSpPr>
            <a:spLocks noChangeShapeType="1"/>
          </p:cNvSpPr>
          <p:nvPr/>
        </p:nvSpPr>
        <p:spPr bwMode="auto">
          <a:xfrm>
            <a:off x="5629884" y="2277417"/>
            <a:ext cx="1449331"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55" name="Line 18"/>
          <p:cNvSpPr>
            <a:spLocks noChangeShapeType="1"/>
          </p:cNvSpPr>
          <p:nvPr/>
        </p:nvSpPr>
        <p:spPr bwMode="auto">
          <a:xfrm>
            <a:off x="7079215" y="2001354"/>
            <a:ext cx="0" cy="552126"/>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57" name="Line 19"/>
          <p:cNvSpPr>
            <a:spLocks noChangeShapeType="1"/>
          </p:cNvSpPr>
          <p:nvPr/>
        </p:nvSpPr>
        <p:spPr bwMode="auto">
          <a:xfrm>
            <a:off x="7217246" y="2208402"/>
            <a:ext cx="0" cy="13803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58" name="Line 20"/>
          <p:cNvSpPr>
            <a:spLocks noChangeShapeType="1"/>
          </p:cNvSpPr>
          <p:nvPr/>
        </p:nvSpPr>
        <p:spPr bwMode="auto">
          <a:xfrm flipV="1">
            <a:off x="7217246" y="2277417"/>
            <a:ext cx="1587363"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59" name="Line 21"/>
          <p:cNvSpPr>
            <a:spLocks noChangeShapeType="1"/>
          </p:cNvSpPr>
          <p:nvPr/>
        </p:nvSpPr>
        <p:spPr bwMode="auto">
          <a:xfrm>
            <a:off x="5629884" y="690055"/>
            <a:ext cx="0" cy="158736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61" name="Line 15"/>
          <p:cNvSpPr>
            <a:spLocks noChangeShapeType="1"/>
          </p:cNvSpPr>
          <p:nvPr/>
        </p:nvSpPr>
        <p:spPr bwMode="auto">
          <a:xfrm>
            <a:off x="8804609" y="621039"/>
            <a:ext cx="0" cy="759173"/>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62" name="Line 15"/>
          <p:cNvSpPr>
            <a:spLocks noChangeShapeType="1"/>
          </p:cNvSpPr>
          <p:nvPr/>
        </p:nvSpPr>
        <p:spPr bwMode="auto">
          <a:xfrm flipH="1" flipV="1">
            <a:off x="8797659" y="1304924"/>
            <a:ext cx="6949" cy="35135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cxnSp>
        <p:nvCxnSpPr>
          <p:cNvPr id="66" name="Straight Connector 36"/>
          <p:cNvCxnSpPr>
            <a:cxnSpLocks noChangeShapeType="1"/>
          </p:cNvCxnSpPr>
          <p:nvPr/>
        </p:nvCxnSpPr>
        <p:spPr bwMode="auto">
          <a:xfrm rot="5400000">
            <a:off x="6182011" y="690055"/>
            <a:ext cx="552126" cy="2876"/>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cxnSp>
      <p:cxnSp>
        <p:nvCxnSpPr>
          <p:cNvPr id="67" name="Straight Connector 37"/>
          <p:cNvCxnSpPr>
            <a:cxnSpLocks noChangeShapeType="1"/>
          </p:cNvCxnSpPr>
          <p:nvPr/>
        </p:nvCxnSpPr>
        <p:spPr bwMode="auto">
          <a:xfrm rot="5400000">
            <a:off x="6043260" y="689336"/>
            <a:ext cx="552126" cy="1437"/>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cxnSp>
      <p:sp>
        <p:nvSpPr>
          <p:cNvPr id="68" name="Line 10"/>
          <p:cNvSpPr>
            <a:spLocks noChangeShapeType="1"/>
          </p:cNvSpPr>
          <p:nvPr/>
        </p:nvSpPr>
        <p:spPr bwMode="auto">
          <a:xfrm>
            <a:off x="5629884" y="690055"/>
            <a:ext cx="690158"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aphicFrame>
        <p:nvGraphicFramePr>
          <p:cNvPr id="82" name="Object 2"/>
          <p:cNvGraphicFramePr>
            <a:graphicFrameLocks noChangeAspect="1"/>
          </p:cNvGraphicFramePr>
          <p:nvPr>
            <p:extLst>
              <p:ext uri="{D42A27DB-BD31-4B8C-83A1-F6EECF244321}">
                <p14:modId xmlns:p14="http://schemas.microsoft.com/office/powerpoint/2010/main" val="1599260525"/>
              </p:ext>
            </p:extLst>
          </p:nvPr>
        </p:nvGraphicFramePr>
        <p:xfrm>
          <a:off x="7113723" y="2412986"/>
          <a:ext cx="385762" cy="280988"/>
        </p:xfrm>
        <a:graphic>
          <a:graphicData uri="http://schemas.openxmlformats.org/presentationml/2006/ole">
            <mc:AlternateContent xmlns:mc="http://schemas.openxmlformats.org/markup-compatibility/2006">
              <mc:Choice xmlns:v="urn:schemas-microsoft-com:vml" Requires="v">
                <p:oleObj name="Equation" r:id="rId3" imgW="279400" imgH="203200" progId="Equation.DSMT4">
                  <p:embed/>
                </p:oleObj>
              </mc:Choice>
              <mc:Fallback>
                <p:oleObj name="Equation" r:id="rId3" imgW="279400" imgH="203200" progId="Equation.DSMT4">
                  <p:embed/>
                  <p:pic>
                    <p:nvPicPr>
                      <p:cNvPr id="0" name=""/>
                      <p:cNvPicPr>
                        <a:picLocks noChangeAspect="1" noChangeArrowheads="1"/>
                      </p:cNvPicPr>
                      <p:nvPr/>
                    </p:nvPicPr>
                    <p:blipFill>
                      <a:blip r:embed="rId4"/>
                      <a:srcRect/>
                      <a:stretch>
                        <a:fillRect/>
                      </a:stretch>
                    </p:blipFill>
                    <p:spPr bwMode="auto">
                      <a:xfrm>
                        <a:off x="7113723" y="2412986"/>
                        <a:ext cx="385762" cy="280988"/>
                      </a:xfrm>
                      <a:prstGeom prst="rect">
                        <a:avLst/>
                      </a:prstGeom>
                      <a:noFill/>
                      <a:ln>
                        <a:noFill/>
                      </a:ln>
                      <a:effectLst/>
                    </p:spPr>
                  </p:pic>
                </p:oleObj>
              </mc:Fallback>
            </mc:AlternateContent>
          </a:graphicData>
        </a:graphic>
      </p:graphicFrame>
      <p:graphicFrame>
        <p:nvGraphicFramePr>
          <p:cNvPr id="83" name="Object 2"/>
          <p:cNvGraphicFramePr>
            <a:graphicFrameLocks noChangeAspect="1"/>
          </p:cNvGraphicFramePr>
          <p:nvPr>
            <p:extLst>
              <p:ext uri="{D42A27DB-BD31-4B8C-83A1-F6EECF244321}">
                <p14:modId xmlns:p14="http://schemas.microsoft.com/office/powerpoint/2010/main" val="2417109193"/>
              </p:ext>
            </p:extLst>
          </p:nvPr>
        </p:nvGraphicFramePr>
        <p:xfrm>
          <a:off x="7447662" y="305280"/>
          <a:ext cx="209550" cy="209550"/>
        </p:xfrm>
        <a:graphic>
          <a:graphicData uri="http://schemas.openxmlformats.org/presentationml/2006/ole">
            <mc:AlternateContent xmlns:mc="http://schemas.openxmlformats.org/markup-compatibility/2006">
              <mc:Choice xmlns:v="urn:schemas-microsoft-com:vml" Requires="v">
                <p:oleObj name="Equation" r:id="rId5" imgW="152400" imgH="152400" progId="Equation.DSMT4">
                  <p:embed/>
                </p:oleObj>
              </mc:Choice>
              <mc:Fallback>
                <p:oleObj name="Equation" r:id="rId5" imgW="152400" imgH="152400" progId="Equation.DSMT4">
                  <p:embed/>
                  <p:pic>
                    <p:nvPicPr>
                      <p:cNvPr id="0" name=""/>
                      <p:cNvPicPr>
                        <a:picLocks noChangeAspect="1" noChangeArrowheads="1"/>
                      </p:cNvPicPr>
                      <p:nvPr/>
                    </p:nvPicPr>
                    <p:blipFill>
                      <a:blip r:embed="rId6"/>
                      <a:srcRect/>
                      <a:stretch>
                        <a:fillRect/>
                      </a:stretch>
                    </p:blipFill>
                    <p:spPr bwMode="auto">
                      <a:xfrm>
                        <a:off x="7447662" y="305280"/>
                        <a:ext cx="209550" cy="209550"/>
                      </a:xfrm>
                      <a:prstGeom prst="rect">
                        <a:avLst/>
                      </a:prstGeom>
                      <a:noFill/>
                      <a:ln>
                        <a:noFill/>
                      </a:ln>
                      <a:effectLst/>
                    </p:spPr>
                  </p:pic>
                </p:oleObj>
              </mc:Fallback>
            </mc:AlternateContent>
          </a:graphicData>
        </a:graphic>
      </p:graphicFrame>
      <p:graphicFrame>
        <p:nvGraphicFramePr>
          <p:cNvPr id="84" name="Object 2"/>
          <p:cNvGraphicFramePr>
            <a:graphicFrameLocks noChangeAspect="1"/>
          </p:cNvGraphicFramePr>
          <p:nvPr>
            <p:extLst>
              <p:ext uri="{D42A27DB-BD31-4B8C-83A1-F6EECF244321}">
                <p14:modId xmlns:p14="http://schemas.microsoft.com/office/powerpoint/2010/main" val="1285072903"/>
              </p:ext>
            </p:extLst>
          </p:nvPr>
        </p:nvGraphicFramePr>
        <p:xfrm>
          <a:off x="6116810" y="265593"/>
          <a:ext cx="192087" cy="209550"/>
        </p:xfrm>
        <a:graphic>
          <a:graphicData uri="http://schemas.openxmlformats.org/presentationml/2006/ole">
            <mc:AlternateContent xmlns:mc="http://schemas.openxmlformats.org/markup-compatibility/2006">
              <mc:Choice xmlns:v="urn:schemas-microsoft-com:vml" Requires="v">
                <p:oleObj name="Equation" r:id="rId7" imgW="139700" imgH="152400" progId="Equation.DSMT4">
                  <p:embed/>
                </p:oleObj>
              </mc:Choice>
              <mc:Fallback>
                <p:oleObj name="Equation" r:id="rId7" imgW="139700" imgH="152400" progId="Equation.DSMT4">
                  <p:embed/>
                  <p:pic>
                    <p:nvPicPr>
                      <p:cNvPr id="0" name=""/>
                      <p:cNvPicPr>
                        <a:picLocks noChangeAspect="1" noChangeArrowheads="1"/>
                      </p:cNvPicPr>
                      <p:nvPr/>
                    </p:nvPicPr>
                    <p:blipFill>
                      <a:blip r:embed="rId8"/>
                      <a:srcRect/>
                      <a:stretch>
                        <a:fillRect/>
                      </a:stretch>
                    </p:blipFill>
                    <p:spPr bwMode="auto">
                      <a:xfrm>
                        <a:off x="6116810" y="265593"/>
                        <a:ext cx="192087" cy="209550"/>
                      </a:xfrm>
                      <a:prstGeom prst="rect">
                        <a:avLst/>
                      </a:prstGeom>
                      <a:noFill/>
                      <a:ln>
                        <a:noFill/>
                      </a:ln>
                      <a:effectLst/>
                    </p:spPr>
                  </p:pic>
                </p:oleObj>
              </mc:Fallback>
            </mc:AlternateContent>
          </a:graphicData>
        </a:graphic>
      </p:graphicFrame>
      <p:graphicFrame>
        <p:nvGraphicFramePr>
          <p:cNvPr id="86" name="Object 2"/>
          <p:cNvGraphicFramePr>
            <a:graphicFrameLocks noChangeAspect="1"/>
          </p:cNvGraphicFramePr>
          <p:nvPr>
            <p:extLst>
              <p:ext uri="{D42A27DB-BD31-4B8C-83A1-F6EECF244321}">
                <p14:modId xmlns:p14="http://schemas.microsoft.com/office/powerpoint/2010/main" val="2325678888"/>
              </p:ext>
            </p:extLst>
          </p:nvPr>
        </p:nvGraphicFramePr>
        <p:xfrm>
          <a:off x="5426247" y="1761018"/>
          <a:ext cx="157163" cy="174625"/>
        </p:xfrm>
        <a:graphic>
          <a:graphicData uri="http://schemas.openxmlformats.org/presentationml/2006/ole">
            <mc:AlternateContent xmlns:mc="http://schemas.openxmlformats.org/markup-compatibility/2006">
              <mc:Choice xmlns:v="urn:schemas-microsoft-com:vml" Requires="v">
                <p:oleObj name="Equation" r:id="rId9" imgW="114300" imgH="127000" progId="Equation.DSMT4">
                  <p:embed/>
                </p:oleObj>
              </mc:Choice>
              <mc:Fallback>
                <p:oleObj name="Equation" r:id="rId9" imgW="114300" imgH="127000" progId="Equation.DSMT4">
                  <p:embed/>
                  <p:pic>
                    <p:nvPicPr>
                      <p:cNvPr id="0" name=""/>
                      <p:cNvPicPr>
                        <a:picLocks noChangeAspect="1" noChangeArrowheads="1"/>
                      </p:cNvPicPr>
                      <p:nvPr/>
                    </p:nvPicPr>
                    <p:blipFill>
                      <a:blip r:embed="rId10"/>
                      <a:srcRect/>
                      <a:stretch>
                        <a:fillRect/>
                      </a:stretch>
                    </p:blipFill>
                    <p:spPr bwMode="auto">
                      <a:xfrm>
                        <a:off x="5426247" y="1761018"/>
                        <a:ext cx="157163" cy="174625"/>
                      </a:xfrm>
                      <a:prstGeom prst="rect">
                        <a:avLst/>
                      </a:prstGeom>
                      <a:noFill/>
                      <a:ln>
                        <a:noFill/>
                      </a:ln>
                      <a:effectLst/>
                    </p:spPr>
                  </p:pic>
                </p:oleObj>
              </mc:Fallback>
            </mc:AlternateContent>
          </a:graphicData>
        </a:graphic>
      </p:graphicFrame>
      <p:graphicFrame>
        <p:nvGraphicFramePr>
          <p:cNvPr id="87" name="Object 2"/>
          <p:cNvGraphicFramePr>
            <a:graphicFrameLocks noChangeAspect="1"/>
          </p:cNvGraphicFramePr>
          <p:nvPr>
            <p:extLst>
              <p:ext uri="{D42A27DB-BD31-4B8C-83A1-F6EECF244321}">
                <p14:modId xmlns:p14="http://schemas.microsoft.com/office/powerpoint/2010/main" val="2527002470"/>
              </p:ext>
            </p:extLst>
          </p:nvPr>
        </p:nvGraphicFramePr>
        <p:xfrm>
          <a:off x="8826672" y="1822930"/>
          <a:ext cx="174625" cy="227013"/>
        </p:xfrm>
        <a:graphic>
          <a:graphicData uri="http://schemas.openxmlformats.org/presentationml/2006/ole">
            <mc:AlternateContent xmlns:mc="http://schemas.openxmlformats.org/markup-compatibility/2006">
              <mc:Choice xmlns:v="urn:schemas-microsoft-com:vml" Requires="v">
                <p:oleObj name="Equation" r:id="rId11" imgW="127000" imgH="165100" progId="Equation.DSMT4">
                  <p:embed/>
                </p:oleObj>
              </mc:Choice>
              <mc:Fallback>
                <p:oleObj name="Equation" r:id="rId11" imgW="127000" imgH="165100" progId="Equation.DSMT4">
                  <p:embed/>
                  <p:pic>
                    <p:nvPicPr>
                      <p:cNvPr id="0" name=""/>
                      <p:cNvPicPr>
                        <a:picLocks noChangeAspect="1" noChangeArrowheads="1"/>
                      </p:cNvPicPr>
                      <p:nvPr/>
                    </p:nvPicPr>
                    <p:blipFill>
                      <a:blip r:embed="rId12"/>
                      <a:srcRect/>
                      <a:stretch>
                        <a:fillRect/>
                      </a:stretch>
                    </p:blipFill>
                    <p:spPr bwMode="auto">
                      <a:xfrm>
                        <a:off x="8826672" y="1822930"/>
                        <a:ext cx="174625" cy="227013"/>
                      </a:xfrm>
                      <a:prstGeom prst="rect">
                        <a:avLst/>
                      </a:prstGeom>
                      <a:noFill/>
                      <a:ln>
                        <a:noFill/>
                      </a:ln>
                      <a:effectLst/>
                    </p:spPr>
                  </p:pic>
                </p:oleObj>
              </mc:Fallback>
            </mc:AlternateContent>
          </a:graphicData>
        </a:graphic>
      </p:graphicFrame>
      <p:graphicFrame>
        <p:nvGraphicFramePr>
          <p:cNvPr id="102" name="Object 2"/>
          <p:cNvGraphicFramePr>
            <a:graphicFrameLocks noChangeAspect="1"/>
          </p:cNvGraphicFramePr>
          <p:nvPr>
            <p:extLst>
              <p:ext uri="{D42A27DB-BD31-4B8C-83A1-F6EECF244321}">
                <p14:modId xmlns:p14="http://schemas.microsoft.com/office/powerpoint/2010/main" val="267273177"/>
              </p:ext>
            </p:extLst>
          </p:nvPr>
        </p:nvGraphicFramePr>
        <p:xfrm>
          <a:off x="6187674" y="513946"/>
          <a:ext cx="104142" cy="125069"/>
        </p:xfrm>
        <a:graphic>
          <a:graphicData uri="http://schemas.openxmlformats.org/presentationml/2006/ole">
            <mc:AlternateContent xmlns:mc="http://schemas.openxmlformats.org/markup-compatibility/2006">
              <mc:Choice xmlns:v="urn:schemas-microsoft-com:vml" Requires="v">
                <p:oleObj name="Equation" r:id="rId13" imgW="139700" imgH="139700" progId="Equation.DSMT4">
                  <p:embed/>
                </p:oleObj>
              </mc:Choice>
              <mc:Fallback>
                <p:oleObj name="Equation" r:id="rId13" imgW="139700" imgH="139700" progId="Equation.DSMT4">
                  <p:embed/>
                  <p:pic>
                    <p:nvPicPr>
                      <p:cNvPr id="0" name=""/>
                      <p:cNvPicPr>
                        <a:picLocks noChangeAspect="1" noChangeArrowheads="1"/>
                      </p:cNvPicPr>
                      <p:nvPr/>
                    </p:nvPicPr>
                    <p:blipFill>
                      <a:blip r:embed="rId14"/>
                      <a:srcRect/>
                      <a:stretch>
                        <a:fillRect/>
                      </a:stretch>
                    </p:blipFill>
                    <p:spPr bwMode="auto">
                      <a:xfrm>
                        <a:off x="6187674" y="513946"/>
                        <a:ext cx="104142" cy="125069"/>
                      </a:xfrm>
                      <a:prstGeom prst="rect">
                        <a:avLst/>
                      </a:prstGeom>
                      <a:noFill/>
                      <a:ln>
                        <a:noFill/>
                      </a:ln>
                      <a:effectLst/>
                    </p:spPr>
                  </p:pic>
                </p:oleObj>
              </mc:Fallback>
            </mc:AlternateContent>
          </a:graphicData>
        </a:graphic>
      </p:graphicFrame>
      <p:graphicFrame>
        <p:nvGraphicFramePr>
          <p:cNvPr id="103" name="Object 2"/>
          <p:cNvGraphicFramePr>
            <a:graphicFrameLocks noChangeAspect="1"/>
          </p:cNvGraphicFramePr>
          <p:nvPr>
            <p:extLst>
              <p:ext uri="{D42A27DB-BD31-4B8C-83A1-F6EECF244321}">
                <p14:modId xmlns:p14="http://schemas.microsoft.com/office/powerpoint/2010/main" val="4201393245"/>
              </p:ext>
            </p:extLst>
          </p:nvPr>
        </p:nvGraphicFramePr>
        <p:xfrm>
          <a:off x="6487868" y="523095"/>
          <a:ext cx="104775" cy="90487"/>
        </p:xfrm>
        <a:graphic>
          <a:graphicData uri="http://schemas.openxmlformats.org/presentationml/2006/ole">
            <mc:AlternateContent xmlns:mc="http://schemas.openxmlformats.org/markup-compatibility/2006">
              <mc:Choice xmlns:v="urn:schemas-microsoft-com:vml" Requires="v">
                <p:oleObj name="Equation" r:id="rId15" imgW="139700" imgH="101600" progId="Equation.DSMT4">
                  <p:embed/>
                </p:oleObj>
              </mc:Choice>
              <mc:Fallback>
                <p:oleObj name="Equation" r:id="rId15" imgW="139700" imgH="101600" progId="Equation.DSMT4">
                  <p:embed/>
                  <p:pic>
                    <p:nvPicPr>
                      <p:cNvPr id="0" name=""/>
                      <p:cNvPicPr>
                        <a:picLocks noChangeAspect="1" noChangeArrowheads="1"/>
                      </p:cNvPicPr>
                      <p:nvPr/>
                    </p:nvPicPr>
                    <p:blipFill>
                      <a:blip r:embed="rId16"/>
                      <a:srcRect/>
                      <a:stretch>
                        <a:fillRect/>
                      </a:stretch>
                    </p:blipFill>
                    <p:spPr bwMode="auto">
                      <a:xfrm>
                        <a:off x="6487868" y="523095"/>
                        <a:ext cx="104775" cy="90487"/>
                      </a:xfrm>
                      <a:prstGeom prst="rect">
                        <a:avLst/>
                      </a:prstGeom>
                      <a:noFill/>
                      <a:ln>
                        <a:noFill/>
                      </a:ln>
                      <a:effectLst/>
                    </p:spPr>
                  </p:pic>
                </p:oleObj>
              </mc:Fallback>
            </mc:AlternateContent>
          </a:graphicData>
        </a:graphic>
      </p:graphicFrame>
      <p:graphicFrame>
        <p:nvGraphicFramePr>
          <p:cNvPr id="45" name="Object 2"/>
          <p:cNvGraphicFramePr>
            <a:graphicFrameLocks noChangeAspect="1"/>
          </p:cNvGraphicFramePr>
          <p:nvPr>
            <p:extLst>
              <p:ext uri="{D42A27DB-BD31-4B8C-83A1-F6EECF244321}">
                <p14:modId xmlns:p14="http://schemas.microsoft.com/office/powerpoint/2010/main" val="2078116511"/>
              </p:ext>
            </p:extLst>
          </p:nvPr>
        </p:nvGraphicFramePr>
        <p:xfrm>
          <a:off x="1184447" y="921453"/>
          <a:ext cx="3114675" cy="1355725"/>
        </p:xfrm>
        <a:graphic>
          <a:graphicData uri="http://schemas.openxmlformats.org/presentationml/2006/ole">
            <mc:AlternateContent xmlns:mc="http://schemas.openxmlformats.org/markup-compatibility/2006">
              <mc:Choice xmlns:v="urn:schemas-microsoft-com:vml" Requires="v">
                <p:oleObj name="Equation" r:id="rId17" imgW="1816100" imgH="787400" progId="Equation.DSMT4">
                  <p:embed/>
                </p:oleObj>
              </mc:Choice>
              <mc:Fallback>
                <p:oleObj name="Equation" r:id="rId17" imgW="1816100" imgH="787400" progId="Equation.DSMT4">
                  <p:embed/>
                  <p:pic>
                    <p:nvPicPr>
                      <p:cNvPr id="0" name=""/>
                      <p:cNvPicPr>
                        <a:picLocks noChangeAspect="1" noChangeArrowheads="1"/>
                      </p:cNvPicPr>
                      <p:nvPr/>
                    </p:nvPicPr>
                    <p:blipFill>
                      <a:blip r:embed="rId18"/>
                      <a:srcRect/>
                      <a:stretch>
                        <a:fillRect/>
                      </a:stretch>
                    </p:blipFill>
                    <p:spPr bwMode="auto">
                      <a:xfrm>
                        <a:off x="1184447" y="921453"/>
                        <a:ext cx="3114675" cy="1355725"/>
                      </a:xfrm>
                      <a:prstGeom prst="rect">
                        <a:avLst/>
                      </a:prstGeom>
                      <a:noFill/>
                      <a:ln>
                        <a:noFill/>
                      </a:ln>
                      <a:effectLst/>
                    </p:spPr>
                  </p:pic>
                </p:oleObj>
              </mc:Fallback>
            </mc:AlternateContent>
          </a:graphicData>
        </a:graphic>
      </p:graphicFrame>
      <p:sp>
        <p:nvSpPr>
          <p:cNvPr id="47" name="TextBox 46"/>
          <p:cNvSpPr txBox="1"/>
          <p:nvPr/>
        </p:nvSpPr>
        <p:spPr>
          <a:xfrm>
            <a:off x="515955" y="2782874"/>
            <a:ext cx="8485342" cy="1323439"/>
          </a:xfrm>
          <a:prstGeom prst="rect">
            <a:avLst/>
          </a:prstGeom>
          <a:noFill/>
        </p:spPr>
        <p:txBody>
          <a:bodyPr wrap="square" rtlCol="0">
            <a:spAutoFit/>
          </a:bodyPr>
          <a:lstStyle/>
          <a:p>
            <a:r>
              <a:rPr lang="en-US" sz="2000" dirty="0">
                <a:solidFill>
                  <a:srgbClr val="FF0000"/>
                </a:solidFill>
                <a:latin typeface="Apple Chancery"/>
                <a:cs typeface="Apple Chancery"/>
              </a:rPr>
              <a:t>Note that as time proceeds </a:t>
            </a:r>
            <a:r>
              <a:rPr lang="en-US" sz="2000" dirty="0">
                <a:latin typeface="Times New Roman"/>
                <a:cs typeface="Times New Roman"/>
              </a:rPr>
              <a:t>toward infinity, the </a:t>
            </a:r>
            <a:r>
              <a:rPr lang="en-US" sz="2000" dirty="0">
                <a:solidFill>
                  <a:srgbClr val="0000FF"/>
                </a:solidFill>
                <a:latin typeface="Times New Roman"/>
                <a:cs typeface="Times New Roman"/>
              </a:rPr>
              <a:t>charge</a:t>
            </a:r>
            <a:r>
              <a:rPr lang="en-US" sz="2000" dirty="0">
                <a:latin typeface="Times New Roman"/>
                <a:cs typeface="Times New Roman"/>
              </a:rPr>
              <a:t> on the capacitor plates reaches maximum, all the </a:t>
            </a:r>
            <a:r>
              <a:rPr lang="en-US" sz="2000" dirty="0">
                <a:solidFill>
                  <a:srgbClr val="0000FF"/>
                </a:solidFill>
                <a:latin typeface="Times New Roman"/>
                <a:cs typeface="Times New Roman"/>
              </a:rPr>
              <a:t>voltage drop </a:t>
            </a:r>
            <a:r>
              <a:rPr lang="en-US" sz="2000" dirty="0">
                <a:latin typeface="Times New Roman"/>
                <a:cs typeface="Times New Roman"/>
              </a:rPr>
              <a:t>happens </a:t>
            </a:r>
            <a:r>
              <a:rPr lang="en-US" sz="2000" dirty="0">
                <a:solidFill>
                  <a:srgbClr val="0000FF"/>
                </a:solidFill>
                <a:latin typeface="Times New Roman"/>
                <a:cs typeface="Times New Roman"/>
              </a:rPr>
              <a:t>across the capacitor, </a:t>
            </a:r>
            <a:r>
              <a:rPr lang="en-US" sz="2000" dirty="0">
                <a:latin typeface="Times New Roman"/>
                <a:cs typeface="Times New Roman"/>
              </a:rPr>
              <a:t>current in the circuit drops to zero and there is no voltage drop </a:t>
            </a:r>
            <a:r>
              <a:rPr lang="en-US" sz="2000" dirty="0">
                <a:solidFill>
                  <a:srgbClr val="0000FF"/>
                </a:solidFill>
                <a:latin typeface="Times New Roman"/>
                <a:cs typeface="Times New Roman"/>
              </a:rPr>
              <a:t>across the resistor.  </a:t>
            </a:r>
            <a:r>
              <a:rPr lang="en-US" sz="2000" dirty="0">
                <a:latin typeface="Times New Roman"/>
                <a:cs typeface="Times New Roman"/>
              </a:rPr>
              <a:t>In that case:</a:t>
            </a:r>
          </a:p>
        </p:txBody>
      </p:sp>
      <p:graphicFrame>
        <p:nvGraphicFramePr>
          <p:cNvPr id="72" name="Object 6"/>
          <p:cNvGraphicFramePr>
            <a:graphicFrameLocks noChangeAspect="1"/>
          </p:cNvGraphicFramePr>
          <p:nvPr>
            <p:extLst>
              <p:ext uri="{D42A27DB-BD31-4B8C-83A1-F6EECF244321}">
                <p14:modId xmlns:p14="http://schemas.microsoft.com/office/powerpoint/2010/main" val="201525625"/>
              </p:ext>
            </p:extLst>
          </p:nvPr>
        </p:nvGraphicFramePr>
        <p:xfrm>
          <a:off x="3325018" y="4133850"/>
          <a:ext cx="1957387" cy="1284288"/>
        </p:xfrm>
        <a:graphic>
          <a:graphicData uri="http://schemas.openxmlformats.org/presentationml/2006/ole">
            <mc:AlternateContent xmlns:mc="http://schemas.openxmlformats.org/markup-compatibility/2006">
              <mc:Choice xmlns:v="urn:schemas-microsoft-com:vml" Requires="v">
                <p:oleObj name="Equation" r:id="rId19" imgW="1181100" imgH="774700" progId="Equation.DSMT4">
                  <p:embed/>
                </p:oleObj>
              </mc:Choice>
              <mc:Fallback>
                <p:oleObj name="Equation" r:id="rId19" imgW="1181100" imgH="774700" progId="Equation.DSMT4">
                  <p:embed/>
                  <p:pic>
                    <p:nvPicPr>
                      <p:cNvPr id="0" name=""/>
                      <p:cNvPicPr>
                        <a:picLocks noChangeAspect="1" noChangeArrowheads="1"/>
                      </p:cNvPicPr>
                      <p:nvPr/>
                    </p:nvPicPr>
                    <p:blipFill>
                      <a:blip r:embed="rId20"/>
                      <a:srcRect/>
                      <a:stretch>
                        <a:fillRect/>
                      </a:stretch>
                    </p:blipFill>
                    <p:spPr bwMode="auto">
                      <a:xfrm>
                        <a:off x="3325018" y="4133850"/>
                        <a:ext cx="1957387" cy="12842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cxnSp>
        <p:nvCxnSpPr>
          <p:cNvPr id="74" name="Straight Arrow Connector 56"/>
          <p:cNvCxnSpPr>
            <a:cxnSpLocks noChangeShapeType="1"/>
          </p:cNvCxnSpPr>
          <p:nvPr/>
        </p:nvCxnSpPr>
        <p:spPr bwMode="auto">
          <a:xfrm rot="5400000" flipH="1" flipV="1">
            <a:off x="4252912" y="4094629"/>
            <a:ext cx="381000" cy="381000"/>
          </a:xfrm>
          <a:prstGeom prst="straightConnector1">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cxnSp>
      <p:graphicFrame>
        <p:nvGraphicFramePr>
          <p:cNvPr id="75" name="Object 8"/>
          <p:cNvGraphicFramePr>
            <a:graphicFrameLocks noChangeAspect="1"/>
          </p:cNvGraphicFramePr>
          <p:nvPr>
            <p:extLst>
              <p:ext uri="{D42A27DB-BD31-4B8C-83A1-F6EECF244321}">
                <p14:modId xmlns:p14="http://schemas.microsoft.com/office/powerpoint/2010/main" val="1235369803"/>
              </p:ext>
            </p:extLst>
          </p:nvPr>
        </p:nvGraphicFramePr>
        <p:xfrm>
          <a:off x="4633912" y="3942229"/>
          <a:ext cx="163513" cy="195263"/>
        </p:xfrm>
        <a:graphic>
          <a:graphicData uri="http://schemas.openxmlformats.org/presentationml/2006/ole">
            <mc:AlternateContent xmlns:mc="http://schemas.openxmlformats.org/markup-compatibility/2006">
              <mc:Choice xmlns:v="urn:schemas-microsoft-com:vml" Requires="v">
                <p:oleObj name="Equation" r:id="rId21" imgW="127000" imgH="152400" progId="Equation.DSMT4">
                  <p:embed/>
                </p:oleObj>
              </mc:Choice>
              <mc:Fallback>
                <p:oleObj name="Equation" r:id="rId21" imgW="127000" imgH="152400" progId="Equation.DSMT4">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633912" y="3942229"/>
                        <a:ext cx="163513" cy="19526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6" name="Object 2"/>
          <p:cNvGraphicFramePr>
            <a:graphicFrameLocks noChangeAspect="1"/>
          </p:cNvGraphicFramePr>
          <p:nvPr>
            <p:extLst>
              <p:ext uri="{D42A27DB-BD31-4B8C-83A1-F6EECF244321}">
                <p14:modId xmlns:p14="http://schemas.microsoft.com/office/powerpoint/2010/main" val="2791867536"/>
              </p:ext>
            </p:extLst>
          </p:nvPr>
        </p:nvGraphicFramePr>
        <p:xfrm>
          <a:off x="6076950" y="1225550"/>
          <a:ext cx="982663" cy="439738"/>
        </p:xfrm>
        <a:graphic>
          <a:graphicData uri="http://schemas.openxmlformats.org/presentationml/2006/ole">
            <mc:AlternateContent xmlns:mc="http://schemas.openxmlformats.org/markup-compatibility/2006">
              <mc:Choice xmlns:v="urn:schemas-microsoft-com:vml" Requires="v">
                <p:oleObj name="Equation" r:id="rId23" imgW="711200" imgH="317500" progId="Equation.DSMT4">
                  <p:embed/>
                </p:oleObj>
              </mc:Choice>
              <mc:Fallback>
                <p:oleObj name="Equation" r:id="rId23" imgW="711200" imgH="317500" progId="Equation.DSMT4">
                  <p:embed/>
                  <p:pic>
                    <p:nvPicPr>
                      <p:cNvPr id="0" name=""/>
                      <p:cNvPicPr>
                        <a:picLocks noChangeAspect="1" noChangeArrowheads="1"/>
                      </p:cNvPicPr>
                      <p:nvPr/>
                    </p:nvPicPr>
                    <p:blipFill>
                      <a:blip r:embed="rId24"/>
                      <a:srcRect/>
                      <a:stretch>
                        <a:fillRect/>
                      </a:stretch>
                    </p:blipFill>
                    <p:spPr bwMode="auto">
                      <a:xfrm>
                        <a:off x="6076950" y="1225550"/>
                        <a:ext cx="982663" cy="439738"/>
                      </a:xfrm>
                      <a:prstGeom prst="rect">
                        <a:avLst/>
                      </a:prstGeom>
                      <a:noFill/>
                      <a:ln>
                        <a:noFill/>
                      </a:ln>
                      <a:effectLst/>
                    </p:spPr>
                  </p:pic>
                </p:oleObj>
              </mc:Fallback>
            </mc:AlternateContent>
          </a:graphicData>
        </a:graphic>
      </p:graphicFrame>
      <p:grpSp>
        <p:nvGrpSpPr>
          <p:cNvPr id="56" name="Group 34"/>
          <p:cNvGrpSpPr>
            <a:grpSpLocks/>
          </p:cNvGrpSpPr>
          <p:nvPr/>
        </p:nvGrpSpPr>
        <p:grpSpPr bwMode="auto">
          <a:xfrm rot="5400000">
            <a:off x="7451612" y="475574"/>
            <a:ext cx="290441" cy="1173268"/>
            <a:chOff x="7604124" y="3276600"/>
            <a:chExt cx="168276" cy="457200"/>
          </a:xfrm>
        </p:grpSpPr>
        <p:sp>
          <p:nvSpPr>
            <p:cNvPr id="76" name="Freeform 32"/>
            <p:cNvSpPr>
              <a:spLocks noChangeArrowheads="1"/>
            </p:cNvSpPr>
            <p:nvPr/>
          </p:nvSpPr>
          <p:spPr bwMode="auto">
            <a:xfrm flipH="1">
              <a:off x="7604124" y="3505200"/>
              <a:ext cx="168275" cy="228600"/>
            </a:xfrm>
            <a:custGeom>
              <a:avLst/>
              <a:gdLst>
                <a:gd name="T0" fmla="*/ 0 w 92075"/>
                <a:gd name="T1" fmla="*/ 0 h 120650"/>
                <a:gd name="T2" fmla="*/ 290716 w 92075"/>
                <a:gd name="T3" fmla="*/ 107985 h 120650"/>
                <a:gd name="T4" fmla="*/ 310096 w 92075"/>
                <a:gd name="T5" fmla="*/ 475130 h 120650"/>
                <a:gd name="T6" fmla="*/ 310096 w 92075"/>
                <a:gd name="T7" fmla="*/ 691098 h 120650"/>
                <a:gd name="T8" fmla="*/ 387622 w 92075"/>
                <a:gd name="T9" fmla="*/ 777484 h 120650"/>
                <a:gd name="T10" fmla="*/ 562050 w 92075"/>
                <a:gd name="T11" fmla="*/ 820681 h 120650"/>
                <a:gd name="T12" fmla="*/ 0 60000 65536"/>
                <a:gd name="T13" fmla="*/ 0 60000 65536"/>
                <a:gd name="T14" fmla="*/ 0 60000 65536"/>
                <a:gd name="T15" fmla="*/ 0 60000 65536"/>
                <a:gd name="T16" fmla="*/ 0 60000 65536"/>
                <a:gd name="T17" fmla="*/ 0 60000 65536"/>
                <a:gd name="T18" fmla="*/ 0 w 92075"/>
                <a:gd name="T19" fmla="*/ 0 h 120650"/>
                <a:gd name="T20" fmla="*/ 92075 w 92075"/>
                <a:gd name="T21" fmla="*/ 120650 h 120650"/>
              </a:gdLst>
              <a:ahLst/>
              <a:cxnLst>
                <a:cxn ang="T12">
                  <a:pos x="T0" y="T1"/>
                </a:cxn>
                <a:cxn ang="T13">
                  <a:pos x="T2" y="T3"/>
                </a:cxn>
                <a:cxn ang="T14">
                  <a:pos x="T4" y="T5"/>
                </a:cxn>
                <a:cxn ang="T15">
                  <a:pos x="T6" y="T7"/>
                </a:cxn>
                <a:cxn ang="T16">
                  <a:pos x="T8" y="T9"/>
                </a:cxn>
                <a:cxn ang="T17">
                  <a:pos x="T10" y="T11"/>
                </a:cxn>
              </a:cxnLst>
              <a:rect l="T18" t="T19" r="T20" b="T21"/>
              <a:pathLst>
                <a:path w="92075" h="120650">
                  <a:moveTo>
                    <a:pt x="0" y="0"/>
                  </a:moveTo>
                  <a:cubicBezTo>
                    <a:pt x="19579" y="2116"/>
                    <a:pt x="39158" y="4233"/>
                    <a:pt x="47625" y="15875"/>
                  </a:cubicBezTo>
                  <a:cubicBezTo>
                    <a:pt x="56092" y="27517"/>
                    <a:pt x="50271" y="55563"/>
                    <a:pt x="50800" y="69850"/>
                  </a:cubicBezTo>
                  <a:cubicBezTo>
                    <a:pt x="51329" y="84138"/>
                    <a:pt x="48683" y="94192"/>
                    <a:pt x="50800" y="101600"/>
                  </a:cubicBezTo>
                  <a:cubicBezTo>
                    <a:pt x="52917" y="109008"/>
                    <a:pt x="56621" y="111125"/>
                    <a:pt x="63500" y="114300"/>
                  </a:cubicBezTo>
                  <a:cubicBezTo>
                    <a:pt x="70379" y="117475"/>
                    <a:pt x="92075" y="120650"/>
                    <a:pt x="92075" y="120650"/>
                  </a:cubicBezTo>
                </a:path>
              </a:pathLst>
            </a:custGeom>
            <a:noFill/>
            <a:ln w="127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77" name="Freeform 33"/>
            <p:cNvSpPr>
              <a:spLocks noChangeArrowheads="1"/>
            </p:cNvSpPr>
            <p:nvPr/>
          </p:nvSpPr>
          <p:spPr bwMode="auto">
            <a:xfrm>
              <a:off x="7604125" y="3276600"/>
              <a:ext cx="168275" cy="228600"/>
            </a:xfrm>
            <a:custGeom>
              <a:avLst/>
              <a:gdLst>
                <a:gd name="T0" fmla="*/ 0 w 92075"/>
                <a:gd name="T1" fmla="*/ 0 h 120650"/>
                <a:gd name="T2" fmla="*/ 290716 w 92075"/>
                <a:gd name="T3" fmla="*/ 107985 h 120650"/>
                <a:gd name="T4" fmla="*/ 310096 w 92075"/>
                <a:gd name="T5" fmla="*/ 475130 h 120650"/>
                <a:gd name="T6" fmla="*/ 310096 w 92075"/>
                <a:gd name="T7" fmla="*/ 691098 h 120650"/>
                <a:gd name="T8" fmla="*/ 387622 w 92075"/>
                <a:gd name="T9" fmla="*/ 777484 h 120650"/>
                <a:gd name="T10" fmla="*/ 562050 w 92075"/>
                <a:gd name="T11" fmla="*/ 820681 h 120650"/>
                <a:gd name="T12" fmla="*/ 0 60000 65536"/>
                <a:gd name="T13" fmla="*/ 0 60000 65536"/>
                <a:gd name="T14" fmla="*/ 0 60000 65536"/>
                <a:gd name="T15" fmla="*/ 0 60000 65536"/>
                <a:gd name="T16" fmla="*/ 0 60000 65536"/>
                <a:gd name="T17" fmla="*/ 0 60000 65536"/>
                <a:gd name="T18" fmla="*/ 0 w 92075"/>
                <a:gd name="T19" fmla="*/ 0 h 120650"/>
                <a:gd name="T20" fmla="*/ 92075 w 92075"/>
                <a:gd name="T21" fmla="*/ 120650 h 120650"/>
              </a:gdLst>
              <a:ahLst/>
              <a:cxnLst>
                <a:cxn ang="T12">
                  <a:pos x="T0" y="T1"/>
                </a:cxn>
                <a:cxn ang="T13">
                  <a:pos x="T2" y="T3"/>
                </a:cxn>
                <a:cxn ang="T14">
                  <a:pos x="T4" y="T5"/>
                </a:cxn>
                <a:cxn ang="T15">
                  <a:pos x="T6" y="T7"/>
                </a:cxn>
                <a:cxn ang="T16">
                  <a:pos x="T8" y="T9"/>
                </a:cxn>
                <a:cxn ang="T17">
                  <a:pos x="T10" y="T11"/>
                </a:cxn>
              </a:cxnLst>
              <a:rect l="T18" t="T19" r="T20" b="T21"/>
              <a:pathLst>
                <a:path w="92075" h="120650">
                  <a:moveTo>
                    <a:pt x="0" y="0"/>
                  </a:moveTo>
                  <a:cubicBezTo>
                    <a:pt x="19579" y="2116"/>
                    <a:pt x="39158" y="4233"/>
                    <a:pt x="47625" y="15875"/>
                  </a:cubicBezTo>
                  <a:cubicBezTo>
                    <a:pt x="56092" y="27517"/>
                    <a:pt x="50271" y="55563"/>
                    <a:pt x="50800" y="69850"/>
                  </a:cubicBezTo>
                  <a:cubicBezTo>
                    <a:pt x="51329" y="84138"/>
                    <a:pt x="48683" y="94192"/>
                    <a:pt x="50800" y="101600"/>
                  </a:cubicBezTo>
                  <a:cubicBezTo>
                    <a:pt x="52917" y="109008"/>
                    <a:pt x="56621" y="111125"/>
                    <a:pt x="63500" y="114300"/>
                  </a:cubicBezTo>
                  <a:cubicBezTo>
                    <a:pt x="70379" y="117475"/>
                    <a:pt x="92075" y="120650"/>
                    <a:pt x="92075" y="120650"/>
                  </a:cubicBezTo>
                </a:path>
              </a:pathLst>
            </a:custGeom>
            <a:noFill/>
            <a:ln w="127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grpSp>
      <p:grpSp>
        <p:nvGrpSpPr>
          <p:cNvPr id="78" name="Group 39"/>
          <p:cNvGrpSpPr>
            <a:grpSpLocks/>
          </p:cNvGrpSpPr>
          <p:nvPr/>
        </p:nvGrpSpPr>
        <p:grpSpPr bwMode="auto">
          <a:xfrm rot="5400000">
            <a:off x="6216518" y="1020510"/>
            <a:ext cx="345079" cy="276063"/>
            <a:chOff x="7604124" y="3276600"/>
            <a:chExt cx="168276" cy="457200"/>
          </a:xfrm>
        </p:grpSpPr>
        <p:sp>
          <p:nvSpPr>
            <p:cNvPr id="79" name="Freeform 40"/>
            <p:cNvSpPr>
              <a:spLocks noChangeArrowheads="1"/>
            </p:cNvSpPr>
            <p:nvPr/>
          </p:nvSpPr>
          <p:spPr bwMode="auto">
            <a:xfrm flipH="1">
              <a:off x="7604124" y="3505200"/>
              <a:ext cx="168275" cy="228600"/>
            </a:xfrm>
            <a:custGeom>
              <a:avLst/>
              <a:gdLst>
                <a:gd name="T0" fmla="*/ 0 w 92075"/>
                <a:gd name="T1" fmla="*/ 0 h 120650"/>
                <a:gd name="T2" fmla="*/ 290716 w 92075"/>
                <a:gd name="T3" fmla="*/ 107985 h 120650"/>
                <a:gd name="T4" fmla="*/ 310096 w 92075"/>
                <a:gd name="T5" fmla="*/ 475130 h 120650"/>
                <a:gd name="T6" fmla="*/ 310096 w 92075"/>
                <a:gd name="T7" fmla="*/ 691098 h 120650"/>
                <a:gd name="T8" fmla="*/ 387622 w 92075"/>
                <a:gd name="T9" fmla="*/ 777484 h 120650"/>
                <a:gd name="T10" fmla="*/ 562050 w 92075"/>
                <a:gd name="T11" fmla="*/ 820681 h 120650"/>
                <a:gd name="T12" fmla="*/ 0 60000 65536"/>
                <a:gd name="T13" fmla="*/ 0 60000 65536"/>
                <a:gd name="T14" fmla="*/ 0 60000 65536"/>
                <a:gd name="T15" fmla="*/ 0 60000 65536"/>
                <a:gd name="T16" fmla="*/ 0 60000 65536"/>
                <a:gd name="T17" fmla="*/ 0 60000 65536"/>
                <a:gd name="T18" fmla="*/ 0 w 92075"/>
                <a:gd name="T19" fmla="*/ 0 h 120650"/>
                <a:gd name="T20" fmla="*/ 92075 w 92075"/>
                <a:gd name="T21" fmla="*/ 120650 h 120650"/>
              </a:gdLst>
              <a:ahLst/>
              <a:cxnLst>
                <a:cxn ang="T12">
                  <a:pos x="T0" y="T1"/>
                </a:cxn>
                <a:cxn ang="T13">
                  <a:pos x="T2" y="T3"/>
                </a:cxn>
                <a:cxn ang="T14">
                  <a:pos x="T4" y="T5"/>
                </a:cxn>
                <a:cxn ang="T15">
                  <a:pos x="T6" y="T7"/>
                </a:cxn>
                <a:cxn ang="T16">
                  <a:pos x="T8" y="T9"/>
                </a:cxn>
                <a:cxn ang="T17">
                  <a:pos x="T10" y="T11"/>
                </a:cxn>
              </a:cxnLst>
              <a:rect l="T18" t="T19" r="T20" b="T21"/>
              <a:pathLst>
                <a:path w="92075" h="120650">
                  <a:moveTo>
                    <a:pt x="0" y="0"/>
                  </a:moveTo>
                  <a:cubicBezTo>
                    <a:pt x="19579" y="2116"/>
                    <a:pt x="39158" y="4233"/>
                    <a:pt x="47625" y="15875"/>
                  </a:cubicBezTo>
                  <a:cubicBezTo>
                    <a:pt x="56092" y="27517"/>
                    <a:pt x="50271" y="55563"/>
                    <a:pt x="50800" y="69850"/>
                  </a:cubicBezTo>
                  <a:cubicBezTo>
                    <a:pt x="51329" y="84138"/>
                    <a:pt x="48683" y="94192"/>
                    <a:pt x="50800" y="101600"/>
                  </a:cubicBezTo>
                  <a:cubicBezTo>
                    <a:pt x="52917" y="109008"/>
                    <a:pt x="56621" y="111125"/>
                    <a:pt x="63500" y="114300"/>
                  </a:cubicBezTo>
                  <a:cubicBezTo>
                    <a:pt x="70379" y="117475"/>
                    <a:pt x="92075" y="120650"/>
                    <a:pt x="92075" y="120650"/>
                  </a:cubicBezTo>
                </a:path>
              </a:pathLst>
            </a:custGeom>
            <a:noFill/>
            <a:ln w="127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80" name="Freeform 41"/>
            <p:cNvSpPr>
              <a:spLocks noChangeArrowheads="1"/>
            </p:cNvSpPr>
            <p:nvPr/>
          </p:nvSpPr>
          <p:spPr bwMode="auto">
            <a:xfrm>
              <a:off x="7604125" y="3276600"/>
              <a:ext cx="168275" cy="228600"/>
            </a:xfrm>
            <a:custGeom>
              <a:avLst/>
              <a:gdLst>
                <a:gd name="T0" fmla="*/ 0 w 92075"/>
                <a:gd name="T1" fmla="*/ 0 h 120650"/>
                <a:gd name="T2" fmla="*/ 290716 w 92075"/>
                <a:gd name="T3" fmla="*/ 107985 h 120650"/>
                <a:gd name="T4" fmla="*/ 310096 w 92075"/>
                <a:gd name="T5" fmla="*/ 475130 h 120650"/>
                <a:gd name="T6" fmla="*/ 310096 w 92075"/>
                <a:gd name="T7" fmla="*/ 691098 h 120650"/>
                <a:gd name="T8" fmla="*/ 387622 w 92075"/>
                <a:gd name="T9" fmla="*/ 777484 h 120650"/>
                <a:gd name="T10" fmla="*/ 562050 w 92075"/>
                <a:gd name="T11" fmla="*/ 820681 h 120650"/>
                <a:gd name="T12" fmla="*/ 0 60000 65536"/>
                <a:gd name="T13" fmla="*/ 0 60000 65536"/>
                <a:gd name="T14" fmla="*/ 0 60000 65536"/>
                <a:gd name="T15" fmla="*/ 0 60000 65536"/>
                <a:gd name="T16" fmla="*/ 0 60000 65536"/>
                <a:gd name="T17" fmla="*/ 0 60000 65536"/>
                <a:gd name="T18" fmla="*/ 0 w 92075"/>
                <a:gd name="T19" fmla="*/ 0 h 120650"/>
                <a:gd name="T20" fmla="*/ 92075 w 92075"/>
                <a:gd name="T21" fmla="*/ 120650 h 120650"/>
              </a:gdLst>
              <a:ahLst/>
              <a:cxnLst>
                <a:cxn ang="T12">
                  <a:pos x="T0" y="T1"/>
                </a:cxn>
                <a:cxn ang="T13">
                  <a:pos x="T2" y="T3"/>
                </a:cxn>
                <a:cxn ang="T14">
                  <a:pos x="T4" y="T5"/>
                </a:cxn>
                <a:cxn ang="T15">
                  <a:pos x="T6" y="T7"/>
                </a:cxn>
                <a:cxn ang="T16">
                  <a:pos x="T8" y="T9"/>
                </a:cxn>
                <a:cxn ang="T17">
                  <a:pos x="T10" y="T11"/>
                </a:cxn>
              </a:cxnLst>
              <a:rect l="T18" t="T19" r="T20" b="T21"/>
              <a:pathLst>
                <a:path w="92075" h="120650">
                  <a:moveTo>
                    <a:pt x="0" y="0"/>
                  </a:moveTo>
                  <a:cubicBezTo>
                    <a:pt x="19579" y="2116"/>
                    <a:pt x="39158" y="4233"/>
                    <a:pt x="47625" y="15875"/>
                  </a:cubicBezTo>
                  <a:cubicBezTo>
                    <a:pt x="56092" y="27517"/>
                    <a:pt x="50271" y="55563"/>
                    <a:pt x="50800" y="69850"/>
                  </a:cubicBezTo>
                  <a:cubicBezTo>
                    <a:pt x="51329" y="84138"/>
                    <a:pt x="48683" y="94192"/>
                    <a:pt x="50800" y="101600"/>
                  </a:cubicBezTo>
                  <a:cubicBezTo>
                    <a:pt x="52917" y="109008"/>
                    <a:pt x="56621" y="111125"/>
                    <a:pt x="63500" y="114300"/>
                  </a:cubicBezTo>
                  <a:cubicBezTo>
                    <a:pt x="70379" y="117475"/>
                    <a:pt x="92075" y="120650"/>
                    <a:pt x="92075" y="120650"/>
                  </a:cubicBezTo>
                </a:path>
              </a:pathLst>
            </a:custGeom>
            <a:noFill/>
            <a:ln w="127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grpSp>
      <p:graphicFrame>
        <p:nvGraphicFramePr>
          <p:cNvPr id="85" name="Object 2"/>
          <p:cNvGraphicFramePr>
            <a:graphicFrameLocks noChangeAspect="1"/>
          </p:cNvGraphicFramePr>
          <p:nvPr>
            <p:extLst>
              <p:ext uri="{D42A27DB-BD31-4B8C-83A1-F6EECF244321}">
                <p14:modId xmlns:p14="http://schemas.microsoft.com/office/powerpoint/2010/main" val="1016807010"/>
              </p:ext>
            </p:extLst>
          </p:nvPr>
        </p:nvGraphicFramePr>
        <p:xfrm>
          <a:off x="7258050" y="1220788"/>
          <a:ext cx="928688" cy="280987"/>
        </p:xfrm>
        <a:graphic>
          <a:graphicData uri="http://schemas.openxmlformats.org/presentationml/2006/ole">
            <mc:AlternateContent xmlns:mc="http://schemas.openxmlformats.org/markup-compatibility/2006">
              <mc:Choice xmlns:v="urn:schemas-microsoft-com:vml" Requires="v">
                <p:oleObj name="Equation" r:id="rId25" imgW="673100" imgH="203200" progId="Equation.DSMT4">
                  <p:embed/>
                </p:oleObj>
              </mc:Choice>
              <mc:Fallback>
                <p:oleObj name="Equation" r:id="rId25" imgW="673100" imgH="203200" progId="Equation.DSMT4">
                  <p:embed/>
                  <p:pic>
                    <p:nvPicPr>
                      <p:cNvPr id="0" name=""/>
                      <p:cNvPicPr>
                        <a:picLocks noChangeAspect="1" noChangeArrowheads="1"/>
                      </p:cNvPicPr>
                      <p:nvPr/>
                    </p:nvPicPr>
                    <p:blipFill>
                      <a:blip r:embed="rId26"/>
                      <a:srcRect/>
                      <a:stretch>
                        <a:fillRect/>
                      </a:stretch>
                    </p:blipFill>
                    <p:spPr bwMode="auto">
                      <a:xfrm>
                        <a:off x="7258050" y="1220788"/>
                        <a:ext cx="928688" cy="280987"/>
                      </a:xfrm>
                      <a:prstGeom prst="rect">
                        <a:avLst/>
                      </a:prstGeom>
                      <a:noFill/>
                      <a:ln>
                        <a:noFill/>
                      </a:ln>
                      <a:effectLst/>
                    </p:spPr>
                  </p:pic>
                </p:oleObj>
              </mc:Fallback>
            </mc:AlternateContent>
          </a:graphicData>
        </a:graphic>
      </p:graphicFrame>
      <p:graphicFrame>
        <p:nvGraphicFramePr>
          <p:cNvPr id="88" name="Object 2"/>
          <p:cNvGraphicFramePr>
            <a:graphicFrameLocks noChangeAspect="1"/>
          </p:cNvGraphicFramePr>
          <p:nvPr>
            <p:extLst>
              <p:ext uri="{D42A27DB-BD31-4B8C-83A1-F6EECF244321}">
                <p14:modId xmlns:p14="http://schemas.microsoft.com/office/powerpoint/2010/main" val="909857996"/>
              </p:ext>
            </p:extLst>
          </p:nvPr>
        </p:nvGraphicFramePr>
        <p:xfrm>
          <a:off x="5775325" y="1857375"/>
          <a:ext cx="652463" cy="287338"/>
        </p:xfrm>
        <a:graphic>
          <a:graphicData uri="http://schemas.openxmlformats.org/presentationml/2006/ole">
            <mc:AlternateContent xmlns:mc="http://schemas.openxmlformats.org/markup-compatibility/2006">
              <mc:Choice xmlns:v="urn:schemas-microsoft-com:vml" Requires="v">
                <p:oleObj name="Equation" r:id="rId27" imgW="381000" imgH="165100" progId="Equation.DSMT4">
                  <p:embed/>
                </p:oleObj>
              </mc:Choice>
              <mc:Fallback>
                <p:oleObj name="Equation" r:id="rId27" imgW="381000" imgH="165100" progId="Equation.DSMT4">
                  <p:embed/>
                  <p:pic>
                    <p:nvPicPr>
                      <p:cNvPr id="0" name=""/>
                      <p:cNvPicPr>
                        <a:picLocks noChangeAspect="1" noChangeArrowheads="1"/>
                      </p:cNvPicPr>
                      <p:nvPr/>
                    </p:nvPicPr>
                    <p:blipFill>
                      <a:blip r:embed="rId28"/>
                      <a:srcRect/>
                      <a:stretch>
                        <a:fillRect/>
                      </a:stretch>
                    </p:blipFill>
                    <p:spPr bwMode="auto">
                      <a:xfrm>
                        <a:off x="5775325" y="1857375"/>
                        <a:ext cx="652463" cy="287338"/>
                      </a:xfrm>
                      <a:prstGeom prst="rect">
                        <a:avLst/>
                      </a:prstGeom>
                      <a:noFill/>
                      <a:ln>
                        <a:noFill/>
                      </a:ln>
                      <a:effectLst/>
                    </p:spPr>
                  </p:pic>
                </p:oleObj>
              </mc:Fallback>
            </mc:AlternateContent>
          </a:graphicData>
        </a:graphic>
      </p:graphicFrame>
      <p:grpSp>
        <p:nvGrpSpPr>
          <p:cNvPr id="89" name="Group 88"/>
          <p:cNvGrpSpPr/>
          <p:nvPr/>
        </p:nvGrpSpPr>
        <p:grpSpPr>
          <a:xfrm>
            <a:off x="5718013" y="1897485"/>
            <a:ext cx="308298" cy="304915"/>
            <a:chOff x="6610027" y="3162302"/>
            <a:chExt cx="308298" cy="304915"/>
          </a:xfrm>
        </p:grpSpPr>
        <p:cxnSp>
          <p:nvCxnSpPr>
            <p:cNvPr id="90" name="Straight Arrow Connector 89"/>
            <p:cNvCxnSpPr/>
            <p:nvPr/>
          </p:nvCxnSpPr>
          <p:spPr>
            <a:xfrm flipV="1">
              <a:off x="6610027" y="3162302"/>
              <a:ext cx="3" cy="200023"/>
            </a:xfrm>
            <a:prstGeom prst="straightConnector1">
              <a:avLst/>
            </a:prstGeom>
            <a:ln w="12700" cmpd="sng">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sp>
          <p:nvSpPr>
            <p:cNvPr id="91" name="Freeform 90"/>
            <p:cNvSpPr/>
            <p:nvPr/>
          </p:nvSpPr>
          <p:spPr>
            <a:xfrm>
              <a:off x="6610350" y="3362325"/>
              <a:ext cx="307975" cy="104892"/>
            </a:xfrm>
            <a:custGeom>
              <a:avLst/>
              <a:gdLst>
                <a:gd name="connsiteX0" fmla="*/ 0 w 307975"/>
                <a:gd name="connsiteY0" fmla="*/ 0 h 104892"/>
                <a:gd name="connsiteX1" fmla="*/ 28575 w 307975"/>
                <a:gd name="connsiteY1" fmla="*/ 79375 h 104892"/>
                <a:gd name="connsiteX2" fmla="*/ 117475 w 307975"/>
                <a:gd name="connsiteY2" fmla="*/ 101600 h 104892"/>
                <a:gd name="connsiteX3" fmla="*/ 307975 w 307975"/>
                <a:gd name="connsiteY3" fmla="*/ 104775 h 104892"/>
              </a:gdLst>
              <a:ahLst/>
              <a:cxnLst>
                <a:cxn ang="0">
                  <a:pos x="connsiteX0" y="connsiteY0"/>
                </a:cxn>
                <a:cxn ang="0">
                  <a:pos x="connsiteX1" y="connsiteY1"/>
                </a:cxn>
                <a:cxn ang="0">
                  <a:pos x="connsiteX2" y="connsiteY2"/>
                </a:cxn>
                <a:cxn ang="0">
                  <a:pos x="connsiteX3" y="connsiteY3"/>
                </a:cxn>
              </a:cxnLst>
              <a:rect l="l" t="t" r="r" b="b"/>
              <a:pathLst>
                <a:path w="307975" h="104892">
                  <a:moveTo>
                    <a:pt x="0" y="0"/>
                  </a:moveTo>
                  <a:cubicBezTo>
                    <a:pt x="4498" y="31221"/>
                    <a:pt x="8996" y="62442"/>
                    <a:pt x="28575" y="79375"/>
                  </a:cubicBezTo>
                  <a:cubicBezTo>
                    <a:pt x="48154" y="96308"/>
                    <a:pt x="70908" y="97367"/>
                    <a:pt x="117475" y="101600"/>
                  </a:cubicBezTo>
                  <a:cubicBezTo>
                    <a:pt x="164042" y="105833"/>
                    <a:pt x="307975" y="104775"/>
                    <a:pt x="307975" y="104775"/>
                  </a:cubicBezTo>
                </a:path>
              </a:pathLst>
            </a:custGeom>
            <a:ln w="12700" cmpd="sng">
              <a:solidFill>
                <a:srgbClr val="0000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2743422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dissolve">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dissolve">
                                      <p:cBhvr>
                                        <p:cTn id="12" dur="500"/>
                                        <p:tgtEl>
                                          <p:spTgt spid="4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89"/>
                                        </p:tgtEl>
                                        <p:attrNameLst>
                                          <p:attrName>style.visibility</p:attrName>
                                        </p:attrNameLst>
                                      </p:cBhvr>
                                      <p:to>
                                        <p:strVal val="visible"/>
                                      </p:to>
                                    </p:set>
                                    <p:animEffect transition="in" filter="dissolve">
                                      <p:cBhvr>
                                        <p:cTn id="17" dur="500"/>
                                        <p:tgtEl>
                                          <p:spTgt spid="89"/>
                                        </p:tgtEl>
                                      </p:cBhvr>
                                    </p:animEffect>
                                  </p:childTnLst>
                                </p:cTn>
                              </p:par>
                              <p:par>
                                <p:cTn id="18" presetID="9" presetClass="entr" presetSubtype="0" fill="hold" nodeType="withEffect">
                                  <p:stCondLst>
                                    <p:cond delay="0"/>
                                  </p:stCondLst>
                                  <p:childTnLst>
                                    <p:set>
                                      <p:cBhvr>
                                        <p:cTn id="19" dur="1" fill="hold">
                                          <p:stCondLst>
                                            <p:cond delay="0"/>
                                          </p:stCondLst>
                                        </p:cTn>
                                        <p:tgtEl>
                                          <p:spTgt spid="88"/>
                                        </p:tgtEl>
                                        <p:attrNameLst>
                                          <p:attrName>style.visibility</p:attrName>
                                        </p:attrNameLst>
                                      </p:cBhvr>
                                      <p:to>
                                        <p:strVal val="visible"/>
                                      </p:to>
                                    </p:set>
                                    <p:animEffect transition="in" filter="dissolve">
                                      <p:cBhvr>
                                        <p:cTn id="20" dur="500"/>
                                        <p:tgtEl>
                                          <p:spTgt spid="88"/>
                                        </p:tgtEl>
                                      </p:cBhvr>
                                    </p:animEffect>
                                  </p:childTnLst>
                                </p:cTn>
                              </p:par>
                              <p:par>
                                <p:cTn id="21" presetID="9" presetClass="entr" presetSubtype="0" fill="hold" nodeType="withEffect">
                                  <p:stCondLst>
                                    <p:cond delay="0"/>
                                  </p:stCondLst>
                                  <p:childTnLst>
                                    <p:set>
                                      <p:cBhvr>
                                        <p:cTn id="22" dur="1" fill="hold">
                                          <p:stCondLst>
                                            <p:cond delay="0"/>
                                          </p:stCondLst>
                                        </p:cTn>
                                        <p:tgtEl>
                                          <p:spTgt spid="78"/>
                                        </p:tgtEl>
                                        <p:attrNameLst>
                                          <p:attrName>style.visibility</p:attrName>
                                        </p:attrNameLst>
                                      </p:cBhvr>
                                      <p:to>
                                        <p:strVal val="visible"/>
                                      </p:to>
                                    </p:set>
                                    <p:animEffect transition="in" filter="dissolve">
                                      <p:cBhvr>
                                        <p:cTn id="23" dur="500"/>
                                        <p:tgtEl>
                                          <p:spTgt spid="78"/>
                                        </p:tgtEl>
                                      </p:cBhvr>
                                    </p:animEffect>
                                  </p:childTnLst>
                                </p:cTn>
                              </p:par>
                              <p:par>
                                <p:cTn id="24" presetID="9" presetClass="entr" presetSubtype="0" fill="hold"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dissolve">
                                      <p:cBhvr>
                                        <p:cTn id="26" dur="500"/>
                                        <p:tgtEl>
                                          <p:spTgt spid="56"/>
                                        </p:tgtEl>
                                      </p:cBhvr>
                                    </p:animEffect>
                                  </p:childTnLst>
                                </p:cTn>
                              </p:par>
                              <p:par>
                                <p:cTn id="27" presetID="9" presetClass="entr" presetSubtype="0" fill="hold" nodeType="withEffect">
                                  <p:stCondLst>
                                    <p:cond delay="0"/>
                                  </p:stCondLst>
                                  <p:childTnLst>
                                    <p:set>
                                      <p:cBhvr>
                                        <p:cTn id="28" dur="1" fill="hold">
                                          <p:stCondLst>
                                            <p:cond delay="0"/>
                                          </p:stCondLst>
                                        </p:cTn>
                                        <p:tgtEl>
                                          <p:spTgt spid="46"/>
                                        </p:tgtEl>
                                        <p:attrNameLst>
                                          <p:attrName>style.visibility</p:attrName>
                                        </p:attrNameLst>
                                      </p:cBhvr>
                                      <p:to>
                                        <p:strVal val="visible"/>
                                      </p:to>
                                    </p:set>
                                    <p:animEffect transition="in" filter="dissolve">
                                      <p:cBhvr>
                                        <p:cTn id="29" dur="500"/>
                                        <p:tgtEl>
                                          <p:spTgt spid="46"/>
                                        </p:tgtEl>
                                      </p:cBhvr>
                                    </p:animEffect>
                                  </p:childTnLst>
                                </p:cTn>
                              </p:par>
                              <p:par>
                                <p:cTn id="30" presetID="9" presetClass="entr" presetSubtype="0" fill="hold" nodeType="withEffect">
                                  <p:stCondLst>
                                    <p:cond delay="0"/>
                                  </p:stCondLst>
                                  <p:childTnLst>
                                    <p:set>
                                      <p:cBhvr>
                                        <p:cTn id="31" dur="1" fill="hold">
                                          <p:stCondLst>
                                            <p:cond delay="0"/>
                                          </p:stCondLst>
                                        </p:cTn>
                                        <p:tgtEl>
                                          <p:spTgt spid="85"/>
                                        </p:tgtEl>
                                        <p:attrNameLst>
                                          <p:attrName>style.visibility</p:attrName>
                                        </p:attrNameLst>
                                      </p:cBhvr>
                                      <p:to>
                                        <p:strVal val="visible"/>
                                      </p:to>
                                    </p:set>
                                    <p:animEffect transition="in" filter="dissolve">
                                      <p:cBhvr>
                                        <p:cTn id="32" dur="500"/>
                                        <p:tgtEl>
                                          <p:spTgt spid="85"/>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75"/>
                                        </p:tgtEl>
                                        <p:attrNameLst>
                                          <p:attrName>style.visibility</p:attrName>
                                        </p:attrNameLst>
                                      </p:cBhvr>
                                      <p:to>
                                        <p:strVal val="visible"/>
                                      </p:to>
                                    </p:set>
                                    <p:animEffect transition="in" filter="dissolve">
                                      <p:cBhvr>
                                        <p:cTn id="37" dur="500"/>
                                        <p:tgtEl>
                                          <p:spTgt spid="75"/>
                                        </p:tgtEl>
                                      </p:cBhvr>
                                    </p:animEffect>
                                  </p:childTnLst>
                                </p:cTn>
                              </p:par>
                              <p:par>
                                <p:cTn id="38" presetID="9" presetClass="entr" presetSubtype="0" fill="hold" nodeType="withEffect">
                                  <p:stCondLst>
                                    <p:cond delay="0"/>
                                  </p:stCondLst>
                                  <p:childTnLst>
                                    <p:set>
                                      <p:cBhvr>
                                        <p:cTn id="39" dur="1" fill="hold">
                                          <p:stCondLst>
                                            <p:cond delay="0"/>
                                          </p:stCondLst>
                                        </p:cTn>
                                        <p:tgtEl>
                                          <p:spTgt spid="74"/>
                                        </p:tgtEl>
                                        <p:attrNameLst>
                                          <p:attrName>style.visibility</p:attrName>
                                        </p:attrNameLst>
                                      </p:cBhvr>
                                      <p:to>
                                        <p:strVal val="visible"/>
                                      </p:to>
                                    </p:set>
                                    <p:animEffect transition="in" filter="dissolve">
                                      <p:cBhvr>
                                        <p:cTn id="40" dur="500"/>
                                        <p:tgtEl>
                                          <p:spTgt spid="74"/>
                                        </p:tgtEl>
                                      </p:cBhvr>
                                    </p:animEffect>
                                  </p:childTnLst>
                                </p:cTn>
                              </p:par>
                              <p:par>
                                <p:cTn id="41" presetID="9" presetClass="entr" presetSubtype="0" fill="hold" nodeType="withEffect">
                                  <p:stCondLst>
                                    <p:cond delay="0"/>
                                  </p:stCondLst>
                                  <p:childTnLst>
                                    <p:set>
                                      <p:cBhvr>
                                        <p:cTn id="42" dur="1" fill="hold">
                                          <p:stCondLst>
                                            <p:cond delay="0"/>
                                          </p:stCondLst>
                                        </p:cTn>
                                        <p:tgtEl>
                                          <p:spTgt spid="72"/>
                                        </p:tgtEl>
                                        <p:attrNameLst>
                                          <p:attrName>style.visibility</p:attrName>
                                        </p:attrNameLst>
                                      </p:cBhvr>
                                      <p:to>
                                        <p:strVal val="visible"/>
                                      </p:to>
                                    </p:set>
                                    <p:animEffect transition="in" filter="dissolve">
                                      <p:cBhvr>
                                        <p:cTn id="4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7250"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82296" tIns="41148" rIns="82296" bIns="41148"/>
          <a:lstStyle/>
          <a:p>
            <a:endParaRPr lang="en-US"/>
          </a:p>
        </p:txBody>
      </p:sp>
      <p:sp>
        <p:nvSpPr>
          <p:cNvPr id="137251" name="TextBox 43"/>
          <p:cNvSpPr txBox="1">
            <a:spLocks noChangeArrowheads="1"/>
          </p:cNvSpPr>
          <p:nvPr/>
        </p:nvSpPr>
        <p:spPr bwMode="auto">
          <a:xfrm>
            <a:off x="8719662" y="6472238"/>
            <a:ext cx="389505" cy="2523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32.)</a:t>
            </a:r>
          </a:p>
        </p:txBody>
      </p:sp>
      <p:sp>
        <p:nvSpPr>
          <p:cNvPr id="79" name="TextBox 78"/>
          <p:cNvSpPr txBox="1"/>
          <p:nvPr/>
        </p:nvSpPr>
        <p:spPr>
          <a:xfrm>
            <a:off x="261955" y="421737"/>
            <a:ext cx="1185705" cy="400110"/>
          </a:xfrm>
          <a:prstGeom prst="rect">
            <a:avLst/>
          </a:prstGeom>
          <a:noFill/>
        </p:spPr>
        <p:txBody>
          <a:bodyPr wrap="square" rtlCol="0">
            <a:spAutoFit/>
          </a:bodyPr>
          <a:lstStyle/>
          <a:p>
            <a:r>
              <a:rPr lang="en-US" sz="2000" dirty="0">
                <a:solidFill>
                  <a:srgbClr val="FF0000"/>
                </a:solidFill>
                <a:latin typeface="Apple Chancery"/>
                <a:cs typeface="Apple Chancery"/>
              </a:rPr>
              <a:t>Solving:</a:t>
            </a:r>
            <a:endParaRPr lang="en-US" sz="2000" dirty="0">
              <a:latin typeface="Times New Roman"/>
              <a:cs typeface="Times New Roman"/>
            </a:endParaRPr>
          </a:p>
        </p:txBody>
      </p:sp>
      <p:graphicFrame>
        <p:nvGraphicFramePr>
          <p:cNvPr id="107" name="Object 2"/>
          <p:cNvGraphicFramePr>
            <a:graphicFrameLocks noChangeAspect="1"/>
          </p:cNvGraphicFramePr>
          <p:nvPr>
            <p:extLst>
              <p:ext uri="{D42A27DB-BD31-4B8C-83A1-F6EECF244321}">
                <p14:modId xmlns:p14="http://schemas.microsoft.com/office/powerpoint/2010/main" val="2814632863"/>
              </p:ext>
            </p:extLst>
          </p:nvPr>
        </p:nvGraphicFramePr>
        <p:xfrm>
          <a:off x="422275" y="763588"/>
          <a:ext cx="8437563" cy="5416550"/>
        </p:xfrm>
        <a:graphic>
          <a:graphicData uri="http://schemas.openxmlformats.org/presentationml/2006/ole">
            <mc:AlternateContent xmlns:mc="http://schemas.openxmlformats.org/markup-compatibility/2006">
              <mc:Choice xmlns:v="urn:schemas-microsoft-com:vml" Requires="v">
                <p:oleObj name="Equation" r:id="rId3" imgW="5283200" imgH="3378200" progId="Equation.DSMT4">
                  <p:embed/>
                </p:oleObj>
              </mc:Choice>
              <mc:Fallback>
                <p:oleObj name="Equation" r:id="rId3" imgW="5283200" imgH="3378200" progId="Equation.DSMT4">
                  <p:embed/>
                  <p:pic>
                    <p:nvPicPr>
                      <p:cNvPr id="0" name=""/>
                      <p:cNvPicPr>
                        <a:picLocks noChangeAspect="1" noChangeArrowheads="1"/>
                      </p:cNvPicPr>
                      <p:nvPr/>
                    </p:nvPicPr>
                    <p:blipFill>
                      <a:blip r:embed="rId4"/>
                      <a:srcRect/>
                      <a:stretch>
                        <a:fillRect/>
                      </a:stretch>
                    </p:blipFill>
                    <p:spPr bwMode="auto">
                      <a:xfrm>
                        <a:off x="422275" y="763588"/>
                        <a:ext cx="8437563" cy="5416550"/>
                      </a:xfrm>
                      <a:prstGeom prst="rect">
                        <a:avLst/>
                      </a:prstGeom>
                      <a:noFill/>
                      <a:ln>
                        <a:noFill/>
                      </a:ln>
                      <a:effectLst/>
                    </p:spPr>
                  </p:pic>
                </p:oleObj>
              </mc:Fallback>
            </mc:AlternateContent>
          </a:graphicData>
        </a:graphic>
      </p:graphicFrame>
      <p:sp>
        <p:nvSpPr>
          <p:cNvPr id="3" name="Oval 2"/>
          <p:cNvSpPr/>
          <p:nvPr/>
        </p:nvSpPr>
        <p:spPr>
          <a:xfrm>
            <a:off x="4673600" y="3987800"/>
            <a:ext cx="355600" cy="266700"/>
          </a:xfrm>
          <a:prstGeom prst="ellipse">
            <a:avLst/>
          </a:prstGeom>
          <a:noFill/>
          <a:ln>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8" name="Object 2"/>
          <p:cNvGraphicFramePr>
            <a:graphicFrameLocks noChangeAspect="1"/>
          </p:cNvGraphicFramePr>
          <p:nvPr>
            <p:extLst>
              <p:ext uri="{D42A27DB-BD31-4B8C-83A1-F6EECF244321}">
                <p14:modId xmlns:p14="http://schemas.microsoft.com/office/powerpoint/2010/main" val="322912981"/>
              </p:ext>
            </p:extLst>
          </p:nvPr>
        </p:nvGraphicFramePr>
        <p:xfrm>
          <a:off x="6045081" y="682147"/>
          <a:ext cx="2527300" cy="590550"/>
        </p:xfrm>
        <a:graphic>
          <a:graphicData uri="http://schemas.openxmlformats.org/presentationml/2006/ole">
            <mc:AlternateContent xmlns:mc="http://schemas.openxmlformats.org/markup-compatibility/2006">
              <mc:Choice xmlns:v="urn:schemas-microsoft-com:vml" Requires="v">
                <p:oleObj name="Equation" r:id="rId5" imgW="1473200" imgH="342900" progId="Equation.DSMT4">
                  <p:embed/>
                </p:oleObj>
              </mc:Choice>
              <mc:Fallback>
                <p:oleObj name="Equation" r:id="rId5" imgW="1473200" imgH="342900" progId="Equation.DSMT4">
                  <p:embed/>
                  <p:pic>
                    <p:nvPicPr>
                      <p:cNvPr id="0" name=""/>
                      <p:cNvPicPr>
                        <a:picLocks noChangeAspect="1" noChangeArrowheads="1"/>
                      </p:cNvPicPr>
                      <p:nvPr/>
                    </p:nvPicPr>
                    <p:blipFill>
                      <a:blip r:embed="rId6"/>
                      <a:srcRect/>
                      <a:stretch>
                        <a:fillRect/>
                      </a:stretch>
                    </p:blipFill>
                    <p:spPr bwMode="auto">
                      <a:xfrm>
                        <a:off x="6045081" y="682147"/>
                        <a:ext cx="2527300" cy="590550"/>
                      </a:xfrm>
                      <a:prstGeom prst="rect">
                        <a:avLst/>
                      </a:prstGeom>
                      <a:noFill/>
                      <a:ln>
                        <a:noFill/>
                      </a:ln>
                      <a:effectLst/>
                    </p:spPr>
                  </p:pic>
                </p:oleObj>
              </mc:Fallback>
            </mc:AlternateContent>
          </a:graphicData>
        </a:graphic>
      </p:graphicFrame>
      <p:sp>
        <p:nvSpPr>
          <p:cNvPr id="4" name="Freeform 3"/>
          <p:cNvSpPr/>
          <p:nvPr/>
        </p:nvSpPr>
        <p:spPr>
          <a:xfrm>
            <a:off x="4356100" y="889000"/>
            <a:ext cx="1638300" cy="3111500"/>
          </a:xfrm>
          <a:custGeom>
            <a:avLst/>
            <a:gdLst>
              <a:gd name="connsiteX0" fmla="*/ 461549 w 1744249"/>
              <a:gd name="connsiteY0" fmla="*/ 3111500 h 3111500"/>
              <a:gd name="connsiteX1" fmla="*/ 55149 w 1744249"/>
              <a:gd name="connsiteY1" fmla="*/ 2298700 h 3111500"/>
              <a:gd name="connsiteX2" fmla="*/ 1541049 w 1744249"/>
              <a:gd name="connsiteY2" fmla="*/ 1320800 h 3111500"/>
              <a:gd name="connsiteX3" fmla="*/ 1020349 w 1744249"/>
              <a:gd name="connsiteY3" fmla="*/ 368300 h 3111500"/>
              <a:gd name="connsiteX4" fmla="*/ 1744249 w 1744249"/>
              <a:gd name="connsiteY4" fmla="*/ 0 h 3111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249" h="3111500">
                <a:moveTo>
                  <a:pt x="461549" y="3111500"/>
                </a:moveTo>
                <a:cubicBezTo>
                  <a:pt x="168390" y="2854325"/>
                  <a:pt x="-124768" y="2597150"/>
                  <a:pt x="55149" y="2298700"/>
                </a:cubicBezTo>
                <a:cubicBezTo>
                  <a:pt x="235066" y="2000250"/>
                  <a:pt x="1380182" y="1642533"/>
                  <a:pt x="1541049" y="1320800"/>
                </a:cubicBezTo>
                <a:cubicBezTo>
                  <a:pt x="1701916" y="999067"/>
                  <a:pt x="986482" y="588433"/>
                  <a:pt x="1020349" y="368300"/>
                </a:cubicBezTo>
                <a:cubicBezTo>
                  <a:pt x="1054216" y="148167"/>
                  <a:pt x="1744249" y="0"/>
                  <a:pt x="1744249" y="0"/>
                </a:cubicBezTo>
              </a:path>
            </a:pathLst>
          </a:custGeom>
          <a:ln w="9525" cmpd="sng">
            <a:solidFill>
              <a:srgbClr val="0000FF"/>
            </a:solidFill>
            <a:prstDash val="lg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4270034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 name="TextBox 39"/>
          <p:cNvSpPr txBox="1"/>
          <p:nvPr/>
        </p:nvSpPr>
        <p:spPr>
          <a:xfrm>
            <a:off x="263786" y="37218"/>
            <a:ext cx="8637326" cy="646331"/>
          </a:xfrm>
          <a:prstGeom prst="rect">
            <a:avLst/>
          </a:prstGeom>
          <a:noFill/>
        </p:spPr>
        <p:txBody>
          <a:bodyPr wrap="square" rtlCol="0">
            <a:spAutoFit/>
          </a:bodyPr>
          <a:lstStyle/>
          <a:p>
            <a:pPr algn="ctr"/>
            <a:r>
              <a:rPr lang="en-US" sz="3600" dirty="0">
                <a:solidFill>
                  <a:srgbClr val="FF0000"/>
                </a:solidFill>
                <a:latin typeface="Apple Chancery"/>
                <a:cs typeface="Apple Chancery"/>
              </a:rPr>
              <a:t>Time Constant for </a:t>
            </a:r>
            <a:r>
              <a:rPr lang="en-US" sz="3600">
                <a:solidFill>
                  <a:srgbClr val="FF0000"/>
                </a:solidFill>
                <a:latin typeface="Apple Chancery"/>
                <a:cs typeface="Apple Chancery"/>
              </a:rPr>
              <a:t>a Capacitor</a:t>
            </a:r>
            <a:endParaRPr lang="en-US" sz="2000" dirty="0">
              <a:latin typeface="Times New Roman"/>
              <a:cs typeface="Times New Roman"/>
            </a:endParaRPr>
          </a:p>
        </p:txBody>
      </p:sp>
      <p:sp>
        <p:nvSpPr>
          <p:cNvPr id="137250"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82296" tIns="41148" rIns="82296" bIns="41148"/>
          <a:lstStyle/>
          <a:p>
            <a:endParaRPr lang="en-US"/>
          </a:p>
        </p:txBody>
      </p:sp>
      <p:sp>
        <p:nvSpPr>
          <p:cNvPr id="137251" name="TextBox 43"/>
          <p:cNvSpPr txBox="1">
            <a:spLocks noChangeArrowheads="1"/>
          </p:cNvSpPr>
          <p:nvPr/>
        </p:nvSpPr>
        <p:spPr bwMode="auto">
          <a:xfrm>
            <a:off x="8719662" y="6472238"/>
            <a:ext cx="389505" cy="2523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34.)</a:t>
            </a:r>
          </a:p>
        </p:txBody>
      </p:sp>
      <p:sp>
        <p:nvSpPr>
          <p:cNvPr id="4" name="TextBox 3"/>
          <p:cNvSpPr txBox="1"/>
          <p:nvPr/>
        </p:nvSpPr>
        <p:spPr>
          <a:xfrm>
            <a:off x="251086" y="850900"/>
            <a:ext cx="8650026" cy="523220"/>
          </a:xfrm>
          <a:prstGeom prst="rect">
            <a:avLst/>
          </a:prstGeom>
          <a:noFill/>
        </p:spPr>
        <p:txBody>
          <a:bodyPr wrap="square" rtlCol="0">
            <a:spAutoFit/>
          </a:bodyPr>
          <a:lstStyle/>
          <a:p>
            <a:r>
              <a:rPr lang="en-US" sz="2800" dirty="0">
                <a:solidFill>
                  <a:srgbClr val="FF0000"/>
                </a:solidFill>
                <a:latin typeface="Apple Chancery"/>
                <a:cs typeface="Apple Chancery"/>
              </a:rPr>
              <a:t>A graph </a:t>
            </a:r>
            <a:r>
              <a:rPr lang="en-US" sz="2000" dirty="0">
                <a:solidFill>
                  <a:srgbClr val="000000"/>
                </a:solidFill>
                <a:latin typeface="Times New Roman"/>
                <a:cs typeface="Times New Roman"/>
              </a:rPr>
              <a:t>of the </a:t>
            </a:r>
            <a:r>
              <a:rPr lang="en-US" sz="2000" i="1" dirty="0">
                <a:solidFill>
                  <a:srgbClr val="FF0000"/>
                </a:solidFill>
                <a:latin typeface="Times New Roman"/>
                <a:cs typeface="Times New Roman"/>
              </a:rPr>
              <a:t>charging</a:t>
            </a:r>
            <a:r>
              <a:rPr lang="en-US" sz="2000" dirty="0">
                <a:solidFill>
                  <a:srgbClr val="FF0000"/>
                </a:solidFill>
                <a:latin typeface="Times New Roman"/>
                <a:cs typeface="Times New Roman"/>
              </a:rPr>
              <a:t> </a:t>
            </a:r>
            <a:r>
              <a:rPr lang="en-US" sz="2000" dirty="0">
                <a:solidFill>
                  <a:srgbClr val="0000FF"/>
                </a:solidFill>
                <a:latin typeface="Times New Roman"/>
                <a:cs typeface="Times New Roman"/>
              </a:rPr>
              <a:t>characteristic</a:t>
            </a:r>
            <a:r>
              <a:rPr lang="en-US" sz="2000" dirty="0">
                <a:solidFill>
                  <a:srgbClr val="FF0000"/>
                </a:solidFill>
                <a:latin typeface="Times New Roman"/>
                <a:cs typeface="Times New Roman"/>
              </a:rPr>
              <a:t> </a:t>
            </a:r>
            <a:r>
              <a:rPr lang="en-US" sz="2000" dirty="0">
                <a:solidFill>
                  <a:srgbClr val="000000"/>
                </a:solidFill>
                <a:latin typeface="Times New Roman"/>
                <a:cs typeface="Times New Roman"/>
              </a:rPr>
              <a:t>of a </a:t>
            </a:r>
            <a:r>
              <a:rPr lang="en-US" sz="2000" dirty="0">
                <a:solidFill>
                  <a:srgbClr val="0000FF"/>
                </a:solidFill>
                <a:latin typeface="Times New Roman"/>
                <a:cs typeface="Times New Roman"/>
              </a:rPr>
              <a:t>charging capacitor </a:t>
            </a:r>
            <a:r>
              <a:rPr lang="en-US" sz="2000" dirty="0">
                <a:solidFill>
                  <a:srgbClr val="000000"/>
                </a:solidFill>
                <a:latin typeface="Times New Roman"/>
                <a:cs typeface="Times New Roman"/>
              </a:rPr>
              <a:t>is shown below.</a:t>
            </a:r>
            <a:endParaRPr lang="en-US" sz="2800" dirty="0">
              <a:solidFill>
                <a:srgbClr val="000000"/>
              </a:solidFill>
              <a:latin typeface="Times New Roman"/>
              <a:cs typeface="Times New Roman"/>
            </a:endParaRPr>
          </a:p>
        </p:txBody>
      </p:sp>
      <p:cxnSp>
        <p:nvCxnSpPr>
          <p:cNvPr id="77" name="Straight Connector 55"/>
          <p:cNvCxnSpPr>
            <a:cxnSpLocks noChangeShapeType="1"/>
          </p:cNvCxnSpPr>
          <p:nvPr/>
        </p:nvCxnSpPr>
        <p:spPr bwMode="auto">
          <a:xfrm rot="5400000">
            <a:off x="-7936" y="3822700"/>
            <a:ext cx="3810000" cy="3175"/>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cxnSp>
      <p:cxnSp>
        <p:nvCxnSpPr>
          <p:cNvPr id="78" name="Straight Connector 57"/>
          <p:cNvCxnSpPr>
            <a:cxnSpLocks noChangeShapeType="1"/>
          </p:cNvCxnSpPr>
          <p:nvPr/>
        </p:nvCxnSpPr>
        <p:spPr bwMode="auto">
          <a:xfrm rot="10800000" flipV="1">
            <a:off x="1897063" y="5727700"/>
            <a:ext cx="6554788" cy="1588"/>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cxnSp>
      <p:sp>
        <p:nvSpPr>
          <p:cNvPr id="79" name="Freeform 62"/>
          <p:cNvSpPr>
            <a:spLocks noChangeArrowheads="1"/>
          </p:cNvSpPr>
          <p:nvPr/>
        </p:nvSpPr>
        <p:spPr bwMode="auto">
          <a:xfrm flipV="1">
            <a:off x="1897063" y="2832100"/>
            <a:ext cx="6502400" cy="2895600"/>
          </a:xfrm>
          <a:custGeom>
            <a:avLst/>
            <a:gdLst>
              <a:gd name="T0" fmla="*/ 0 w 6502400"/>
              <a:gd name="T1" fmla="*/ 0 h 3048000"/>
              <a:gd name="T2" fmla="*/ 76200 w 6502400"/>
              <a:gd name="T3" fmla="*/ 326660 h 3048000"/>
              <a:gd name="T4" fmla="*/ 266700 w 6502400"/>
              <a:gd name="T5" fmla="*/ 783984 h 3048000"/>
              <a:gd name="T6" fmla="*/ 508000 w 6502400"/>
              <a:gd name="T7" fmla="*/ 1165087 h 3048000"/>
              <a:gd name="T8" fmla="*/ 825500 w 6502400"/>
              <a:gd name="T9" fmla="*/ 1469969 h 3048000"/>
              <a:gd name="T10" fmla="*/ 1295400 w 6502400"/>
              <a:gd name="T11" fmla="*/ 1753075 h 3048000"/>
              <a:gd name="T12" fmla="*/ 2247900 w 6502400"/>
              <a:gd name="T13" fmla="*/ 2090623 h 3048000"/>
              <a:gd name="T14" fmla="*/ 3594100 w 6502400"/>
              <a:gd name="T15" fmla="*/ 2351951 h 3048000"/>
              <a:gd name="T16" fmla="*/ 5156200 w 6502400"/>
              <a:gd name="T17" fmla="*/ 2537059 h 3048000"/>
              <a:gd name="T18" fmla="*/ 6502400 w 6502400"/>
              <a:gd name="T19" fmla="*/ 2613279 h 30480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502400"/>
              <a:gd name="T31" fmla="*/ 0 h 3048000"/>
              <a:gd name="T32" fmla="*/ 6502400 w 6502400"/>
              <a:gd name="T33" fmla="*/ 3048000 h 30480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502400" h="3048000">
                <a:moveTo>
                  <a:pt x="0" y="0"/>
                </a:moveTo>
                <a:cubicBezTo>
                  <a:pt x="15875" y="114300"/>
                  <a:pt x="31750" y="228600"/>
                  <a:pt x="76200" y="381000"/>
                </a:cubicBezTo>
                <a:cubicBezTo>
                  <a:pt x="120650" y="533400"/>
                  <a:pt x="194733" y="751417"/>
                  <a:pt x="266700" y="914400"/>
                </a:cubicBezTo>
                <a:cubicBezTo>
                  <a:pt x="338667" y="1077383"/>
                  <a:pt x="414867" y="1225550"/>
                  <a:pt x="508000" y="1358900"/>
                </a:cubicBezTo>
                <a:cubicBezTo>
                  <a:pt x="601133" y="1492250"/>
                  <a:pt x="694267" y="1600200"/>
                  <a:pt x="825500" y="1714500"/>
                </a:cubicBezTo>
                <a:cubicBezTo>
                  <a:pt x="956733" y="1828800"/>
                  <a:pt x="1058333" y="1924050"/>
                  <a:pt x="1295400" y="2044700"/>
                </a:cubicBezTo>
                <a:cubicBezTo>
                  <a:pt x="1532467" y="2165350"/>
                  <a:pt x="1864783" y="2321983"/>
                  <a:pt x="2247900" y="2438400"/>
                </a:cubicBezTo>
                <a:cubicBezTo>
                  <a:pt x="2631017" y="2554817"/>
                  <a:pt x="3109383" y="2656417"/>
                  <a:pt x="3594100" y="2743200"/>
                </a:cubicBezTo>
                <a:cubicBezTo>
                  <a:pt x="4078817" y="2829983"/>
                  <a:pt x="4671483" y="2908300"/>
                  <a:pt x="5156200" y="2959100"/>
                </a:cubicBezTo>
                <a:cubicBezTo>
                  <a:pt x="5640917" y="3009900"/>
                  <a:pt x="6502400" y="3048000"/>
                  <a:pt x="6502400" y="3048000"/>
                </a:cubicBezTo>
              </a:path>
            </a:pathLst>
          </a:cu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graphicFrame>
        <p:nvGraphicFramePr>
          <p:cNvPr id="80" name="Object 2"/>
          <p:cNvGraphicFramePr>
            <a:graphicFrameLocks noChangeAspect="1"/>
          </p:cNvGraphicFramePr>
          <p:nvPr>
            <p:extLst>
              <p:ext uri="{D42A27DB-BD31-4B8C-83A1-F6EECF244321}">
                <p14:modId xmlns:p14="http://schemas.microsoft.com/office/powerpoint/2010/main" val="2022667914"/>
              </p:ext>
            </p:extLst>
          </p:nvPr>
        </p:nvGraphicFramePr>
        <p:xfrm>
          <a:off x="1527176" y="5715000"/>
          <a:ext cx="423862" cy="241300"/>
        </p:xfrm>
        <a:graphic>
          <a:graphicData uri="http://schemas.openxmlformats.org/presentationml/2006/ole">
            <mc:AlternateContent xmlns:mc="http://schemas.openxmlformats.org/markup-compatibility/2006">
              <mc:Choice xmlns:v="urn:schemas-microsoft-com:vml" Requires="v">
                <p:oleObj name="Equation" r:id="rId3" imgW="355600" imgH="203200" progId="Equation.DSMT4">
                  <p:embed/>
                </p:oleObj>
              </mc:Choice>
              <mc:Fallback>
                <p:oleObj name="Equation" r:id="rId3" imgW="355600" imgH="2032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7176" y="5715000"/>
                        <a:ext cx="423862" cy="2413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88" name="TextBox 63"/>
          <p:cNvSpPr txBox="1">
            <a:spLocks noChangeArrowheads="1"/>
          </p:cNvSpPr>
          <p:nvPr/>
        </p:nvSpPr>
        <p:spPr bwMode="auto">
          <a:xfrm>
            <a:off x="220663" y="5041900"/>
            <a:ext cx="144780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a:t>no charge on capacitor initially</a:t>
            </a:r>
          </a:p>
        </p:txBody>
      </p:sp>
      <p:sp>
        <p:nvSpPr>
          <p:cNvPr id="89" name="TextBox 64"/>
          <p:cNvSpPr txBox="1">
            <a:spLocks noChangeArrowheads="1"/>
          </p:cNvSpPr>
          <p:nvPr/>
        </p:nvSpPr>
        <p:spPr bwMode="auto">
          <a:xfrm>
            <a:off x="7535863" y="2908300"/>
            <a:ext cx="1295400"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a:t>In theory, capacitor fully charged at t = </a:t>
            </a:r>
          </a:p>
        </p:txBody>
      </p:sp>
      <p:graphicFrame>
        <p:nvGraphicFramePr>
          <p:cNvPr id="90" name="Object 3"/>
          <p:cNvGraphicFramePr>
            <a:graphicFrameLocks noChangeAspect="1"/>
          </p:cNvGraphicFramePr>
          <p:nvPr>
            <p:extLst>
              <p:ext uri="{D42A27DB-BD31-4B8C-83A1-F6EECF244321}">
                <p14:modId xmlns:p14="http://schemas.microsoft.com/office/powerpoint/2010/main" val="1432311294"/>
              </p:ext>
            </p:extLst>
          </p:nvPr>
        </p:nvGraphicFramePr>
        <p:xfrm>
          <a:off x="4048126" y="3517900"/>
          <a:ext cx="1778916" cy="354013"/>
        </p:xfrm>
        <a:graphic>
          <a:graphicData uri="http://schemas.openxmlformats.org/presentationml/2006/ole">
            <mc:AlternateContent xmlns:mc="http://schemas.openxmlformats.org/markup-compatibility/2006">
              <mc:Choice xmlns:v="urn:schemas-microsoft-com:vml" Requires="v">
                <p:oleObj name="Equation" r:id="rId5" imgW="1346200" imgH="266700" progId="Equation.DSMT4">
                  <p:embed/>
                </p:oleObj>
              </mc:Choice>
              <mc:Fallback>
                <p:oleObj name="Equation" r:id="rId5" imgW="1346200" imgH="2667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48126" y="3517900"/>
                        <a:ext cx="1778916" cy="354013"/>
                      </a:xfrm>
                      <a:prstGeom prst="rect">
                        <a:avLst/>
                      </a:prstGeom>
                      <a:noFill/>
                      <a:ln>
                        <a:noFill/>
                      </a:ln>
                      <a:effectLst/>
                    </p:spPr>
                  </p:pic>
                </p:oleObj>
              </mc:Fallback>
            </mc:AlternateContent>
          </a:graphicData>
        </a:graphic>
      </p:graphicFrame>
      <p:graphicFrame>
        <p:nvGraphicFramePr>
          <p:cNvPr id="111" name="Object 7"/>
          <p:cNvGraphicFramePr>
            <a:graphicFrameLocks noChangeAspect="1"/>
          </p:cNvGraphicFramePr>
          <p:nvPr>
            <p:extLst>
              <p:ext uri="{D42A27DB-BD31-4B8C-83A1-F6EECF244321}">
                <p14:modId xmlns:p14="http://schemas.microsoft.com/office/powerpoint/2010/main" val="266021990"/>
              </p:ext>
            </p:extLst>
          </p:nvPr>
        </p:nvGraphicFramePr>
        <p:xfrm>
          <a:off x="1058863" y="1841500"/>
          <a:ext cx="812800" cy="423863"/>
        </p:xfrm>
        <a:graphic>
          <a:graphicData uri="http://schemas.openxmlformats.org/presentationml/2006/ole">
            <mc:AlternateContent xmlns:mc="http://schemas.openxmlformats.org/markup-compatibility/2006">
              <mc:Choice xmlns:v="urn:schemas-microsoft-com:vml" Requires="v">
                <p:oleObj name="Equation" r:id="rId7" imgW="685800" imgH="355600" progId="Equation.DSMT4">
                  <p:embed/>
                </p:oleObj>
              </mc:Choice>
              <mc:Fallback>
                <p:oleObj name="Equation" r:id="rId7" imgW="685800" imgH="3556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58863" y="1841500"/>
                        <a:ext cx="812800" cy="42386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12" name="Object 8"/>
          <p:cNvGraphicFramePr>
            <a:graphicFrameLocks noChangeAspect="1"/>
          </p:cNvGraphicFramePr>
          <p:nvPr>
            <p:extLst>
              <p:ext uri="{D42A27DB-BD31-4B8C-83A1-F6EECF244321}">
                <p14:modId xmlns:p14="http://schemas.microsoft.com/office/powerpoint/2010/main" val="1667388673"/>
              </p:ext>
            </p:extLst>
          </p:nvPr>
        </p:nvGraphicFramePr>
        <p:xfrm>
          <a:off x="8159751" y="5789613"/>
          <a:ext cx="376237" cy="196850"/>
        </p:xfrm>
        <a:graphic>
          <a:graphicData uri="http://schemas.openxmlformats.org/presentationml/2006/ole">
            <mc:AlternateContent xmlns:mc="http://schemas.openxmlformats.org/markup-compatibility/2006">
              <mc:Choice xmlns:v="urn:schemas-microsoft-com:vml" Requires="v">
                <p:oleObj name="Equation" r:id="rId9" imgW="317500" imgH="165100" progId="Equation.DSMT4">
                  <p:embed/>
                </p:oleObj>
              </mc:Choice>
              <mc:Fallback>
                <p:oleObj name="Equation" r:id="rId9" imgW="317500" imgH="1651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159751" y="5789613"/>
                        <a:ext cx="376237" cy="1968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15" name="Freeform 58"/>
          <p:cNvSpPr>
            <a:spLocks noChangeArrowheads="1"/>
          </p:cNvSpPr>
          <p:nvPr/>
        </p:nvSpPr>
        <p:spPr bwMode="auto">
          <a:xfrm>
            <a:off x="1490663" y="5303838"/>
            <a:ext cx="330200" cy="444500"/>
          </a:xfrm>
          <a:custGeom>
            <a:avLst/>
            <a:gdLst>
              <a:gd name="T0" fmla="*/ 0 w 330200"/>
              <a:gd name="T1" fmla="*/ 55033 h 444500"/>
              <a:gd name="T2" fmla="*/ 139700 w 330200"/>
              <a:gd name="T3" fmla="*/ 55033 h 444500"/>
              <a:gd name="T4" fmla="*/ 152400 w 330200"/>
              <a:gd name="T5" fmla="*/ 385233 h 444500"/>
              <a:gd name="T6" fmla="*/ 330200 w 330200"/>
              <a:gd name="T7" fmla="*/ 410633 h 444500"/>
              <a:gd name="T8" fmla="*/ 0 60000 65536"/>
              <a:gd name="T9" fmla="*/ 0 60000 65536"/>
              <a:gd name="T10" fmla="*/ 0 60000 65536"/>
              <a:gd name="T11" fmla="*/ 0 60000 65536"/>
              <a:gd name="T12" fmla="*/ 0 w 330200"/>
              <a:gd name="T13" fmla="*/ 0 h 444500"/>
              <a:gd name="T14" fmla="*/ 330200 w 330200"/>
              <a:gd name="T15" fmla="*/ 444500 h 444500"/>
            </a:gdLst>
            <a:ahLst/>
            <a:cxnLst>
              <a:cxn ang="T8">
                <a:pos x="T0" y="T1"/>
              </a:cxn>
              <a:cxn ang="T9">
                <a:pos x="T2" y="T3"/>
              </a:cxn>
              <a:cxn ang="T10">
                <a:pos x="T4" y="T5"/>
              </a:cxn>
              <a:cxn ang="T11">
                <a:pos x="T6" y="T7"/>
              </a:cxn>
            </a:cxnLst>
            <a:rect l="T12" t="T13" r="T14" b="T15"/>
            <a:pathLst>
              <a:path w="330200" h="444500">
                <a:moveTo>
                  <a:pt x="0" y="55033"/>
                </a:moveTo>
                <a:cubicBezTo>
                  <a:pt x="57150" y="27516"/>
                  <a:pt x="114300" y="0"/>
                  <a:pt x="139700" y="55033"/>
                </a:cubicBezTo>
                <a:cubicBezTo>
                  <a:pt x="165100" y="110066"/>
                  <a:pt x="120650" y="325966"/>
                  <a:pt x="152400" y="385233"/>
                </a:cubicBezTo>
                <a:cubicBezTo>
                  <a:pt x="184150" y="444500"/>
                  <a:pt x="330200" y="410633"/>
                  <a:pt x="330200" y="410633"/>
                </a:cubicBezTo>
              </a:path>
            </a:pathLst>
          </a:custGeom>
          <a:noFill/>
          <a:ln w="9525">
            <a:solidFill>
              <a:schemeClr val="tx1"/>
            </a:solidFill>
            <a:prstDash val="dash"/>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cxnSp>
        <p:nvCxnSpPr>
          <p:cNvPr id="117" name="Straight Connector 93"/>
          <p:cNvCxnSpPr>
            <a:cxnSpLocks noChangeShapeType="1"/>
          </p:cNvCxnSpPr>
          <p:nvPr/>
        </p:nvCxnSpPr>
        <p:spPr bwMode="auto">
          <a:xfrm>
            <a:off x="1973263" y="2755900"/>
            <a:ext cx="6400800" cy="1588"/>
          </a:xfrm>
          <a:prstGeom prst="line">
            <a:avLst/>
          </a:prstGeom>
          <a:noFill/>
          <a:ln w="9525">
            <a:solidFill>
              <a:schemeClr val="tx1"/>
            </a:solidFill>
            <a:prstDash val="dash"/>
            <a:round/>
            <a:headEnd/>
            <a:tailEnd/>
          </a:ln>
          <a:extLst>
            <a:ext uri="{909E8E84-426E-40dd-AFC4-6F175D3DCCD1}">
              <a14:hiddenFill xmlns="" xmlns:a14="http://schemas.microsoft.com/office/drawing/2010/main">
                <a:noFill/>
              </a14:hiddenFill>
            </a:ext>
          </a:extLst>
        </p:spPr>
      </p:cxnSp>
      <p:graphicFrame>
        <p:nvGraphicFramePr>
          <p:cNvPr id="118" name="Object 10"/>
          <p:cNvGraphicFramePr>
            <a:graphicFrameLocks noChangeAspect="1"/>
          </p:cNvGraphicFramePr>
          <p:nvPr>
            <p:extLst>
              <p:ext uri="{D42A27DB-BD31-4B8C-83A1-F6EECF244321}">
                <p14:modId xmlns:p14="http://schemas.microsoft.com/office/powerpoint/2010/main" val="1218399238"/>
              </p:ext>
            </p:extLst>
          </p:nvPr>
        </p:nvGraphicFramePr>
        <p:xfrm>
          <a:off x="1155701" y="2603500"/>
          <a:ext cx="665162" cy="241300"/>
        </p:xfrm>
        <a:graphic>
          <a:graphicData uri="http://schemas.openxmlformats.org/presentationml/2006/ole">
            <mc:AlternateContent xmlns:mc="http://schemas.openxmlformats.org/markup-compatibility/2006">
              <mc:Choice xmlns:v="urn:schemas-microsoft-com:vml" Requires="v">
                <p:oleObj name="Equation" r:id="rId11" imgW="558800" imgH="203200" progId="Equation.DSMT4">
                  <p:embed/>
                </p:oleObj>
              </mc:Choice>
              <mc:Fallback>
                <p:oleObj name="Equation" r:id="rId11" imgW="558800" imgH="2032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55701" y="2603500"/>
                        <a:ext cx="665162" cy="2413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19" name="Object 11"/>
          <p:cNvGraphicFramePr>
            <a:graphicFrameLocks noChangeAspect="1"/>
          </p:cNvGraphicFramePr>
          <p:nvPr>
            <p:extLst>
              <p:ext uri="{D42A27DB-BD31-4B8C-83A1-F6EECF244321}">
                <p14:modId xmlns:p14="http://schemas.microsoft.com/office/powerpoint/2010/main" val="3112000431"/>
              </p:ext>
            </p:extLst>
          </p:nvPr>
        </p:nvGraphicFramePr>
        <p:xfrm>
          <a:off x="8602663" y="3346450"/>
          <a:ext cx="228600" cy="171450"/>
        </p:xfrm>
        <a:graphic>
          <a:graphicData uri="http://schemas.openxmlformats.org/presentationml/2006/ole">
            <mc:AlternateContent xmlns:mc="http://schemas.openxmlformats.org/markup-compatibility/2006">
              <mc:Choice xmlns:v="urn:schemas-microsoft-com:vml" Requires="v">
                <p:oleObj name="Equation" r:id="rId13" imgW="152400" imgH="114300" progId="Equation.DSMT4">
                  <p:embed/>
                </p:oleObj>
              </mc:Choice>
              <mc:Fallback>
                <p:oleObj name="Equation" r:id="rId13" imgW="152400" imgH="11430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602663" y="3346450"/>
                        <a:ext cx="228600" cy="1714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13865901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7250"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82296" tIns="41148" rIns="82296" bIns="41148"/>
          <a:lstStyle/>
          <a:p>
            <a:endParaRPr lang="en-US"/>
          </a:p>
        </p:txBody>
      </p:sp>
      <p:sp>
        <p:nvSpPr>
          <p:cNvPr id="137251" name="TextBox 43"/>
          <p:cNvSpPr txBox="1">
            <a:spLocks noChangeArrowheads="1"/>
          </p:cNvSpPr>
          <p:nvPr/>
        </p:nvSpPr>
        <p:spPr bwMode="auto">
          <a:xfrm>
            <a:off x="8719662" y="6472238"/>
            <a:ext cx="389505" cy="2523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35.)</a:t>
            </a:r>
          </a:p>
        </p:txBody>
      </p:sp>
      <p:sp>
        <p:nvSpPr>
          <p:cNvPr id="4" name="TextBox 3"/>
          <p:cNvSpPr txBox="1"/>
          <p:nvPr/>
        </p:nvSpPr>
        <p:spPr>
          <a:xfrm>
            <a:off x="251085" y="327680"/>
            <a:ext cx="8858081" cy="830997"/>
          </a:xfrm>
          <a:prstGeom prst="rect">
            <a:avLst/>
          </a:prstGeom>
          <a:noFill/>
        </p:spPr>
        <p:txBody>
          <a:bodyPr wrap="square" rtlCol="0">
            <a:spAutoFit/>
          </a:bodyPr>
          <a:lstStyle/>
          <a:p>
            <a:r>
              <a:rPr lang="en-US" sz="2800" dirty="0">
                <a:solidFill>
                  <a:srgbClr val="FF0000"/>
                </a:solidFill>
                <a:latin typeface="Apple Chancery"/>
                <a:cs typeface="Apple Chancery"/>
              </a:rPr>
              <a:t>It would </a:t>
            </a:r>
            <a:r>
              <a:rPr lang="en-US" sz="2000" dirty="0">
                <a:solidFill>
                  <a:srgbClr val="000000"/>
                </a:solidFill>
                <a:latin typeface="Times New Roman"/>
                <a:cs typeface="Times New Roman"/>
              </a:rPr>
              <a:t>be nice to get a feel for how fast a capacitor/resistor combination will charge or discharge.   </a:t>
            </a:r>
            <a:endParaRPr lang="en-US" sz="2800" dirty="0">
              <a:solidFill>
                <a:srgbClr val="000000"/>
              </a:solidFill>
              <a:latin typeface="Times New Roman"/>
              <a:cs typeface="Times New Roman"/>
            </a:endParaRPr>
          </a:p>
        </p:txBody>
      </p:sp>
      <p:graphicFrame>
        <p:nvGraphicFramePr>
          <p:cNvPr id="90" name="Object 3"/>
          <p:cNvGraphicFramePr>
            <a:graphicFrameLocks noChangeAspect="1"/>
          </p:cNvGraphicFramePr>
          <p:nvPr>
            <p:extLst>
              <p:ext uri="{D42A27DB-BD31-4B8C-83A1-F6EECF244321}">
                <p14:modId xmlns:p14="http://schemas.microsoft.com/office/powerpoint/2010/main" val="389908166"/>
              </p:ext>
            </p:extLst>
          </p:nvPr>
        </p:nvGraphicFramePr>
        <p:xfrm>
          <a:off x="7223125" y="2755900"/>
          <a:ext cx="1595438" cy="317500"/>
        </p:xfrm>
        <a:graphic>
          <a:graphicData uri="http://schemas.openxmlformats.org/presentationml/2006/ole">
            <mc:AlternateContent xmlns:mc="http://schemas.openxmlformats.org/markup-compatibility/2006">
              <mc:Choice xmlns:v="urn:schemas-microsoft-com:vml" Requires="v">
                <p:oleObj name="Equation" r:id="rId3" imgW="1346200" imgH="266700" progId="Equation.DSMT4">
                  <p:embed/>
                </p:oleObj>
              </mc:Choice>
              <mc:Fallback>
                <p:oleObj name="Equation" r:id="rId3" imgW="1346200" imgH="2667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23125" y="2755900"/>
                        <a:ext cx="1595438" cy="3175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92" name="Object 4"/>
          <p:cNvGraphicFramePr>
            <a:graphicFrameLocks noChangeAspect="1"/>
          </p:cNvGraphicFramePr>
          <p:nvPr>
            <p:extLst>
              <p:ext uri="{D42A27DB-BD31-4B8C-83A1-F6EECF244321}">
                <p14:modId xmlns:p14="http://schemas.microsoft.com/office/powerpoint/2010/main" val="1105794903"/>
              </p:ext>
            </p:extLst>
          </p:nvPr>
        </p:nvGraphicFramePr>
        <p:xfrm>
          <a:off x="3845190" y="2651814"/>
          <a:ext cx="890587" cy="241300"/>
        </p:xfrm>
        <a:graphic>
          <a:graphicData uri="http://schemas.openxmlformats.org/presentationml/2006/ole">
            <mc:AlternateContent xmlns:mc="http://schemas.openxmlformats.org/markup-compatibility/2006">
              <mc:Choice xmlns:v="urn:schemas-microsoft-com:vml" Requires="v">
                <p:oleObj name="Equation" r:id="rId5" imgW="749300" imgH="203200" progId="Equation.DSMT4">
                  <p:embed/>
                </p:oleObj>
              </mc:Choice>
              <mc:Fallback>
                <p:oleObj name="Equation" r:id="rId5" imgW="749300" imgH="2032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45190" y="2651814"/>
                        <a:ext cx="890587" cy="2413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98" name="Object 5"/>
          <p:cNvGraphicFramePr>
            <a:graphicFrameLocks noChangeAspect="1"/>
          </p:cNvGraphicFramePr>
          <p:nvPr>
            <p:extLst>
              <p:ext uri="{D42A27DB-BD31-4B8C-83A1-F6EECF244321}">
                <p14:modId xmlns:p14="http://schemas.microsoft.com/office/powerpoint/2010/main" val="4112175351"/>
              </p:ext>
            </p:extLst>
          </p:nvPr>
        </p:nvGraphicFramePr>
        <p:xfrm>
          <a:off x="5444502" y="4696513"/>
          <a:ext cx="573087" cy="196850"/>
        </p:xfrm>
        <a:graphic>
          <a:graphicData uri="http://schemas.openxmlformats.org/presentationml/2006/ole">
            <mc:AlternateContent xmlns:mc="http://schemas.openxmlformats.org/markup-compatibility/2006">
              <mc:Choice xmlns:v="urn:schemas-microsoft-com:vml" Requires="v">
                <p:oleObj name="Equation" r:id="rId7" imgW="482600" imgH="165100" progId="Equation.DSMT4">
                  <p:embed/>
                </p:oleObj>
              </mc:Choice>
              <mc:Fallback>
                <p:oleObj name="Equation" r:id="rId7" imgW="482600" imgH="1651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44502" y="4696513"/>
                        <a:ext cx="573087" cy="1968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01" name="Object 6"/>
          <p:cNvGraphicFramePr>
            <a:graphicFrameLocks noChangeAspect="1"/>
          </p:cNvGraphicFramePr>
          <p:nvPr>
            <p:extLst>
              <p:ext uri="{D42A27DB-BD31-4B8C-83A1-F6EECF244321}">
                <p14:modId xmlns:p14="http://schemas.microsoft.com/office/powerpoint/2010/main" val="99422679"/>
              </p:ext>
            </p:extLst>
          </p:nvPr>
        </p:nvGraphicFramePr>
        <p:xfrm>
          <a:off x="6407307" y="4696513"/>
          <a:ext cx="768350" cy="196850"/>
        </p:xfrm>
        <a:graphic>
          <a:graphicData uri="http://schemas.openxmlformats.org/presentationml/2006/ole">
            <mc:AlternateContent xmlns:mc="http://schemas.openxmlformats.org/markup-compatibility/2006">
              <mc:Choice xmlns:v="urn:schemas-microsoft-com:vml" Requires="v">
                <p:oleObj name="Equation" r:id="rId9" imgW="647700" imgH="165100" progId="Equation.DSMT4">
                  <p:embed/>
                </p:oleObj>
              </mc:Choice>
              <mc:Fallback>
                <p:oleObj name="Equation" r:id="rId9" imgW="647700" imgH="1651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407307" y="4696513"/>
                        <a:ext cx="768350" cy="1968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11" name="Object 7"/>
          <p:cNvGraphicFramePr>
            <a:graphicFrameLocks noChangeAspect="1"/>
          </p:cNvGraphicFramePr>
          <p:nvPr>
            <p:extLst>
              <p:ext uri="{D42A27DB-BD31-4B8C-83A1-F6EECF244321}">
                <p14:modId xmlns:p14="http://schemas.microsoft.com/office/powerpoint/2010/main" val="2277126568"/>
              </p:ext>
            </p:extLst>
          </p:nvPr>
        </p:nvGraphicFramePr>
        <p:xfrm>
          <a:off x="3862653" y="1591572"/>
          <a:ext cx="812800" cy="423863"/>
        </p:xfrm>
        <a:graphic>
          <a:graphicData uri="http://schemas.openxmlformats.org/presentationml/2006/ole">
            <mc:AlternateContent xmlns:mc="http://schemas.openxmlformats.org/markup-compatibility/2006">
              <mc:Choice xmlns:v="urn:schemas-microsoft-com:vml" Requires="v">
                <p:oleObj name="Equation" r:id="rId11" imgW="685800" imgH="355600" progId="Equation.DSMT4">
                  <p:embed/>
                </p:oleObj>
              </mc:Choice>
              <mc:Fallback>
                <p:oleObj name="Equation" r:id="rId11" imgW="685800" imgH="3556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862653" y="1591572"/>
                        <a:ext cx="812800" cy="42386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12" name="Object 8"/>
          <p:cNvGraphicFramePr>
            <a:graphicFrameLocks noChangeAspect="1"/>
          </p:cNvGraphicFramePr>
          <p:nvPr>
            <p:extLst>
              <p:ext uri="{D42A27DB-BD31-4B8C-83A1-F6EECF244321}">
                <p14:modId xmlns:p14="http://schemas.microsoft.com/office/powerpoint/2010/main" val="1644724002"/>
              </p:ext>
            </p:extLst>
          </p:nvPr>
        </p:nvGraphicFramePr>
        <p:xfrm>
          <a:off x="8668862" y="4643437"/>
          <a:ext cx="376237" cy="196850"/>
        </p:xfrm>
        <a:graphic>
          <a:graphicData uri="http://schemas.openxmlformats.org/presentationml/2006/ole">
            <mc:AlternateContent xmlns:mc="http://schemas.openxmlformats.org/markup-compatibility/2006">
              <mc:Choice xmlns:v="urn:schemas-microsoft-com:vml" Requires="v">
                <p:oleObj name="Equation" r:id="rId13" imgW="317500" imgH="165100" progId="Equation.DSMT4">
                  <p:embed/>
                </p:oleObj>
              </mc:Choice>
              <mc:Fallback>
                <p:oleObj name="Equation" r:id="rId13" imgW="317500" imgH="16510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668862" y="4643437"/>
                        <a:ext cx="376237" cy="1968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16" name="Object 9"/>
          <p:cNvGraphicFramePr>
            <a:graphicFrameLocks noChangeAspect="1"/>
          </p:cNvGraphicFramePr>
          <p:nvPr>
            <p:extLst>
              <p:ext uri="{D42A27DB-BD31-4B8C-83A1-F6EECF244321}">
                <p14:modId xmlns:p14="http://schemas.microsoft.com/office/powerpoint/2010/main" val="2952459625"/>
              </p:ext>
            </p:extLst>
          </p:nvPr>
        </p:nvGraphicFramePr>
        <p:xfrm>
          <a:off x="3889377" y="3035300"/>
          <a:ext cx="874712" cy="241300"/>
        </p:xfrm>
        <a:graphic>
          <a:graphicData uri="http://schemas.openxmlformats.org/presentationml/2006/ole">
            <mc:AlternateContent xmlns:mc="http://schemas.openxmlformats.org/markup-compatibility/2006">
              <mc:Choice xmlns:v="urn:schemas-microsoft-com:vml" Requires="v">
                <p:oleObj name="Equation" r:id="rId15" imgW="736600" imgH="203200" progId="Equation.DSMT4">
                  <p:embed/>
                </p:oleObj>
              </mc:Choice>
              <mc:Fallback>
                <p:oleObj name="Equation" r:id="rId15" imgW="736600" imgH="20320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889377" y="3035300"/>
                        <a:ext cx="874712" cy="2413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9" name="Freeform 62"/>
          <p:cNvSpPr>
            <a:spLocks noChangeArrowheads="1"/>
          </p:cNvSpPr>
          <p:nvPr/>
        </p:nvSpPr>
        <p:spPr bwMode="auto">
          <a:xfrm flipV="1">
            <a:off x="4782236" y="2472089"/>
            <a:ext cx="4762654" cy="2120870"/>
          </a:xfrm>
          <a:custGeom>
            <a:avLst/>
            <a:gdLst>
              <a:gd name="T0" fmla="*/ 0 w 6502400"/>
              <a:gd name="T1" fmla="*/ 0 h 3048000"/>
              <a:gd name="T2" fmla="*/ 76200 w 6502400"/>
              <a:gd name="T3" fmla="*/ 326660 h 3048000"/>
              <a:gd name="T4" fmla="*/ 266700 w 6502400"/>
              <a:gd name="T5" fmla="*/ 783984 h 3048000"/>
              <a:gd name="T6" fmla="*/ 508000 w 6502400"/>
              <a:gd name="T7" fmla="*/ 1165087 h 3048000"/>
              <a:gd name="T8" fmla="*/ 825500 w 6502400"/>
              <a:gd name="T9" fmla="*/ 1469969 h 3048000"/>
              <a:gd name="T10" fmla="*/ 1295400 w 6502400"/>
              <a:gd name="T11" fmla="*/ 1753075 h 3048000"/>
              <a:gd name="T12" fmla="*/ 2247900 w 6502400"/>
              <a:gd name="T13" fmla="*/ 2090623 h 3048000"/>
              <a:gd name="T14" fmla="*/ 3594100 w 6502400"/>
              <a:gd name="T15" fmla="*/ 2351951 h 3048000"/>
              <a:gd name="T16" fmla="*/ 5156200 w 6502400"/>
              <a:gd name="T17" fmla="*/ 2537059 h 3048000"/>
              <a:gd name="T18" fmla="*/ 6502400 w 6502400"/>
              <a:gd name="T19" fmla="*/ 2613279 h 30480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502400"/>
              <a:gd name="T31" fmla="*/ 0 h 3048000"/>
              <a:gd name="T32" fmla="*/ 6502400 w 6502400"/>
              <a:gd name="T33" fmla="*/ 3048000 h 30480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502400" h="3048000">
                <a:moveTo>
                  <a:pt x="0" y="0"/>
                </a:moveTo>
                <a:cubicBezTo>
                  <a:pt x="15875" y="114300"/>
                  <a:pt x="31750" y="228600"/>
                  <a:pt x="76200" y="381000"/>
                </a:cubicBezTo>
                <a:cubicBezTo>
                  <a:pt x="120650" y="533400"/>
                  <a:pt x="194733" y="751417"/>
                  <a:pt x="266700" y="914400"/>
                </a:cubicBezTo>
                <a:cubicBezTo>
                  <a:pt x="338667" y="1077383"/>
                  <a:pt x="414867" y="1225550"/>
                  <a:pt x="508000" y="1358900"/>
                </a:cubicBezTo>
                <a:cubicBezTo>
                  <a:pt x="601133" y="1492250"/>
                  <a:pt x="694267" y="1600200"/>
                  <a:pt x="825500" y="1714500"/>
                </a:cubicBezTo>
                <a:cubicBezTo>
                  <a:pt x="956733" y="1828800"/>
                  <a:pt x="1058333" y="1924050"/>
                  <a:pt x="1295400" y="2044700"/>
                </a:cubicBezTo>
                <a:cubicBezTo>
                  <a:pt x="1532467" y="2165350"/>
                  <a:pt x="1864783" y="2321983"/>
                  <a:pt x="2247900" y="2438400"/>
                </a:cubicBezTo>
                <a:cubicBezTo>
                  <a:pt x="2631017" y="2554817"/>
                  <a:pt x="3109383" y="2656417"/>
                  <a:pt x="3594100" y="2743200"/>
                </a:cubicBezTo>
                <a:cubicBezTo>
                  <a:pt x="4078817" y="2829983"/>
                  <a:pt x="4671483" y="2908300"/>
                  <a:pt x="5156200" y="2959100"/>
                </a:cubicBezTo>
                <a:cubicBezTo>
                  <a:pt x="5640917" y="3009900"/>
                  <a:pt x="6502400" y="3048000"/>
                  <a:pt x="6502400" y="3048000"/>
                </a:cubicBezTo>
              </a:path>
            </a:pathLst>
          </a:cu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cxnSp>
        <p:nvCxnSpPr>
          <p:cNvPr id="77" name="Straight Connector 55"/>
          <p:cNvCxnSpPr>
            <a:cxnSpLocks noChangeShapeType="1"/>
          </p:cNvCxnSpPr>
          <p:nvPr/>
        </p:nvCxnSpPr>
        <p:spPr bwMode="auto">
          <a:xfrm rot="5400000">
            <a:off x="3386928" y="3197650"/>
            <a:ext cx="2790618" cy="2326"/>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cxnSp>
      <p:cxnSp>
        <p:nvCxnSpPr>
          <p:cNvPr id="78" name="Straight Connector 57"/>
          <p:cNvCxnSpPr>
            <a:cxnSpLocks noChangeShapeType="1"/>
          </p:cNvCxnSpPr>
          <p:nvPr/>
        </p:nvCxnSpPr>
        <p:spPr bwMode="auto">
          <a:xfrm rot="10800000" flipV="1">
            <a:off x="4782236" y="4592959"/>
            <a:ext cx="4801026" cy="1163"/>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cxnSp>
      <p:cxnSp>
        <p:nvCxnSpPr>
          <p:cNvPr id="91" name="Straight Connector 69"/>
          <p:cNvCxnSpPr>
            <a:cxnSpLocks noChangeShapeType="1"/>
          </p:cNvCxnSpPr>
          <p:nvPr/>
        </p:nvCxnSpPr>
        <p:spPr bwMode="auto">
          <a:xfrm>
            <a:off x="4782236" y="3141838"/>
            <a:ext cx="948810" cy="1163"/>
          </a:xfrm>
          <a:prstGeom prst="line">
            <a:avLst/>
          </a:prstGeom>
          <a:noFill/>
          <a:ln w="9525">
            <a:solidFill>
              <a:schemeClr val="tx1"/>
            </a:solidFill>
            <a:prstDash val="dash"/>
            <a:round/>
            <a:headEnd/>
            <a:tailEnd/>
          </a:ln>
          <a:extLst>
            <a:ext uri="{909E8E84-426E-40dd-AFC4-6F175D3DCCD1}">
              <a14:hiddenFill xmlns="" xmlns:a14="http://schemas.microsoft.com/office/drawing/2010/main">
                <a:noFill/>
              </a14:hiddenFill>
            </a:ext>
          </a:extLst>
        </p:spPr>
      </p:cxnSp>
      <p:cxnSp>
        <p:nvCxnSpPr>
          <p:cNvPr id="97" name="Straight Connector 71"/>
          <p:cNvCxnSpPr>
            <a:cxnSpLocks noChangeShapeType="1"/>
          </p:cNvCxnSpPr>
          <p:nvPr/>
        </p:nvCxnSpPr>
        <p:spPr bwMode="auto">
          <a:xfrm rot="5400000">
            <a:off x="5020020" y="3880770"/>
            <a:ext cx="1423215" cy="1163"/>
          </a:xfrm>
          <a:prstGeom prst="line">
            <a:avLst/>
          </a:prstGeom>
          <a:noFill/>
          <a:ln w="9525">
            <a:solidFill>
              <a:schemeClr val="tx1"/>
            </a:solidFill>
            <a:prstDash val="dash"/>
            <a:round/>
            <a:headEnd/>
            <a:tailEnd/>
          </a:ln>
          <a:extLst>
            <a:ext uri="{909E8E84-426E-40dd-AFC4-6F175D3DCCD1}">
              <a14:hiddenFill xmlns="" xmlns:a14="http://schemas.microsoft.com/office/drawing/2010/main">
                <a:noFill/>
              </a14:hiddenFill>
            </a:ext>
          </a:extLst>
        </p:spPr>
      </p:cxnSp>
      <p:cxnSp>
        <p:nvCxnSpPr>
          <p:cNvPr id="100" name="Straight Connector 76"/>
          <p:cNvCxnSpPr>
            <a:cxnSpLocks noChangeShapeType="1"/>
          </p:cNvCxnSpPr>
          <p:nvPr/>
        </p:nvCxnSpPr>
        <p:spPr bwMode="auto">
          <a:xfrm rot="5400000">
            <a:off x="5897321" y="3699961"/>
            <a:ext cx="1787159" cy="1162"/>
          </a:xfrm>
          <a:prstGeom prst="line">
            <a:avLst/>
          </a:prstGeom>
          <a:noFill/>
          <a:ln w="9525">
            <a:solidFill>
              <a:schemeClr val="tx1"/>
            </a:solidFill>
            <a:prstDash val="dash"/>
            <a:round/>
            <a:headEnd/>
            <a:tailEnd/>
          </a:ln>
          <a:extLst>
            <a:ext uri="{909E8E84-426E-40dd-AFC4-6F175D3DCCD1}">
              <a14:hiddenFill xmlns="" xmlns:a14="http://schemas.microsoft.com/office/drawing/2010/main">
                <a:noFill/>
              </a14:hiddenFill>
            </a:ext>
          </a:extLst>
        </p:spPr>
      </p:cxnSp>
      <p:cxnSp>
        <p:nvCxnSpPr>
          <p:cNvPr id="110" name="Straight Connector 84"/>
          <p:cNvCxnSpPr>
            <a:cxnSpLocks noChangeShapeType="1"/>
          </p:cNvCxnSpPr>
          <p:nvPr/>
        </p:nvCxnSpPr>
        <p:spPr bwMode="auto">
          <a:xfrm>
            <a:off x="4782236" y="2805801"/>
            <a:ext cx="2009245" cy="1162"/>
          </a:xfrm>
          <a:prstGeom prst="line">
            <a:avLst/>
          </a:prstGeom>
          <a:noFill/>
          <a:ln w="9525">
            <a:solidFill>
              <a:schemeClr val="tx1"/>
            </a:solidFill>
            <a:prstDash val="dash"/>
            <a:round/>
            <a:headEnd/>
            <a:tailEnd/>
          </a:ln>
          <a:extLst>
            <a:ext uri="{909E8E84-426E-40dd-AFC4-6F175D3DCCD1}">
              <a14:hiddenFill xmlns="" xmlns:a14="http://schemas.microsoft.com/office/drawing/2010/main">
                <a:noFill/>
              </a14:hiddenFill>
            </a:ext>
          </a:extLst>
        </p:spPr>
      </p:cxnSp>
      <p:cxnSp>
        <p:nvCxnSpPr>
          <p:cNvPr id="117" name="Straight Connector 93"/>
          <p:cNvCxnSpPr>
            <a:cxnSpLocks noChangeShapeType="1"/>
          </p:cNvCxnSpPr>
          <p:nvPr/>
        </p:nvCxnSpPr>
        <p:spPr bwMode="auto">
          <a:xfrm>
            <a:off x="4838049" y="2416277"/>
            <a:ext cx="4688238" cy="1163"/>
          </a:xfrm>
          <a:prstGeom prst="line">
            <a:avLst/>
          </a:prstGeom>
          <a:noFill/>
          <a:ln w="9525">
            <a:solidFill>
              <a:schemeClr val="tx1"/>
            </a:solidFill>
            <a:prstDash val="dash"/>
            <a:round/>
            <a:headEnd/>
            <a:tailEnd/>
          </a:ln>
          <a:extLst>
            <a:ext uri="{909E8E84-426E-40dd-AFC4-6F175D3DCCD1}">
              <a14:hiddenFill xmlns="" xmlns:a14="http://schemas.microsoft.com/office/drawing/2010/main">
                <a:noFill/>
              </a14:hiddenFill>
            </a:ext>
          </a:extLst>
        </p:spPr>
      </p:cxnSp>
      <p:graphicFrame>
        <p:nvGraphicFramePr>
          <p:cNvPr id="118" name="Object 10"/>
          <p:cNvGraphicFramePr>
            <a:graphicFrameLocks noChangeAspect="1"/>
          </p:cNvGraphicFramePr>
          <p:nvPr>
            <p:extLst>
              <p:ext uri="{D42A27DB-BD31-4B8C-83A1-F6EECF244321}">
                <p14:modId xmlns:p14="http://schemas.microsoft.com/office/powerpoint/2010/main" val="207442627"/>
              </p:ext>
            </p:extLst>
          </p:nvPr>
        </p:nvGraphicFramePr>
        <p:xfrm>
          <a:off x="4070615" y="2277740"/>
          <a:ext cx="665162" cy="241300"/>
        </p:xfrm>
        <a:graphic>
          <a:graphicData uri="http://schemas.openxmlformats.org/presentationml/2006/ole">
            <mc:AlternateContent xmlns:mc="http://schemas.openxmlformats.org/markup-compatibility/2006">
              <mc:Choice xmlns:v="urn:schemas-microsoft-com:vml" Requires="v">
                <p:oleObj name="Equation" r:id="rId17" imgW="558800" imgH="203200" progId="Equation.DSMT4">
                  <p:embed/>
                </p:oleObj>
              </mc:Choice>
              <mc:Fallback>
                <p:oleObj name="Equation" r:id="rId17" imgW="558800" imgH="20320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070615" y="2277740"/>
                        <a:ext cx="665162" cy="2413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3" name="TextBox 32"/>
          <p:cNvSpPr txBox="1"/>
          <p:nvPr/>
        </p:nvSpPr>
        <p:spPr>
          <a:xfrm>
            <a:off x="251086" y="1158677"/>
            <a:ext cx="3304914" cy="1446550"/>
          </a:xfrm>
          <a:prstGeom prst="rect">
            <a:avLst/>
          </a:prstGeom>
          <a:noFill/>
        </p:spPr>
        <p:txBody>
          <a:bodyPr wrap="square" rtlCol="0">
            <a:spAutoFit/>
          </a:bodyPr>
          <a:lstStyle/>
          <a:p>
            <a:r>
              <a:rPr lang="en-US" sz="2800" dirty="0">
                <a:solidFill>
                  <a:srgbClr val="FF0000"/>
                </a:solidFill>
                <a:latin typeface="Apple Chancery"/>
                <a:cs typeface="Apple Chancery"/>
              </a:rPr>
              <a:t>To that end, </a:t>
            </a:r>
            <a:r>
              <a:rPr lang="en-US" sz="2000" dirty="0">
                <a:solidFill>
                  <a:srgbClr val="000000"/>
                </a:solidFill>
                <a:latin typeface="Times New Roman"/>
                <a:cs typeface="Times New Roman"/>
              </a:rPr>
              <a:t>how much charge would the cap have accumulated after a time equal to </a:t>
            </a:r>
            <a:r>
              <a:rPr lang="en-US" sz="2000" i="1" dirty="0">
                <a:solidFill>
                  <a:srgbClr val="FF0000"/>
                </a:solidFill>
                <a:latin typeface="Times New Roman"/>
                <a:cs typeface="Times New Roman"/>
              </a:rPr>
              <a:t>RC</a:t>
            </a:r>
            <a:r>
              <a:rPr lang="en-US" sz="2000" i="1" dirty="0">
                <a:solidFill>
                  <a:srgbClr val="000000"/>
                </a:solidFill>
                <a:latin typeface="Times New Roman"/>
                <a:cs typeface="Times New Roman"/>
              </a:rPr>
              <a:t>?</a:t>
            </a:r>
            <a:r>
              <a:rPr lang="en-US" sz="2000" dirty="0">
                <a:solidFill>
                  <a:srgbClr val="000000"/>
                </a:solidFill>
                <a:latin typeface="Times New Roman"/>
                <a:cs typeface="Times New Roman"/>
              </a:rPr>
              <a:t>   </a:t>
            </a:r>
            <a:endParaRPr lang="en-US" sz="2800" dirty="0">
              <a:solidFill>
                <a:srgbClr val="000000"/>
              </a:solidFill>
              <a:latin typeface="Times New Roman"/>
              <a:cs typeface="Times New Roman"/>
            </a:endParaRPr>
          </a:p>
        </p:txBody>
      </p:sp>
      <p:graphicFrame>
        <p:nvGraphicFramePr>
          <p:cNvPr id="35" name="Object 2"/>
          <p:cNvGraphicFramePr>
            <a:graphicFrameLocks noChangeAspect="1"/>
          </p:cNvGraphicFramePr>
          <p:nvPr>
            <p:extLst>
              <p:ext uri="{D42A27DB-BD31-4B8C-83A1-F6EECF244321}">
                <p14:modId xmlns:p14="http://schemas.microsoft.com/office/powerpoint/2010/main" val="2043133080"/>
              </p:ext>
            </p:extLst>
          </p:nvPr>
        </p:nvGraphicFramePr>
        <p:xfrm>
          <a:off x="550863" y="2678113"/>
          <a:ext cx="3327400" cy="2138362"/>
        </p:xfrm>
        <a:graphic>
          <a:graphicData uri="http://schemas.openxmlformats.org/presentationml/2006/ole">
            <mc:AlternateContent xmlns:mc="http://schemas.openxmlformats.org/markup-compatibility/2006">
              <mc:Choice xmlns:v="urn:schemas-microsoft-com:vml" Requires="v">
                <p:oleObj name="Equation" r:id="rId19" imgW="2082800" imgH="1333500" progId="Equation.DSMT4">
                  <p:embed/>
                </p:oleObj>
              </mc:Choice>
              <mc:Fallback>
                <p:oleObj name="Equation" r:id="rId19" imgW="2082800" imgH="1333500" progId="Equation.DSMT4">
                  <p:embed/>
                  <p:pic>
                    <p:nvPicPr>
                      <p:cNvPr id="0" name=""/>
                      <p:cNvPicPr>
                        <a:picLocks noChangeAspect="1" noChangeArrowheads="1"/>
                      </p:cNvPicPr>
                      <p:nvPr/>
                    </p:nvPicPr>
                    <p:blipFill>
                      <a:blip r:embed="rId20"/>
                      <a:srcRect/>
                      <a:stretch>
                        <a:fillRect/>
                      </a:stretch>
                    </p:blipFill>
                    <p:spPr bwMode="auto">
                      <a:xfrm>
                        <a:off x="550863" y="2678113"/>
                        <a:ext cx="3327400" cy="2138362"/>
                      </a:xfrm>
                      <a:prstGeom prst="rect">
                        <a:avLst/>
                      </a:prstGeom>
                      <a:noFill/>
                      <a:ln>
                        <a:noFill/>
                      </a:ln>
                      <a:effectLst/>
                    </p:spPr>
                  </p:pic>
                </p:oleObj>
              </mc:Fallback>
            </mc:AlternateContent>
          </a:graphicData>
        </a:graphic>
      </p:graphicFrame>
      <p:sp>
        <p:nvSpPr>
          <p:cNvPr id="36" name="TextBox 35"/>
          <p:cNvSpPr txBox="1"/>
          <p:nvPr/>
        </p:nvSpPr>
        <p:spPr>
          <a:xfrm>
            <a:off x="327285" y="5091836"/>
            <a:ext cx="8717814" cy="1138773"/>
          </a:xfrm>
          <a:prstGeom prst="rect">
            <a:avLst/>
          </a:prstGeom>
          <a:noFill/>
        </p:spPr>
        <p:txBody>
          <a:bodyPr wrap="square" rtlCol="0">
            <a:spAutoFit/>
          </a:bodyPr>
          <a:lstStyle/>
          <a:p>
            <a:r>
              <a:rPr lang="en-US" sz="2800" dirty="0">
                <a:solidFill>
                  <a:srgbClr val="FF0000"/>
                </a:solidFill>
                <a:latin typeface="Apple Chancery"/>
                <a:cs typeface="Apple Chancery"/>
              </a:rPr>
              <a:t>This time </a:t>
            </a:r>
            <a:r>
              <a:rPr lang="en-US" sz="2000" dirty="0">
                <a:solidFill>
                  <a:srgbClr val="000000"/>
                </a:solidFill>
                <a:latin typeface="Times New Roman"/>
                <a:cs typeface="Times New Roman"/>
              </a:rPr>
              <a:t>is defined as </a:t>
            </a:r>
            <a:r>
              <a:rPr lang="en-US" sz="2000" i="1" dirty="0">
                <a:solidFill>
                  <a:srgbClr val="0000FF"/>
                </a:solidFill>
                <a:latin typeface="Times New Roman"/>
                <a:cs typeface="Times New Roman"/>
              </a:rPr>
              <a:t>one time constant   </a:t>
            </a:r>
            <a:r>
              <a:rPr lang="en-US" sz="2000" i="1" dirty="0">
                <a:solidFill>
                  <a:srgbClr val="000000"/>
                </a:solidFill>
                <a:latin typeface="Times New Roman"/>
                <a:cs typeface="Times New Roman"/>
              </a:rPr>
              <a:t>.  </a:t>
            </a:r>
            <a:r>
              <a:rPr lang="en-US" sz="2000" dirty="0">
                <a:solidFill>
                  <a:srgbClr val="000000"/>
                </a:solidFill>
                <a:latin typeface="Times New Roman"/>
                <a:cs typeface="Times New Roman"/>
              </a:rPr>
              <a:t>It is the </a:t>
            </a:r>
            <a:r>
              <a:rPr lang="en-US" sz="2000" dirty="0">
                <a:solidFill>
                  <a:srgbClr val="0000FF"/>
                </a:solidFill>
                <a:latin typeface="Times New Roman"/>
                <a:cs typeface="Times New Roman"/>
              </a:rPr>
              <a:t>amount of time it takes </a:t>
            </a:r>
            <a:r>
              <a:rPr lang="en-US" sz="2000" dirty="0">
                <a:solidFill>
                  <a:srgbClr val="000000"/>
                </a:solidFill>
                <a:latin typeface="Times New Roman"/>
                <a:cs typeface="Times New Roman"/>
              </a:rPr>
              <a:t>the capacitor to </a:t>
            </a:r>
            <a:r>
              <a:rPr lang="en-US" sz="2000" dirty="0">
                <a:solidFill>
                  <a:srgbClr val="0000FF"/>
                </a:solidFill>
                <a:latin typeface="Times New Roman"/>
                <a:cs typeface="Times New Roman"/>
              </a:rPr>
              <a:t>charge to </a:t>
            </a:r>
            <a:r>
              <a:rPr lang="en-US" sz="2000" dirty="0">
                <a:solidFill>
                  <a:srgbClr val="FF0000"/>
                </a:solidFill>
                <a:latin typeface="Times New Roman"/>
                <a:cs typeface="Times New Roman"/>
              </a:rPr>
              <a:t>63%</a:t>
            </a:r>
            <a:r>
              <a:rPr lang="en-US" sz="2000" dirty="0">
                <a:solidFill>
                  <a:srgbClr val="000000"/>
                </a:solidFill>
                <a:latin typeface="Times New Roman"/>
                <a:cs typeface="Times New Roman"/>
              </a:rPr>
              <a:t> of its maximum.  </a:t>
            </a:r>
            <a:r>
              <a:rPr lang="en-US" sz="2000" i="1" dirty="0">
                <a:solidFill>
                  <a:srgbClr val="0000FF"/>
                </a:solidFill>
                <a:latin typeface="Times New Roman"/>
                <a:cs typeface="Times New Roman"/>
              </a:rPr>
              <a:t>Two time constants </a:t>
            </a:r>
            <a:r>
              <a:rPr lang="en-US" sz="2000" dirty="0">
                <a:solidFill>
                  <a:srgbClr val="000000"/>
                </a:solidFill>
                <a:latin typeface="Times New Roman"/>
                <a:cs typeface="Times New Roman"/>
              </a:rPr>
              <a:t>will charge it to </a:t>
            </a:r>
            <a:r>
              <a:rPr lang="en-US" sz="2000" dirty="0">
                <a:solidFill>
                  <a:srgbClr val="FF0000"/>
                </a:solidFill>
                <a:latin typeface="Times New Roman"/>
                <a:cs typeface="Times New Roman"/>
              </a:rPr>
              <a:t>87% </a:t>
            </a:r>
            <a:r>
              <a:rPr lang="en-US" sz="2000" dirty="0">
                <a:solidFill>
                  <a:srgbClr val="0000FF"/>
                </a:solidFill>
                <a:latin typeface="Times New Roman"/>
                <a:cs typeface="Times New Roman"/>
              </a:rPr>
              <a:t>of</a:t>
            </a:r>
            <a:r>
              <a:rPr lang="en-US" sz="2000" dirty="0">
                <a:solidFill>
                  <a:srgbClr val="000000"/>
                </a:solidFill>
                <a:latin typeface="Times New Roman"/>
                <a:cs typeface="Times New Roman"/>
              </a:rPr>
              <a:t> its </a:t>
            </a:r>
            <a:r>
              <a:rPr lang="en-US" sz="2000" dirty="0">
                <a:solidFill>
                  <a:srgbClr val="0000FF"/>
                </a:solidFill>
                <a:latin typeface="Times New Roman"/>
                <a:cs typeface="Times New Roman"/>
              </a:rPr>
              <a:t>maximum</a:t>
            </a:r>
            <a:r>
              <a:rPr lang="en-US" sz="2000" dirty="0">
                <a:solidFill>
                  <a:srgbClr val="000000"/>
                </a:solidFill>
                <a:latin typeface="Times New Roman"/>
                <a:cs typeface="Times New Roman"/>
              </a:rPr>
              <a:t> (try the calculation if you don’t believe me).</a:t>
            </a:r>
            <a:endParaRPr lang="en-US" sz="2800" dirty="0">
              <a:solidFill>
                <a:srgbClr val="000000"/>
              </a:solidFill>
              <a:latin typeface="Times New Roman"/>
              <a:cs typeface="Times New Roman"/>
            </a:endParaRPr>
          </a:p>
        </p:txBody>
      </p:sp>
      <p:graphicFrame>
        <p:nvGraphicFramePr>
          <p:cNvPr id="37" name="Object 2"/>
          <p:cNvGraphicFramePr>
            <a:graphicFrameLocks noChangeAspect="1"/>
          </p:cNvGraphicFramePr>
          <p:nvPr>
            <p:extLst>
              <p:ext uri="{D42A27DB-BD31-4B8C-83A1-F6EECF244321}">
                <p14:modId xmlns:p14="http://schemas.microsoft.com/office/powerpoint/2010/main" val="2558691618"/>
              </p:ext>
            </p:extLst>
          </p:nvPr>
        </p:nvGraphicFramePr>
        <p:xfrm>
          <a:off x="5165360" y="5262119"/>
          <a:ext cx="182562" cy="223837"/>
        </p:xfrm>
        <a:graphic>
          <a:graphicData uri="http://schemas.openxmlformats.org/presentationml/2006/ole">
            <mc:AlternateContent xmlns:mc="http://schemas.openxmlformats.org/markup-compatibility/2006">
              <mc:Choice xmlns:v="urn:schemas-microsoft-com:vml" Requires="v">
                <p:oleObj name="Equation" r:id="rId21" imgW="114300" imgH="139700" progId="Equation.DSMT4">
                  <p:embed/>
                </p:oleObj>
              </mc:Choice>
              <mc:Fallback>
                <p:oleObj name="Equation" r:id="rId21" imgW="114300" imgH="139700" progId="Equation.DSMT4">
                  <p:embed/>
                  <p:pic>
                    <p:nvPicPr>
                      <p:cNvPr id="0" name=""/>
                      <p:cNvPicPr>
                        <a:picLocks noChangeAspect="1" noChangeArrowheads="1"/>
                      </p:cNvPicPr>
                      <p:nvPr/>
                    </p:nvPicPr>
                    <p:blipFill>
                      <a:blip r:embed="rId22"/>
                      <a:srcRect/>
                      <a:stretch>
                        <a:fillRect/>
                      </a:stretch>
                    </p:blipFill>
                    <p:spPr bwMode="auto">
                      <a:xfrm>
                        <a:off x="5165360" y="5262119"/>
                        <a:ext cx="182562" cy="223837"/>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634528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dissolve">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dissolve">
                                      <p:cBhvr>
                                        <p:cTn id="12" dur="500"/>
                                        <p:tgtEl>
                                          <p:spTgt spid="37"/>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dissolve">
                                      <p:cBhvr>
                                        <p:cTn id="15" dur="500"/>
                                        <p:tgtEl>
                                          <p:spTgt spid="36"/>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92"/>
                                        </p:tgtEl>
                                        <p:attrNameLst>
                                          <p:attrName>style.visibility</p:attrName>
                                        </p:attrNameLst>
                                      </p:cBhvr>
                                      <p:to>
                                        <p:strVal val="visible"/>
                                      </p:to>
                                    </p:set>
                                    <p:animEffect transition="in" filter="dissolve">
                                      <p:cBhvr>
                                        <p:cTn id="20" dur="500"/>
                                        <p:tgtEl>
                                          <p:spTgt spid="92"/>
                                        </p:tgtEl>
                                      </p:cBhvr>
                                    </p:animEffect>
                                  </p:childTnLst>
                                </p:cTn>
                              </p:par>
                              <p:par>
                                <p:cTn id="21" presetID="9" presetClass="entr" presetSubtype="0" fill="hold" nodeType="withEffect">
                                  <p:stCondLst>
                                    <p:cond delay="0"/>
                                  </p:stCondLst>
                                  <p:childTnLst>
                                    <p:set>
                                      <p:cBhvr>
                                        <p:cTn id="22" dur="1" fill="hold">
                                          <p:stCondLst>
                                            <p:cond delay="0"/>
                                          </p:stCondLst>
                                        </p:cTn>
                                        <p:tgtEl>
                                          <p:spTgt spid="110"/>
                                        </p:tgtEl>
                                        <p:attrNameLst>
                                          <p:attrName>style.visibility</p:attrName>
                                        </p:attrNameLst>
                                      </p:cBhvr>
                                      <p:to>
                                        <p:strVal val="visible"/>
                                      </p:to>
                                    </p:set>
                                    <p:animEffect transition="in" filter="dissolve">
                                      <p:cBhvr>
                                        <p:cTn id="23" dur="500"/>
                                        <p:tgtEl>
                                          <p:spTgt spid="110"/>
                                        </p:tgtEl>
                                      </p:cBhvr>
                                    </p:animEffect>
                                  </p:childTnLst>
                                </p:cTn>
                              </p:par>
                              <p:par>
                                <p:cTn id="24" presetID="9" presetClass="entr" presetSubtype="0" fill="hold" nodeType="withEffect">
                                  <p:stCondLst>
                                    <p:cond delay="0"/>
                                  </p:stCondLst>
                                  <p:childTnLst>
                                    <p:set>
                                      <p:cBhvr>
                                        <p:cTn id="25" dur="1" fill="hold">
                                          <p:stCondLst>
                                            <p:cond delay="0"/>
                                          </p:stCondLst>
                                        </p:cTn>
                                        <p:tgtEl>
                                          <p:spTgt spid="116"/>
                                        </p:tgtEl>
                                        <p:attrNameLst>
                                          <p:attrName>style.visibility</p:attrName>
                                        </p:attrNameLst>
                                      </p:cBhvr>
                                      <p:to>
                                        <p:strVal val="visible"/>
                                      </p:to>
                                    </p:set>
                                    <p:animEffect transition="in" filter="dissolve">
                                      <p:cBhvr>
                                        <p:cTn id="26" dur="500"/>
                                        <p:tgtEl>
                                          <p:spTgt spid="116"/>
                                        </p:tgtEl>
                                      </p:cBhvr>
                                    </p:animEffect>
                                  </p:childTnLst>
                                </p:cTn>
                              </p:par>
                              <p:par>
                                <p:cTn id="27" presetID="9" presetClass="entr" presetSubtype="0" fill="hold" nodeType="withEffect">
                                  <p:stCondLst>
                                    <p:cond delay="0"/>
                                  </p:stCondLst>
                                  <p:childTnLst>
                                    <p:set>
                                      <p:cBhvr>
                                        <p:cTn id="28" dur="1" fill="hold">
                                          <p:stCondLst>
                                            <p:cond delay="0"/>
                                          </p:stCondLst>
                                        </p:cTn>
                                        <p:tgtEl>
                                          <p:spTgt spid="91"/>
                                        </p:tgtEl>
                                        <p:attrNameLst>
                                          <p:attrName>style.visibility</p:attrName>
                                        </p:attrNameLst>
                                      </p:cBhvr>
                                      <p:to>
                                        <p:strVal val="visible"/>
                                      </p:to>
                                    </p:set>
                                    <p:animEffect transition="in" filter="dissolve">
                                      <p:cBhvr>
                                        <p:cTn id="29" dur="500"/>
                                        <p:tgtEl>
                                          <p:spTgt spid="91"/>
                                        </p:tgtEl>
                                      </p:cBhvr>
                                    </p:animEffect>
                                  </p:childTnLst>
                                </p:cTn>
                              </p:par>
                              <p:par>
                                <p:cTn id="30" presetID="9" presetClass="entr" presetSubtype="0" fill="hold" nodeType="withEffect">
                                  <p:stCondLst>
                                    <p:cond delay="0"/>
                                  </p:stCondLst>
                                  <p:childTnLst>
                                    <p:set>
                                      <p:cBhvr>
                                        <p:cTn id="31" dur="1" fill="hold">
                                          <p:stCondLst>
                                            <p:cond delay="0"/>
                                          </p:stCondLst>
                                        </p:cTn>
                                        <p:tgtEl>
                                          <p:spTgt spid="97"/>
                                        </p:tgtEl>
                                        <p:attrNameLst>
                                          <p:attrName>style.visibility</p:attrName>
                                        </p:attrNameLst>
                                      </p:cBhvr>
                                      <p:to>
                                        <p:strVal val="visible"/>
                                      </p:to>
                                    </p:set>
                                    <p:animEffect transition="in" filter="dissolve">
                                      <p:cBhvr>
                                        <p:cTn id="32" dur="500"/>
                                        <p:tgtEl>
                                          <p:spTgt spid="97"/>
                                        </p:tgtEl>
                                      </p:cBhvr>
                                    </p:animEffect>
                                  </p:childTnLst>
                                </p:cTn>
                              </p:par>
                              <p:par>
                                <p:cTn id="33" presetID="9" presetClass="entr" presetSubtype="0" fill="hold" nodeType="withEffect">
                                  <p:stCondLst>
                                    <p:cond delay="0"/>
                                  </p:stCondLst>
                                  <p:childTnLst>
                                    <p:set>
                                      <p:cBhvr>
                                        <p:cTn id="34" dur="1" fill="hold">
                                          <p:stCondLst>
                                            <p:cond delay="0"/>
                                          </p:stCondLst>
                                        </p:cTn>
                                        <p:tgtEl>
                                          <p:spTgt spid="100"/>
                                        </p:tgtEl>
                                        <p:attrNameLst>
                                          <p:attrName>style.visibility</p:attrName>
                                        </p:attrNameLst>
                                      </p:cBhvr>
                                      <p:to>
                                        <p:strVal val="visible"/>
                                      </p:to>
                                    </p:set>
                                    <p:animEffect transition="in" filter="dissolve">
                                      <p:cBhvr>
                                        <p:cTn id="35" dur="500"/>
                                        <p:tgtEl>
                                          <p:spTgt spid="100"/>
                                        </p:tgtEl>
                                      </p:cBhvr>
                                    </p:animEffect>
                                  </p:childTnLst>
                                </p:cTn>
                              </p:par>
                              <p:par>
                                <p:cTn id="36" presetID="9" presetClass="entr" presetSubtype="0" fill="hold" nodeType="withEffect">
                                  <p:stCondLst>
                                    <p:cond delay="0"/>
                                  </p:stCondLst>
                                  <p:childTnLst>
                                    <p:set>
                                      <p:cBhvr>
                                        <p:cTn id="37" dur="1" fill="hold">
                                          <p:stCondLst>
                                            <p:cond delay="0"/>
                                          </p:stCondLst>
                                        </p:cTn>
                                        <p:tgtEl>
                                          <p:spTgt spid="98"/>
                                        </p:tgtEl>
                                        <p:attrNameLst>
                                          <p:attrName>style.visibility</p:attrName>
                                        </p:attrNameLst>
                                      </p:cBhvr>
                                      <p:to>
                                        <p:strVal val="visible"/>
                                      </p:to>
                                    </p:set>
                                    <p:animEffect transition="in" filter="dissolve">
                                      <p:cBhvr>
                                        <p:cTn id="38" dur="500"/>
                                        <p:tgtEl>
                                          <p:spTgt spid="98"/>
                                        </p:tgtEl>
                                      </p:cBhvr>
                                    </p:animEffect>
                                  </p:childTnLst>
                                </p:cTn>
                              </p:par>
                              <p:par>
                                <p:cTn id="39" presetID="9" presetClass="entr" presetSubtype="0" fill="hold" nodeType="withEffect">
                                  <p:stCondLst>
                                    <p:cond delay="0"/>
                                  </p:stCondLst>
                                  <p:childTnLst>
                                    <p:set>
                                      <p:cBhvr>
                                        <p:cTn id="40" dur="1" fill="hold">
                                          <p:stCondLst>
                                            <p:cond delay="0"/>
                                          </p:stCondLst>
                                        </p:cTn>
                                        <p:tgtEl>
                                          <p:spTgt spid="101"/>
                                        </p:tgtEl>
                                        <p:attrNameLst>
                                          <p:attrName>style.visibility</p:attrName>
                                        </p:attrNameLst>
                                      </p:cBhvr>
                                      <p:to>
                                        <p:strVal val="visible"/>
                                      </p:to>
                                    </p:set>
                                    <p:animEffect transition="in" filter="dissolve">
                                      <p:cBhvr>
                                        <p:cTn id="41"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7250"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82296" tIns="41148" rIns="82296" bIns="41148"/>
          <a:lstStyle/>
          <a:p>
            <a:endParaRPr lang="en-US"/>
          </a:p>
        </p:txBody>
      </p:sp>
      <p:sp>
        <p:nvSpPr>
          <p:cNvPr id="137251" name="TextBox 43"/>
          <p:cNvSpPr txBox="1">
            <a:spLocks noChangeArrowheads="1"/>
          </p:cNvSpPr>
          <p:nvPr/>
        </p:nvSpPr>
        <p:spPr bwMode="auto">
          <a:xfrm>
            <a:off x="8719662" y="6472238"/>
            <a:ext cx="389505" cy="2523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36.)</a:t>
            </a:r>
          </a:p>
        </p:txBody>
      </p:sp>
      <p:sp>
        <p:nvSpPr>
          <p:cNvPr id="142" name="TextBox 141"/>
          <p:cNvSpPr txBox="1"/>
          <p:nvPr/>
        </p:nvSpPr>
        <p:spPr>
          <a:xfrm>
            <a:off x="201076" y="660328"/>
            <a:ext cx="5044023" cy="400110"/>
          </a:xfrm>
          <a:prstGeom prst="rect">
            <a:avLst/>
          </a:prstGeom>
          <a:noFill/>
        </p:spPr>
        <p:txBody>
          <a:bodyPr wrap="square" rtlCol="0">
            <a:spAutoFit/>
          </a:bodyPr>
          <a:lstStyle/>
          <a:p>
            <a:r>
              <a:rPr lang="en-US" sz="2000" dirty="0">
                <a:solidFill>
                  <a:srgbClr val="FF0000"/>
                </a:solidFill>
                <a:latin typeface="Apple Chancery"/>
                <a:cs typeface="Apple Chancery"/>
              </a:rPr>
              <a:t>c.) What is </a:t>
            </a:r>
            <a:r>
              <a:rPr lang="en-US" sz="2000" dirty="0">
                <a:latin typeface="Times New Roman"/>
                <a:cs typeface="Times New Roman"/>
              </a:rPr>
              <a:t>the </a:t>
            </a:r>
            <a:r>
              <a:rPr lang="en-US" sz="2000" i="1" dirty="0">
                <a:solidFill>
                  <a:srgbClr val="0000FF"/>
                </a:solidFill>
                <a:latin typeface="Times New Roman"/>
                <a:cs typeface="Times New Roman"/>
              </a:rPr>
              <a:t>current</a:t>
            </a:r>
            <a:r>
              <a:rPr lang="en-US" sz="2000" dirty="0">
                <a:solidFill>
                  <a:srgbClr val="0000FF"/>
                </a:solidFill>
                <a:latin typeface="Times New Roman"/>
                <a:cs typeface="Times New Roman"/>
              </a:rPr>
              <a:t> as a function of time</a:t>
            </a:r>
            <a:r>
              <a:rPr lang="en-US" sz="2000" dirty="0">
                <a:latin typeface="Times New Roman"/>
                <a:cs typeface="Times New Roman"/>
              </a:rPr>
              <a:t>?</a:t>
            </a:r>
          </a:p>
        </p:txBody>
      </p:sp>
      <p:sp>
        <p:nvSpPr>
          <p:cNvPr id="48" name="Line 10"/>
          <p:cNvSpPr>
            <a:spLocks noChangeShapeType="1"/>
          </p:cNvSpPr>
          <p:nvPr/>
        </p:nvSpPr>
        <p:spPr bwMode="auto">
          <a:xfrm>
            <a:off x="6458073" y="778955"/>
            <a:ext cx="621142"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9" name="Line 11"/>
          <p:cNvSpPr>
            <a:spLocks noChangeShapeType="1"/>
          </p:cNvSpPr>
          <p:nvPr/>
        </p:nvSpPr>
        <p:spPr bwMode="auto">
          <a:xfrm>
            <a:off x="8183467" y="709939"/>
            <a:ext cx="621142"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nvGrpSpPr>
          <p:cNvPr id="50" name="Group 12"/>
          <p:cNvGrpSpPr>
            <a:grpSpLocks/>
          </p:cNvGrpSpPr>
          <p:nvPr/>
        </p:nvGrpSpPr>
        <p:grpSpPr bwMode="auto">
          <a:xfrm rot="18900000">
            <a:off x="7217246" y="364861"/>
            <a:ext cx="828189" cy="773552"/>
            <a:chOff x="768" y="1200"/>
            <a:chExt cx="720" cy="672"/>
          </a:xfrm>
        </p:grpSpPr>
        <p:cxnSp>
          <p:nvCxnSpPr>
            <p:cNvPr id="51" name="AutoShape 13"/>
            <p:cNvCxnSpPr>
              <a:cxnSpLocks noChangeShapeType="1"/>
            </p:cNvCxnSpPr>
            <p:nvPr/>
          </p:nvCxnSpPr>
          <p:spPr bwMode="auto">
            <a:xfrm>
              <a:off x="768" y="1200"/>
              <a:ext cx="384" cy="336"/>
            </a:xfrm>
            <a:prstGeom prst="bentConnector3">
              <a:avLst>
                <a:gd name="adj1" fmla="val 50000"/>
              </a:avLst>
            </a:prstGeom>
            <a:noFill/>
            <a:ln w="9525">
              <a:solidFill>
                <a:schemeClr val="tx1"/>
              </a:solidFill>
              <a:miter lim="800000"/>
              <a:headEnd/>
              <a:tailEnd/>
            </a:ln>
            <a:extLst>
              <a:ext uri="{909E8E84-426E-40dd-AFC4-6F175D3DCCD1}">
                <a14:hiddenFill xmlns="" xmlns:a14="http://schemas.microsoft.com/office/drawing/2010/main">
                  <a:noFill/>
                </a14:hiddenFill>
              </a:ext>
            </a:extLst>
          </p:spPr>
        </p:cxnSp>
        <p:cxnSp>
          <p:nvCxnSpPr>
            <p:cNvPr id="52" name="AutoShape 14"/>
            <p:cNvCxnSpPr>
              <a:cxnSpLocks noChangeShapeType="1"/>
            </p:cNvCxnSpPr>
            <p:nvPr/>
          </p:nvCxnSpPr>
          <p:spPr bwMode="auto">
            <a:xfrm>
              <a:off x="1104" y="1536"/>
              <a:ext cx="384" cy="336"/>
            </a:xfrm>
            <a:prstGeom prst="bentConnector3">
              <a:avLst>
                <a:gd name="adj1" fmla="val 50000"/>
              </a:avLst>
            </a:prstGeom>
            <a:noFill/>
            <a:ln w="9525">
              <a:solidFill>
                <a:schemeClr val="tx1"/>
              </a:solidFill>
              <a:miter lim="800000"/>
              <a:headEnd/>
              <a:tailEnd/>
            </a:ln>
            <a:extLst>
              <a:ext uri="{909E8E84-426E-40dd-AFC4-6F175D3DCCD1}">
                <a14:hiddenFill xmlns="" xmlns:a14="http://schemas.microsoft.com/office/drawing/2010/main">
                  <a:noFill/>
                </a14:hiddenFill>
              </a:ext>
            </a:extLst>
          </p:spPr>
        </p:cxnSp>
      </p:grpSp>
      <p:sp>
        <p:nvSpPr>
          <p:cNvPr id="53" name="Line 15"/>
          <p:cNvSpPr>
            <a:spLocks noChangeShapeType="1"/>
          </p:cNvSpPr>
          <p:nvPr/>
        </p:nvSpPr>
        <p:spPr bwMode="auto">
          <a:xfrm>
            <a:off x="8804609" y="1745176"/>
            <a:ext cx="0" cy="62114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54" name="Line 17"/>
          <p:cNvSpPr>
            <a:spLocks noChangeShapeType="1"/>
          </p:cNvSpPr>
          <p:nvPr/>
        </p:nvSpPr>
        <p:spPr bwMode="auto">
          <a:xfrm>
            <a:off x="5629884" y="2366317"/>
            <a:ext cx="1449331"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55" name="Line 18"/>
          <p:cNvSpPr>
            <a:spLocks noChangeShapeType="1"/>
          </p:cNvSpPr>
          <p:nvPr/>
        </p:nvSpPr>
        <p:spPr bwMode="auto">
          <a:xfrm>
            <a:off x="7079215" y="2090254"/>
            <a:ext cx="0" cy="552126"/>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57" name="Line 19"/>
          <p:cNvSpPr>
            <a:spLocks noChangeShapeType="1"/>
          </p:cNvSpPr>
          <p:nvPr/>
        </p:nvSpPr>
        <p:spPr bwMode="auto">
          <a:xfrm>
            <a:off x="7217246" y="2297302"/>
            <a:ext cx="0" cy="13803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58" name="Line 20"/>
          <p:cNvSpPr>
            <a:spLocks noChangeShapeType="1"/>
          </p:cNvSpPr>
          <p:nvPr/>
        </p:nvSpPr>
        <p:spPr bwMode="auto">
          <a:xfrm flipV="1">
            <a:off x="7217246" y="2366317"/>
            <a:ext cx="1587363"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59" name="Line 21"/>
          <p:cNvSpPr>
            <a:spLocks noChangeShapeType="1"/>
          </p:cNvSpPr>
          <p:nvPr/>
        </p:nvSpPr>
        <p:spPr bwMode="auto">
          <a:xfrm>
            <a:off x="5629884" y="778955"/>
            <a:ext cx="0" cy="158736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aphicFrame>
        <p:nvGraphicFramePr>
          <p:cNvPr id="60" name="Object 2"/>
          <p:cNvGraphicFramePr>
            <a:graphicFrameLocks noChangeAspect="1"/>
          </p:cNvGraphicFramePr>
          <p:nvPr>
            <p:extLst>
              <p:ext uri="{D42A27DB-BD31-4B8C-83A1-F6EECF244321}">
                <p14:modId xmlns:p14="http://schemas.microsoft.com/office/powerpoint/2010/main" val="3909594453"/>
              </p:ext>
            </p:extLst>
          </p:nvPr>
        </p:nvGraphicFramePr>
        <p:xfrm>
          <a:off x="5981700" y="1225550"/>
          <a:ext cx="1174750" cy="439738"/>
        </p:xfrm>
        <a:graphic>
          <a:graphicData uri="http://schemas.openxmlformats.org/presentationml/2006/ole">
            <mc:AlternateContent xmlns:mc="http://schemas.openxmlformats.org/markup-compatibility/2006">
              <mc:Choice xmlns:v="urn:schemas-microsoft-com:vml" Requires="v">
                <p:oleObj name="Equation" r:id="rId3" imgW="850900" imgH="317500" progId="Equation.DSMT4">
                  <p:embed/>
                </p:oleObj>
              </mc:Choice>
              <mc:Fallback>
                <p:oleObj name="Equation" r:id="rId3" imgW="850900" imgH="317500" progId="Equation.DSMT4">
                  <p:embed/>
                  <p:pic>
                    <p:nvPicPr>
                      <p:cNvPr id="0" name=""/>
                      <p:cNvPicPr>
                        <a:picLocks noChangeAspect="1" noChangeArrowheads="1"/>
                      </p:cNvPicPr>
                      <p:nvPr/>
                    </p:nvPicPr>
                    <p:blipFill>
                      <a:blip r:embed="rId4"/>
                      <a:srcRect/>
                      <a:stretch>
                        <a:fillRect/>
                      </a:stretch>
                    </p:blipFill>
                    <p:spPr bwMode="auto">
                      <a:xfrm>
                        <a:off x="5981700" y="1225550"/>
                        <a:ext cx="1174750" cy="439738"/>
                      </a:xfrm>
                      <a:prstGeom prst="rect">
                        <a:avLst/>
                      </a:prstGeom>
                      <a:noFill/>
                      <a:ln>
                        <a:noFill/>
                      </a:ln>
                      <a:effectLst/>
                    </p:spPr>
                  </p:pic>
                </p:oleObj>
              </mc:Fallback>
            </mc:AlternateContent>
          </a:graphicData>
        </a:graphic>
      </p:graphicFrame>
      <p:sp>
        <p:nvSpPr>
          <p:cNvPr id="61" name="Line 15"/>
          <p:cNvSpPr>
            <a:spLocks noChangeShapeType="1"/>
          </p:cNvSpPr>
          <p:nvPr/>
        </p:nvSpPr>
        <p:spPr bwMode="auto">
          <a:xfrm>
            <a:off x="8804609" y="709939"/>
            <a:ext cx="0" cy="759173"/>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62" name="Line 15"/>
          <p:cNvSpPr>
            <a:spLocks noChangeShapeType="1"/>
          </p:cNvSpPr>
          <p:nvPr/>
        </p:nvSpPr>
        <p:spPr bwMode="auto">
          <a:xfrm flipH="1" flipV="1">
            <a:off x="8797659" y="1393824"/>
            <a:ext cx="6949" cy="35135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nvGrpSpPr>
          <p:cNvPr id="63" name="Group 34"/>
          <p:cNvGrpSpPr>
            <a:grpSpLocks/>
          </p:cNvGrpSpPr>
          <p:nvPr/>
        </p:nvGrpSpPr>
        <p:grpSpPr bwMode="auto">
          <a:xfrm rot="5400000">
            <a:off x="7451612" y="475574"/>
            <a:ext cx="290441" cy="1173268"/>
            <a:chOff x="7604124" y="3276600"/>
            <a:chExt cx="168276" cy="457200"/>
          </a:xfrm>
        </p:grpSpPr>
        <p:sp>
          <p:nvSpPr>
            <p:cNvPr id="64" name="Freeform 32"/>
            <p:cNvSpPr>
              <a:spLocks noChangeArrowheads="1"/>
            </p:cNvSpPr>
            <p:nvPr/>
          </p:nvSpPr>
          <p:spPr bwMode="auto">
            <a:xfrm flipH="1">
              <a:off x="7604124" y="3505200"/>
              <a:ext cx="168275" cy="228600"/>
            </a:xfrm>
            <a:custGeom>
              <a:avLst/>
              <a:gdLst>
                <a:gd name="T0" fmla="*/ 0 w 92075"/>
                <a:gd name="T1" fmla="*/ 0 h 120650"/>
                <a:gd name="T2" fmla="*/ 290716 w 92075"/>
                <a:gd name="T3" fmla="*/ 107985 h 120650"/>
                <a:gd name="T4" fmla="*/ 310096 w 92075"/>
                <a:gd name="T5" fmla="*/ 475130 h 120650"/>
                <a:gd name="T6" fmla="*/ 310096 w 92075"/>
                <a:gd name="T7" fmla="*/ 691098 h 120650"/>
                <a:gd name="T8" fmla="*/ 387622 w 92075"/>
                <a:gd name="T9" fmla="*/ 777484 h 120650"/>
                <a:gd name="T10" fmla="*/ 562050 w 92075"/>
                <a:gd name="T11" fmla="*/ 820681 h 120650"/>
                <a:gd name="T12" fmla="*/ 0 60000 65536"/>
                <a:gd name="T13" fmla="*/ 0 60000 65536"/>
                <a:gd name="T14" fmla="*/ 0 60000 65536"/>
                <a:gd name="T15" fmla="*/ 0 60000 65536"/>
                <a:gd name="T16" fmla="*/ 0 60000 65536"/>
                <a:gd name="T17" fmla="*/ 0 60000 65536"/>
                <a:gd name="T18" fmla="*/ 0 w 92075"/>
                <a:gd name="T19" fmla="*/ 0 h 120650"/>
                <a:gd name="T20" fmla="*/ 92075 w 92075"/>
                <a:gd name="T21" fmla="*/ 120650 h 120650"/>
              </a:gdLst>
              <a:ahLst/>
              <a:cxnLst>
                <a:cxn ang="T12">
                  <a:pos x="T0" y="T1"/>
                </a:cxn>
                <a:cxn ang="T13">
                  <a:pos x="T2" y="T3"/>
                </a:cxn>
                <a:cxn ang="T14">
                  <a:pos x="T4" y="T5"/>
                </a:cxn>
                <a:cxn ang="T15">
                  <a:pos x="T6" y="T7"/>
                </a:cxn>
                <a:cxn ang="T16">
                  <a:pos x="T8" y="T9"/>
                </a:cxn>
                <a:cxn ang="T17">
                  <a:pos x="T10" y="T11"/>
                </a:cxn>
              </a:cxnLst>
              <a:rect l="T18" t="T19" r="T20" b="T21"/>
              <a:pathLst>
                <a:path w="92075" h="120650">
                  <a:moveTo>
                    <a:pt x="0" y="0"/>
                  </a:moveTo>
                  <a:cubicBezTo>
                    <a:pt x="19579" y="2116"/>
                    <a:pt x="39158" y="4233"/>
                    <a:pt x="47625" y="15875"/>
                  </a:cubicBezTo>
                  <a:cubicBezTo>
                    <a:pt x="56092" y="27517"/>
                    <a:pt x="50271" y="55563"/>
                    <a:pt x="50800" y="69850"/>
                  </a:cubicBezTo>
                  <a:cubicBezTo>
                    <a:pt x="51329" y="84138"/>
                    <a:pt x="48683" y="94192"/>
                    <a:pt x="50800" y="101600"/>
                  </a:cubicBezTo>
                  <a:cubicBezTo>
                    <a:pt x="52917" y="109008"/>
                    <a:pt x="56621" y="111125"/>
                    <a:pt x="63500" y="114300"/>
                  </a:cubicBezTo>
                  <a:cubicBezTo>
                    <a:pt x="70379" y="117475"/>
                    <a:pt x="92075" y="120650"/>
                    <a:pt x="92075" y="120650"/>
                  </a:cubicBezTo>
                </a:path>
              </a:pathLst>
            </a:custGeom>
            <a:noFill/>
            <a:ln w="127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65" name="Freeform 33"/>
            <p:cNvSpPr>
              <a:spLocks noChangeArrowheads="1"/>
            </p:cNvSpPr>
            <p:nvPr/>
          </p:nvSpPr>
          <p:spPr bwMode="auto">
            <a:xfrm>
              <a:off x="7604125" y="3276600"/>
              <a:ext cx="168275" cy="228600"/>
            </a:xfrm>
            <a:custGeom>
              <a:avLst/>
              <a:gdLst>
                <a:gd name="T0" fmla="*/ 0 w 92075"/>
                <a:gd name="T1" fmla="*/ 0 h 120650"/>
                <a:gd name="T2" fmla="*/ 290716 w 92075"/>
                <a:gd name="T3" fmla="*/ 107985 h 120650"/>
                <a:gd name="T4" fmla="*/ 310096 w 92075"/>
                <a:gd name="T5" fmla="*/ 475130 h 120650"/>
                <a:gd name="T6" fmla="*/ 310096 w 92075"/>
                <a:gd name="T7" fmla="*/ 691098 h 120650"/>
                <a:gd name="T8" fmla="*/ 387622 w 92075"/>
                <a:gd name="T9" fmla="*/ 777484 h 120650"/>
                <a:gd name="T10" fmla="*/ 562050 w 92075"/>
                <a:gd name="T11" fmla="*/ 820681 h 120650"/>
                <a:gd name="T12" fmla="*/ 0 60000 65536"/>
                <a:gd name="T13" fmla="*/ 0 60000 65536"/>
                <a:gd name="T14" fmla="*/ 0 60000 65536"/>
                <a:gd name="T15" fmla="*/ 0 60000 65536"/>
                <a:gd name="T16" fmla="*/ 0 60000 65536"/>
                <a:gd name="T17" fmla="*/ 0 60000 65536"/>
                <a:gd name="T18" fmla="*/ 0 w 92075"/>
                <a:gd name="T19" fmla="*/ 0 h 120650"/>
                <a:gd name="T20" fmla="*/ 92075 w 92075"/>
                <a:gd name="T21" fmla="*/ 120650 h 120650"/>
              </a:gdLst>
              <a:ahLst/>
              <a:cxnLst>
                <a:cxn ang="T12">
                  <a:pos x="T0" y="T1"/>
                </a:cxn>
                <a:cxn ang="T13">
                  <a:pos x="T2" y="T3"/>
                </a:cxn>
                <a:cxn ang="T14">
                  <a:pos x="T4" y="T5"/>
                </a:cxn>
                <a:cxn ang="T15">
                  <a:pos x="T6" y="T7"/>
                </a:cxn>
                <a:cxn ang="T16">
                  <a:pos x="T8" y="T9"/>
                </a:cxn>
                <a:cxn ang="T17">
                  <a:pos x="T10" y="T11"/>
                </a:cxn>
              </a:cxnLst>
              <a:rect l="T18" t="T19" r="T20" b="T21"/>
              <a:pathLst>
                <a:path w="92075" h="120650">
                  <a:moveTo>
                    <a:pt x="0" y="0"/>
                  </a:moveTo>
                  <a:cubicBezTo>
                    <a:pt x="19579" y="2116"/>
                    <a:pt x="39158" y="4233"/>
                    <a:pt x="47625" y="15875"/>
                  </a:cubicBezTo>
                  <a:cubicBezTo>
                    <a:pt x="56092" y="27517"/>
                    <a:pt x="50271" y="55563"/>
                    <a:pt x="50800" y="69850"/>
                  </a:cubicBezTo>
                  <a:cubicBezTo>
                    <a:pt x="51329" y="84138"/>
                    <a:pt x="48683" y="94192"/>
                    <a:pt x="50800" y="101600"/>
                  </a:cubicBezTo>
                  <a:cubicBezTo>
                    <a:pt x="52917" y="109008"/>
                    <a:pt x="56621" y="111125"/>
                    <a:pt x="63500" y="114300"/>
                  </a:cubicBezTo>
                  <a:cubicBezTo>
                    <a:pt x="70379" y="117475"/>
                    <a:pt x="92075" y="120650"/>
                    <a:pt x="92075" y="120650"/>
                  </a:cubicBezTo>
                </a:path>
              </a:pathLst>
            </a:custGeom>
            <a:noFill/>
            <a:ln w="127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grpSp>
      <p:cxnSp>
        <p:nvCxnSpPr>
          <p:cNvPr id="66" name="Straight Connector 36"/>
          <p:cNvCxnSpPr>
            <a:cxnSpLocks noChangeShapeType="1"/>
          </p:cNvCxnSpPr>
          <p:nvPr/>
        </p:nvCxnSpPr>
        <p:spPr bwMode="auto">
          <a:xfrm rot="5400000">
            <a:off x="6182011" y="778955"/>
            <a:ext cx="552126" cy="2876"/>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cxnSp>
      <p:cxnSp>
        <p:nvCxnSpPr>
          <p:cNvPr id="67" name="Straight Connector 37"/>
          <p:cNvCxnSpPr>
            <a:cxnSpLocks noChangeShapeType="1"/>
          </p:cNvCxnSpPr>
          <p:nvPr/>
        </p:nvCxnSpPr>
        <p:spPr bwMode="auto">
          <a:xfrm rot="5400000">
            <a:off x="6043260" y="778236"/>
            <a:ext cx="552126" cy="1437"/>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cxnSp>
      <p:sp>
        <p:nvSpPr>
          <p:cNvPr id="68" name="Line 10"/>
          <p:cNvSpPr>
            <a:spLocks noChangeShapeType="1"/>
          </p:cNvSpPr>
          <p:nvPr/>
        </p:nvSpPr>
        <p:spPr bwMode="auto">
          <a:xfrm>
            <a:off x="5629884" y="778955"/>
            <a:ext cx="690158"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nvGrpSpPr>
          <p:cNvPr id="69" name="Group 39"/>
          <p:cNvGrpSpPr>
            <a:grpSpLocks/>
          </p:cNvGrpSpPr>
          <p:nvPr/>
        </p:nvGrpSpPr>
        <p:grpSpPr bwMode="auto">
          <a:xfrm rot="5400000">
            <a:off x="6216518" y="1020510"/>
            <a:ext cx="345079" cy="276063"/>
            <a:chOff x="7604124" y="3276600"/>
            <a:chExt cx="168276" cy="457200"/>
          </a:xfrm>
        </p:grpSpPr>
        <p:sp>
          <p:nvSpPr>
            <p:cNvPr id="70" name="Freeform 40"/>
            <p:cNvSpPr>
              <a:spLocks noChangeArrowheads="1"/>
            </p:cNvSpPr>
            <p:nvPr/>
          </p:nvSpPr>
          <p:spPr bwMode="auto">
            <a:xfrm flipH="1">
              <a:off x="7604124" y="3505200"/>
              <a:ext cx="168275" cy="228600"/>
            </a:xfrm>
            <a:custGeom>
              <a:avLst/>
              <a:gdLst>
                <a:gd name="T0" fmla="*/ 0 w 92075"/>
                <a:gd name="T1" fmla="*/ 0 h 120650"/>
                <a:gd name="T2" fmla="*/ 290716 w 92075"/>
                <a:gd name="T3" fmla="*/ 107985 h 120650"/>
                <a:gd name="T4" fmla="*/ 310096 w 92075"/>
                <a:gd name="T5" fmla="*/ 475130 h 120650"/>
                <a:gd name="T6" fmla="*/ 310096 w 92075"/>
                <a:gd name="T7" fmla="*/ 691098 h 120650"/>
                <a:gd name="T8" fmla="*/ 387622 w 92075"/>
                <a:gd name="T9" fmla="*/ 777484 h 120650"/>
                <a:gd name="T10" fmla="*/ 562050 w 92075"/>
                <a:gd name="T11" fmla="*/ 820681 h 120650"/>
                <a:gd name="T12" fmla="*/ 0 60000 65536"/>
                <a:gd name="T13" fmla="*/ 0 60000 65536"/>
                <a:gd name="T14" fmla="*/ 0 60000 65536"/>
                <a:gd name="T15" fmla="*/ 0 60000 65536"/>
                <a:gd name="T16" fmla="*/ 0 60000 65536"/>
                <a:gd name="T17" fmla="*/ 0 60000 65536"/>
                <a:gd name="T18" fmla="*/ 0 w 92075"/>
                <a:gd name="T19" fmla="*/ 0 h 120650"/>
                <a:gd name="T20" fmla="*/ 92075 w 92075"/>
                <a:gd name="T21" fmla="*/ 120650 h 120650"/>
              </a:gdLst>
              <a:ahLst/>
              <a:cxnLst>
                <a:cxn ang="T12">
                  <a:pos x="T0" y="T1"/>
                </a:cxn>
                <a:cxn ang="T13">
                  <a:pos x="T2" y="T3"/>
                </a:cxn>
                <a:cxn ang="T14">
                  <a:pos x="T4" y="T5"/>
                </a:cxn>
                <a:cxn ang="T15">
                  <a:pos x="T6" y="T7"/>
                </a:cxn>
                <a:cxn ang="T16">
                  <a:pos x="T8" y="T9"/>
                </a:cxn>
                <a:cxn ang="T17">
                  <a:pos x="T10" y="T11"/>
                </a:cxn>
              </a:cxnLst>
              <a:rect l="T18" t="T19" r="T20" b="T21"/>
              <a:pathLst>
                <a:path w="92075" h="120650">
                  <a:moveTo>
                    <a:pt x="0" y="0"/>
                  </a:moveTo>
                  <a:cubicBezTo>
                    <a:pt x="19579" y="2116"/>
                    <a:pt x="39158" y="4233"/>
                    <a:pt x="47625" y="15875"/>
                  </a:cubicBezTo>
                  <a:cubicBezTo>
                    <a:pt x="56092" y="27517"/>
                    <a:pt x="50271" y="55563"/>
                    <a:pt x="50800" y="69850"/>
                  </a:cubicBezTo>
                  <a:cubicBezTo>
                    <a:pt x="51329" y="84138"/>
                    <a:pt x="48683" y="94192"/>
                    <a:pt x="50800" y="101600"/>
                  </a:cubicBezTo>
                  <a:cubicBezTo>
                    <a:pt x="52917" y="109008"/>
                    <a:pt x="56621" y="111125"/>
                    <a:pt x="63500" y="114300"/>
                  </a:cubicBezTo>
                  <a:cubicBezTo>
                    <a:pt x="70379" y="117475"/>
                    <a:pt x="92075" y="120650"/>
                    <a:pt x="92075" y="120650"/>
                  </a:cubicBezTo>
                </a:path>
              </a:pathLst>
            </a:custGeom>
            <a:noFill/>
            <a:ln w="127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73" name="Freeform 41"/>
            <p:cNvSpPr>
              <a:spLocks noChangeArrowheads="1"/>
            </p:cNvSpPr>
            <p:nvPr/>
          </p:nvSpPr>
          <p:spPr bwMode="auto">
            <a:xfrm>
              <a:off x="7604125" y="3276600"/>
              <a:ext cx="168275" cy="228600"/>
            </a:xfrm>
            <a:custGeom>
              <a:avLst/>
              <a:gdLst>
                <a:gd name="T0" fmla="*/ 0 w 92075"/>
                <a:gd name="T1" fmla="*/ 0 h 120650"/>
                <a:gd name="T2" fmla="*/ 290716 w 92075"/>
                <a:gd name="T3" fmla="*/ 107985 h 120650"/>
                <a:gd name="T4" fmla="*/ 310096 w 92075"/>
                <a:gd name="T5" fmla="*/ 475130 h 120650"/>
                <a:gd name="T6" fmla="*/ 310096 w 92075"/>
                <a:gd name="T7" fmla="*/ 691098 h 120650"/>
                <a:gd name="T8" fmla="*/ 387622 w 92075"/>
                <a:gd name="T9" fmla="*/ 777484 h 120650"/>
                <a:gd name="T10" fmla="*/ 562050 w 92075"/>
                <a:gd name="T11" fmla="*/ 820681 h 120650"/>
                <a:gd name="T12" fmla="*/ 0 60000 65536"/>
                <a:gd name="T13" fmla="*/ 0 60000 65536"/>
                <a:gd name="T14" fmla="*/ 0 60000 65536"/>
                <a:gd name="T15" fmla="*/ 0 60000 65536"/>
                <a:gd name="T16" fmla="*/ 0 60000 65536"/>
                <a:gd name="T17" fmla="*/ 0 60000 65536"/>
                <a:gd name="T18" fmla="*/ 0 w 92075"/>
                <a:gd name="T19" fmla="*/ 0 h 120650"/>
                <a:gd name="T20" fmla="*/ 92075 w 92075"/>
                <a:gd name="T21" fmla="*/ 120650 h 120650"/>
              </a:gdLst>
              <a:ahLst/>
              <a:cxnLst>
                <a:cxn ang="T12">
                  <a:pos x="T0" y="T1"/>
                </a:cxn>
                <a:cxn ang="T13">
                  <a:pos x="T2" y="T3"/>
                </a:cxn>
                <a:cxn ang="T14">
                  <a:pos x="T4" y="T5"/>
                </a:cxn>
                <a:cxn ang="T15">
                  <a:pos x="T6" y="T7"/>
                </a:cxn>
                <a:cxn ang="T16">
                  <a:pos x="T8" y="T9"/>
                </a:cxn>
                <a:cxn ang="T17">
                  <a:pos x="T10" y="T11"/>
                </a:cxn>
              </a:cxnLst>
              <a:rect l="T18" t="T19" r="T20" b="T21"/>
              <a:pathLst>
                <a:path w="92075" h="120650">
                  <a:moveTo>
                    <a:pt x="0" y="0"/>
                  </a:moveTo>
                  <a:cubicBezTo>
                    <a:pt x="19579" y="2116"/>
                    <a:pt x="39158" y="4233"/>
                    <a:pt x="47625" y="15875"/>
                  </a:cubicBezTo>
                  <a:cubicBezTo>
                    <a:pt x="56092" y="27517"/>
                    <a:pt x="50271" y="55563"/>
                    <a:pt x="50800" y="69850"/>
                  </a:cubicBezTo>
                  <a:cubicBezTo>
                    <a:pt x="51329" y="84138"/>
                    <a:pt x="48683" y="94192"/>
                    <a:pt x="50800" y="101600"/>
                  </a:cubicBezTo>
                  <a:cubicBezTo>
                    <a:pt x="52917" y="109008"/>
                    <a:pt x="56621" y="111125"/>
                    <a:pt x="63500" y="114300"/>
                  </a:cubicBezTo>
                  <a:cubicBezTo>
                    <a:pt x="70379" y="117475"/>
                    <a:pt x="92075" y="120650"/>
                    <a:pt x="92075" y="120650"/>
                  </a:cubicBezTo>
                </a:path>
              </a:pathLst>
            </a:custGeom>
            <a:noFill/>
            <a:ln w="127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grpSp>
      <p:graphicFrame>
        <p:nvGraphicFramePr>
          <p:cNvPr id="81" name="Object 2"/>
          <p:cNvGraphicFramePr>
            <a:graphicFrameLocks noChangeAspect="1"/>
          </p:cNvGraphicFramePr>
          <p:nvPr>
            <p:extLst>
              <p:ext uri="{D42A27DB-BD31-4B8C-83A1-F6EECF244321}">
                <p14:modId xmlns:p14="http://schemas.microsoft.com/office/powerpoint/2010/main" val="2049373600"/>
              </p:ext>
            </p:extLst>
          </p:nvPr>
        </p:nvGraphicFramePr>
        <p:xfrm>
          <a:off x="7170738" y="1220788"/>
          <a:ext cx="1103312" cy="280987"/>
        </p:xfrm>
        <a:graphic>
          <a:graphicData uri="http://schemas.openxmlformats.org/presentationml/2006/ole">
            <mc:AlternateContent xmlns:mc="http://schemas.openxmlformats.org/markup-compatibility/2006">
              <mc:Choice xmlns:v="urn:schemas-microsoft-com:vml" Requires="v">
                <p:oleObj name="Equation" r:id="rId5" imgW="800100" imgH="203200" progId="Equation.DSMT4">
                  <p:embed/>
                </p:oleObj>
              </mc:Choice>
              <mc:Fallback>
                <p:oleObj name="Equation" r:id="rId5" imgW="800100" imgH="203200" progId="Equation.DSMT4">
                  <p:embed/>
                  <p:pic>
                    <p:nvPicPr>
                      <p:cNvPr id="0" name=""/>
                      <p:cNvPicPr>
                        <a:picLocks noChangeAspect="1" noChangeArrowheads="1"/>
                      </p:cNvPicPr>
                      <p:nvPr/>
                    </p:nvPicPr>
                    <p:blipFill>
                      <a:blip r:embed="rId6"/>
                      <a:srcRect/>
                      <a:stretch>
                        <a:fillRect/>
                      </a:stretch>
                    </p:blipFill>
                    <p:spPr bwMode="auto">
                      <a:xfrm>
                        <a:off x="7170738" y="1220788"/>
                        <a:ext cx="1103312" cy="280987"/>
                      </a:xfrm>
                      <a:prstGeom prst="rect">
                        <a:avLst/>
                      </a:prstGeom>
                      <a:noFill/>
                      <a:ln>
                        <a:noFill/>
                      </a:ln>
                      <a:effectLst/>
                    </p:spPr>
                  </p:pic>
                </p:oleObj>
              </mc:Fallback>
            </mc:AlternateContent>
          </a:graphicData>
        </a:graphic>
      </p:graphicFrame>
      <p:graphicFrame>
        <p:nvGraphicFramePr>
          <p:cNvPr id="82" name="Object 2"/>
          <p:cNvGraphicFramePr>
            <a:graphicFrameLocks noChangeAspect="1"/>
          </p:cNvGraphicFramePr>
          <p:nvPr>
            <p:extLst>
              <p:ext uri="{D42A27DB-BD31-4B8C-83A1-F6EECF244321}">
                <p14:modId xmlns:p14="http://schemas.microsoft.com/office/powerpoint/2010/main" val="913178748"/>
              </p:ext>
            </p:extLst>
          </p:nvPr>
        </p:nvGraphicFramePr>
        <p:xfrm>
          <a:off x="7113723" y="2501886"/>
          <a:ext cx="385762" cy="280988"/>
        </p:xfrm>
        <a:graphic>
          <a:graphicData uri="http://schemas.openxmlformats.org/presentationml/2006/ole">
            <mc:AlternateContent xmlns:mc="http://schemas.openxmlformats.org/markup-compatibility/2006">
              <mc:Choice xmlns:v="urn:schemas-microsoft-com:vml" Requires="v">
                <p:oleObj name="Equation" r:id="rId7" imgW="279400" imgH="203200" progId="Equation.DSMT4">
                  <p:embed/>
                </p:oleObj>
              </mc:Choice>
              <mc:Fallback>
                <p:oleObj name="Equation" r:id="rId7" imgW="279400" imgH="203200" progId="Equation.DSMT4">
                  <p:embed/>
                  <p:pic>
                    <p:nvPicPr>
                      <p:cNvPr id="0" name=""/>
                      <p:cNvPicPr>
                        <a:picLocks noChangeAspect="1" noChangeArrowheads="1"/>
                      </p:cNvPicPr>
                      <p:nvPr/>
                    </p:nvPicPr>
                    <p:blipFill>
                      <a:blip r:embed="rId8"/>
                      <a:srcRect/>
                      <a:stretch>
                        <a:fillRect/>
                      </a:stretch>
                    </p:blipFill>
                    <p:spPr bwMode="auto">
                      <a:xfrm>
                        <a:off x="7113723" y="2501886"/>
                        <a:ext cx="385762" cy="280988"/>
                      </a:xfrm>
                      <a:prstGeom prst="rect">
                        <a:avLst/>
                      </a:prstGeom>
                      <a:noFill/>
                      <a:ln>
                        <a:noFill/>
                      </a:ln>
                      <a:effectLst/>
                    </p:spPr>
                  </p:pic>
                </p:oleObj>
              </mc:Fallback>
            </mc:AlternateContent>
          </a:graphicData>
        </a:graphic>
      </p:graphicFrame>
      <p:graphicFrame>
        <p:nvGraphicFramePr>
          <p:cNvPr id="83" name="Object 2"/>
          <p:cNvGraphicFramePr>
            <a:graphicFrameLocks noChangeAspect="1"/>
          </p:cNvGraphicFramePr>
          <p:nvPr>
            <p:extLst>
              <p:ext uri="{D42A27DB-BD31-4B8C-83A1-F6EECF244321}">
                <p14:modId xmlns:p14="http://schemas.microsoft.com/office/powerpoint/2010/main" val="2941851166"/>
              </p:ext>
            </p:extLst>
          </p:nvPr>
        </p:nvGraphicFramePr>
        <p:xfrm>
          <a:off x="7447662" y="394180"/>
          <a:ext cx="209550" cy="209550"/>
        </p:xfrm>
        <a:graphic>
          <a:graphicData uri="http://schemas.openxmlformats.org/presentationml/2006/ole">
            <mc:AlternateContent xmlns:mc="http://schemas.openxmlformats.org/markup-compatibility/2006">
              <mc:Choice xmlns:v="urn:schemas-microsoft-com:vml" Requires="v">
                <p:oleObj name="Equation" r:id="rId9" imgW="152400" imgH="152400" progId="Equation.DSMT4">
                  <p:embed/>
                </p:oleObj>
              </mc:Choice>
              <mc:Fallback>
                <p:oleObj name="Equation" r:id="rId9" imgW="152400" imgH="152400" progId="Equation.DSMT4">
                  <p:embed/>
                  <p:pic>
                    <p:nvPicPr>
                      <p:cNvPr id="0" name=""/>
                      <p:cNvPicPr>
                        <a:picLocks noChangeAspect="1" noChangeArrowheads="1"/>
                      </p:cNvPicPr>
                      <p:nvPr/>
                    </p:nvPicPr>
                    <p:blipFill>
                      <a:blip r:embed="rId10"/>
                      <a:srcRect/>
                      <a:stretch>
                        <a:fillRect/>
                      </a:stretch>
                    </p:blipFill>
                    <p:spPr bwMode="auto">
                      <a:xfrm>
                        <a:off x="7447662" y="394180"/>
                        <a:ext cx="209550" cy="209550"/>
                      </a:xfrm>
                      <a:prstGeom prst="rect">
                        <a:avLst/>
                      </a:prstGeom>
                      <a:noFill/>
                      <a:ln>
                        <a:noFill/>
                      </a:ln>
                      <a:effectLst/>
                    </p:spPr>
                  </p:pic>
                </p:oleObj>
              </mc:Fallback>
            </mc:AlternateContent>
          </a:graphicData>
        </a:graphic>
      </p:graphicFrame>
      <p:graphicFrame>
        <p:nvGraphicFramePr>
          <p:cNvPr id="84" name="Object 2"/>
          <p:cNvGraphicFramePr>
            <a:graphicFrameLocks noChangeAspect="1"/>
          </p:cNvGraphicFramePr>
          <p:nvPr>
            <p:extLst>
              <p:ext uri="{D42A27DB-BD31-4B8C-83A1-F6EECF244321}">
                <p14:modId xmlns:p14="http://schemas.microsoft.com/office/powerpoint/2010/main" val="141250198"/>
              </p:ext>
            </p:extLst>
          </p:nvPr>
        </p:nvGraphicFramePr>
        <p:xfrm>
          <a:off x="6116810" y="354493"/>
          <a:ext cx="192087" cy="209550"/>
        </p:xfrm>
        <a:graphic>
          <a:graphicData uri="http://schemas.openxmlformats.org/presentationml/2006/ole">
            <mc:AlternateContent xmlns:mc="http://schemas.openxmlformats.org/markup-compatibility/2006">
              <mc:Choice xmlns:v="urn:schemas-microsoft-com:vml" Requires="v">
                <p:oleObj name="Equation" r:id="rId11" imgW="139700" imgH="152400" progId="Equation.DSMT4">
                  <p:embed/>
                </p:oleObj>
              </mc:Choice>
              <mc:Fallback>
                <p:oleObj name="Equation" r:id="rId11" imgW="139700" imgH="152400" progId="Equation.DSMT4">
                  <p:embed/>
                  <p:pic>
                    <p:nvPicPr>
                      <p:cNvPr id="0" name=""/>
                      <p:cNvPicPr>
                        <a:picLocks noChangeAspect="1" noChangeArrowheads="1"/>
                      </p:cNvPicPr>
                      <p:nvPr/>
                    </p:nvPicPr>
                    <p:blipFill>
                      <a:blip r:embed="rId12"/>
                      <a:srcRect/>
                      <a:stretch>
                        <a:fillRect/>
                      </a:stretch>
                    </p:blipFill>
                    <p:spPr bwMode="auto">
                      <a:xfrm>
                        <a:off x="6116810" y="354493"/>
                        <a:ext cx="192087" cy="209550"/>
                      </a:xfrm>
                      <a:prstGeom prst="rect">
                        <a:avLst/>
                      </a:prstGeom>
                      <a:noFill/>
                      <a:ln>
                        <a:noFill/>
                      </a:ln>
                      <a:effectLst/>
                    </p:spPr>
                  </p:pic>
                </p:oleObj>
              </mc:Fallback>
            </mc:AlternateContent>
          </a:graphicData>
        </a:graphic>
      </p:graphicFrame>
      <p:graphicFrame>
        <p:nvGraphicFramePr>
          <p:cNvPr id="86" name="Object 2"/>
          <p:cNvGraphicFramePr>
            <a:graphicFrameLocks noChangeAspect="1"/>
          </p:cNvGraphicFramePr>
          <p:nvPr>
            <p:extLst>
              <p:ext uri="{D42A27DB-BD31-4B8C-83A1-F6EECF244321}">
                <p14:modId xmlns:p14="http://schemas.microsoft.com/office/powerpoint/2010/main" val="1869158605"/>
              </p:ext>
            </p:extLst>
          </p:nvPr>
        </p:nvGraphicFramePr>
        <p:xfrm>
          <a:off x="5426247" y="1849918"/>
          <a:ext cx="157163" cy="174625"/>
        </p:xfrm>
        <a:graphic>
          <a:graphicData uri="http://schemas.openxmlformats.org/presentationml/2006/ole">
            <mc:AlternateContent xmlns:mc="http://schemas.openxmlformats.org/markup-compatibility/2006">
              <mc:Choice xmlns:v="urn:schemas-microsoft-com:vml" Requires="v">
                <p:oleObj name="Equation" r:id="rId13" imgW="114300" imgH="127000" progId="Equation.DSMT4">
                  <p:embed/>
                </p:oleObj>
              </mc:Choice>
              <mc:Fallback>
                <p:oleObj name="Equation" r:id="rId13" imgW="114300" imgH="127000" progId="Equation.DSMT4">
                  <p:embed/>
                  <p:pic>
                    <p:nvPicPr>
                      <p:cNvPr id="0" name=""/>
                      <p:cNvPicPr>
                        <a:picLocks noChangeAspect="1" noChangeArrowheads="1"/>
                      </p:cNvPicPr>
                      <p:nvPr/>
                    </p:nvPicPr>
                    <p:blipFill>
                      <a:blip r:embed="rId14"/>
                      <a:srcRect/>
                      <a:stretch>
                        <a:fillRect/>
                      </a:stretch>
                    </p:blipFill>
                    <p:spPr bwMode="auto">
                      <a:xfrm>
                        <a:off x="5426247" y="1849918"/>
                        <a:ext cx="157163" cy="174625"/>
                      </a:xfrm>
                      <a:prstGeom prst="rect">
                        <a:avLst/>
                      </a:prstGeom>
                      <a:noFill/>
                      <a:ln>
                        <a:noFill/>
                      </a:ln>
                      <a:effectLst/>
                    </p:spPr>
                  </p:pic>
                </p:oleObj>
              </mc:Fallback>
            </mc:AlternateContent>
          </a:graphicData>
        </a:graphic>
      </p:graphicFrame>
      <p:graphicFrame>
        <p:nvGraphicFramePr>
          <p:cNvPr id="87" name="Object 2"/>
          <p:cNvGraphicFramePr>
            <a:graphicFrameLocks noChangeAspect="1"/>
          </p:cNvGraphicFramePr>
          <p:nvPr>
            <p:extLst>
              <p:ext uri="{D42A27DB-BD31-4B8C-83A1-F6EECF244321}">
                <p14:modId xmlns:p14="http://schemas.microsoft.com/office/powerpoint/2010/main" val="4118050408"/>
              </p:ext>
            </p:extLst>
          </p:nvPr>
        </p:nvGraphicFramePr>
        <p:xfrm>
          <a:off x="8826672" y="1911830"/>
          <a:ext cx="174625" cy="227013"/>
        </p:xfrm>
        <a:graphic>
          <a:graphicData uri="http://schemas.openxmlformats.org/presentationml/2006/ole">
            <mc:AlternateContent xmlns:mc="http://schemas.openxmlformats.org/markup-compatibility/2006">
              <mc:Choice xmlns:v="urn:schemas-microsoft-com:vml" Requires="v">
                <p:oleObj name="Equation" r:id="rId15" imgW="127000" imgH="165100" progId="Equation.DSMT4">
                  <p:embed/>
                </p:oleObj>
              </mc:Choice>
              <mc:Fallback>
                <p:oleObj name="Equation" r:id="rId15" imgW="127000" imgH="165100" progId="Equation.DSMT4">
                  <p:embed/>
                  <p:pic>
                    <p:nvPicPr>
                      <p:cNvPr id="0" name=""/>
                      <p:cNvPicPr>
                        <a:picLocks noChangeAspect="1" noChangeArrowheads="1"/>
                      </p:cNvPicPr>
                      <p:nvPr/>
                    </p:nvPicPr>
                    <p:blipFill>
                      <a:blip r:embed="rId16"/>
                      <a:srcRect/>
                      <a:stretch>
                        <a:fillRect/>
                      </a:stretch>
                    </p:blipFill>
                    <p:spPr bwMode="auto">
                      <a:xfrm>
                        <a:off x="8826672" y="1911830"/>
                        <a:ext cx="174625" cy="227013"/>
                      </a:xfrm>
                      <a:prstGeom prst="rect">
                        <a:avLst/>
                      </a:prstGeom>
                      <a:noFill/>
                      <a:ln>
                        <a:noFill/>
                      </a:ln>
                      <a:effectLst/>
                    </p:spPr>
                  </p:pic>
                </p:oleObj>
              </mc:Fallback>
            </mc:AlternateContent>
          </a:graphicData>
        </a:graphic>
      </p:graphicFrame>
      <p:graphicFrame>
        <p:nvGraphicFramePr>
          <p:cNvPr id="93" name="Object 2"/>
          <p:cNvGraphicFramePr>
            <a:graphicFrameLocks noChangeAspect="1"/>
          </p:cNvGraphicFramePr>
          <p:nvPr>
            <p:extLst>
              <p:ext uri="{D42A27DB-BD31-4B8C-83A1-F6EECF244321}">
                <p14:modId xmlns:p14="http://schemas.microsoft.com/office/powerpoint/2010/main" val="2122834797"/>
              </p:ext>
            </p:extLst>
          </p:nvPr>
        </p:nvGraphicFramePr>
        <p:xfrm>
          <a:off x="5783034" y="1895529"/>
          <a:ext cx="412750" cy="352425"/>
        </p:xfrm>
        <a:graphic>
          <a:graphicData uri="http://schemas.openxmlformats.org/presentationml/2006/ole">
            <mc:AlternateContent xmlns:mc="http://schemas.openxmlformats.org/markup-compatibility/2006">
              <mc:Choice xmlns:v="urn:schemas-microsoft-com:vml" Requires="v">
                <p:oleObj name="Equation" r:id="rId17" imgW="241300" imgH="203200" progId="Equation.DSMT4">
                  <p:embed/>
                </p:oleObj>
              </mc:Choice>
              <mc:Fallback>
                <p:oleObj name="Equation" r:id="rId17" imgW="241300" imgH="203200" progId="Equation.DSMT4">
                  <p:embed/>
                  <p:pic>
                    <p:nvPicPr>
                      <p:cNvPr id="0" name=""/>
                      <p:cNvPicPr>
                        <a:picLocks noChangeAspect="1" noChangeArrowheads="1"/>
                      </p:cNvPicPr>
                      <p:nvPr/>
                    </p:nvPicPr>
                    <p:blipFill>
                      <a:blip r:embed="rId18"/>
                      <a:srcRect/>
                      <a:stretch>
                        <a:fillRect/>
                      </a:stretch>
                    </p:blipFill>
                    <p:spPr bwMode="auto">
                      <a:xfrm>
                        <a:off x="5783034" y="1895529"/>
                        <a:ext cx="412750" cy="352425"/>
                      </a:xfrm>
                      <a:prstGeom prst="rect">
                        <a:avLst/>
                      </a:prstGeom>
                      <a:noFill/>
                      <a:ln>
                        <a:noFill/>
                      </a:ln>
                      <a:effectLst/>
                    </p:spPr>
                  </p:pic>
                </p:oleObj>
              </mc:Fallback>
            </mc:AlternateContent>
          </a:graphicData>
        </a:graphic>
      </p:graphicFrame>
      <p:grpSp>
        <p:nvGrpSpPr>
          <p:cNvPr id="94" name="Group 93"/>
          <p:cNvGrpSpPr/>
          <p:nvPr/>
        </p:nvGrpSpPr>
        <p:grpSpPr>
          <a:xfrm>
            <a:off x="5729183" y="1937796"/>
            <a:ext cx="308298" cy="304915"/>
            <a:chOff x="6610027" y="3162302"/>
            <a:chExt cx="308298" cy="304915"/>
          </a:xfrm>
        </p:grpSpPr>
        <p:cxnSp>
          <p:nvCxnSpPr>
            <p:cNvPr id="95" name="Straight Arrow Connector 94"/>
            <p:cNvCxnSpPr/>
            <p:nvPr/>
          </p:nvCxnSpPr>
          <p:spPr>
            <a:xfrm flipV="1">
              <a:off x="6610027" y="3162302"/>
              <a:ext cx="3" cy="200023"/>
            </a:xfrm>
            <a:prstGeom prst="straightConnector1">
              <a:avLst/>
            </a:prstGeom>
            <a:ln w="12700" cmpd="sng">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sp>
          <p:nvSpPr>
            <p:cNvPr id="96" name="Freeform 95"/>
            <p:cNvSpPr/>
            <p:nvPr/>
          </p:nvSpPr>
          <p:spPr>
            <a:xfrm>
              <a:off x="6610350" y="3362325"/>
              <a:ext cx="307975" cy="104892"/>
            </a:xfrm>
            <a:custGeom>
              <a:avLst/>
              <a:gdLst>
                <a:gd name="connsiteX0" fmla="*/ 0 w 307975"/>
                <a:gd name="connsiteY0" fmla="*/ 0 h 104892"/>
                <a:gd name="connsiteX1" fmla="*/ 28575 w 307975"/>
                <a:gd name="connsiteY1" fmla="*/ 79375 h 104892"/>
                <a:gd name="connsiteX2" fmla="*/ 117475 w 307975"/>
                <a:gd name="connsiteY2" fmla="*/ 101600 h 104892"/>
                <a:gd name="connsiteX3" fmla="*/ 307975 w 307975"/>
                <a:gd name="connsiteY3" fmla="*/ 104775 h 104892"/>
              </a:gdLst>
              <a:ahLst/>
              <a:cxnLst>
                <a:cxn ang="0">
                  <a:pos x="connsiteX0" y="connsiteY0"/>
                </a:cxn>
                <a:cxn ang="0">
                  <a:pos x="connsiteX1" y="connsiteY1"/>
                </a:cxn>
                <a:cxn ang="0">
                  <a:pos x="connsiteX2" y="connsiteY2"/>
                </a:cxn>
                <a:cxn ang="0">
                  <a:pos x="connsiteX3" y="connsiteY3"/>
                </a:cxn>
              </a:cxnLst>
              <a:rect l="l" t="t" r="r" b="b"/>
              <a:pathLst>
                <a:path w="307975" h="104892">
                  <a:moveTo>
                    <a:pt x="0" y="0"/>
                  </a:moveTo>
                  <a:cubicBezTo>
                    <a:pt x="4498" y="31221"/>
                    <a:pt x="8996" y="62442"/>
                    <a:pt x="28575" y="79375"/>
                  </a:cubicBezTo>
                  <a:cubicBezTo>
                    <a:pt x="48154" y="96308"/>
                    <a:pt x="70908" y="97367"/>
                    <a:pt x="117475" y="101600"/>
                  </a:cubicBezTo>
                  <a:cubicBezTo>
                    <a:pt x="164042" y="105833"/>
                    <a:pt x="307975" y="104775"/>
                    <a:pt x="307975" y="104775"/>
                  </a:cubicBezTo>
                </a:path>
              </a:pathLst>
            </a:custGeom>
            <a:ln w="12700" cmpd="sng">
              <a:solidFill>
                <a:srgbClr val="0000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aphicFrame>
        <p:nvGraphicFramePr>
          <p:cNvPr id="102" name="Object 2"/>
          <p:cNvGraphicFramePr>
            <a:graphicFrameLocks noChangeAspect="1"/>
          </p:cNvGraphicFramePr>
          <p:nvPr>
            <p:extLst>
              <p:ext uri="{D42A27DB-BD31-4B8C-83A1-F6EECF244321}">
                <p14:modId xmlns:p14="http://schemas.microsoft.com/office/powerpoint/2010/main" val="1575016660"/>
              </p:ext>
            </p:extLst>
          </p:nvPr>
        </p:nvGraphicFramePr>
        <p:xfrm>
          <a:off x="6187674" y="602846"/>
          <a:ext cx="104142" cy="125069"/>
        </p:xfrm>
        <a:graphic>
          <a:graphicData uri="http://schemas.openxmlformats.org/presentationml/2006/ole">
            <mc:AlternateContent xmlns:mc="http://schemas.openxmlformats.org/markup-compatibility/2006">
              <mc:Choice xmlns:v="urn:schemas-microsoft-com:vml" Requires="v">
                <p:oleObj name="Equation" r:id="rId19" imgW="139700" imgH="139700" progId="Equation.DSMT4">
                  <p:embed/>
                </p:oleObj>
              </mc:Choice>
              <mc:Fallback>
                <p:oleObj name="Equation" r:id="rId19" imgW="139700" imgH="139700" progId="Equation.DSMT4">
                  <p:embed/>
                  <p:pic>
                    <p:nvPicPr>
                      <p:cNvPr id="0" name=""/>
                      <p:cNvPicPr>
                        <a:picLocks noChangeAspect="1" noChangeArrowheads="1"/>
                      </p:cNvPicPr>
                      <p:nvPr/>
                    </p:nvPicPr>
                    <p:blipFill>
                      <a:blip r:embed="rId20"/>
                      <a:srcRect/>
                      <a:stretch>
                        <a:fillRect/>
                      </a:stretch>
                    </p:blipFill>
                    <p:spPr bwMode="auto">
                      <a:xfrm>
                        <a:off x="6187674" y="602846"/>
                        <a:ext cx="104142" cy="125069"/>
                      </a:xfrm>
                      <a:prstGeom prst="rect">
                        <a:avLst/>
                      </a:prstGeom>
                      <a:noFill/>
                      <a:ln>
                        <a:noFill/>
                      </a:ln>
                      <a:effectLst/>
                    </p:spPr>
                  </p:pic>
                </p:oleObj>
              </mc:Fallback>
            </mc:AlternateContent>
          </a:graphicData>
        </a:graphic>
      </p:graphicFrame>
      <p:graphicFrame>
        <p:nvGraphicFramePr>
          <p:cNvPr id="103" name="Object 2"/>
          <p:cNvGraphicFramePr>
            <a:graphicFrameLocks noChangeAspect="1"/>
          </p:cNvGraphicFramePr>
          <p:nvPr>
            <p:extLst>
              <p:ext uri="{D42A27DB-BD31-4B8C-83A1-F6EECF244321}">
                <p14:modId xmlns:p14="http://schemas.microsoft.com/office/powerpoint/2010/main" val="3604490762"/>
              </p:ext>
            </p:extLst>
          </p:nvPr>
        </p:nvGraphicFramePr>
        <p:xfrm>
          <a:off x="6487868" y="611995"/>
          <a:ext cx="104775" cy="90487"/>
        </p:xfrm>
        <a:graphic>
          <a:graphicData uri="http://schemas.openxmlformats.org/presentationml/2006/ole">
            <mc:AlternateContent xmlns:mc="http://schemas.openxmlformats.org/markup-compatibility/2006">
              <mc:Choice xmlns:v="urn:schemas-microsoft-com:vml" Requires="v">
                <p:oleObj name="Equation" r:id="rId21" imgW="139700" imgH="101600" progId="Equation.DSMT4">
                  <p:embed/>
                </p:oleObj>
              </mc:Choice>
              <mc:Fallback>
                <p:oleObj name="Equation" r:id="rId21" imgW="139700" imgH="101600" progId="Equation.DSMT4">
                  <p:embed/>
                  <p:pic>
                    <p:nvPicPr>
                      <p:cNvPr id="0" name=""/>
                      <p:cNvPicPr>
                        <a:picLocks noChangeAspect="1" noChangeArrowheads="1"/>
                      </p:cNvPicPr>
                      <p:nvPr/>
                    </p:nvPicPr>
                    <p:blipFill>
                      <a:blip r:embed="rId22"/>
                      <a:srcRect/>
                      <a:stretch>
                        <a:fillRect/>
                      </a:stretch>
                    </p:blipFill>
                    <p:spPr bwMode="auto">
                      <a:xfrm>
                        <a:off x="6487868" y="611995"/>
                        <a:ext cx="104775" cy="90487"/>
                      </a:xfrm>
                      <a:prstGeom prst="rect">
                        <a:avLst/>
                      </a:prstGeom>
                      <a:noFill/>
                      <a:ln>
                        <a:noFill/>
                      </a:ln>
                      <a:effectLst/>
                    </p:spPr>
                  </p:pic>
                </p:oleObj>
              </mc:Fallback>
            </mc:AlternateContent>
          </a:graphicData>
        </a:graphic>
      </p:graphicFrame>
      <p:graphicFrame>
        <p:nvGraphicFramePr>
          <p:cNvPr id="105" name="Object 2"/>
          <p:cNvGraphicFramePr>
            <a:graphicFrameLocks noChangeAspect="1"/>
          </p:cNvGraphicFramePr>
          <p:nvPr>
            <p:extLst>
              <p:ext uri="{D42A27DB-BD31-4B8C-83A1-F6EECF244321}">
                <p14:modId xmlns:p14="http://schemas.microsoft.com/office/powerpoint/2010/main" val="3101764169"/>
              </p:ext>
            </p:extLst>
          </p:nvPr>
        </p:nvGraphicFramePr>
        <p:xfrm>
          <a:off x="1585119" y="1335197"/>
          <a:ext cx="2808288" cy="3892550"/>
        </p:xfrm>
        <a:graphic>
          <a:graphicData uri="http://schemas.openxmlformats.org/presentationml/2006/ole">
            <mc:AlternateContent xmlns:mc="http://schemas.openxmlformats.org/markup-compatibility/2006">
              <mc:Choice xmlns:v="urn:schemas-microsoft-com:vml" Requires="v">
                <p:oleObj name="Equation" r:id="rId23" imgW="1638300" imgH="2247900" progId="Equation.DSMT4">
                  <p:embed/>
                </p:oleObj>
              </mc:Choice>
              <mc:Fallback>
                <p:oleObj name="Equation" r:id="rId23" imgW="1638300" imgH="2247900" progId="Equation.DSMT4">
                  <p:embed/>
                  <p:pic>
                    <p:nvPicPr>
                      <p:cNvPr id="0" name=""/>
                      <p:cNvPicPr>
                        <a:picLocks noChangeAspect="1" noChangeArrowheads="1"/>
                      </p:cNvPicPr>
                      <p:nvPr/>
                    </p:nvPicPr>
                    <p:blipFill>
                      <a:blip r:embed="rId24"/>
                      <a:srcRect/>
                      <a:stretch>
                        <a:fillRect/>
                      </a:stretch>
                    </p:blipFill>
                    <p:spPr bwMode="auto">
                      <a:xfrm>
                        <a:off x="1585119" y="1335197"/>
                        <a:ext cx="2808288" cy="3892550"/>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4070566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dissolve">
                                      <p:cBhvr>
                                        <p:cTn id="7" dur="500"/>
                                        <p:tgtEl>
                                          <p:spTgt spid="94"/>
                                        </p:tgtEl>
                                      </p:cBhvr>
                                    </p:animEffect>
                                  </p:childTnLst>
                                </p:cTn>
                              </p:par>
                              <p:par>
                                <p:cTn id="8" presetID="9" presetClass="entr" presetSubtype="0" fill="hold" nodeType="withEffect">
                                  <p:stCondLst>
                                    <p:cond delay="0"/>
                                  </p:stCondLst>
                                  <p:childTnLst>
                                    <p:set>
                                      <p:cBhvr>
                                        <p:cTn id="9" dur="1" fill="hold">
                                          <p:stCondLst>
                                            <p:cond delay="0"/>
                                          </p:stCondLst>
                                        </p:cTn>
                                        <p:tgtEl>
                                          <p:spTgt spid="93"/>
                                        </p:tgtEl>
                                        <p:attrNameLst>
                                          <p:attrName>style.visibility</p:attrName>
                                        </p:attrNameLst>
                                      </p:cBhvr>
                                      <p:to>
                                        <p:strVal val="visible"/>
                                      </p:to>
                                    </p:set>
                                    <p:animEffect transition="in" filter="dissolve">
                                      <p:cBhvr>
                                        <p:cTn id="10" dur="500"/>
                                        <p:tgtEl>
                                          <p:spTgt spid="93"/>
                                        </p:tgtEl>
                                      </p:cBhvr>
                                    </p:animEffect>
                                  </p:childTnLst>
                                </p:cTn>
                              </p:par>
                              <p:par>
                                <p:cTn id="11" presetID="9" presetClass="entr" presetSubtype="0" fill="hold" nodeType="withEffect">
                                  <p:stCondLst>
                                    <p:cond delay="0"/>
                                  </p:stCondLst>
                                  <p:childTnLst>
                                    <p:set>
                                      <p:cBhvr>
                                        <p:cTn id="12" dur="1" fill="hold">
                                          <p:stCondLst>
                                            <p:cond delay="0"/>
                                          </p:stCondLst>
                                        </p:cTn>
                                        <p:tgtEl>
                                          <p:spTgt spid="69"/>
                                        </p:tgtEl>
                                        <p:attrNameLst>
                                          <p:attrName>style.visibility</p:attrName>
                                        </p:attrNameLst>
                                      </p:cBhvr>
                                      <p:to>
                                        <p:strVal val="visible"/>
                                      </p:to>
                                    </p:set>
                                    <p:animEffect transition="in" filter="dissolve">
                                      <p:cBhvr>
                                        <p:cTn id="13" dur="500"/>
                                        <p:tgtEl>
                                          <p:spTgt spid="69"/>
                                        </p:tgtEl>
                                      </p:cBhvr>
                                    </p:animEffect>
                                  </p:childTnLst>
                                </p:cTn>
                              </p:par>
                              <p:par>
                                <p:cTn id="14" presetID="9" presetClass="entr" presetSubtype="0" fill="hold" nodeType="with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dissolve">
                                      <p:cBhvr>
                                        <p:cTn id="16" dur="500"/>
                                        <p:tgtEl>
                                          <p:spTgt spid="63"/>
                                        </p:tgtEl>
                                      </p:cBhvr>
                                    </p:animEffect>
                                  </p:childTnLst>
                                </p:cTn>
                              </p:par>
                              <p:par>
                                <p:cTn id="17" presetID="9" presetClass="entr" presetSubtype="0" fill="hold" nodeType="withEffect">
                                  <p:stCondLst>
                                    <p:cond delay="0"/>
                                  </p:stCondLst>
                                  <p:childTnLst>
                                    <p:set>
                                      <p:cBhvr>
                                        <p:cTn id="18" dur="1" fill="hold">
                                          <p:stCondLst>
                                            <p:cond delay="0"/>
                                          </p:stCondLst>
                                        </p:cTn>
                                        <p:tgtEl>
                                          <p:spTgt spid="60"/>
                                        </p:tgtEl>
                                        <p:attrNameLst>
                                          <p:attrName>style.visibility</p:attrName>
                                        </p:attrNameLst>
                                      </p:cBhvr>
                                      <p:to>
                                        <p:strVal val="visible"/>
                                      </p:to>
                                    </p:set>
                                    <p:animEffect transition="in" filter="dissolve">
                                      <p:cBhvr>
                                        <p:cTn id="19" dur="500"/>
                                        <p:tgtEl>
                                          <p:spTgt spid="60"/>
                                        </p:tgtEl>
                                      </p:cBhvr>
                                    </p:animEffect>
                                  </p:childTnLst>
                                </p:cTn>
                              </p:par>
                              <p:par>
                                <p:cTn id="20" presetID="9" presetClass="entr" presetSubtype="0" fill="hold" nodeType="with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dissolve">
                                      <p:cBhvr>
                                        <p:cTn id="22" dur="500"/>
                                        <p:tgtEl>
                                          <p:spTgt spid="81"/>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05"/>
                                        </p:tgtEl>
                                        <p:attrNameLst>
                                          <p:attrName>style.visibility</p:attrName>
                                        </p:attrNameLst>
                                      </p:cBhvr>
                                      <p:to>
                                        <p:strVal val="visible"/>
                                      </p:to>
                                    </p:set>
                                    <p:animEffect transition="in" filter="dissolve">
                                      <p:cBhvr>
                                        <p:cTn id="27"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7250"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82296" tIns="41148" rIns="82296" bIns="41148"/>
          <a:lstStyle/>
          <a:p>
            <a:endParaRPr lang="en-US"/>
          </a:p>
        </p:txBody>
      </p:sp>
      <p:sp>
        <p:nvSpPr>
          <p:cNvPr id="137251" name="TextBox 43"/>
          <p:cNvSpPr txBox="1">
            <a:spLocks noChangeArrowheads="1"/>
          </p:cNvSpPr>
          <p:nvPr/>
        </p:nvSpPr>
        <p:spPr bwMode="auto">
          <a:xfrm>
            <a:off x="8719662" y="6472238"/>
            <a:ext cx="389505" cy="2523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37.)</a:t>
            </a:r>
          </a:p>
        </p:txBody>
      </p:sp>
      <p:sp>
        <p:nvSpPr>
          <p:cNvPr id="4" name="TextBox 3"/>
          <p:cNvSpPr txBox="1"/>
          <p:nvPr/>
        </p:nvSpPr>
        <p:spPr>
          <a:xfrm>
            <a:off x="239843" y="327680"/>
            <a:ext cx="8479819" cy="830997"/>
          </a:xfrm>
          <a:prstGeom prst="rect">
            <a:avLst/>
          </a:prstGeom>
          <a:noFill/>
        </p:spPr>
        <p:txBody>
          <a:bodyPr wrap="square" rtlCol="0">
            <a:spAutoFit/>
          </a:bodyPr>
          <a:lstStyle/>
          <a:p>
            <a:r>
              <a:rPr lang="en-US" sz="2800" dirty="0">
                <a:solidFill>
                  <a:srgbClr val="FF0000"/>
                </a:solidFill>
                <a:latin typeface="Apple Chancery"/>
                <a:cs typeface="Apple Chancery"/>
              </a:rPr>
              <a:t>A graph of </a:t>
            </a:r>
            <a:r>
              <a:rPr lang="en-US" sz="2000" dirty="0">
                <a:solidFill>
                  <a:srgbClr val="000000"/>
                </a:solidFill>
                <a:latin typeface="Times New Roman"/>
                <a:cs typeface="Times New Roman"/>
              </a:rPr>
              <a:t>the </a:t>
            </a:r>
            <a:r>
              <a:rPr lang="en-US" sz="2000" i="1" dirty="0">
                <a:solidFill>
                  <a:srgbClr val="FF0000"/>
                </a:solidFill>
                <a:latin typeface="Times New Roman"/>
                <a:cs typeface="Times New Roman"/>
              </a:rPr>
              <a:t>current</a:t>
            </a:r>
            <a:r>
              <a:rPr lang="en-US" sz="2000" dirty="0">
                <a:solidFill>
                  <a:srgbClr val="000000"/>
                </a:solidFill>
                <a:latin typeface="Times New Roman"/>
                <a:cs typeface="Times New Roman"/>
              </a:rPr>
              <a:t> </a:t>
            </a:r>
            <a:r>
              <a:rPr lang="en-US" sz="2000" dirty="0">
                <a:solidFill>
                  <a:srgbClr val="0000FF"/>
                </a:solidFill>
                <a:latin typeface="Times New Roman"/>
                <a:cs typeface="Times New Roman"/>
              </a:rPr>
              <a:t>characteristics</a:t>
            </a:r>
            <a:r>
              <a:rPr lang="en-US" sz="2000" dirty="0">
                <a:solidFill>
                  <a:srgbClr val="000000"/>
                </a:solidFill>
                <a:latin typeface="Times New Roman"/>
                <a:cs typeface="Times New Roman"/>
              </a:rPr>
              <a:t> for a charging capacitor/resistor combination:   </a:t>
            </a:r>
            <a:endParaRPr lang="en-US" sz="2800" dirty="0">
              <a:solidFill>
                <a:srgbClr val="000000"/>
              </a:solidFill>
              <a:latin typeface="Times New Roman"/>
              <a:cs typeface="Times New Roman"/>
            </a:endParaRPr>
          </a:p>
        </p:txBody>
      </p:sp>
      <p:graphicFrame>
        <p:nvGraphicFramePr>
          <p:cNvPr id="90" name="Object 3"/>
          <p:cNvGraphicFramePr>
            <a:graphicFrameLocks noChangeAspect="1"/>
          </p:cNvGraphicFramePr>
          <p:nvPr>
            <p:extLst>
              <p:ext uri="{D42A27DB-BD31-4B8C-83A1-F6EECF244321}">
                <p14:modId xmlns:p14="http://schemas.microsoft.com/office/powerpoint/2010/main" val="2197315752"/>
              </p:ext>
            </p:extLst>
          </p:nvPr>
        </p:nvGraphicFramePr>
        <p:xfrm>
          <a:off x="6017589" y="3327400"/>
          <a:ext cx="1274638" cy="403225"/>
        </p:xfrm>
        <a:graphic>
          <a:graphicData uri="http://schemas.openxmlformats.org/presentationml/2006/ole">
            <mc:AlternateContent xmlns:mc="http://schemas.openxmlformats.org/markup-compatibility/2006">
              <mc:Choice xmlns:v="urn:schemas-microsoft-com:vml" Requires="v">
                <p:oleObj name="Equation" r:id="rId3" imgW="762000" imgH="241300" progId="Equation.DSMT4">
                  <p:embed/>
                </p:oleObj>
              </mc:Choice>
              <mc:Fallback>
                <p:oleObj name="Equation" r:id="rId3" imgW="762000" imgH="241300" progId="Equation.DSMT4">
                  <p:embed/>
                  <p:pic>
                    <p:nvPicPr>
                      <p:cNvPr id="0" name=""/>
                      <p:cNvPicPr>
                        <a:picLocks noChangeAspect="1" noChangeArrowheads="1"/>
                      </p:cNvPicPr>
                      <p:nvPr/>
                    </p:nvPicPr>
                    <p:blipFill>
                      <a:blip r:embed="rId4"/>
                      <a:srcRect/>
                      <a:stretch>
                        <a:fillRect/>
                      </a:stretch>
                    </p:blipFill>
                    <p:spPr bwMode="auto">
                      <a:xfrm>
                        <a:off x="6017589" y="3327400"/>
                        <a:ext cx="1274638" cy="403225"/>
                      </a:xfrm>
                      <a:prstGeom prst="rect">
                        <a:avLst/>
                      </a:prstGeom>
                      <a:noFill/>
                      <a:ln>
                        <a:noFill/>
                      </a:ln>
                      <a:effectLst/>
                    </p:spPr>
                  </p:pic>
                </p:oleObj>
              </mc:Fallback>
            </mc:AlternateContent>
          </a:graphicData>
        </a:graphic>
      </p:graphicFrame>
      <p:graphicFrame>
        <p:nvGraphicFramePr>
          <p:cNvPr id="92" name="Object 4"/>
          <p:cNvGraphicFramePr>
            <a:graphicFrameLocks noChangeAspect="1"/>
          </p:cNvGraphicFramePr>
          <p:nvPr>
            <p:extLst>
              <p:ext uri="{D42A27DB-BD31-4B8C-83A1-F6EECF244321}">
                <p14:modId xmlns:p14="http://schemas.microsoft.com/office/powerpoint/2010/main" val="4015586066"/>
              </p:ext>
            </p:extLst>
          </p:nvPr>
        </p:nvGraphicFramePr>
        <p:xfrm>
          <a:off x="4151313" y="4068763"/>
          <a:ext cx="542925" cy="241300"/>
        </p:xfrm>
        <a:graphic>
          <a:graphicData uri="http://schemas.openxmlformats.org/presentationml/2006/ole">
            <mc:AlternateContent xmlns:mc="http://schemas.openxmlformats.org/markup-compatibility/2006">
              <mc:Choice xmlns:v="urn:schemas-microsoft-com:vml" Requires="v">
                <p:oleObj name="Equation" r:id="rId5" imgW="457200" imgH="203200" progId="Equation.DSMT4">
                  <p:embed/>
                </p:oleObj>
              </mc:Choice>
              <mc:Fallback>
                <p:oleObj name="Equation" r:id="rId5" imgW="457200" imgH="203200" progId="Equation.DSMT4">
                  <p:embed/>
                  <p:pic>
                    <p:nvPicPr>
                      <p:cNvPr id="0" name=""/>
                      <p:cNvPicPr>
                        <a:picLocks noChangeAspect="1" noChangeArrowheads="1"/>
                      </p:cNvPicPr>
                      <p:nvPr/>
                    </p:nvPicPr>
                    <p:blipFill>
                      <a:blip r:embed="rId6"/>
                      <a:srcRect/>
                      <a:stretch>
                        <a:fillRect/>
                      </a:stretch>
                    </p:blipFill>
                    <p:spPr bwMode="auto">
                      <a:xfrm>
                        <a:off x="4151313" y="4068763"/>
                        <a:ext cx="542925" cy="2413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98" name="Object 5"/>
          <p:cNvGraphicFramePr>
            <a:graphicFrameLocks noChangeAspect="1"/>
          </p:cNvGraphicFramePr>
          <p:nvPr>
            <p:extLst>
              <p:ext uri="{D42A27DB-BD31-4B8C-83A1-F6EECF244321}">
                <p14:modId xmlns:p14="http://schemas.microsoft.com/office/powerpoint/2010/main" val="2498279960"/>
              </p:ext>
            </p:extLst>
          </p:nvPr>
        </p:nvGraphicFramePr>
        <p:xfrm>
          <a:off x="5444502" y="4696513"/>
          <a:ext cx="573087" cy="196850"/>
        </p:xfrm>
        <a:graphic>
          <a:graphicData uri="http://schemas.openxmlformats.org/presentationml/2006/ole">
            <mc:AlternateContent xmlns:mc="http://schemas.openxmlformats.org/markup-compatibility/2006">
              <mc:Choice xmlns:v="urn:schemas-microsoft-com:vml" Requires="v">
                <p:oleObj name="Equation" r:id="rId7" imgW="482600" imgH="165100" progId="Equation.DSMT4">
                  <p:embed/>
                </p:oleObj>
              </mc:Choice>
              <mc:Fallback>
                <p:oleObj name="Equation" r:id="rId7" imgW="482600" imgH="1651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44502" y="4696513"/>
                        <a:ext cx="573087" cy="1968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01" name="Object 6"/>
          <p:cNvGraphicFramePr>
            <a:graphicFrameLocks noChangeAspect="1"/>
          </p:cNvGraphicFramePr>
          <p:nvPr>
            <p:extLst>
              <p:ext uri="{D42A27DB-BD31-4B8C-83A1-F6EECF244321}">
                <p14:modId xmlns:p14="http://schemas.microsoft.com/office/powerpoint/2010/main" val="1896742769"/>
              </p:ext>
            </p:extLst>
          </p:nvPr>
        </p:nvGraphicFramePr>
        <p:xfrm>
          <a:off x="6407307" y="4696513"/>
          <a:ext cx="768350" cy="196850"/>
        </p:xfrm>
        <a:graphic>
          <a:graphicData uri="http://schemas.openxmlformats.org/presentationml/2006/ole">
            <mc:AlternateContent xmlns:mc="http://schemas.openxmlformats.org/markup-compatibility/2006">
              <mc:Choice xmlns:v="urn:schemas-microsoft-com:vml" Requires="v">
                <p:oleObj name="Equation" r:id="rId9" imgW="647700" imgH="165100" progId="Equation.DSMT4">
                  <p:embed/>
                </p:oleObj>
              </mc:Choice>
              <mc:Fallback>
                <p:oleObj name="Equation" r:id="rId9" imgW="647700" imgH="1651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407307" y="4696513"/>
                        <a:ext cx="768350" cy="1968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11" name="Object 7"/>
          <p:cNvGraphicFramePr>
            <a:graphicFrameLocks noChangeAspect="1"/>
          </p:cNvGraphicFramePr>
          <p:nvPr>
            <p:extLst>
              <p:ext uri="{D42A27DB-BD31-4B8C-83A1-F6EECF244321}">
                <p14:modId xmlns:p14="http://schemas.microsoft.com/office/powerpoint/2010/main" val="4066442782"/>
              </p:ext>
            </p:extLst>
          </p:nvPr>
        </p:nvGraphicFramePr>
        <p:xfrm>
          <a:off x="3862388" y="1450975"/>
          <a:ext cx="812800" cy="604838"/>
        </p:xfrm>
        <a:graphic>
          <a:graphicData uri="http://schemas.openxmlformats.org/presentationml/2006/ole">
            <mc:AlternateContent xmlns:mc="http://schemas.openxmlformats.org/markup-compatibility/2006">
              <mc:Choice xmlns:v="urn:schemas-microsoft-com:vml" Requires="v">
                <p:oleObj name="Equation" r:id="rId11" imgW="685800" imgH="508000" progId="Equation.DSMT4">
                  <p:embed/>
                </p:oleObj>
              </mc:Choice>
              <mc:Fallback>
                <p:oleObj name="Equation" r:id="rId11" imgW="685800" imgH="508000" progId="Equation.DSMT4">
                  <p:embed/>
                  <p:pic>
                    <p:nvPicPr>
                      <p:cNvPr id="0" name=""/>
                      <p:cNvPicPr>
                        <a:picLocks noChangeAspect="1" noChangeArrowheads="1"/>
                      </p:cNvPicPr>
                      <p:nvPr/>
                    </p:nvPicPr>
                    <p:blipFill>
                      <a:blip r:embed="rId12"/>
                      <a:srcRect/>
                      <a:stretch>
                        <a:fillRect/>
                      </a:stretch>
                    </p:blipFill>
                    <p:spPr bwMode="auto">
                      <a:xfrm>
                        <a:off x="3862388" y="1450975"/>
                        <a:ext cx="812800" cy="60483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12" name="Object 8"/>
          <p:cNvGraphicFramePr>
            <a:graphicFrameLocks noChangeAspect="1"/>
          </p:cNvGraphicFramePr>
          <p:nvPr>
            <p:extLst>
              <p:ext uri="{D42A27DB-BD31-4B8C-83A1-F6EECF244321}">
                <p14:modId xmlns:p14="http://schemas.microsoft.com/office/powerpoint/2010/main" val="3292040982"/>
              </p:ext>
            </p:extLst>
          </p:nvPr>
        </p:nvGraphicFramePr>
        <p:xfrm>
          <a:off x="8668862" y="4643437"/>
          <a:ext cx="376237" cy="196850"/>
        </p:xfrm>
        <a:graphic>
          <a:graphicData uri="http://schemas.openxmlformats.org/presentationml/2006/ole">
            <mc:AlternateContent xmlns:mc="http://schemas.openxmlformats.org/markup-compatibility/2006">
              <mc:Choice xmlns:v="urn:schemas-microsoft-com:vml" Requires="v">
                <p:oleObj name="Equation" r:id="rId13" imgW="317500" imgH="165100" progId="Equation.DSMT4">
                  <p:embed/>
                </p:oleObj>
              </mc:Choice>
              <mc:Fallback>
                <p:oleObj name="Equation" r:id="rId13" imgW="317500" imgH="16510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668862" y="4643437"/>
                        <a:ext cx="376237" cy="1968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16" name="Object 9"/>
          <p:cNvGraphicFramePr>
            <a:graphicFrameLocks noChangeAspect="1"/>
          </p:cNvGraphicFramePr>
          <p:nvPr>
            <p:extLst>
              <p:ext uri="{D42A27DB-BD31-4B8C-83A1-F6EECF244321}">
                <p14:modId xmlns:p14="http://schemas.microsoft.com/office/powerpoint/2010/main" val="4270571559"/>
              </p:ext>
            </p:extLst>
          </p:nvPr>
        </p:nvGraphicFramePr>
        <p:xfrm>
          <a:off x="4137025" y="3730625"/>
          <a:ext cx="542925" cy="241300"/>
        </p:xfrm>
        <a:graphic>
          <a:graphicData uri="http://schemas.openxmlformats.org/presentationml/2006/ole">
            <mc:AlternateContent xmlns:mc="http://schemas.openxmlformats.org/markup-compatibility/2006">
              <mc:Choice xmlns:v="urn:schemas-microsoft-com:vml" Requires="v">
                <p:oleObj name="Equation" r:id="rId15" imgW="457200" imgH="203200" progId="Equation.DSMT4">
                  <p:embed/>
                </p:oleObj>
              </mc:Choice>
              <mc:Fallback>
                <p:oleObj name="Equation" r:id="rId15" imgW="457200" imgH="203200" progId="Equation.DSMT4">
                  <p:embed/>
                  <p:pic>
                    <p:nvPicPr>
                      <p:cNvPr id="0" name=""/>
                      <p:cNvPicPr>
                        <a:picLocks noChangeAspect="1" noChangeArrowheads="1"/>
                      </p:cNvPicPr>
                      <p:nvPr/>
                    </p:nvPicPr>
                    <p:blipFill>
                      <a:blip r:embed="rId16"/>
                      <a:srcRect/>
                      <a:stretch>
                        <a:fillRect/>
                      </a:stretch>
                    </p:blipFill>
                    <p:spPr bwMode="auto">
                      <a:xfrm>
                        <a:off x="4137025" y="3730625"/>
                        <a:ext cx="542925" cy="2413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9" name="Freeform 62"/>
          <p:cNvSpPr>
            <a:spLocks noChangeArrowheads="1"/>
          </p:cNvSpPr>
          <p:nvPr/>
        </p:nvSpPr>
        <p:spPr bwMode="auto">
          <a:xfrm>
            <a:off x="4782236" y="2408589"/>
            <a:ext cx="4762654" cy="2120870"/>
          </a:xfrm>
          <a:custGeom>
            <a:avLst/>
            <a:gdLst>
              <a:gd name="T0" fmla="*/ 0 w 6502400"/>
              <a:gd name="T1" fmla="*/ 0 h 3048000"/>
              <a:gd name="T2" fmla="*/ 76200 w 6502400"/>
              <a:gd name="T3" fmla="*/ 326660 h 3048000"/>
              <a:gd name="T4" fmla="*/ 266700 w 6502400"/>
              <a:gd name="T5" fmla="*/ 783984 h 3048000"/>
              <a:gd name="T6" fmla="*/ 508000 w 6502400"/>
              <a:gd name="T7" fmla="*/ 1165087 h 3048000"/>
              <a:gd name="T8" fmla="*/ 825500 w 6502400"/>
              <a:gd name="T9" fmla="*/ 1469969 h 3048000"/>
              <a:gd name="T10" fmla="*/ 1295400 w 6502400"/>
              <a:gd name="T11" fmla="*/ 1753075 h 3048000"/>
              <a:gd name="T12" fmla="*/ 2247900 w 6502400"/>
              <a:gd name="T13" fmla="*/ 2090623 h 3048000"/>
              <a:gd name="T14" fmla="*/ 3594100 w 6502400"/>
              <a:gd name="T15" fmla="*/ 2351951 h 3048000"/>
              <a:gd name="T16" fmla="*/ 5156200 w 6502400"/>
              <a:gd name="T17" fmla="*/ 2537059 h 3048000"/>
              <a:gd name="T18" fmla="*/ 6502400 w 6502400"/>
              <a:gd name="T19" fmla="*/ 2613279 h 30480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502400"/>
              <a:gd name="T31" fmla="*/ 0 h 3048000"/>
              <a:gd name="T32" fmla="*/ 6502400 w 6502400"/>
              <a:gd name="T33" fmla="*/ 3048000 h 30480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502400" h="3048000">
                <a:moveTo>
                  <a:pt x="0" y="0"/>
                </a:moveTo>
                <a:cubicBezTo>
                  <a:pt x="15875" y="114300"/>
                  <a:pt x="31750" y="228600"/>
                  <a:pt x="76200" y="381000"/>
                </a:cubicBezTo>
                <a:cubicBezTo>
                  <a:pt x="120650" y="533400"/>
                  <a:pt x="194733" y="751417"/>
                  <a:pt x="266700" y="914400"/>
                </a:cubicBezTo>
                <a:cubicBezTo>
                  <a:pt x="338667" y="1077383"/>
                  <a:pt x="414867" y="1225550"/>
                  <a:pt x="508000" y="1358900"/>
                </a:cubicBezTo>
                <a:cubicBezTo>
                  <a:pt x="601133" y="1492250"/>
                  <a:pt x="694267" y="1600200"/>
                  <a:pt x="825500" y="1714500"/>
                </a:cubicBezTo>
                <a:cubicBezTo>
                  <a:pt x="956733" y="1828800"/>
                  <a:pt x="1058333" y="1924050"/>
                  <a:pt x="1295400" y="2044700"/>
                </a:cubicBezTo>
                <a:cubicBezTo>
                  <a:pt x="1532467" y="2165350"/>
                  <a:pt x="1864783" y="2321983"/>
                  <a:pt x="2247900" y="2438400"/>
                </a:cubicBezTo>
                <a:cubicBezTo>
                  <a:pt x="2631017" y="2554817"/>
                  <a:pt x="3109383" y="2656417"/>
                  <a:pt x="3594100" y="2743200"/>
                </a:cubicBezTo>
                <a:cubicBezTo>
                  <a:pt x="4078817" y="2829983"/>
                  <a:pt x="4671483" y="2908300"/>
                  <a:pt x="5156200" y="2959100"/>
                </a:cubicBezTo>
                <a:cubicBezTo>
                  <a:pt x="5640917" y="3009900"/>
                  <a:pt x="6502400" y="3048000"/>
                  <a:pt x="6502400" y="3048000"/>
                </a:cubicBezTo>
              </a:path>
            </a:pathLst>
          </a:cu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cxnSp>
        <p:nvCxnSpPr>
          <p:cNvPr id="77" name="Straight Connector 55"/>
          <p:cNvCxnSpPr>
            <a:cxnSpLocks noChangeShapeType="1"/>
          </p:cNvCxnSpPr>
          <p:nvPr/>
        </p:nvCxnSpPr>
        <p:spPr bwMode="auto">
          <a:xfrm rot="5400000">
            <a:off x="3386928" y="3197650"/>
            <a:ext cx="2790618" cy="2326"/>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cxnSp>
      <p:cxnSp>
        <p:nvCxnSpPr>
          <p:cNvPr id="78" name="Straight Connector 57"/>
          <p:cNvCxnSpPr>
            <a:cxnSpLocks noChangeShapeType="1"/>
          </p:cNvCxnSpPr>
          <p:nvPr/>
        </p:nvCxnSpPr>
        <p:spPr bwMode="auto">
          <a:xfrm rot="10800000" flipV="1">
            <a:off x="4782236" y="4592959"/>
            <a:ext cx="4801026" cy="1163"/>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cxnSp>
      <p:cxnSp>
        <p:nvCxnSpPr>
          <p:cNvPr id="91" name="Straight Connector 69"/>
          <p:cNvCxnSpPr>
            <a:cxnSpLocks noChangeShapeType="1"/>
          </p:cNvCxnSpPr>
          <p:nvPr/>
        </p:nvCxnSpPr>
        <p:spPr bwMode="auto">
          <a:xfrm>
            <a:off x="4783400" y="3835400"/>
            <a:ext cx="948810" cy="1163"/>
          </a:xfrm>
          <a:prstGeom prst="line">
            <a:avLst/>
          </a:prstGeom>
          <a:noFill/>
          <a:ln w="9525">
            <a:solidFill>
              <a:schemeClr val="tx1"/>
            </a:solidFill>
            <a:prstDash val="dash"/>
            <a:round/>
            <a:headEnd/>
            <a:tailEnd/>
          </a:ln>
          <a:extLst>
            <a:ext uri="{909E8E84-426E-40dd-AFC4-6F175D3DCCD1}">
              <a14:hiddenFill xmlns="" xmlns:a14="http://schemas.microsoft.com/office/drawing/2010/main">
                <a:noFill/>
              </a14:hiddenFill>
            </a:ext>
          </a:extLst>
        </p:spPr>
      </p:cxnSp>
      <p:cxnSp>
        <p:nvCxnSpPr>
          <p:cNvPr id="97" name="Straight Connector 71"/>
          <p:cNvCxnSpPr>
            <a:cxnSpLocks noChangeShapeType="1"/>
          </p:cNvCxnSpPr>
          <p:nvPr/>
        </p:nvCxnSpPr>
        <p:spPr bwMode="auto">
          <a:xfrm>
            <a:off x="5731046" y="3835400"/>
            <a:ext cx="1" cy="757559"/>
          </a:xfrm>
          <a:prstGeom prst="line">
            <a:avLst/>
          </a:prstGeom>
          <a:noFill/>
          <a:ln w="9525">
            <a:solidFill>
              <a:schemeClr val="tx1"/>
            </a:solidFill>
            <a:prstDash val="dash"/>
            <a:round/>
            <a:headEnd/>
            <a:tailEnd/>
          </a:ln>
          <a:extLst>
            <a:ext uri="{909E8E84-426E-40dd-AFC4-6F175D3DCCD1}">
              <a14:hiddenFill xmlns="" xmlns:a14="http://schemas.microsoft.com/office/drawing/2010/main">
                <a:noFill/>
              </a14:hiddenFill>
            </a:ext>
          </a:extLst>
        </p:spPr>
      </p:cxnSp>
      <p:cxnSp>
        <p:nvCxnSpPr>
          <p:cNvPr id="100" name="Straight Connector 76"/>
          <p:cNvCxnSpPr>
            <a:cxnSpLocks noChangeShapeType="1"/>
          </p:cNvCxnSpPr>
          <p:nvPr/>
        </p:nvCxnSpPr>
        <p:spPr bwMode="auto">
          <a:xfrm flipH="1">
            <a:off x="6790320" y="4191265"/>
            <a:ext cx="1162" cy="402856"/>
          </a:xfrm>
          <a:prstGeom prst="line">
            <a:avLst/>
          </a:prstGeom>
          <a:noFill/>
          <a:ln w="9525">
            <a:solidFill>
              <a:schemeClr val="tx1"/>
            </a:solidFill>
            <a:prstDash val="dash"/>
            <a:round/>
            <a:headEnd/>
            <a:tailEnd/>
          </a:ln>
          <a:extLst>
            <a:ext uri="{909E8E84-426E-40dd-AFC4-6F175D3DCCD1}">
              <a14:hiddenFill xmlns="" xmlns:a14="http://schemas.microsoft.com/office/drawing/2010/main">
                <a:noFill/>
              </a14:hiddenFill>
            </a:ext>
          </a:extLst>
        </p:spPr>
      </p:cxnSp>
      <p:cxnSp>
        <p:nvCxnSpPr>
          <p:cNvPr id="110" name="Straight Connector 84"/>
          <p:cNvCxnSpPr>
            <a:cxnSpLocks noChangeShapeType="1"/>
          </p:cNvCxnSpPr>
          <p:nvPr/>
        </p:nvCxnSpPr>
        <p:spPr bwMode="auto">
          <a:xfrm>
            <a:off x="4762181" y="4190101"/>
            <a:ext cx="2009245" cy="1162"/>
          </a:xfrm>
          <a:prstGeom prst="line">
            <a:avLst/>
          </a:prstGeom>
          <a:noFill/>
          <a:ln w="9525">
            <a:solidFill>
              <a:schemeClr val="tx1"/>
            </a:solidFill>
            <a:prstDash val="dash"/>
            <a:round/>
            <a:headEnd/>
            <a:tailEnd/>
          </a:ln>
          <a:extLst>
            <a:ext uri="{909E8E84-426E-40dd-AFC4-6F175D3DCCD1}">
              <a14:hiddenFill xmlns="" xmlns:a14="http://schemas.microsoft.com/office/drawing/2010/main">
                <a:noFill/>
              </a14:hiddenFill>
            </a:ext>
          </a:extLst>
        </p:spPr>
      </p:cxnSp>
      <p:graphicFrame>
        <p:nvGraphicFramePr>
          <p:cNvPr id="118" name="Object 10"/>
          <p:cNvGraphicFramePr>
            <a:graphicFrameLocks noChangeAspect="1"/>
          </p:cNvGraphicFramePr>
          <p:nvPr>
            <p:extLst>
              <p:ext uri="{D42A27DB-BD31-4B8C-83A1-F6EECF244321}">
                <p14:modId xmlns:p14="http://schemas.microsoft.com/office/powerpoint/2010/main" val="902756606"/>
              </p:ext>
            </p:extLst>
          </p:nvPr>
        </p:nvGraphicFramePr>
        <p:xfrm>
          <a:off x="4183063" y="2139950"/>
          <a:ext cx="514350" cy="468313"/>
        </p:xfrm>
        <a:graphic>
          <a:graphicData uri="http://schemas.openxmlformats.org/presentationml/2006/ole">
            <mc:AlternateContent xmlns:mc="http://schemas.openxmlformats.org/markup-compatibility/2006">
              <mc:Choice xmlns:v="urn:schemas-microsoft-com:vml" Requires="v">
                <p:oleObj name="Equation" r:id="rId17" imgW="431800" imgH="393700" progId="Equation.DSMT4">
                  <p:embed/>
                </p:oleObj>
              </mc:Choice>
              <mc:Fallback>
                <p:oleObj name="Equation" r:id="rId17" imgW="431800" imgH="393700" progId="Equation.DSMT4">
                  <p:embed/>
                  <p:pic>
                    <p:nvPicPr>
                      <p:cNvPr id="0" name=""/>
                      <p:cNvPicPr>
                        <a:picLocks noChangeAspect="1" noChangeArrowheads="1"/>
                      </p:cNvPicPr>
                      <p:nvPr/>
                    </p:nvPicPr>
                    <p:blipFill>
                      <a:blip r:embed="rId18"/>
                      <a:srcRect/>
                      <a:stretch>
                        <a:fillRect/>
                      </a:stretch>
                    </p:blipFill>
                    <p:spPr bwMode="auto">
                      <a:xfrm>
                        <a:off x="4183063" y="2139950"/>
                        <a:ext cx="514350" cy="4683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6" name="TextBox 35"/>
          <p:cNvSpPr txBox="1"/>
          <p:nvPr/>
        </p:nvSpPr>
        <p:spPr>
          <a:xfrm>
            <a:off x="455743" y="1298391"/>
            <a:ext cx="3151057" cy="707886"/>
          </a:xfrm>
          <a:prstGeom prst="rect">
            <a:avLst/>
          </a:prstGeom>
          <a:noFill/>
        </p:spPr>
        <p:txBody>
          <a:bodyPr wrap="square" rtlCol="0">
            <a:spAutoFit/>
          </a:bodyPr>
          <a:lstStyle/>
          <a:p>
            <a:r>
              <a:rPr lang="en-US" sz="2000" dirty="0">
                <a:solidFill>
                  <a:srgbClr val="FF0000"/>
                </a:solidFill>
                <a:latin typeface="Apple Chancery"/>
                <a:cs typeface="Apple Chancery"/>
              </a:rPr>
              <a:t>Note that </a:t>
            </a:r>
            <a:r>
              <a:rPr lang="en-US" sz="2000" dirty="0">
                <a:solidFill>
                  <a:srgbClr val="000000"/>
                </a:solidFill>
                <a:latin typeface="Times New Roman"/>
                <a:cs typeface="Times New Roman"/>
              </a:rPr>
              <a:t>after </a:t>
            </a:r>
            <a:r>
              <a:rPr lang="en-US" sz="2000" i="1" dirty="0">
                <a:solidFill>
                  <a:srgbClr val="0000FF"/>
                </a:solidFill>
                <a:latin typeface="Times New Roman"/>
                <a:cs typeface="Times New Roman"/>
              </a:rPr>
              <a:t>one time constant</a:t>
            </a:r>
            <a:r>
              <a:rPr lang="en-US" sz="2000" dirty="0">
                <a:solidFill>
                  <a:srgbClr val="000000"/>
                </a:solidFill>
                <a:latin typeface="Times New Roman"/>
                <a:cs typeface="Times New Roman"/>
              </a:rPr>
              <a:t>, the current is:</a:t>
            </a:r>
            <a:endParaRPr lang="en-US" sz="2800" dirty="0">
              <a:solidFill>
                <a:srgbClr val="000000"/>
              </a:solidFill>
              <a:latin typeface="Times New Roman"/>
              <a:cs typeface="Times New Roman"/>
            </a:endParaRPr>
          </a:p>
        </p:txBody>
      </p:sp>
      <p:graphicFrame>
        <p:nvGraphicFramePr>
          <p:cNvPr id="28" name="Object 2"/>
          <p:cNvGraphicFramePr>
            <a:graphicFrameLocks noChangeAspect="1"/>
          </p:cNvGraphicFramePr>
          <p:nvPr>
            <p:extLst>
              <p:ext uri="{D42A27DB-BD31-4B8C-83A1-F6EECF244321}">
                <p14:modId xmlns:p14="http://schemas.microsoft.com/office/powerpoint/2010/main" val="3948732133"/>
              </p:ext>
            </p:extLst>
          </p:nvPr>
        </p:nvGraphicFramePr>
        <p:xfrm>
          <a:off x="1152525" y="2139950"/>
          <a:ext cx="1641475" cy="1446213"/>
        </p:xfrm>
        <a:graphic>
          <a:graphicData uri="http://schemas.openxmlformats.org/presentationml/2006/ole">
            <mc:AlternateContent xmlns:mc="http://schemas.openxmlformats.org/markup-compatibility/2006">
              <mc:Choice xmlns:v="urn:schemas-microsoft-com:vml" Requires="v">
                <p:oleObj name="Equation" r:id="rId19" imgW="1028700" imgH="901700" progId="Equation.DSMT4">
                  <p:embed/>
                </p:oleObj>
              </mc:Choice>
              <mc:Fallback>
                <p:oleObj name="Equation" r:id="rId19" imgW="1028700" imgH="901700" progId="Equation.DSMT4">
                  <p:embed/>
                  <p:pic>
                    <p:nvPicPr>
                      <p:cNvPr id="0" name=""/>
                      <p:cNvPicPr>
                        <a:picLocks noChangeAspect="1" noChangeArrowheads="1"/>
                      </p:cNvPicPr>
                      <p:nvPr/>
                    </p:nvPicPr>
                    <p:blipFill>
                      <a:blip r:embed="rId20"/>
                      <a:srcRect/>
                      <a:stretch>
                        <a:fillRect/>
                      </a:stretch>
                    </p:blipFill>
                    <p:spPr bwMode="auto">
                      <a:xfrm>
                        <a:off x="1152525" y="2139950"/>
                        <a:ext cx="1641475" cy="1446213"/>
                      </a:xfrm>
                      <a:prstGeom prst="rect">
                        <a:avLst/>
                      </a:prstGeom>
                      <a:noFill/>
                      <a:ln>
                        <a:noFill/>
                      </a:ln>
                      <a:effectLst/>
                    </p:spPr>
                  </p:pic>
                </p:oleObj>
              </mc:Fallback>
            </mc:AlternateContent>
          </a:graphicData>
        </a:graphic>
      </p:graphicFrame>
      <p:sp>
        <p:nvSpPr>
          <p:cNvPr id="29" name="TextBox 28"/>
          <p:cNvSpPr txBox="1"/>
          <p:nvPr/>
        </p:nvSpPr>
        <p:spPr>
          <a:xfrm>
            <a:off x="327285" y="5091836"/>
            <a:ext cx="8717814" cy="1138773"/>
          </a:xfrm>
          <a:prstGeom prst="rect">
            <a:avLst/>
          </a:prstGeom>
          <a:noFill/>
        </p:spPr>
        <p:txBody>
          <a:bodyPr wrap="square" rtlCol="0">
            <a:spAutoFit/>
          </a:bodyPr>
          <a:lstStyle/>
          <a:p>
            <a:r>
              <a:rPr lang="en-US" sz="2800" dirty="0">
                <a:solidFill>
                  <a:srgbClr val="FF0000"/>
                </a:solidFill>
                <a:latin typeface="Apple Chancery"/>
                <a:cs typeface="Apple Chancery"/>
              </a:rPr>
              <a:t>After one time constant, </a:t>
            </a:r>
            <a:r>
              <a:rPr lang="en-US" sz="2000" dirty="0">
                <a:solidFill>
                  <a:srgbClr val="000000"/>
                </a:solidFill>
                <a:latin typeface="Times New Roman"/>
                <a:cs typeface="Times New Roman"/>
              </a:rPr>
              <a:t>the capacitor’s current will have </a:t>
            </a:r>
            <a:r>
              <a:rPr lang="en-US" sz="2000">
                <a:solidFill>
                  <a:srgbClr val="000000"/>
                </a:solidFill>
                <a:latin typeface="Times New Roman"/>
                <a:cs typeface="Times New Roman"/>
              </a:rPr>
              <a:t>dropped </a:t>
            </a:r>
            <a:r>
              <a:rPr lang="en-US" sz="2000">
                <a:solidFill>
                  <a:srgbClr val="FF0000"/>
                </a:solidFill>
                <a:latin typeface="Times New Roman"/>
                <a:cs typeface="Times New Roman"/>
              </a:rPr>
              <a:t>63%</a:t>
            </a:r>
            <a:r>
              <a:rPr lang="en-US" sz="2000">
                <a:solidFill>
                  <a:srgbClr val="000000"/>
                </a:solidFill>
                <a:latin typeface="Times New Roman"/>
                <a:cs typeface="Times New Roman"/>
              </a:rPr>
              <a:t> </a:t>
            </a:r>
            <a:r>
              <a:rPr lang="en-US" sz="2000" dirty="0">
                <a:solidFill>
                  <a:srgbClr val="000000"/>
                </a:solidFill>
                <a:latin typeface="Times New Roman"/>
                <a:cs typeface="Times New Roman"/>
              </a:rPr>
              <a:t>and will be at </a:t>
            </a:r>
            <a:r>
              <a:rPr lang="en-US" sz="2000" dirty="0">
                <a:solidFill>
                  <a:srgbClr val="FF0000"/>
                </a:solidFill>
                <a:latin typeface="Times New Roman"/>
                <a:cs typeface="Times New Roman"/>
              </a:rPr>
              <a:t>37%</a:t>
            </a:r>
            <a:r>
              <a:rPr lang="en-US" sz="2000" dirty="0">
                <a:solidFill>
                  <a:srgbClr val="000000"/>
                </a:solidFill>
                <a:latin typeface="Times New Roman"/>
                <a:cs typeface="Times New Roman"/>
              </a:rPr>
              <a:t> of its maximum.  After </a:t>
            </a:r>
            <a:r>
              <a:rPr lang="en-US" sz="2000" dirty="0">
                <a:solidFill>
                  <a:srgbClr val="0000FF"/>
                </a:solidFill>
                <a:latin typeface="Times New Roman"/>
                <a:cs typeface="Times New Roman"/>
              </a:rPr>
              <a:t>two time constants, it </a:t>
            </a:r>
            <a:r>
              <a:rPr lang="en-US" sz="2000" dirty="0">
                <a:solidFill>
                  <a:srgbClr val="000000"/>
                </a:solidFill>
                <a:latin typeface="Times New Roman"/>
                <a:cs typeface="Times New Roman"/>
              </a:rPr>
              <a:t>will be at </a:t>
            </a:r>
            <a:r>
              <a:rPr lang="en-US" sz="2000" dirty="0">
                <a:solidFill>
                  <a:srgbClr val="FF0000"/>
                </a:solidFill>
                <a:latin typeface="Times New Roman"/>
                <a:cs typeface="Times New Roman"/>
              </a:rPr>
              <a:t>13% </a:t>
            </a:r>
            <a:r>
              <a:rPr lang="en-US" sz="2000" dirty="0">
                <a:solidFill>
                  <a:srgbClr val="0000FF"/>
                </a:solidFill>
                <a:latin typeface="Times New Roman"/>
                <a:cs typeface="Times New Roman"/>
              </a:rPr>
              <a:t>of</a:t>
            </a:r>
            <a:r>
              <a:rPr lang="en-US" sz="2000" dirty="0">
                <a:solidFill>
                  <a:srgbClr val="000000"/>
                </a:solidFill>
                <a:latin typeface="Times New Roman"/>
                <a:cs typeface="Times New Roman"/>
              </a:rPr>
              <a:t> its </a:t>
            </a:r>
            <a:r>
              <a:rPr lang="en-US" sz="2000" dirty="0">
                <a:solidFill>
                  <a:srgbClr val="0000FF"/>
                </a:solidFill>
                <a:latin typeface="Times New Roman"/>
                <a:cs typeface="Times New Roman"/>
              </a:rPr>
              <a:t>maximum.</a:t>
            </a:r>
            <a:endParaRPr lang="en-US" sz="2800" dirty="0">
              <a:solidFill>
                <a:srgbClr val="000000"/>
              </a:solidFill>
              <a:latin typeface="Times New Roman"/>
              <a:cs typeface="Times New Roman"/>
            </a:endParaRPr>
          </a:p>
        </p:txBody>
      </p:sp>
    </p:spTree>
    <p:extLst>
      <p:ext uri="{BB962C8B-B14F-4D97-AF65-F5344CB8AC3E}">
        <p14:creationId xmlns:p14="http://schemas.microsoft.com/office/powerpoint/2010/main" val="4027938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dissolv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dissolve">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16"/>
                                        </p:tgtEl>
                                        <p:attrNameLst>
                                          <p:attrName>style.visibility</p:attrName>
                                        </p:attrNameLst>
                                      </p:cBhvr>
                                      <p:to>
                                        <p:strVal val="visible"/>
                                      </p:to>
                                    </p:set>
                                    <p:animEffect transition="in" filter="dissolve">
                                      <p:cBhvr>
                                        <p:cTn id="17" dur="500"/>
                                        <p:tgtEl>
                                          <p:spTgt spid="116"/>
                                        </p:tgtEl>
                                      </p:cBhvr>
                                    </p:animEffect>
                                  </p:childTnLst>
                                </p:cTn>
                              </p:par>
                              <p:par>
                                <p:cTn id="18" presetID="9" presetClass="entr" presetSubtype="0" fill="hold" nodeType="withEffect">
                                  <p:stCondLst>
                                    <p:cond delay="0"/>
                                  </p:stCondLst>
                                  <p:childTnLst>
                                    <p:set>
                                      <p:cBhvr>
                                        <p:cTn id="19" dur="1" fill="hold">
                                          <p:stCondLst>
                                            <p:cond delay="0"/>
                                          </p:stCondLst>
                                        </p:cTn>
                                        <p:tgtEl>
                                          <p:spTgt spid="91"/>
                                        </p:tgtEl>
                                        <p:attrNameLst>
                                          <p:attrName>style.visibility</p:attrName>
                                        </p:attrNameLst>
                                      </p:cBhvr>
                                      <p:to>
                                        <p:strVal val="visible"/>
                                      </p:to>
                                    </p:set>
                                    <p:animEffect transition="in" filter="dissolve">
                                      <p:cBhvr>
                                        <p:cTn id="20" dur="500"/>
                                        <p:tgtEl>
                                          <p:spTgt spid="91"/>
                                        </p:tgtEl>
                                      </p:cBhvr>
                                    </p:animEffect>
                                  </p:childTnLst>
                                </p:cTn>
                              </p:par>
                              <p:par>
                                <p:cTn id="21" presetID="9" presetClass="entr" presetSubtype="0" fill="hold" nodeType="withEffect">
                                  <p:stCondLst>
                                    <p:cond delay="0"/>
                                  </p:stCondLst>
                                  <p:childTnLst>
                                    <p:set>
                                      <p:cBhvr>
                                        <p:cTn id="22" dur="1" fill="hold">
                                          <p:stCondLst>
                                            <p:cond delay="0"/>
                                          </p:stCondLst>
                                        </p:cTn>
                                        <p:tgtEl>
                                          <p:spTgt spid="92"/>
                                        </p:tgtEl>
                                        <p:attrNameLst>
                                          <p:attrName>style.visibility</p:attrName>
                                        </p:attrNameLst>
                                      </p:cBhvr>
                                      <p:to>
                                        <p:strVal val="visible"/>
                                      </p:to>
                                    </p:set>
                                    <p:animEffect transition="in" filter="dissolve">
                                      <p:cBhvr>
                                        <p:cTn id="23" dur="500"/>
                                        <p:tgtEl>
                                          <p:spTgt spid="92"/>
                                        </p:tgtEl>
                                      </p:cBhvr>
                                    </p:animEffect>
                                  </p:childTnLst>
                                </p:cTn>
                              </p:par>
                              <p:par>
                                <p:cTn id="24" presetID="9" presetClass="entr" presetSubtype="0" fill="hold" nodeType="withEffect">
                                  <p:stCondLst>
                                    <p:cond delay="0"/>
                                  </p:stCondLst>
                                  <p:childTnLst>
                                    <p:set>
                                      <p:cBhvr>
                                        <p:cTn id="25" dur="1" fill="hold">
                                          <p:stCondLst>
                                            <p:cond delay="0"/>
                                          </p:stCondLst>
                                        </p:cTn>
                                        <p:tgtEl>
                                          <p:spTgt spid="110"/>
                                        </p:tgtEl>
                                        <p:attrNameLst>
                                          <p:attrName>style.visibility</p:attrName>
                                        </p:attrNameLst>
                                      </p:cBhvr>
                                      <p:to>
                                        <p:strVal val="visible"/>
                                      </p:to>
                                    </p:set>
                                    <p:animEffect transition="in" filter="dissolve">
                                      <p:cBhvr>
                                        <p:cTn id="26" dur="500"/>
                                        <p:tgtEl>
                                          <p:spTgt spid="110"/>
                                        </p:tgtEl>
                                      </p:cBhvr>
                                    </p:animEffect>
                                  </p:childTnLst>
                                </p:cTn>
                              </p:par>
                              <p:par>
                                <p:cTn id="27" presetID="9" presetClass="entr" presetSubtype="0" fill="hold" nodeType="withEffect">
                                  <p:stCondLst>
                                    <p:cond delay="0"/>
                                  </p:stCondLst>
                                  <p:childTnLst>
                                    <p:set>
                                      <p:cBhvr>
                                        <p:cTn id="28" dur="1" fill="hold">
                                          <p:stCondLst>
                                            <p:cond delay="0"/>
                                          </p:stCondLst>
                                        </p:cTn>
                                        <p:tgtEl>
                                          <p:spTgt spid="97"/>
                                        </p:tgtEl>
                                        <p:attrNameLst>
                                          <p:attrName>style.visibility</p:attrName>
                                        </p:attrNameLst>
                                      </p:cBhvr>
                                      <p:to>
                                        <p:strVal val="visible"/>
                                      </p:to>
                                    </p:set>
                                    <p:animEffect transition="in" filter="dissolve">
                                      <p:cBhvr>
                                        <p:cTn id="29" dur="500"/>
                                        <p:tgtEl>
                                          <p:spTgt spid="97"/>
                                        </p:tgtEl>
                                      </p:cBhvr>
                                    </p:animEffect>
                                  </p:childTnLst>
                                </p:cTn>
                              </p:par>
                              <p:par>
                                <p:cTn id="30" presetID="9" presetClass="entr" presetSubtype="0" fill="hold" nodeType="withEffect">
                                  <p:stCondLst>
                                    <p:cond delay="0"/>
                                  </p:stCondLst>
                                  <p:childTnLst>
                                    <p:set>
                                      <p:cBhvr>
                                        <p:cTn id="31" dur="1" fill="hold">
                                          <p:stCondLst>
                                            <p:cond delay="0"/>
                                          </p:stCondLst>
                                        </p:cTn>
                                        <p:tgtEl>
                                          <p:spTgt spid="100"/>
                                        </p:tgtEl>
                                        <p:attrNameLst>
                                          <p:attrName>style.visibility</p:attrName>
                                        </p:attrNameLst>
                                      </p:cBhvr>
                                      <p:to>
                                        <p:strVal val="visible"/>
                                      </p:to>
                                    </p:set>
                                    <p:animEffect transition="in" filter="dissolve">
                                      <p:cBhvr>
                                        <p:cTn id="32" dur="500"/>
                                        <p:tgtEl>
                                          <p:spTgt spid="100"/>
                                        </p:tgtEl>
                                      </p:cBhvr>
                                    </p:animEffect>
                                  </p:childTnLst>
                                </p:cTn>
                              </p:par>
                              <p:par>
                                <p:cTn id="33" presetID="9" presetClass="entr" presetSubtype="0" fill="hold" nodeType="withEffect">
                                  <p:stCondLst>
                                    <p:cond delay="0"/>
                                  </p:stCondLst>
                                  <p:childTnLst>
                                    <p:set>
                                      <p:cBhvr>
                                        <p:cTn id="34" dur="1" fill="hold">
                                          <p:stCondLst>
                                            <p:cond delay="0"/>
                                          </p:stCondLst>
                                        </p:cTn>
                                        <p:tgtEl>
                                          <p:spTgt spid="101"/>
                                        </p:tgtEl>
                                        <p:attrNameLst>
                                          <p:attrName>style.visibility</p:attrName>
                                        </p:attrNameLst>
                                      </p:cBhvr>
                                      <p:to>
                                        <p:strVal val="visible"/>
                                      </p:to>
                                    </p:set>
                                    <p:animEffect transition="in" filter="dissolve">
                                      <p:cBhvr>
                                        <p:cTn id="35" dur="500"/>
                                        <p:tgtEl>
                                          <p:spTgt spid="101"/>
                                        </p:tgtEl>
                                      </p:cBhvr>
                                    </p:animEffect>
                                  </p:childTnLst>
                                </p:cTn>
                              </p:par>
                              <p:par>
                                <p:cTn id="36" presetID="9" presetClass="entr" presetSubtype="0" fill="hold" nodeType="withEffect">
                                  <p:stCondLst>
                                    <p:cond delay="0"/>
                                  </p:stCondLst>
                                  <p:childTnLst>
                                    <p:set>
                                      <p:cBhvr>
                                        <p:cTn id="37" dur="1" fill="hold">
                                          <p:stCondLst>
                                            <p:cond delay="0"/>
                                          </p:stCondLst>
                                        </p:cTn>
                                        <p:tgtEl>
                                          <p:spTgt spid="98"/>
                                        </p:tgtEl>
                                        <p:attrNameLst>
                                          <p:attrName>style.visibility</p:attrName>
                                        </p:attrNameLst>
                                      </p:cBhvr>
                                      <p:to>
                                        <p:strVal val="visible"/>
                                      </p:to>
                                    </p:set>
                                    <p:animEffect transition="in" filter="dissolve">
                                      <p:cBhvr>
                                        <p:cTn id="38"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 name="TextBox 39"/>
          <p:cNvSpPr txBox="1"/>
          <p:nvPr/>
        </p:nvSpPr>
        <p:spPr>
          <a:xfrm>
            <a:off x="263786" y="37218"/>
            <a:ext cx="8637326" cy="646331"/>
          </a:xfrm>
          <a:prstGeom prst="rect">
            <a:avLst/>
          </a:prstGeom>
          <a:noFill/>
        </p:spPr>
        <p:txBody>
          <a:bodyPr wrap="square" rtlCol="0">
            <a:spAutoFit/>
          </a:bodyPr>
          <a:lstStyle/>
          <a:p>
            <a:pPr algn="ctr"/>
            <a:r>
              <a:rPr lang="en-US" sz="3600" dirty="0">
                <a:solidFill>
                  <a:srgbClr val="FF0000"/>
                </a:solidFill>
                <a:latin typeface="Apple Chancery"/>
                <a:cs typeface="Apple Chancery"/>
              </a:rPr>
              <a:t>Capacitors—Discharging Characteristics</a:t>
            </a:r>
            <a:endParaRPr lang="en-US" sz="2000" dirty="0">
              <a:latin typeface="Times New Roman"/>
              <a:cs typeface="Times New Roman"/>
            </a:endParaRPr>
          </a:p>
        </p:txBody>
      </p:sp>
      <p:sp>
        <p:nvSpPr>
          <p:cNvPr id="137250"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82296" tIns="41148" rIns="82296" bIns="41148"/>
          <a:lstStyle/>
          <a:p>
            <a:endParaRPr lang="en-US"/>
          </a:p>
        </p:txBody>
      </p:sp>
      <p:sp>
        <p:nvSpPr>
          <p:cNvPr id="137251" name="TextBox 43"/>
          <p:cNvSpPr txBox="1">
            <a:spLocks noChangeArrowheads="1"/>
          </p:cNvSpPr>
          <p:nvPr/>
        </p:nvSpPr>
        <p:spPr bwMode="auto">
          <a:xfrm>
            <a:off x="8719662" y="6472238"/>
            <a:ext cx="389505" cy="2523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38.)</a:t>
            </a:r>
          </a:p>
        </p:txBody>
      </p:sp>
      <p:sp>
        <p:nvSpPr>
          <p:cNvPr id="4" name="TextBox 3"/>
          <p:cNvSpPr txBox="1"/>
          <p:nvPr/>
        </p:nvSpPr>
        <p:spPr>
          <a:xfrm>
            <a:off x="251086" y="850900"/>
            <a:ext cx="6098914" cy="830997"/>
          </a:xfrm>
          <a:prstGeom prst="rect">
            <a:avLst/>
          </a:prstGeom>
          <a:noFill/>
        </p:spPr>
        <p:txBody>
          <a:bodyPr wrap="square" rtlCol="0">
            <a:spAutoFit/>
          </a:bodyPr>
          <a:lstStyle/>
          <a:p>
            <a:r>
              <a:rPr lang="en-US" sz="2800" dirty="0">
                <a:solidFill>
                  <a:srgbClr val="FF0000"/>
                </a:solidFill>
                <a:latin typeface="Apple Chancery"/>
                <a:cs typeface="Apple Chancery"/>
              </a:rPr>
              <a:t>Example 11: At</a:t>
            </a:r>
            <a:r>
              <a:rPr lang="en-US" sz="2000" dirty="0">
                <a:latin typeface="Times New Roman"/>
                <a:cs typeface="Times New Roman"/>
              </a:rPr>
              <a:t> </a:t>
            </a:r>
            <a:r>
              <a:rPr lang="en-US" sz="2000" dirty="0">
                <a:solidFill>
                  <a:srgbClr val="FF0000"/>
                </a:solidFill>
                <a:latin typeface="Times New Roman"/>
                <a:cs typeface="Times New Roman"/>
              </a:rPr>
              <a:t>t = 0</a:t>
            </a:r>
            <a:r>
              <a:rPr lang="en-US" sz="2000" dirty="0">
                <a:latin typeface="Times New Roman"/>
                <a:cs typeface="Times New Roman"/>
              </a:rPr>
              <a:t>, the </a:t>
            </a:r>
            <a:r>
              <a:rPr lang="en-US" sz="2000" dirty="0">
                <a:solidFill>
                  <a:srgbClr val="0000FF"/>
                </a:solidFill>
                <a:latin typeface="Times New Roman"/>
                <a:cs typeface="Times New Roman"/>
              </a:rPr>
              <a:t>switch is thrown </a:t>
            </a:r>
            <a:r>
              <a:rPr lang="en-US" sz="2000" dirty="0">
                <a:latin typeface="Times New Roman"/>
                <a:cs typeface="Times New Roman"/>
              </a:rPr>
              <a:t>and a </a:t>
            </a:r>
            <a:r>
              <a:rPr lang="en-US" sz="2000" dirty="0">
                <a:solidFill>
                  <a:srgbClr val="0000FF"/>
                </a:solidFill>
                <a:latin typeface="Times New Roman"/>
                <a:cs typeface="Times New Roman"/>
              </a:rPr>
              <a:t>charged</a:t>
            </a:r>
            <a:r>
              <a:rPr lang="en-US" sz="2000" dirty="0">
                <a:latin typeface="Times New Roman"/>
                <a:cs typeface="Times New Roman"/>
              </a:rPr>
              <a:t> </a:t>
            </a:r>
            <a:r>
              <a:rPr lang="en-US" sz="2000" dirty="0">
                <a:solidFill>
                  <a:srgbClr val="0000FF"/>
                </a:solidFill>
                <a:latin typeface="Times New Roman"/>
                <a:cs typeface="Times New Roman"/>
              </a:rPr>
              <a:t>capacitor </a:t>
            </a:r>
            <a:r>
              <a:rPr lang="en-US" sz="2000" dirty="0">
                <a:latin typeface="Times New Roman"/>
                <a:cs typeface="Times New Roman"/>
              </a:rPr>
              <a:t>begins to </a:t>
            </a:r>
            <a:r>
              <a:rPr lang="en-US" sz="2000" dirty="0">
                <a:solidFill>
                  <a:srgbClr val="0000FF"/>
                </a:solidFill>
                <a:latin typeface="Times New Roman"/>
                <a:cs typeface="Times New Roman"/>
              </a:rPr>
              <a:t>discharge</a:t>
            </a:r>
            <a:r>
              <a:rPr lang="en-US" sz="2000" dirty="0">
                <a:latin typeface="Times New Roman"/>
                <a:cs typeface="Times New Roman"/>
              </a:rPr>
              <a:t>.  </a:t>
            </a:r>
            <a:endParaRPr lang="en-US" sz="2800" dirty="0">
              <a:solidFill>
                <a:srgbClr val="FF0000"/>
              </a:solidFill>
              <a:latin typeface="Apple Chancery"/>
              <a:cs typeface="Apple Chancery"/>
            </a:endParaRPr>
          </a:p>
        </p:txBody>
      </p:sp>
      <p:graphicFrame>
        <p:nvGraphicFramePr>
          <p:cNvPr id="77" name="Object 2"/>
          <p:cNvGraphicFramePr>
            <a:graphicFrameLocks noChangeAspect="1"/>
          </p:cNvGraphicFramePr>
          <p:nvPr>
            <p:extLst>
              <p:ext uri="{D42A27DB-BD31-4B8C-83A1-F6EECF244321}">
                <p14:modId xmlns:p14="http://schemas.microsoft.com/office/powerpoint/2010/main" val="3434490240"/>
              </p:ext>
            </p:extLst>
          </p:nvPr>
        </p:nvGraphicFramePr>
        <p:xfrm>
          <a:off x="6526213" y="1852613"/>
          <a:ext cx="261937" cy="261937"/>
        </p:xfrm>
        <a:graphic>
          <a:graphicData uri="http://schemas.openxmlformats.org/presentationml/2006/ole">
            <mc:AlternateContent xmlns:mc="http://schemas.openxmlformats.org/markup-compatibility/2006">
              <mc:Choice xmlns:v="urn:schemas-microsoft-com:vml" Requires="v">
                <p:oleObj name="Equation" r:id="rId3" imgW="152400" imgH="152400" progId="Equation.DSMT4">
                  <p:embed/>
                </p:oleObj>
              </mc:Choice>
              <mc:Fallback>
                <p:oleObj name="Equation" r:id="rId3" imgW="152400" imgH="152400" progId="Equation.DSMT4">
                  <p:embed/>
                  <p:pic>
                    <p:nvPicPr>
                      <p:cNvPr id="0" name=""/>
                      <p:cNvPicPr>
                        <a:picLocks noChangeAspect="1" noChangeArrowheads="1"/>
                      </p:cNvPicPr>
                      <p:nvPr/>
                    </p:nvPicPr>
                    <p:blipFill>
                      <a:blip r:embed="rId4"/>
                      <a:srcRect/>
                      <a:stretch>
                        <a:fillRect/>
                      </a:stretch>
                    </p:blipFill>
                    <p:spPr bwMode="auto">
                      <a:xfrm>
                        <a:off x="6526213" y="1852613"/>
                        <a:ext cx="261937" cy="261937"/>
                      </a:xfrm>
                      <a:prstGeom prst="rect">
                        <a:avLst/>
                      </a:prstGeom>
                      <a:noFill/>
                      <a:ln>
                        <a:noFill/>
                      </a:ln>
                      <a:effectLst/>
                    </p:spPr>
                  </p:pic>
                </p:oleObj>
              </mc:Fallback>
            </mc:AlternateContent>
          </a:graphicData>
        </a:graphic>
      </p:graphicFrame>
      <p:grpSp>
        <p:nvGrpSpPr>
          <p:cNvPr id="88" name="Group 40"/>
          <p:cNvGrpSpPr>
            <a:grpSpLocks/>
          </p:cNvGrpSpPr>
          <p:nvPr/>
        </p:nvGrpSpPr>
        <p:grpSpPr bwMode="auto">
          <a:xfrm rot="5400000">
            <a:off x="6713138" y="1883770"/>
            <a:ext cx="478466" cy="299762"/>
            <a:chOff x="4320" y="1536"/>
            <a:chExt cx="384" cy="240"/>
          </a:xfrm>
        </p:grpSpPr>
        <p:sp>
          <p:nvSpPr>
            <p:cNvPr id="126" name="Line 24"/>
            <p:cNvSpPr>
              <a:spLocks noChangeShapeType="1"/>
            </p:cNvSpPr>
            <p:nvPr/>
          </p:nvSpPr>
          <p:spPr bwMode="auto">
            <a:xfrm flipV="1">
              <a:off x="4320" y="1536"/>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27" name="Line 25"/>
            <p:cNvSpPr>
              <a:spLocks noChangeShapeType="1"/>
            </p:cNvSpPr>
            <p:nvPr/>
          </p:nvSpPr>
          <p:spPr bwMode="auto">
            <a:xfrm>
              <a:off x="4368"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28" name="Line 26"/>
            <p:cNvSpPr>
              <a:spLocks noChangeShapeType="1"/>
            </p:cNvSpPr>
            <p:nvPr/>
          </p:nvSpPr>
          <p:spPr bwMode="auto">
            <a:xfrm flipV="1">
              <a:off x="4464"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29" name="Line 27"/>
            <p:cNvSpPr>
              <a:spLocks noChangeShapeType="1"/>
            </p:cNvSpPr>
            <p:nvPr/>
          </p:nvSpPr>
          <p:spPr bwMode="auto">
            <a:xfrm>
              <a:off x="4560"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30" name="Line 28"/>
            <p:cNvSpPr>
              <a:spLocks noChangeShapeType="1"/>
            </p:cNvSpPr>
            <p:nvPr/>
          </p:nvSpPr>
          <p:spPr bwMode="auto">
            <a:xfrm flipV="1">
              <a:off x="4656" y="1632"/>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89" name="Line 41"/>
          <p:cNvSpPr>
            <a:spLocks noChangeShapeType="1"/>
          </p:cNvSpPr>
          <p:nvPr/>
        </p:nvSpPr>
        <p:spPr bwMode="auto">
          <a:xfrm rot="5400000" flipV="1">
            <a:off x="6650013" y="1527344"/>
            <a:ext cx="544956" cy="193"/>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90" name="Line 42"/>
          <p:cNvSpPr>
            <a:spLocks noChangeShapeType="1"/>
          </p:cNvSpPr>
          <p:nvPr/>
        </p:nvSpPr>
        <p:spPr bwMode="auto">
          <a:xfrm rot="5400000">
            <a:off x="6684506" y="2570727"/>
            <a:ext cx="595683" cy="2"/>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91" name="Line 43"/>
          <p:cNvSpPr>
            <a:spLocks noChangeShapeType="1"/>
          </p:cNvSpPr>
          <p:nvPr/>
        </p:nvSpPr>
        <p:spPr bwMode="auto">
          <a:xfrm flipH="1">
            <a:off x="8490261" y="1254962"/>
            <a:ext cx="1" cy="659256"/>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92" name="Line 44"/>
          <p:cNvSpPr>
            <a:spLocks noChangeShapeType="1"/>
          </p:cNvSpPr>
          <p:nvPr/>
        </p:nvSpPr>
        <p:spPr bwMode="auto">
          <a:xfrm flipH="1">
            <a:off x="8490261" y="2061855"/>
            <a:ext cx="1" cy="806713"/>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97" name="Line 93"/>
          <p:cNvSpPr>
            <a:spLocks noChangeShapeType="1"/>
          </p:cNvSpPr>
          <p:nvPr/>
        </p:nvSpPr>
        <p:spPr bwMode="auto">
          <a:xfrm flipH="1" flipV="1">
            <a:off x="6930820" y="1254962"/>
            <a:ext cx="662798"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98" name="Line 101"/>
          <p:cNvSpPr>
            <a:spLocks noChangeShapeType="1"/>
          </p:cNvSpPr>
          <p:nvPr/>
        </p:nvSpPr>
        <p:spPr bwMode="auto">
          <a:xfrm flipH="1">
            <a:off x="6982346" y="2868568"/>
            <a:ext cx="1500003"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aphicFrame>
        <p:nvGraphicFramePr>
          <p:cNvPr id="131" name="Object 2"/>
          <p:cNvGraphicFramePr>
            <a:graphicFrameLocks noChangeAspect="1"/>
          </p:cNvGraphicFramePr>
          <p:nvPr>
            <p:extLst>
              <p:ext uri="{D42A27DB-BD31-4B8C-83A1-F6EECF244321}">
                <p14:modId xmlns:p14="http://schemas.microsoft.com/office/powerpoint/2010/main" val="108879409"/>
              </p:ext>
            </p:extLst>
          </p:nvPr>
        </p:nvGraphicFramePr>
        <p:xfrm>
          <a:off x="8774239" y="1838018"/>
          <a:ext cx="239713" cy="261937"/>
        </p:xfrm>
        <a:graphic>
          <a:graphicData uri="http://schemas.openxmlformats.org/presentationml/2006/ole">
            <mc:AlternateContent xmlns:mc="http://schemas.openxmlformats.org/markup-compatibility/2006">
              <mc:Choice xmlns:v="urn:schemas-microsoft-com:vml" Requires="v">
                <p:oleObj name="Equation" r:id="rId5" imgW="139700" imgH="152400" progId="Equation.DSMT4">
                  <p:embed/>
                </p:oleObj>
              </mc:Choice>
              <mc:Fallback>
                <p:oleObj name="Equation" r:id="rId5" imgW="139700" imgH="152400" progId="Equation.DSMT4">
                  <p:embed/>
                  <p:pic>
                    <p:nvPicPr>
                      <p:cNvPr id="0" name=""/>
                      <p:cNvPicPr>
                        <a:picLocks noChangeAspect="1" noChangeArrowheads="1"/>
                      </p:cNvPicPr>
                      <p:nvPr/>
                    </p:nvPicPr>
                    <p:blipFill>
                      <a:blip r:embed="rId6"/>
                      <a:srcRect/>
                      <a:stretch>
                        <a:fillRect/>
                      </a:stretch>
                    </p:blipFill>
                    <p:spPr bwMode="auto">
                      <a:xfrm>
                        <a:off x="8774239" y="1838018"/>
                        <a:ext cx="239713" cy="261937"/>
                      </a:xfrm>
                      <a:prstGeom prst="rect">
                        <a:avLst/>
                      </a:prstGeom>
                      <a:noFill/>
                      <a:ln>
                        <a:noFill/>
                      </a:ln>
                      <a:effectLst/>
                    </p:spPr>
                  </p:pic>
                </p:oleObj>
              </mc:Fallback>
            </mc:AlternateContent>
          </a:graphicData>
        </a:graphic>
      </p:graphicFrame>
      <p:sp>
        <p:nvSpPr>
          <p:cNvPr id="142" name="TextBox 141"/>
          <p:cNvSpPr txBox="1"/>
          <p:nvPr/>
        </p:nvSpPr>
        <p:spPr>
          <a:xfrm>
            <a:off x="526514" y="1711018"/>
            <a:ext cx="5823486" cy="707886"/>
          </a:xfrm>
          <a:prstGeom prst="rect">
            <a:avLst/>
          </a:prstGeom>
          <a:noFill/>
        </p:spPr>
        <p:txBody>
          <a:bodyPr wrap="square" rtlCol="0">
            <a:spAutoFit/>
          </a:bodyPr>
          <a:lstStyle/>
          <a:p>
            <a:r>
              <a:rPr lang="en-US" sz="2000" dirty="0">
                <a:solidFill>
                  <a:srgbClr val="FF0000"/>
                </a:solidFill>
                <a:latin typeface="Apple Chancery"/>
                <a:cs typeface="Apple Chancery"/>
              </a:rPr>
              <a:t>a.) How are </a:t>
            </a:r>
            <a:r>
              <a:rPr lang="en-US" sz="2000" dirty="0">
                <a:solidFill>
                  <a:srgbClr val="0000FF"/>
                </a:solidFill>
                <a:latin typeface="Times New Roman"/>
                <a:cs typeface="Times New Roman"/>
              </a:rPr>
              <a:t>current through the circuit </a:t>
            </a:r>
            <a:r>
              <a:rPr lang="en-US" sz="2000" dirty="0">
                <a:latin typeface="Times New Roman"/>
                <a:cs typeface="Times New Roman"/>
              </a:rPr>
              <a:t>and </a:t>
            </a:r>
            <a:r>
              <a:rPr lang="en-US" sz="2000" dirty="0">
                <a:solidFill>
                  <a:srgbClr val="0000FF"/>
                </a:solidFill>
                <a:latin typeface="Times New Roman"/>
                <a:cs typeface="Times New Roman"/>
              </a:rPr>
              <a:t>charge</a:t>
            </a:r>
            <a:r>
              <a:rPr lang="en-US" sz="2000" dirty="0">
                <a:latin typeface="Times New Roman"/>
                <a:cs typeface="Times New Roman"/>
              </a:rPr>
              <a:t> </a:t>
            </a:r>
            <a:r>
              <a:rPr lang="en-US" sz="2000" dirty="0">
                <a:solidFill>
                  <a:srgbClr val="0000FF"/>
                </a:solidFill>
                <a:latin typeface="Times New Roman"/>
                <a:cs typeface="Times New Roman"/>
              </a:rPr>
              <a:t>on the capacitor plates </a:t>
            </a:r>
            <a:r>
              <a:rPr lang="en-US" sz="2000" dirty="0">
                <a:latin typeface="Times New Roman"/>
                <a:cs typeface="Times New Roman"/>
              </a:rPr>
              <a:t>related?</a:t>
            </a:r>
          </a:p>
        </p:txBody>
      </p:sp>
      <p:sp>
        <p:nvSpPr>
          <p:cNvPr id="71" name="Line 44"/>
          <p:cNvSpPr>
            <a:spLocks noChangeShapeType="1"/>
          </p:cNvSpPr>
          <p:nvPr/>
        </p:nvSpPr>
        <p:spPr bwMode="auto">
          <a:xfrm flipH="1">
            <a:off x="8245601" y="2061855"/>
            <a:ext cx="482599"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72" name="Line 44"/>
          <p:cNvSpPr>
            <a:spLocks noChangeShapeType="1"/>
          </p:cNvSpPr>
          <p:nvPr/>
        </p:nvSpPr>
        <p:spPr bwMode="auto">
          <a:xfrm flipH="1">
            <a:off x="8245601" y="1914218"/>
            <a:ext cx="482599"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79" name="TextBox 78"/>
          <p:cNvSpPr txBox="1"/>
          <p:nvPr/>
        </p:nvSpPr>
        <p:spPr>
          <a:xfrm>
            <a:off x="782795" y="2520504"/>
            <a:ext cx="5567205" cy="1015663"/>
          </a:xfrm>
          <a:prstGeom prst="rect">
            <a:avLst/>
          </a:prstGeom>
          <a:noFill/>
        </p:spPr>
        <p:txBody>
          <a:bodyPr wrap="square" rtlCol="0">
            <a:spAutoFit/>
          </a:bodyPr>
          <a:lstStyle/>
          <a:p>
            <a:r>
              <a:rPr lang="en-US" sz="2000" dirty="0">
                <a:solidFill>
                  <a:srgbClr val="FF0000"/>
                </a:solidFill>
                <a:latin typeface="Apple Chancery"/>
                <a:cs typeface="Apple Chancery"/>
              </a:rPr>
              <a:t>When a capacitor </a:t>
            </a:r>
            <a:r>
              <a:rPr lang="en-US" sz="2000" dirty="0">
                <a:latin typeface="Times New Roman"/>
                <a:cs typeface="Times New Roman"/>
              </a:rPr>
              <a:t>is</a:t>
            </a:r>
            <a:r>
              <a:rPr lang="en-US" sz="2000" dirty="0">
                <a:solidFill>
                  <a:srgbClr val="0000FF"/>
                </a:solidFill>
                <a:latin typeface="Times New Roman"/>
                <a:cs typeface="Times New Roman"/>
              </a:rPr>
              <a:t> discharging, </a:t>
            </a:r>
            <a:r>
              <a:rPr lang="en-US" sz="2000" dirty="0">
                <a:solidFill>
                  <a:srgbClr val="000000"/>
                </a:solidFill>
                <a:latin typeface="Times New Roman"/>
                <a:cs typeface="Times New Roman"/>
              </a:rPr>
              <a:t>the</a:t>
            </a:r>
            <a:r>
              <a:rPr lang="en-US" sz="2000" dirty="0">
                <a:solidFill>
                  <a:srgbClr val="0000FF"/>
                </a:solidFill>
                <a:latin typeface="Times New Roman"/>
                <a:cs typeface="Times New Roman"/>
              </a:rPr>
              <a:t> </a:t>
            </a:r>
            <a:r>
              <a:rPr lang="en-US" sz="2000" i="1" dirty="0">
                <a:solidFill>
                  <a:srgbClr val="0000FF"/>
                </a:solidFill>
                <a:latin typeface="Times New Roman"/>
                <a:cs typeface="Times New Roman"/>
              </a:rPr>
              <a:t>rate of change of charge on the plate </a:t>
            </a:r>
            <a:r>
              <a:rPr lang="en-US" sz="2000" dirty="0">
                <a:solidFill>
                  <a:srgbClr val="000000"/>
                </a:solidFill>
                <a:latin typeface="Times New Roman"/>
                <a:cs typeface="Times New Roman"/>
              </a:rPr>
              <a:t>is</a:t>
            </a:r>
            <a:r>
              <a:rPr lang="en-US" sz="2000" dirty="0">
                <a:solidFill>
                  <a:srgbClr val="0000FF"/>
                </a:solidFill>
                <a:latin typeface="Times New Roman"/>
                <a:cs typeface="Times New Roman"/>
              </a:rPr>
              <a:t> </a:t>
            </a:r>
            <a:r>
              <a:rPr lang="en-US" sz="2000" dirty="0">
                <a:solidFill>
                  <a:srgbClr val="FF0000"/>
                </a:solidFill>
                <a:latin typeface="Times New Roman"/>
                <a:cs typeface="Times New Roman"/>
              </a:rPr>
              <a:t>negative</a:t>
            </a:r>
            <a:r>
              <a:rPr lang="en-US" sz="2000" dirty="0">
                <a:solidFill>
                  <a:srgbClr val="0000FF"/>
                </a:solidFill>
                <a:latin typeface="Times New Roman"/>
                <a:cs typeface="Times New Roman"/>
              </a:rPr>
              <a:t> </a:t>
            </a:r>
            <a:r>
              <a:rPr lang="en-US" sz="2000" dirty="0">
                <a:latin typeface="Times New Roman"/>
                <a:cs typeface="Times New Roman"/>
              </a:rPr>
              <a:t>(charge is leaving) and:</a:t>
            </a:r>
          </a:p>
        </p:txBody>
      </p:sp>
      <p:graphicFrame>
        <p:nvGraphicFramePr>
          <p:cNvPr id="80" name="Object 2"/>
          <p:cNvGraphicFramePr>
            <a:graphicFrameLocks noChangeAspect="1"/>
          </p:cNvGraphicFramePr>
          <p:nvPr>
            <p:extLst>
              <p:ext uri="{D42A27DB-BD31-4B8C-83A1-F6EECF244321}">
                <p14:modId xmlns:p14="http://schemas.microsoft.com/office/powerpoint/2010/main" val="3473784510"/>
              </p:ext>
            </p:extLst>
          </p:nvPr>
        </p:nvGraphicFramePr>
        <p:xfrm>
          <a:off x="1866900" y="3460750"/>
          <a:ext cx="2479675" cy="747713"/>
        </p:xfrm>
        <a:graphic>
          <a:graphicData uri="http://schemas.openxmlformats.org/presentationml/2006/ole">
            <mc:AlternateContent xmlns:mc="http://schemas.openxmlformats.org/markup-compatibility/2006">
              <mc:Choice xmlns:v="urn:schemas-microsoft-com:vml" Requires="v">
                <p:oleObj name="Equation" r:id="rId7" imgW="1447800" imgH="431800" progId="Equation.DSMT4">
                  <p:embed/>
                </p:oleObj>
              </mc:Choice>
              <mc:Fallback>
                <p:oleObj name="Equation" r:id="rId7" imgW="1447800" imgH="431800" progId="Equation.DSMT4">
                  <p:embed/>
                  <p:pic>
                    <p:nvPicPr>
                      <p:cNvPr id="0" name=""/>
                      <p:cNvPicPr>
                        <a:picLocks noChangeAspect="1" noChangeArrowheads="1"/>
                      </p:cNvPicPr>
                      <p:nvPr/>
                    </p:nvPicPr>
                    <p:blipFill>
                      <a:blip r:embed="rId8"/>
                      <a:srcRect/>
                      <a:stretch>
                        <a:fillRect/>
                      </a:stretch>
                    </p:blipFill>
                    <p:spPr bwMode="auto">
                      <a:xfrm>
                        <a:off x="1866900" y="3460750"/>
                        <a:ext cx="2479675" cy="747713"/>
                      </a:xfrm>
                      <a:prstGeom prst="rect">
                        <a:avLst/>
                      </a:prstGeom>
                      <a:noFill/>
                      <a:ln>
                        <a:noFill/>
                      </a:ln>
                      <a:effectLst/>
                    </p:spPr>
                  </p:pic>
                </p:oleObj>
              </mc:Fallback>
            </mc:AlternateContent>
          </a:graphicData>
        </a:graphic>
      </p:graphicFrame>
      <p:sp>
        <p:nvSpPr>
          <p:cNvPr id="43" name="Line 93"/>
          <p:cNvSpPr>
            <a:spLocks noChangeShapeType="1"/>
          </p:cNvSpPr>
          <p:nvPr/>
        </p:nvSpPr>
        <p:spPr bwMode="auto">
          <a:xfrm flipH="1" flipV="1">
            <a:off x="7827463" y="1254962"/>
            <a:ext cx="662798"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4" name="Line 93"/>
          <p:cNvSpPr>
            <a:spLocks noChangeShapeType="1"/>
          </p:cNvSpPr>
          <p:nvPr/>
        </p:nvSpPr>
        <p:spPr bwMode="auto">
          <a:xfrm flipH="1">
            <a:off x="7582803" y="1130300"/>
            <a:ext cx="309856" cy="124662"/>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 name="TextBox 2"/>
          <p:cNvSpPr txBox="1"/>
          <p:nvPr/>
        </p:nvSpPr>
        <p:spPr>
          <a:xfrm>
            <a:off x="6929990" y="850900"/>
            <a:ext cx="1705377" cy="307777"/>
          </a:xfrm>
          <a:prstGeom prst="rect">
            <a:avLst/>
          </a:prstGeom>
          <a:noFill/>
        </p:spPr>
        <p:txBody>
          <a:bodyPr wrap="none" rtlCol="0">
            <a:spAutoFit/>
          </a:bodyPr>
          <a:lstStyle/>
          <a:p>
            <a:r>
              <a:rPr lang="en-US" sz="1400" dirty="0">
                <a:solidFill>
                  <a:srgbClr val="FF0000"/>
                </a:solidFill>
                <a:latin typeface="Times New Roman"/>
                <a:cs typeface="Times New Roman"/>
              </a:rPr>
              <a:t>switch closed at t = 0</a:t>
            </a:r>
          </a:p>
        </p:txBody>
      </p:sp>
      <p:graphicFrame>
        <p:nvGraphicFramePr>
          <p:cNvPr id="47" name="Object 2"/>
          <p:cNvGraphicFramePr>
            <a:graphicFrameLocks noChangeAspect="1"/>
          </p:cNvGraphicFramePr>
          <p:nvPr>
            <p:extLst>
              <p:ext uri="{D42A27DB-BD31-4B8C-83A1-F6EECF244321}">
                <p14:modId xmlns:p14="http://schemas.microsoft.com/office/powerpoint/2010/main" val="2160632867"/>
              </p:ext>
            </p:extLst>
          </p:nvPr>
        </p:nvGraphicFramePr>
        <p:xfrm>
          <a:off x="7434599" y="1850059"/>
          <a:ext cx="1047750" cy="349250"/>
        </p:xfrm>
        <a:graphic>
          <a:graphicData uri="http://schemas.openxmlformats.org/presentationml/2006/ole">
            <mc:AlternateContent xmlns:mc="http://schemas.openxmlformats.org/markup-compatibility/2006">
              <mc:Choice xmlns:v="urn:schemas-microsoft-com:vml" Requires="v">
                <p:oleObj name="Equation" r:id="rId9" imgW="609600" imgH="203200" progId="Equation.DSMT4">
                  <p:embed/>
                </p:oleObj>
              </mc:Choice>
              <mc:Fallback>
                <p:oleObj name="Equation" r:id="rId9" imgW="609600" imgH="203200" progId="Equation.DSMT4">
                  <p:embed/>
                  <p:pic>
                    <p:nvPicPr>
                      <p:cNvPr id="0" name=""/>
                      <p:cNvPicPr>
                        <a:picLocks noChangeAspect="1" noChangeArrowheads="1"/>
                      </p:cNvPicPr>
                      <p:nvPr/>
                    </p:nvPicPr>
                    <p:blipFill>
                      <a:blip r:embed="rId10"/>
                      <a:srcRect/>
                      <a:stretch>
                        <a:fillRect/>
                      </a:stretch>
                    </p:blipFill>
                    <p:spPr bwMode="auto">
                      <a:xfrm>
                        <a:off x="7434599" y="1850059"/>
                        <a:ext cx="1047750" cy="349250"/>
                      </a:xfrm>
                      <a:prstGeom prst="rect">
                        <a:avLst/>
                      </a:prstGeom>
                      <a:noFill/>
                      <a:ln>
                        <a:noFill/>
                      </a:ln>
                      <a:effectLst/>
                    </p:spPr>
                  </p:pic>
                </p:oleObj>
              </mc:Fallback>
            </mc:AlternateContent>
          </a:graphicData>
        </a:graphic>
      </p:graphicFrame>
      <p:graphicFrame>
        <p:nvGraphicFramePr>
          <p:cNvPr id="51" name="Object 2"/>
          <p:cNvGraphicFramePr>
            <a:graphicFrameLocks noChangeAspect="1"/>
          </p:cNvGraphicFramePr>
          <p:nvPr>
            <p:extLst>
              <p:ext uri="{D42A27DB-BD31-4B8C-83A1-F6EECF244321}">
                <p14:modId xmlns:p14="http://schemas.microsoft.com/office/powerpoint/2010/main" val="2027953223"/>
              </p:ext>
            </p:extLst>
          </p:nvPr>
        </p:nvGraphicFramePr>
        <p:xfrm>
          <a:off x="8583296" y="1775483"/>
          <a:ext cx="104142" cy="125069"/>
        </p:xfrm>
        <a:graphic>
          <a:graphicData uri="http://schemas.openxmlformats.org/presentationml/2006/ole">
            <mc:AlternateContent xmlns:mc="http://schemas.openxmlformats.org/markup-compatibility/2006">
              <mc:Choice xmlns:v="urn:schemas-microsoft-com:vml" Requires="v">
                <p:oleObj name="Equation" r:id="rId11" imgW="139700" imgH="139700" progId="Equation.DSMT4">
                  <p:embed/>
                </p:oleObj>
              </mc:Choice>
              <mc:Fallback>
                <p:oleObj name="Equation" r:id="rId11" imgW="139700" imgH="139700" progId="Equation.DSMT4">
                  <p:embed/>
                  <p:pic>
                    <p:nvPicPr>
                      <p:cNvPr id="0" name=""/>
                      <p:cNvPicPr>
                        <a:picLocks noChangeAspect="1" noChangeArrowheads="1"/>
                      </p:cNvPicPr>
                      <p:nvPr/>
                    </p:nvPicPr>
                    <p:blipFill>
                      <a:blip r:embed="rId12"/>
                      <a:srcRect/>
                      <a:stretch>
                        <a:fillRect/>
                      </a:stretch>
                    </p:blipFill>
                    <p:spPr bwMode="auto">
                      <a:xfrm>
                        <a:off x="8583296" y="1775483"/>
                        <a:ext cx="104142" cy="125069"/>
                      </a:xfrm>
                      <a:prstGeom prst="rect">
                        <a:avLst/>
                      </a:prstGeom>
                      <a:noFill/>
                      <a:ln>
                        <a:noFill/>
                      </a:ln>
                      <a:effectLst/>
                    </p:spPr>
                  </p:pic>
                </p:oleObj>
              </mc:Fallback>
            </mc:AlternateContent>
          </a:graphicData>
        </a:graphic>
      </p:graphicFrame>
      <p:graphicFrame>
        <p:nvGraphicFramePr>
          <p:cNvPr id="52" name="Object 2"/>
          <p:cNvGraphicFramePr>
            <a:graphicFrameLocks noChangeAspect="1"/>
          </p:cNvGraphicFramePr>
          <p:nvPr>
            <p:extLst>
              <p:ext uri="{D42A27DB-BD31-4B8C-83A1-F6EECF244321}">
                <p14:modId xmlns:p14="http://schemas.microsoft.com/office/powerpoint/2010/main" val="2938878039"/>
              </p:ext>
            </p:extLst>
          </p:nvPr>
        </p:nvGraphicFramePr>
        <p:xfrm>
          <a:off x="8594725" y="2074863"/>
          <a:ext cx="104775" cy="90487"/>
        </p:xfrm>
        <a:graphic>
          <a:graphicData uri="http://schemas.openxmlformats.org/presentationml/2006/ole">
            <mc:AlternateContent xmlns:mc="http://schemas.openxmlformats.org/markup-compatibility/2006">
              <mc:Choice xmlns:v="urn:schemas-microsoft-com:vml" Requires="v">
                <p:oleObj name="Equation" r:id="rId13" imgW="139700" imgH="101600" progId="Equation.DSMT4">
                  <p:embed/>
                </p:oleObj>
              </mc:Choice>
              <mc:Fallback>
                <p:oleObj name="Equation" r:id="rId13" imgW="139700" imgH="101600" progId="Equation.DSMT4">
                  <p:embed/>
                  <p:pic>
                    <p:nvPicPr>
                      <p:cNvPr id="0" name=""/>
                      <p:cNvPicPr>
                        <a:picLocks noChangeAspect="1" noChangeArrowheads="1"/>
                      </p:cNvPicPr>
                      <p:nvPr/>
                    </p:nvPicPr>
                    <p:blipFill>
                      <a:blip r:embed="rId14"/>
                      <a:srcRect/>
                      <a:stretch>
                        <a:fillRect/>
                      </a:stretch>
                    </p:blipFill>
                    <p:spPr bwMode="auto">
                      <a:xfrm>
                        <a:off x="8594725" y="2074863"/>
                        <a:ext cx="104775" cy="90487"/>
                      </a:xfrm>
                      <a:prstGeom prst="rect">
                        <a:avLst/>
                      </a:prstGeom>
                      <a:noFill/>
                      <a:ln>
                        <a:noFill/>
                      </a:ln>
                      <a:effectLst/>
                    </p:spPr>
                  </p:pic>
                </p:oleObj>
              </mc:Fallback>
            </mc:AlternateContent>
          </a:graphicData>
        </a:graphic>
      </p:graphicFrame>
      <p:grpSp>
        <p:nvGrpSpPr>
          <p:cNvPr id="53" name="Group 52"/>
          <p:cNvGrpSpPr/>
          <p:nvPr/>
        </p:nvGrpSpPr>
        <p:grpSpPr>
          <a:xfrm rot="5400000" flipV="1">
            <a:off x="8091452" y="1375291"/>
            <a:ext cx="308298" cy="304915"/>
            <a:chOff x="6610027" y="3162302"/>
            <a:chExt cx="308298" cy="304915"/>
          </a:xfrm>
        </p:grpSpPr>
        <p:cxnSp>
          <p:nvCxnSpPr>
            <p:cNvPr id="54" name="Straight Arrow Connector 53"/>
            <p:cNvCxnSpPr/>
            <p:nvPr/>
          </p:nvCxnSpPr>
          <p:spPr>
            <a:xfrm flipV="1">
              <a:off x="6610027" y="3162302"/>
              <a:ext cx="3" cy="200023"/>
            </a:xfrm>
            <a:prstGeom prst="straightConnector1">
              <a:avLst/>
            </a:prstGeom>
            <a:ln w="12700"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55" name="Freeform 54"/>
            <p:cNvSpPr/>
            <p:nvPr/>
          </p:nvSpPr>
          <p:spPr>
            <a:xfrm>
              <a:off x="6610350" y="3362325"/>
              <a:ext cx="307975" cy="104892"/>
            </a:xfrm>
            <a:custGeom>
              <a:avLst/>
              <a:gdLst>
                <a:gd name="connsiteX0" fmla="*/ 0 w 307975"/>
                <a:gd name="connsiteY0" fmla="*/ 0 h 104892"/>
                <a:gd name="connsiteX1" fmla="*/ 28575 w 307975"/>
                <a:gd name="connsiteY1" fmla="*/ 79375 h 104892"/>
                <a:gd name="connsiteX2" fmla="*/ 117475 w 307975"/>
                <a:gd name="connsiteY2" fmla="*/ 101600 h 104892"/>
                <a:gd name="connsiteX3" fmla="*/ 307975 w 307975"/>
                <a:gd name="connsiteY3" fmla="*/ 104775 h 104892"/>
              </a:gdLst>
              <a:ahLst/>
              <a:cxnLst>
                <a:cxn ang="0">
                  <a:pos x="connsiteX0" y="connsiteY0"/>
                </a:cxn>
                <a:cxn ang="0">
                  <a:pos x="connsiteX1" y="connsiteY1"/>
                </a:cxn>
                <a:cxn ang="0">
                  <a:pos x="connsiteX2" y="connsiteY2"/>
                </a:cxn>
                <a:cxn ang="0">
                  <a:pos x="connsiteX3" y="connsiteY3"/>
                </a:cxn>
              </a:cxnLst>
              <a:rect l="l" t="t" r="r" b="b"/>
              <a:pathLst>
                <a:path w="307975" h="104892">
                  <a:moveTo>
                    <a:pt x="0" y="0"/>
                  </a:moveTo>
                  <a:cubicBezTo>
                    <a:pt x="4498" y="31221"/>
                    <a:pt x="8996" y="62442"/>
                    <a:pt x="28575" y="79375"/>
                  </a:cubicBezTo>
                  <a:cubicBezTo>
                    <a:pt x="48154" y="96308"/>
                    <a:pt x="70908" y="97367"/>
                    <a:pt x="117475" y="101600"/>
                  </a:cubicBezTo>
                  <a:cubicBezTo>
                    <a:pt x="164042" y="105833"/>
                    <a:pt x="307975" y="104775"/>
                    <a:pt x="307975" y="104775"/>
                  </a:cubicBezTo>
                </a:path>
              </a:pathLst>
            </a:custGeom>
            <a:ln w="12700"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aphicFrame>
        <p:nvGraphicFramePr>
          <p:cNvPr id="57" name="Object 2"/>
          <p:cNvGraphicFramePr>
            <a:graphicFrameLocks noChangeAspect="1"/>
          </p:cNvGraphicFramePr>
          <p:nvPr>
            <p:extLst>
              <p:ext uri="{D42A27DB-BD31-4B8C-83A1-F6EECF244321}">
                <p14:modId xmlns:p14="http://schemas.microsoft.com/office/powerpoint/2010/main" val="2762445411"/>
              </p:ext>
            </p:extLst>
          </p:nvPr>
        </p:nvGraphicFramePr>
        <p:xfrm>
          <a:off x="7942330" y="1390455"/>
          <a:ext cx="414337" cy="349250"/>
        </p:xfrm>
        <a:graphic>
          <a:graphicData uri="http://schemas.openxmlformats.org/presentationml/2006/ole">
            <mc:AlternateContent xmlns:mc="http://schemas.openxmlformats.org/markup-compatibility/2006">
              <mc:Choice xmlns:v="urn:schemas-microsoft-com:vml" Requires="v">
                <p:oleObj name="Equation" r:id="rId15" imgW="241300" imgH="203200" progId="Equation.DSMT4">
                  <p:embed/>
                </p:oleObj>
              </mc:Choice>
              <mc:Fallback>
                <p:oleObj name="Equation" r:id="rId15" imgW="241300" imgH="203200" progId="Equation.DSMT4">
                  <p:embed/>
                  <p:pic>
                    <p:nvPicPr>
                      <p:cNvPr id="0" name=""/>
                      <p:cNvPicPr>
                        <a:picLocks noChangeAspect="1" noChangeArrowheads="1"/>
                      </p:cNvPicPr>
                      <p:nvPr/>
                    </p:nvPicPr>
                    <p:blipFill>
                      <a:blip r:embed="rId16"/>
                      <a:srcRect/>
                      <a:stretch>
                        <a:fillRect/>
                      </a:stretch>
                    </p:blipFill>
                    <p:spPr bwMode="auto">
                      <a:xfrm>
                        <a:off x="7942330" y="1390455"/>
                        <a:ext cx="414337" cy="349250"/>
                      </a:xfrm>
                      <a:prstGeom prst="rect">
                        <a:avLst/>
                      </a:prstGeom>
                      <a:noFill/>
                      <a:ln>
                        <a:noFill/>
                      </a:ln>
                      <a:effectLst/>
                    </p:spPr>
                  </p:pic>
                </p:oleObj>
              </mc:Fallback>
            </mc:AlternateContent>
          </a:graphicData>
        </a:graphic>
      </p:graphicFrame>
      <p:sp>
        <p:nvSpPr>
          <p:cNvPr id="42" name="TextBox 41"/>
          <p:cNvSpPr txBox="1"/>
          <p:nvPr/>
        </p:nvSpPr>
        <p:spPr>
          <a:xfrm>
            <a:off x="782795" y="4290230"/>
            <a:ext cx="4055905" cy="1015663"/>
          </a:xfrm>
          <a:prstGeom prst="rect">
            <a:avLst/>
          </a:prstGeom>
          <a:noFill/>
        </p:spPr>
        <p:txBody>
          <a:bodyPr wrap="square" rtlCol="0">
            <a:spAutoFit/>
          </a:bodyPr>
          <a:lstStyle/>
          <a:p>
            <a:r>
              <a:rPr lang="en-US" sz="2000" dirty="0">
                <a:solidFill>
                  <a:srgbClr val="FF0000"/>
                </a:solidFill>
                <a:latin typeface="Apple Chancery"/>
                <a:cs typeface="Apple Chancery"/>
              </a:rPr>
              <a:t>Using this with </a:t>
            </a:r>
            <a:r>
              <a:rPr lang="en-US" sz="2000" dirty="0" err="1">
                <a:solidFill>
                  <a:srgbClr val="000000"/>
                </a:solidFill>
                <a:latin typeface="Times New Roman"/>
                <a:cs typeface="Times New Roman"/>
              </a:rPr>
              <a:t>Kirchoff’s</a:t>
            </a:r>
            <a:r>
              <a:rPr lang="en-US" sz="2000" dirty="0">
                <a:solidFill>
                  <a:srgbClr val="000000"/>
                </a:solidFill>
                <a:latin typeface="Times New Roman"/>
                <a:cs typeface="Times New Roman"/>
              </a:rPr>
              <a:t> Law (</a:t>
            </a:r>
            <a:r>
              <a:rPr lang="en-US" sz="2000" dirty="0">
                <a:solidFill>
                  <a:srgbClr val="008000"/>
                </a:solidFill>
                <a:latin typeface="Times New Roman"/>
                <a:cs typeface="Times New Roman"/>
              </a:rPr>
              <a:t>tracking along the direction of current flow</a:t>
            </a:r>
            <a:r>
              <a:rPr lang="en-US" sz="2000" dirty="0">
                <a:solidFill>
                  <a:srgbClr val="000000"/>
                </a:solidFill>
                <a:latin typeface="Times New Roman"/>
                <a:cs typeface="Times New Roman"/>
              </a:rPr>
              <a:t>) yields:</a:t>
            </a:r>
          </a:p>
        </p:txBody>
      </p:sp>
      <p:graphicFrame>
        <p:nvGraphicFramePr>
          <p:cNvPr id="45" name="Object 2"/>
          <p:cNvGraphicFramePr>
            <a:graphicFrameLocks noChangeAspect="1"/>
          </p:cNvGraphicFramePr>
          <p:nvPr>
            <p:extLst>
              <p:ext uri="{D42A27DB-BD31-4B8C-83A1-F6EECF244321}">
                <p14:modId xmlns:p14="http://schemas.microsoft.com/office/powerpoint/2010/main" val="1478515311"/>
              </p:ext>
            </p:extLst>
          </p:nvPr>
        </p:nvGraphicFramePr>
        <p:xfrm>
          <a:off x="4727575" y="4208463"/>
          <a:ext cx="3660775" cy="2073275"/>
        </p:xfrm>
        <a:graphic>
          <a:graphicData uri="http://schemas.openxmlformats.org/presentationml/2006/ole">
            <mc:AlternateContent xmlns:mc="http://schemas.openxmlformats.org/markup-compatibility/2006">
              <mc:Choice xmlns:v="urn:schemas-microsoft-com:vml" Requires="v">
                <p:oleObj name="Equation" r:id="rId17" imgW="2133600" imgH="1206500" progId="Equation.DSMT4">
                  <p:embed/>
                </p:oleObj>
              </mc:Choice>
              <mc:Fallback>
                <p:oleObj name="Equation" r:id="rId17" imgW="2133600" imgH="1206500" progId="Equation.DSMT4">
                  <p:embed/>
                  <p:pic>
                    <p:nvPicPr>
                      <p:cNvPr id="0" name=""/>
                      <p:cNvPicPr>
                        <a:picLocks noChangeAspect="1" noChangeArrowheads="1"/>
                      </p:cNvPicPr>
                      <p:nvPr/>
                    </p:nvPicPr>
                    <p:blipFill>
                      <a:blip r:embed="rId18"/>
                      <a:srcRect/>
                      <a:stretch>
                        <a:fillRect/>
                      </a:stretch>
                    </p:blipFill>
                    <p:spPr bwMode="auto">
                      <a:xfrm>
                        <a:off x="4727575" y="4208463"/>
                        <a:ext cx="3660775" cy="2073275"/>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941425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dissolve">
                                      <p:cBhvr>
                                        <p:cTn id="7" dur="500"/>
                                        <p:tgtEl>
                                          <p:spTgt spid="7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0"/>
                                        </p:tgtEl>
                                        <p:attrNameLst>
                                          <p:attrName>style.visibility</p:attrName>
                                        </p:attrNameLst>
                                      </p:cBhvr>
                                      <p:to>
                                        <p:strVal val="visible"/>
                                      </p:to>
                                    </p:set>
                                    <p:animEffect transition="in" filter="dissolve">
                                      <p:cBhvr>
                                        <p:cTn id="12" dur="500"/>
                                        <p:tgtEl>
                                          <p:spTgt spid="8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dissolve">
                                      <p:cBhvr>
                                        <p:cTn id="17" dur="500"/>
                                        <p:tgtEl>
                                          <p:spTgt spid="4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dissolve">
                                      <p:cBhvr>
                                        <p:cTn id="22"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42" grpId="0"/>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7250"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82296" tIns="41148" rIns="82296" bIns="41148"/>
          <a:lstStyle/>
          <a:p>
            <a:endParaRPr lang="en-US"/>
          </a:p>
        </p:txBody>
      </p:sp>
      <p:sp>
        <p:nvSpPr>
          <p:cNvPr id="137251" name="TextBox 43"/>
          <p:cNvSpPr txBox="1">
            <a:spLocks noChangeArrowheads="1"/>
          </p:cNvSpPr>
          <p:nvPr/>
        </p:nvSpPr>
        <p:spPr bwMode="auto">
          <a:xfrm>
            <a:off x="8719662" y="6472238"/>
            <a:ext cx="389505" cy="2523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39.)</a:t>
            </a:r>
          </a:p>
        </p:txBody>
      </p:sp>
      <p:grpSp>
        <p:nvGrpSpPr>
          <p:cNvPr id="88" name="Group 40"/>
          <p:cNvGrpSpPr>
            <a:grpSpLocks/>
          </p:cNvGrpSpPr>
          <p:nvPr/>
        </p:nvGrpSpPr>
        <p:grpSpPr bwMode="auto">
          <a:xfrm rot="5400000">
            <a:off x="6713138" y="1883770"/>
            <a:ext cx="478466" cy="299762"/>
            <a:chOff x="4320" y="1536"/>
            <a:chExt cx="384" cy="240"/>
          </a:xfrm>
        </p:grpSpPr>
        <p:sp>
          <p:nvSpPr>
            <p:cNvPr id="126" name="Line 24"/>
            <p:cNvSpPr>
              <a:spLocks noChangeShapeType="1"/>
            </p:cNvSpPr>
            <p:nvPr/>
          </p:nvSpPr>
          <p:spPr bwMode="auto">
            <a:xfrm flipV="1">
              <a:off x="4320" y="1536"/>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27" name="Line 25"/>
            <p:cNvSpPr>
              <a:spLocks noChangeShapeType="1"/>
            </p:cNvSpPr>
            <p:nvPr/>
          </p:nvSpPr>
          <p:spPr bwMode="auto">
            <a:xfrm>
              <a:off x="4368"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28" name="Line 26"/>
            <p:cNvSpPr>
              <a:spLocks noChangeShapeType="1"/>
            </p:cNvSpPr>
            <p:nvPr/>
          </p:nvSpPr>
          <p:spPr bwMode="auto">
            <a:xfrm flipV="1">
              <a:off x="4464"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29" name="Line 27"/>
            <p:cNvSpPr>
              <a:spLocks noChangeShapeType="1"/>
            </p:cNvSpPr>
            <p:nvPr/>
          </p:nvSpPr>
          <p:spPr bwMode="auto">
            <a:xfrm>
              <a:off x="4560"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30" name="Line 28"/>
            <p:cNvSpPr>
              <a:spLocks noChangeShapeType="1"/>
            </p:cNvSpPr>
            <p:nvPr/>
          </p:nvSpPr>
          <p:spPr bwMode="auto">
            <a:xfrm flipV="1">
              <a:off x="4656" y="1632"/>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89" name="Line 41"/>
          <p:cNvSpPr>
            <a:spLocks noChangeShapeType="1"/>
          </p:cNvSpPr>
          <p:nvPr/>
        </p:nvSpPr>
        <p:spPr bwMode="auto">
          <a:xfrm rot="5400000" flipV="1">
            <a:off x="6650013" y="1527344"/>
            <a:ext cx="544956" cy="193"/>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90" name="Line 42"/>
          <p:cNvSpPr>
            <a:spLocks noChangeShapeType="1"/>
          </p:cNvSpPr>
          <p:nvPr/>
        </p:nvSpPr>
        <p:spPr bwMode="auto">
          <a:xfrm rot="5400000">
            <a:off x="6684506" y="2570727"/>
            <a:ext cx="595683" cy="2"/>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92" name="Line 44"/>
          <p:cNvSpPr>
            <a:spLocks noChangeShapeType="1"/>
          </p:cNvSpPr>
          <p:nvPr/>
        </p:nvSpPr>
        <p:spPr bwMode="auto">
          <a:xfrm flipH="1">
            <a:off x="8490261" y="2061855"/>
            <a:ext cx="1" cy="806713"/>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97" name="Line 93"/>
          <p:cNvSpPr>
            <a:spLocks noChangeShapeType="1"/>
          </p:cNvSpPr>
          <p:nvPr/>
        </p:nvSpPr>
        <p:spPr bwMode="auto">
          <a:xfrm flipH="1" flipV="1">
            <a:off x="6930820" y="1254962"/>
            <a:ext cx="662798"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98" name="Line 101"/>
          <p:cNvSpPr>
            <a:spLocks noChangeShapeType="1"/>
          </p:cNvSpPr>
          <p:nvPr/>
        </p:nvSpPr>
        <p:spPr bwMode="auto">
          <a:xfrm flipH="1">
            <a:off x="6982346" y="2868568"/>
            <a:ext cx="1500003"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42" name="TextBox 141"/>
          <p:cNvSpPr txBox="1"/>
          <p:nvPr/>
        </p:nvSpPr>
        <p:spPr>
          <a:xfrm>
            <a:off x="425182" y="496957"/>
            <a:ext cx="5582186" cy="400110"/>
          </a:xfrm>
          <a:prstGeom prst="rect">
            <a:avLst/>
          </a:prstGeom>
          <a:noFill/>
        </p:spPr>
        <p:txBody>
          <a:bodyPr wrap="square" rtlCol="0">
            <a:spAutoFit/>
          </a:bodyPr>
          <a:lstStyle/>
          <a:p>
            <a:r>
              <a:rPr lang="en-US" sz="2000" dirty="0">
                <a:solidFill>
                  <a:srgbClr val="FF0000"/>
                </a:solidFill>
                <a:latin typeface="Apple Chancery"/>
                <a:cs typeface="Apple Chancery"/>
              </a:rPr>
              <a:t>Solving:</a:t>
            </a:r>
            <a:endParaRPr lang="en-US" sz="2000" dirty="0">
              <a:latin typeface="Times New Roman"/>
              <a:cs typeface="Times New Roman"/>
            </a:endParaRPr>
          </a:p>
        </p:txBody>
      </p:sp>
      <p:sp>
        <p:nvSpPr>
          <p:cNvPr id="71" name="Line 44"/>
          <p:cNvSpPr>
            <a:spLocks noChangeShapeType="1"/>
          </p:cNvSpPr>
          <p:nvPr/>
        </p:nvSpPr>
        <p:spPr bwMode="auto">
          <a:xfrm flipH="1">
            <a:off x="8245601" y="2061855"/>
            <a:ext cx="482599"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72" name="Line 44"/>
          <p:cNvSpPr>
            <a:spLocks noChangeShapeType="1"/>
          </p:cNvSpPr>
          <p:nvPr/>
        </p:nvSpPr>
        <p:spPr bwMode="auto">
          <a:xfrm flipH="1">
            <a:off x="8245601" y="1914218"/>
            <a:ext cx="482599"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4" name="Line 93"/>
          <p:cNvSpPr>
            <a:spLocks noChangeShapeType="1"/>
          </p:cNvSpPr>
          <p:nvPr/>
        </p:nvSpPr>
        <p:spPr bwMode="auto">
          <a:xfrm flipH="1">
            <a:off x="7582803" y="1130300"/>
            <a:ext cx="309856" cy="124662"/>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 name="TextBox 2"/>
          <p:cNvSpPr txBox="1"/>
          <p:nvPr/>
        </p:nvSpPr>
        <p:spPr>
          <a:xfrm>
            <a:off x="6929990" y="850900"/>
            <a:ext cx="1705377" cy="307777"/>
          </a:xfrm>
          <a:prstGeom prst="rect">
            <a:avLst/>
          </a:prstGeom>
          <a:noFill/>
        </p:spPr>
        <p:txBody>
          <a:bodyPr wrap="none" rtlCol="0">
            <a:spAutoFit/>
          </a:bodyPr>
          <a:lstStyle/>
          <a:p>
            <a:r>
              <a:rPr lang="en-US" sz="1400" dirty="0">
                <a:solidFill>
                  <a:srgbClr val="FF0000"/>
                </a:solidFill>
                <a:latin typeface="Times New Roman"/>
                <a:cs typeface="Times New Roman"/>
              </a:rPr>
              <a:t>switch closed at t = 0</a:t>
            </a:r>
          </a:p>
        </p:txBody>
      </p:sp>
      <p:graphicFrame>
        <p:nvGraphicFramePr>
          <p:cNvPr id="47" name="Object 2"/>
          <p:cNvGraphicFramePr>
            <a:graphicFrameLocks noChangeAspect="1"/>
          </p:cNvGraphicFramePr>
          <p:nvPr>
            <p:extLst>
              <p:ext uri="{D42A27DB-BD31-4B8C-83A1-F6EECF244321}">
                <p14:modId xmlns:p14="http://schemas.microsoft.com/office/powerpoint/2010/main" val="820373299"/>
              </p:ext>
            </p:extLst>
          </p:nvPr>
        </p:nvGraphicFramePr>
        <p:xfrm>
          <a:off x="7966387" y="2074141"/>
          <a:ext cx="1047750" cy="349250"/>
        </p:xfrm>
        <a:graphic>
          <a:graphicData uri="http://schemas.openxmlformats.org/presentationml/2006/ole">
            <mc:AlternateContent xmlns:mc="http://schemas.openxmlformats.org/markup-compatibility/2006">
              <mc:Choice xmlns:v="urn:schemas-microsoft-com:vml" Requires="v">
                <p:oleObj name="Equation" r:id="rId3" imgW="609600" imgH="203200" progId="Equation.DSMT4">
                  <p:embed/>
                </p:oleObj>
              </mc:Choice>
              <mc:Fallback>
                <p:oleObj name="Equation" r:id="rId3" imgW="609600" imgH="203200" progId="Equation.DSMT4">
                  <p:embed/>
                  <p:pic>
                    <p:nvPicPr>
                      <p:cNvPr id="0" name=""/>
                      <p:cNvPicPr>
                        <a:picLocks noChangeAspect="1" noChangeArrowheads="1"/>
                      </p:cNvPicPr>
                      <p:nvPr/>
                    </p:nvPicPr>
                    <p:blipFill>
                      <a:blip r:embed="rId4"/>
                      <a:srcRect/>
                      <a:stretch>
                        <a:fillRect/>
                      </a:stretch>
                    </p:blipFill>
                    <p:spPr bwMode="auto">
                      <a:xfrm>
                        <a:off x="7966387" y="2074141"/>
                        <a:ext cx="1047750" cy="349250"/>
                      </a:xfrm>
                      <a:prstGeom prst="rect">
                        <a:avLst/>
                      </a:prstGeom>
                      <a:noFill/>
                      <a:ln>
                        <a:noFill/>
                      </a:ln>
                      <a:effectLst/>
                    </p:spPr>
                  </p:pic>
                </p:oleObj>
              </mc:Fallback>
            </mc:AlternateContent>
          </a:graphicData>
        </a:graphic>
      </p:graphicFrame>
      <p:graphicFrame>
        <p:nvGraphicFramePr>
          <p:cNvPr id="35" name="Object 2"/>
          <p:cNvGraphicFramePr>
            <a:graphicFrameLocks noChangeAspect="1"/>
          </p:cNvGraphicFramePr>
          <p:nvPr>
            <p:extLst>
              <p:ext uri="{D42A27DB-BD31-4B8C-83A1-F6EECF244321}">
                <p14:modId xmlns:p14="http://schemas.microsoft.com/office/powerpoint/2010/main" val="251291543"/>
              </p:ext>
            </p:extLst>
          </p:nvPr>
        </p:nvGraphicFramePr>
        <p:xfrm>
          <a:off x="1423988" y="850900"/>
          <a:ext cx="5227637" cy="5672137"/>
        </p:xfrm>
        <a:graphic>
          <a:graphicData uri="http://schemas.openxmlformats.org/presentationml/2006/ole">
            <mc:AlternateContent xmlns:mc="http://schemas.openxmlformats.org/markup-compatibility/2006">
              <mc:Choice xmlns:v="urn:schemas-microsoft-com:vml" Requires="v">
                <p:oleObj name="Equation" r:id="rId5" imgW="3048000" imgH="3302000" progId="Equation.DSMT4">
                  <p:embed/>
                </p:oleObj>
              </mc:Choice>
              <mc:Fallback>
                <p:oleObj name="Equation" r:id="rId5" imgW="3048000" imgH="3302000" progId="Equation.DSMT4">
                  <p:embed/>
                  <p:pic>
                    <p:nvPicPr>
                      <p:cNvPr id="0" name=""/>
                      <p:cNvPicPr>
                        <a:picLocks noChangeAspect="1" noChangeArrowheads="1"/>
                      </p:cNvPicPr>
                      <p:nvPr/>
                    </p:nvPicPr>
                    <p:blipFill>
                      <a:blip r:embed="rId6"/>
                      <a:srcRect/>
                      <a:stretch>
                        <a:fillRect/>
                      </a:stretch>
                    </p:blipFill>
                    <p:spPr bwMode="auto">
                      <a:xfrm>
                        <a:off x="1423988" y="850900"/>
                        <a:ext cx="5227637" cy="5672137"/>
                      </a:xfrm>
                      <a:prstGeom prst="rect">
                        <a:avLst/>
                      </a:prstGeom>
                      <a:noFill/>
                      <a:ln>
                        <a:noFill/>
                      </a:ln>
                      <a:effectLst/>
                    </p:spPr>
                  </p:pic>
                </p:oleObj>
              </mc:Fallback>
            </mc:AlternateContent>
          </a:graphicData>
        </a:graphic>
      </p:graphicFrame>
      <p:grpSp>
        <p:nvGrpSpPr>
          <p:cNvPr id="36" name="Group 35"/>
          <p:cNvGrpSpPr/>
          <p:nvPr/>
        </p:nvGrpSpPr>
        <p:grpSpPr>
          <a:xfrm rot="5400000" flipV="1">
            <a:off x="8091452" y="1375291"/>
            <a:ext cx="308298" cy="304915"/>
            <a:chOff x="6610027" y="3162302"/>
            <a:chExt cx="308298" cy="304915"/>
          </a:xfrm>
        </p:grpSpPr>
        <p:cxnSp>
          <p:nvCxnSpPr>
            <p:cNvPr id="37" name="Straight Arrow Connector 36"/>
            <p:cNvCxnSpPr/>
            <p:nvPr/>
          </p:nvCxnSpPr>
          <p:spPr>
            <a:xfrm flipV="1">
              <a:off x="6610027" y="3162302"/>
              <a:ext cx="3" cy="200023"/>
            </a:xfrm>
            <a:prstGeom prst="straightConnector1">
              <a:avLst/>
            </a:prstGeom>
            <a:ln w="12700"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39" name="Freeform 38"/>
            <p:cNvSpPr/>
            <p:nvPr/>
          </p:nvSpPr>
          <p:spPr>
            <a:xfrm>
              <a:off x="6610350" y="3362325"/>
              <a:ext cx="307975" cy="104892"/>
            </a:xfrm>
            <a:custGeom>
              <a:avLst/>
              <a:gdLst>
                <a:gd name="connsiteX0" fmla="*/ 0 w 307975"/>
                <a:gd name="connsiteY0" fmla="*/ 0 h 104892"/>
                <a:gd name="connsiteX1" fmla="*/ 28575 w 307975"/>
                <a:gd name="connsiteY1" fmla="*/ 79375 h 104892"/>
                <a:gd name="connsiteX2" fmla="*/ 117475 w 307975"/>
                <a:gd name="connsiteY2" fmla="*/ 101600 h 104892"/>
                <a:gd name="connsiteX3" fmla="*/ 307975 w 307975"/>
                <a:gd name="connsiteY3" fmla="*/ 104775 h 104892"/>
              </a:gdLst>
              <a:ahLst/>
              <a:cxnLst>
                <a:cxn ang="0">
                  <a:pos x="connsiteX0" y="connsiteY0"/>
                </a:cxn>
                <a:cxn ang="0">
                  <a:pos x="connsiteX1" y="connsiteY1"/>
                </a:cxn>
                <a:cxn ang="0">
                  <a:pos x="connsiteX2" y="connsiteY2"/>
                </a:cxn>
                <a:cxn ang="0">
                  <a:pos x="connsiteX3" y="connsiteY3"/>
                </a:cxn>
              </a:cxnLst>
              <a:rect l="l" t="t" r="r" b="b"/>
              <a:pathLst>
                <a:path w="307975" h="104892">
                  <a:moveTo>
                    <a:pt x="0" y="0"/>
                  </a:moveTo>
                  <a:cubicBezTo>
                    <a:pt x="4498" y="31221"/>
                    <a:pt x="8996" y="62442"/>
                    <a:pt x="28575" y="79375"/>
                  </a:cubicBezTo>
                  <a:cubicBezTo>
                    <a:pt x="48154" y="96308"/>
                    <a:pt x="70908" y="97367"/>
                    <a:pt x="117475" y="101600"/>
                  </a:cubicBezTo>
                  <a:cubicBezTo>
                    <a:pt x="164042" y="105833"/>
                    <a:pt x="307975" y="104775"/>
                    <a:pt x="307975" y="104775"/>
                  </a:cubicBezTo>
                </a:path>
              </a:pathLst>
            </a:custGeom>
            <a:ln w="12700"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aphicFrame>
        <p:nvGraphicFramePr>
          <p:cNvPr id="42" name="Object 2"/>
          <p:cNvGraphicFramePr>
            <a:graphicFrameLocks noChangeAspect="1"/>
          </p:cNvGraphicFramePr>
          <p:nvPr>
            <p:extLst>
              <p:ext uri="{D42A27DB-BD31-4B8C-83A1-F6EECF244321}">
                <p14:modId xmlns:p14="http://schemas.microsoft.com/office/powerpoint/2010/main" val="3188465347"/>
              </p:ext>
            </p:extLst>
          </p:nvPr>
        </p:nvGraphicFramePr>
        <p:xfrm>
          <a:off x="7942330" y="1390455"/>
          <a:ext cx="414337" cy="349250"/>
        </p:xfrm>
        <a:graphic>
          <a:graphicData uri="http://schemas.openxmlformats.org/presentationml/2006/ole">
            <mc:AlternateContent xmlns:mc="http://schemas.openxmlformats.org/markup-compatibility/2006">
              <mc:Choice xmlns:v="urn:schemas-microsoft-com:vml" Requires="v">
                <p:oleObj name="Equation" r:id="rId7" imgW="241300" imgH="203200" progId="Equation.DSMT4">
                  <p:embed/>
                </p:oleObj>
              </mc:Choice>
              <mc:Fallback>
                <p:oleObj name="Equation" r:id="rId7" imgW="241300" imgH="203200" progId="Equation.DSMT4">
                  <p:embed/>
                  <p:pic>
                    <p:nvPicPr>
                      <p:cNvPr id="0" name=""/>
                      <p:cNvPicPr>
                        <a:picLocks noChangeAspect="1" noChangeArrowheads="1"/>
                      </p:cNvPicPr>
                      <p:nvPr/>
                    </p:nvPicPr>
                    <p:blipFill>
                      <a:blip r:embed="rId8"/>
                      <a:srcRect/>
                      <a:stretch>
                        <a:fillRect/>
                      </a:stretch>
                    </p:blipFill>
                    <p:spPr bwMode="auto">
                      <a:xfrm>
                        <a:off x="7942330" y="1390455"/>
                        <a:ext cx="414337" cy="349250"/>
                      </a:xfrm>
                      <a:prstGeom prst="rect">
                        <a:avLst/>
                      </a:prstGeom>
                      <a:noFill/>
                      <a:ln>
                        <a:noFill/>
                      </a:ln>
                      <a:effectLst/>
                    </p:spPr>
                  </p:pic>
                </p:oleObj>
              </mc:Fallback>
            </mc:AlternateContent>
          </a:graphicData>
        </a:graphic>
      </p:graphicFrame>
      <p:sp>
        <p:nvSpPr>
          <p:cNvPr id="61" name="Line 43"/>
          <p:cNvSpPr>
            <a:spLocks noChangeShapeType="1"/>
          </p:cNvSpPr>
          <p:nvPr/>
        </p:nvSpPr>
        <p:spPr bwMode="auto">
          <a:xfrm flipH="1">
            <a:off x="8490261" y="1254962"/>
            <a:ext cx="1" cy="659256"/>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69" name="Line 44"/>
          <p:cNvSpPr>
            <a:spLocks noChangeShapeType="1"/>
          </p:cNvSpPr>
          <p:nvPr/>
        </p:nvSpPr>
        <p:spPr bwMode="auto">
          <a:xfrm flipH="1">
            <a:off x="8156701" y="2061855"/>
            <a:ext cx="482599"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70" name="Line 44"/>
          <p:cNvSpPr>
            <a:spLocks noChangeShapeType="1"/>
          </p:cNvSpPr>
          <p:nvPr/>
        </p:nvSpPr>
        <p:spPr bwMode="auto">
          <a:xfrm flipH="1">
            <a:off x="8156701" y="1914218"/>
            <a:ext cx="482599"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73" name="Line 93"/>
          <p:cNvSpPr>
            <a:spLocks noChangeShapeType="1"/>
          </p:cNvSpPr>
          <p:nvPr/>
        </p:nvSpPr>
        <p:spPr bwMode="auto">
          <a:xfrm flipH="1" flipV="1">
            <a:off x="7827463" y="1254962"/>
            <a:ext cx="662798"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aphicFrame>
        <p:nvGraphicFramePr>
          <p:cNvPr id="32" name="Object 2"/>
          <p:cNvGraphicFramePr>
            <a:graphicFrameLocks noChangeAspect="1"/>
          </p:cNvGraphicFramePr>
          <p:nvPr>
            <p:extLst>
              <p:ext uri="{D42A27DB-BD31-4B8C-83A1-F6EECF244321}">
                <p14:modId xmlns:p14="http://schemas.microsoft.com/office/powerpoint/2010/main" val="2921734152"/>
              </p:ext>
            </p:extLst>
          </p:nvPr>
        </p:nvGraphicFramePr>
        <p:xfrm>
          <a:off x="6526213" y="1852613"/>
          <a:ext cx="261937" cy="261937"/>
        </p:xfrm>
        <a:graphic>
          <a:graphicData uri="http://schemas.openxmlformats.org/presentationml/2006/ole">
            <mc:AlternateContent xmlns:mc="http://schemas.openxmlformats.org/markup-compatibility/2006">
              <mc:Choice xmlns:v="urn:schemas-microsoft-com:vml" Requires="v">
                <p:oleObj name="Equation" r:id="rId9" imgW="152400" imgH="152400" progId="Equation.DSMT4">
                  <p:embed/>
                </p:oleObj>
              </mc:Choice>
              <mc:Fallback>
                <p:oleObj name="Equation" r:id="rId9" imgW="152400" imgH="152400" progId="Equation.DSMT4">
                  <p:embed/>
                  <p:pic>
                    <p:nvPicPr>
                      <p:cNvPr id="0" name=""/>
                      <p:cNvPicPr>
                        <a:picLocks noChangeAspect="1" noChangeArrowheads="1"/>
                      </p:cNvPicPr>
                      <p:nvPr/>
                    </p:nvPicPr>
                    <p:blipFill>
                      <a:blip r:embed="rId10"/>
                      <a:srcRect/>
                      <a:stretch>
                        <a:fillRect/>
                      </a:stretch>
                    </p:blipFill>
                    <p:spPr bwMode="auto">
                      <a:xfrm>
                        <a:off x="6526213" y="1852613"/>
                        <a:ext cx="261937" cy="261937"/>
                      </a:xfrm>
                      <a:prstGeom prst="rect">
                        <a:avLst/>
                      </a:prstGeom>
                      <a:noFill/>
                      <a:ln>
                        <a:noFill/>
                      </a:ln>
                      <a:effectLst/>
                    </p:spPr>
                  </p:pic>
                </p:oleObj>
              </mc:Fallback>
            </mc:AlternateContent>
          </a:graphicData>
        </a:graphic>
      </p:graphicFrame>
      <p:graphicFrame>
        <p:nvGraphicFramePr>
          <p:cNvPr id="33" name="Object 2"/>
          <p:cNvGraphicFramePr>
            <a:graphicFrameLocks noChangeAspect="1"/>
          </p:cNvGraphicFramePr>
          <p:nvPr>
            <p:extLst>
              <p:ext uri="{D42A27DB-BD31-4B8C-83A1-F6EECF244321}">
                <p14:modId xmlns:p14="http://schemas.microsoft.com/office/powerpoint/2010/main" val="1731844602"/>
              </p:ext>
            </p:extLst>
          </p:nvPr>
        </p:nvGraphicFramePr>
        <p:xfrm>
          <a:off x="8774239" y="1838018"/>
          <a:ext cx="239713" cy="261937"/>
        </p:xfrm>
        <a:graphic>
          <a:graphicData uri="http://schemas.openxmlformats.org/presentationml/2006/ole">
            <mc:AlternateContent xmlns:mc="http://schemas.openxmlformats.org/markup-compatibility/2006">
              <mc:Choice xmlns:v="urn:schemas-microsoft-com:vml" Requires="v">
                <p:oleObj name="Equation" r:id="rId11" imgW="139700" imgH="152400" progId="Equation.DSMT4">
                  <p:embed/>
                </p:oleObj>
              </mc:Choice>
              <mc:Fallback>
                <p:oleObj name="Equation" r:id="rId11" imgW="139700" imgH="152400" progId="Equation.DSMT4">
                  <p:embed/>
                  <p:pic>
                    <p:nvPicPr>
                      <p:cNvPr id="0" name=""/>
                      <p:cNvPicPr>
                        <a:picLocks noChangeAspect="1" noChangeArrowheads="1"/>
                      </p:cNvPicPr>
                      <p:nvPr/>
                    </p:nvPicPr>
                    <p:blipFill>
                      <a:blip r:embed="rId12"/>
                      <a:srcRect/>
                      <a:stretch>
                        <a:fillRect/>
                      </a:stretch>
                    </p:blipFill>
                    <p:spPr bwMode="auto">
                      <a:xfrm>
                        <a:off x="8774239" y="1838018"/>
                        <a:ext cx="239713" cy="261937"/>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571360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dissolve">
                                      <p:cBhvr>
                                        <p:cTn id="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extBox 3"/>
          <p:cNvSpPr txBox="1"/>
          <p:nvPr/>
        </p:nvSpPr>
        <p:spPr>
          <a:xfrm>
            <a:off x="314586" y="850900"/>
            <a:ext cx="5362314" cy="1754327"/>
          </a:xfrm>
          <a:prstGeom prst="rect">
            <a:avLst/>
          </a:prstGeom>
          <a:noFill/>
        </p:spPr>
        <p:txBody>
          <a:bodyPr wrap="square" rtlCol="0">
            <a:spAutoFit/>
          </a:bodyPr>
          <a:lstStyle/>
          <a:p>
            <a:r>
              <a:rPr lang="en-US" sz="2800" dirty="0">
                <a:solidFill>
                  <a:srgbClr val="FF0000"/>
                </a:solidFill>
                <a:latin typeface="Apple Chancery"/>
                <a:cs typeface="Apple Chancery"/>
              </a:rPr>
              <a:t>Example 2: Derive </a:t>
            </a:r>
            <a:r>
              <a:rPr lang="en-US" sz="2000" dirty="0">
                <a:latin typeface="Times New Roman"/>
                <a:cs typeface="Times New Roman"/>
              </a:rPr>
              <a:t>an expression for the </a:t>
            </a:r>
            <a:r>
              <a:rPr lang="en-US" sz="2000" i="1" dirty="0">
                <a:solidFill>
                  <a:srgbClr val="0000FF"/>
                </a:solidFill>
                <a:latin typeface="Times New Roman"/>
                <a:cs typeface="Times New Roman"/>
              </a:rPr>
              <a:t>equivalent resistance </a:t>
            </a:r>
            <a:r>
              <a:rPr lang="en-US" sz="2000" dirty="0">
                <a:latin typeface="Times New Roman"/>
                <a:cs typeface="Times New Roman"/>
              </a:rPr>
              <a:t>(the single resistor that can take the place of the resistor combination) </a:t>
            </a:r>
            <a:r>
              <a:rPr lang="en-US" sz="2000" dirty="0">
                <a:solidFill>
                  <a:srgbClr val="0000FF"/>
                </a:solidFill>
                <a:latin typeface="Times New Roman"/>
                <a:cs typeface="Times New Roman"/>
              </a:rPr>
              <a:t>for</a:t>
            </a:r>
            <a:r>
              <a:rPr lang="en-US" sz="2000" dirty="0">
                <a:latin typeface="Times New Roman"/>
                <a:cs typeface="Times New Roman"/>
              </a:rPr>
              <a:t> the </a:t>
            </a:r>
            <a:r>
              <a:rPr lang="en-US" sz="2000" dirty="0">
                <a:solidFill>
                  <a:srgbClr val="0000FF"/>
                </a:solidFill>
                <a:latin typeface="Times New Roman"/>
                <a:cs typeface="Times New Roman"/>
              </a:rPr>
              <a:t>series combination shown </a:t>
            </a:r>
            <a:r>
              <a:rPr lang="en-US" sz="2000" dirty="0">
                <a:latin typeface="Times New Roman"/>
                <a:cs typeface="Times New Roman"/>
              </a:rPr>
              <a:t>to the right.  </a:t>
            </a:r>
            <a:r>
              <a:rPr lang="en-US" sz="2000" dirty="0">
                <a:solidFill>
                  <a:srgbClr val="0000FF"/>
                </a:solidFill>
                <a:latin typeface="Times New Roman"/>
                <a:cs typeface="Times New Roman"/>
              </a:rPr>
              <a:t>Assume</a:t>
            </a:r>
            <a:r>
              <a:rPr lang="en-US" sz="2000" dirty="0">
                <a:latin typeface="Times New Roman"/>
                <a:cs typeface="Times New Roman"/>
              </a:rPr>
              <a:t> an </a:t>
            </a:r>
            <a:r>
              <a:rPr lang="en-US" sz="2000" dirty="0">
                <a:solidFill>
                  <a:srgbClr val="0000FF"/>
                </a:solidFill>
                <a:latin typeface="Times New Roman"/>
                <a:cs typeface="Times New Roman"/>
              </a:rPr>
              <a:t>ideal power supply </a:t>
            </a:r>
            <a:r>
              <a:rPr lang="en-US" sz="2000" dirty="0">
                <a:latin typeface="Times New Roman"/>
                <a:cs typeface="Times New Roman"/>
              </a:rPr>
              <a:t>with no internal resistance.</a:t>
            </a:r>
            <a:endParaRPr lang="en-US" sz="2800" dirty="0">
              <a:solidFill>
                <a:srgbClr val="FF0000"/>
              </a:solidFill>
              <a:latin typeface="Apple Chancery"/>
              <a:cs typeface="Apple Chancery"/>
            </a:endParaRPr>
          </a:p>
        </p:txBody>
      </p:sp>
      <p:sp>
        <p:nvSpPr>
          <p:cNvPr id="137250"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82296" tIns="41148" rIns="82296" bIns="41148"/>
          <a:lstStyle/>
          <a:p>
            <a:endParaRPr lang="en-US"/>
          </a:p>
        </p:txBody>
      </p:sp>
      <p:sp>
        <p:nvSpPr>
          <p:cNvPr id="137251" name="TextBox 43"/>
          <p:cNvSpPr txBox="1">
            <a:spLocks noChangeArrowheads="1"/>
          </p:cNvSpPr>
          <p:nvPr/>
        </p:nvSpPr>
        <p:spPr bwMode="auto">
          <a:xfrm>
            <a:off x="8719662" y="6472238"/>
            <a:ext cx="318973" cy="2523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4.)</a:t>
            </a:r>
          </a:p>
        </p:txBody>
      </p:sp>
      <p:sp>
        <p:nvSpPr>
          <p:cNvPr id="76" name="TextBox 75"/>
          <p:cNvSpPr txBox="1"/>
          <p:nvPr/>
        </p:nvSpPr>
        <p:spPr>
          <a:xfrm>
            <a:off x="693235" y="2675743"/>
            <a:ext cx="6521958" cy="1015663"/>
          </a:xfrm>
          <a:prstGeom prst="rect">
            <a:avLst/>
          </a:prstGeom>
          <a:noFill/>
        </p:spPr>
        <p:txBody>
          <a:bodyPr wrap="square" rtlCol="0">
            <a:spAutoFit/>
          </a:bodyPr>
          <a:lstStyle/>
          <a:p>
            <a:r>
              <a:rPr lang="en-US" sz="2000" dirty="0">
                <a:solidFill>
                  <a:srgbClr val="FF0000"/>
                </a:solidFill>
                <a:latin typeface="Apple Chancery"/>
                <a:cs typeface="Apple Chancery"/>
              </a:rPr>
              <a:t>The idea </a:t>
            </a:r>
            <a:r>
              <a:rPr lang="en-US" sz="2000" dirty="0">
                <a:latin typeface="Times New Roman"/>
                <a:cs typeface="Times New Roman"/>
              </a:rPr>
              <a:t>behind         is to find the </a:t>
            </a:r>
            <a:r>
              <a:rPr lang="en-US" sz="2000" dirty="0">
                <a:solidFill>
                  <a:srgbClr val="FF0000"/>
                </a:solidFill>
                <a:latin typeface="Times New Roman"/>
                <a:cs typeface="Times New Roman"/>
              </a:rPr>
              <a:t>single resistor </a:t>
            </a:r>
            <a:r>
              <a:rPr lang="en-US" sz="2000" dirty="0">
                <a:latin typeface="Times New Roman"/>
                <a:cs typeface="Times New Roman"/>
              </a:rPr>
              <a:t>that can take the place of all the resistors in the system.  In other words, the single resistor that, when put across      will draw    .   </a:t>
            </a:r>
          </a:p>
        </p:txBody>
      </p:sp>
      <p:graphicFrame>
        <p:nvGraphicFramePr>
          <p:cNvPr id="83" name="Object 2"/>
          <p:cNvGraphicFramePr>
            <a:graphicFrameLocks noChangeAspect="1"/>
          </p:cNvGraphicFramePr>
          <p:nvPr>
            <p:extLst>
              <p:ext uri="{D42A27DB-BD31-4B8C-83A1-F6EECF244321}">
                <p14:modId xmlns:p14="http://schemas.microsoft.com/office/powerpoint/2010/main" val="3992743104"/>
              </p:ext>
            </p:extLst>
          </p:nvPr>
        </p:nvGraphicFramePr>
        <p:xfrm>
          <a:off x="2649288" y="5094288"/>
          <a:ext cx="2925763" cy="1200150"/>
        </p:xfrm>
        <a:graphic>
          <a:graphicData uri="http://schemas.openxmlformats.org/presentationml/2006/ole">
            <mc:AlternateContent xmlns:mc="http://schemas.openxmlformats.org/markup-compatibility/2006">
              <mc:Choice xmlns:v="urn:schemas-microsoft-com:vml" Requires="v">
                <p:oleObj name="Equation" r:id="rId3" imgW="1701800" imgH="698500" progId="Equation.DSMT4">
                  <p:embed/>
                </p:oleObj>
              </mc:Choice>
              <mc:Fallback>
                <p:oleObj name="Equation" r:id="rId3" imgW="1701800" imgH="698500" progId="Equation.DSMT4">
                  <p:embed/>
                  <p:pic>
                    <p:nvPicPr>
                      <p:cNvPr id="0" name=""/>
                      <p:cNvPicPr>
                        <a:picLocks noChangeAspect="1" noChangeArrowheads="1"/>
                      </p:cNvPicPr>
                      <p:nvPr/>
                    </p:nvPicPr>
                    <p:blipFill>
                      <a:blip r:embed="rId4"/>
                      <a:srcRect/>
                      <a:stretch>
                        <a:fillRect/>
                      </a:stretch>
                    </p:blipFill>
                    <p:spPr bwMode="auto">
                      <a:xfrm>
                        <a:off x="2649288" y="5094288"/>
                        <a:ext cx="2925763" cy="1200150"/>
                      </a:xfrm>
                      <a:prstGeom prst="rect">
                        <a:avLst/>
                      </a:prstGeom>
                      <a:noFill/>
                      <a:ln>
                        <a:noFill/>
                      </a:ln>
                      <a:effectLst/>
                    </p:spPr>
                  </p:pic>
                </p:oleObj>
              </mc:Fallback>
            </mc:AlternateContent>
          </a:graphicData>
        </a:graphic>
      </p:graphicFrame>
      <p:graphicFrame>
        <p:nvGraphicFramePr>
          <p:cNvPr id="84" name="Object 2"/>
          <p:cNvGraphicFramePr>
            <a:graphicFrameLocks noChangeAspect="1"/>
          </p:cNvGraphicFramePr>
          <p:nvPr>
            <p:extLst>
              <p:ext uri="{D42A27DB-BD31-4B8C-83A1-F6EECF244321}">
                <p14:modId xmlns:p14="http://schemas.microsoft.com/office/powerpoint/2010/main" val="3057087636"/>
              </p:ext>
            </p:extLst>
          </p:nvPr>
        </p:nvGraphicFramePr>
        <p:xfrm>
          <a:off x="6280155" y="762000"/>
          <a:ext cx="327025" cy="349250"/>
        </p:xfrm>
        <a:graphic>
          <a:graphicData uri="http://schemas.openxmlformats.org/presentationml/2006/ole">
            <mc:AlternateContent xmlns:mc="http://schemas.openxmlformats.org/markup-compatibility/2006">
              <mc:Choice xmlns:v="urn:schemas-microsoft-com:vml" Requires="v">
                <p:oleObj name="Equation" r:id="rId5" imgW="190500" imgH="203200" progId="Equation.DSMT4">
                  <p:embed/>
                </p:oleObj>
              </mc:Choice>
              <mc:Fallback>
                <p:oleObj name="Equation" r:id="rId5" imgW="190500" imgH="203200" progId="Equation.DSMT4">
                  <p:embed/>
                  <p:pic>
                    <p:nvPicPr>
                      <p:cNvPr id="0" name=""/>
                      <p:cNvPicPr>
                        <a:picLocks noChangeAspect="1" noChangeArrowheads="1"/>
                      </p:cNvPicPr>
                      <p:nvPr/>
                    </p:nvPicPr>
                    <p:blipFill>
                      <a:blip r:embed="rId6"/>
                      <a:srcRect/>
                      <a:stretch>
                        <a:fillRect/>
                      </a:stretch>
                    </p:blipFill>
                    <p:spPr bwMode="auto">
                      <a:xfrm>
                        <a:off x="6280155" y="762000"/>
                        <a:ext cx="327025" cy="349250"/>
                      </a:xfrm>
                      <a:prstGeom prst="rect">
                        <a:avLst/>
                      </a:prstGeom>
                      <a:noFill/>
                      <a:ln>
                        <a:noFill/>
                      </a:ln>
                      <a:effectLst/>
                    </p:spPr>
                  </p:pic>
                </p:oleObj>
              </mc:Fallback>
            </mc:AlternateContent>
          </a:graphicData>
        </a:graphic>
      </p:graphicFrame>
      <p:sp>
        <p:nvSpPr>
          <p:cNvPr id="79" name="TextBox 78"/>
          <p:cNvSpPr txBox="1"/>
          <p:nvPr/>
        </p:nvSpPr>
        <p:spPr>
          <a:xfrm>
            <a:off x="0" y="100718"/>
            <a:ext cx="9144000" cy="646331"/>
          </a:xfrm>
          <a:prstGeom prst="rect">
            <a:avLst/>
          </a:prstGeom>
          <a:noFill/>
        </p:spPr>
        <p:txBody>
          <a:bodyPr wrap="square" rtlCol="0">
            <a:spAutoFit/>
          </a:bodyPr>
          <a:lstStyle/>
          <a:p>
            <a:pPr algn="ctr"/>
            <a:r>
              <a:rPr lang="en-US" sz="3600" dirty="0">
                <a:solidFill>
                  <a:srgbClr val="FF0000"/>
                </a:solidFill>
                <a:latin typeface="Apple Chancery"/>
                <a:cs typeface="Apple Chancery"/>
              </a:rPr>
              <a:t>Series Resistor Combinations</a:t>
            </a:r>
            <a:endParaRPr lang="en-US" sz="2000" dirty="0">
              <a:latin typeface="Times New Roman"/>
              <a:cs typeface="Times New Roman"/>
            </a:endParaRPr>
          </a:p>
        </p:txBody>
      </p:sp>
      <p:sp>
        <p:nvSpPr>
          <p:cNvPr id="89" name="Line 73"/>
          <p:cNvSpPr>
            <a:spLocks noChangeShapeType="1"/>
          </p:cNvSpPr>
          <p:nvPr/>
        </p:nvSpPr>
        <p:spPr bwMode="auto">
          <a:xfrm>
            <a:off x="6779446" y="1271630"/>
            <a:ext cx="275409" cy="635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90" name="Line 78"/>
          <p:cNvSpPr>
            <a:spLocks noChangeShapeType="1"/>
          </p:cNvSpPr>
          <p:nvPr/>
        </p:nvSpPr>
        <p:spPr bwMode="auto">
          <a:xfrm flipH="1">
            <a:off x="5938842" y="1277980"/>
            <a:ext cx="18415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92" name="Line 111"/>
          <p:cNvSpPr>
            <a:spLocks noChangeShapeType="1"/>
          </p:cNvSpPr>
          <p:nvPr/>
        </p:nvSpPr>
        <p:spPr bwMode="auto">
          <a:xfrm>
            <a:off x="5938842" y="1281338"/>
            <a:ext cx="0" cy="896756"/>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nvGrpSpPr>
          <p:cNvPr id="93" name="Group 92"/>
          <p:cNvGrpSpPr/>
          <p:nvPr/>
        </p:nvGrpSpPr>
        <p:grpSpPr>
          <a:xfrm rot="10800000">
            <a:off x="7321556" y="1875674"/>
            <a:ext cx="107950" cy="609600"/>
            <a:chOff x="7239000" y="1439068"/>
            <a:chExt cx="76200" cy="609600"/>
          </a:xfrm>
        </p:grpSpPr>
        <p:sp>
          <p:nvSpPr>
            <p:cNvPr id="94" name="Line 125"/>
            <p:cNvSpPr>
              <a:spLocks noChangeShapeType="1"/>
            </p:cNvSpPr>
            <p:nvPr/>
          </p:nvSpPr>
          <p:spPr bwMode="auto">
            <a:xfrm>
              <a:off x="7239000" y="1667668"/>
              <a:ext cx="0" cy="152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95" name="Line 126"/>
            <p:cNvSpPr>
              <a:spLocks noChangeShapeType="1"/>
            </p:cNvSpPr>
            <p:nvPr/>
          </p:nvSpPr>
          <p:spPr bwMode="auto">
            <a:xfrm>
              <a:off x="7315200" y="1439068"/>
              <a:ext cx="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97" name="Line 131"/>
          <p:cNvSpPr>
            <a:spLocks noChangeShapeType="1"/>
          </p:cNvSpPr>
          <p:nvPr/>
        </p:nvSpPr>
        <p:spPr bwMode="auto">
          <a:xfrm>
            <a:off x="5938842" y="2178093"/>
            <a:ext cx="1381126"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nvGrpSpPr>
          <p:cNvPr id="98" name="Group 97"/>
          <p:cNvGrpSpPr/>
          <p:nvPr/>
        </p:nvGrpSpPr>
        <p:grpSpPr>
          <a:xfrm>
            <a:off x="6122992" y="1091450"/>
            <a:ext cx="660401" cy="321770"/>
            <a:chOff x="5746750" y="2319338"/>
            <a:chExt cx="660401" cy="321770"/>
          </a:xfrm>
        </p:grpSpPr>
        <p:grpSp>
          <p:nvGrpSpPr>
            <p:cNvPr id="99" name="Group 48"/>
            <p:cNvGrpSpPr>
              <a:grpSpLocks/>
            </p:cNvGrpSpPr>
            <p:nvPr/>
          </p:nvGrpSpPr>
          <p:grpSpPr bwMode="auto">
            <a:xfrm>
              <a:off x="5746750" y="2319338"/>
              <a:ext cx="628650" cy="321770"/>
              <a:chOff x="2256" y="2880"/>
              <a:chExt cx="576" cy="240"/>
            </a:xfrm>
          </p:grpSpPr>
          <p:sp>
            <p:nvSpPr>
              <p:cNvPr id="101" name="Line 49"/>
              <p:cNvSpPr>
                <a:spLocks noChangeShapeType="1"/>
              </p:cNvSpPr>
              <p:nvPr/>
            </p:nvSpPr>
            <p:spPr bwMode="auto">
              <a:xfrm flipV="1">
                <a:off x="2256" y="2880"/>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02" name="Line 50"/>
              <p:cNvSpPr>
                <a:spLocks noChangeShapeType="1"/>
              </p:cNvSpPr>
              <p:nvPr/>
            </p:nvSpPr>
            <p:spPr bwMode="auto">
              <a:xfrm>
                <a:off x="2304" y="2880"/>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03" name="Line 51"/>
              <p:cNvSpPr>
                <a:spLocks noChangeShapeType="1"/>
              </p:cNvSpPr>
              <p:nvPr/>
            </p:nvSpPr>
            <p:spPr bwMode="auto">
              <a:xfrm flipV="1">
                <a:off x="2400" y="2880"/>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04" name="Line 52"/>
              <p:cNvSpPr>
                <a:spLocks noChangeShapeType="1"/>
              </p:cNvSpPr>
              <p:nvPr/>
            </p:nvSpPr>
            <p:spPr bwMode="auto">
              <a:xfrm>
                <a:off x="2496" y="2880"/>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05" name="Line 53"/>
              <p:cNvSpPr>
                <a:spLocks noChangeShapeType="1"/>
              </p:cNvSpPr>
              <p:nvPr/>
            </p:nvSpPr>
            <p:spPr bwMode="auto">
              <a:xfrm flipV="1">
                <a:off x="2784" y="2976"/>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06" name="Line 54"/>
              <p:cNvSpPr>
                <a:spLocks noChangeShapeType="1"/>
              </p:cNvSpPr>
              <p:nvPr/>
            </p:nvSpPr>
            <p:spPr bwMode="auto">
              <a:xfrm flipV="1">
                <a:off x="2592" y="2880"/>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07" name="Line 55"/>
              <p:cNvSpPr>
                <a:spLocks noChangeShapeType="1"/>
              </p:cNvSpPr>
              <p:nvPr/>
            </p:nvSpPr>
            <p:spPr bwMode="auto">
              <a:xfrm>
                <a:off x="2688" y="2880"/>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100" name="Line 78"/>
            <p:cNvSpPr>
              <a:spLocks noChangeShapeType="1"/>
            </p:cNvSpPr>
            <p:nvPr/>
          </p:nvSpPr>
          <p:spPr bwMode="auto">
            <a:xfrm flipH="1" flipV="1">
              <a:off x="6375401" y="2448046"/>
              <a:ext cx="31750" cy="5782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108" name="Line 73"/>
          <p:cNvSpPr>
            <a:spLocks noChangeShapeType="1"/>
          </p:cNvSpPr>
          <p:nvPr/>
        </p:nvSpPr>
        <p:spPr bwMode="auto">
          <a:xfrm>
            <a:off x="7717658" y="1274805"/>
            <a:ext cx="275409"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nvGrpSpPr>
          <p:cNvPr id="109" name="Group 108"/>
          <p:cNvGrpSpPr/>
          <p:nvPr/>
        </p:nvGrpSpPr>
        <p:grpSpPr>
          <a:xfrm>
            <a:off x="7058030" y="1088275"/>
            <a:ext cx="660401" cy="321770"/>
            <a:chOff x="5746750" y="2319338"/>
            <a:chExt cx="660401" cy="321770"/>
          </a:xfrm>
        </p:grpSpPr>
        <p:grpSp>
          <p:nvGrpSpPr>
            <p:cNvPr id="110" name="Group 48"/>
            <p:cNvGrpSpPr>
              <a:grpSpLocks/>
            </p:cNvGrpSpPr>
            <p:nvPr/>
          </p:nvGrpSpPr>
          <p:grpSpPr bwMode="auto">
            <a:xfrm>
              <a:off x="5746750" y="2319338"/>
              <a:ext cx="628650" cy="321770"/>
              <a:chOff x="2256" y="2880"/>
              <a:chExt cx="576" cy="240"/>
            </a:xfrm>
          </p:grpSpPr>
          <p:sp>
            <p:nvSpPr>
              <p:cNvPr id="112" name="Line 49"/>
              <p:cNvSpPr>
                <a:spLocks noChangeShapeType="1"/>
              </p:cNvSpPr>
              <p:nvPr/>
            </p:nvSpPr>
            <p:spPr bwMode="auto">
              <a:xfrm flipV="1">
                <a:off x="2256" y="2880"/>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13" name="Line 50"/>
              <p:cNvSpPr>
                <a:spLocks noChangeShapeType="1"/>
              </p:cNvSpPr>
              <p:nvPr/>
            </p:nvSpPr>
            <p:spPr bwMode="auto">
              <a:xfrm>
                <a:off x="2304" y="2880"/>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14" name="Line 51"/>
              <p:cNvSpPr>
                <a:spLocks noChangeShapeType="1"/>
              </p:cNvSpPr>
              <p:nvPr/>
            </p:nvSpPr>
            <p:spPr bwMode="auto">
              <a:xfrm flipV="1">
                <a:off x="2400" y="2880"/>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15" name="Line 52"/>
              <p:cNvSpPr>
                <a:spLocks noChangeShapeType="1"/>
              </p:cNvSpPr>
              <p:nvPr/>
            </p:nvSpPr>
            <p:spPr bwMode="auto">
              <a:xfrm>
                <a:off x="2496" y="2880"/>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16" name="Line 53"/>
              <p:cNvSpPr>
                <a:spLocks noChangeShapeType="1"/>
              </p:cNvSpPr>
              <p:nvPr/>
            </p:nvSpPr>
            <p:spPr bwMode="auto">
              <a:xfrm flipV="1">
                <a:off x="2784" y="2976"/>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17" name="Line 54"/>
              <p:cNvSpPr>
                <a:spLocks noChangeShapeType="1"/>
              </p:cNvSpPr>
              <p:nvPr/>
            </p:nvSpPr>
            <p:spPr bwMode="auto">
              <a:xfrm flipV="1">
                <a:off x="2592" y="2880"/>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18" name="Line 55"/>
              <p:cNvSpPr>
                <a:spLocks noChangeShapeType="1"/>
              </p:cNvSpPr>
              <p:nvPr/>
            </p:nvSpPr>
            <p:spPr bwMode="auto">
              <a:xfrm>
                <a:off x="2688" y="2880"/>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111" name="Line 78"/>
            <p:cNvSpPr>
              <a:spLocks noChangeShapeType="1"/>
            </p:cNvSpPr>
            <p:nvPr/>
          </p:nvSpPr>
          <p:spPr bwMode="auto">
            <a:xfrm flipH="1" flipV="1">
              <a:off x="6375401" y="2448046"/>
              <a:ext cx="31750" cy="5782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119" name="Line 73"/>
          <p:cNvSpPr>
            <a:spLocks noChangeShapeType="1"/>
          </p:cNvSpPr>
          <p:nvPr/>
        </p:nvSpPr>
        <p:spPr bwMode="auto">
          <a:xfrm>
            <a:off x="8652697" y="1271630"/>
            <a:ext cx="145234"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nvGrpSpPr>
          <p:cNvPr id="120" name="Group 119"/>
          <p:cNvGrpSpPr/>
          <p:nvPr/>
        </p:nvGrpSpPr>
        <p:grpSpPr>
          <a:xfrm>
            <a:off x="7993068" y="1085100"/>
            <a:ext cx="660401" cy="321770"/>
            <a:chOff x="5746750" y="2319338"/>
            <a:chExt cx="660401" cy="321770"/>
          </a:xfrm>
        </p:grpSpPr>
        <p:grpSp>
          <p:nvGrpSpPr>
            <p:cNvPr id="121" name="Group 48"/>
            <p:cNvGrpSpPr>
              <a:grpSpLocks/>
            </p:cNvGrpSpPr>
            <p:nvPr/>
          </p:nvGrpSpPr>
          <p:grpSpPr bwMode="auto">
            <a:xfrm>
              <a:off x="5746750" y="2319338"/>
              <a:ext cx="628650" cy="321770"/>
              <a:chOff x="2256" y="2880"/>
              <a:chExt cx="576" cy="240"/>
            </a:xfrm>
          </p:grpSpPr>
          <p:sp>
            <p:nvSpPr>
              <p:cNvPr id="123" name="Line 49"/>
              <p:cNvSpPr>
                <a:spLocks noChangeShapeType="1"/>
              </p:cNvSpPr>
              <p:nvPr/>
            </p:nvSpPr>
            <p:spPr bwMode="auto">
              <a:xfrm flipV="1">
                <a:off x="2256" y="2880"/>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24" name="Line 50"/>
              <p:cNvSpPr>
                <a:spLocks noChangeShapeType="1"/>
              </p:cNvSpPr>
              <p:nvPr/>
            </p:nvSpPr>
            <p:spPr bwMode="auto">
              <a:xfrm>
                <a:off x="2304" y="2880"/>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25" name="Line 51"/>
              <p:cNvSpPr>
                <a:spLocks noChangeShapeType="1"/>
              </p:cNvSpPr>
              <p:nvPr/>
            </p:nvSpPr>
            <p:spPr bwMode="auto">
              <a:xfrm flipV="1">
                <a:off x="2400" y="2880"/>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26" name="Line 52"/>
              <p:cNvSpPr>
                <a:spLocks noChangeShapeType="1"/>
              </p:cNvSpPr>
              <p:nvPr/>
            </p:nvSpPr>
            <p:spPr bwMode="auto">
              <a:xfrm>
                <a:off x="2496" y="2880"/>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27" name="Line 53"/>
              <p:cNvSpPr>
                <a:spLocks noChangeShapeType="1"/>
              </p:cNvSpPr>
              <p:nvPr/>
            </p:nvSpPr>
            <p:spPr bwMode="auto">
              <a:xfrm flipV="1">
                <a:off x="2784" y="2976"/>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28" name="Line 54"/>
              <p:cNvSpPr>
                <a:spLocks noChangeShapeType="1"/>
              </p:cNvSpPr>
              <p:nvPr/>
            </p:nvSpPr>
            <p:spPr bwMode="auto">
              <a:xfrm flipV="1">
                <a:off x="2592" y="2880"/>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29" name="Line 55"/>
              <p:cNvSpPr>
                <a:spLocks noChangeShapeType="1"/>
              </p:cNvSpPr>
              <p:nvPr/>
            </p:nvSpPr>
            <p:spPr bwMode="auto">
              <a:xfrm>
                <a:off x="2688" y="2880"/>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122" name="Line 78"/>
            <p:cNvSpPr>
              <a:spLocks noChangeShapeType="1"/>
            </p:cNvSpPr>
            <p:nvPr/>
          </p:nvSpPr>
          <p:spPr bwMode="auto">
            <a:xfrm flipH="1" flipV="1">
              <a:off x="6375401" y="2448046"/>
              <a:ext cx="31750" cy="5782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130" name="Line 131"/>
          <p:cNvSpPr>
            <a:spLocks noChangeShapeType="1"/>
          </p:cNvSpPr>
          <p:nvPr/>
        </p:nvSpPr>
        <p:spPr bwMode="auto">
          <a:xfrm>
            <a:off x="7429506" y="2178093"/>
            <a:ext cx="1368425"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31" name="Line 111"/>
          <p:cNvSpPr>
            <a:spLocks noChangeShapeType="1"/>
          </p:cNvSpPr>
          <p:nvPr/>
        </p:nvSpPr>
        <p:spPr bwMode="auto">
          <a:xfrm>
            <a:off x="8797931" y="1271630"/>
            <a:ext cx="0" cy="906463"/>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34" name="Line 73"/>
          <p:cNvSpPr>
            <a:spLocks noChangeShapeType="1"/>
          </p:cNvSpPr>
          <p:nvPr/>
        </p:nvSpPr>
        <p:spPr bwMode="auto">
          <a:xfrm>
            <a:off x="7601008" y="3345698"/>
            <a:ext cx="275409" cy="635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39" name="Line 111"/>
          <p:cNvSpPr>
            <a:spLocks noChangeShapeType="1"/>
          </p:cNvSpPr>
          <p:nvPr/>
        </p:nvSpPr>
        <p:spPr bwMode="auto">
          <a:xfrm>
            <a:off x="7594664" y="3345698"/>
            <a:ext cx="0" cy="773113"/>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nvGrpSpPr>
          <p:cNvPr id="140" name="Group 139"/>
          <p:cNvGrpSpPr/>
          <p:nvPr/>
        </p:nvGrpSpPr>
        <p:grpSpPr>
          <a:xfrm rot="10800000">
            <a:off x="8143118" y="3822742"/>
            <a:ext cx="107950" cy="609600"/>
            <a:chOff x="7239000" y="1439068"/>
            <a:chExt cx="76200" cy="609600"/>
          </a:xfrm>
        </p:grpSpPr>
        <p:sp>
          <p:nvSpPr>
            <p:cNvPr id="141" name="Line 125"/>
            <p:cNvSpPr>
              <a:spLocks noChangeShapeType="1"/>
            </p:cNvSpPr>
            <p:nvPr/>
          </p:nvSpPr>
          <p:spPr bwMode="auto">
            <a:xfrm>
              <a:off x="7239000" y="1667668"/>
              <a:ext cx="0" cy="152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42" name="Line 126"/>
            <p:cNvSpPr>
              <a:spLocks noChangeShapeType="1"/>
            </p:cNvSpPr>
            <p:nvPr/>
          </p:nvSpPr>
          <p:spPr bwMode="auto">
            <a:xfrm>
              <a:off x="7315200" y="1439068"/>
              <a:ext cx="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170" name="Line 131"/>
          <p:cNvSpPr>
            <a:spLocks noChangeShapeType="1"/>
          </p:cNvSpPr>
          <p:nvPr/>
        </p:nvSpPr>
        <p:spPr bwMode="auto">
          <a:xfrm>
            <a:off x="7594664" y="4118811"/>
            <a:ext cx="546866" cy="635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82" name="Line 73"/>
          <p:cNvSpPr>
            <a:spLocks noChangeShapeType="1"/>
          </p:cNvSpPr>
          <p:nvPr/>
        </p:nvSpPr>
        <p:spPr bwMode="auto">
          <a:xfrm>
            <a:off x="8539220" y="3348873"/>
            <a:ext cx="275409"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nvGrpSpPr>
          <p:cNvPr id="183" name="Group 182"/>
          <p:cNvGrpSpPr/>
          <p:nvPr/>
        </p:nvGrpSpPr>
        <p:grpSpPr>
          <a:xfrm>
            <a:off x="7879592" y="3162343"/>
            <a:ext cx="660401" cy="321770"/>
            <a:chOff x="5746750" y="2319338"/>
            <a:chExt cx="660401" cy="321770"/>
          </a:xfrm>
        </p:grpSpPr>
        <p:grpSp>
          <p:nvGrpSpPr>
            <p:cNvPr id="184" name="Group 48"/>
            <p:cNvGrpSpPr>
              <a:grpSpLocks/>
            </p:cNvGrpSpPr>
            <p:nvPr/>
          </p:nvGrpSpPr>
          <p:grpSpPr bwMode="auto">
            <a:xfrm>
              <a:off x="5746750" y="2319338"/>
              <a:ext cx="628650" cy="321770"/>
              <a:chOff x="2256" y="2880"/>
              <a:chExt cx="576" cy="240"/>
            </a:xfrm>
          </p:grpSpPr>
          <p:sp>
            <p:nvSpPr>
              <p:cNvPr id="186" name="Line 49"/>
              <p:cNvSpPr>
                <a:spLocks noChangeShapeType="1"/>
              </p:cNvSpPr>
              <p:nvPr/>
            </p:nvSpPr>
            <p:spPr bwMode="auto">
              <a:xfrm flipV="1">
                <a:off x="2256" y="2880"/>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87" name="Line 50"/>
              <p:cNvSpPr>
                <a:spLocks noChangeShapeType="1"/>
              </p:cNvSpPr>
              <p:nvPr/>
            </p:nvSpPr>
            <p:spPr bwMode="auto">
              <a:xfrm>
                <a:off x="2304" y="2880"/>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88" name="Line 51"/>
              <p:cNvSpPr>
                <a:spLocks noChangeShapeType="1"/>
              </p:cNvSpPr>
              <p:nvPr/>
            </p:nvSpPr>
            <p:spPr bwMode="auto">
              <a:xfrm flipV="1">
                <a:off x="2400" y="2880"/>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89" name="Line 52"/>
              <p:cNvSpPr>
                <a:spLocks noChangeShapeType="1"/>
              </p:cNvSpPr>
              <p:nvPr/>
            </p:nvSpPr>
            <p:spPr bwMode="auto">
              <a:xfrm>
                <a:off x="2496" y="2880"/>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90" name="Line 53"/>
              <p:cNvSpPr>
                <a:spLocks noChangeShapeType="1"/>
              </p:cNvSpPr>
              <p:nvPr/>
            </p:nvSpPr>
            <p:spPr bwMode="auto">
              <a:xfrm flipV="1">
                <a:off x="2784" y="2976"/>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91" name="Line 54"/>
              <p:cNvSpPr>
                <a:spLocks noChangeShapeType="1"/>
              </p:cNvSpPr>
              <p:nvPr/>
            </p:nvSpPr>
            <p:spPr bwMode="auto">
              <a:xfrm flipV="1">
                <a:off x="2592" y="2880"/>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92" name="Line 55"/>
              <p:cNvSpPr>
                <a:spLocks noChangeShapeType="1"/>
              </p:cNvSpPr>
              <p:nvPr/>
            </p:nvSpPr>
            <p:spPr bwMode="auto">
              <a:xfrm>
                <a:off x="2688" y="2880"/>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185" name="Line 78"/>
            <p:cNvSpPr>
              <a:spLocks noChangeShapeType="1"/>
            </p:cNvSpPr>
            <p:nvPr/>
          </p:nvSpPr>
          <p:spPr bwMode="auto">
            <a:xfrm flipH="1" flipV="1">
              <a:off x="6375401" y="2448046"/>
              <a:ext cx="31750" cy="5782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204" name="Line 131"/>
          <p:cNvSpPr>
            <a:spLocks noChangeShapeType="1"/>
          </p:cNvSpPr>
          <p:nvPr/>
        </p:nvSpPr>
        <p:spPr bwMode="auto">
          <a:xfrm>
            <a:off x="8251069" y="4125161"/>
            <a:ext cx="571506"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05" name="Line 111"/>
          <p:cNvSpPr>
            <a:spLocks noChangeShapeType="1"/>
          </p:cNvSpPr>
          <p:nvPr/>
        </p:nvSpPr>
        <p:spPr bwMode="auto">
          <a:xfrm>
            <a:off x="8822574" y="3345698"/>
            <a:ext cx="0" cy="773113"/>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aphicFrame>
        <p:nvGraphicFramePr>
          <p:cNvPr id="207" name="Object 2"/>
          <p:cNvGraphicFramePr>
            <a:graphicFrameLocks noChangeAspect="1"/>
          </p:cNvGraphicFramePr>
          <p:nvPr>
            <p:extLst>
              <p:ext uri="{D42A27DB-BD31-4B8C-83A1-F6EECF244321}">
                <p14:modId xmlns:p14="http://schemas.microsoft.com/office/powerpoint/2010/main" val="4045080067"/>
              </p:ext>
            </p:extLst>
          </p:nvPr>
        </p:nvGraphicFramePr>
        <p:xfrm>
          <a:off x="2585642" y="2690951"/>
          <a:ext cx="501650" cy="392113"/>
        </p:xfrm>
        <a:graphic>
          <a:graphicData uri="http://schemas.openxmlformats.org/presentationml/2006/ole">
            <mc:AlternateContent xmlns:mc="http://schemas.openxmlformats.org/markup-compatibility/2006">
              <mc:Choice xmlns:v="urn:schemas-microsoft-com:vml" Requires="v">
                <p:oleObj name="Equation" r:id="rId7" imgW="292100" imgH="228600" progId="Equation.DSMT4">
                  <p:embed/>
                </p:oleObj>
              </mc:Choice>
              <mc:Fallback>
                <p:oleObj name="Equation" r:id="rId7" imgW="292100" imgH="228600" progId="Equation.DSMT4">
                  <p:embed/>
                  <p:pic>
                    <p:nvPicPr>
                      <p:cNvPr id="0" name=""/>
                      <p:cNvPicPr>
                        <a:picLocks noChangeAspect="1" noChangeArrowheads="1"/>
                      </p:cNvPicPr>
                      <p:nvPr/>
                    </p:nvPicPr>
                    <p:blipFill>
                      <a:blip r:embed="rId8"/>
                      <a:srcRect/>
                      <a:stretch>
                        <a:fillRect/>
                      </a:stretch>
                    </p:blipFill>
                    <p:spPr bwMode="auto">
                      <a:xfrm>
                        <a:off x="2585642" y="2690951"/>
                        <a:ext cx="501650" cy="392113"/>
                      </a:xfrm>
                      <a:prstGeom prst="rect">
                        <a:avLst/>
                      </a:prstGeom>
                      <a:noFill/>
                      <a:ln>
                        <a:noFill/>
                      </a:ln>
                      <a:effectLst/>
                    </p:spPr>
                  </p:pic>
                </p:oleObj>
              </mc:Fallback>
            </mc:AlternateContent>
          </a:graphicData>
        </a:graphic>
      </p:graphicFrame>
      <p:graphicFrame>
        <p:nvGraphicFramePr>
          <p:cNvPr id="209" name="Object 2"/>
          <p:cNvGraphicFramePr>
            <a:graphicFrameLocks noChangeAspect="1"/>
          </p:cNvGraphicFramePr>
          <p:nvPr>
            <p:extLst>
              <p:ext uri="{D42A27DB-BD31-4B8C-83A1-F6EECF244321}">
                <p14:modId xmlns:p14="http://schemas.microsoft.com/office/powerpoint/2010/main" val="1273602056"/>
              </p:ext>
            </p:extLst>
          </p:nvPr>
        </p:nvGraphicFramePr>
        <p:xfrm>
          <a:off x="5536487" y="3345698"/>
          <a:ext cx="327025" cy="349250"/>
        </p:xfrm>
        <a:graphic>
          <a:graphicData uri="http://schemas.openxmlformats.org/presentationml/2006/ole">
            <mc:AlternateContent xmlns:mc="http://schemas.openxmlformats.org/markup-compatibility/2006">
              <mc:Choice xmlns:v="urn:schemas-microsoft-com:vml" Requires="v">
                <p:oleObj name="Equation" r:id="rId9" imgW="190500" imgH="203200" progId="Equation.DSMT4">
                  <p:embed/>
                </p:oleObj>
              </mc:Choice>
              <mc:Fallback>
                <p:oleObj name="Equation" r:id="rId9" imgW="190500" imgH="203200" progId="Equation.DSMT4">
                  <p:embed/>
                  <p:pic>
                    <p:nvPicPr>
                      <p:cNvPr id="0" name=""/>
                      <p:cNvPicPr>
                        <a:picLocks noChangeAspect="1" noChangeArrowheads="1"/>
                      </p:cNvPicPr>
                      <p:nvPr/>
                    </p:nvPicPr>
                    <p:blipFill>
                      <a:blip r:embed="rId10"/>
                      <a:srcRect/>
                      <a:stretch>
                        <a:fillRect/>
                      </a:stretch>
                    </p:blipFill>
                    <p:spPr bwMode="auto">
                      <a:xfrm>
                        <a:off x="5536487" y="3345698"/>
                        <a:ext cx="327025" cy="349250"/>
                      </a:xfrm>
                      <a:prstGeom prst="rect">
                        <a:avLst/>
                      </a:prstGeom>
                      <a:noFill/>
                      <a:ln>
                        <a:noFill/>
                      </a:ln>
                      <a:effectLst/>
                    </p:spPr>
                  </p:pic>
                </p:oleObj>
              </mc:Fallback>
            </mc:AlternateContent>
          </a:graphicData>
        </a:graphic>
      </p:graphicFrame>
      <p:graphicFrame>
        <p:nvGraphicFramePr>
          <p:cNvPr id="210" name="Object 2"/>
          <p:cNvGraphicFramePr>
            <a:graphicFrameLocks noChangeAspect="1"/>
          </p:cNvGraphicFramePr>
          <p:nvPr>
            <p:extLst>
              <p:ext uri="{D42A27DB-BD31-4B8C-83A1-F6EECF244321}">
                <p14:modId xmlns:p14="http://schemas.microsoft.com/office/powerpoint/2010/main" val="2941075541"/>
              </p:ext>
            </p:extLst>
          </p:nvPr>
        </p:nvGraphicFramePr>
        <p:xfrm>
          <a:off x="6866589" y="3329449"/>
          <a:ext cx="239712" cy="349250"/>
        </p:xfrm>
        <a:graphic>
          <a:graphicData uri="http://schemas.openxmlformats.org/presentationml/2006/ole">
            <mc:AlternateContent xmlns:mc="http://schemas.openxmlformats.org/markup-compatibility/2006">
              <mc:Choice xmlns:v="urn:schemas-microsoft-com:vml" Requires="v">
                <p:oleObj name="Equation" r:id="rId11" imgW="139700" imgH="203200" progId="Equation.DSMT4">
                  <p:embed/>
                </p:oleObj>
              </mc:Choice>
              <mc:Fallback>
                <p:oleObj name="Equation" r:id="rId11" imgW="139700" imgH="203200" progId="Equation.DSMT4">
                  <p:embed/>
                  <p:pic>
                    <p:nvPicPr>
                      <p:cNvPr id="0" name=""/>
                      <p:cNvPicPr>
                        <a:picLocks noChangeAspect="1" noChangeArrowheads="1"/>
                      </p:cNvPicPr>
                      <p:nvPr/>
                    </p:nvPicPr>
                    <p:blipFill>
                      <a:blip r:embed="rId12"/>
                      <a:srcRect/>
                      <a:stretch>
                        <a:fillRect/>
                      </a:stretch>
                    </p:blipFill>
                    <p:spPr bwMode="auto">
                      <a:xfrm>
                        <a:off x="6866589" y="3329449"/>
                        <a:ext cx="239712" cy="349250"/>
                      </a:xfrm>
                      <a:prstGeom prst="rect">
                        <a:avLst/>
                      </a:prstGeom>
                      <a:noFill/>
                      <a:ln>
                        <a:noFill/>
                      </a:ln>
                      <a:effectLst/>
                    </p:spPr>
                  </p:pic>
                </p:oleObj>
              </mc:Fallback>
            </mc:AlternateContent>
          </a:graphicData>
        </a:graphic>
      </p:graphicFrame>
      <p:graphicFrame>
        <p:nvGraphicFramePr>
          <p:cNvPr id="211" name="Object 2"/>
          <p:cNvGraphicFramePr>
            <a:graphicFrameLocks noChangeAspect="1"/>
          </p:cNvGraphicFramePr>
          <p:nvPr>
            <p:extLst>
              <p:ext uri="{D42A27DB-BD31-4B8C-83A1-F6EECF244321}">
                <p14:modId xmlns:p14="http://schemas.microsoft.com/office/powerpoint/2010/main" val="2420556559"/>
              </p:ext>
            </p:extLst>
          </p:nvPr>
        </p:nvGraphicFramePr>
        <p:xfrm>
          <a:off x="7363919" y="2310649"/>
          <a:ext cx="327025" cy="349250"/>
        </p:xfrm>
        <a:graphic>
          <a:graphicData uri="http://schemas.openxmlformats.org/presentationml/2006/ole">
            <mc:AlternateContent xmlns:mc="http://schemas.openxmlformats.org/markup-compatibility/2006">
              <mc:Choice xmlns:v="urn:schemas-microsoft-com:vml" Requires="v">
                <p:oleObj name="Equation" r:id="rId13" imgW="190500" imgH="203200" progId="Equation.DSMT4">
                  <p:embed/>
                </p:oleObj>
              </mc:Choice>
              <mc:Fallback>
                <p:oleObj name="Equation" r:id="rId13" imgW="190500" imgH="203200" progId="Equation.DSMT4">
                  <p:embed/>
                  <p:pic>
                    <p:nvPicPr>
                      <p:cNvPr id="0" name=""/>
                      <p:cNvPicPr>
                        <a:picLocks noChangeAspect="1" noChangeArrowheads="1"/>
                      </p:cNvPicPr>
                      <p:nvPr/>
                    </p:nvPicPr>
                    <p:blipFill>
                      <a:blip r:embed="rId10"/>
                      <a:srcRect/>
                      <a:stretch>
                        <a:fillRect/>
                      </a:stretch>
                    </p:blipFill>
                    <p:spPr bwMode="auto">
                      <a:xfrm>
                        <a:off x="7363919" y="2310649"/>
                        <a:ext cx="327025" cy="349250"/>
                      </a:xfrm>
                      <a:prstGeom prst="rect">
                        <a:avLst/>
                      </a:prstGeom>
                      <a:noFill/>
                      <a:ln>
                        <a:noFill/>
                      </a:ln>
                      <a:effectLst/>
                    </p:spPr>
                  </p:pic>
                </p:oleObj>
              </mc:Fallback>
            </mc:AlternateContent>
          </a:graphicData>
        </a:graphic>
      </p:graphicFrame>
      <p:graphicFrame>
        <p:nvGraphicFramePr>
          <p:cNvPr id="212" name="Object 2"/>
          <p:cNvGraphicFramePr>
            <a:graphicFrameLocks noChangeAspect="1"/>
          </p:cNvGraphicFramePr>
          <p:nvPr>
            <p:extLst>
              <p:ext uri="{D42A27DB-BD31-4B8C-83A1-F6EECF244321}">
                <p14:modId xmlns:p14="http://schemas.microsoft.com/office/powerpoint/2010/main" val="278048460"/>
              </p:ext>
            </p:extLst>
          </p:nvPr>
        </p:nvGraphicFramePr>
        <p:xfrm>
          <a:off x="7199313" y="762000"/>
          <a:ext cx="349250" cy="349250"/>
        </p:xfrm>
        <a:graphic>
          <a:graphicData uri="http://schemas.openxmlformats.org/presentationml/2006/ole">
            <mc:AlternateContent xmlns:mc="http://schemas.openxmlformats.org/markup-compatibility/2006">
              <mc:Choice xmlns:v="urn:schemas-microsoft-com:vml" Requires="v">
                <p:oleObj name="Equation" r:id="rId14" imgW="203200" imgH="203200" progId="Equation.DSMT4">
                  <p:embed/>
                </p:oleObj>
              </mc:Choice>
              <mc:Fallback>
                <p:oleObj name="Equation" r:id="rId14" imgW="203200" imgH="203200" progId="Equation.DSMT4">
                  <p:embed/>
                  <p:pic>
                    <p:nvPicPr>
                      <p:cNvPr id="0" name=""/>
                      <p:cNvPicPr>
                        <a:picLocks noChangeAspect="1" noChangeArrowheads="1"/>
                      </p:cNvPicPr>
                      <p:nvPr/>
                    </p:nvPicPr>
                    <p:blipFill>
                      <a:blip r:embed="rId15"/>
                      <a:srcRect/>
                      <a:stretch>
                        <a:fillRect/>
                      </a:stretch>
                    </p:blipFill>
                    <p:spPr bwMode="auto">
                      <a:xfrm>
                        <a:off x="7199313" y="762000"/>
                        <a:ext cx="349250" cy="349250"/>
                      </a:xfrm>
                      <a:prstGeom prst="rect">
                        <a:avLst/>
                      </a:prstGeom>
                      <a:noFill/>
                      <a:ln>
                        <a:noFill/>
                      </a:ln>
                      <a:effectLst/>
                    </p:spPr>
                  </p:pic>
                </p:oleObj>
              </mc:Fallback>
            </mc:AlternateContent>
          </a:graphicData>
        </a:graphic>
      </p:graphicFrame>
      <p:graphicFrame>
        <p:nvGraphicFramePr>
          <p:cNvPr id="213" name="Object 2"/>
          <p:cNvGraphicFramePr>
            <a:graphicFrameLocks noChangeAspect="1"/>
          </p:cNvGraphicFramePr>
          <p:nvPr>
            <p:extLst>
              <p:ext uri="{D42A27DB-BD31-4B8C-83A1-F6EECF244321}">
                <p14:modId xmlns:p14="http://schemas.microsoft.com/office/powerpoint/2010/main" val="2775265942"/>
              </p:ext>
            </p:extLst>
          </p:nvPr>
        </p:nvGraphicFramePr>
        <p:xfrm>
          <a:off x="8128000" y="762000"/>
          <a:ext cx="347663" cy="349250"/>
        </p:xfrm>
        <a:graphic>
          <a:graphicData uri="http://schemas.openxmlformats.org/presentationml/2006/ole">
            <mc:AlternateContent xmlns:mc="http://schemas.openxmlformats.org/markup-compatibility/2006">
              <mc:Choice xmlns:v="urn:schemas-microsoft-com:vml" Requires="v">
                <p:oleObj name="Equation" r:id="rId16" imgW="203200" imgH="203200" progId="Equation.DSMT4">
                  <p:embed/>
                </p:oleObj>
              </mc:Choice>
              <mc:Fallback>
                <p:oleObj name="Equation" r:id="rId16" imgW="203200" imgH="203200" progId="Equation.DSMT4">
                  <p:embed/>
                  <p:pic>
                    <p:nvPicPr>
                      <p:cNvPr id="0" name=""/>
                      <p:cNvPicPr>
                        <a:picLocks noChangeAspect="1" noChangeArrowheads="1"/>
                      </p:cNvPicPr>
                      <p:nvPr/>
                    </p:nvPicPr>
                    <p:blipFill>
                      <a:blip r:embed="rId17"/>
                      <a:srcRect/>
                      <a:stretch>
                        <a:fillRect/>
                      </a:stretch>
                    </p:blipFill>
                    <p:spPr bwMode="auto">
                      <a:xfrm>
                        <a:off x="8128000" y="762000"/>
                        <a:ext cx="347663" cy="349250"/>
                      </a:xfrm>
                      <a:prstGeom prst="rect">
                        <a:avLst/>
                      </a:prstGeom>
                      <a:noFill/>
                      <a:ln>
                        <a:noFill/>
                      </a:ln>
                      <a:effectLst/>
                    </p:spPr>
                  </p:pic>
                </p:oleObj>
              </mc:Fallback>
            </mc:AlternateContent>
          </a:graphicData>
        </a:graphic>
      </p:graphicFrame>
      <p:graphicFrame>
        <p:nvGraphicFramePr>
          <p:cNvPr id="215" name="Object 2"/>
          <p:cNvGraphicFramePr>
            <a:graphicFrameLocks noChangeAspect="1"/>
          </p:cNvGraphicFramePr>
          <p:nvPr>
            <p:extLst>
              <p:ext uri="{D42A27DB-BD31-4B8C-83A1-F6EECF244321}">
                <p14:modId xmlns:p14="http://schemas.microsoft.com/office/powerpoint/2010/main" val="654958150"/>
              </p:ext>
            </p:extLst>
          </p:nvPr>
        </p:nvGraphicFramePr>
        <p:xfrm>
          <a:off x="8200266" y="4203742"/>
          <a:ext cx="327025" cy="349250"/>
        </p:xfrm>
        <a:graphic>
          <a:graphicData uri="http://schemas.openxmlformats.org/presentationml/2006/ole">
            <mc:AlternateContent xmlns:mc="http://schemas.openxmlformats.org/markup-compatibility/2006">
              <mc:Choice xmlns:v="urn:schemas-microsoft-com:vml" Requires="v">
                <p:oleObj name="Equation" r:id="rId18" imgW="190500" imgH="203200" progId="Equation.DSMT4">
                  <p:embed/>
                </p:oleObj>
              </mc:Choice>
              <mc:Fallback>
                <p:oleObj name="Equation" r:id="rId18" imgW="190500" imgH="203200" progId="Equation.DSMT4">
                  <p:embed/>
                  <p:pic>
                    <p:nvPicPr>
                      <p:cNvPr id="0" name=""/>
                      <p:cNvPicPr>
                        <a:picLocks noChangeAspect="1" noChangeArrowheads="1"/>
                      </p:cNvPicPr>
                      <p:nvPr/>
                    </p:nvPicPr>
                    <p:blipFill>
                      <a:blip r:embed="rId10"/>
                      <a:srcRect/>
                      <a:stretch>
                        <a:fillRect/>
                      </a:stretch>
                    </p:blipFill>
                    <p:spPr bwMode="auto">
                      <a:xfrm>
                        <a:off x="8200266" y="4203742"/>
                        <a:ext cx="327025" cy="349250"/>
                      </a:xfrm>
                      <a:prstGeom prst="rect">
                        <a:avLst/>
                      </a:prstGeom>
                      <a:noFill/>
                      <a:ln>
                        <a:noFill/>
                      </a:ln>
                      <a:effectLst/>
                    </p:spPr>
                  </p:pic>
                </p:oleObj>
              </mc:Fallback>
            </mc:AlternateContent>
          </a:graphicData>
        </a:graphic>
      </p:graphicFrame>
      <p:graphicFrame>
        <p:nvGraphicFramePr>
          <p:cNvPr id="216" name="Object 2"/>
          <p:cNvGraphicFramePr>
            <a:graphicFrameLocks noChangeAspect="1"/>
          </p:cNvGraphicFramePr>
          <p:nvPr>
            <p:extLst>
              <p:ext uri="{D42A27DB-BD31-4B8C-83A1-F6EECF244321}">
                <p14:modId xmlns:p14="http://schemas.microsoft.com/office/powerpoint/2010/main" val="3147160189"/>
              </p:ext>
            </p:extLst>
          </p:nvPr>
        </p:nvGraphicFramePr>
        <p:xfrm>
          <a:off x="7997061" y="2760662"/>
          <a:ext cx="501650" cy="392113"/>
        </p:xfrm>
        <a:graphic>
          <a:graphicData uri="http://schemas.openxmlformats.org/presentationml/2006/ole">
            <mc:AlternateContent xmlns:mc="http://schemas.openxmlformats.org/markup-compatibility/2006">
              <mc:Choice xmlns:v="urn:schemas-microsoft-com:vml" Requires="v">
                <p:oleObj name="Equation" r:id="rId19" imgW="292100" imgH="228600" progId="Equation.DSMT4">
                  <p:embed/>
                </p:oleObj>
              </mc:Choice>
              <mc:Fallback>
                <p:oleObj name="Equation" r:id="rId19" imgW="292100" imgH="228600" progId="Equation.DSMT4">
                  <p:embed/>
                  <p:pic>
                    <p:nvPicPr>
                      <p:cNvPr id="0" name=""/>
                      <p:cNvPicPr>
                        <a:picLocks noChangeAspect="1" noChangeArrowheads="1"/>
                      </p:cNvPicPr>
                      <p:nvPr/>
                    </p:nvPicPr>
                    <p:blipFill>
                      <a:blip r:embed="rId20"/>
                      <a:srcRect/>
                      <a:stretch>
                        <a:fillRect/>
                      </a:stretch>
                    </p:blipFill>
                    <p:spPr bwMode="auto">
                      <a:xfrm>
                        <a:off x="7997061" y="2760662"/>
                        <a:ext cx="501650" cy="392113"/>
                      </a:xfrm>
                      <a:prstGeom prst="rect">
                        <a:avLst/>
                      </a:prstGeom>
                      <a:noFill/>
                      <a:ln>
                        <a:noFill/>
                      </a:ln>
                      <a:effectLst/>
                    </p:spPr>
                  </p:pic>
                </p:oleObj>
              </mc:Fallback>
            </mc:AlternateContent>
          </a:graphicData>
        </a:graphic>
      </p:graphicFrame>
      <p:sp>
        <p:nvSpPr>
          <p:cNvPr id="217" name="TextBox 216"/>
          <p:cNvSpPr txBox="1"/>
          <p:nvPr/>
        </p:nvSpPr>
        <p:spPr>
          <a:xfrm>
            <a:off x="693235" y="3822742"/>
            <a:ext cx="6521958" cy="1015663"/>
          </a:xfrm>
          <a:prstGeom prst="rect">
            <a:avLst/>
          </a:prstGeom>
          <a:noFill/>
        </p:spPr>
        <p:txBody>
          <a:bodyPr wrap="square" rtlCol="0">
            <a:spAutoFit/>
          </a:bodyPr>
          <a:lstStyle/>
          <a:p>
            <a:r>
              <a:rPr lang="en-US" sz="2000" dirty="0">
                <a:solidFill>
                  <a:srgbClr val="FF0000"/>
                </a:solidFill>
                <a:latin typeface="Apple Chancery"/>
                <a:cs typeface="Apple Chancery"/>
              </a:rPr>
              <a:t>Using the idea </a:t>
            </a:r>
            <a:r>
              <a:rPr lang="en-US" sz="2000" dirty="0">
                <a:latin typeface="Times New Roman"/>
                <a:cs typeface="Times New Roman"/>
              </a:rPr>
              <a:t>that the </a:t>
            </a:r>
            <a:r>
              <a:rPr lang="en-US" sz="2000" dirty="0">
                <a:solidFill>
                  <a:srgbClr val="0000FF"/>
                </a:solidFill>
                <a:latin typeface="Times New Roman"/>
                <a:cs typeface="Times New Roman"/>
              </a:rPr>
              <a:t>sum of the voltage drops </a:t>
            </a:r>
            <a:r>
              <a:rPr lang="en-US" sz="2000" dirty="0">
                <a:latin typeface="Times New Roman"/>
                <a:cs typeface="Times New Roman"/>
              </a:rPr>
              <a:t>across all the resistors will </a:t>
            </a:r>
            <a:r>
              <a:rPr lang="en-US" sz="2000" dirty="0">
                <a:solidFill>
                  <a:srgbClr val="0000FF"/>
                </a:solidFill>
                <a:latin typeface="Times New Roman"/>
                <a:cs typeface="Times New Roman"/>
              </a:rPr>
              <a:t>equal</a:t>
            </a:r>
            <a:r>
              <a:rPr lang="en-US" sz="2000" dirty="0">
                <a:latin typeface="Times New Roman"/>
                <a:cs typeface="Times New Roman"/>
              </a:rPr>
              <a:t> the </a:t>
            </a:r>
            <a:r>
              <a:rPr lang="en-US" sz="2000" dirty="0">
                <a:solidFill>
                  <a:srgbClr val="0000FF"/>
                </a:solidFill>
                <a:latin typeface="Times New Roman"/>
                <a:cs typeface="Times New Roman"/>
              </a:rPr>
              <a:t>voltage drop across the power supply</a:t>
            </a:r>
            <a:r>
              <a:rPr lang="en-US" sz="2000" dirty="0">
                <a:latin typeface="Times New Roman"/>
                <a:cs typeface="Times New Roman"/>
              </a:rPr>
              <a:t>, and including </a:t>
            </a:r>
            <a:r>
              <a:rPr lang="en-US" sz="2000" dirty="0">
                <a:solidFill>
                  <a:srgbClr val="FF0000"/>
                </a:solidFill>
                <a:latin typeface="Times New Roman"/>
                <a:cs typeface="Times New Roman"/>
              </a:rPr>
              <a:t>Ohm’s Law </a:t>
            </a:r>
            <a:r>
              <a:rPr lang="en-US" sz="2000" dirty="0">
                <a:latin typeface="Times New Roman"/>
                <a:cs typeface="Times New Roman"/>
              </a:rPr>
              <a:t>in the mix, we can write:</a:t>
            </a:r>
          </a:p>
        </p:txBody>
      </p:sp>
      <p:grpSp>
        <p:nvGrpSpPr>
          <p:cNvPr id="218" name="Group 217"/>
          <p:cNvGrpSpPr/>
          <p:nvPr/>
        </p:nvGrpSpPr>
        <p:grpSpPr>
          <a:xfrm>
            <a:off x="6043863" y="1802534"/>
            <a:ext cx="308298" cy="304915"/>
            <a:chOff x="6610027" y="3162302"/>
            <a:chExt cx="308298" cy="304915"/>
          </a:xfrm>
        </p:grpSpPr>
        <p:cxnSp>
          <p:nvCxnSpPr>
            <p:cNvPr id="219" name="Straight Arrow Connector 218"/>
            <p:cNvCxnSpPr/>
            <p:nvPr/>
          </p:nvCxnSpPr>
          <p:spPr>
            <a:xfrm flipV="1">
              <a:off x="6610027" y="3162302"/>
              <a:ext cx="3" cy="200023"/>
            </a:xfrm>
            <a:prstGeom prst="straightConnector1">
              <a:avLst/>
            </a:prstGeom>
            <a:ln w="12700"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220" name="Freeform 219"/>
            <p:cNvSpPr/>
            <p:nvPr/>
          </p:nvSpPr>
          <p:spPr>
            <a:xfrm>
              <a:off x="6610350" y="3362325"/>
              <a:ext cx="307975" cy="104892"/>
            </a:xfrm>
            <a:custGeom>
              <a:avLst/>
              <a:gdLst>
                <a:gd name="connsiteX0" fmla="*/ 0 w 307975"/>
                <a:gd name="connsiteY0" fmla="*/ 0 h 104892"/>
                <a:gd name="connsiteX1" fmla="*/ 28575 w 307975"/>
                <a:gd name="connsiteY1" fmla="*/ 79375 h 104892"/>
                <a:gd name="connsiteX2" fmla="*/ 117475 w 307975"/>
                <a:gd name="connsiteY2" fmla="*/ 101600 h 104892"/>
                <a:gd name="connsiteX3" fmla="*/ 307975 w 307975"/>
                <a:gd name="connsiteY3" fmla="*/ 104775 h 104892"/>
              </a:gdLst>
              <a:ahLst/>
              <a:cxnLst>
                <a:cxn ang="0">
                  <a:pos x="connsiteX0" y="connsiteY0"/>
                </a:cxn>
                <a:cxn ang="0">
                  <a:pos x="connsiteX1" y="connsiteY1"/>
                </a:cxn>
                <a:cxn ang="0">
                  <a:pos x="connsiteX2" y="connsiteY2"/>
                </a:cxn>
                <a:cxn ang="0">
                  <a:pos x="connsiteX3" y="connsiteY3"/>
                </a:cxn>
              </a:cxnLst>
              <a:rect l="l" t="t" r="r" b="b"/>
              <a:pathLst>
                <a:path w="307975" h="104892">
                  <a:moveTo>
                    <a:pt x="0" y="0"/>
                  </a:moveTo>
                  <a:cubicBezTo>
                    <a:pt x="4498" y="31221"/>
                    <a:pt x="8996" y="62442"/>
                    <a:pt x="28575" y="79375"/>
                  </a:cubicBezTo>
                  <a:cubicBezTo>
                    <a:pt x="48154" y="96308"/>
                    <a:pt x="70908" y="97367"/>
                    <a:pt x="117475" y="101600"/>
                  </a:cubicBezTo>
                  <a:cubicBezTo>
                    <a:pt x="164042" y="105833"/>
                    <a:pt x="307975" y="104775"/>
                    <a:pt x="307975" y="104775"/>
                  </a:cubicBezTo>
                </a:path>
              </a:pathLst>
            </a:custGeom>
            <a:ln w="12700"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aphicFrame>
        <p:nvGraphicFramePr>
          <p:cNvPr id="221" name="Object 2"/>
          <p:cNvGraphicFramePr>
            <a:graphicFrameLocks noChangeAspect="1"/>
          </p:cNvGraphicFramePr>
          <p:nvPr>
            <p:extLst>
              <p:ext uri="{D42A27DB-BD31-4B8C-83A1-F6EECF244321}">
                <p14:modId xmlns:p14="http://schemas.microsoft.com/office/powerpoint/2010/main" val="3374165570"/>
              </p:ext>
            </p:extLst>
          </p:nvPr>
        </p:nvGraphicFramePr>
        <p:xfrm>
          <a:off x="6112448" y="1768385"/>
          <a:ext cx="239713" cy="350837"/>
        </p:xfrm>
        <a:graphic>
          <a:graphicData uri="http://schemas.openxmlformats.org/presentationml/2006/ole">
            <mc:AlternateContent xmlns:mc="http://schemas.openxmlformats.org/markup-compatibility/2006">
              <mc:Choice xmlns:v="urn:schemas-microsoft-com:vml" Requires="v">
                <p:oleObj name="Equation" r:id="rId21" imgW="139700" imgH="203200" progId="Equation.DSMT4">
                  <p:embed/>
                </p:oleObj>
              </mc:Choice>
              <mc:Fallback>
                <p:oleObj name="Equation" r:id="rId21" imgW="139700" imgH="203200" progId="Equation.DSMT4">
                  <p:embed/>
                  <p:pic>
                    <p:nvPicPr>
                      <p:cNvPr id="0" name=""/>
                      <p:cNvPicPr>
                        <a:picLocks noChangeAspect="1" noChangeArrowheads="1"/>
                      </p:cNvPicPr>
                      <p:nvPr/>
                    </p:nvPicPr>
                    <p:blipFill>
                      <a:blip r:embed="rId22"/>
                      <a:srcRect/>
                      <a:stretch>
                        <a:fillRect/>
                      </a:stretch>
                    </p:blipFill>
                    <p:spPr bwMode="auto">
                      <a:xfrm>
                        <a:off x="6112448" y="1768385"/>
                        <a:ext cx="239713" cy="350837"/>
                      </a:xfrm>
                      <a:prstGeom prst="rect">
                        <a:avLst/>
                      </a:prstGeom>
                      <a:noFill/>
                      <a:ln>
                        <a:noFill/>
                      </a:ln>
                      <a:effectLst/>
                    </p:spPr>
                  </p:pic>
                </p:oleObj>
              </mc:Fallback>
            </mc:AlternateContent>
          </a:graphicData>
        </a:graphic>
      </p:graphicFrame>
      <p:grpSp>
        <p:nvGrpSpPr>
          <p:cNvPr id="222" name="Group 221"/>
          <p:cNvGrpSpPr/>
          <p:nvPr/>
        </p:nvGrpSpPr>
        <p:grpSpPr>
          <a:xfrm>
            <a:off x="7684769" y="3755084"/>
            <a:ext cx="308298" cy="304915"/>
            <a:chOff x="6610027" y="3162302"/>
            <a:chExt cx="308298" cy="304915"/>
          </a:xfrm>
        </p:grpSpPr>
        <p:cxnSp>
          <p:nvCxnSpPr>
            <p:cNvPr id="223" name="Straight Arrow Connector 222"/>
            <p:cNvCxnSpPr/>
            <p:nvPr/>
          </p:nvCxnSpPr>
          <p:spPr>
            <a:xfrm flipV="1">
              <a:off x="6610027" y="3162302"/>
              <a:ext cx="3" cy="200023"/>
            </a:xfrm>
            <a:prstGeom prst="straightConnector1">
              <a:avLst/>
            </a:prstGeom>
            <a:ln w="12700"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224" name="Freeform 223"/>
            <p:cNvSpPr/>
            <p:nvPr/>
          </p:nvSpPr>
          <p:spPr>
            <a:xfrm>
              <a:off x="6610350" y="3362325"/>
              <a:ext cx="307975" cy="104892"/>
            </a:xfrm>
            <a:custGeom>
              <a:avLst/>
              <a:gdLst>
                <a:gd name="connsiteX0" fmla="*/ 0 w 307975"/>
                <a:gd name="connsiteY0" fmla="*/ 0 h 104892"/>
                <a:gd name="connsiteX1" fmla="*/ 28575 w 307975"/>
                <a:gd name="connsiteY1" fmla="*/ 79375 h 104892"/>
                <a:gd name="connsiteX2" fmla="*/ 117475 w 307975"/>
                <a:gd name="connsiteY2" fmla="*/ 101600 h 104892"/>
                <a:gd name="connsiteX3" fmla="*/ 307975 w 307975"/>
                <a:gd name="connsiteY3" fmla="*/ 104775 h 104892"/>
              </a:gdLst>
              <a:ahLst/>
              <a:cxnLst>
                <a:cxn ang="0">
                  <a:pos x="connsiteX0" y="connsiteY0"/>
                </a:cxn>
                <a:cxn ang="0">
                  <a:pos x="connsiteX1" y="connsiteY1"/>
                </a:cxn>
                <a:cxn ang="0">
                  <a:pos x="connsiteX2" y="connsiteY2"/>
                </a:cxn>
                <a:cxn ang="0">
                  <a:pos x="connsiteX3" y="connsiteY3"/>
                </a:cxn>
              </a:cxnLst>
              <a:rect l="l" t="t" r="r" b="b"/>
              <a:pathLst>
                <a:path w="307975" h="104892">
                  <a:moveTo>
                    <a:pt x="0" y="0"/>
                  </a:moveTo>
                  <a:cubicBezTo>
                    <a:pt x="4498" y="31221"/>
                    <a:pt x="8996" y="62442"/>
                    <a:pt x="28575" y="79375"/>
                  </a:cubicBezTo>
                  <a:cubicBezTo>
                    <a:pt x="48154" y="96308"/>
                    <a:pt x="70908" y="97367"/>
                    <a:pt x="117475" y="101600"/>
                  </a:cubicBezTo>
                  <a:cubicBezTo>
                    <a:pt x="164042" y="105833"/>
                    <a:pt x="307975" y="104775"/>
                    <a:pt x="307975" y="104775"/>
                  </a:cubicBezTo>
                </a:path>
              </a:pathLst>
            </a:custGeom>
            <a:ln w="12700"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aphicFrame>
        <p:nvGraphicFramePr>
          <p:cNvPr id="225" name="Object 2"/>
          <p:cNvGraphicFramePr>
            <a:graphicFrameLocks noChangeAspect="1"/>
          </p:cNvGraphicFramePr>
          <p:nvPr>
            <p:extLst>
              <p:ext uri="{D42A27DB-BD31-4B8C-83A1-F6EECF244321}">
                <p14:modId xmlns:p14="http://schemas.microsoft.com/office/powerpoint/2010/main" val="1001858257"/>
              </p:ext>
            </p:extLst>
          </p:nvPr>
        </p:nvGraphicFramePr>
        <p:xfrm>
          <a:off x="7753354" y="3635210"/>
          <a:ext cx="239713" cy="350837"/>
        </p:xfrm>
        <a:graphic>
          <a:graphicData uri="http://schemas.openxmlformats.org/presentationml/2006/ole">
            <mc:AlternateContent xmlns:mc="http://schemas.openxmlformats.org/markup-compatibility/2006">
              <mc:Choice xmlns:v="urn:schemas-microsoft-com:vml" Requires="v">
                <p:oleObj name="Equation" r:id="rId23" imgW="139700" imgH="203200" progId="Equation.DSMT4">
                  <p:embed/>
                </p:oleObj>
              </mc:Choice>
              <mc:Fallback>
                <p:oleObj name="Equation" r:id="rId23" imgW="139700" imgH="203200" progId="Equation.DSMT4">
                  <p:embed/>
                  <p:pic>
                    <p:nvPicPr>
                      <p:cNvPr id="0" name=""/>
                      <p:cNvPicPr>
                        <a:picLocks noChangeAspect="1" noChangeArrowheads="1"/>
                      </p:cNvPicPr>
                      <p:nvPr/>
                    </p:nvPicPr>
                    <p:blipFill>
                      <a:blip r:embed="rId22"/>
                      <a:srcRect/>
                      <a:stretch>
                        <a:fillRect/>
                      </a:stretch>
                    </p:blipFill>
                    <p:spPr bwMode="auto">
                      <a:xfrm>
                        <a:off x="7753354" y="3635210"/>
                        <a:ext cx="239713" cy="350837"/>
                      </a:xfrm>
                      <a:prstGeom prst="rect">
                        <a:avLst/>
                      </a:prstGeom>
                      <a:noFill/>
                      <a:ln>
                        <a:noFill/>
                      </a:ln>
                      <a:effectLst/>
                    </p:spPr>
                  </p:pic>
                </p:oleObj>
              </mc:Fallback>
            </mc:AlternateContent>
          </a:graphicData>
        </a:graphic>
      </p:graphicFrame>
      <p:cxnSp>
        <p:nvCxnSpPr>
          <p:cNvPr id="3" name="Straight Connector 2"/>
          <p:cNvCxnSpPr/>
          <p:nvPr/>
        </p:nvCxnSpPr>
        <p:spPr>
          <a:xfrm flipV="1">
            <a:off x="2611188" y="5524500"/>
            <a:ext cx="195512" cy="317500"/>
          </a:xfrm>
          <a:prstGeom prst="line">
            <a:avLst/>
          </a:prstGeom>
          <a:ln w="1270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226" name="Straight Connector 225"/>
          <p:cNvCxnSpPr/>
          <p:nvPr/>
        </p:nvCxnSpPr>
        <p:spPr>
          <a:xfrm flipV="1">
            <a:off x="3411288" y="5518150"/>
            <a:ext cx="195512" cy="317500"/>
          </a:xfrm>
          <a:prstGeom prst="line">
            <a:avLst/>
          </a:prstGeom>
          <a:ln w="1270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227" name="Straight Connector 226"/>
          <p:cNvCxnSpPr/>
          <p:nvPr/>
        </p:nvCxnSpPr>
        <p:spPr>
          <a:xfrm flipV="1">
            <a:off x="4092076" y="5511800"/>
            <a:ext cx="195512" cy="317500"/>
          </a:xfrm>
          <a:prstGeom prst="line">
            <a:avLst/>
          </a:prstGeom>
          <a:ln w="1270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228" name="Straight Connector 227"/>
          <p:cNvCxnSpPr/>
          <p:nvPr/>
        </p:nvCxnSpPr>
        <p:spPr>
          <a:xfrm flipV="1">
            <a:off x="4772864" y="5505450"/>
            <a:ext cx="195512" cy="317500"/>
          </a:xfrm>
          <a:prstGeom prst="line">
            <a:avLst/>
          </a:prstGeom>
          <a:ln w="12700" cmpd="sng">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2" name="Left Brace 1"/>
          <p:cNvSpPr/>
          <p:nvPr/>
        </p:nvSpPr>
        <p:spPr>
          <a:xfrm rot="16200000">
            <a:off x="6372568" y="1095758"/>
            <a:ext cx="116649" cy="758970"/>
          </a:xfrm>
          <a:prstGeom prst="leftBrac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aphicFrame>
        <p:nvGraphicFramePr>
          <p:cNvPr id="91" name="Object 2"/>
          <p:cNvGraphicFramePr>
            <a:graphicFrameLocks noChangeAspect="1"/>
          </p:cNvGraphicFramePr>
          <p:nvPr>
            <p:extLst>
              <p:ext uri="{D42A27DB-BD31-4B8C-83A1-F6EECF244321}">
                <p14:modId xmlns:p14="http://schemas.microsoft.com/office/powerpoint/2010/main" val="1910450523"/>
              </p:ext>
            </p:extLst>
          </p:nvPr>
        </p:nvGraphicFramePr>
        <p:xfrm>
          <a:off x="6235700" y="1513609"/>
          <a:ext cx="377825" cy="288925"/>
        </p:xfrm>
        <a:graphic>
          <a:graphicData uri="http://schemas.openxmlformats.org/presentationml/2006/ole">
            <mc:AlternateContent xmlns:mc="http://schemas.openxmlformats.org/markup-compatibility/2006">
              <mc:Choice xmlns:v="urn:schemas-microsoft-com:vml" Requires="v">
                <p:oleObj name="Equation" r:id="rId24" imgW="266700" imgH="203200" progId="Equation.DSMT4">
                  <p:embed/>
                </p:oleObj>
              </mc:Choice>
              <mc:Fallback>
                <p:oleObj name="Equation" r:id="rId24" imgW="266700" imgH="203200" progId="Equation.DSMT4">
                  <p:embed/>
                  <p:pic>
                    <p:nvPicPr>
                      <p:cNvPr id="0" name=""/>
                      <p:cNvPicPr>
                        <a:picLocks noChangeAspect="1" noChangeArrowheads="1"/>
                      </p:cNvPicPr>
                      <p:nvPr/>
                    </p:nvPicPr>
                    <p:blipFill>
                      <a:blip r:embed="rId25"/>
                      <a:srcRect/>
                      <a:stretch>
                        <a:fillRect/>
                      </a:stretch>
                    </p:blipFill>
                    <p:spPr bwMode="auto">
                      <a:xfrm>
                        <a:off x="6235700" y="1513609"/>
                        <a:ext cx="377825" cy="288925"/>
                      </a:xfrm>
                      <a:prstGeom prst="rect">
                        <a:avLst/>
                      </a:prstGeom>
                      <a:noFill/>
                      <a:ln>
                        <a:noFill/>
                      </a:ln>
                      <a:effectLst/>
                    </p:spPr>
                  </p:pic>
                </p:oleObj>
              </mc:Fallback>
            </mc:AlternateContent>
          </a:graphicData>
        </a:graphic>
      </p:graphicFrame>
      <p:sp>
        <p:nvSpPr>
          <p:cNvPr id="96" name="Left Brace 95"/>
          <p:cNvSpPr/>
          <p:nvPr/>
        </p:nvSpPr>
        <p:spPr>
          <a:xfrm rot="16200000">
            <a:off x="7307606" y="1095758"/>
            <a:ext cx="116649" cy="758970"/>
          </a:xfrm>
          <a:prstGeom prst="leftBrac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aphicFrame>
        <p:nvGraphicFramePr>
          <p:cNvPr id="132" name="Object 2"/>
          <p:cNvGraphicFramePr>
            <a:graphicFrameLocks noChangeAspect="1"/>
          </p:cNvGraphicFramePr>
          <p:nvPr>
            <p:extLst>
              <p:ext uri="{D42A27DB-BD31-4B8C-83A1-F6EECF244321}">
                <p14:modId xmlns:p14="http://schemas.microsoft.com/office/powerpoint/2010/main" val="1458273913"/>
              </p:ext>
            </p:extLst>
          </p:nvPr>
        </p:nvGraphicFramePr>
        <p:xfrm>
          <a:off x="7162800" y="1512888"/>
          <a:ext cx="395288" cy="288925"/>
        </p:xfrm>
        <a:graphic>
          <a:graphicData uri="http://schemas.openxmlformats.org/presentationml/2006/ole">
            <mc:AlternateContent xmlns:mc="http://schemas.openxmlformats.org/markup-compatibility/2006">
              <mc:Choice xmlns:v="urn:schemas-microsoft-com:vml" Requires="v">
                <p:oleObj name="Equation" r:id="rId26" imgW="279400" imgH="203200" progId="Equation.DSMT4">
                  <p:embed/>
                </p:oleObj>
              </mc:Choice>
              <mc:Fallback>
                <p:oleObj name="Equation" r:id="rId26" imgW="279400" imgH="203200" progId="Equation.DSMT4">
                  <p:embed/>
                  <p:pic>
                    <p:nvPicPr>
                      <p:cNvPr id="0" name=""/>
                      <p:cNvPicPr>
                        <a:picLocks noChangeAspect="1" noChangeArrowheads="1"/>
                      </p:cNvPicPr>
                      <p:nvPr/>
                    </p:nvPicPr>
                    <p:blipFill>
                      <a:blip r:embed="rId27"/>
                      <a:srcRect/>
                      <a:stretch>
                        <a:fillRect/>
                      </a:stretch>
                    </p:blipFill>
                    <p:spPr bwMode="auto">
                      <a:xfrm>
                        <a:off x="7162800" y="1512888"/>
                        <a:ext cx="395288" cy="288925"/>
                      </a:xfrm>
                      <a:prstGeom prst="rect">
                        <a:avLst/>
                      </a:prstGeom>
                      <a:noFill/>
                      <a:ln>
                        <a:noFill/>
                      </a:ln>
                      <a:effectLst/>
                    </p:spPr>
                  </p:pic>
                </p:oleObj>
              </mc:Fallback>
            </mc:AlternateContent>
          </a:graphicData>
        </a:graphic>
      </p:graphicFrame>
      <p:sp>
        <p:nvSpPr>
          <p:cNvPr id="133" name="Left Brace 132"/>
          <p:cNvSpPr/>
          <p:nvPr/>
        </p:nvSpPr>
        <p:spPr>
          <a:xfrm rot="16200000">
            <a:off x="8242644" y="1095758"/>
            <a:ext cx="116649" cy="758970"/>
          </a:xfrm>
          <a:prstGeom prst="leftBrac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aphicFrame>
        <p:nvGraphicFramePr>
          <p:cNvPr id="135" name="Object 2"/>
          <p:cNvGraphicFramePr>
            <a:graphicFrameLocks noChangeAspect="1"/>
          </p:cNvGraphicFramePr>
          <p:nvPr>
            <p:extLst>
              <p:ext uri="{D42A27DB-BD31-4B8C-83A1-F6EECF244321}">
                <p14:modId xmlns:p14="http://schemas.microsoft.com/office/powerpoint/2010/main" val="4283436360"/>
              </p:ext>
            </p:extLst>
          </p:nvPr>
        </p:nvGraphicFramePr>
        <p:xfrm>
          <a:off x="8097838" y="1512888"/>
          <a:ext cx="395287" cy="288925"/>
        </p:xfrm>
        <a:graphic>
          <a:graphicData uri="http://schemas.openxmlformats.org/presentationml/2006/ole">
            <mc:AlternateContent xmlns:mc="http://schemas.openxmlformats.org/markup-compatibility/2006">
              <mc:Choice xmlns:v="urn:schemas-microsoft-com:vml" Requires="v">
                <p:oleObj name="Equation" r:id="rId28" imgW="279400" imgH="203200" progId="Equation.DSMT4">
                  <p:embed/>
                </p:oleObj>
              </mc:Choice>
              <mc:Fallback>
                <p:oleObj name="Equation" r:id="rId28" imgW="279400" imgH="203200" progId="Equation.DSMT4">
                  <p:embed/>
                  <p:pic>
                    <p:nvPicPr>
                      <p:cNvPr id="0" name=""/>
                      <p:cNvPicPr>
                        <a:picLocks noChangeAspect="1" noChangeArrowheads="1"/>
                      </p:cNvPicPr>
                      <p:nvPr/>
                    </p:nvPicPr>
                    <p:blipFill>
                      <a:blip r:embed="rId29"/>
                      <a:srcRect/>
                      <a:stretch>
                        <a:fillRect/>
                      </a:stretch>
                    </p:blipFill>
                    <p:spPr bwMode="auto">
                      <a:xfrm>
                        <a:off x="8097838" y="1512888"/>
                        <a:ext cx="395287" cy="288925"/>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30498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07"/>
                                        </p:tgtEl>
                                        <p:attrNameLst>
                                          <p:attrName>style.visibility</p:attrName>
                                        </p:attrNameLst>
                                      </p:cBhvr>
                                      <p:to>
                                        <p:strVal val="visible"/>
                                      </p:to>
                                    </p:set>
                                    <p:animEffect transition="in" filter="dissolve">
                                      <p:cBhvr>
                                        <p:cTn id="7" dur="500"/>
                                        <p:tgtEl>
                                          <p:spTgt spid="207"/>
                                        </p:tgtEl>
                                      </p:cBhvr>
                                    </p:animEffect>
                                  </p:childTnLst>
                                </p:cTn>
                              </p:par>
                              <p:par>
                                <p:cTn id="8" presetID="9" presetClass="entr" presetSubtype="0" fill="hold" nodeType="withEffect">
                                  <p:stCondLst>
                                    <p:cond delay="0"/>
                                  </p:stCondLst>
                                  <p:childTnLst>
                                    <p:set>
                                      <p:cBhvr>
                                        <p:cTn id="9" dur="1" fill="hold">
                                          <p:stCondLst>
                                            <p:cond delay="0"/>
                                          </p:stCondLst>
                                        </p:cTn>
                                        <p:tgtEl>
                                          <p:spTgt spid="209"/>
                                        </p:tgtEl>
                                        <p:attrNameLst>
                                          <p:attrName>style.visibility</p:attrName>
                                        </p:attrNameLst>
                                      </p:cBhvr>
                                      <p:to>
                                        <p:strVal val="visible"/>
                                      </p:to>
                                    </p:set>
                                    <p:animEffect transition="in" filter="dissolve">
                                      <p:cBhvr>
                                        <p:cTn id="10" dur="500"/>
                                        <p:tgtEl>
                                          <p:spTgt spid="209"/>
                                        </p:tgtEl>
                                      </p:cBhvr>
                                    </p:animEffect>
                                  </p:childTnLst>
                                </p:cTn>
                              </p:par>
                              <p:par>
                                <p:cTn id="11" presetID="9" presetClass="entr" presetSubtype="0" fill="hold" nodeType="withEffect">
                                  <p:stCondLst>
                                    <p:cond delay="0"/>
                                  </p:stCondLst>
                                  <p:childTnLst>
                                    <p:set>
                                      <p:cBhvr>
                                        <p:cTn id="12" dur="1" fill="hold">
                                          <p:stCondLst>
                                            <p:cond delay="0"/>
                                          </p:stCondLst>
                                        </p:cTn>
                                        <p:tgtEl>
                                          <p:spTgt spid="210"/>
                                        </p:tgtEl>
                                        <p:attrNameLst>
                                          <p:attrName>style.visibility</p:attrName>
                                        </p:attrNameLst>
                                      </p:cBhvr>
                                      <p:to>
                                        <p:strVal val="visible"/>
                                      </p:to>
                                    </p:set>
                                    <p:animEffect transition="in" filter="dissolve">
                                      <p:cBhvr>
                                        <p:cTn id="13" dur="500"/>
                                        <p:tgtEl>
                                          <p:spTgt spid="210"/>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76"/>
                                        </p:tgtEl>
                                        <p:attrNameLst>
                                          <p:attrName>style.visibility</p:attrName>
                                        </p:attrNameLst>
                                      </p:cBhvr>
                                      <p:to>
                                        <p:strVal val="visible"/>
                                      </p:to>
                                    </p:set>
                                    <p:animEffect transition="in" filter="dissolve">
                                      <p:cBhvr>
                                        <p:cTn id="16" dur="500"/>
                                        <p:tgtEl>
                                          <p:spTgt spid="76"/>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134"/>
                                        </p:tgtEl>
                                        <p:attrNameLst>
                                          <p:attrName>style.visibility</p:attrName>
                                        </p:attrNameLst>
                                      </p:cBhvr>
                                      <p:to>
                                        <p:strVal val="visible"/>
                                      </p:to>
                                    </p:set>
                                    <p:animEffect transition="in" filter="dissolve">
                                      <p:cBhvr>
                                        <p:cTn id="21" dur="500"/>
                                        <p:tgtEl>
                                          <p:spTgt spid="134"/>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39"/>
                                        </p:tgtEl>
                                        <p:attrNameLst>
                                          <p:attrName>style.visibility</p:attrName>
                                        </p:attrNameLst>
                                      </p:cBhvr>
                                      <p:to>
                                        <p:strVal val="visible"/>
                                      </p:to>
                                    </p:set>
                                    <p:animEffect transition="in" filter="dissolve">
                                      <p:cBhvr>
                                        <p:cTn id="24" dur="500"/>
                                        <p:tgtEl>
                                          <p:spTgt spid="139"/>
                                        </p:tgtEl>
                                      </p:cBhvr>
                                    </p:animEffect>
                                  </p:childTnLst>
                                </p:cTn>
                              </p:par>
                              <p:par>
                                <p:cTn id="25" presetID="9" presetClass="entr" presetSubtype="0" fill="hold" nodeType="withEffect">
                                  <p:stCondLst>
                                    <p:cond delay="0"/>
                                  </p:stCondLst>
                                  <p:childTnLst>
                                    <p:set>
                                      <p:cBhvr>
                                        <p:cTn id="26" dur="1" fill="hold">
                                          <p:stCondLst>
                                            <p:cond delay="0"/>
                                          </p:stCondLst>
                                        </p:cTn>
                                        <p:tgtEl>
                                          <p:spTgt spid="140"/>
                                        </p:tgtEl>
                                        <p:attrNameLst>
                                          <p:attrName>style.visibility</p:attrName>
                                        </p:attrNameLst>
                                      </p:cBhvr>
                                      <p:to>
                                        <p:strVal val="visible"/>
                                      </p:to>
                                    </p:set>
                                    <p:animEffect transition="in" filter="dissolve">
                                      <p:cBhvr>
                                        <p:cTn id="27" dur="500"/>
                                        <p:tgtEl>
                                          <p:spTgt spid="140"/>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70"/>
                                        </p:tgtEl>
                                        <p:attrNameLst>
                                          <p:attrName>style.visibility</p:attrName>
                                        </p:attrNameLst>
                                      </p:cBhvr>
                                      <p:to>
                                        <p:strVal val="visible"/>
                                      </p:to>
                                    </p:set>
                                    <p:animEffect transition="in" filter="dissolve">
                                      <p:cBhvr>
                                        <p:cTn id="30" dur="500"/>
                                        <p:tgtEl>
                                          <p:spTgt spid="170"/>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182"/>
                                        </p:tgtEl>
                                        <p:attrNameLst>
                                          <p:attrName>style.visibility</p:attrName>
                                        </p:attrNameLst>
                                      </p:cBhvr>
                                      <p:to>
                                        <p:strVal val="visible"/>
                                      </p:to>
                                    </p:set>
                                    <p:animEffect transition="in" filter="dissolve">
                                      <p:cBhvr>
                                        <p:cTn id="33" dur="500"/>
                                        <p:tgtEl>
                                          <p:spTgt spid="182"/>
                                        </p:tgtEl>
                                      </p:cBhvr>
                                    </p:animEffect>
                                  </p:childTnLst>
                                </p:cTn>
                              </p:par>
                              <p:par>
                                <p:cTn id="34" presetID="9" presetClass="entr" presetSubtype="0" fill="hold" nodeType="withEffect">
                                  <p:stCondLst>
                                    <p:cond delay="0"/>
                                  </p:stCondLst>
                                  <p:childTnLst>
                                    <p:set>
                                      <p:cBhvr>
                                        <p:cTn id="35" dur="1" fill="hold">
                                          <p:stCondLst>
                                            <p:cond delay="0"/>
                                          </p:stCondLst>
                                        </p:cTn>
                                        <p:tgtEl>
                                          <p:spTgt spid="183"/>
                                        </p:tgtEl>
                                        <p:attrNameLst>
                                          <p:attrName>style.visibility</p:attrName>
                                        </p:attrNameLst>
                                      </p:cBhvr>
                                      <p:to>
                                        <p:strVal val="visible"/>
                                      </p:to>
                                    </p:set>
                                    <p:animEffect transition="in" filter="dissolve">
                                      <p:cBhvr>
                                        <p:cTn id="36" dur="500"/>
                                        <p:tgtEl>
                                          <p:spTgt spid="183"/>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204"/>
                                        </p:tgtEl>
                                        <p:attrNameLst>
                                          <p:attrName>style.visibility</p:attrName>
                                        </p:attrNameLst>
                                      </p:cBhvr>
                                      <p:to>
                                        <p:strVal val="visible"/>
                                      </p:to>
                                    </p:set>
                                    <p:animEffect transition="in" filter="dissolve">
                                      <p:cBhvr>
                                        <p:cTn id="39" dur="500"/>
                                        <p:tgtEl>
                                          <p:spTgt spid="204"/>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205"/>
                                        </p:tgtEl>
                                        <p:attrNameLst>
                                          <p:attrName>style.visibility</p:attrName>
                                        </p:attrNameLst>
                                      </p:cBhvr>
                                      <p:to>
                                        <p:strVal val="visible"/>
                                      </p:to>
                                    </p:set>
                                    <p:animEffect transition="in" filter="dissolve">
                                      <p:cBhvr>
                                        <p:cTn id="42" dur="500"/>
                                        <p:tgtEl>
                                          <p:spTgt spid="205"/>
                                        </p:tgtEl>
                                      </p:cBhvr>
                                    </p:animEffect>
                                  </p:childTnLst>
                                </p:cTn>
                              </p:par>
                              <p:par>
                                <p:cTn id="43" presetID="9" presetClass="entr" presetSubtype="0" fill="hold" nodeType="withEffect">
                                  <p:stCondLst>
                                    <p:cond delay="0"/>
                                  </p:stCondLst>
                                  <p:childTnLst>
                                    <p:set>
                                      <p:cBhvr>
                                        <p:cTn id="44" dur="1" fill="hold">
                                          <p:stCondLst>
                                            <p:cond delay="0"/>
                                          </p:stCondLst>
                                        </p:cTn>
                                        <p:tgtEl>
                                          <p:spTgt spid="215"/>
                                        </p:tgtEl>
                                        <p:attrNameLst>
                                          <p:attrName>style.visibility</p:attrName>
                                        </p:attrNameLst>
                                      </p:cBhvr>
                                      <p:to>
                                        <p:strVal val="visible"/>
                                      </p:to>
                                    </p:set>
                                    <p:animEffect transition="in" filter="dissolve">
                                      <p:cBhvr>
                                        <p:cTn id="45" dur="500"/>
                                        <p:tgtEl>
                                          <p:spTgt spid="215"/>
                                        </p:tgtEl>
                                      </p:cBhvr>
                                    </p:animEffect>
                                  </p:childTnLst>
                                </p:cTn>
                              </p:par>
                              <p:par>
                                <p:cTn id="46" presetID="9" presetClass="entr" presetSubtype="0" fill="hold" nodeType="withEffect">
                                  <p:stCondLst>
                                    <p:cond delay="0"/>
                                  </p:stCondLst>
                                  <p:childTnLst>
                                    <p:set>
                                      <p:cBhvr>
                                        <p:cTn id="47" dur="1" fill="hold">
                                          <p:stCondLst>
                                            <p:cond delay="0"/>
                                          </p:stCondLst>
                                        </p:cTn>
                                        <p:tgtEl>
                                          <p:spTgt spid="216"/>
                                        </p:tgtEl>
                                        <p:attrNameLst>
                                          <p:attrName>style.visibility</p:attrName>
                                        </p:attrNameLst>
                                      </p:cBhvr>
                                      <p:to>
                                        <p:strVal val="visible"/>
                                      </p:to>
                                    </p:set>
                                    <p:animEffect transition="in" filter="dissolve">
                                      <p:cBhvr>
                                        <p:cTn id="48" dur="500"/>
                                        <p:tgtEl>
                                          <p:spTgt spid="216"/>
                                        </p:tgtEl>
                                      </p:cBhvr>
                                    </p:animEffect>
                                  </p:childTnLst>
                                </p:cTn>
                              </p:par>
                              <p:par>
                                <p:cTn id="49" presetID="9" presetClass="entr" presetSubtype="0" fill="hold" nodeType="withEffect">
                                  <p:stCondLst>
                                    <p:cond delay="0"/>
                                  </p:stCondLst>
                                  <p:childTnLst>
                                    <p:set>
                                      <p:cBhvr>
                                        <p:cTn id="50" dur="1" fill="hold">
                                          <p:stCondLst>
                                            <p:cond delay="0"/>
                                          </p:stCondLst>
                                        </p:cTn>
                                        <p:tgtEl>
                                          <p:spTgt spid="222"/>
                                        </p:tgtEl>
                                        <p:attrNameLst>
                                          <p:attrName>style.visibility</p:attrName>
                                        </p:attrNameLst>
                                      </p:cBhvr>
                                      <p:to>
                                        <p:strVal val="visible"/>
                                      </p:to>
                                    </p:set>
                                    <p:animEffect transition="in" filter="dissolve">
                                      <p:cBhvr>
                                        <p:cTn id="51" dur="500"/>
                                        <p:tgtEl>
                                          <p:spTgt spid="222"/>
                                        </p:tgtEl>
                                      </p:cBhvr>
                                    </p:animEffect>
                                  </p:childTnLst>
                                </p:cTn>
                              </p:par>
                              <p:par>
                                <p:cTn id="52" presetID="9" presetClass="entr" presetSubtype="0" fill="hold" nodeType="withEffect">
                                  <p:stCondLst>
                                    <p:cond delay="0"/>
                                  </p:stCondLst>
                                  <p:childTnLst>
                                    <p:set>
                                      <p:cBhvr>
                                        <p:cTn id="53" dur="1" fill="hold">
                                          <p:stCondLst>
                                            <p:cond delay="0"/>
                                          </p:stCondLst>
                                        </p:cTn>
                                        <p:tgtEl>
                                          <p:spTgt spid="225"/>
                                        </p:tgtEl>
                                        <p:attrNameLst>
                                          <p:attrName>style.visibility</p:attrName>
                                        </p:attrNameLst>
                                      </p:cBhvr>
                                      <p:to>
                                        <p:strVal val="visible"/>
                                      </p:to>
                                    </p:set>
                                    <p:animEffect transition="in" filter="dissolve">
                                      <p:cBhvr>
                                        <p:cTn id="54" dur="500"/>
                                        <p:tgtEl>
                                          <p:spTgt spid="225"/>
                                        </p:tgtEl>
                                      </p:cBhvr>
                                    </p:animEffect>
                                  </p:childTnLst>
                                </p:cTn>
                              </p:par>
                            </p:childTnLst>
                          </p:cTn>
                        </p:par>
                      </p:childTnLst>
                    </p:cTn>
                  </p:par>
                  <p:par>
                    <p:cTn id="55" fill="hold">
                      <p:stCondLst>
                        <p:cond delay="indefinite"/>
                      </p:stCondLst>
                      <p:childTnLst>
                        <p:par>
                          <p:cTn id="56" fill="hold">
                            <p:stCondLst>
                              <p:cond delay="0"/>
                            </p:stCondLst>
                            <p:childTnLst>
                              <p:par>
                                <p:cTn id="57" presetID="9" presetClass="entr" presetSubtype="0" fill="hold" grpId="0" nodeType="clickEffect">
                                  <p:stCondLst>
                                    <p:cond delay="0"/>
                                  </p:stCondLst>
                                  <p:childTnLst>
                                    <p:set>
                                      <p:cBhvr>
                                        <p:cTn id="58" dur="1" fill="hold">
                                          <p:stCondLst>
                                            <p:cond delay="0"/>
                                          </p:stCondLst>
                                        </p:cTn>
                                        <p:tgtEl>
                                          <p:spTgt spid="217"/>
                                        </p:tgtEl>
                                        <p:attrNameLst>
                                          <p:attrName>style.visibility</p:attrName>
                                        </p:attrNameLst>
                                      </p:cBhvr>
                                      <p:to>
                                        <p:strVal val="visible"/>
                                      </p:to>
                                    </p:set>
                                    <p:animEffect transition="in" filter="dissolve">
                                      <p:cBhvr>
                                        <p:cTn id="59" dur="500"/>
                                        <p:tgtEl>
                                          <p:spTgt spid="217"/>
                                        </p:tgtEl>
                                      </p:cBhvr>
                                    </p:animEffect>
                                  </p:childTnLst>
                                </p:cTn>
                              </p:par>
                              <p:par>
                                <p:cTn id="60" presetID="9" presetClass="entr" presetSubtype="0" fill="hold" grpId="0" nodeType="with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dissolve">
                                      <p:cBhvr>
                                        <p:cTn id="62" dur="500"/>
                                        <p:tgtEl>
                                          <p:spTgt spid="2"/>
                                        </p:tgtEl>
                                      </p:cBhvr>
                                    </p:animEffect>
                                  </p:childTnLst>
                                </p:cTn>
                              </p:par>
                              <p:par>
                                <p:cTn id="63" presetID="9" presetClass="entr" presetSubtype="0" fill="hold" grpId="0" nodeType="with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dissolve">
                                      <p:cBhvr>
                                        <p:cTn id="65" dur="500"/>
                                        <p:tgtEl>
                                          <p:spTgt spid="96"/>
                                        </p:tgtEl>
                                      </p:cBhvr>
                                    </p:animEffect>
                                  </p:childTnLst>
                                </p:cTn>
                              </p:par>
                              <p:par>
                                <p:cTn id="66" presetID="9" presetClass="entr" presetSubtype="0" fill="hold" grpId="0" nodeType="withEffect">
                                  <p:stCondLst>
                                    <p:cond delay="0"/>
                                  </p:stCondLst>
                                  <p:childTnLst>
                                    <p:set>
                                      <p:cBhvr>
                                        <p:cTn id="67" dur="1" fill="hold">
                                          <p:stCondLst>
                                            <p:cond delay="0"/>
                                          </p:stCondLst>
                                        </p:cTn>
                                        <p:tgtEl>
                                          <p:spTgt spid="133"/>
                                        </p:tgtEl>
                                        <p:attrNameLst>
                                          <p:attrName>style.visibility</p:attrName>
                                        </p:attrNameLst>
                                      </p:cBhvr>
                                      <p:to>
                                        <p:strVal val="visible"/>
                                      </p:to>
                                    </p:set>
                                    <p:animEffect transition="in" filter="dissolve">
                                      <p:cBhvr>
                                        <p:cTn id="68" dur="500"/>
                                        <p:tgtEl>
                                          <p:spTgt spid="133"/>
                                        </p:tgtEl>
                                      </p:cBhvr>
                                    </p:animEffect>
                                  </p:childTnLst>
                                </p:cTn>
                              </p:par>
                              <p:par>
                                <p:cTn id="69" presetID="9" presetClass="entr" presetSubtype="0" fill="hold" nodeType="withEffect">
                                  <p:stCondLst>
                                    <p:cond delay="0"/>
                                  </p:stCondLst>
                                  <p:childTnLst>
                                    <p:set>
                                      <p:cBhvr>
                                        <p:cTn id="70" dur="1" fill="hold">
                                          <p:stCondLst>
                                            <p:cond delay="0"/>
                                          </p:stCondLst>
                                        </p:cTn>
                                        <p:tgtEl>
                                          <p:spTgt spid="135"/>
                                        </p:tgtEl>
                                        <p:attrNameLst>
                                          <p:attrName>style.visibility</p:attrName>
                                        </p:attrNameLst>
                                      </p:cBhvr>
                                      <p:to>
                                        <p:strVal val="visible"/>
                                      </p:to>
                                    </p:set>
                                    <p:animEffect transition="in" filter="dissolve">
                                      <p:cBhvr>
                                        <p:cTn id="71" dur="500"/>
                                        <p:tgtEl>
                                          <p:spTgt spid="135"/>
                                        </p:tgtEl>
                                      </p:cBhvr>
                                    </p:animEffect>
                                  </p:childTnLst>
                                </p:cTn>
                              </p:par>
                              <p:par>
                                <p:cTn id="72" presetID="9" presetClass="entr" presetSubtype="0" fill="hold" nodeType="withEffect">
                                  <p:stCondLst>
                                    <p:cond delay="0"/>
                                  </p:stCondLst>
                                  <p:childTnLst>
                                    <p:set>
                                      <p:cBhvr>
                                        <p:cTn id="73" dur="1" fill="hold">
                                          <p:stCondLst>
                                            <p:cond delay="0"/>
                                          </p:stCondLst>
                                        </p:cTn>
                                        <p:tgtEl>
                                          <p:spTgt spid="132"/>
                                        </p:tgtEl>
                                        <p:attrNameLst>
                                          <p:attrName>style.visibility</p:attrName>
                                        </p:attrNameLst>
                                      </p:cBhvr>
                                      <p:to>
                                        <p:strVal val="visible"/>
                                      </p:to>
                                    </p:set>
                                    <p:animEffect transition="in" filter="dissolve">
                                      <p:cBhvr>
                                        <p:cTn id="74" dur="500"/>
                                        <p:tgtEl>
                                          <p:spTgt spid="132"/>
                                        </p:tgtEl>
                                      </p:cBhvr>
                                    </p:animEffect>
                                  </p:childTnLst>
                                </p:cTn>
                              </p:par>
                              <p:par>
                                <p:cTn id="75" presetID="9" presetClass="entr" presetSubtype="0" fill="hold" nodeType="withEffect">
                                  <p:stCondLst>
                                    <p:cond delay="0"/>
                                  </p:stCondLst>
                                  <p:childTnLst>
                                    <p:set>
                                      <p:cBhvr>
                                        <p:cTn id="76" dur="1" fill="hold">
                                          <p:stCondLst>
                                            <p:cond delay="0"/>
                                          </p:stCondLst>
                                        </p:cTn>
                                        <p:tgtEl>
                                          <p:spTgt spid="91"/>
                                        </p:tgtEl>
                                        <p:attrNameLst>
                                          <p:attrName>style.visibility</p:attrName>
                                        </p:attrNameLst>
                                      </p:cBhvr>
                                      <p:to>
                                        <p:strVal val="visible"/>
                                      </p:to>
                                    </p:set>
                                    <p:animEffect transition="in" filter="dissolve">
                                      <p:cBhvr>
                                        <p:cTn id="77" dur="500"/>
                                        <p:tgtEl>
                                          <p:spTgt spid="91"/>
                                        </p:tgtEl>
                                      </p:cBhvr>
                                    </p:animEffect>
                                  </p:childTnLst>
                                </p:cTn>
                              </p:par>
                            </p:childTnLst>
                          </p:cTn>
                        </p:par>
                      </p:childTnLst>
                    </p:cTn>
                  </p:par>
                  <p:par>
                    <p:cTn id="78" fill="hold">
                      <p:stCondLst>
                        <p:cond delay="indefinite"/>
                      </p:stCondLst>
                      <p:childTnLst>
                        <p:par>
                          <p:cTn id="79" fill="hold">
                            <p:stCondLst>
                              <p:cond delay="0"/>
                            </p:stCondLst>
                            <p:childTnLst>
                              <p:par>
                                <p:cTn id="80" presetID="9" presetClass="entr" presetSubtype="0" fill="hold" nodeType="clickEffect">
                                  <p:stCondLst>
                                    <p:cond delay="0"/>
                                  </p:stCondLst>
                                  <p:childTnLst>
                                    <p:set>
                                      <p:cBhvr>
                                        <p:cTn id="81" dur="1" fill="hold">
                                          <p:stCondLst>
                                            <p:cond delay="0"/>
                                          </p:stCondLst>
                                        </p:cTn>
                                        <p:tgtEl>
                                          <p:spTgt spid="83"/>
                                        </p:tgtEl>
                                        <p:attrNameLst>
                                          <p:attrName>style.visibility</p:attrName>
                                        </p:attrNameLst>
                                      </p:cBhvr>
                                      <p:to>
                                        <p:strVal val="visible"/>
                                      </p:to>
                                    </p:set>
                                    <p:animEffect transition="in" filter="dissolve">
                                      <p:cBhvr>
                                        <p:cTn id="82" dur="500"/>
                                        <p:tgtEl>
                                          <p:spTgt spid="83"/>
                                        </p:tgtEl>
                                      </p:cBhvr>
                                    </p:animEffect>
                                  </p:childTnLst>
                                </p:cTn>
                              </p:par>
                              <p:par>
                                <p:cTn id="83" presetID="9" presetClass="entr" presetSubtype="0" fill="hold" nodeType="with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dissolve">
                                      <p:cBhvr>
                                        <p:cTn id="85" dur="500"/>
                                        <p:tgtEl>
                                          <p:spTgt spid="3"/>
                                        </p:tgtEl>
                                      </p:cBhvr>
                                    </p:animEffect>
                                  </p:childTnLst>
                                </p:cTn>
                              </p:par>
                              <p:par>
                                <p:cTn id="86" presetID="9" presetClass="entr" presetSubtype="0" fill="hold" nodeType="withEffect">
                                  <p:stCondLst>
                                    <p:cond delay="0"/>
                                  </p:stCondLst>
                                  <p:childTnLst>
                                    <p:set>
                                      <p:cBhvr>
                                        <p:cTn id="87" dur="1" fill="hold">
                                          <p:stCondLst>
                                            <p:cond delay="0"/>
                                          </p:stCondLst>
                                        </p:cTn>
                                        <p:tgtEl>
                                          <p:spTgt spid="226"/>
                                        </p:tgtEl>
                                        <p:attrNameLst>
                                          <p:attrName>style.visibility</p:attrName>
                                        </p:attrNameLst>
                                      </p:cBhvr>
                                      <p:to>
                                        <p:strVal val="visible"/>
                                      </p:to>
                                    </p:set>
                                    <p:animEffect transition="in" filter="dissolve">
                                      <p:cBhvr>
                                        <p:cTn id="88" dur="500"/>
                                        <p:tgtEl>
                                          <p:spTgt spid="226"/>
                                        </p:tgtEl>
                                      </p:cBhvr>
                                    </p:animEffect>
                                  </p:childTnLst>
                                </p:cTn>
                              </p:par>
                              <p:par>
                                <p:cTn id="89" presetID="9" presetClass="entr" presetSubtype="0" fill="hold" nodeType="withEffect">
                                  <p:stCondLst>
                                    <p:cond delay="0"/>
                                  </p:stCondLst>
                                  <p:childTnLst>
                                    <p:set>
                                      <p:cBhvr>
                                        <p:cTn id="90" dur="1" fill="hold">
                                          <p:stCondLst>
                                            <p:cond delay="0"/>
                                          </p:stCondLst>
                                        </p:cTn>
                                        <p:tgtEl>
                                          <p:spTgt spid="227"/>
                                        </p:tgtEl>
                                        <p:attrNameLst>
                                          <p:attrName>style.visibility</p:attrName>
                                        </p:attrNameLst>
                                      </p:cBhvr>
                                      <p:to>
                                        <p:strVal val="visible"/>
                                      </p:to>
                                    </p:set>
                                    <p:animEffect transition="in" filter="dissolve">
                                      <p:cBhvr>
                                        <p:cTn id="91" dur="500"/>
                                        <p:tgtEl>
                                          <p:spTgt spid="227"/>
                                        </p:tgtEl>
                                      </p:cBhvr>
                                    </p:animEffect>
                                  </p:childTnLst>
                                </p:cTn>
                              </p:par>
                              <p:par>
                                <p:cTn id="92" presetID="9" presetClass="entr" presetSubtype="0" fill="hold" nodeType="withEffect">
                                  <p:stCondLst>
                                    <p:cond delay="0"/>
                                  </p:stCondLst>
                                  <p:childTnLst>
                                    <p:set>
                                      <p:cBhvr>
                                        <p:cTn id="93" dur="1" fill="hold">
                                          <p:stCondLst>
                                            <p:cond delay="0"/>
                                          </p:stCondLst>
                                        </p:cTn>
                                        <p:tgtEl>
                                          <p:spTgt spid="228"/>
                                        </p:tgtEl>
                                        <p:attrNameLst>
                                          <p:attrName>style.visibility</p:attrName>
                                        </p:attrNameLst>
                                      </p:cBhvr>
                                      <p:to>
                                        <p:strVal val="visible"/>
                                      </p:to>
                                    </p:set>
                                    <p:animEffect transition="in" filter="dissolve">
                                      <p:cBhvr>
                                        <p:cTn id="94" dur="500"/>
                                        <p:tgtEl>
                                          <p:spTgt spid="2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134" grpId="0" animBg="1"/>
      <p:bldP spid="139" grpId="0" animBg="1"/>
      <p:bldP spid="170" grpId="0" animBg="1"/>
      <p:bldP spid="182" grpId="0" animBg="1"/>
      <p:bldP spid="204" grpId="0" animBg="1"/>
      <p:bldP spid="205" grpId="0" animBg="1"/>
      <p:bldP spid="217" grpId="0"/>
      <p:bldP spid="2" grpId="0" animBg="1"/>
      <p:bldP spid="96" grpId="0" animBg="1"/>
      <p:bldP spid="133" grpId="0" animBg="1"/>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7250"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82296" tIns="41148" rIns="82296" bIns="41148"/>
          <a:lstStyle/>
          <a:p>
            <a:endParaRPr lang="en-US"/>
          </a:p>
        </p:txBody>
      </p:sp>
      <p:sp>
        <p:nvSpPr>
          <p:cNvPr id="137251" name="TextBox 43"/>
          <p:cNvSpPr txBox="1">
            <a:spLocks noChangeArrowheads="1"/>
          </p:cNvSpPr>
          <p:nvPr/>
        </p:nvSpPr>
        <p:spPr bwMode="auto">
          <a:xfrm>
            <a:off x="8719662" y="6472238"/>
            <a:ext cx="389505" cy="2523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40.)</a:t>
            </a:r>
          </a:p>
        </p:txBody>
      </p:sp>
      <p:sp>
        <p:nvSpPr>
          <p:cNvPr id="4" name="TextBox 3"/>
          <p:cNvSpPr txBox="1"/>
          <p:nvPr/>
        </p:nvSpPr>
        <p:spPr>
          <a:xfrm>
            <a:off x="239843" y="327680"/>
            <a:ext cx="8479819" cy="830997"/>
          </a:xfrm>
          <a:prstGeom prst="rect">
            <a:avLst/>
          </a:prstGeom>
          <a:noFill/>
        </p:spPr>
        <p:txBody>
          <a:bodyPr wrap="square" rtlCol="0">
            <a:spAutoFit/>
          </a:bodyPr>
          <a:lstStyle/>
          <a:p>
            <a:r>
              <a:rPr lang="en-US" sz="2800" dirty="0">
                <a:solidFill>
                  <a:srgbClr val="FF0000"/>
                </a:solidFill>
                <a:latin typeface="Apple Chancery"/>
                <a:cs typeface="Apple Chancery"/>
              </a:rPr>
              <a:t>A graph of </a:t>
            </a:r>
            <a:r>
              <a:rPr lang="en-US" sz="2000" dirty="0">
                <a:solidFill>
                  <a:srgbClr val="000000"/>
                </a:solidFill>
                <a:latin typeface="Times New Roman"/>
                <a:cs typeface="Times New Roman"/>
              </a:rPr>
              <a:t>the </a:t>
            </a:r>
            <a:r>
              <a:rPr lang="en-US" sz="2000" i="1" dirty="0">
                <a:solidFill>
                  <a:srgbClr val="FF0000"/>
                </a:solidFill>
                <a:latin typeface="Times New Roman"/>
                <a:cs typeface="Times New Roman"/>
              </a:rPr>
              <a:t>charge on plate </a:t>
            </a:r>
            <a:r>
              <a:rPr lang="en-US" sz="2000" dirty="0">
                <a:solidFill>
                  <a:srgbClr val="0000FF"/>
                </a:solidFill>
                <a:latin typeface="Times New Roman"/>
                <a:cs typeface="Times New Roman"/>
              </a:rPr>
              <a:t>characteristics</a:t>
            </a:r>
            <a:r>
              <a:rPr lang="en-US" sz="2000" dirty="0">
                <a:solidFill>
                  <a:srgbClr val="000000"/>
                </a:solidFill>
                <a:latin typeface="Times New Roman"/>
                <a:cs typeface="Times New Roman"/>
              </a:rPr>
              <a:t> for a discharging capacitor/resistor combination:   </a:t>
            </a:r>
            <a:endParaRPr lang="en-US" sz="2800" dirty="0">
              <a:solidFill>
                <a:srgbClr val="000000"/>
              </a:solidFill>
              <a:latin typeface="Times New Roman"/>
              <a:cs typeface="Times New Roman"/>
            </a:endParaRPr>
          </a:p>
        </p:txBody>
      </p:sp>
      <p:graphicFrame>
        <p:nvGraphicFramePr>
          <p:cNvPr id="90" name="Object 3"/>
          <p:cNvGraphicFramePr>
            <a:graphicFrameLocks noChangeAspect="1"/>
          </p:cNvGraphicFramePr>
          <p:nvPr>
            <p:extLst>
              <p:ext uri="{D42A27DB-BD31-4B8C-83A1-F6EECF244321}">
                <p14:modId xmlns:p14="http://schemas.microsoft.com/office/powerpoint/2010/main" val="2237481350"/>
              </p:ext>
            </p:extLst>
          </p:nvPr>
        </p:nvGraphicFramePr>
        <p:xfrm>
          <a:off x="5827713" y="3327400"/>
          <a:ext cx="1657350" cy="403225"/>
        </p:xfrm>
        <a:graphic>
          <a:graphicData uri="http://schemas.openxmlformats.org/presentationml/2006/ole">
            <mc:AlternateContent xmlns:mc="http://schemas.openxmlformats.org/markup-compatibility/2006">
              <mc:Choice xmlns:v="urn:schemas-microsoft-com:vml" Requires="v">
                <p:oleObj name="Equation" r:id="rId3" imgW="990600" imgH="241300" progId="Equation.DSMT4">
                  <p:embed/>
                </p:oleObj>
              </mc:Choice>
              <mc:Fallback>
                <p:oleObj name="Equation" r:id="rId3" imgW="990600" imgH="241300" progId="Equation.DSMT4">
                  <p:embed/>
                  <p:pic>
                    <p:nvPicPr>
                      <p:cNvPr id="0" name=""/>
                      <p:cNvPicPr>
                        <a:picLocks noChangeAspect="1" noChangeArrowheads="1"/>
                      </p:cNvPicPr>
                      <p:nvPr/>
                    </p:nvPicPr>
                    <p:blipFill>
                      <a:blip r:embed="rId4"/>
                      <a:srcRect/>
                      <a:stretch>
                        <a:fillRect/>
                      </a:stretch>
                    </p:blipFill>
                    <p:spPr bwMode="auto">
                      <a:xfrm>
                        <a:off x="5827713" y="3327400"/>
                        <a:ext cx="1657350" cy="403225"/>
                      </a:xfrm>
                      <a:prstGeom prst="rect">
                        <a:avLst/>
                      </a:prstGeom>
                      <a:noFill/>
                      <a:ln>
                        <a:noFill/>
                      </a:ln>
                      <a:effectLst/>
                    </p:spPr>
                  </p:pic>
                </p:oleObj>
              </mc:Fallback>
            </mc:AlternateContent>
          </a:graphicData>
        </a:graphic>
      </p:graphicFrame>
      <p:graphicFrame>
        <p:nvGraphicFramePr>
          <p:cNvPr id="92" name="Object 4"/>
          <p:cNvGraphicFramePr>
            <a:graphicFrameLocks noChangeAspect="1"/>
          </p:cNvGraphicFramePr>
          <p:nvPr>
            <p:extLst>
              <p:ext uri="{D42A27DB-BD31-4B8C-83A1-F6EECF244321}">
                <p14:modId xmlns:p14="http://schemas.microsoft.com/office/powerpoint/2010/main" val="3603282049"/>
              </p:ext>
            </p:extLst>
          </p:nvPr>
        </p:nvGraphicFramePr>
        <p:xfrm>
          <a:off x="3973513" y="4068763"/>
          <a:ext cx="800100" cy="241300"/>
        </p:xfrm>
        <a:graphic>
          <a:graphicData uri="http://schemas.openxmlformats.org/presentationml/2006/ole">
            <mc:AlternateContent xmlns:mc="http://schemas.openxmlformats.org/markup-compatibility/2006">
              <mc:Choice xmlns:v="urn:schemas-microsoft-com:vml" Requires="v">
                <p:oleObj name="Equation" r:id="rId5" imgW="673100" imgH="203200" progId="Equation.DSMT4">
                  <p:embed/>
                </p:oleObj>
              </mc:Choice>
              <mc:Fallback>
                <p:oleObj name="Equation" r:id="rId5" imgW="673100" imgH="203200" progId="Equation.DSMT4">
                  <p:embed/>
                  <p:pic>
                    <p:nvPicPr>
                      <p:cNvPr id="0" name=""/>
                      <p:cNvPicPr>
                        <a:picLocks noChangeAspect="1" noChangeArrowheads="1"/>
                      </p:cNvPicPr>
                      <p:nvPr/>
                    </p:nvPicPr>
                    <p:blipFill>
                      <a:blip r:embed="rId6"/>
                      <a:srcRect/>
                      <a:stretch>
                        <a:fillRect/>
                      </a:stretch>
                    </p:blipFill>
                    <p:spPr bwMode="auto">
                      <a:xfrm>
                        <a:off x="3973513" y="4068763"/>
                        <a:ext cx="800100" cy="2413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98" name="Object 5"/>
          <p:cNvGraphicFramePr>
            <a:graphicFrameLocks noChangeAspect="1"/>
          </p:cNvGraphicFramePr>
          <p:nvPr>
            <p:extLst>
              <p:ext uri="{D42A27DB-BD31-4B8C-83A1-F6EECF244321}">
                <p14:modId xmlns:p14="http://schemas.microsoft.com/office/powerpoint/2010/main" val="2011171138"/>
              </p:ext>
            </p:extLst>
          </p:nvPr>
        </p:nvGraphicFramePr>
        <p:xfrm>
          <a:off x="5444502" y="4696513"/>
          <a:ext cx="573087" cy="196850"/>
        </p:xfrm>
        <a:graphic>
          <a:graphicData uri="http://schemas.openxmlformats.org/presentationml/2006/ole">
            <mc:AlternateContent xmlns:mc="http://schemas.openxmlformats.org/markup-compatibility/2006">
              <mc:Choice xmlns:v="urn:schemas-microsoft-com:vml" Requires="v">
                <p:oleObj name="Equation" r:id="rId7" imgW="482600" imgH="165100" progId="Equation.DSMT4">
                  <p:embed/>
                </p:oleObj>
              </mc:Choice>
              <mc:Fallback>
                <p:oleObj name="Equation" r:id="rId7" imgW="482600" imgH="1651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44502" y="4696513"/>
                        <a:ext cx="573087" cy="1968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01" name="Object 6"/>
          <p:cNvGraphicFramePr>
            <a:graphicFrameLocks noChangeAspect="1"/>
          </p:cNvGraphicFramePr>
          <p:nvPr>
            <p:extLst>
              <p:ext uri="{D42A27DB-BD31-4B8C-83A1-F6EECF244321}">
                <p14:modId xmlns:p14="http://schemas.microsoft.com/office/powerpoint/2010/main" val="253089965"/>
              </p:ext>
            </p:extLst>
          </p:nvPr>
        </p:nvGraphicFramePr>
        <p:xfrm>
          <a:off x="6407307" y="4696513"/>
          <a:ext cx="768350" cy="196850"/>
        </p:xfrm>
        <a:graphic>
          <a:graphicData uri="http://schemas.openxmlformats.org/presentationml/2006/ole">
            <mc:AlternateContent xmlns:mc="http://schemas.openxmlformats.org/markup-compatibility/2006">
              <mc:Choice xmlns:v="urn:schemas-microsoft-com:vml" Requires="v">
                <p:oleObj name="Equation" r:id="rId9" imgW="647700" imgH="165100" progId="Equation.DSMT4">
                  <p:embed/>
                </p:oleObj>
              </mc:Choice>
              <mc:Fallback>
                <p:oleObj name="Equation" r:id="rId9" imgW="647700" imgH="1651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407307" y="4696513"/>
                        <a:ext cx="768350" cy="1968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11" name="Object 7"/>
          <p:cNvGraphicFramePr>
            <a:graphicFrameLocks noChangeAspect="1"/>
          </p:cNvGraphicFramePr>
          <p:nvPr>
            <p:extLst>
              <p:ext uri="{D42A27DB-BD31-4B8C-83A1-F6EECF244321}">
                <p14:modId xmlns:p14="http://schemas.microsoft.com/office/powerpoint/2010/main" val="1630300508"/>
              </p:ext>
            </p:extLst>
          </p:nvPr>
        </p:nvGraphicFramePr>
        <p:xfrm>
          <a:off x="3862388" y="1541463"/>
          <a:ext cx="812800" cy="423862"/>
        </p:xfrm>
        <a:graphic>
          <a:graphicData uri="http://schemas.openxmlformats.org/presentationml/2006/ole">
            <mc:AlternateContent xmlns:mc="http://schemas.openxmlformats.org/markup-compatibility/2006">
              <mc:Choice xmlns:v="urn:schemas-microsoft-com:vml" Requires="v">
                <p:oleObj name="Equation" r:id="rId11" imgW="685800" imgH="355600" progId="Equation.DSMT4">
                  <p:embed/>
                </p:oleObj>
              </mc:Choice>
              <mc:Fallback>
                <p:oleObj name="Equation" r:id="rId11" imgW="685800" imgH="355600" progId="Equation.DSMT4">
                  <p:embed/>
                  <p:pic>
                    <p:nvPicPr>
                      <p:cNvPr id="0" name=""/>
                      <p:cNvPicPr>
                        <a:picLocks noChangeAspect="1" noChangeArrowheads="1"/>
                      </p:cNvPicPr>
                      <p:nvPr/>
                    </p:nvPicPr>
                    <p:blipFill>
                      <a:blip r:embed="rId12"/>
                      <a:srcRect/>
                      <a:stretch>
                        <a:fillRect/>
                      </a:stretch>
                    </p:blipFill>
                    <p:spPr bwMode="auto">
                      <a:xfrm>
                        <a:off x="3862388" y="1541463"/>
                        <a:ext cx="812800" cy="42386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12" name="Object 8"/>
          <p:cNvGraphicFramePr>
            <a:graphicFrameLocks noChangeAspect="1"/>
          </p:cNvGraphicFramePr>
          <p:nvPr>
            <p:extLst>
              <p:ext uri="{D42A27DB-BD31-4B8C-83A1-F6EECF244321}">
                <p14:modId xmlns:p14="http://schemas.microsoft.com/office/powerpoint/2010/main" val="755001455"/>
              </p:ext>
            </p:extLst>
          </p:nvPr>
        </p:nvGraphicFramePr>
        <p:xfrm>
          <a:off x="8668862" y="4643437"/>
          <a:ext cx="376237" cy="196850"/>
        </p:xfrm>
        <a:graphic>
          <a:graphicData uri="http://schemas.openxmlformats.org/presentationml/2006/ole">
            <mc:AlternateContent xmlns:mc="http://schemas.openxmlformats.org/markup-compatibility/2006">
              <mc:Choice xmlns:v="urn:schemas-microsoft-com:vml" Requires="v">
                <p:oleObj name="Equation" r:id="rId13" imgW="317500" imgH="165100" progId="Equation.DSMT4">
                  <p:embed/>
                </p:oleObj>
              </mc:Choice>
              <mc:Fallback>
                <p:oleObj name="Equation" r:id="rId13" imgW="317500" imgH="16510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668862" y="4643437"/>
                        <a:ext cx="376237" cy="1968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16" name="Object 9"/>
          <p:cNvGraphicFramePr>
            <a:graphicFrameLocks noChangeAspect="1"/>
          </p:cNvGraphicFramePr>
          <p:nvPr>
            <p:extLst>
              <p:ext uri="{D42A27DB-BD31-4B8C-83A1-F6EECF244321}">
                <p14:modId xmlns:p14="http://schemas.microsoft.com/office/powerpoint/2010/main" val="1552942914"/>
              </p:ext>
            </p:extLst>
          </p:nvPr>
        </p:nvGraphicFramePr>
        <p:xfrm>
          <a:off x="3959225" y="3730625"/>
          <a:ext cx="800100" cy="241300"/>
        </p:xfrm>
        <a:graphic>
          <a:graphicData uri="http://schemas.openxmlformats.org/presentationml/2006/ole">
            <mc:AlternateContent xmlns:mc="http://schemas.openxmlformats.org/markup-compatibility/2006">
              <mc:Choice xmlns:v="urn:schemas-microsoft-com:vml" Requires="v">
                <p:oleObj name="Equation" r:id="rId15" imgW="673100" imgH="203200" progId="Equation.DSMT4">
                  <p:embed/>
                </p:oleObj>
              </mc:Choice>
              <mc:Fallback>
                <p:oleObj name="Equation" r:id="rId15" imgW="673100" imgH="203200" progId="Equation.DSMT4">
                  <p:embed/>
                  <p:pic>
                    <p:nvPicPr>
                      <p:cNvPr id="0" name=""/>
                      <p:cNvPicPr>
                        <a:picLocks noChangeAspect="1" noChangeArrowheads="1"/>
                      </p:cNvPicPr>
                      <p:nvPr/>
                    </p:nvPicPr>
                    <p:blipFill>
                      <a:blip r:embed="rId16"/>
                      <a:srcRect/>
                      <a:stretch>
                        <a:fillRect/>
                      </a:stretch>
                    </p:blipFill>
                    <p:spPr bwMode="auto">
                      <a:xfrm>
                        <a:off x="3959225" y="3730625"/>
                        <a:ext cx="800100" cy="2413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9" name="Freeform 62"/>
          <p:cNvSpPr>
            <a:spLocks noChangeArrowheads="1"/>
          </p:cNvSpPr>
          <p:nvPr/>
        </p:nvSpPr>
        <p:spPr bwMode="auto">
          <a:xfrm>
            <a:off x="4782236" y="2408589"/>
            <a:ext cx="4762654" cy="2120870"/>
          </a:xfrm>
          <a:custGeom>
            <a:avLst/>
            <a:gdLst>
              <a:gd name="T0" fmla="*/ 0 w 6502400"/>
              <a:gd name="T1" fmla="*/ 0 h 3048000"/>
              <a:gd name="T2" fmla="*/ 76200 w 6502400"/>
              <a:gd name="T3" fmla="*/ 326660 h 3048000"/>
              <a:gd name="T4" fmla="*/ 266700 w 6502400"/>
              <a:gd name="T5" fmla="*/ 783984 h 3048000"/>
              <a:gd name="T6" fmla="*/ 508000 w 6502400"/>
              <a:gd name="T7" fmla="*/ 1165087 h 3048000"/>
              <a:gd name="T8" fmla="*/ 825500 w 6502400"/>
              <a:gd name="T9" fmla="*/ 1469969 h 3048000"/>
              <a:gd name="T10" fmla="*/ 1295400 w 6502400"/>
              <a:gd name="T11" fmla="*/ 1753075 h 3048000"/>
              <a:gd name="T12" fmla="*/ 2247900 w 6502400"/>
              <a:gd name="T13" fmla="*/ 2090623 h 3048000"/>
              <a:gd name="T14" fmla="*/ 3594100 w 6502400"/>
              <a:gd name="T15" fmla="*/ 2351951 h 3048000"/>
              <a:gd name="T16" fmla="*/ 5156200 w 6502400"/>
              <a:gd name="T17" fmla="*/ 2537059 h 3048000"/>
              <a:gd name="T18" fmla="*/ 6502400 w 6502400"/>
              <a:gd name="T19" fmla="*/ 2613279 h 30480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502400"/>
              <a:gd name="T31" fmla="*/ 0 h 3048000"/>
              <a:gd name="T32" fmla="*/ 6502400 w 6502400"/>
              <a:gd name="T33" fmla="*/ 3048000 h 30480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502400" h="3048000">
                <a:moveTo>
                  <a:pt x="0" y="0"/>
                </a:moveTo>
                <a:cubicBezTo>
                  <a:pt x="15875" y="114300"/>
                  <a:pt x="31750" y="228600"/>
                  <a:pt x="76200" y="381000"/>
                </a:cubicBezTo>
                <a:cubicBezTo>
                  <a:pt x="120650" y="533400"/>
                  <a:pt x="194733" y="751417"/>
                  <a:pt x="266700" y="914400"/>
                </a:cubicBezTo>
                <a:cubicBezTo>
                  <a:pt x="338667" y="1077383"/>
                  <a:pt x="414867" y="1225550"/>
                  <a:pt x="508000" y="1358900"/>
                </a:cubicBezTo>
                <a:cubicBezTo>
                  <a:pt x="601133" y="1492250"/>
                  <a:pt x="694267" y="1600200"/>
                  <a:pt x="825500" y="1714500"/>
                </a:cubicBezTo>
                <a:cubicBezTo>
                  <a:pt x="956733" y="1828800"/>
                  <a:pt x="1058333" y="1924050"/>
                  <a:pt x="1295400" y="2044700"/>
                </a:cubicBezTo>
                <a:cubicBezTo>
                  <a:pt x="1532467" y="2165350"/>
                  <a:pt x="1864783" y="2321983"/>
                  <a:pt x="2247900" y="2438400"/>
                </a:cubicBezTo>
                <a:cubicBezTo>
                  <a:pt x="2631017" y="2554817"/>
                  <a:pt x="3109383" y="2656417"/>
                  <a:pt x="3594100" y="2743200"/>
                </a:cubicBezTo>
                <a:cubicBezTo>
                  <a:pt x="4078817" y="2829983"/>
                  <a:pt x="4671483" y="2908300"/>
                  <a:pt x="5156200" y="2959100"/>
                </a:cubicBezTo>
                <a:cubicBezTo>
                  <a:pt x="5640917" y="3009900"/>
                  <a:pt x="6502400" y="3048000"/>
                  <a:pt x="6502400" y="3048000"/>
                </a:cubicBezTo>
              </a:path>
            </a:pathLst>
          </a:cu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cxnSp>
        <p:nvCxnSpPr>
          <p:cNvPr id="77" name="Straight Connector 55"/>
          <p:cNvCxnSpPr>
            <a:cxnSpLocks noChangeShapeType="1"/>
          </p:cNvCxnSpPr>
          <p:nvPr/>
        </p:nvCxnSpPr>
        <p:spPr bwMode="auto">
          <a:xfrm rot="5400000">
            <a:off x="3386928" y="3197650"/>
            <a:ext cx="2790618" cy="2326"/>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cxnSp>
      <p:cxnSp>
        <p:nvCxnSpPr>
          <p:cNvPr id="78" name="Straight Connector 57"/>
          <p:cNvCxnSpPr>
            <a:cxnSpLocks noChangeShapeType="1"/>
          </p:cNvCxnSpPr>
          <p:nvPr/>
        </p:nvCxnSpPr>
        <p:spPr bwMode="auto">
          <a:xfrm rot="10800000" flipV="1">
            <a:off x="4782236" y="4592959"/>
            <a:ext cx="4801026" cy="1163"/>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cxnSp>
      <p:cxnSp>
        <p:nvCxnSpPr>
          <p:cNvPr id="91" name="Straight Connector 69"/>
          <p:cNvCxnSpPr>
            <a:cxnSpLocks noChangeShapeType="1"/>
          </p:cNvCxnSpPr>
          <p:nvPr/>
        </p:nvCxnSpPr>
        <p:spPr bwMode="auto">
          <a:xfrm>
            <a:off x="4783400" y="3835400"/>
            <a:ext cx="948810" cy="1163"/>
          </a:xfrm>
          <a:prstGeom prst="line">
            <a:avLst/>
          </a:prstGeom>
          <a:noFill/>
          <a:ln w="9525">
            <a:solidFill>
              <a:schemeClr val="tx1"/>
            </a:solidFill>
            <a:prstDash val="dash"/>
            <a:round/>
            <a:headEnd/>
            <a:tailEnd/>
          </a:ln>
          <a:extLst>
            <a:ext uri="{909E8E84-426E-40dd-AFC4-6F175D3DCCD1}">
              <a14:hiddenFill xmlns="" xmlns:a14="http://schemas.microsoft.com/office/drawing/2010/main">
                <a:noFill/>
              </a14:hiddenFill>
            </a:ext>
          </a:extLst>
        </p:spPr>
      </p:cxnSp>
      <p:cxnSp>
        <p:nvCxnSpPr>
          <p:cNvPr id="97" name="Straight Connector 71"/>
          <p:cNvCxnSpPr>
            <a:cxnSpLocks noChangeShapeType="1"/>
          </p:cNvCxnSpPr>
          <p:nvPr/>
        </p:nvCxnSpPr>
        <p:spPr bwMode="auto">
          <a:xfrm>
            <a:off x="5731046" y="3835400"/>
            <a:ext cx="1" cy="757559"/>
          </a:xfrm>
          <a:prstGeom prst="line">
            <a:avLst/>
          </a:prstGeom>
          <a:noFill/>
          <a:ln w="9525">
            <a:solidFill>
              <a:schemeClr val="tx1"/>
            </a:solidFill>
            <a:prstDash val="dash"/>
            <a:round/>
            <a:headEnd/>
            <a:tailEnd/>
          </a:ln>
          <a:extLst>
            <a:ext uri="{909E8E84-426E-40dd-AFC4-6F175D3DCCD1}">
              <a14:hiddenFill xmlns="" xmlns:a14="http://schemas.microsoft.com/office/drawing/2010/main">
                <a:noFill/>
              </a14:hiddenFill>
            </a:ext>
          </a:extLst>
        </p:spPr>
      </p:cxnSp>
      <p:cxnSp>
        <p:nvCxnSpPr>
          <p:cNvPr id="100" name="Straight Connector 76"/>
          <p:cNvCxnSpPr>
            <a:cxnSpLocks noChangeShapeType="1"/>
          </p:cNvCxnSpPr>
          <p:nvPr/>
        </p:nvCxnSpPr>
        <p:spPr bwMode="auto">
          <a:xfrm flipH="1">
            <a:off x="6790320" y="4191265"/>
            <a:ext cx="1162" cy="402856"/>
          </a:xfrm>
          <a:prstGeom prst="line">
            <a:avLst/>
          </a:prstGeom>
          <a:noFill/>
          <a:ln w="9525">
            <a:solidFill>
              <a:schemeClr val="tx1"/>
            </a:solidFill>
            <a:prstDash val="dash"/>
            <a:round/>
            <a:headEnd/>
            <a:tailEnd/>
          </a:ln>
          <a:extLst>
            <a:ext uri="{909E8E84-426E-40dd-AFC4-6F175D3DCCD1}">
              <a14:hiddenFill xmlns="" xmlns:a14="http://schemas.microsoft.com/office/drawing/2010/main">
                <a:noFill/>
              </a14:hiddenFill>
            </a:ext>
          </a:extLst>
        </p:spPr>
      </p:cxnSp>
      <p:cxnSp>
        <p:nvCxnSpPr>
          <p:cNvPr id="110" name="Straight Connector 84"/>
          <p:cNvCxnSpPr>
            <a:cxnSpLocks noChangeShapeType="1"/>
          </p:cNvCxnSpPr>
          <p:nvPr/>
        </p:nvCxnSpPr>
        <p:spPr bwMode="auto">
          <a:xfrm>
            <a:off x="4762181" y="4190101"/>
            <a:ext cx="2009245" cy="1162"/>
          </a:xfrm>
          <a:prstGeom prst="line">
            <a:avLst/>
          </a:prstGeom>
          <a:noFill/>
          <a:ln w="9525">
            <a:solidFill>
              <a:schemeClr val="tx1"/>
            </a:solidFill>
            <a:prstDash val="dash"/>
            <a:round/>
            <a:headEnd/>
            <a:tailEnd/>
          </a:ln>
          <a:extLst>
            <a:ext uri="{909E8E84-426E-40dd-AFC4-6F175D3DCCD1}">
              <a14:hiddenFill xmlns="" xmlns:a14="http://schemas.microsoft.com/office/drawing/2010/main">
                <a:noFill/>
              </a14:hiddenFill>
            </a:ext>
          </a:extLst>
        </p:spPr>
      </p:cxnSp>
      <p:graphicFrame>
        <p:nvGraphicFramePr>
          <p:cNvPr id="118" name="Object 10"/>
          <p:cNvGraphicFramePr>
            <a:graphicFrameLocks noChangeAspect="1"/>
          </p:cNvGraphicFramePr>
          <p:nvPr>
            <p:extLst>
              <p:ext uri="{D42A27DB-BD31-4B8C-83A1-F6EECF244321}">
                <p14:modId xmlns:p14="http://schemas.microsoft.com/office/powerpoint/2010/main" val="457001498"/>
              </p:ext>
            </p:extLst>
          </p:nvPr>
        </p:nvGraphicFramePr>
        <p:xfrm>
          <a:off x="3906838" y="2278063"/>
          <a:ext cx="787400" cy="241300"/>
        </p:xfrm>
        <a:graphic>
          <a:graphicData uri="http://schemas.openxmlformats.org/presentationml/2006/ole">
            <mc:AlternateContent xmlns:mc="http://schemas.openxmlformats.org/markup-compatibility/2006">
              <mc:Choice xmlns:v="urn:schemas-microsoft-com:vml" Requires="v">
                <p:oleObj name="Equation" r:id="rId17" imgW="660400" imgH="203200" progId="Equation.DSMT4">
                  <p:embed/>
                </p:oleObj>
              </mc:Choice>
              <mc:Fallback>
                <p:oleObj name="Equation" r:id="rId17" imgW="660400" imgH="203200" progId="Equation.DSMT4">
                  <p:embed/>
                  <p:pic>
                    <p:nvPicPr>
                      <p:cNvPr id="0" name=""/>
                      <p:cNvPicPr>
                        <a:picLocks noChangeAspect="1" noChangeArrowheads="1"/>
                      </p:cNvPicPr>
                      <p:nvPr/>
                    </p:nvPicPr>
                    <p:blipFill>
                      <a:blip r:embed="rId18"/>
                      <a:srcRect/>
                      <a:stretch>
                        <a:fillRect/>
                      </a:stretch>
                    </p:blipFill>
                    <p:spPr bwMode="auto">
                      <a:xfrm>
                        <a:off x="3906838" y="2278063"/>
                        <a:ext cx="787400" cy="2413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6" name="TextBox 35"/>
          <p:cNvSpPr txBox="1"/>
          <p:nvPr/>
        </p:nvSpPr>
        <p:spPr>
          <a:xfrm>
            <a:off x="455743" y="1298391"/>
            <a:ext cx="3151057" cy="707886"/>
          </a:xfrm>
          <a:prstGeom prst="rect">
            <a:avLst/>
          </a:prstGeom>
          <a:noFill/>
        </p:spPr>
        <p:txBody>
          <a:bodyPr wrap="square" rtlCol="0">
            <a:spAutoFit/>
          </a:bodyPr>
          <a:lstStyle/>
          <a:p>
            <a:r>
              <a:rPr lang="en-US" sz="2000" dirty="0">
                <a:solidFill>
                  <a:srgbClr val="FF0000"/>
                </a:solidFill>
                <a:latin typeface="Apple Chancery"/>
                <a:cs typeface="Apple Chancery"/>
              </a:rPr>
              <a:t>Note that </a:t>
            </a:r>
            <a:r>
              <a:rPr lang="en-US" sz="2000" dirty="0">
                <a:solidFill>
                  <a:srgbClr val="000000"/>
                </a:solidFill>
                <a:latin typeface="Times New Roman"/>
                <a:cs typeface="Times New Roman"/>
              </a:rPr>
              <a:t>after </a:t>
            </a:r>
            <a:r>
              <a:rPr lang="en-US" sz="2000" i="1" dirty="0">
                <a:solidFill>
                  <a:srgbClr val="0000FF"/>
                </a:solidFill>
                <a:latin typeface="Times New Roman"/>
                <a:cs typeface="Times New Roman"/>
              </a:rPr>
              <a:t>one time constant</a:t>
            </a:r>
            <a:r>
              <a:rPr lang="en-US" sz="2000" dirty="0">
                <a:solidFill>
                  <a:srgbClr val="000000"/>
                </a:solidFill>
                <a:latin typeface="Times New Roman"/>
                <a:cs typeface="Times New Roman"/>
              </a:rPr>
              <a:t>, the charge is:</a:t>
            </a:r>
            <a:endParaRPr lang="en-US" sz="2800" dirty="0">
              <a:solidFill>
                <a:srgbClr val="000000"/>
              </a:solidFill>
              <a:latin typeface="Times New Roman"/>
              <a:cs typeface="Times New Roman"/>
            </a:endParaRPr>
          </a:p>
        </p:txBody>
      </p:sp>
      <p:graphicFrame>
        <p:nvGraphicFramePr>
          <p:cNvPr id="28" name="Object 2"/>
          <p:cNvGraphicFramePr>
            <a:graphicFrameLocks noChangeAspect="1"/>
          </p:cNvGraphicFramePr>
          <p:nvPr>
            <p:extLst>
              <p:ext uri="{D42A27DB-BD31-4B8C-83A1-F6EECF244321}">
                <p14:modId xmlns:p14="http://schemas.microsoft.com/office/powerpoint/2010/main" val="3789639359"/>
              </p:ext>
            </p:extLst>
          </p:nvPr>
        </p:nvGraphicFramePr>
        <p:xfrm>
          <a:off x="981075" y="2139950"/>
          <a:ext cx="1987550" cy="1446213"/>
        </p:xfrm>
        <a:graphic>
          <a:graphicData uri="http://schemas.openxmlformats.org/presentationml/2006/ole">
            <mc:AlternateContent xmlns:mc="http://schemas.openxmlformats.org/markup-compatibility/2006">
              <mc:Choice xmlns:v="urn:schemas-microsoft-com:vml" Requires="v">
                <p:oleObj name="Equation" r:id="rId19" imgW="1244600" imgH="901700" progId="Equation.DSMT4">
                  <p:embed/>
                </p:oleObj>
              </mc:Choice>
              <mc:Fallback>
                <p:oleObj name="Equation" r:id="rId19" imgW="1244600" imgH="901700" progId="Equation.DSMT4">
                  <p:embed/>
                  <p:pic>
                    <p:nvPicPr>
                      <p:cNvPr id="0" name=""/>
                      <p:cNvPicPr>
                        <a:picLocks noChangeAspect="1" noChangeArrowheads="1"/>
                      </p:cNvPicPr>
                      <p:nvPr/>
                    </p:nvPicPr>
                    <p:blipFill>
                      <a:blip r:embed="rId20"/>
                      <a:srcRect/>
                      <a:stretch>
                        <a:fillRect/>
                      </a:stretch>
                    </p:blipFill>
                    <p:spPr bwMode="auto">
                      <a:xfrm>
                        <a:off x="981075" y="2139950"/>
                        <a:ext cx="1987550" cy="1446213"/>
                      </a:xfrm>
                      <a:prstGeom prst="rect">
                        <a:avLst/>
                      </a:prstGeom>
                      <a:noFill/>
                      <a:ln>
                        <a:noFill/>
                      </a:ln>
                      <a:effectLst/>
                    </p:spPr>
                  </p:pic>
                </p:oleObj>
              </mc:Fallback>
            </mc:AlternateContent>
          </a:graphicData>
        </a:graphic>
      </p:graphicFrame>
      <p:sp>
        <p:nvSpPr>
          <p:cNvPr id="29" name="TextBox 28"/>
          <p:cNvSpPr txBox="1"/>
          <p:nvPr/>
        </p:nvSpPr>
        <p:spPr>
          <a:xfrm>
            <a:off x="327285" y="5091836"/>
            <a:ext cx="8717814" cy="1138773"/>
          </a:xfrm>
          <a:prstGeom prst="rect">
            <a:avLst/>
          </a:prstGeom>
          <a:noFill/>
        </p:spPr>
        <p:txBody>
          <a:bodyPr wrap="square" rtlCol="0">
            <a:spAutoFit/>
          </a:bodyPr>
          <a:lstStyle/>
          <a:p>
            <a:r>
              <a:rPr lang="en-US" sz="2000" dirty="0">
                <a:solidFill>
                  <a:srgbClr val="FF0000"/>
                </a:solidFill>
                <a:latin typeface="Apple Chancery"/>
                <a:cs typeface="Apple Chancery"/>
              </a:rPr>
              <a:t>After one time constant</a:t>
            </a:r>
            <a:r>
              <a:rPr lang="en-US" sz="2800" dirty="0">
                <a:solidFill>
                  <a:srgbClr val="FF0000"/>
                </a:solidFill>
                <a:latin typeface="Apple Chancery"/>
                <a:cs typeface="Apple Chancery"/>
              </a:rPr>
              <a:t>, </a:t>
            </a:r>
            <a:r>
              <a:rPr lang="en-US" sz="2000" dirty="0">
                <a:solidFill>
                  <a:srgbClr val="000000"/>
                </a:solidFill>
                <a:latin typeface="Times New Roman"/>
                <a:cs typeface="Times New Roman"/>
              </a:rPr>
              <a:t>the capacitor’s charge will have dropped </a:t>
            </a:r>
            <a:r>
              <a:rPr lang="en-US" sz="2000" dirty="0">
                <a:solidFill>
                  <a:srgbClr val="FF0000"/>
                </a:solidFill>
                <a:latin typeface="Times New Roman"/>
                <a:cs typeface="Times New Roman"/>
              </a:rPr>
              <a:t>67%</a:t>
            </a:r>
            <a:r>
              <a:rPr lang="en-US" sz="2000" dirty="0">
                <a:solidFill>
                  <a:srgbClr val="000000"/>
                </a:solidFill>
                <a:latin typeface="Times New Roman"/>
                <a:cs typeface="Times New Roman"/>
              </a:rPr>
              <a:t> and will be at </a:t>
            </a:r>
            <a:r>
              <a:rPr lang="en-US" sz="2000" dirty="0">
                <a:solidFill>
                  <a:srgbClr val="FF0000"/>
                </a:solidFill>
                <a:latin typeface="Times New Roman"/>
                <a:cs typeface="Times New Roman"/>
              </a:rPr>
              <a:t>37%</a:t>
            </a:r>
            <a:r>
              <a:rPr lang="en-US" sz="2000" dirty="0">
                <a:solidFill>
                  <a:srgbClr val="000000"/>
                </a:solidFill>
                <a:latin typeface="Times New Roman"/>
                <a:cs typeface="Times New Roman"/>
              </a:rPr>
              <a:t> of its maximum.  After </a:t>
            </a:r>
            <a:r>
              <a:rPr lang="en-US" sz="2000" dirty="0">
                <a:solidFill>
                  <a:srgbClr val="0000FF"/>
                </a:solidFill>
                <a:latin typeface="Times New Roman"/>
                <a:cs typeface="Times New Roman"/>
              </a:rPr>
              <a:t>two time constants, it </a:t>
            </a:r>
            <a:r>
              <a:rPr lang="en-US" sz="2000" dirty="0">
                <a:solidFill>
                  <a:srgbClr val="000000"/>
                </a:solidFill>
                <a:latin typeface="Times New Roman"/>
                <a:cs typeface="Times New Roman"/>
              </a:rPr>
              <a:t>will be at </a:t>
            </a:r>
            <a:r>
              <a:rPr lang="en-US" sz="2000" dirty="0">
                <a:solidFill>
                  <a:srgbClr val="FF0000"/>
                </a:solidFill>
                <a:latin typeface="Times New Roman"/>
                <a:cs typeface="Times New Roman"/>
              </a:rPr>
              <a:t>13% </a:t>
            </a:r>
            <a:r>
              <a:rPr lang="en-US" sz="2000" dirty="0">
                <a:solidFill>
                  <a:srgbClr val="0000FF"/>
                </a:solidFill>
                <a:latin typeface="Times New Roman"/>
                <a:cs typeface="Times New Roman"/>
              </a:rPr>
              <a:t>of</a:t>
            </a:r>
            <a:r>
              <a:rPr lang="en-US" sz="2000" dirty="0">
                <a:solidFill>
                  <a:srgbClr val="000000"/>
                </a:solidFill>
                <a:latin typeface="Times New Roman"/>
                <a:cs typeface="Times New Roman"/>
              </a:rPr>
              <a:t> its </a:t>
            </a:r>
            <a:r>
              <a:rPr lang="en-US" sz="2000" dirty="0">
                <a:solidFill>
                  <a:srgbClr val="0000FF"/>
                </a:solidFill>
                <a:latin typeface="Times New Roman"/>
                <a:cs typeface="Times New Roman"/>
              </a:rPr>
              <a:t>maximum.</a:t>
            </a:r>
            <a:endParaRPr lang="en-US" sz="2800" dirty="0">
              <a:solidFill>
                <a:srgbClr val="000000"/>
              </a:solidFill>
              <a:latin typeface="Times New Roman"/>
              <a:cs typeface="Times New Roman"/>
            </a:endParaRPr>
          </a:p>
        </p:txBody>
      </p:sp>
    </p:spTree>
    <p:extLst>
      <p:ext uri="{BB962C8B-B14F-4D97-AF65-F5344CB8AC3E}">
        <p14:creationId xmlns:p14="http://schemas.microsoft.com/office/powerpoint/2010/main" val="3532012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dissolv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dissolve">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16"/>
                                        </p:tgtEl>
                                        <p:attrNameLst>
                                          <p:attrName>style.visibility</p:attrName>
                                        </p:attrNameLst>
                                      </p:cBhvr>
                                      <p:to>
                                        <p:strVal val="visible"/>
                                      </p:to>
                                    </p:set>
                                    <p:animEffect transition="in" filter="dissolve">
                                      <p:cBhvr>
                                        <p:cTn id="17" dur="500"/>
                                        <p:tgtEl>
                                          <p:spTgt spid="116"/>
                                        </p:tgtEl>
                                      </p:cBhvr>
                                    </p:animEffect>
                                  </p:childTnLst>
                                </p:cTn>
                              </p:par>
                              <p:par>
                                <p:cTn id="18" presetID="9" presetClass="entr" presetSubtype="0" fill="hold" nodeType="withEffect">
                                  <p:stCondLst>
                                    <p:cond delay="0"/>
                                  </p:stCondLst>
                                  <p:childTnLst>
                                    <p:set>
                                      <p:cBhvr>
                                        <p:cTn id="19" dur="1" fill="hold">
                                          <p:stCondLst>
                                            <p:cond delay="0"/>
                                          </p:stCondLst>
                                        </p:cTn>
                                        <p:tgtEl>
                                          <p:spTgt spid="91"/>
                                        </p:tgtEl>
                                        <p:attrNameLst>
                                          <p:attrName>style.visibility</p:attrName>
                                        </p:attrNameLst>
                                      </p:cBhvr>
                                      <p:to>
                                        <p:strVal val="visible"/>
                                      </p:to>
                                    </p:set>
                                    <p:animEffect transition="in" filter="dissolve">
                                      <p:cBhvr>
                                        <p:cTn id="20" dur="500"/>
                                        <p:tgtEl>
                                          <p:spTgt spid="91"/>
                                        </p:tgtEl>
                                      </p:cBhvr>
                                    </p:animEffect>
                                  </p:childTnLst>
                                </p:cTn>
                              </p:par>
                              <p:par>
                                <p:cTn id="21" presetID="9" presetClass="entr" presetSubtype="0" fill="hold" nodeType="withEffect">
                                  <p:stCondLst>
                                    <p:cond delay="0"/>
                                  </p:stCondLst>
                                  <p:childTnLst>
                                    <p:set>
                                      <p:cBhvr>
                                        <p:cTn id="22" dur="1" fill="hold">
                                          <p:stCondLst>
                                            <p:cond delay="0"/>
                                          </p:stCondLst>
                                        </p:cTn>
                                        <p:tgtEl>
                                          <p:spTgt spid="92"/>
                                        </p:tgtEl>
                                        <p:attrNameLst>
                                          <p:attrName>style.visibility</p:attrName>
                                        </p:attrNameLst>
                                      </p:cBhvr>
                                      <p:to>
                                        <p:strVal val="visible"/>
                                      </p:to>
                                    </p:set>
                                    <p:animEffect transition="in" filter="dissolve">
                                      <p:cBhvr>
                                        <p:cTn id="23" dur="500"/>
                                        <p:tgtEl>
                                          <p:spTgt spid="92"/>
                                        </p:tgtEl>
                                      </p:cBhvr>
                                    </p:animEffect>
                                  </p:childTnLst>
                                </p:cTn>
                              </p:par>
                              <p:par>
                                <p:cTn id="24" presetID="9" presetClass="entr" presetSubtype="0" fill="hold" nodeType="withEffect">
                                  <p:stCondLst>
                                    <p:cond delay="0"/>
                                  </p:stCondLst>
                                  <p:childTnLst>
                                    <p:set>
                                      <p:cBhvr>
                                        <p:cTn id="25" dur="1" fill="hold">
                                          <p:stCondLst>
                                            <p:cond delay="0"/>
                                          </p:stCondLst>
                                        </p:cTn>
                                        <p:tgtEl>
                                          <p:spTgt spid="110"/>
                                        </p:tgtEl>
                                        <p:attrNameLst>
                                          <p:attrName>style.visibility</p:attrName>
                                        </p:attrNameLst>
                                      </p:cBhvr>
                                      <p:to>
                                        <p:strVal val="visible"/>
                                      </p:to>
                                    </p:set>
                                    <p:animEffect transition="in" filter="dissolve">
                                      <p:cBhvr>
                                        <p:cTn id="26" dur="500"/>
                                        <p:tgtEl>
                                          <p:spTgt spid="110"/>
                                        </p:tgtEl>
                                      </p:cBhvr>
                                    </p:animEffect>
                                  </p:childTnLst>
                                </p:cTn>
                              </p:par>
                              <p:par>
                                <p:cTn id="27" presetID="9" presetClass="entr" presetSubtype="0" fill="hold" nodeType="withEffect">
                                  <p:stCondLst>
                                    <p:cond delay="0"/>
                                  </p:stCondLst>
                                  <p:childTnLst>
                                    <p:set>
                                      <p:cBhvr>
                                        <p:cTn id="28" dur="1" fill="hold">
                                          <p:stCondLst>
                                            <p:cond delay="0"/>
                                          </p:stCondLst>
                                        </p:cTn>
                                        <p:tgtEl>
                                          <p:spTgt spid="97"/>
                                        </p:tgtEl>
                                        <p:attrNameLst>
                                          <p:attrName>style.visibility</p:attrName>
                                        </p:attrNameLst>
                                      </p:cBhvr>
                                      <p:to>
                                        <p:strVal val="visible"/>
                                      </p:to>
                                    </p:set>
                                    <p:animEffect transition="in" filter="dissolve">
                                      <p:cBhvr>
                                        <p:cTn id="29" dur="500"/>
                                        <p:tgtEl>
                                          <p:spTgt spid="97"/>
                                        </p:tgtEl>
                                      </p:cBhvr>
                                    </p:animEffect>
                                  </p:childTnLst>
                                </p:cTn>
                              </p:par>
                              <p:par>
                                <p:cTn id="30" presetID="9" presetClass="entr" presetSubtype="0" fill="hold" nodeType="withEffect">
                                  <p:stCondLst>
                                    <p:cond delay="0"/>
                                  </p:stCondLst>
                                  <p:childTnLst>
                                    <p:set>
                                      <p:cBhvr>
                                        <p:cTn id="31" dur="1" fill="hold">
                                          <p:stCondLst>
                                            <p:cond delay="0"/>
                                          </p:stCondLst>
                                        </p:cTn>
                                        <p:tgtEl>
                                          <p:spTgt spid="100"/>
                                        </p:tgtEl>
                                        <p:attrNameLst>
                                          <p:attrName>style.visibility</p:attrName>
                                        </p:attrNameLst>
                                      </p:cBhvr>
                                      <p:to>
                                        <p:strVal val="visible"/>
                                      </p:to>
                                    </p:set>
                                    <p:animEffect transition="in" filter="dissolve">
                                      <p:cBhvr>
                                        <p:cTn id="32" dur="500"/>
                                        <p:tgtEl>
                                          <p:spTgt spid="100"/>
                                        </p:tgtEl>
                                      </p:cBhvr>
                                    </p:animEffect>
                                  </p:childTnLst>
                                </p:cTn>
                              </p:par>
                              <p:par>
                                <p:cTn id="33" presetID="9" presetClass="entr" presetSubtype="0" fill="hold" nodeType="withEffect">
                                  <p:stCondLst>
                                    <p:cond delay="0"/>
                                  </p:stCondLst>
                                  <p:childTnLst>
                                    <p:set>
                                      <p:cBhvr>
                                        <p:cTn id="34" dur="1" fill="hold">
                                          <p:stCondLst>
                                            <p:cond delay="0"/>
                                          </p:stCondLst>
                                        </p:cTn>
                                        <p:tgtEl>
                                          <p:spTgt spid="101"/>
                                        </p:tgtEl>
                                        <p:attrNameLst>
                                          <p:attrName>style.visibility</p:attrName>
                                        </p:attrNameLst>
                                      </p:cBhvr>
                                      <p:to>
                                        <p:strVal val="visible"/>
                                      </p:to>
                                    </p:set>
                                    <p:animEffect transition="in" filter="dissolve">
                                      <p:cBhvr>
                                        <p:cTn id="35" dur="500"/>
                                        <p:tgtEl>
                                          <p:spTgt spid="101"/>
                                        </p:tgtEl>
                                      </p:cBhvr>
                                    </p:animEffect>
                                  </p:childTnLst>
                                </p:cTn>
                              </p:par>
                              <p:par>
                                <p:cTn id="36" presetID="9" presetClass="entr" presetSubtype="0" fill="hold" nodeType="withEffect">
                                  <p:stCondLst>
                                    <p:cond delay="0"/>
                                  </p:stCondLst>
                                  <p:childTnLst>
                                    <p:set>
                                      <p:cBhvr>
                                        <p:cTn id="37" dur="1" fill="hold">
                                          <p:stCondLst>
                                            <p:cond delay="0"/>
                                          </p:stCondLst>
                                        </p:cTn>
                                        <p:tgtEl>
                                          <p:spTgt spid="98"/>
                                        </p:tgtEl>
                                        <p:attrNameLst>
                                          <p:attrName>style.visibility</p:attrName>
                                        </p:attrNameLst>
                                      </p:cBhvr>
                                      <p:to>
                                        <p:strVal val="visible"/>
                                      </p:to>
                                    </p:set>
                                    <p:animEffect transition="in" filter="dissolve">
                                      <p:cBhvr>
                                        <p:cTn id="38"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7250"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82296" tIns="41148" rIns="82296" bIns="41148"/>
          <a:lstStyle/>
          <a:p>
            <a:endParaRPr lang="en-US"/>
          </a:p>
        </p:txBody>
      </p:sp>
      <p:sp>
        <p:nvSpPr>
          <p:cNvPr id="137251" name="TextBox 43"/>
          <p:cNvSpPr txBox="1">
            <a:spLocks noChangeArrowheads="1"/>
          </p:cNvSpPr>
          <p:nvPr/>
        </p:nvSpPr>
        <p:spPr bwMode="auto">
          <a:xfrm>
            <a:off x="8719662" y="6472238"/>
            <a:ext cx="389505" cy="2523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41.)</a:t>
            </a:r>
          </a:p>
        </p:txBody>
      </p:sp>
      <p:sp>
        <p:nvSpPr>
          <p:cNvPr id="142" name="TextBox 141"/>
          <p:cNvSpPr txBox="1"/>
          <p:nvPr/>
        </p:nvSpPr>
        <p:spPr>
          <a:xfrm>
            <a:off x="201076" y="660328"/>
            <a:ext cx="5044023" cy="400110"/>
          </a:xfrm>
          <a:prstGeom prst="rect">
            <a:avLst/>
          </a:prstGeom>
          <a:noFill/>
        </p:spPr>
        <p:txBody>
          <a:bodyPr wrap="square" rtlCol="0">
            <a:spAutoFit/>
          </a:bodyPr>
          <a:lstStyle/>
          <a:p>
            <a:r>
              <a:rPr lang="en-US" sz="2000" dirty="0">
                <a:solidFill>
                  <a:srgbClr val="FF0000"/>
                </a:solidFill>
                <a:latin typeface="Apple Chancery"/>
                <a:cs typeface="Apple Chancery"/>
              </a:rPr>
              <a:t>c.) What is </a:t>
            </a:r>
            <a:r>
              <a:rPr lang="en-US" sz="2000" dirty="0">
                <a:latin typeface="Times New Roman"/>
                <a:cs typeface="Times New Roman"/>
              </a:rPr>
              <a:t>the </a:t>
            </a:r>
            <a:r>
              <a:rPr lang="en-US" sz="2000" i="1" dirty="0">
                <a:solidFill>
                  <a:srgbClr val="0000FF"/>
                </a:solidFill>
                <a:latin typeface="Times New Roman"/>
                <a:cs typeface="Times New Roman"/>
              </a:rPr>
              <a:t>current</a:t>
            </a:r>
            <a:r>
              <a:rPr lang="en-US" sz="2000" dirty="0">
                <a:solidFill>
                  <a:srgbClr val="0000FF"/>
                </a:solidFill>
                <a:latin typeface="Times New Roman"/>
                <a:cs typeface="Times New Roman"/>
              </a:rPr>
              <a:t> as a function of time</a:t>
            </a:r>
            <a:r>
              <a:rPr lang="en-US" sz="2000" dirty="0">
                <a:latin typeface="Times New Roman"/>
                <a:cs typeface="Times New Roman"/>
              </a:rPr>
              <a:t>?</a:t>
            </a:r>
          </a:p>
        </p:txBody>
      </p:sp>
      <p:graphicFrame>
        <p:nvGraphicFramePr>
          <p:cNvPr id="41" name="Object 2"/>
          <p:cNvGraphicFramePr>
            <a:graphicFrameLocks noChangeAspect="1"/>
          </p:cNvGraphicFramePr>
          <p:nvPr>
            <p:extLst>
              <p:ext uri="{D42A27DB-BD31-4B8C-83A1-F6EECF244321}">
                <p14:modId xmlns:p14="http://schemas.microsoft.com/office/powerpoint/2010/main" val="2772358340"/>
              </p:ext>
            </p:extLst>
          </p:nvPr>
        </p:nvGraphicFramePr>
        <p:xfrm>
          <a:off x="1931988" y="1390455"/>
          <a:ext cx="2724150" cy="4425950"/>
        </p:xfrm>
        <a:graphic>
          <a:graphicData uri="http://schemas.openxmlformats.org/presentationml/2006/ole">
            <mc:AlternateContent xmlns:mc="http://schemas.openxmlformats.org/markup-compatibility/2006">
              <mc:Choice xmlns:v="urn:schemas-microsoft-com:vml" Requires="v">
                <p:oleObj name="Equation" r:id="rId3" imgW="1587500" imgH="2578100" progId="Equation.DSMT4">
                  <p:embed/>
                </p:oleObj>
              </mc:Choice>
              <mc:Fallback>
                <p:oleObj name="Equation" r:id="rId3" imgW="1587500" imgH="2578100" progId="Equation.DSMT4">
                  <p:embed/>
                  <p:pic>
                    <p:nvPicPr>
                      <p:cNvPr id="0" name=""/>
                      <p:cNvPicPr>
                        <a:picLocks noChangeAspect="1" noChangeArrowheads="1"/>
                      </p:cNvPicPr>
                      <p:nvPr/>
                    </p:nvPicPr>
                    <p:blipFill>
                      <a:blip r:embed="rId4"/>
                      <a:srcRect/>
                      <a:stretch>
                        <a:fillRect/>
                      </a:stretch>
                    </p:blipFill>
                    <p:spPr bwMode="auto">
                      <a:xfrm>
                        <a:off x="1931988" y="1390455"/>
                        <a:ext cx="2724150" cy="4425950"/>
                      </a:xfrm>
                      <a:prstGeom prst="rect">
                        <a:avLst/>
                      </a:prstGeom>
                      <a:noFill/>
                      <a:ln>
                        <a:noFill/>
                      </a:ln>
                      <a:effectLst/>
                    </p:spPr>
                  </p:pic>
                </p:oleObj>
              </mc:Fallback>
            </mc:AlternateContent>
          </a:graphicData>
        </a:graphic>
      </p:graphicFrame>
      <p:grpSp>
        <p:nvGrpSpPr>
          <p:cNvPr id="42" name="Group 40"/>
          <p:cNvGrpSpPr>
            <a:grpSpLocks/>
          </p:cNvGrpSpPr>
          <p:nvPr/>
        </p:nvGrpSpPr>
        <p:grpSpPr bwMode="auto">
          <a:xfrm rot="5400000">
            <a:off x="6713138" y="1883770"/>
            <a:ext cx="478466" cy="299762"/>
            <a:chOff x="4320" y="1536"/>
            <a:chExt cx="384" cy="240"/>
          </a:xfrm>
        </p:grpSpPr>
        <p:sp>
          <p:nvSpPr>
            <p:cNvPr id="43" name="Line 24"/>
            <p:cNvSpPr>
              <a:spLocks noChangeShapeType="1"/>
            </p:cNvSpPr>
            <p:nvPr/>
          </p:nvSpPr>
          <p:spPr bwMode="auto">
            <a:xfrm flipV="1">
              <a:off x="4320" y="1536"/>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4" name="Line 25"/>
            <p:cNvSpPr>
              <a:spLocks noChangeShapeType="1"/>
            </p:cNvSpPr>
            <p:nvPr/>
          </p:nvSpPr>
          <p:spPr bwMode="auto">
            <a:xfrm>
              <a:off x="4368"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5" name="Line 26"/>
            <p:cNvSpPr>
              <a:spLocks noChangeShapeType="1"/>
            </p:cNvSpPr>
            <p:nvPr/>
          </p:nvSpPr>
          <p:spPr bwMode="auto">
            <a:xfrm flipV="1">
              <a:off x="4464"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6" name="Line 27"/>
            <p:cNvSpPr>
              <a:spLocks noChangeShapeType="1"/>
            </p:cNvSpPr>
            <p:nvPr/>
          </p:nvSpPr>
          <p:spPr bwMode="auto">
            <a:xfrm>
              <a:off x="4560"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7" name="Line 28"/>
            <p:cNvSpPr>
              <a:spLocks noChangeShapeType="1"/>
            </p:cNvSpPr>
            <p:nvPr/>
          </p:nvSpPr>
          <p:spPr bwMode="auto">
            <a:xfrm flipV="1">
              <a:off x="4656" y="1632"/>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56" name="Line 41"/>
          <p:cNvSpPr>
            <a:spLocks noChangeShapeType="1"/>
          </p:cNvSpPr>
          <p:nvPr/>
        </p:nvSpPr>
        <p:spPr bwMode="auto">
          <a:xfrm rot="5400000" flipV="1">
            <a:off x="6650013" y="1527344"/>
            <a:ext cx="544956" cy="193"/>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71" name="Line 42"/>
          <p:cNvSpPr>
            <a:spLocks noChangeShapeType="1"/>
          </p:cNvSpPr>
          <p:nvPr/>
        </p:nvSpPr>
        <p:spPr bwMode="auto">
          <a:xfrm rot="5400000">
            <a:off x="6684506" y="2570727"/>
            <a:ext cx="595683" cy="2"/>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72" name="Line 44"/>
          <p:cNvSpPr>
            <a:spLocks noChangeShapeType="1"/>
          </p:cNvSpPr>
          <p:nvPr/>
        </p:nvSpPr>
        <p:spPr bwMode="auto">
          <a:xfrm flipH="1">
            <a:off x="8490261" y="2061855"/>
            <a:ext cx="1" cy="806713"/>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74" name="Line 93"/>
          <p:cNvSpPr>
            <a:spLocks noChangeShapeType="1"/>
          </p:cNvSpPr>
          <p:nvPr/>
        </p:nvSpPr>
        <p:spPr bwMode="auto">
          <a:xfrm flipH="1" flipV="1">
            <a:off x="6930820" y="1254962"/>
            <a:ext cx="662798"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75" name="Line 101"/>
          <p:cNvSpPr>
            <a:spLocks noChangeShapeType="1"/>
          </p:cNvSpPr>
          <p:nvPr/>
        </p:nvSpPr>
        <p:spPr bwMode="auto">
          <a:xfrm flipH="1">
            <a:off x="6982346" y="2868568"/>
            <a:ext cx="1500003"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76" name="Line 44"/>
          <p:cNvSpPr>
            <a:spLocks noChangeShapeType="1"/>
          </p:cNvSpPr>
          <p:nvPr/>
        </p:nvSpPr>
        <p:spPr bwMode="auto">
          <a:xfrm flipH="1">
            <a:off x="8245601" y="2061855"/>
            <a:ext cx="482599"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77" name="Line 44"/>
          <p:cNvSpPr>
            <a:spLocks noChangeShapeType="1"/>
          </p:cNvSpPr>
          <p:nvPr/>
        </p:nvSpPr>
        <p:spPr bwMode="auto">
          <a:xfrm flipH="1">
            <a:off x="8245601" y="1914218"/>
            <a:ext cx="482599"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78" name="Line 93"/>
          <p:cNvSpPr>
            <a:spLocks noChangeShapeType="1"/>
          </p:cNvSpPr>
          <p:nvPr/>
        </p:nvSpPr>
        <p:spPr bwMode="auto">
          <a:xfrm flipH="1">
            <a:off x="7582803" y="1130300"/>
            <a:ext cx="309856" cy="124662"/>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79" name="TextBox 78"/>
          <p:cNvSpPr txBox="1"/>
          <p:nvPr/>
        </p:nvSpPr>
        <p:spPr>
          <a:xfrm>
            <a:off x="6929990" y="850900"/>
            <a:ext cx="1705377" cy="307777"/>
          </a:xfrm>
          <a:prstGeom prst="rect">
            <a:avLst/>
          </a:prstGeom>
          <a:noFill/>
        </p:spPr>
        <p:txBody>
          <a:bodyPr wrap="none" rtlCol="0">
            <a:spAutoFit/>
          </a:bodyPr>
          <a:lstStyle/>
          <a:p>
            <a:r>
              <a:rPr lang="en-US" sz="1400" dirty="0">
                <a:solidFill>
                  <a:srgbClr val="FF0000"/>
                </a:solidFill>
                <a:latin typeface="Times New Roman"/>
                <a:cs typeface="Times New Roman"/>
              </a:rPr>
              <a:t>switch closed at t = 0</a:t>
            </a:r>
          </a:p>
        </p:txBody>
      </p:sp>
      <p:graphicFrame>
        <p:nvGraphicFramePr>
          <p:cNvPr id="80" name="Object 2"/>
          <p:cNvGraphicFramePr>
            <a:graphicFrameLocks noChangeAspect="1"/>
          </p:cNvGraphicFramePr>
          <p:nvPr>
            <p:extLst>
              <p:ext uri="{D42A27DB-BD31-4B8C-83A1-F6EECF244321}">
                <p14:modId xmlns:p14="http://schemas.microsoft.com/office/powerpoint/2010/main" val="3910195932"/>
              </p:ext>
            </p:extLst>
          </p:nvPr>
        </p:nvGraphicFramePr>
        <p:xfrm>
          <a:off x="7966387" y="2074141"/>
          <a:ext cx="1047750" cy="349250"/>
        </p:xfrm>
        <a:graphic>
          <a:graphicData uri="http://schemas.openxmlformats.org/presentationml/2006/ole">
            <mc:AlternateContent xmlns:mc="http://schemas.openxmlformats.org/markup-compatibility/2006">
              <mc:Choice xmlns:v="urn:schemas-microsoft-com:vml" Requires="v">
                <p:oleObj name="Equation" r:id="rId5" imgW="609600" imgH="203200" progId="Equation.DSMT4">
                  <p:embed/>
                </p:oleObj>
              </mc:Choice>
              <mc:Fallback>
                <p:oleObj name="Equation" r:id="rId5" imgW="609600" imgH="203200" progId="Equation.DSMT4">
                  <p:embed/>
                  <p:pic>
                    <p:nvPicPr>
                      <p:cNvPr id="0" name=""/>
                      <p:cNvPicPr>
                        <a:picLocks noChangeAspect="1" noChangeArrowheads="1"/>
                      </p:cNvPicPr>
                      <p:nvPr/>
                    </p:nvPicPr>
                    <p:blipFill>
                      <a:blip r:embed="rId6"/>
                      <a:srcRect/>
                      <a:stretch>
                        <a:fillRect/>
                      </a:stretch>
                    </p:blipFill>
                    <p:spPr bwMode="auto">
                      <a:xfrm>
                        <a:off x="7966387" y="2074141"/>
                        <a:ext cx="1047750" cy="349250"/>
                      </a:xfrm>
                      <a:prstGeom prst="rect">
                        <a:avLst/>
                      </a:prstGeom>
                      <a:noFill/>
                      <a:ln>
                        <a:noFill/>
                      </a:ln>
                      <a:effectLst/>
                    </p:spPr>
                  </p:pic>
                </p:oleObj>
              </mc:Fallback>
            </mc:AlternateContent>
          </a:graphicData>
        </a:graphic>
      </p:graphicFrame>
      <p:grpSp>
        <p:nvGrpSpPr>
          <p:cNvPr id="85" name="Group 84"/>
          <p:cNvGrpSpPr/>
          <p:nvPr/>
        </p:nvGrpSpPr>
        <p:grpSpPr>
          <a:xfrm rot="5400000" flipV="1">
            <a:off x="8091452" y="1375291"/>
            <a:ext cx="308298" cy="304915"/>
            <a:chOff x="6610027" y="3162302"/>
            <a:chExt cx="308298" cy="304915"/>
          </a:xfrm>
        </p:grpSpPr>
        <p:cxnSp>
          <p:nvCxnSpPr>
            <p:cNvPr id="88" name="Straight Arrow Connector 87"/>
            <p:cNvCxnSpPr/>
            <p:nvPr/>
          </p:nvCxnSpPr>
          <p:spPr>
            <a:xfrm flipV="1">
              <a:off x="6610027" y="3162302"/>
              <a:ext cx="3" cy="200023"/>
            </a:xfrm>
            <a:prstGeom prst="straightConnector1">
              <a:avLst/>
            </a:prstGeom>
            <a:ln w="12700"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89" name="Freeform 88"/>
            <p:cNvSpPr/>
            <p:nvPr/>
          </p:nvSpPr>
          <p:spPr>
            <a:xfrm>
              <a:off x="6610350" y="3362325"/>
              <a:ext cx="307975" cy="104892"/>
            </a:xfrm>
            <a:custGeom>
              <a:avLst/>
              <a:gdLst>
                <a:gd name="connsiteX0" fmla="*/ 0 w 307975"/>
                <a:gd name="connsiteY0" fmla="*/ 0 h 104892"/>
                <a:gd name="connsiteX1" fmla="*/ 28575 w 307975"/>
                <a:gd name="connsiteY1" fmla="*/ 79375 h 104892"/>
                <a:gd name="connsiteX2" fmla="*/ 117475 w 307975"/>
                <a:gd name="connsiteY2" fmla="*/ 101600 h 104892"/>
                <a:gd name="connsiteX3" fmla="*/ 307975 w 307975"/>
                <a:gd name="connsiteY3" fmla="*/ 104775 h 104892"/>
              </a:gdLst>
              <a:ahLst/>
              <a:cxnLst>
                <a:cxn ang="0">
                  <a:pos x="connsiteX0" y="connsiteY0"/>
                </a:cxn>
                <a:cxn ang="0">
                  <a:pos x="connsiteX1" y="connsiteY1"/>
                </a:cxn>
                <a:cxn ang="0">
                  <a:pos x="connsiteX2" y="connsiteY2"/>
                </a:cxn>
                <a:cxn ang="0">
                  <a:pos x="connsiteX3" y="connsiteY3"/>
                </a:cxn>
              </a:cxnLst>
              <a:rect l="l" t="t" r="r" b="b"/>
              <a:pathLst>
                <a:path w="307975" h="104892">
                  <a:moveTo>
                    <a:pt x="0" y="0"/>
                  </a:moveTo>
                  <a:cubicBezTo>
                    <a:pt x="4498" y="31221"/>
                    <a:pt x="8996" y="62442"/>
                    <a:pt x="28575" y="79375"/>
                  </a:cubicBezTo>
                  <a:cubicBezTo>
                    <a:pt x="48154" y="96308"/>
                    <a:pt x="70908" y="97367"/>
                    <a:pt x="117475" y="101600"/>
                  </a:cubicBezTo>
                  <a:cubicBezTo>
                    <a:pt x="164042" y="105833"/>
                    <a:pt x="307975" y="104775"/>
                    <a:pt x="307975" y="104775"/>
                  </a:cubicBezTo>
                </a:path>
              </a:pathLst>
            </a:custGeom>
            <a:ln w="12700"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aphicFrame>
        <p:nvGraphicFramePr>
          <p:cNvPr id="90" name="Object 2"/>
          <p:cNvGraphicFramePr>
            <a:graphicFrameLocks noChangeAspect="1"/>
          </p:cNvGraphicFramePr>
          <p:nvPr>
            <p:extLst>
              <p:ext uri="{D42A27DB-BD31-4B8C-83A1-F6EECF244321}">
                <p14:modId xmlns:p14="http://schemas.microsoft.com/office/powerpoint/2010/main" val="518600820"/>
              </p:ext>
            </p:extLst>
          </p:nvPr>
        </p:nvGraphicFramePr>
        <p:xfrm>
          <a:off x="7942330" y="1390455"/>
          <a:ext cx="414337" cy="349250"/>
        </p:xfrm>
        <a:graphic>
          <a:graphicData uri="http://schemas.openxmlformats.org/presentationml/2006/ole">
            <mc:AlternateContent xmlns:mc="http://schemas.openxmlformats.org/markup-compatibility/2006">
              <mc:Choice xmlns:v="urn:schemas-microsoft-com:vml" Requires="v">
                <p:oleObj name="Equation" r:id="rId7" imgW="241300" imgH="203200" progId="Equation.DSMT4">
                  <p:embed/>
                </p:oleObj>
              </mc:Choice>
              <mc:Fallback>
                <p:oleObj name="Equation" r:id="rId7" imgW="241300" imgH="203200" progId="Equation.DSMT4">
                  <p:embed/>
                  <p:pic>
                    <p:nvPicPr>
                      <p:cNvPr id="0" name=""/>
                      <p:cNvPicPr>
                        <a:picLocks noChangeAspect="1" noChangeArrowheads="1"/>
                      </p:cNvPicPr>
                      <p:nvPr/>
                    </p:nvPicPr>
                    <p:blipFill>
                      <a:blip r:embed="rId8"/>
                      <a:srcRect/>
                      <a:stretch>
                        <a:fillRect/>
                      </a:stretch>
                    </p:blipFill>
                    <p:spPr bwMode="auto">
                      <a:xfrm>
                        <a:off x="7942330" y="1390455"/>
                        <a:ext cx="414337" cy="349250"/>
                      </a:xfrm>
                      <a:prstGeom prst="rect">
                        <a:avLst/>
                      </a:prstGeom>
                      <a:noFill/>
                      <a:ln>
                        <a:noFill/>
                      </a:ln>
                      <a:effectLst/>
                    </p:spPr>
                  </p:pic>
                </p:oleObj>
              </mc:Fallback>
            </mc:AlternateContent>
          </a:graphicData>
        </a:graphic>
      </p:graphicFrame>
      <p:sp>
        <p:nvSpPr>
          <p:cNvPr id="91" name="Line 43"/>
          <p:cNvSpPr>
            <a:spLocks noChangeShapeType="1"/>
          </p:cNvSpPr>
          <p:nvPr/>
        </p:nvSpPr>
        <p:spPr bwMode="auto">
          <a:xfrm flipH="1">
            <a:off x="8490261" y="1254962"/>
            <a:ext cx="1" cy="659256"/>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92" name="Line 44"/>
          <p:cNvSpPr>
            <a:spLocks noChangeShapeType="1"/>
          </p:cNvSpPr>
          <p:nvPr/>
        </p:nvSpPr>
        <p:spPr bwMode="auto">
          <a:xfrm flipH="1">
            <a:off x="8156701" y="2061855"/>
            <a:ext cx="482599"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97" name="Line 44"/>
          <p:cNvSpPr>
            <a:spLocks noChangeShapeType="1"/>
          </p:cNvSpPr>
          <p:nvPr/>
        </p:nvSpPr>
        <p:spPr bwMode="auto">
          <a:xfrm flipH="1">
            <a:off x="8156701" y="1914218"/>
            <a:ext cx="482599"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98" name="Line 93"/>
          <p:cNvSpPr>
            <a:spLocks noChangeShapeType="1"/>
          </p:cNvSpPr>
          <p:nvPr/>
        </p:nvSpPr>
        <p:spPr bwMode="auto">
          <a:xfrm flipH="1" flipV="1">
            <a:off x="7827463" y="1254962"/>
            <a:ext cx="662798"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aphicFrame>
        <p:nvGraphicFramePr>
          <p:cNvPr id="99" name="Object 2"/>
          <p:cNvGraphicFramePr>
            <a:graphicFrameLocks noChangeAspect="1"/>
          </p:cNvGraphicFramePr>
          <p:nvPr>
            <p:extLst>
              <p:ext uri="{D42A27DB-BD31-4B8C-83A1-F6EECF244321}">
                <p14:modId xmlns:p14="http://schemas.microsoft.com/office/powerpoint/2010/main" val="875896761"/>
              </p:ext>
            </p:extLst>
          </p:nvPr>
        </p:nvGraphicFramePr>
        <p:xfrm>
          <a:off x="6526213" y="1852613"/>
          <a:ext cx="261937" cy="261937"/>
        </p:xfrm>
        <a:graphic>
          <a:graphicData uri="http://schemas.openxmlformats.org/presentationml/2006/ole">
            <mc:AlternateContent xmlns:mc="http://schemas.openxmlformats.org/markup-compatibility/2006">
              <mc:Choice xmlns:v="urn:schemas-microsoft-com:vml" Requires="v">
                <p:oleObj name="Equation" r:id="rId9" imgW="152400" imgH="152400" progId="Equation.DSMT4">
                  <p:embed/>
                </p:oleObj>
              </mc:Choice>
              <mc:Fallback>
                <p:oleObj name="Equation" r:id="rId9" imgW="152400" imgH="152400" progId="Equation.DSMT4">
                  <p:embed/>
                  <p:pic>
                    <p:nvPicPr>
                      <p:cNvPr id="0" name=""/>
                      <p:cNvPicPr>
                        <a:picLocks noChangeAspect="1" noChangeArrowheads="1"/>
                      </p:cNvPicPr>
                      <p:nvPr/>
                    </p:nvPicPr>
                    <p:blipFill>
                      <a:blip r:embed="rId10"/>
                      <a:srcRect/>
                      <a:stretch>
                        <a:fillRect/>
                      </a:stretch>
                    </p:blipFill>
                    <p:spPr bwMode="auto">
                      <a:xfrm>
                        <a:off x="6526213" y="1852613"/>
                        <a:ext cx="261937" cy="261937"/>
                      </a:xfrm>
                      <a:prstGeom prst="rect">
                        <a:avLst/>
                      </a:prstGeom>
                      <a:noFill/>
                      <a:ln>
                        <a:noFill/>
                      </a:ln>
                      <a:effectLst/>
                    </p:spPr>
                  </p:pic>
                </p:oleObj>
              </mc:Fallback>
            </mc:AlternateContent>
          </a:graphicData>
        </a:graphic>
      </p:graphicFrame>
      <p:graphicFrame>
        <p:nvGraphicFramePr>
          <p:cNvPr id="100" name="Object 2"/>
          <p:cNvGraphicFramePr>
            <a:graphicFrameLocks noChangeAspect="1"/>
          </p:cNvGraphicFramePr>
          <p:nvPr>
            <p:extLst>
              <p:ext uri="{D42A27DB-BD31-4B8C-83A1-F6EECF244321}">
                <p14:modId xmlns:p14="http://schemas.microsoft.com/office/powerpoint/2010/main" val="428460744"/>
              </p:ext>
            </p:extLst>
          </p:nvPr>
        </p:nvGraphicFramePr>
        <p:xfrm>
          <a:off x="8774239" y="1838018"/>
          <a:ext cx="239713" cy="261937"/>
        </p:xfrm>
        <a:graphic>
          <a:graphicData uri="http://schemas.openxmlformats.org/presentationml/2006/ole">
            <mc:AlternateContent xmlns:mc="http://schemas.openxmlformats.org/markup-compatibility/2006">
              <mc:Choice xmlns:v="urn:schemas-microsoft-com:vml" Requires="v">
                <p:oleObj name="Equation" r:id="rId11" imgW="139700" imgH="152400" progId="Equation.DSMT4">
                  <p:embed/>
                </p:oleObj>
              </mc:Choice>
              <mc:Fallback>
                <p:oleObj name="Equation" r:id="rId11" imgW="139700" imgH="152400" progId="Equation.DSMT4">
                  <p:embed/>
                  <p:pic>
                    <p:nvPicPr>
                      <p:cNvPr id="0" name=""/>
                      <p:cNvPicPr>
                        <a:picLocks noChangeAspect="1" noChangeArrowheads="1"/>
                      </p:cNvPicPr>
                      <p:nvPr/>
                    </p:nvPicPr>
                    <p:blipFill>
                      <a:blip r:embed="rId12"/>
                      <a:srcRect/>
                      <a:stretch>
                        <a:fillRect/>
                      </a:stretch>
                    </p:blipFill>
                    <p:spPr bwMode="auto">
                      <a:xfrm>
                        <a:off x="8774239" y="1838018"/>
                        <a:ext cx="239713" cy="261937"/>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606325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dissolve">
                                      <p:cBhvr>
                                        <p:cTn id="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7250"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82296" tIns="41148" rIns="82296" bIns="41148"/>
          <a:lstStyle/>
          <a:p>
            <a:endParaRPr lang="en-US"/>
          </a:p>
        </p:txBody>
      </p:sp>
      <p:sp>
        <p:nvSpPr>
          <p:cNvPr id="137251" name="TextBox 43"/>
          <p:cNvSpPr txBox="1">
            <a:spLocks noChangeArrowheads="1"/>
          </p:cNvSpPr>
          <p:nvPr/>
        </p:nvSpPr>
        <p:spPr bwMode="auto">
          <a:xfrm>
            <a:off x="8719662" y="6472238"/>
            <a:ext cx="389505" cy="2523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42.)</a:t>
            </a:r>
          </a:p>
        </p:txBody>
      </p:sp>
      <p:sp>
        <p:nvSpPr>
          <p:cNvPr id="4" name="TextBox 3"/>
          <p:cNvSpPr txBox="1"/>
          <p:nvPr/>
        </p:nvSpPr>
        <p:spPr>
          <a:xfrm>
            <a:off x="239843" y="327680"/>
            <a:ext cx="8479819" cy="830997"/>
          </a:xfrm>
          <a:prstGeom prst="rect">
            <a:avLst/>
          </a:prstGeom>
          <a:noFill/>
        </p:spPr>
        <p:txBody>
          <a:bodyPr wrap="square" rtlCol="0">
            <a:spAutoFit/>
          </a:bodyPr>
          <a:lstStyle/>
          <a:p>
            <a:r>
              <a:rPr lang="en-US" sz="2800" dirty="0">
                <a:solidFill>
                  <a:srgbClr val="FF0000"/>
                </a:solidFill>
                <a:latin typeface="Apple Chancery"/>
                <a:cs typeface="Apple Chancery"/>
              </a:rPr>
              <a:t>A graph of </a:t>
            </a:r>
            <a:r>
              <a:rPr lang="en-US" sz="2000" dirty="0">
                <a:solidFill>
                  <a:srgbClr val="000000"/>
                </a:solidFill>
                <a:latin typeface="Times New Roman"/>
                <a:cs typeface="Times New Roman"/>
              </a:rPr>
              <a:t>the </a:t>
            </a:r>
            <a:r>
              <a:rPr lang="en-US" sz="2000" i="1" dirty="0">
                <a:solidFill>
                  <a:srgbClr val="FF0000"/>
                </a:solidFill>
                <a:latin typeface="Times New Roman"/>
                <a:cs typeface="Times New Roman"/>
              </a:rPr>
              <a:t>current</a:t>
            </a:r>
            <a:r>
              <a:rPr lang="en-US" sz="2000" dirty="0">
                <a:solidFill>
                  <a:srgbClr val="000000"/>
                </a:solidFill>
                <a:latin typeface="Times New Roman"/>
                <a:cs typeface="Times New Roman"/>
              </a:rPr>
              <a:t> </a:t>
            </a:r>
            <a:r>
              <a:rPr lang="en-US" sz="2000" dirty="0">
                <a:solidFill>
                  <a:srgbClr val="0000FF"/>
                </a:solidFill>
                <a:latin typeface="Times New Roman"/>
                <a:cs typeface="Times New Roman"/>
              </a:rPr>
              <a:t>characteristics</a:t>
            </a:r>
            <a:r>
              <a:rPr lang="en-US" sz="2000" dirty="0">
                <a:solidFill>
                  <a:srgbClr val="000000"/>
                </a:solidFill>
                <a:latin typeface="Times New Roman"/>
                <a:cs typeface="Times New Roman"/>
              </a:rPr>
              <a:t> for a discharging capacitor/resistor combination:   </a:t>
            </a:r>
            <a:endParaRPr lang="en-US" sz="2800" dirty="0">
              <a:solidFill>
                <a:srgbClr val="000000"/>
              </a:solidFill>
              <a:latin typeface="Times New Roman"/>
              <a:cs typeface="Times New Roman"/>
            </a:endParaRPr>
          </a:p>
        </p:txBody>
      </p:sp>
      <p:graphicFrame>
        <p:nvGraphicFramePr>
          <p:cNvPr id="90" name="Object 3"/>
          <p:cNvGraphicFramePr>
            <a:graphicFrameLocks noChangeAspect="1"/>
          </p:cNvGraphicFramePr>
          <p:nvPr>
            <p:extLst>
              <p:ext uri="{D42A27DB-BD31-4B8C-83A1-F6EECF244321}">
                <p14:modId xmlns:p14="http://schemas.microsoft.com/office/powerpoint/2010/main" val="3947821356"/>
              </p:ext>
            </p:extLst>
          </p:nvPr>
        </p:nvGraphicFramePr>
        <p:xfrm>
          <a:off x="6017589" y="3111500"/>
          <a:ext cx="1274638" cy="403225"/>
        </p:xfrm>
        <a:graphic>
          <a:graphicData uri="http://schemas.openxmlformats.org/presentationml/2006/ole">
            <mc:AlternateContent xmlns:mc="http://schemas.openxmlformats.org/markup-compatibility/2006">
              <mc:Choice xmlns:v="urn:schemas-microsoft-com:vml" Requires="v">
                <p:oleObj name="Equation" r:id="rId3" imgW="762000" imgH="241300" progId="Equation.DSMT4">
                  <p:embed/>
                </p:oleObj>
              </mc:Choice>
              <mc:Fallback>
                <p:oleObj name="Equation" r:id="rId3" imgW="762000" imgH="241300" progId="Equation.DSMT4">
                  <p:embed/>
                  <p:pic>
                    <p:nvPicPr>
                      <p:cNvPr id="0" name=""/>
                      <p:cNvPicPr>
                        <a:picLocks noChangeAspect="1" noChangeArrowheads="1"/>
                      </p:cNvPicPr>
                      <p:nvPr/>
                    </p:nvPicPr>
                    <p:blipFill>
                      <a:blip r:embed="rId4"/>
                      <a:srcRect/>
                      <a:stretch>
                        <a:fillRect/>
                      </a:stretch>
                    </p:blipFill>
                    <p:spPr bwMode="auto">
                      <a:xfrm>
                        <a:off x="6017589" y="3111500"/>
                        <a:ext cx="1274638" cy="403225"/>
                      </a:xfrm>
                      <a:prstGeom prst="rect">
                        <a:avLst/>
                      </a:prstGeom>
                      <a:noFill/>
                      <a:ln>
                        <a:noFill/>
                      </a:ln>
                      <a:effectLst/>
                    </p:spPr>
                  </p:pic>
                </p:oleObj>
              </mc:Fallback>
            </mc:AlternateContent>
          </a:graphicData>
        </a:graphic>
      </p:graphicFrame>
      <p:graphicFrame>
        <p:nvGraphicFramePr>
          <p:cNvPr id="92" name="Object 4"/>
          <p:cNvGraphicFramePr>
            <a:graphicFrameLocks noChangeAspect="1"/>
          </p:cNvGraphicFramePr>
          <p:nvPr>
            <p:extLst>
              <p:ext uri="{D42A27DB-BD31-4B8C-83A1-F6EECF244321}">
                <p14:modId xmlns:p14="http://schemas.microsoft.com/office/powerpoint/2010/main" val="1205619337"/>
              </p:ext>
            </p:extLst>
          </p:nvPr>
        </p:nvGraphicFramePr>
        <p:xfrm>
          <a:off x="4151313" y="3852863"/>
          <a:ext cx="542925" cy="241300"/>
        </p:xfrm>
        <a:graphic>
          <a:graphicData uri="http://schemas.openxmlformats.org/presentationml/2006/ole">
            <mc:AlternateContent xmlns:mc="http://schemas.openxmlformats.org/markup-compatibility/2006">
              <mc:Choice xmlns:v="urn:schemas-microsoft-com:vml" Requires="v">
                <p:oleObj name="Equation" r:id="rId5" imgW="457200" imgH="203200" progId="Equation.DSMT4">
                  <p:embed/>
                </p:oleObj>
              </mc:Choice>
              <mc:Fallback>
                <p:oleObj name="Equation" r:id="rId5" imgW="457200" imgH="203200" progId="Equation.DSMT4">
                  <p:embed/>
                  <p:pic>
                    <p:nvPicPr>
                      <p:cNvPr id="0" name=""/>
                      <p:cNvPicPr>
                        <a:picLocks noChangeAspect="1" noChangeArrowheads="1"/>
                      </p:cNvPicPr>
                      <p:nvPr/>
                    </p:nvPicPr>
                    <p:blipFill>
                      <a:blip r:embed="rId6"/>
                      <a:srcRect/>
                      <a:stretch>
                        <a:fillRect/>
                      </a:stretch>
                    </p:blipFill>
                    <p:spPr bwMode="auto">
                      <a:xfrm>
                        <a:off x="4151313" y="3852863"/>
                        <a:ext cx="542925" cy="2413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98" name="Object 5"/>
          <p:cNvGraphicFramePr>
            <a:graphicFrameLocks noChangeAspect="1"/>
          </p:cNvGraphicFramePr>
          <p:nvPr>
            <p:extLst>
              <p:ext uri="{D42A27DB-BD31-4B8C-83A1-F6EECF244321}">
                <p14:modId xmlns:p14="http://schemas.microsoft.com/office/powerpoint/2010/main" val="629420679"/>
              </p:ext>
            </p:extLst>
          </p:nvPr>
        </p:nvGraphicFramePr>
        <p:xfrm>
          <a:off x="5444502" y="4480613"/>
          <a:ext cx="573087" cy="196850"/>
        </p:xfrm>
        <a:graphic>
          <a:graphicData uri="http://schemas.openxmlformats.org/presentationml/2006/ole">
            <mc:AlternateContent xmlns:mc="http://schemas.openxmlformats.org/markup-compatibility/2006">
              <mc:Choice xmlns:v="urn:schemas-microsoft-com:vml" Requires="v">
                <p:oleObj name="Equation" r:id="rId7" imgW="482600" imgH="165100" progId="Equation.DSMT4">
                  <p:embed/>
                </p:oleObj>
              </mc:Choice>
              <mc:Fallback>
                <p:oleObj name="Equation" r:id="rId7" imgW="482600" imgH="1651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44502" y="4480613"/>
                        <a:ext cx="573087" cy="1968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01" name="Object 6"/>
          <p:cNvGraphicFramePr>
            <a:graphicFrameLocks noChangeAspect="1"/>
          </p:cNvGraphicFramePr>
          <p:nvPr>
            <p:extLst>
              <p:ext uri="{D42A27DB-BD31-4B8C-83A1-F6EECF244321}">
                <p14:modId xmlns:p14="http://schemas.microsoft.com/office/powerpoint/2010/main" val="747449969"/>
              </p:ext>
            </p:extLst>
          </p:nvPr>
        </p:nvGraphicFramePr>
        <p:xfrm>
          <a:off x="6407307" y="4480613"/>
          <a:ext cx="768350" cy="196850"/>
        </p:xfrm>
        <a:graphic>
          <a:graphicData uri="http://schemas.openxmlformats.org/presentationml/2006/ole">
            <mc:AlternateContent xmlns:mc="http://schemas.openxmlformats.org/markup-compatibility/2006">
              <mc:Choice xmlns:v="urn:schemas-microsoft-com:vml" Requires="v">
                <p:oleObj name="Equation" r:id="rId9" imgW="647700" imgH="165100" progId="Equation.DSMT4">
                  <p:embed/>
                </p:oleObj>
              </mc:Choice>
              <mc:Fallback>
                <p:oleObj name="Equation" r:id="rId9" imgW="647700" imgH="1651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407307" y="4480613"/>
                        <a:ext cx="768350" cy="1968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11" name="Object 7"/>
          <p:cNvGraphicFramePr>
            <a:graphicFrameLocks noChangeAspect="1"/>
          </p:cNvGraphicFramePr>
          <p:nvPr>
            <p:extLst>
              <p:ext uri="{D42A27DB-BD31-4B8C-83A1-F6EECF244321}">
                <p14:modId xmlns:p14="http://schemas.microsoft.com/office/powerpoint/2010/main" val="2076356173"/>
              </p:ext>
            </p:extLst>
          </p:nvPr>
        </p:nvGraphicFramePr>
        <p:xfrm>
          <a:off x="3862388" y="1235075"/>
          <a:ext cx="812800" cy="604838"/>
        </p:xfrm>
        <a:graphic>
          <a:graphicData uri="http://schemas.openxmlformats.org/presentationml/2006/ole">
            <mc:AlternateContent xmlns:mc="http://schemas.openxmlformats.org/markup-compatibility/2006">
              <mc:Choice xmlns:v="urn:schemas-microsoft-com:vml" Requires="v">
                <p:oleObj name="Equation" r:id="rId11" imgW="685800" imgH="508000" progId="Equation.DSMT4">
                  <p:embed/>
                </p:oleObj>
              </mc:Choice>
              <mc:Fallback>
                <p:oleObj name="Equation" r:id="rId11" imgW="685800" imgH="508000" progId="Equation.DSMT4">
                  <p:embed/>
                  <p:pic>
                    <p:nvPicPr>
                      <p:cNvPr id="0" name=""/>
                      <p:cNvPicPr>
                        <a:picLocks noChangeAspect="1" noChangeArrowheads="1"/>
                      </p:cNvPicPr>
                      <p:nvPr/>
                    </p:nvPicPr>
                    <p:blipFill>
                      <a:blip r:embed="rId12"/>
                      <a:srcRect/>
                      <a:stretch>
                        <a:fillRect/>
                      </a:stretch>
                    </p:blipFill>
                    <p:spPr bwMode="auto">
                      <a:xfrm>
                        <a:off x="3862388" y="1235075"/>
                        <a:ext cx="812800" cy="60483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12" name="Object 8"/>
          <p:cNvGraphicFramePr>
            <a:graphicFrameLocks noChangeAspect="1"/>
          </p:cNvGraphicFramePr>
          <p:nvPr>
            <p:extLst>
              <p:ext uri="{D42A27DB-BD31-4B8C-83A1-F6EECF244321}">
                <p14:modId xmlns:p14="http://schemas.microsoft.com/office/powerpoint/2010/main" val="327757805"/>
              </p:ext>
            </p:extLst>
          </p:nvPr>
        </p:nvGraphicFramePr>
        <p:xfrm>
          <a:off x="8668862" y="4427537"/>
          <a:ext cx="376237" cy="196850"/>
        </p:xfrm>
        <a:graphic>
          <a:graphicData uri="http://schemas.openxmlformats.org/presentationml/2006/ole">
            <mc:AlternateContent xmlns:mc="http://schemas.openxmlformats.org/markup-compatibility/2006">
              <mc:Choice xmlns:v="urn:schemas-microsoft-com:vml" Requires="v">
                <p:oleObj name="Equation" r:id="rId13" imgW="317500" imgH="165100" progId="Equation.DSMT4">
                  <p:embed/>
                </p:oleObj>
              </mc:Choice>
              <mc:Fallback>
                <p:oleObj name="Equation" r:id="rId13" imgW="317500" imgH="16510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668862" y="4427537"/>
                        <a:ext cx="376237" cy="1968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16" name="Object 9"/>
          <p:cNvGraphicFramePr>
            <a:graphicFrameLocks noChangeAspect="1"/>
          </p:cNvGraphicFramePr>
          <p:nvPr>
            <p:extLst>
              <p:ext uri="{D42A27DB-BD31-4B8C-83A1-F6EECF244321}">
                <p14:modId xmlns:p14="http://schemas.microsoft.com/office/powerpoint/2010/main" val="2352574678"/>
              </p:ext>
            </p:extLst>
          </p:nvPr>
        </p:nvGraphicFramePr>
        <p:xfrm>
          <a:off x="4137025" y="3514725"/>
          <a:ext cx="542925" cy="241300"/>
        </p:xfrm>
        <a:graphic>
          <a:graphicData uri="http://schemas.openxmlformats.org/presentationml/2006/ole">
            <mc:AlternateContent xmlns:mc="http://schemas.openxmlformats.org/markup-compatibility/2006">
              <mc:Choice xmlns:v="urn:schemas-microsoft-com:vml" Requires="v">
                <p:oleObj name="Equation" r:id="rId15" imgW="457200" imgH="203200" progId="Equation.DSMT4">
                  <p:embed/>
                </p:oleObj>
              </mc:Choice>
              <mc:Fallback>
                <p:oleObj name="Equation" r:id="rId15" imgW="457200" imgH="203200" progId="Equation.DSMT4">
                  <p:embed/>
                  <p:pic>
                    <p:nvPicPr>
                      <p:cNvPr id="0" name=""/>
                      <p:cNvPicPr>
                        <a:picLocks noChangeAspect="1" noChangeArrowheads="1"/>
                      </p:cNvPicPr>
                      <p:nvPr/>
                    </p:nvPicPr>
                    <p:blipFill>
                      <a:blip r:embed="rId16"/>
                      <a:srcRect/>
                      <a:stretch>
                        <a:fillRect/>
                      </a:stretch>
                    </p:blipFill>
                    <p:spPr bwMode="auto">
                      <a:xfrm>
                        <a:off x="4137025" y="3514725"/>
                        <a:ext cx="542925" cy="2413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9" name="Freeform 62"/>
          <p:cNvSpPr>
            <a:spLocks noChangeArrowheads="1"/>
          </p:cNvSpPr>
          <p:nvPr/>
        </p:nvSpPr>
        <p:spPr bwMode="auto">
          <a:xfrm>
            <a:off x="4782236" y="2192689"/>
            <a:ext cx="4762654" cy="2120870"/>
          </a:xfrm>
          <a:custGeom>
            <a:avLst/>
            <a:gdLst>
              <a:gd name="T0" fmla="*/ 0 w 6502400"/>
              <a:gd name="T1" fmla="*/ 0 h 3048000"/>
              <a:gd name="T2" fmla="*/ 76200 w 6502400"/>
              <a:gd name="T3" fmla="*/ 326660 h 3048000"/>
              <a:gd name="T4" fmla="*/ 266700 w 6502400"/>
              <a:gd name="T5" fmla="*/ 783984 h 3048000"/>
              <a:gd name="T6" fmla="*/ 508000 w 6502400"/>
              <a:gd name="T7" fmla="*/ 1165087 h 3048000"/>
              <a:gd name="T8" fmla="*/ 825500 w 6502400"/>
              <a:gd name="T9" fmla="*/ 1469969 h 3048000"/>
              <a:gd name="T10" fmla="*/ 1295400 w 6502400"/>
              <a:gd name="T11" fmla="*/ 1753075 h 3048000"/>
              <a:gd name="T12" fmla="*/ 2247900 w 6502400"/>
              <a:gd name="T13" fmla="*/ 2090623 h 3048000"/>
              <a:gd name="T14" fmla="*/ 3594100 w 6502400"/>
              <a:gd name="T15" fmla="*/ 2351951 h 3048000"/>
              <a:gd name="T16" fmla="*/ 5156200 w 6502400"/>
              <a:gd name="T17" fmla="*/ 2537059 h 3048000"/>
              <a:gd name="T18" fmla="*/ 6502400 w 6502400"/>
              <a:gd name="T19" fmla="*/ 2613279 h 30480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502400"/>
              <a:gd name="T31" fmla="*/ 0 h 3048000"/>
              <a:gd name="T32" fmla="*/ 6502400 w 6502400"/>
              <a:gd name="T33" fmla="*/ 3048000 h 30480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502400" h="3048000">
                <a:moveTo>
                  <a:pt x="0" y="0"/>
                </a:moveTo>
                <a:cubicBezTo>
                  <a:pt x="15875" y="114300"/>
                  <a:pt x="31750" y="228600"/>
                  <a:pt x="76200" y="381000"/>
                </a:cubicBezTo>
                <a:cubicBezTo>
                  <a:pt x="120650" y="533400"/>
                  <a:pt x="194733" y="751417"/>
                  <a:pt x="266700" y="914400"/>
                </a:cubicBezTo>
                <a:cubicBezTo>
                  <a:pt x="338667" y="1077383"/>
                  <a:pt x="414867" y="1225550"/>
                  <a:pt x="508000" y="1358900"/>
                </a:cubicBezTo>
                <a:cubicBezTo>
                  <a:pt x="601133" y="1492250"/>
                  <a:pt x="694267" y="1600200"/>
                  <a:pt x="825500" y="1714500"/>
                </a:cubicBezTo>
                <a:cubicBezTo>
                  <a:pt x="956733" y="1828800"/>
                  <a:pt x="1058333" y="1924050"/>
                  <a:pt x="1295400" y="2044700"/>
                </a:cubicBezTo>
                <a:cubicBezTo>
                  <a:pt x="1532467" y="2165350"/>
                  <a:pt x="1864783" y="2321983"/>
                  <a:pt x="2247900" y="2438400"/>
                </a:cubicBezTo>
                <a:cubicBezTo>
                  <a:pt x="2631017" y="2554817"/>
                  <a:pt x="3109383" y="2656417"/>
                  <a:pt x="3594100" y="2743200"/>
                </a:cubicBezTo>
                <a:cubicBezTo>
                  <a:pt x="4078817" y="2829983"/>
                  <a:pt x="4671483" y="2908300"/>
                  <a:pt x="5156200" y="2959100"/>
                </a:cubicBezTo>
                <a:cubicBezTo>
                  <a:pt x="5640917" y="3009900"/>
                  <a:pt x="6502400" y="3048000"/>
                  <a:pt x="6502400" y="3048000"/>
                </a:cubicBezTo>
              </a:path>
            </a:pathLst>
          </a:cu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cxnSp>
        <p:nvCxnSpPr>
          <p:cNvPr id="77" name="Straight Connector 55"/>
          <p:cNvCxnSpPr>
            <a:cxnSpLocks noChangeShapeType="1"/>
          </p:cNvCxnSpPr>
          <p:nvPr/>
        </p:nvCxnSpPr>
        <p:spPr bwMode="auto">
          <a:xfrm rot="5400000">
            <a:off x="3386928" y="2981750"/>
            <a:ext cx="2790618" cy="2326"/>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cxnSp>
      <p:cxnSp>
        <p:nvCxnSpPr>
          <p:cNvPr id="78" name="Straight Connector 57"/>
          <p:cNvCxnSpPr>
            <a:cxnSpLocks noChangeShapeType="1"/>
          </p:cNvCxnSpPr>
          <p:nvPr/>
        </p:nvCxnSpPr>
        <p:spPr bwMode="auto">
          <a:xfrm rot="10800000" flipV="1">
            <a:off x="4782236" y="4377059"/>
            <a:ext cx="4801026" cy="1163"/>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cxnSp>
      <p:cxnSp>
        <p:nvCxnSpPr>
          <p:cNvPr id="91" name="Straight Connector 69"/>
          <p:cNvCxnSpPr>
            <a:cxnSpLocks noChangeShapeType="1"/>
          </p:cNvCxnSpPr>
          <p:nvPr/>
        </p:nvCxnSpPr>
        <p:spPr bwMode="auto">
          <a:xfrm>
            <a:off x="4783400" y="3619500"/>
            <a:ext cx="948810" cy="1163"/>
          </a:xfrm>
          <a:prstGeom prst="line">
            <a:avLst/>
          </a:prstGeom>
          <a:noFill/>
          <a:ln w="9525">
            <a:solidFill>
              <a:schemeClr val="tx1"/>
            </a:solidFill>
            <a:prstDash val="dash"/>
            <a:round/>
            <a:headEnd/>
            <a:tailEnd/>
          </a:ln>
          <a:extLst>
            <a:ext uri="{909E8E84-426E-40dd-AFC4-6F175D3DCCD1}">
              <a14:hiddenFill xmlns="" xmlns:a14="http://schemas.microsoft.com/office/drawing/2010/main">
                <a:noFill/>
              </a14:hiddenFill>
            </a:ext>
          </a:extLst>
        </p:spPr>
      </p:cxnSp>
      <p:cxnSp>
        <p:nvCxnSpPr>
          <p:cNvPr id="97" name="Straight Connector 71"/>
          <p:cNvCxnSpPr>
            <a:cxnSpLocks noChangeShapeType="1"/>
          </p:cNvCxnSpPr>
          <p:nvPr/>
        </p:nvCxnSpPr>
        <p:spPr bwMode="auto">
          <a:xfrm>
            <a:off x="5731046" y="3619500"/>
            <a:ext cx="1" cy="757559"/>
          </a:xfrm>
          <a:prstGeom prst="line">
            <a:avLst/>
          </a:prstGeom>
          <a:noFill/>
          <a:ln w="9525">
            <a:solidFill>
              <a:schemeClr val="tx1"/>
            </a:solidFill>
            <a:prstDash val="dash"/>
            <a:round/>
            <a:headEnd/>
            <a:tailEnd/>
          </a:ln>
          <a:extLst>
            <a:ext uri="{909E8E84-426E-40dd-AFC4-6F175D3DCCD1}">
              <a14:hiddenFill xmlns="" xmlns:a14="http://schemas.microsoft.com/office/drawing/2010/main">
                <a:noFill/>
              </a14:hiddenFill>
            </a:ext>
          </a:extLst>
        </p:spPr>
      </p:cxnSp>
      <p:cxnSp>
        <p:nvCxnSpPr>
          <p:cNvPr id="100" name="Straight Connector 76"/>
          <p:cNvCxnSpPr>
            <a:cxnSpLocks noChangeShapeType="1"/>
          </p:cNvCxnSpPr>
          <p:nvPr/>
        </p:nvCxnSpPr>
        <p:spPr bwMode="auto">
          <a:xfrm flipH="1">
            <a:off x="6790320" y="3975365"/>
            <a:ext cx="1162" cy="402856"/>
          </a:xfrm>
          <a:prstGeom prst="line">
            <a:avLst/>
          </a:prstGeom>
          <a:noFill/>
          <a:ln w="9525">
            <a:solidFill>
              <a:schemeClr val="tx1"/>
            </a:solidFill>
            <a:prstDash val="dash"/>
            <a:round/>
            <a:headEnd/>
            <a:tailEnd/>
          </a:ln>
          <a:extLst>
            <a:ext uri="{909E8E84-426E-40dd-AFC4-6F175D3DCCD1}">
              <a14:hiddenFill xmlns="" xmlns:a14="http://schemas.microsoft.com/office/drawing/2010/main">
                <a:noFill/>
              </a14:hiddenFill>
            </a:ext>
          </a:extLst>
        </p:spPr>
      </p:cxnSp>
      <p:cxnSp>
        <p:nvCxnSpPr>
          <p:cNvPr id="110" name="Straight Connector 84"/>
          <p:cNvCxnSpPr>
            <a:cxnSpLocks noChangeShapeType="1"/>
          </p:cNvCxnSpPr>
          <p:nvPr/>
        </p:nvCxnSpPr>
        <p:spPr bwMode="auto">
          <a:xfrm>
            <a:off x="4762181" y="3974201"/>
            <a:ext cx="2009245" cy="1162"/>
          </a:xfrm>
          <a:prstGeom prst="line">
            <a:avLst/>
          </a:prstGeom>
          <a:noFill/>
          <a:ln w="9525">
            <a:solidFill>
              <a:schemeClr val="tx1"/>
            </a:solidFill>
            <a:prstDash val="dash"/>
            <a:round/>
            <a:headEnd/>
            <a:tailEnd/>
          </a:ln>
          <a:extLst>
            <a:ext uri="{909E8E84-426E-40dd-AFC4-6F175D3DCCD1}">
              <a14:hiddenFill xmlns="" xmlns:a14="http://schemas.microsoft.com/office/drawing/2010/main">
                <a:noFill/>
              </a14:hiddenFill>
            </a:ext>
          </a:extLst>
        </p:spPr>
      </p:cxnSp>
      <p:graphicFrame>
        <p:nvGraphicFramePr>
          <p:cNvPr id="118" name="Object 10"/>
          <p:cNvGraphicFramePr>
            <a:graphicFrameLocks noChangeAspect="1"/>
          </p:cNvGraphicFramePr>
          <p:nvPr>
            <p:extLst>
              <p:ext uri="{D42A27DB-BD31-4B8C-83A1-F6EECF244321}">
                <p14:modId xmlns:p14="http://schemas.microsoft.com/office/powerpoint/2010/main" val="760855762"/>
              </p:ext>
            </p:extLst>
          </p:nvPr>
        </p:nvGraphicFramePr>
        <p:xfrm>
          <a:off x="4183063" y="1924050"/>
          <a:ext cx="514350" cy="468313"/>
        </p:xfrm>
        <a:graphic>
          <a:graphicData uri="http://schemas.openxmlformats.org/presentationml/2006/ole">
            <mc:AlternateContent xmlns:mc="http://schemas.openxmlformats.org/markup-compatibility/2006">
              <mc:Choice xmlns:v="urn:schemas-microsoft-com:vml" Requires="v">
                <p:oleObj name="Equation" r:id="rId17" imgW="431800" imgH="393700" progId="Equation.DSMT4">
                  <p:embed/>
                </p:oleObj>
              </mc:Choice>
              <mc:Fallback>
                <p:oleObj name="Equation" r:id="rId17" imgW="431800" imgH="393700" progId="Equation.DSMT4">
                  <p:embed/>
                  <p:pic>
                    <p:nvPicPr>
                      <p:cNvPr id="0" name=""/>
                      <p:cNvPicPr>
                        <a:picLocks noChangeAspect="1" noChangeArrowheads="1"/>
                      </p:cNvPicPr>
                      <p:nvPr/>
                    </p:nvPicPr>
                    <p:blipFill>
                      <a:blip r:embed="rId18"/>
                      <a:srcRect/>
                      <a:stretch>
                        <a:fillRect/>
                      </a:stretch>
                    </p:blipFill>
                    <p:spPr bwMode="auto">
                      <a:xfrm>
                        <a:off x="4183063" y="1924050"/>
                        <a:ext cx="514350" cy="4683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6" name="TextBox 35"/>
          <p:cNvSpPr txBox="1"/>
          <p:nvPr/>
        </p:nvSpPr>
        <p:spPr>
          <a:xfrm>
            <a:off x="455743" y="1298391"/>
            <a:ext cx="3151057" cy="707886"/>
          </a:xfrm>
          <a:prstGeom prst="rect">
            <a:avLst/>
          </a:prstGeom>
          <a:noFill/>
        </p:spPr>
        <p:txBody>
          <a:bodyPr wrap="square" rtlCol="0">
            <a:spAutoFit/>
          </a:bodyPr>
          <a:lstStyle/>
          <a:p>
            <a:r>
              <a:rPr lang="en-US" sz="2000" dirty="0">
                <a:solidFill>
                  <a:srgbClr val="FF0000"/>
                </a:solidFill>
                <a:latin typeface="Apple Chancery"/>
                <a:cs typeface="Apple Chancery"/>
              </a:rPr>
              <a:t>Note that </a:t>
            </a:r>
            <a:r>
              <a:rPr lang="en-US" sz="2000" dirty="0">
                <a:solidFill>
                  <a:srgbClr val="000000"/>
                </a:solidFill>
                <a:latin typeface="Times New Roman"/>
                <a:cs typeface="Times New Roman"/>
              </a:rPr>
              <a:t>after </a:t>
            </a:r>
            <a:r>
              <a:rPr lang="en-US" sz="2000" i="1" dirty="0">
                <a:solidFill>
                  <a:srgbClr val="0000FF"/>
                </a:solidFill>
                <a:latin typeface="Times New Roman"/>
                <a:cs typeface="Times New Roman"/>
              </a:rPr>
              <a:t>one time constant</a:t>
            </a:r>
            <a:r>
              <a:rPr lang="en-US" sz="2000" dirty="0">
                <a:solidFill>
                  <a:srgbClr val="000000"/>
                </a:solidFill>
                <a:latin typeface="Times New Roman"/>
                <a:cs typeface="Times New Roman"/>
              </a:rPr>
              <a:t>, the current is:</a:t>
            </a:r>
            <a:endParaRPr lang="en-US" sz="2800" dirty="0">
              <a:solidFill>
                <a:srgbClr val="000000"/>
              </a:solidFill>
              <a:latin typeface="Times New Roman"/>
              <a:cs typeface="Times New Roman"/>
            </a:endParaRPr>
          </a:p>
        </p:txBody>
      </p:sp>
      <p:graphicFrame>
        <p:nvGraphicFramePr>
          <p:cNvPr id="28" name="Object 2"/>
          <p:cNvGraphicFramePr>
            <a:graphicFrameLocks noChangeAspect="1"/>
          </p:cNvGraphicFramePr>
          <p:nvPr>
            <p:extLst>
              <p:ext uri="{D42A27DB-BD31-4B8C-83A1-F6EECF244321}">
                <p14:modId xmlns:p14="http://schemas.microsoft.com/office/powerpoint/2010/main" val="4157413579"/>
              </p:ext>
            </p:extLst>
          </p:nvPr>
        </p:nvGraphicFramePr>
        <p:xfrm>
          <a:off x="1152525" y="2139950"/>
          <a:ext cx="1641475" cy="1446213"/>
        </p:xfrm>
        <a:graphic>
          <a:graphicData uri="http://schemas.openxmlformats.org/presentationml/2006/ole">
            <mc:AlternateContent xmlns:mc="http://schemas.openxmlformats.org/markup-compatibility/2006">
              <mc:Choice xmlns:v="urn:schemas-microsoft-com:vml" Requires="v">
                <p:oleObj name="Equation" r:id="rId19" imgW="1028700" imgH="901700" progId="Equation.DSMT4">
                  <p:embed/>
                </p:oleObj>
              </mc:Choice>
              <mc:Fallback>
                <p:oleObj name="Equation" r:id="rId19" imgW="1028700" imgH="901700" progId="Equation.DSMT4">
                  <p:embed/>
                  <p:pic>
                    <p:nvPicPr>
                      <p:cNvPr id="0" name=""/>
                      <p:cNvPicPr>
                        <a:picLocks noChangeAspect="1" noChangeArrowheads="1"/>
                      </p:cNvPicPr>
                      <p:nvPr/>
                    </p:nvPicPr>
                    <p:blipFill>
                      <a:blip r:embed="rId20"/>
                      <a:srcRect/>
                      <a:stretch>
                        <a:fillRect/>
                      </a:stretch>
                    </p:blipFill>
                    <p:spPr bwMode="auto">
                      <a:xfrm>
                        <a:off x="1152525" y="2139950"/>
                        <a:ext cx="1641475" cy="1446213"/>
                      </a:xfrm>
                      <a:prstGeom prst="rect">
                        <a:avLst/>
                      </a:prstGeom>
                      <a:noFill/>
                      <a:ln>
                        <a:noFill/>
                      </a:ln>
                      <a:effectLst/>
                    </p:spPr>
                  </p:pic>
                </p:oleObj>
              </mc:Fallback>
            </mc:AlternateContent>
          </a:graphicData>
        </a:graphic>
      </p:graphicFrame>
      <p:sp>
        <p:nvSpPr>
          <p:cNvPr id="29" name="TextBox 28"/>
          <p:cNvSpPr txBox="1"/>
          <p:nvPr/>
        </p:nvSpPr>
        <p:spPr>
          <a:xfrm>
            <a:off x="327285" y="4812436"/>
            <a:ext cx="8717814" cy="1015663"/>
          </a:xfrm>
          <a:prstGeom prst="rect">
            <a:avLst/>
          </a:prstGeom>
          <a:noFill/>
        </p:spPr>
        <p:txBody>
          <a:bodyPr wrap="square" rtlCol="0">
            <a:spAutoFit/>
          </a:bodyPr>
          <a:lstStyle/>
          <a:p>
            <a:r>
              <a:rPr lang="en-US" sz="2000" dirty="0">
                <a:solidFill>
                  <a:srgbClr val="FF0000"/>
                </a:solidFill>
                <a:latin typeface="Apple Chancery"/>
                <a:cs typeface="Apple Chancery"/>
              </a:rPr>
              <a:t>After one time constant, </a:t>
            </a:r>
            <a:r>
              <a:rPr lang="en-US" sz="2000" dirty="0">
                <a:solidFill>
                  <a:srgbClr val="000000"/>
                </a:solidFill>
                <a:latin typeface="Times New Roman"/>
                <a:cs typeface="Times New Roman"/>
              </a:rPr>
              <a:t>the capacitor’s current will have dropped </a:t>
            </a:r>
            <a:r>
              <a:rPr lang="en-US" sz="2000" dirty="0">
                <a:solidFill>
                  <a:srgbClr val="FF0000"/>
                </a:solidFill>
                <a:latin typeface="Times New Roman"/>
                <a:cs typeface="Times New Roman"/>
              </a:rPr>
              <a:t>67%</a:t>
            </a:r>
            <a:r>
              <a:rPr lang="en-US" sz="2000" dirty="0">
                <a:solidFill>
                  <a:srgbClr val="000000"/>
                </a:solidFill>
                <a:latin typeface="Times New Roman"/>
                <a:cs typeface="Times New Roman"/>
              </a:rPr>
              <a:t> and will be at </a:t>
            </a:r>
            <a:r>
              <a:rPr lang="en-US" sz="2000" dirty="0">
                <a:solidFill>
                  <a:srgbClr val="FF0000"/>
                </a:solidFill>
                <a:latin typeface="Times New Roman"/>
                <a:cs typeface="Times New Roman"/>
              </a:rPr>
              <a:t>37%</a:t>
            </a:r>
            <a:r>
              <a:rPr lang="en-US" sz="2000" dirty="0">
                <a:solidFill>
                  <a:srgbClr val="000000"/>
                </a:solidFill>
                <a:latin typeface="Times New Roman"/>
                <a:cs typeface="Times New Roman"/>
              </a:rPr>
              <a:t> of its maximum.  After </a:t>
            </a:r>
            <a:r>
              <a:rPr lang="en-US" sz="2000" dirty="0">
                <a:solidFill>
                  <a:srgbClr val="0000FF"/>
                </a:solidFill>
                <a:latin typeface="Times New Roman"/>
                <a:cs typeface="Times New Roman"/>
              </a:rPr>
              <a:t>two time constants, it </a:t>
            </a:r>
            <a:r>
              <a:rPr lang="en-US" sz="2000" dirty="0">
                <a:solidFill>
                  <a:srgbClr val="000000"/>
                </a:solidFill>
                <a:latin typeface="Times New Roman"/>
                <a:cs typeface="Times New Roman"/>
              </a:rPr>
              <a:t>will be at </a:t>
            </a:r>
            <a:r>
              <a:rPr lang="en-US" sz="2000" dirty="0">
                <a:solidFill>
                  <a:srgbClr val="FF0000"/>
                </a:solidFill>
                <a:latin typeface="Times New Roman"/>
                <a:cs typeface="Times New Roman"/>
              </a:rPr>
              <a:t>13% </a:t>
            </a:r>
            <a:r>
              <a:rPr lang="en-US" sz="2000" dirty="0">
                <a:solidFill>
                  <a:srgbClr val="0000FF"/>
                </a:solidFill>
                <a:latin typeface="Times New Roman"/>
                <a:cs typeface="Times New Roman"/>
              </a:rPr>
              <a:t>of</a:t>
            </a:r>
            <a:r>
              <a:rPr lang="en-US" sz="2000" dirty="0">
                <a:solidFill>
                  <a:srgbClr val="000000"/>
                </a:solidFill>
                <a:latin typeface="Times New Roman"/>
                <a:cs typeface="Times New Roman"/>
              </a:rPr>
              <a:t> its </a:t>
            </a:r>
            <a:r>
              <a:rPr lang="en-US" sz="2000" dirty="0">
                <a:solidFill>
                  <a:srgbClr val="0000FF"/>
                </a:solidFill>
                <a:latin typeface="Times New Roman"/>
                <a:cs typeface="Times New Roman"/>
              </a:rPr>
              <a:t>maximum.</a:t>
            </a:r>
            <a:endParaRPr lang="en-US" sz="2800" dirty="0">
              <a:solidFill>
                <a:srgbClr val="000000"/>
              </a:solidFill>
              <a:latin typeface="Times New Roman"/>
              <a:cs typeface="Times New Roman"/>
            </a:endParaRPr>
          </a:p>
        </p:txBody>
      </p:sp>
      <p:sp>
        <p:nvSpPr>
          <p:cNvPr id="23" name="TextBox 22"/>
          <p:cNvSpPr txBox="1"/>
          <p:nvPr/>
        </p:nvSpPr>
        <p:spPr>
          <a:xfrm>
            <a:off x="338506" y="5971882"/>
            <a:ext cx="8717814" cy="400110"/>
          </a:xfrm>
          <a:prstGeom prst="rect">
            <a:avLst/>
          </a:prstGeom>
          <a:noFill/>
        </p:spPr>
        <p:txBody>
          <a:bodyPr wrap="square" rtlCol="0">
            <a:spAutoFit/>
          </a:bodyPr>
          <a:lstStyle/>
          <a:p>
            <a:r>
              <a:rPr lang="en-US" sz="2000" dirty="0">
                <a:solidFill>
                  <a:srgbClr val="FF0000"/>
                </a:solidFill>
                <a:latin typeface="Apple Chancery"/>
                <a:cs typeface="Apple Chancery"/>
              </a:rPr>
              <a:t>And yes, </a:t>
            </a:r>
            <a:r>
              <a:rPr lang="en-US" sz="2000" dirty="0">
                <a:solidFill>
                  <a:srgbClr val="000000"/>
                </a:solidFill>
                <a:latin typeface="Times New Roman"/>
                <a:cs typeface="Times New Roman"/>
              </a:rPr>
              <a:t>it’s the same as for a </a:t>
            </a:r>
            <a:r>
              <a:rPr lang="en-US" sz="2000" dirty="0">
                <a:solidFill>
                  <a:srgbClr val="0000FF"/>
                </a:solidFill>
                <a:latin typeface="Times New Roman"/>
                <a:cs typeface="Times New Roman"/>
              </a:rPr>
              <a:t>charging circuit.</a:t>
            </a:r>
            <a:endParaRPr lang="en-US" sz="2800" dirty="0">
              <a:solidFill>
                <a:srgbClr val="000000"/>
              </a:solidFill>
              <a:latin typeface="Times New Roman"/>
              <a:cs typeface="Times New Roman"/>
            </a:endParaRPr>
          </a:p>
        </p:txBody>
      </p:sp>
    </p:spTree>
    <p:extLst>
      <p:ext uri="{BB962C8B-B14F-4D97-AF65-F5344CB8AC3E}">
        <p14:creationId xmlns:p14="http://schemas.microsoft.com/office/powerpoint/2010/main" val="2975076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dissolv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dissolve">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16"/>
                                        </p:tgtEl>
                                        <p:attrNameLst>
                                          <p:attrName>style.visibility</p:attrName>
                                        </p:attrNameLst>
                                      </p:cBhvr>
                                      <p:to>
                                        <p:strVal val="visible"/>
                                      </p:to>
                                    </p:set>
                                    <p:animEffect transition="in" filter="dissolve">
                                      <p:cBhvr>
                                        <p:cTn id="17" dur="500"/>
                                        <p:tgtEl>
                                          <p:spTgt spid="116"/>
                                        </p:tgtEl>
                                      </p:cBhvr>
                                    </p:animEffect>
                                  </p:childTnLst>
                                </p:cTn>
                              </p:par>
                              <p:par>
                                <p:cTn id="18" presetID="9" presetClass="entr" presetSubtype="0" fill="hold" nodeType="withEffect">
                                  <p:stCondLst>
                                    <p:cond delay="0"/>
                                  </p:stCondLst>
                                  <p:childTnLst>
                                    <p:set>
                                      <p:cBhvr>
                                        <p:cTn id="19" dur="1" fill="hold">
                                          <p:stCondLst>
                                            <p:cond delay="0"/>
                                          </p:stCondLst>
                                        </p:cTn>
                                        <p:tgtEl>
                                          <p:spTgt spid="91"/>
                                        </p:tgtEl>
                                        <p:attrNameLst>
                                          <p:attrName>style.visibility</p:attrName>
                                        </p:attrNameLst>
                                      </p:cBhvr>
                                      <p:to>
                                        <p:strVal val="visible"/>
                                      </p:to>
                                    </p:set>
                                    <p:animEffect transition="in" filter="dissolve">
                                      <p:cBhvr>
                                        <p:cTn id="20" dur="500"/>
                                        <p:tgtEl>
                                          <p:spTgt spid="91"/>
                                        </p:tgtEl>
                                      </p:cBhvr>
                                    </p:animEffect>
                                  </p:childTnLst>
                                </p:cTn>
                              </p:par>
                              <p:par>
                                <p:cTn id="21" presetID="9" presetClass="entr" presetSubtype="0" fill="hold" nodeType="withEffect">
                                  <p:stCondLst>
                                    <p:cond delay="0"/>
                                  </p:stCondLst>
                                  <p:childTnLst>
                                    <p:set>
                                      <p:cBhvr>
                                        <p:cTn id="22" dur="1" fill="hold">
                                          <p:stCondLst>
                                            <p:cond delay="0"/>
                                          </p:stCondLst>
                                        </p:cTn>
                                        <p:tgtEl>
                                          <p:spTgt spid="92"/>
                                        </p:tgtEl>
                                        <p:attrNameLst>
                                          <p:attrName>style.visibility</p:attrName>
                                        </p:attrNameLst>
                                      </p:cBhvr>
                                      <p:to>
                                        <p:strVal val="visible"/>
                                      </p:to>
                                    </p:set>
                                    <p:animEffect transition="in" filter="dissolve">
                                      <p:cBhvr>
                                        <p:cTn id="23" dur="500"/>
                                        <p:tgtEl>
                                          <p:spTgt spid="92"/>
                                        </p:tgtEl>
                                      </p:cBhvr>
                                    </p:animEffect>
                                  </p:childTnLst>
                                </p:cTn>
                              </p:par>
                              <p:par>
                                <p:cTn id="24" presetID="9" presetClass="entr" presetSubtype="0" fill="hold" nodeType="withEffect">
                                  <p:stCondLst>
                                    <p:cond delay="0"/>
                                  </p:stCondLst>
                                  <p:childTnLst>
                                    <p:set>
                                      <p:cBhvr>
                                        <p:cTn id="25" dur="1" fill="hold">
                                          <p:stCondLst>
                                            <p:cond delay="0"/>
                                          </p:stCondLst>
                                        </p:cTn>
                                        <p:tgtEl>
                                          <p:spTgt spid="110"/>
                                        </p:tgtEl>
                                        <p:attrNameLst>
                                          <p:attrName>style.visibility</p:attrName>
                                        </p:attrNameLst>
                                      </p:cBhvr>
                                      <p:to>
                                        <p:strVal val="visible"/>
                                      </p:to>
                                    </p:set>
                                    <p:animEffect transition="in" filter="dissolve">
                                      <p:cBhvr>
                                        <p:cTn id="26" dur="500"/>
                                        <p:tgtEl>
                                          <p:spTgt spid="110"/>
                                        </p:tgtEl>
                                      </p:cBhvr>
                                    </p:animEffect>
                                  </p:childTnLst>
                                </p:cTn>
                              </p:par>
                              <p:par>
                                <p:cTn id="27" presetID="9" presetClass="entr" presetSubtype="0" fill="hold" nodeType="withEffect">
                                  <p:stCondLst>
                                    <p:cond delay="0"/>
                                  </p:stCondLst>
                                  <p:childTnLst>
                                    <p:set>
                                      <p:cBhvr>
                                        <p:cTn id="28" dur="1" fill="hold">
                                          <p:stCondLst>
                                            <p:cond delay="0"/>
                                          </p:stCondLst>
                                        </p:cTn>
                                        <p:tgtEl>
                                          <p:spTgt spid="97"/>
                                        </p:tgtEl>
                                        <p:attrNameLst>
                                          <p:attrName>style.visibility</p:attrName>
                                        </p:attrNameLst>
                                      </p:cBhvr>
                                      <p:to>
                                        <p:strVal val="visible"/>
                                      </p:to>
                                    </p:set>
                                    <p:animEffect transition="in" filter="dissolve">
                                      <p:cBhvr>
                                        <p:cTn id="29" dur="500"/>
                                        <p:tgtEl>
                                          <p:spTgt spid="97"/>
                                        </p:tgtEl>
                                      </p:cBhvr>
                                    </p:animEffect>
                                  </p:childTnLst>
                                </p:cTn>
                              </p:par>
                              <p:par>
                                <p:cTn id="30" presetID="9" presetClass="entr" presetSubtype="0" fill="hold" nodeType="withEffect">
                                  <p:stCondLst>
                                    <p:cond delay="0"/>
                                  </p:stCondLst>
                                  <p:childTnLst>
                                    <p:set>
                                      <p:cBhvr>
                                        <p:cTn id="31" dur="1" fill="hold">
                                          <p:stCondLst>
                                            <p:cond delay="0"/>
                                          </p:stCondLst>
                                        </p:cTn>
                                        <p:tgtEl>
                                          <p:spTgt spid="100"/>
                                        </p:tgtEl>
                                        <p:attrNameLst>
                                          <p:attrName>style.visibility</p:attrName>
                                        </p:attrNameLst>
                                      </p:cBhvr>
                                      <p:to>
                                        <p:strVal val="visible"/>
                                      </p:to>
                                    </p:set>
                                    <p:animEffect transition="in" filter="dissolve">
                                      <p:cBhvr>
                                        <p:cTn id="32" dur="500"/>
                                        <p:tgtEl>
                                          <p:spTgt spid="100"/>
                                        </p:tgtEl>
                                      </p:cBhvr>
                                    </p:animEffect>
                                  </p:childTnLst>
                                </p:cTn>
                              </p:par>
                              <p:par>
                                <p:cTn id="33" presetID="9" presetClass="entr" presetSubtype="0" fill="hold" nodeType="withEffect">
                                  <p:stCondLst>
                                    <p:cond delay="0"/>
                                  </p:stCondLst>
                                  <p:childTnLst>
                                    <p:set>
                                      <p:cBhvr>
                                        <p:cTn id="34" dur="1" fill="hold">
                                          <p:stCondLst>
                                            <p:cond delay="0"/>
                                          </p:stCondLst>
                                        </p:cTn>
                                        <p:tgtEl>
                                          <p:spTgt spid="101"/>
                                        </p:tgtEl>
                                        <p:attrNameLst>
                                          <p:attrName>style.visibility</p:attrName>
                                        </p:attrNameLst>
                                      </p:cBhvr>
                                      <p:to>
                                        <p:strVal val="visible"/>
                                      </p:to>
                                    </p:set>
                                    <p:animEffect transition="in" filter="dissolve">
                                      <p:cBhvr>
                                        <p:cTn id="35" dur="500"/>
                                        <p:tgtEl>
                                          <p:spTgt spid="101"/>
                                        </p:tgtEl>
                                      </p:cBhvr>
                                    </p:animEffect>
                                  </p:childTnLst>
                                </p:cTn>
                              </p:par>
                              <p:par>
                                <p:cTn id="36" presetID="9" presetClass="entr" presetSubtype="0" fill="hold" nodeType="withEffect">
                                  <p:stCondLst>
                                    <p:cond delay="0"/>
                                  </p:stCondLst>
                                  <p:childTnLst>
                                    <p:set>
                                      <p:cBhvr>
                                        <p:cTn id="37" dur="1" fill="hold">
                                          <p:stCondLst>
                                            <p:cond delay="0"/>
                                          </p:stCondLst>
                                        </p:cTn>
                                        <p:tgtEl>
                                          <p:spTgt spid="98"/>
                                        </p:tgtEl>
                                        <p:attrNameLst>
                                          <p:attrName>style.visibility</p:attrName>
                                        </p:attrNameLst>
                                      </p:cBhvr>
                                      <p:to>
                                        <p:strVal val="visible"/>
                                      </p:to>
                                    </p:set>
                                    <p:animEffect transition="in" filter="dissolve">
                                      <p:cBhvr>
                                        <p:cTn id="38" dur="500"/>
                                        <p:tgtEl>
                                          <p:spTgt spid="98"/>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dissolve">
                                      <p:cBhvr>
                                        <p:cTn id="4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3" grpId="0"/>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 name="TextBox 39"/>
          <p:cNvSpPr txBox="1"/>
          <p:nvPr/>
        </p:nvSpPr>
        <p:spPr>
          <a:xfrm>
            <a:off x="263786" y="37218"/>
            <a:ext cx="8637326" cy="646331"/>
          </a:xfrm>
          <a:prstGeom prst="rect">
            <a:avLst/>
          </a:prstGeom>
          <a:noFill/>
        </p:spPr>
        <p:txBody>
          <a:bodyPr wrap="square" rtlCol="0">
            <a:spAutoFit/>
          </a:bodyPr>
          <a:lstStyle/>
          <a:p>
            <a:pPr algn="ctr"/>
            <a:r>
              <a:rPr lang="en-US" sz="3600" dirty="0">
                <a:solidFill>
                  <a:srgbClr val="FF0000"/>
                </a:solidFill>
                <a:latin typeface="Apple Chancery"/>
                <a:cs typeface="Apple Chancery"/>
              </a:rPr>
              <a:t>Summary of Graphs</a:t>
            </a:r>
            <a:endParaRPr lang="en-US" sz="2000" dirty="0">
              <a:latin typeface="Times New Roman"/>
              <a:cs typeface="Times New Roman"/>
            </a:endParaRPr>
          </a:p>
        </p:txBody>
      </p:sp>
      <p:sp>
        <p:nvSpPr>
          <p:cNvPr id="137250"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82296" tIns="41148" rIns="82296" bIns="41148"/>
          <a:lstStyle/>
          <a:p>
            <a:endParaRPr lang="en-US"/>
          </a:p>
        </p:txBody>
      </p:sp>
      <p:sp>
        <p:nvSpPr>
          <p:cNvPr id="137251" name="TextBox 43"/>
          <p:cNvSpPr txBox="1">
            <a:spLocks noChangeArrowheads="1"/>
          </p:cNvSpPr>
          <p:nvPr/>
        </p:nvSpPr>
        <p:spPr bwMode="auto">
          <a:xfrm>
            <a:off x="8719662" y="6472238"/>
            <a:ext cx="389505" cy="2523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43.)</a:t>
            </a:r>
          </a:p>
        </p:txBody>
      </p:sp>
      <p:sp>
        <p:nvSpPr>
          <p:cNvPr id="4" name="TextBox 3"/>
          <p:cNvSpPr txBox="1"/>
          <p:nvPr/>
        </p:nvSpPr>
        <p:spPr>
          <a:xfrm>
            <a:off x="263785" y="683549"/>
            <a:ext cx="8635739" cy="523220"/>
          </a:xfrm>
          <a:prstGeom prst="rect">
            <a:avLst/>
          </a:prstGeom>
          <a:noFill/>
        </p:spPr>
        <p:txBody>
          <a:bodyPr wrap="square" rtlCol="0">
            <a:spAutoFit/>
          </a:bodyPr>
          <a:lstStyle/>
          <a:p>
            <a:r>
              <a:rPr lang="en-US" sz="2800" dirty="0">
                <a:solidFill>
                  <a:srgbClr val="FF0000"/>
                </a:solidFill>
                <a:latin typeface="Apple Chancery"/>
                <a:cs typeface="Apple Chancery"/>
              </a:rPr>
              <a:t>Graphs </a:t>
            </a:r>
            <a:r>
              <a:rPr lang="en-US" sz="2000" dirty="0">
                <a:latin typeface="Times New Roman"/>
                <a:cs typeface="Times New Roman"/>
              </a:rPr>
              <a:t>of capacitor charging and discharging characteristics.</a:t>
            </a:r>
            <a:endParaRPr lang="en-US" sz="2800" dirty="0">
              <a:solidFill>
                <a:srgbClr val="FF0000"/>
              </a:solidFill>
              <a:latin typeface="Apple Chancery"/>
              <a:cs typeface="Apple Chancery"/>
            </a:endParaRPr>
          </a:p>
        </p:txBody>
      </p:sp>
      <p:graphicFrame>
        <p:nvGraphicFramePr>
          <p:cNvPr id="42" name="Object 2"/>
          <p:cNvGraphicFramePr>
            <a:graphicFrameLocks noChangeAspect="1"/>
          </p:cNvGraphicFramePr>
          <p:nvPr>
            <p:extLst>
              <p:ext uri="{D42A27DB-BD31-4B8C-83A1-F6EECF244321}">
                <p14:modId xmlns:p14="http://schemas.microsoft.com/office/powerpoint/2010/main" val="4255082701"/>
              </p:ext>
            </p:extLst>
          </p:nvPr>
        </p:nvGraphicFramePr>
        <p:xfrm>
          <a:off x="2578100" y="5204619"/>
          <a:ext cx="1308100" cy="588962"/>
        </p:xfrm>
        <a:graphic>
          <a:graphicData uri="http://schemas.openxmlformats.org/presentationml/2006/ole">
            <mc:AlternateContent xmlns:mc="http://schemas.openxmlformats.org/markup-compatibility/2006">
              <mc:Choice xmlns:v="urn:schemas-microsoft-com:vml" Requires="v">
                <p:oleObj name="Equation" r:id="rId3" imgW="762000" imgH="342900" progId="Equation.DSMT4">
                  <p:embed/>
                </p:oleObj>
              </mc:Choice>
              <mc:Fallback>
                <p:oleObj name="Equation" r:id="rId3" imgW="762000" imgH="342900" progId="Equation.DSMT4">
                  <p:embed/>
                  <p:pic>
                    <p:nvPicPr>
                      <p:cNvPr id="0" name=""/>
                      <p:cNvPicPr>
                        <a:picLocks noChangeAspect="1" noChangeArrowheads="1"/>
                      </p:cNvPicPr>
                      <p:nvPr/>
                    </p:nvPicPr>
                    <p:blipFill>
                      <a:blip r:embed="rId4"/>
                      <a:srcRect/>
                      <a:stretch>
                        <a:fillRect/>
                      </a:stretch>
                    </p:blipFill>
                    <p:spPr bwMode="auto">
                      <a:xfrm>
                        <a:off x="2578100" y="5204619"/>
                        <a:ext cx="1308100" cy="588962"/>
                      </a:xfrm>
                      <a:prstGeom prst="rect">
                        <a:avLst/>
                      </a:prstGeom>
                      <a:noFill/>
                      <a:ln>
                        <a:noFill/>
                      </a:ln>
                      <a:effectLst/>
                    </p:spPr>
                  </p:pic>
                </p:oleObj>
              </mc:Fallback>
            </mc:AlternateContent>
          </a:graphicData>
        </a:graphic>
      </p:graphicFrame>
      <p:sp>
        <p:nvSpPr>
          <p:cNvPr id="45" name="TextBox 44"/>
          <p:cNvSpPr txBox="1"/>
          <p:nvPr/>
        </p:nvSpPr>
        <p:spPr>
          <a:xfrm>
            <a:off x="1412390" y="4140200"/>
            <a:ext cx="3921610" cy="584776"/>
          </a:xfrm>
          <a:prstGeom prst="rect">
            <a:avLst/>
          </a:prstGeom>
          <a:noFill/>
        </p:spPr>
        <p:txBody>
          <a:bodyPr wrap="square" rtlCol="0">
            <a:spAutoFit/>
          </a:bodyPr>
          <a:lstStyle/>
          <a:p>
            <a:pPr algn="ctr"/>
            <a:r>
              <a:rPr lang="en-US" sz="1600" dirty="0">
                <a:solidFill>
                  <a:srgbClr val="FF0000"/>
                </a:solidFill>
                <a:latin typeface="Apple Chancery"/>
                <a:cs typeface="Apple Chancery"/>
              </a:rPr>
              <a:t>current vs. time </a:t>
            </a:r>
          </a:p>
          <a:p>
            <a:pPr algn="ctr"/>
            <a:r>
              <a:rPr lang="en-US" sz="1600" dirty="0">
                <a:solidFill>
                  <a:srgbClr val="0000FF"/>
                </a:solidFill>
                <a:latin typeface="Times New Roman"/>
                <a:cs typeface="Times New Roman"/>
              </a:rPr>
              <a:t>(both charging and discharging)</a:t>
            </a:r>
            <a:endParaRPr lang="en-US" sz="1600" dirty="0">
              <a:latin typeface="Times New Roman"/>
              <a:cs typeface="Times New Roman"/>
            </a:endParaRPr>
          </a:p>
        </p:txBody>
      </p:sp>
      <p:graphicFrame>
        <p:nvGraphicFramePr>
          <p:cNvPr id="81" name="Object 2"/>
          <p:cNvGraphicFramePr>
            <a:graphicFrameLocks noChangeAspect="1"/>
          </p:cNvGraphicFramePr>
          <p:nvPr>
            <p:extLst>
              <p:ext uri="{D42A27DB-BD31-4B8C-83A1-F6EECF244321}">
                <p14:modId xmlns:p14="http://schemas.microsoft.com/office/powerpoint/2010/main" val="1612823600"/>
              </p:ext>
            </p:extLst>
          </p:nvPr>
        </p:nvGraphicFramePr>
        <p:xfrm>
          <a:off x="1412390" y="2335858"/>
          <a:ext cx="1677987" cy="588963"/>
        </p:xfrm>
        <a:graphic>
          <a:graphicData uri="http://schemas.openxmlformats.org/presentationml/2006/ole">
            <mc:AlternateContent xmlns:mc="http://schemas.openxmlformats.org/markup-compatibility/2006">
              <mc:Choice xmlns:v="urn:schemas-microsoft-com:vml" Requires="v">
                <p:oleObj name="Equation" r:id="rId5" imgW="977900" imgH="342900" progId="Equation.DSMT4">
                  <p:embed/>
                </p:oleObj>
              </mc:Choice>
              <mc:Fallback>
                <p:oleObj name="Equation" r:id="rId5" imgW="977900" imgH="342900" progId="Equation.DSMT4">
                  <p:embed/>
                  <p:pic>
                    <p:nvPicPr>
                      <p:cNvPr id="0" name=""/>
                      <p:cNvPicPr>
                        <a:picLocks noChangeAspect="1" noChangeArrowheads="1"/>
                      </p:cNvPicPr>
                      <p:nvPr/>
                    </p:nvPicPr>
                    <p:blipFill>
                      <a:blip r:embed="rId6"/>
                      <a:srcRect/>
                      <a:stretch>
                        <a:fillRect/>
                      </a:stretch>
                    </p:blipFill>
                    <p:spPr bwMode="auto">
                      <a:xfrm>
                        <a:off x="1412390" y="2335858"/>
                        <a:ext cx="1677987" cy="588963"/>
                      </a:xfrm>
                      <a:prstGeom prst="rect">
                        <a:avLst/>
                      </a:prstGeom>
                      <a:noFill/>
                      <a:ln>
                        <a:noFill/>
                      </a:ln>
                      <a:effectLst/>
                    </p:spPr>
                  </p:pic>
                </p:oleObj>
              </mc:Fallback>
            </mc:AlternateContent>
          </a:graphicData>
        </a:graphic>
      </p:graphicFrame>
      <p:graphicFrame>
        <p:nvGraphicFramePr>
          <p:cNvPr id="82" name="Object 2"/>
          <p:cNvGraphicFramePr>
            <a:graphicFrameLocks noChangeAspect="1"/>
          </p:cNvGraphicFramePr>
          <p:nvPr>
            <p:extLst>
              <p:ext uri="{D42A27DB-BD31-4B8C-83A1-F6EECF244321}">
                <p14:modId xmlns:p14="http://schemas.microsoft.com/office/powerpoint/2010/main" val="4238667941"/>
              </p:ext>
            </p:extLst>
          </p:nvPr>
        </p:nvGraphicFramePr>
        <p:xfrm>
          <a:off x="6090444" y="3525837"/>
          <a:ext cx="2211388" cy="754063"/>
        </p:xfrm>
        <a:graphic>
          <a:graphicData uri="http://schemas.openxmlformats.org/presentationml/2006/ole">
            <mc:AlternateContent xmlns:mc="http://schemas.openxmlformats.org/markup-compatibility/2006">
              <mc:Choice xmlns:v="urn:schemas-microsoft-com:vml" Requires="v">
                <p:oleObj name="Equation" r:id="rId7" imgW="1384300" imgH="469900" progId="Equation.DSMT4">
                  <p:embed/>
                </p:oleObj>
              </mc:Choice>
              <mc:Fallback>
                <p:oleObj name="Equation" r:id="rId7" imgW="1384300" imgH="469900" progId="Equation.DSMT4">
                  <p:embed/>
                  <p:pic>
                    <p:nvPicPr>
                      <p:cNvPr id="0" name=""/>
                      <p:cNvPicPr>
                        <a:picLocks noChangeAspect="1" noChangeArrowheads="1"/>
                      </p:cNvPicPr>
                      <p:nvPr/>
                    </p:nvPicPr>
                    <p:blipFill>
                      <a:blip r:embed="rId8"/>
                      <a:srcRect/>
                      <a:stretch>
                        <a:fillRect/>
                      </a:stretch>
                    </p:blipFill>
                    <p:spPr bwMode="auto">
                      <a:xfrm>
                        <a:off x="6090444" y="3525837"/>
                        <a:ext cx="2211388" cy="754063"/>
                      </a:xfrm>
                      <a:prstGeom prst="rect">
                        <a:avLst/>
                      </a:prstGeom>
                      <a:noFill/>
                      <a:ln>
                        <a:noFill/>
                      </a:ln>
                      <a:effectLst/>
                    </p:spPr>
                  </p:pic>
                </p:oleObj>
              </mc:Fallback>
            </mc:AlternateContent>
          </a:graphicData>
        </a:graphic>
      </p:graphicFrame>
      <p:cxnSp>
        <p:nvCxnSpPr>
          <p:cNvPr id="5" name="Straight Connector 4"/>
          <p:cNvCxnSpPr/>
          <p:nvPr/>
        </p:nvCxnSpPr>
        <p:spPr>
          <a:xfrm>
            <a:off x="635000" y="1612900"/>
            <a:ext cx="0" cy="207010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635000" y="3683000"/>
            <a:ext cx="3251200"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5232400" y="2524730"/>
            <a:ext cx="0" cy="207010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flipH="1">
            <a:off x="5232400" y="4594830"/>
            <a:ext cx="3251200"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1651000" y="4279900"/>
            <a:ext cx="0" cy="207010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1651000" y="6350000"/>
            <a:ext cx="3251200"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828190" y="1562676"/>
            <a:ext cx="3921610" cy="584776"/>
          </a:xfrm>
          <a:prstGeom prst="rect">
            <a:avLst/>
          </a:prstGeom>
          <a:noFill/>
        </p:spPr>
        <p:txBody>
          <a:bodyPr wrap="square" rtlCol="0">
            <a:spAutoFit/>
          </a:bodyPr>
          <a:lstStyle/>
          <a:p>
            <a:pPr algn="ctr"/>
            <a:r>
              <a:rPr lang="en-US" sz="1600" dirty="0">
                <a:solidFill>
                  <a:srgbClr val="FF0000"/>
                </a:solidFill>
                <a:latin typeface="Apple Chancery"/>
                <a:cs typeface="Apple Chancery"/>
              </a:rPr>
              <a:t>charge vs. time </a:t>
            </a:r>
          </a:p>
          <a:p>
            <a:pPr algn="ctr"/>
            <a:r>
              <a:rPr lang="en-US" sz="1600" dirty="0">
                <a:solidFill>
                  <a:srgbClr val="0000FF"/>
                </a:solidFill>
                <a:latin typeface="Times New Roman"/>
                <a:cs typeface="Times New Roman"/>
              </a:rPr>
              <a:t>(discharging)</a:t>
            </a:r>
            <a:endParaRPr lang="en-US" sz="1600" dirty="0">
              <a:latin typeface="Times New Roman"/>
              <a:cs typeface="Times New Roman"/>
            </a:endParaRPr>
          </a:p>
        </p:txBody>
      </p:sp>
      <p:sp>
        <p:nvSpPr>
          <p:cNvPr id="19" name="TextBox 18"/>
          <p:cNvSpPr txBox="1"/>
          <p:nvPr/>
        </p:nvSpPr>
        <p:spPr>
          <a:xfrm>
            <a:off x="5187557" y="1855064"/>
            <a:ext cx="3921610" cy="584776"/>
          </a:xfrm>
          <a:prstGeom prst="rect">
            <a:avLst/>
          </a:prstGeom>
          <a:noFill/>
        </p:spPr>
        <p:txBody>
          <a:bodyPr wrap="square" rtlCol="0">
            <a:spAutoFit/>
          </a:bodyPr>
          <a:lstStyle/>
          <a:p>
            <a:pPr algn="ctr"/>
            <a:r>
              <a:rPr lang="en-US" sz="1600" dirty="0">
                <a:solidFill>
                  <a:srgbClr val="FF0000"/>
                </a:solidFill>
                <a:latin typeface="Apple Chancery"/>
                <a:cs typeface="Apple Chancery"/>
              </a:rPr>
              <a:t>charge vs. time </a:t>
            </a:r>
          </a:p>
          <a:p>
            <a:pPr algn="ctr"/>
            <a:r>
              <a:rPr lang="en-US" sz="1600" dirty="0">
                <a:solidFill>
                  <a:srgbClr val="0000FF"/>
                </a:solidFill>
                <a:latin typeface="Times New Roman"/>
                <a:cs typeface="Times New Roman"/>
              </a:rPr>
              <a:t>(charging)</a:t>
            </a:r>
            <a:endParaRPr lang="en-US" sz="1600" dirty="0">
              <a:latin typeface="Times New Roman"/>
              <a:cs typeface="Times New Roman"/>
            </a:endParaRPr>
          </a:p>
        </p:txBody>
      </p:sp>
      <p:sp>
        <p:nvSpPr>
          <p:cNvPr id="6" name="Freeform 5"/>
          <p:cNvSpPr/>
          <p:nvPr/>
        </p:nvSpPr>
        <p:spPr>
          <a:xfrm>
            <a:off x="628650" y="1943100"/>
            <a:ext cx="3009900" cy="1695450"/>
          </a:xfrm>
          <a:custGeom>
            <a:avLst/>
            <a:gdLst>
              <a:gd name="connsiteX0" fmla="*/ 0 w 3009900"/>
              <a:gd name="connsiteY0" fmla="*/ 0 h 1695450"/>
              <a:gd name="connsiteX1" fmla="*/ 95250 w 3009900"/>
              <a:gd name="connsiteY1" fmla="*/ 273050 h 1695450"/>
              <a:gd name="connsiteX2" fmla="*/ 279400 w 3009900"/>
              <a:gd name="connsiteY2" fmla="*/ 628650 h 1695450"/>
              <a:gd name="connsiteX3" fmla="*/ 533400 w 3009900"/>
              <a:gd name="connsiteY3" fmla="*/ 920750 h 1695450"/>
              <a:gd name="connsiteX4" fmla="*/ 882650 w 3009900"/>
              <a:gd name="connsiteY4" fmla="*/ 1206500 h 1695450"/>
              <a:gd name="connsiteX5" fmla="*/ 1320800 w 3009900"/>
              <a:gd name="connsiteY5" fmla="*/ 1428750 h 1695450"/>
              <a:gd name="connsiteX6" fmla="*/ 1828800 w 3009900"/>
              <a:gd name="connsiteY6" fmla="*/ 1581150 h 1695450"/>
              <a:gd name="connsiteX7" fmla="*/ 2374900 w 3009900"/>
              <a:gd name="connsiteY7" fmla="*/ 1657350 h 1695450"/>
              <a:gd name="connsiteX8" fmla="*/ 3009900 w 3009900"/>
              <a:gd name="connsiteY8" fmla="*/ 1695450 h 1695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9900" h="1695450">
                <a:moveTo>
                  <a:pt x="0" y="0"/>
                </a:moveTo>
                <a:cubicBezTo>
                  <a:pt x="24341" y="84137"/>
                  <a:pt x="48683" y="168275"/>
                  <a:pt x="95250" y="273050"/>
                </a:cubicBezTo>
                <a:cubicBezTo>
                  <a:pt x="141817" y="377825"/>
                  <a:pt x="206375" y="520700"/>
                  <a:pt x="279400" y="628650"/>
                </a:cubicBezTo>
                <a:cubicBezTo>
                  <a:pt x="352425" y="736600"/>
                  <a:pt x="432858" y="824442"/>
                  <a:pt x="533400" y="920750"/>
                </a:cubicBezTo>
                <a:cubicBezTo>
                  <a:pt x="633942" y="1017058"/>
                  <a:pt x="751417" y="1121833"/>
                  <a:pt x="882650" y="1206500"/>
                </a:cubicBezTo>
                <a:cubicBezTo>
                  <a:pt x="1013883" y="1291167"/>
                  <a:pt x="1163108" y="1366308"/>
                  <a:pt x="1320800" y="1428750"/>
                </a:cubicBezTo>
                <a:cubicBezTo>
                  <a:pt x="1478492" y="1491192"/>
                  <a:pt x="1653117" y="1543050"/>
                  <a:pt x="1828800" y="1581150"/>
                </a:cubicBezTo>
                <a:cubicBezTo>
                  <a:pt x="2004483" y="1619250"/>
                  <a:pt x="2178050" y="1638300"/>
                  <a:pt x="2374900" y="1657350"/>
                </a:cubicBezTo>
                <a:cubicBezTo>
                  <a:pt x="2571750" y="1676400"/>
                  <a:pt x="3009900" y="1695450"/>
                  <a:pt x="3009900" y="1695450"/>
                </a:cubicBezTo>
              </a:path>
            </a:pathLst>
          </a:cu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1" name="Freeform 20"/>
          <p:cNvSpPr/>
          <p:nvPr/>
        </p:nvSpPr>
        <p:spPr>
          <a:xfrm>
            <a:off x="1651000" y="4588480"/>
            <a:ext cx="3009900" cy="1695450"/>
          </a:xfrm>
          <a:custGeom>
            <a:avLst/>
            <a:gdLst>
              <a:gd name="connsiteX0" fmla="*/ 0 w 3009900"/>
              <a:gd name="connsiteY0" fmla="*/ 0 h 1695450"/>
              <a:gd name="connsiteX1" fmla="*/ 95250 w 3009900"/>
              <a:gd name="connsiteY1" fmla="*/ 273050 h 1695450"/>
              <a:gd name="connsiteX2" fmla="*/ 279400 w 3009900"/>
              <a:gd name="connsiteY2" fmla="*/ 628650 h 1695450"/>
              <a:gd name="connsiteX3" fmla="*/ 533400 w 3009900"/>
              <a:gd name="connsiteY3" fmla="*/ 920750 h 1695450"/>
              <a:gd name="connsiteX4" fmla="*/ 882650 w 3009900"/>
              <a:gd name="connsiteY4" fmla="*/ 1206500 h 1695450"/>
              <a:gd name="connsiteX5" fmla="*/ 1320800 w 3009900"/>
              <a:gd name="connsiteY5" fmla="*/ 1428750 h 1695450"/>
              <a:gd name="connsiteX6" fmla="*/ 1828800 w 3009900"/>
              <a:gd name="connsiteY6" fmla="*/ 1581150 h 1695450"/>
              <a:gd name="connsiteX7" fmla="*/ 2374900 w 3009900"/>
              <a:gd name="connsiteY7" fmla="*/ 1657350 h 1695450"/>
              <a:gd name="connsiteX8" fmla="*/ 3009900 w 3009900"/>
              <a:gd name="connsiteY8" fmla="*/ 1695450 h 1695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9900" h="1695450">
                <a:moveTo>
                  <a:pt x="0" y="0"/>
                </a:moveTo>
                <a:cubicBezTo>
                  <a:pt x="24341" y="84137"/>
                  <a:pt x="48683" y="168275"/>
                  <a:pt x="95250" y="273050"/>
                </a:cubicBezTo>
                <a:cubicBezTo>
                  <a:pt x="141817" y="377825"/>
                  <a:pt x="206375" y="520700"/>
                  <a:pt x="279400" y="628650"/>
                </a:cubicBezTo>
                <a:cubicBezTo>
                  <a:pt x="352425" y="736600"/>
                  <a:pt x="432858" y="824442"/>
                  <a:pt x="533400" y="920750"/>
                </a:cubicBezTo>
                <a:cubicBezTo>
                  <a:pt x="633942" y="1017058"/>
                  <a:pt x="751417" y="1121833"/>
                  <a:pt x="882650" y="1206500"/>
                </a:cubicBezTo>
                <a:cubicBezTo>
                  <a:pt x="1013883" y="1291167"/>
                  <a:pt x="1163108" y="1366308"/>
                  <a:pt x="1320800" y="1428750"/>
                </a:cubicBezTo>
                <a:cubicBezTo>
                  <a:pt x="1478492" y="1491192"/>
                  <a:pt x="1653117" y="1543050"/>
                  <a:pt x="1828800" y="1581150"/>
                </a:cubicBezTo>
                <a:cubicBezTo>
                  <a:pt x="2004483" y="1619250"/>
                  <a:pt x="2178050" y="1638300"/>
                  <a:pt x="2374900" y="1657350"/>
                </a:cubicBezTo>
                <a:cubicBezTo>
                  <a:pt x="2571750" y="1676400"/>
                  <a:pt x="3009900" y="1695450"/>
                  <a:pt x="3009900" y="1695450"/>
                </a:cubicBezTo>
              </a:path>
            </a:pathLst>
          </a:cu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aphicFrame>
        <p:nvGraphicFramePr>
          <p:cNvPr id="22" name="Object 2"/>
          <p:cNvGraphicFramePr>
            <a:graphicFrameLocks noChangeAspect="1"/>
          </p:cNvGraphicFramePr>
          <p:nvPr>
            <p:extLst>
              <p:ext uri="{D42A27DB-BD31-4B8C-83A1-F6EECF244321}">
                <p14:modId xmlns:p14="http://schemas.microsoft.com/office/powerpoint/2010/main" val="3688542699"/>
              </p:ext>
            </p:extLst>
          </p:nvPr>
        </p:nvGraphicFramePr>
        <p:xfrm>
          <a:off x="180664" y="1799431"/>
          <a:ext cx="447986" cy="287338"/>
        </p:xfrm>
        <a:graphic>
          <a:graphicData uri="http://schemas.openxmlformats.org/presentationml/2006/ole">
            <mc:AlternateContent xmlns:mc="http://schemas.openxmlformats.org/markup-compatibility/2006">
              <mc:Choice xmlns:v="urn:schemas-microsoft-com:vml" Requires="v">
                <p:oleObj name="Equation" r:id="rId9" imgW="317500" imgH="203200" progId="Equation.DSMT4">
                  <p:embed/>
                </p:oleObj>
              </mc:Choice>
              <mc:Fallback>
                <p:oleObj name="Equation" r:id="rId9" imgW="317500" imgH="203200" progId="Equation.DSMT4">
                  <p:embed/>
                  <p:pic>
                    <p:nvPicPr>
                      <p:cNvPr id="0" name=""/>
                      <p:cNvPicPr>
                        <a:picLocks noChangeAspect="1" noChangeArrowheads="1"/>
                      </p:cNvPicPr>
                      <p:nvPr/>
                    </p:nvPicPr>
                    <p:blipFill>
                      <a:blip r:embed="rId10"/>
                      <a:srcRect/>
                      <a:stretch>
                        <a:fillRect/>
                      </a:stretch>
                    </p:blipFill>
                    <p:spPr bwMode="auto">
                      <a:xfrm>
                        <a:off x="180664" y="1799431"/>
                        <a:ext cx="447986" cy="287338"/>
                      </a:xfrm>
                      <a:prstGeom prst="rect">
                        <a:avLst/>
                      </a:prstGeom>
                      <a:noFill/>
                      <a:ln>
                        <a:noFill/>
                      </a:ln>
                      <a:effectLst/>
                    </p:spPr>
                  </p:pic>
                </p:oleObj>
              </mc:Fallback>
            </mc:AlternateContent>
          </a:graphicData>
        </a:graphic>
      </p:graphicFrame>
      <p:graphicFrame>
        <p:nvGraphicFramePr>
          <p:cNvPr id="23" name="Object 2"/>
          <p:cNvGraphicFramePr>
            <a:graphicFrameLocks noChangeAspect="1"/>
          </p:cNvGraphicFramePr>
          <p:nvPr>
            <p:extLst>
              <p:ext uri="{D42A27DB-BD31-4B8C-83A1-F6EECF244321}">
                <p14:modId xmlns:p14="http://schemas.microsoft.com/office/powerpoint/2010/main" val="3990461890"/>
              </p:ext>
            </p:extLst>
          </p:nvPr>
        </p:nvGraphicFramePr>
        <p:xfrm>
          <a:off x="1365250" y="4451350"/>
          <a:ext cx="196850" cy="287338"/>
        </p:xfrm>
        <a:graphic>
          <a:graphicData uri="http://schemas.openxmlformats.org/presentationml/2006/ole">
            <mc:AlternateContent xmlns:mc="http://schemas.openxmlformats.org/markup-compatibility/2006">
              <mc:Choice xmlns:v="urn:schemas-microsoft-com:vml" Requires="v">
                <p:oleObj name="Equation" r:id="rId11" imgW="139700" imgH="203200" progId="Equation.DSMT4">
                  <p:embed/>
                </p:oleObj>
              </mc:Choice>
              <mc:Fallback>
                <p:oleObj name="Equation" r:id="rId11" imgW="139700" imgH="203200" progId="Equation.DSMT4">
                  <p:embed/>
                  <p:pic>
                    <p:nvPicPr>
                      <p:cNvPr id="0" name=""/>
                      <p:cNvPicPr>
                        <a:picLocks noChangeAspect="1" noChangeArrowheads="1"/>
                      </p:cNvPicPr>
                      <p:nvPr/>
                    </p:nvPicPr>
                    <p:blipFill>
                      <a:blip r:embed="rId12"/>
                      <a:srcRect/>
                      <a:stretch>
                        <a:fillRect/>
                      </a:stretch>
                    </p:blipFill>
                    <p:spPr bwMode="auto">
                      <a:xfrm>
                        <a:off x="1365250" y="4451350"/>
                        <a:ext cx="196850" cy="287338"/>
                      </a:xfrm>
                      <a:prstGeom prst="rect">
                        <a:avLst/>
                      </a:prstGeom>
                      <a:noFill/>
                      <a:ln>
                        <a:noFill/>
                      </a:ln>
                      <a:effectLst/>
                    </p:spPr>
                  </p:pic>
                </p:oleObj>
              </mc:Fallback>
            </mc:AlternateContent>
          </a:graphicData>
        </a:graphic>
      </p:graphicFrame>
      <p:sp>
        <p:nvSpPr>
          <p:cNvPr id="7" name="Freeform 6"/>
          <p:cNvSpPr/>
          <p:nvPr/>
        </p:nvSpPr>
        <p:spPr>
          <a:xfrm>
            <a:off x="5238750" y="3325519"/>
            <a:ext cx="2908300" cy="1259181"/>
          </a:xfrm>
          <a:custGeom>
            <a:avLst/>
            <a:gdLst>
              <a:gd name="connsiteX0" fmla="*/ 0 w 2908300"/>
              <a:gd name="connsiteY0" fmla="*/ 1259181 h 1259181"/>
              <a:gd name="connsiteX1" fmla="*/ 114300 w 2908300"/>
              <a:gd name="connsiteY1" fmla="*/ 916281 h 1259181"/>
              <a:gd name="connsiteX2" fmla="*/ 330200 w 2908300"/>
              <a:gd name="connsiteY2" fmla="*/ 624181 h 1259181"/>
              <a:gd name="connsiteX3" fmla="*/ 533400 w 2908300"/>
              <a:gd name="connsiteY3" fmla="*/ 446381 h 1259181"/>
              <a:gd name="connsiteX4" fmla="*/ 838200 w 2908300"/>
              <a:gd name="connsiteY4" fmla="*/ 268581 h 1259181"/>
              <a:gd name="connsiteX5" fmla="*/ 1270000 w 2908300"/>
              <a:gd name="connsiteY5" fmla="*/ 103481 h 1259181"/>
              <a:gd name="connsiteX6" fmla="*/ 1701800 w 2908300"/>
              <a:gd name="connsiteY6" fmla="*/ 27281 h 1259181"/>
              <a:gd name="connsiteX7" fmla="*/ 2222500 w 2908300"/>
              <a:gd name="connsiteY7" fmla="*/ 1881 h 1259181"/>
              <a:gd name="connsiteX8" fmla="*/ 2908300 w 2908300"/>
              <a:gd name="connsiteY8" fmla="*/ 1881 h 1259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08300" h="1259181">
                <a:moveTo>
                  <a:pt x="0" y="1259181"/>
                </a:moveTo>
                <a:cubicBezTo>
                  <a:pt x="29633" y="1140647"/>
                  <a:pt x="59267" y="1022114"/>
                  <a:pt x="114300" y="916281"/>
                </a:cubicBezTo>
                <a:cubicBezTo>
                  <a:pt x="169333" y="810448"/>
                  <a:pt x="260350" y="702498"/>
                  <a:pt x="330200" y="624181"/>
                </a:cubicBezTo>
                <a:cubicBezTo>
                  <a:pt x="400050" y="545864"/>
                  <a:pt x="448733" y="505648"/>
                  <a:pt x="533400" y="446381"/>
                </a:cubicBezTo>
                <a:cubicBezTo>
                  <a:pt x="618067" y="387114"/>
                  <a:pt x="715433" y="325731"/>
                  <a:pt x="838200" y="268581"/>
                </a:cubicBezTo>
                <a:cubicBezTo>
                  <a:pt x="960967" y="211431"/>
                  <a:pt x="1126067" y="143698"/>
                  <a:pt x="1270000" y="103481"/>
                </a:cubicBezTo>
                <a:cubicBezTo>
                  <a:pt x="1413933" y="63264"/>
                  <a:pt x="1543050" y="44214"/>
                  <a:pt x="1701800" y="27281"/>
                </a:cubicBezTo>
                <a:cubicBezTo>
                  <a:pt x="1860550" y="10348"/>
                  <a:pt x="2021417" y="6114"/>
                  <a:pt x="2222500" y="1881"/>
                </a:cubicBezTo>
                <a:cubicBezTo>
                  <a:pt x="2423583" y="-2352"/>
                  <a:pt x="2908300" y="1881"/>
                  <a:pt x="2908300" y="1881"/>
                </a:cubicBezTo>
              </a:path>
            </a:pathLst>
          </a:cu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25" name="Straight Connector 24"/>
          <p:cNvCxnSpPr/>
          <p:nvPr/>
        </p:nvCxnSpPr>
        <p:spPr>
          <a:xfrm flipH="1">
            <a:off x="5270107" y="3322949"/>
            <a:ext cx="1568843" cy="0"/>
          </a:xfrm>
          <a:prstGeom prst="line">
            <a:avLst/>
          </a:prstGeom>
          <a:ln w="9525" cmpd="sng">
            <a:solidFill>
              <a:schemeClr val="tx1"/>
            </a:solidFill>
            <a:prstDash val="lgDash"/>
          </a:ln>
          <a:effectLst/>
        </p:spPr>
        <p:style>
          <a:lnRef idx="2">
            <a:schemeClr val="accent1"/>
          </a:lnRef>
          <a:fillRef idx="0">
            <a:schemeClr val="accent1"/>
          </a:fillRef>
          <a:effectRef idx="1">
            <a:schemeClr val="accent1"/>
          </a:effectRef>
          <a:fontRef idx="minor">
            <a:schemeClr val="tx1"/>
          </a:fontRef>
        </p:style>
      </p:cxnSp>
      <p:graphicFrame>
        <p:nvGraphicFramePr>
          <p:cNvPr id="27" name="Object 2"/>
          <p:cNvGraphicFramePr>
            <a:graphicFrameLocks noChangeAspect="1"/>
          </p:cNvGraphicFramePr>
          <p:nvPr>
            <p:extLst>
              <p:ext uri="{D42A27DB-BD31-4B8C-83A1-F6EECF244321}">
                <p14:modId xmlns:p14="http://schemas.microsoft.com/office/powerpoint/2010/main" val="340437896"/>
              </p:ext>
            </p:extLst>
          </p:nvPr>
        </p:nvGraphicFramePr>
        <p:xfrm>
          <a:off x="4704728" y="3181850"/>
          <a:ext cx="447986" cy="287338"/>
        </p:xfrm>
        <a:graphic>
          <a:graphicData uri="http://schemas.openxmlformats.org/presentationml/2006/ole">
            <mc:AlternateContent xmlns:mc="http://schemas.openxmlformats.org/markup-compatibility/2006">
              <mc:Choice xmlns:v="urn:schemas-microsoft-com:vml" Requires="v">
                <p:oleObj name="Equation" r:id="rId13" imgW="317500" imgH="203200" progId="Equation.DSMT4">
                  <p:embed/>
                </p:oleObj>
              </mc:Choice>
              <mc:Fallback>
                <p:oleObj name="Equation" r:id="rId13" imgW="317500" imgH="203200" progId="Equation.DSMT4">
                  <p:embed/>
                  <p:pic>
                    <p:nvPicPr>
                      <p:cNvPr id="0" name=""/>
                      <p:cNvPicPr>
                        <a:picLocks noChangeAspect="1" noChangeArrowheads="1"/>
                      </p:cNvPicPr>
                      <p:nvPr/>
                    </p:nvPicPr>
                    <p:blipFill>
                      <a:blip r:embed="rId10"/>
                      <a:srcRect/>
                      <a:stretch>
                        <a:fillRect/>
                      </a:stretch>
                    </p:blipFill>
                    <p:spPr bwMode="auto">
                      <a:xfrm>
                        <a:off x="4704728" y="3181850"/>
                        <a:ext cx="447986" cy="287338"/>
                      </a:xfrm>
                      <a:prstGeom prst="rect">
                        <a:avLst/>
                      </a:prstGeom>
                      <a:noFill/>
                      <a:ln>
                        <a:noFill/>
                      </a:ln>
                      <a:effectLst/>
                    </p:spPr>
                  </p:pic>
                </p:oleObj>
              </mc:Fallback>
            </mc:AlternateContent>
          </a:graphicData>
        </a:graphic>
      </p:graphicFrame>
      <p:graphicFrame>
        <p:nvGraphicFramePr>
          <p:cNvPr id="28" name="Object 2"/>
          <p:cNvGraphicFramePr>
            <a:graphicFrameLocks noChangeAspect="1"/>
          </p:cNvGraphicFramePr>
          <p:nvPr>
            <p:extLst>
              <p:ext uri="{D42A27DB-BD31-4B8C-83A1-F6EECF244321}">
                <p14:modId xmlns:p14="http://schemas.microsoft.com/office/powerpoint/2010/main" val="3696450220"/>
              </p:ext>
            </p:extLst>
          </p:nvPr>
        </p:nvGraphicFramePr>
        <p:xfrm>
          <a:off x="8404225" y="4623330"/>
          <a:ext cx="104775" cy="145520"/>
        </p:xfrm>
        <a:graphic>
          <a:graphicData uri="http://schemas.openxmlformats.org/presentationml/2006/ole">
            <mc:AlternateContent xmlns:mc="http://schemas.openxmlformats.org/markup-compatibility/2006">
              <mc:Choice xmlns:v="urn:schemas-microsoft-com:vml" Requires="v">
                <p:oleObj name="Equation" r:id="rId14" imgW="101600" imgH="139700" progId="Equation.DSMT4">
                  <p:embed/>
                </p:oleObj>
              </mc:Choice>
              <mc:Fallback>
                <p:oleObj name="Equation" r:id="rId14" imgW="101600" imgH="139700" progId="Equation.DSMT4">
                  <p:embed/>
                  <p:pic>
                    <p:nvPicPr>
                      <p:cNvPr id="0" name=""/>
                      <p:cNvPicPr>
                        <a:picLocks noChangeAspect="1" noChangeArrowheads="1"/>
                      </p:cNvPicPr>
                      <p:nvPr/>
                    </p:nvPicPr>
                    <p:blipFill>
                      <a:blip r:embed="rId15"/>
                      <a:srcRect/>
                      <a:stretch>
                        <a:fillRect/>
                      </a:stretch>
                    </p:blipFill>
                    <p:spPr bwMode="auto">
                      <a:xfrm>
                        <a:off x="8404225" y="4623330"/>
                        <a:ext cx="104775" cy="145520"/>
                      </a:xfrm>
                      <a:prstGeom prst="rect">
                        <a:avLst/>
                      </a:prstGeom>
                      <a:noFill/>
                      <a:ln>
                        <a:noFill/>
                      </a:ln>
                      <a:effectLst/>
                    </p:spPr>
                  </p:pic>
                </p:oleObj>
              </mc:Fallback>
            </mc:AlternateContent>
          </a:graphicData>
        </a:graphic>
      </p:graphicFrame>
      <p:graphicFrame>
        <p:nvGraphicFramePr>
          <p:cNvPr id="29" name="Object 2"/>
          <p:cNvGraphicFramePr>
            <a:graphicFrameLocks noChangeAspect="1"/>
          </p:cNvGraphicFramePr>
          <p:nvPr>
            <p:extLst>
              <p:ext uri="{D42A27DB-BD31-4B8C-83A1-F6EECF244321}">
                <p14:modId xmlns:p14="http://schemas.microsoft.com/office/powerpoint/2010/main" val="2491072602"/>
              </p:ext>
            </p:extLst>
          </p:nvPr>
        </p:nvGraphicFramePr>
        <p:xfrm>
          <a:off x="5048250" y="2511425"/>
          <a:ext cx="131763" cy="173038"/>
        </p:xfrm>
        <a:graphic>
          <a:graphicData uri="http://schemas.openxmlformats.org/presentationml/2006/ole">
            <mc:AlternateContent xmlns:mc="http://schemas.openxmlformats.org/markup-compatibility/2006">
              <mc:Choice xmlns:v="urn:schemas-microsoft-com:vml" Requires="v">
                <p:oleObj name="Equation" r:id="rId16" imgW="127000" imgH="165100" progId="Equation.DSMT4">
                  <p:embed/>
                </p:oleObj>
              </mc:Choice>
              <mc:Fallback>
                <p:oleObj name="Equation" r:id="rId16" imgW="127000" imgH="165100" progId="Equation.DSMT4">
                  <p:embed/>
                  <p:pic>
                    <p:nvPicPr>
                      <p:cNvPr id="0" name=""/>
                      <p:cNvPicPr>
                        <a:picLocks noChangeAspect="1" noChangeArrowheads="1"/>
                      </p:cNvPicPr>
                      <p:nvPr/>
                    </p:nvPicPr>
                    <p:blipFill>
                      <a:blip r:embed="rId17"/>
                      <a:srcRect/>
                      <a:stretch>
                        <a:fillRect/>
                      </a:stretch>
                    </p:blipFill>
                    <p:spPr bwMode="auto">
                      <a:xfrm>
                        <a:off x="5048250" y="2511425"/>
                        <a:ext cx="131763" cy="173038"/>
                      </a:xfrm>
                      <a:prstGeom prst="rect">
                        <a:avLst/>
                      </a:prstGeom>
                      <a:noFill/>
                      <a:ln>
                        <a:noFill/>
                      </a:ln>
                      <a:effectLst/>
                    </p:spPr>
                  </p:pic>
                </p:oleObj>
              </mc:Fallback>
            </mc:AlternateContent>
          </a:graphicData>
        </a:graphic>
      </p:graphicFrame>
      <p:graphicFrame>
        <p:nvGraphicFramePr>
          <p:cNvPr id="30" name="Object 2"/>
          <p:cNvGraphicFramePr>
            <a:graphicFrameLocks noChangeAspect="1"/>
          </p:cNvGraphicFramePr>
          <p:nvPr>
            <p:extLst>
              <p:ext uri="{D42A27DB-BD31-4B8C-83A1-F6EECF244321}">
                <p14:modId xmlns:p14="http://schemas.microsoft.com/office/powerpoint/2010/main" val="3882035341"/>
              </p:ext>
            </p:extLst>
          </p:nvPr>
        </p:nvGraphicFramePr>
        <p:xfrm>
          <a:off x="3827462" y="3691468"/>
          <a:ext cx="104775" cy="145520"/>
        </p:xfrm>
        <a:graphic>
          <a:graphicData uri="http://schemas.openxmlformats.org/presentationml/2006/ole">
            <mc:AlternateContent xmlns:mc="http://schemas.openxmlformats.org/markup-compatibility/2006">
              <mc:Choice xmlns:v="urn:schemas-microsoft-com:vml" Requires="v">
                <p:oleObj name="Equation" r:id="rId18" imgW="101600" imgH="139700" progId="Equation.DSMT4">
                  <p:embed/>
                </p:oleObj>
              </mc:Choice>
              <mc:Fallback>
                <p:oleObj name="Equation" r:id="rId18" imgW="101600" imgH="139700" progId="Equation.DSMT4">
                  <p:embed/>
                  <p:pic>
                    <p:nvPicPr>
                      <p:cNvPr id="0" name=""/>
                      <p:cNvPicPr>
                        <a:picLocks noChangeAspect="1" noChangeArrowheads="1"/>
                      </p:cNvPicPr>
                      <p:nvPr/>
                    </p:nvPicPr>
                    <p:blipFill>
                      <a:blip r:embed="rId15"/>
                      <a:srcRect/>
                      <a:stretch>
                        <a:fillRect/>
                      </a:stretch>
                    </p:blipFill>
                    <p:spPr bwMode="auto">
                      <a:xfrm>
                        <a:off x="3827462" y="3691468"/>
                        <a:ext cx="104775" cy="145520"/>
                      </a:xfrm>
                      <a:prstGeom prst="rect">
                        <a:avLst/>
                      </a:prstGeom>
                      <a:noFill/>
                      <a:ln>
                        <a:noFill/>
                      </a:ln>
                      <a:effectLst/>
                    </p:spPr>
                  </p:pic>
                </p:oleObj>
              </mc:Fallback>
            </mc:AlternateContent>
          </a:graphicData>
        </a:graphic>
      </p:graphicFrame>
      <p:graphicFrame>
        <p:nvGraphicFramePr>
          <p:cNvPr id="31" name="Object 2"/>
          <p:cNvGraphicFramePr>
            <a:graphicFrameLocks noChangeAspect="1"/>
          </p:cNvGraphicFramePr>
          <p:nvPr>
            <p:extLst>
              <p:ext uri="{D42A27DB-BD31-4B8C-83A1-F6EECF244321}">
                <p14:modId xmlns:p14="http://schemas.microsoft.com/office/powerpoint/2010/main" val="3393798951"/>
              </p:ext>
            </p:extLst>
          </p:nvPr>
        </p:nvGraphicFramePr>
        <p:xfrm>
          <a:off x="458787" y="1579563"/>
          <a:ext cx="131763" cy="173038"/>
        </p:xfrm>
        <a:graphic>
          <a:graphicData uri="http://schemas.openxmlformats.org/presentationml/2006/ole">
            <mc:AlternateContent xmlns:mc="http://schemas.openxmlformats.org/markup-compatibility/2006">
              <mc:Choice xmlns:v="urn:schemas-microsoft-com:vml" Requires="v">
                <p:oleObj name="Equation" r:id="rId19" imgW="127000" imgH="165100" progId="Equation.DSMT4">
                  <p:embed/>
                </p:oleObj>
              </mc:Choice>
              <mc:Fallback>
                <p:oleObj name="Equation" r:id="rId19" imgW="127000" imgH="165100" progId="Equation.DSMT4">
                  <p:embed/>
                  <p:pic>
                    <p:nvPicPr>
                      <p:cNvPr id="0" name=""/>
                      <p:cNvPicPr>
                        <a:picLocks noChangeAspect="1" noChangeArrowheads="1"/>
                      </p:cNvPicPr>
                      <p:nvPr/>
                    </p:nvPicPr>
                    <p:blipFill>
                      <a:blip r:embed="rId17"/>
                      <a:srcRect/>
                      <a:stretch>
                        <a:fillRect/>
                      </a:stretch>
                    </p:blipFill>
                    <p:spPr bwMode="auto">
                      <a:xfrm>
                        <a:off x="458787" y="1579563"/>
                        <a:ext cx="131763" cy="173038"/>
                      </a:xfrm>
                      <a:prstGeom prst="rect">
                        <a:avLst/>
                      </a:prstGeom>
                      <a:noFill/>
                      <a:ln>
                        <a:noFill/>
                      </a:ln>
                      <a:effectLst/>
                    </p:spPr>
                  </p:pic>
                </p:oleObj>
              </mc:Fallback>
            </mc:AlternateContent>
          </a:graphicData>
        </a:graphic>
      </p:graphicFrame>
      <p:graphicFrame>
        <p:nvGraphicFramePr>
          <p:cNvPr id="32" name="Object 2"/>
          <p:cNvGraphicFramePr>
            <a:graphicFrameLocks noChangeAspect="1"/>
          </p:cNvGraphicFramePr>
          <p:nvPr>
            <p:extLst>
              <p:ext uri="{D42A27DB-BD31-4B8C-83A1-F6EECF244321}">
                <p14:modId xmlns:p14="http://schemas.microsoft.com/office/powerpoint/2010/main" val="3649725271"/>
              </p:ext>
            </p:extLst>
          </p:nvPr>
        </p:nvGraphicFramePr>
        <p:xfrm>
          <a:off x="4799012" y="6391805"/>
          <a:ext cx="104775" cy="145520"/>
        </p:xfrm>
        <a:graphic>
          <a:graphicData uri="http://schemas.openxmlformats.org/presentationml/2006/ole">
            <mc:AlternateContent xmlns:mc="http://schemas.openxmlformats.org/markup-compatibility/2006">
              <mc:Choice xmlns:v="urn:schemas-microsoft-com:vml" Requires="v">
                <p:oleObj name="Equation" r:id="rId20" imgW="101600" imgH="139700" progId="Equation.DSMT4">
                  <p:embed/>
                </p:oleObj>
              </mc:Choice>
              <mc:Fallback>
                <p:oleObj name="Equation" r:id="rId20" imgW="101600" imgH="139700" progId="Equation.DSMT4">
                  <p:embed/>
                  <p:pic>
                    <p:nvPicPr>
                      <p:cNvPr id="0" name=""/>
                      <p:cNvPicPr>
                        <a:picLocks noChangeAspect="1" noChangeArrowheads="1"/>
                      </p:cNvPicPr>
                      <p:nvPr/>
                    </p:nvPicPr>
                    <p:blipFill>
                      <a:blip r:embed="rId15"/>
                      <a:srcRect/>
                      <a:stretch>
                        <a:fillRect/>
                      </a:stretch>
                    </p:blipFill>
                    <p:spPr bwMode="auto">
                      <a:xfrm>
                        <a:off x="4799012" y="6391805"/>
                        <a:ext cx="104775" cy="145520"/>
                      </a:xfrm>
                      <a:prstGeom prst="rect">
                        <a:avLst/>
                      </a:prstGeom>
                      <a:noFill/>
                      <a:ln>
                        <a:noFill/>
                      </a:ln>
                      <a:effectLst/>
                    </p:spPr>
                  </p:pic>
                </p:oleObj>
              </mc:Fallback>
            </mc:AlternateContent>
          </a:graphicData>
        </a:graphic>
      </p:graphicFrame>
      <p:graphicFrame>
        <p:nvGraphicFramePr>
          <p:cNvPr id="33" name="Object 2"/>
          <p:cNvGraphicFramePr>
            <a:graphicFrameLocks noChangeAspect="1"/>
          </p:cNvGraphicFramePr>
          <p:nvPr>
            <p:extLst>
              <p:ext uri="{D42A27DB-BD31-4B8C-83A1-F6EECF244321}">
                <p14:modId xmlns:p14="http://schemas.microsoft.com/office/powerpoint/2010/main" val="3372417023"/>
              </p:ext>
            </p:extLst>
          </p:nvPr>
        </p:nvGraphicFramePr>
        <p:xfrm>
          <a:off x="1512888" y="4216400"/>
          <a:ext cx="92075" cy="173038"/>
        </p:xfrm>
        <a:graphic>
          <a:graphicData uri="http://schemas.openxmlformats.org/presentationml/2006/ole">
            <mc:AlternateContent xmlns:mc="http://schemas.openxmlformats.org/markup-compatibility/2006">
              <mc:Choice xmlns:v="urn:schemas-microsoft-com:vml" Requires="v">
                <p:oleObj name="Equation" r:id="rId21" imgW="88900" imgH="165100" progId="Equation.DSMT4">
                  <p:embed/>
                </p:oleObj>
              </mc:Choice>
              <mc:Fallback>
                <p:oleObj name="Equation" r:id="rId21" imgW="88900" imgH="165100" progId="Equation.DSMT4">
                  <p:embed/>
                  <p:pic>
                    <p:nvPicPr>
                      <p:cNvPr id="0" name=""/>
                      <p:cNvPicPr>
                        <a:picLocks noChangeAspect="1" noChangeArrowheads="1"/>
                      </p:cNvPicPr>
                      <p:nvPr/>
                    </p:nvPicPr>
                    <p:blipFill>
                      <a:blip r:embed="rId22"/>
                      <a:srcRect/>
                      <a:stretch>
                        <a:fillRect/>
                      </a:stretch>
                    </p:blipFill>
                    <p:spPr bwMode="auto">
                      <a:xfrm>
                        <a:off x="1512888" y="4216400"/>
                        <a:ext cx="92075" cy="173038"/>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597289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dissolve">
                                      <p:cBhvr>
                                        <p:cTn id="7" dur="500"/>
                                        <p:tgtEl>
                                          <p:spTgt spid="31"/>
                                        </p:tgtEl>
                                      </p:cBhvr>
                                    </p:animEffect>
                                  </p:childTnLst>
                                </p:cTn>
                              </p:par>
                              <p:par>
                                <p:cTn id="8" presetID="9"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par>
                                <p:cTn id="11" presetID="9"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dissolve">
                                      <p:cBhvr>
                                        <p:cTn id="13" dur="500"/>
                                        <p:tgtEl>
                                          <p:spTgt spid="11"/>
                                        </p:tgtEl>
                                      </p:cBhvr>
                                    </p:animEffect>
                                  </p:childTnLst>
                                </p:cTn>
                              </p:par>
                              <p:par>
                                <p:cTn id="14" presetID="9"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dissolve">
                                      <p:cBhvr>
                                        <p:cTn id="16" dur="500"/>
                                        <p:tgtEl>
                                          <p:spTgt spid="30"/>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dissolve">
                                      <p:cBhvr>
                                        <p:cTn id="19" dur="5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nodeType="click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dissolve">
                                      <p:cBhvr>
                                        <p:cTn id="24" dur="500"/>
                                        <p:tgtEl>
                                          <p:spTgt spid="22"/>
                                        </p:tgtEl>
                                      </p:cBhvr>
                                    </p:animEffect>
                                  </p:childTnLst>
                                </p:cTn>
                              </p:par>
                              <p:par>
                                <p:cTn id="25" presetID="9" presetClass="entr" presetSubtype="0"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dissolve">
                                      <p:cBhvr>
                                        <p:cTn id="27" dur="500"/>
                                        <p:tgtEl>
                                          <p:spTgt spid="81"/>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dissolve">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nodeType="click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dissolve">
                                      <p:cBhvr>
                                        <p:cTn id="35" dur="500"/>
                                        <p:tgtEl>
                                          <p:spTgt spid="29"/>
                                        </p:tgtEl>
                                      </p:cBhvr>
                                    </p:animEffect>
                                  </p:childTnLst>
                                </p:cTn>
                              </p:par>
                              <p:par>
                                <p:cTn id="36" presetID="9" presetClass="entr" presetSubtype="0" fill="hold"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dissolve">
                                      <p:cBhvr>
                                        <p:cTn id="38" dur="500"/>
                                        <p:tgtEl>
                                          <p:spTgt spid="14"/>
                                        </p:tgtEl>
                                      </p:cBhvr>
                                    </p:animEffect>
                                  </p:childTnLst>
                                </p:cTn>
                              </p:par>
                              <p:par>
                                <p:cTn id="39" presetID="9" presetClass="entr" presetSubtype="0"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dissolve">
                                      <p:cBhvr>
                                        <p:cTn id="41" dur="500"/>
                                        <p:tgtEl>
                                          <p:spTgt spid="15"/>
                                        </p:tgtEl>
                                      </p:cBhvr>
                                    </p:animEffect>
                                  </p:childTnLst>
                                </p:cTn>
                              </p:par>
                              <p:par>
                                <p:cTn id="42" presetID="9" presetClass="entr" presetSubtype="0" fill="hold" nodeType="with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dissolve">
                                      <p:cBhvr>
                                        <p:cTn id="44" dur="500"/>
                                        <p:tgtEl>
                                          <p:spTgt spid="28"/>
                                        </p:tgtEl>
                                      </p:cBhvr>
                                    </p:animEffect>
                                  </p:childTnLst>
                                </p:cTn>
                              </p:par>
                              <p:par>
                                <p:cTn id="45" presetID="9" presetClass="entr" presetSubtype="0"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dissolve">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nodeType="click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dissolve">
                                      <p:cBhvr>
                                        <p:cTn id="52" dur="500"/>
                                        <p:tgtEl>
                                          <p:spTgt spid="25"/>
                                        </p:tgtEl>
                                      </p:cBhvr>
                                    </p:animEffect>
                                  </p:childTnLst>
                                </p:cTn>
                              </p:par>
                              <p:par>
                                <p:cTn id="53" presetID="9" presetClass="entr" presetSubtype="0" fill="hold" nodeType="with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dissolve">
                                      <p:cBhvr>
                                        <p:cTn id="55" dur="500"/>
                                        <p:tgtEl>
                                          <p:spTgt spid="27"/>
                                        </p:tgtEl>
                                      </p:cBhvr>
                                    </p:animEffect>
                                  </p:childTnLst>
                                </p:cTn>
                              </p:par>
                              <p:par>
                                <p:cTn id="56" presetID="9" presetClass="entr" presetSubtype="0" fill="hold" grpId="0" nodeType="withEffect">
                                  <p:stCondLst>
                                    <p:cond delay="0"/>
                                  </p:stCondLst>
                                  <p:childTnLst>
                                    <p:set>
                                      <p:cBhvr>
                                        <p:cTn id="57" dur="1" fill="hold">
                                          <p:stCondLst>
                                            <p:cond delay="0"/>
                                          </p:stCondLst>
                                        </p:cTn>
                                        <p:tgtEl>
                                          <p:spTgt spid="7"/>
                                        </p:tgtEl>
                                        <p:attrNameLst>
                                          <p:attrName>style.visibility</p:attrName>
                                        </p:attrNameLst>
                                      </p:cBhvr>
                                      <p:to>
                                        <p:strVal val="visible"/>
                                      </p:to>
                                    </p:set>
                                    <p:animEffect transition="in" filter="dissolve">
                                      <p:cBhvr>
                                        <p:cTn id="58" dur="500"/>
                                        <p:tgtEl>
                                          <p:spTgt spid="7"/>
                                        </p:tgtEl>
                                      </p:cBhvr>
                                    </p:animEffect>
                                  </p:childTnLst>
                                </p:cTn>
                              </p:par>
                              <p:par>
                                <p:cTn id="59" presetID="9" presetClass="entr" presetSubtype="0" fill="hold" nodeType="withEffect">
                                  <p:stCondLst>
                                    <p:cond delay="0"/>
                                  </p:stCondLst>
                                  <p:childTnLst>
                                    <p:set>
                                      <p:cBhvr>
                                        <p:cTn id="60" dur="1" fill="hold">
                                          <p:stCondLst>
                                            <p:cond delay="0"/>
                                          </p:stCondLst>
                                        </p:cTn>
                                        <p:tgtEl>
                                          <p:spTgt spid="82"/>
                                        </p:tgtEl>
                                        <p:attrNameLst>
                                          <p:attrName>style.visibility</p:attrName>
                                        </p:attrNameLst>
                                      </p:cBhvr>
                                      <p:to>
                                        <p:strVal val="visible"/>
                                      </p:to>
                                    </p:set>
                                    <p:animEffect transition="in" filter="dissolve">
                                      <p:cBhvr>
                                        <p:cTn id="61" dur="500"/>
                                        <p:tgtEl>
                                          <p:spTgt spid="82"/>
                                        </p:tgtEl>
                                      </p:cBhvr>
                                    </p:animEffect>
                                  </p:childTnLst>
                                </p:cTn>
                              </p:par>
                            </p:childTnLst>
                          </p:cTn>
                        </p:par>
                      </p:childTnLst>
                    </p:cTn>
                  </p:par>
                  <p:par>
                    <p:cTn id="62" fill="hold">
                      <p:stCondLst>
                        <p:cond delay="indefinite"/>
                      </p:stCondLst>
                      <p:childTnLst>
                        <p:par>
                          <p:cTn id="63" fill="hold">
                            <p:stCondLst>
                              <p:cond delay="0"/>
                            </p:stCondLst>
                            <p:childTnLst>
                              <p:par>
                                <p:cTn id="64" presetID="9" presetClass="entr" presetSubtype="0" fill="hold" nodeType="clickEffect">
                                  <p:stCondLst>
                                    <p:cond delay="0"/>
                                  </p:stCondLst>
                                  <p:childTnLst>
                                    <p:set>
                                      <p:cBhvr>
                                        <p:cTn id="65" dur="1" fill="hold">
                                          <p:stCondLst>
                                            <p:cond delay="0"/>
                                          </p:stCondLst>
                                        </p:cTn>
                                        <p:tgtEl>
                                          <p:spTgt spid="33"/>
                                        </p:tgtEl>
                                        <p:attrNameLst>
                                          <p:attrName>style.visibility</p:attrName>
                                        </p:attrNameLst>
                                      </p:cBhvr>
                                      <p:to>
                                        <p:strVal val="visible"/>
                                      </p:to>
                                    </p:set>
                                    <p:animEffect transition="in" filter="dissolve">
                                      <p:cBhvr>
                                        <p:cTn id="66" dur="500"/>
                                        <p:tgtEl>
                                          <p:spTgt spid="33"/>
                                        </p:tgtEl>
                                      </p:cBhvr>
                                    </p:animEffect>
                                  </p:childTnLst>
                                </p:cTn>
                              </p:par>
                              <p:par>
                                <p:cTn id="67" presetID="9" presetClass="entr" presetSubtype="0" fill="hold" nodeType="with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dissolve">
                                      <p:cBhvr>
                                        <p:cTn id="69" dur="500"/>
                                        <p:tgtEl>
                                          <p:spTgt spid="16"/>
                                        </p:tgtEl>
                                      </p:cBhvr>
                                    </p:animEffect>
                                  </p:childTnLst>
                                </p:cTn>
                              </p:par>
                              <p:par>
                                <p:cTn id="70" presetID="9" presetClass="entr" presetSubtype="0" fill="hold" nodeType="with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dissolve">
                                      <p:cBhvr>
                                        <p:cTn id="72" dur="500"/>
                                        <p:tgtEl>
                                          <p:spTgt spid="17"/>
                                        </p:tgtEl>
                                      </p:cBhvr>
                                    </p:animEffect>
                                  </p:childTnLst>
                                </p:cTn>
                              </p:par>
                              <p:par>
                                <p:cTn id="73" presetID="9" presetClass="entr" presetSubtype="0" fill="hold" nodeType="with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dissolve">
                                      <p:cBhvr>
                                        <p:cTn id="75" dur="500"/>
                                        <p:tgtEl>
                                          <p:spTgt spid="32"/>
                                        </p:tgtEl>
                                      </p:cBhvr>
                                    </p:animEffect>
                                  </p:childTnLst>
                                </p:cTn>
                              </p:par>
                              <p:par>
                                <p:cTn id="76" presetID="9" presetClass="entr" presetSubtype="0" fill="hold" grpId="0" nodeType="withEffect">
                                  <p:stCondLst>
                                    <p:cond delay="0"/>
                                  </p:stCondLst>
                                  <p:childTnLst>
                                    <p:set>
                                      <p:cBhvr>
                                        <p:cTn id="77" dur="1" fill="hold">
                                          <p:stCondLst>
                                            <p:cond delay="0"/>
                                          </p:stCondLst>
                                        </p:cTn>
                                        <p:tgtEl>
                                          <p:spTgt spid="45"/>
                                        </p:tgtEl>
                                        <p:attrNameLst>
                                          <p:attrName>style.visibility</p:attrName>
                                        </p:attrNameLst>
                                      </p:cBhvr>
                                      <p:to>
                                        <p:strVal val="visible"/>
                                      </p:to>
                                    </p:set>
                                    <p:animEffect transition="in" filter="dissolve">
                                      <p:cBhvr>
                                        <p:cTn id="78" dur="500"/>
                                        <p:tgtEl>
                                          <p:spTgt spid="45"/>
                                        </p:tgtEl>
                                      </p:cBhvr>
                                    </p:animEffect>
                                  </p:childTnLst>
                                </p:cTn>
                              </p:par>
                            </p:childTnLst>
                          </p:cTn>
                        </p:par>
                      </p:childTnLst>
                    </p:cTn>
                  </p:par>
                  <p:par>
                    <p:cTn id="79" fill="hold">
                      <p:stCondLst>
                        <p:cond delay="indefinite"/>
                      </p:stCondLst>
                      <p:childTnLst>
                        <p:par>
                          <p:cTn id="80" fill="hold">
                            <p:stCondLst>
                              <p:cond delay="0"/>
                            </p:stCondLst>
                            <p:childTnLst>
                              <p:par>
                                <p:cTn id="81" presetID="9" presetClass="entr" presetSubtype="0" fill="hold" nodeType="clickEffect">
                                  <p:stCondLst>
                                    <p:cond delay="0"/>
                                  </p:stCondLst>
                                  <p:childTnLst>
                                    <p:set>
                                      <p:cBhvr>
                                        <p:cTn id="82" dur="1" fill="hold">
                                          <p:stCondLst>
                                            <p:cond delay="0"/>
                                          </p:stCondLst>
                                        </p:cTn>
                                        <p:tgtEl>
                                          <p:spTgt spid="23"/>
                                        </p:tgtEl>
                                        <p:attrNameLst>
                                          <p:attrName>style.visibility</p:attrName>
                                        </p:attrNameLst>
                                      </p:cBhvr>
                                      <p:to>
                                        <p:strVal val="visible"/>
                                      </p:to>
                                    </p:set>
                                    <p:animEffect transition="in" filter="dissolve">
                                      <p:cBhvr>
                                        <p:cTn id="83" dur="500"/>
                                        <p:tgtEl>
                                          <p:spTgt spid="23"/>
                                        </p:tgtEl>
                                      </p:cBhvr>
                                    </p:animEffect>
                                  </p:childTnLst>
                                </p:cTn>
                              </p:par>
                              <p:par>
                                <p:cTn id="84" presetID="9" presetClass="entr" presetSubtype="0"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dissolve">
                                      <p:cBhvr>
                                        <p:cTn id="86" dur="500"/>
                                        <p:tgtEl>
                                          <p:spTgt spid="21"/>
                                        </p:tgtEl>
                                      </p:cBhvr>
                                    </p:animEffect>
                                  </p:childTnLst>
                                </p:cTn>
                              </p:par>
                              <p:par>
                                <p:cTn id="87" presetID="9" presetClass="entr" presetSubtype="0" fill="hold" nodeType="withEffect">
                                  <p:stCondLst>
                                    <p:cond delay="0"/>
                                  </p:stCondLst>
                                  <p:childTnLst>
                                    <p:set>
                                      <p:cBhvr>
                                        <p:cTn id="88" dur="1" fill="hold">
                                          <p:stCondLst>
                                            <p:cond delay="0"/>
                                          </p:stCondLst>
                                        </p:cTn>
                                        <p:tgtEl>
                                          <p:spTgt spid="42"/>
                                        </p:tgtEl>
                                        <p:attrNameLst>
                                          <p:attrName>style.visibility</p:attrName>
                                        </p:attrNameLst>
                                      </p:cBhvr>
                                      <p:to>
                                        <p:strVal val="visible"/>
                                      </p:to>
                                    </p:set>
                                    <p:animEffect transition="in" filter="dissolve">
                                      <p:cBhvr>
                                        <p:cTn id="89"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18" grpId="0"/>
      <p:bldP spid="19" grpId="0"/>
      <p:bldP spid="6" grpId="0" animBg="1"/>
      <p:bldP spid="21" grpId="0" animBg="1"/>
      <p:bldP spid="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3"/>
          <p:cNvSpPr>
            <a:spLocks noChangeArrowheads="1"/>
          </p:cNvSpPr>
          <p:nvPr/>
        </p:nvSpPr>
        <p:spPr bwMode="auto">
          <a:xfrm>
            <a:off x="156739" y="244888"/>
            <a:ext cx="6257636" cy="12698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20000"/>
              </a:spcBef>
            </a:pPr>
            <a:r>
              <a:rPr lang="en-US" sz="3600" dirty="0">
                <a:solidFill>
                  <a:srgbClr val="FF0000"/>
                </a:solidFill>
                <a:latin typeface="Apple Chancery"/>
                <a:cs typeface="Apple Chancery"/>
              </a:rPr>
              <a:t>Example 11: </a:t>
            </a:r>
            <a:r>
              <a:rPr lang="en-US" sz="2000" dirty="0">
                <a:latin typeface="Times New Roman"/>
                <a:cs typeface="Times New Roman"/>
              </a:rPr>
              <a:t>A one microfarad cap is in series with a 10 k-ohm resistor, a battery whose voltage is 100 volts and a switch.</a:t>
            </a:r>
          </a:p>
        </p:txBody>
      </p:sp>
      <p:sp>
        <p:nvSpPr>
          <p:cNvPr id="12" name="Rectangle 3"/>
          <p:cNvSpPr>
            <a:spLocks noChangeArrowheads="1"/>
          </p:cNvSpPr>
          <p:nvPr/>
        </p:nvSpPr>
        <p:spPr bwMode="auto">
          <a:xfrm>
            <a:off x="389253" y="1529076"/>
            <a:ext cx="6197600" cy="1013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20000"/>
              </a:spcBef>
            </a:pPr>
            <a:r>
              <a:rPr lang="en-US" sz="2000" dirty="0">
                <a:solidFill>
                  <a:srgbClr val="FF0000"/>
                </a:solidFill>
                <a:latin typeface="Apple Chancery"/>
                <a:cs typeface="Apple Chancery"/>
              </a:rPr>
              <a:t>a.) The capacitance value </a:t>
            </a:r>
            <a:r>
              <a:rPr lang="en-US" sz="2000" dirty="0">
                <a:latin typeface="Times New Roman"/>
                <a:cs typeface="Times New Roman"/>
              </a:rPr>
              <a:t>tells you something that is always true no matter what the voltage across the cap happens to be.  What does it tell you?</a:t>
            </a:r>
          </a:p>
        </p:txBody>
      </p:sp>
      <p:sp>
        <p:nvSpPr>
          <p:cNvPr id="13" name="Rectangle 3"/>
          <p:cNvSpPr>
            <a:spLocks noChangeArrowheads="1"/>
          </p:cNvSpPr>
          <p:nvPr/>
        </p:nvSpPr>
        <p:spPr bwMode="auto">
          <a:xfrm>
            <a:off x="389253" y="3025503"/>
            <a:ext cx="8356244" cy="421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20000"/>
              </a:spcBef>
            </a:pPr>
            <a:r>
              <a:rPr lang="en-US" sz="2000" dirty="0">
                <a:solidFill>
                  <a:srgbClr val="FF0000"/>
                </a:solidFill>
                <a:latin typeface="Apple Chancery"/>
                <a:cs typeface="Apple Chancery"/>
              </a:rPr>
              <a:t>b.) What is the </a:t>
            </a:r>
            <a:r>
              <a:rPr lang="en-US" sz="2000" dirty="0">
                <a:latin typeface="Times New Roman"/>
                <a:cs typeface="Times New Roman"/>
              </a:rPr>
              <a:t>initial current in the circuit?</a:t>
            </a:r>
          </a:p>
        </p:txBody>
      </p:sp>
      <p:sp>
        <p:nvSpPr>
          <p:cNvPr id="14" name="Rectangle 3"/>
          <p:cNvSpPr>
            <a:spLocks noChangeArrowheads="1"/>
          </p:cNvSpPr>
          <p:nvPr/>
        </p:nvSpPr>
        <p:spPr bwMode="auto">
          <a:xfrm>
            <a:off x="389253" y="4273383"/>
            <a:ext cx="8445500" cy="421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20000"/>
              </a:spcBef>
            </a:pPr>
            <a:r>
              <a:rPr lang="en-US" sz="2000" dirty="0">
                <a:solidFill>
                  <a:srgbClr val="FF0000"/>
                </a:solidFill>
                <a:latin typeface="Apple Chancery"/>
                <a:cs typeface="Apple Chancery"/>
              </a:rPr>
              <a:t>c.) What is the </a:t>
            </a:r>
            <a:r>
              <a:rPr lang="en-US" sz="2000" dirty="0">
                <a:latin typeface="Times New Roman"/>
                <a:cs typeface="Times New Roman"/>
              </a:rPr>
              <a:t>circuit’s current after a long time?</a:t>
            </a:r>
          </a:p>
        </p:txBody>
      </p:sp>
      <p:sp>
        <p:nvSpPr>
          <p:cNvPr id="16"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a:p>
        </p:txBody>
      </p:sp>
      <p:sp>
        <p:nvSpPr>
          <p:cNvPr id="17" name="TextBox 43"/>
          <p:cNvSpPr txBox="1">
            <a:spLocks noChangeArrowheads="1"/>
          </p:cNvSpPr>
          <p:nvPr/>
        </p:nvSpPr>
        <p:spPr bwMode="auto">
          <a:xfrm>
            <a:off x="8719662" y="6472238"/>
            <a:ext cx="389017" cy="252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44.)</a:t>
            </a:r>
          </a:p>
        </p:txBody>
      </p:sp>
      <p:sp>
        <p:nvSpPr>
          <p:cNvPr id="18" name="Rectangle 3"/>
          <p:cNvSpPr>
            <a:spLocks noChangeArrowheads="1"/>
          </p:cNvSpPr>
          <p:nvPr/>
        </p:nvSpPr>
        <p:spPr bwMode="auto">
          <a:xfrm>
            <a:off x="5610772" y="4312503"/>
            <a:ext cx="3355428" cy="382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20000"/>
              </a:spcBef>
            </a:pPr>
            <a:r>
              <a:rPr lang="en-US" dirty="0">
                <a:solidFill>
                  <a:srgbClr val="FF0000"/>
                </a:solidFill>
                <a:latin typeface="Apple Chancery"/>
                <a:cs typeface="Apple Chancery"/>
              </a:rPr>
              <a:t>It will go </a:t>
            </a:r>
            <a:r>
              <a:rPr lang="en-US" dirty="0">
                <a:latin typeface="Times New Roman"/>
                <a:cs typeface="Times New Roman"/>
              </a:rPr>
              <a:t>to zero.</a:t>
            </a:r>
          </a:p>
        </p:txBody>
      </p:sp>
      <p:sp>
        <p:nvSpPr>
          <p:cNvPr id="27" name="Rectangle 3"/>
          <p:cNvSpPr>
            <a:spLocks noChangeArrowheads="1"/>
          </p:cNvSpPr>
          <p:nvPr/>
        </p:nvSpPr>
        <p:spPr bwMode="auto">
          <a:xfrm>
            <a:off x="609956" y="2545456"/>
            <a:ext cx="8356244" cy="4080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20000"/>
              </a:spcBef>
            </a:pPr>
            <a:r>
              <a:rPr lang="en-US" sz="1600" dirty="0">
                <a:solidFill>
                  <a:srgbClr val="FF0000"/>
                </a:solidFill>
                <a:latin typeface="Apple Chancery"/>
                <a:cs typeface="Apple Chancery"/>
              </a:rPr>
              <a:t>The capacitance </a:t>
            </a:r>
            <a:r>
              <a:rPr lang="en-US" sz="1600" dirty="0">
                <a:latin typeface="Times New Roman"/>
                <a:cs typeface="Times New Roman"/>
              </a:rPr>
              <a:t>tells you the amount of charge one plate can hold per volt across the plates.</a:t>
            </a:r>
          </a:p>
        </p:txBody>
      </p:sp>
      <p:pic>
        <p:nvPicPr>
          <p:cNvPr id="7" name="Picture 6">
            <a:extLst>
              <a:ext uri="{FF2B5EF4-FFF2-40B4-BE49-F238E27FC236}">
                <a16:creationId xmlns:a16="http://schemas.microsoft.com/office/drawing/2014/main" id="{B557A7E0-74CC-DB4F-8BAB-32F9381F86CA}"/>
              </a:ext>
            </a:extLst>
          </p:cNvPr>
          <p:cNvPicPr>
            <a:picLocks noChangeAspect="1"/>
          </p:cNvPicPr>
          <p:nvPr/>
        </p:nvPicPr>
        <p:blipFill>
          <a:blip r:embed="rId3"/>
          <a:stretch>
            <a:fillRect/>
          </a:stretch>
        </p:blipFill>
        <p:spPr>
          <a:xfrm>
            <a:off x="6314679" y="280809"/>
            <a:ext cx="2794000" cy="2222500"/>
          </a:xfrm>
          <a:prstGeom prst="rect">
            <a:avLst/>
          </a:prstGeom>
        </p:spPr>
      </p:pic>
      <p:graphicFrame>
        <p:nvGraphicFramePr>
          <p:cNvPr id="9" name="Object 8">
            <a:extLst>
              <a:ext uri="{FF2B5EF4-FFF2-40B4-BE49-F238E27FC236}">
                <a16:creationId xmlns:a16="http://schemas.microsoft.com/office/drawing/2014/main" id="{69A95E79-6FD2-7041-9999-122CE05BCD34}"/>
              </a:ext>
            </a:extLst>
          </p:cNvPr>
          <p:cNvGraphicFramePr>
            <a:graphicFrameLocks noChangeAspect="1"/>
          </p:cNvGraphicFramePr>
          <p:nvPr/>
        </p:nvGraphicFramePr>
        <p:xfrm>
          <a:off x="5598223" y="3206916"/>
          <a:ext cx="2389639" cy="944741"/>
        </p:xfrm>
        <a:graphic>
          <a:graphicData uri="http://schemas.openxmlformats.org/presentationml/2006/ole">
            <mc:AlternateContent xmlns:mc="http://schemas.openxmlformats.org/markup-compatibility/2006">
              <mc:Choice xmlns:v="urn:schemas-microsoft-com:vml" Requires="v">
                <p:oleObj r:id="rId4" imgW="1638300" imgH="647700" progId="Equation.DSMT4">
                  <p:embed/>
                </p:oleObj>
              </mc:Choice>
              <mc:Fallback>
                <p:oleObj r:id="rId4" imgW="1638300" imgH="647700" progId="Equation.DSMT4">
                  <p:embed/>
                  <p:pic>
                    <p:nvPicPr>
                      <p:cNvPr id="9" name="Object 8">
                        <a:extLst>
                          <a:ext uri="{FF2B5EF4-FFF2-40B4-BE49-F238E27FC236}">
                            <a16:creationId xmlns:a16="http://schemas.microsoft.com/office/drawing/2014/main" id="{69A95E79-6FD2-7041-9999-122CE05BCD34}"/>
                          </a:ext>
                        </a:extLst>
                      </p:cNvPr>
                      <p:cNvPicPr/>
                      <p:nvPr/>
                    </p:nvPicPr>
                    <p:blipFill>
                      <a:blip r:embed="rId5"/>
                      <a:stretch>
                        <a:fillRect/>
                      </a:stretch>
                    </p:blipFill>
                    <p:spPr>
                      <a:xfrm>
                        <a:off x="5598223" y="3206916"/>
                        <a:ext cx="2389639" cy="944741"/>
                      </a:xfrm>
                      <a:prstGeom prst="rect">
                        <a:avLst/>
                      </a:prstGeom>
                    </p:spPr>
                  </p:pic>
                </p:oleObj>
              </mc:Fallback>
            </mc:AlternateContent>
          </a:graphicData>
        </a:graphic>
      </p:graphicFrame>
      <p:sp>
        <p:nvSpPr>
          <p:cNvPr id="21" name="Rectangle 3">
            <a:extLst>
              <a:ext uri="{FF2B5EF4-FFF2-40B4-BE49-F238E27FC236}">
                <a16:creationId xmlns:a16="http://schemas.microsoft.com/office/drawing/2014/main" id="{A5E63861-0012-8647-82ED-CE461A21B50B}"/>
              </a:ext>
            </a:extLst>
          </p:cNvPr>
          <p:cNvSpPr>
            <a:spLocks noChangeArrowheads="1"/>
          </p:cNvSpPr>
          <p:nvPr/>
        </p:nvSpPr>
        <p:spPr bwMode="auto">
          <a:xfrm>
            <a:off x="609956" y="3472253"/>
            <a:ext cx="4739810" cy="672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20000"/>
              </a:spcBef>
            </a:pPr>
            <a:r>
              <a:rPr lang="en-US" dirty="0">
                <a:solidFill>
                  <a:srgbClr val="FF0000"/>
                </a:solidFill>
                <a:latin typeface="Apple Chancery"/>
                <a:cs typeface="Apple Chancery"/>
              </a:rPr>
              <a:t>With no charge </a:t>
            </a:r>
            <a:r>
              <a:rPr lang="en-US" dirty="0">
                <a:latin typeface="Times New Roman"/>
                <a:cs typeface="Times New Roman"/>
              </a:rPr>
              <a:t>initial on the cap (and, hence, no voltage across the cap), we can write:</a:t>
            </a:r>
          </a:p>
        </p:txBody>
      </p:sp>
      <p:sp>
        <p:nvSpPr>
          <p:cNvPr id="22" name="Rectangle 3">
            <a:extLst>
              <a:ext uri="{FF2B5EF4-FFF2-40B4-BE49-F238E27FC236}">
                <a16:creationId xmlns:a16="http://schemas.microsoft.com/office/drawing/2014/main" id="{EC78753E-64DD-4044-8AF0-FCD86C8DCB70}"/>
              </a:ext>
            </a:extLst>
          </p:cNvPr>
          <p:cNvSpPr>
            <a:spLocks noChangeArrowheads="1"/>
          </p:cNvSpPr>
          <p:nvPr/>
        </p:nvSpPr>
        <p:spPr bwMode="auto">
          <a:xfrm>
            <a:off x="389253" y="4827998"/>
            <a:ext cx="8445500" cy="421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20000"/>
              </a:spcBef>
            </a:pPr>
            <a:r>
              <a:rPr lang="en-US" sz="2000" dirty="0">
                <a:solidFill>
                  <a:srgbClr val="FF0000"/>
                </a:solidFill>
                <a:latin typeface="Apple Chancery"/>
                <a:cs typeface="Apple Chancery"/>
              </a:rPr>
              <a:t>d.) How much </a:t>
            </a:r>
            <a:r>
              <a:rPr lang="en-US" sz="2000" dirty="0">
                <a:latin typeface="Times New Roman"/>
                <a:cs typeface="Times New Roman"/>
              </a:rPr>
              <a:t>charge will the cap hold when fully charged?</a:t>
            </a:r>
          </a:p>
        </p:txBody>
      </p:sp>
      <p:sp>
        <p:nvSpPr>
          <p:cNvPr id="23" name="Rectangle 3">
            <a:extLst>
              <a:ext uri="{FF2B5EF4-FFF2-40B4-BE49-F238E27FC236}">
                <a16:creationId xmlns:a16="http://schemas.microsoft.com/office/drawing/2014/main" id="{DE7715B5-1E10-0D4F-B6CB-93878D021EDF}"/>
              </a:ext>
            </a:extLst>
          </p:cNvPr>
          <p:cNvSpPr>
            <a:spLocks noChangeArrowheads="1"/>
          </p:cNvSpPr>
          <p:nvPr/>
        </p:nvSpPr>
        <p:spPr bwMode="auto">
          <a:xfrm>
            <a:off x="609956" y="5276530"/>
            <a:ext cx="4739810" cy="9371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20000"/>
              </a:spcBef>
            </a:pPr>
            <a:r>
              <a:rPr lang="en-US" dirty="0">
                <a:solidFill>
                  <a:srgbClr val="FF0000"/>
                </a:solidFill>
                <a:latin typeface="Apple Chancery"/>
                <a:cs typeface="Apple Chancery"/>
              </a:rPr>
              <a:t>When fully charged, </a:t>
            </a:r>
            <a:r>
              <a:rPr lang="en-US" dirty="0">
                <a:latin typeface="Times New Roman"/>
                <a:cs typeface="Times New Roman"/>
              </a:rPr>
              <a:t>all the voltage drop will be across the cap (no current in the circuit, so no drop across the resistor), and</a:t>
            </a:r>
          </a:p>
        </p:txBody>
      </p:sp>
      <p:graphicFrame>
        <p:nvGraphicFramePr>
          <p:cNvPr id="24" name="Object 23">
            <a:extLst>
              <a:ext uri="{FF2B5EF4-FFF2-40B4-BE49-F238E27FC236}">
                <a16:creationId xmlns:a16="http://schemas.microsoft.com/office/drawing/2014/main" id="{87C1DD98-2B6D-6043-9661-4C78CE9701E0}"/>
              </a:ext>
            </a:extLst>
          </p:cNvPr>
          <p:cNvGraphicFramePr>
            <a:graphicFrameLocks noChangeAspect="1"/>
          </p:cNvGraphicFramePr>
          <p:nvPr/>
        </p:nvGraphicFramePr>
        <p:xfrm>
          <a:off x="6740841" y="4846600"/>
          <a:ext cx="2093912" cy="1797050"/>
        </p:xfrm>
        <a:graphic>
          <a:graphicData uri="http://schemas.openxmlformats.org/presentationml/2006/ole">
            <mc:AlternateContent xmlns:mc="http://schemas.openxmlformats.org/markup-compatibility/2006">
              <mc:Choice xmlns:v="urn:schemas-microsoft-com:vml" Requires="v">
                <p:oleObj r:id="rId6" imgW="1435100" imgH="1231900" progId="Equation.DSMT4">
                  <p:embed/>
                </p:oleObj>
              </mc:Choice>
              <mc:Fallback>
                <p:oleObj r:id="rId6" imgW="1435100" imgH="1231900" progId="Equation.DSMT4">
                  <p:embed/>
                  <p:pic>
                    <p:nvPicPr>
                      <p:cNvPr id="24" name="Object 23">
                        <a:extLst>
                          <a:ext uri="{FF2B5EF4-FFF2-40B4-BE49-F238E27FC236}">
                            <a16:creationId xmlns:a16="http://schemas.microsoft.com/office/drawing/2014/main" id="{87C1DD98-2B6D-6043-9661-4C78CE9701E0}"/>
                          </a:ext>
                        </a:extLst>
                      </p:cNvPr>
                      <p:cNvPicPr/>
                      <p:nvPr/>
                    </p:nvPicPr>
                    <p:blipFill>
                      <a:blip r:embed="rId7"/>
                      <a:stretch>
                        <a:fillRect/>
                      </a:stretch>
                    </p:blipFill>
                    <p:spPr>
                      <a:xfrm>
                        <a:off x="6740841" y="4846600"/>
                        <a:ext cx="2093912" cy="1797050"/>
                      </a:xfrm>
                      <a:prstGeom prst="rect">
                        <a:avLst/>
                      </a:prstGeom>
                    </p:spPr>
                  </p:pic>
                </p:oleObj>
              </mc:Fallback>
            </mc:AlternateContent>
          </a:graphicData>
        </a:graphic>
      </p:graphicFrame>
    </p:spTree>
    <p:extLst>
      <p:ext uri="{BB962C8B-B14F-4D97-AF65-F5344CB8AC3E}">
        <p14:creationId xmlns:p14="http://schemas.microsoft.com/office/powerpoint/2010/main" val="3502313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dissolv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dissolv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dissolv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dissolve">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dissolve">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dissolve">
                                      <p:cBhvr>
                                        <p:cTn id="42" dur="500"/>
                                        <p:tgtEl>
                                          <p:spTgt spid="23"/>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dissolve">
                                      <p:cBhvr>
                                        <p:cTn id="4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8" grpId="0"/>
      <p:bldP spid="27" grpId="0"/>
      <p:bldP spid="21" grpId="0"/>
      <p:bldP spid="22" grpId="0"/>
      <p:bldP spid="23"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3"/>
          <p:cNvSpPr>
            <a:spLocks noChangeArrowheads="1"/>
          </p:cNvSpPr>
          <p:nvPr/>
        </p:nvSpPr>
        <p:spPr bwMode="auto">
          <a:xfrm>
            <a:off x="344625" y="543173"/>
            <a:ext cx="3046412" cy="1013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20000"/>
              </a:spcBef>
            </a:pPr>
            <a:r>
              <a:rPr lang="en-US" sz="2000" dirty="0">
                <a:solidFill>
                  <a:srgbClr val="FF0000"/>
                </a:solidFill>
                <a:latin typeface="Apple Chancery"/>
                <a:cs typeface="Apple Chancery"/>
              </a:rPr>
              <a:t>e.) How much energy </a:t>
            </a:r>
            <a:r>
              <a:rPr lang="en-US" sz="2000" dirty="0">
                <a:latin typeface="Times New Roman"/>
                <a:cs typeface="Times New Roman"/>
              </a:rPr>
              <a:t>does the cap hold when fully charged?</a:t>
            </a:r>
          </a:p>
        </p:txBody>
      </p:sp>
      <p:sp>
        <p:nvSpPr>
          <p:cNvPr id="13" name="Rectangle 3"/>
          <p:cNvSpPr>
            <a:spLocks noChangeArrowheads="1"/>
          </p:cNvSpPr>
          <p:nvPr/>
        </p:nvSpPr>
        <p:spPr bwMode="auto">
          <a:xfrm>
            <a:off x="344625" y="2160226"/>
            <a:ext cx="8356244" cy="421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20000"/>
              </a:spcBef>
            </a:pPr>
            <a:r>
              <a:rPr lang="en-US" sz="2000" dirty="0">
                <a:solidFill>
                  <a:srgbClr val="FF0000"/>
                </a:solidFill>
                <a:latin typeface="Apple Chancery"/>
                <a:cs typeface="Apple Chancery"/>
              </a:rPr>
              <a:t>f.) Where is </a:t>
            </a:r>
            <a:r>
              <a:rPr lang="en-US" sz="2000" dirty="0">
                <a:latin typeface="Times New Roman"/>
                <a:cs typeface="Times New Roman"/>
              </a:rPr>
              <a:t>the energy stored?</a:t>
            </a:r>
          </a:p>
        </p:txBody>
      </p:sp>
      <p:sp>
        <p:nvSpPr>
          <p:cNvPr id="14" name="Rectangle 3"/>
          <p:cNvSpPr>
            <a:spLocks noChangeArrowheads="1"/>
          </p:cNvSpPr>
          <p:nvPr/>
        </p:nvSpPr>
        <p:spPr bwMode="auto">
          <a:xfrm>
            <a:off x="319780" y="3214505"/>
            <a:ext cx="8764054" cy="421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20000"/>
              </a:spcBef>
            </a:pPr>
            <a:r>
              <a:rPr lang="en-US" sz="2000" dirty="0">
                <a:solidFill>
                  <a:srgbClr val="FF0000"/>
                </a:solidFill>
                <a:latin typeface="Apple Chancery"/>
                <a:cs typeface="Apple Chancery"/>
              </a:rPr>
              <a:t>g.) You are told </a:t>
            </a:r>
            <a:r>
              <a:rPr lang="en-US" sz="2000" dirty="0">
                <a:latin typeface="Times New Roman"/>
                <a:cs typeface="Times New Roman"/>
              </a:rPr>
              <a:t>the system’s time constant is        </a:t>
            </a:r>
            <a:r>
              <a:rPr lang="en-US" sz="2000" dirty="0">
                <a:solidFill>
                  <a:srgbClr val="FF0000"/>
                </a:solidFill>
                <a:latin typeface="Times New Roman"/>
                <a:cs typeface="Times New Roman"/>
              </a:rPr>
              <a:t>seconds.</a:t>
            </a:r>
            <a:r>
              <a:rPr lang="en-US" sz="2000" dirty="0">
                <a:latin typeface="Times New Roman"/>
                <a:cs typeface="Times New Roman"/>
              </a:rPr>
              <a:t> What does that tell you?</a:t>
            </a:r>
          </a:p>
        </p:txBody>
      </p:sp>
      <p:sp>
        <p:nvSpPr>
          <p:cNvPr id="16"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a:p>
        </p:txBody>
      </p:sp>
      <p:sp>
        <p:nvSpPr>
          <p:cNvPr id="17" name="TextBox 43"/>
          <p:cNvSpPr txBox="1">
            <a:spLocks noChangeArrowheads="1"/>
          </p:cNvSpPr>
          <p:nvPr/>
        </p:nvSpPr>
        <p:spPr bwMode="auto">
          <a:xfrm>
            <a:off x="8719662" y="6472238"/>
            <a:ext cx="389017" cy="252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45.)</a:t>
            </a:r>
          </a:p>
        </p:txBody>
      </p:sp>
      <p:sp>
        <p:nvSpPr>
          <p:cNvPr id="18" name="Rectangle 3"/>
          <p:cNvSpPr>
            <a:spLocks noChangeArrowheads="1"/>
          </p:cNvSpPr>
          <p:nvPr/>
        </p:nvSpPr>
        <p:spPr bwMode="auto">
          <a:xfrm>
            <a:off x="817502" y="3633883"/>
            <a:ext cx="8262813" cy="382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20000"/>
              </a:spcBef>
            </a:pPr>
            <a:r>
              <a:rPr lang="en-US" dirty="0">
                <a:solidFill>
                  <a:srgbClr val="FF0000"/>
                </a:solidFill>
                <a:latin typeface="Apple Chancery"/>
                <a:cs typeface="Apple Chancery"/>
              </a:rPr>
              <a:t>It tells you </a:t>
            </a:r>
            <a:r>
              <a:rPr lang="en-US" dirty="0">
                <a:latin typeface="Times New Roman"/>
                <a:cs typeface="Times New Roman"/>
              </a:rPr>
              <a:t>how long it will take for the cap to charge up to or discharge by 63%.</a:t>
            </a:r>
          </a:p>
        </p:txBody>
      </p:sp>
      <p:pic>
        <p:nvPicPr>
          <p:cNvPr id="7" name="Picture 6">
            <a:extLst>
              <a:ext uri="{FF2B5EF4-FFF2-40B4-BE49-F238E27FC236}">
                <a16:creationId xmlns:a16="http://schemas.microsoft.com/office/drawing/2014/main" id="{B557A7E0-74CC-DB4F-8BAB-32F9381F86CA}"/>
              </a:ext>
            </a:extLst>
          </p:cNvPr>
          <p:cNvPicPr>
            <a:picLocks noChangeAspect="1"/>
          </p:cNvPicPr>
          <p:nvPr/>
        </p:nvPicPr>
        <p:blipFill>
          <a:blip r:embed="rId3"/>
          <a:stretch>
            <a:fillRect/>
          </a:stretch>
        </p:blipFill>
        <p:spPr>
          <a:xfrm>
            <a:off x="6314679" y="280809"/>
            <a:ext cx="2794000" cy="2222500"/>
          </a:xfrm>
          <a:prstGeom prst="rect">
            <a:avLst/>
          </a:prstGeom>
        </p:spPr>
      </p:pic>
      <p:graphicFrame>
        <p:nvGraphicFramePr>
          <p:cNvPr id="9" name="Object 8">
            <a:extLst>
              <a:ext uri="{FF2B5EF4-FFF2-40B4-BE49-F238E27FC236}">
                <a16:creationId xmlns:a16="http://schemas.microsoft.com/office/drawing/2014/main" id="{69A95E79-6FD2-7041-9999-122CE05BCD34}"/>
              </a:ext>
            </a:extLst>
          </p:cNvPr>
          <p:cNvGraphicFramePr>
            <a:graphicFrameLocks noChangeAspect="1"/>
          </p:cNvGraphicFramePr>
          <p:nvPr/>
        </p:nvGraphicFramePr>
        <p:xfrm>
          <a:off x="3550314" y="589960"/>
          <a:ext cx="2352675" cy="1316037"/>
        </p:xfrm>
        <a:graphic>
          <a:graphicData uri="http://schemas.openxmlformats.org/presentationml/2006/ole">
            <mc:AlternateContent xmlns:mc="http://schemas.openxmlformats.org/markup-compatibility/2006">
              <mc:Choice xmlns:v="urn:schemas-microsoft-com:vml" Requires="v">
                <p:oleObj r:id="rId4" imgW="1612900" imgH="901700" progId="Equation.DSMT4">
                  <p:embed/>
                </p:oleObj>
              </mc:Choice>
              <mc:Fallback>
                <p:oleObj r:id="rId4" imgW="1612900" imgH="901700" progId="Equation.DSMT4">
                  <p:embed/>
                  <p:pic>
                    <p:nvPicPr>
                      <p:cNvPr id="9" name="Object 8">
                        <a:extLst>
                          <a:ext uri="{FF2B5EF4-FFF2-40B4-BE49-F238E27FC236}">
                            <a16:creationId xmlns:a16="http://schemas.microsoft.com/office/drawing/2014/main" id="{69A95E79-6FD2-7041-9999-122CE05BCD34}"/>
                          </a:ext>
                        </a:extLst>
                      </p:cNvPr>
                      <p:cNvPicPr/>
                      <p:nvPr/>
                    </p:nvPicPr>
                    <p:blipFill>
                      <a:blip r:embed="rId5"/>
                      <a:stretch>
                        <a:fillRect/>
                      </a:stretch>
                    </p:blipFill>
                    <p:spPr>
                      <a:xfrm>
                        <a:off x="3550314" y="589960"/>
                        <a:ext cx="2352675" cy="1316037"/>
                      </a:xfrm>
                      <a:prstGeom prst="rect">
                        <a:avLst/>
                      </a:prstGeom>
                    </p:spPr>
                  </p:pic>
                </p:oleObj>
              </mc:Fallback>
            </mc:AlternateContent>
          </a:graphicData>
        </a:graphic>
      </p:graphicFrame>
      <p:sp>
        <p:nvSpPr>
          <p:cNvPr id="21" name="Rectangle 3">
            <a:extLst>
              <a:ext uri="{FF2B5EF4-FFF2-40B4-BE49-F238E27FC236}">
                <a16:creationId xmlns:a16="http://schemas.microsoft.com/office/drawing/2014/main" id="{A5E63861-0012-8647-82ED-CE461A21B50B}"/>
              </a:ext>
            </a:extLst>
          </p:cNvPr>
          <p:cNvSpPr>
            <a:spLocks noChangeArrowheads="1"/>
          </p:cNvSpPr>
          <p:nvPr/>
        </p:nvSpPr>
        <p:spPr bwMode="auto">
          <a:xfrm>
            <a:off x="1021132" y="2524673"/>
            <a:ext cx="4739810" cy="4412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20000"/>
              </a:spcBef>
            </a:pPr>
            <a:r>
              <a:rPr lang="en-US" dirty="0">
                <a:solidFill>
                  <a:srgbClr val="FF0000"/>
                </a:solidFill>
                <a:latin typeface="Apple Chancery"/>
                <a:cs typeface="Apple Chancery"/>
              </a:rPr>
              <a:t>In the electric field </a:t>
            </a:r>
            <a:r>
              <a:rPr lang="en-US" dirty="0">
                <a:latin typeface="Times New Roman"/>
                <a:cs typeface="Times New Roman"/>
              </a:rPr>
              <a:t>between the plates.</a:t>
            </a:r>
          </a:p>
        </p:txBody>
      </p:sp>
      <p:graphicFrame>
        <p:nvGraphicFramePr>
          <p:cNvPr id="19" name="Object 18">
            <a:extLst>
              <a:ext uri="{FF2B5EF4-FFF2-40B4-BE49-F238E27FC236}">
                <a16:creationId xmlns:a16="http://schemas.microsoft.com/office/drawing/2014/main" id="{BBD224FB-172A-D747-B81C-C73B41AE62B4}"/>
              </a:ext>
            </a:extLst>
          </p:cNvPr>
          <p:cNvGraphicFramePr>
            <a:graphicFrameLocks noChangeAspect="1"/>
          </p:cNvGraphicFramePr>
          <p:nvPr>
            <p:extLst>
              <p:ext uri="{D42A27DB-BD31-4B8C-83A1-F6EECF244321}">
                <p14:modId xmlns:p14="http://schemas.microsoft.com/office/powerpoint/2010/main" val="189735812"/>
              </p:ext>
            </p:extLst>
          </p:nvPr>
        </p:nvGraphicFramePr>
        <p:xfrm>
          <a:off x="5097065" y="3199288"/>
          <a:ext cx="464481" cy="339289"/>
        </p:xfrm>
        <a:graphic>
          <a:graphicData uri="http://schemas.openxmlformats.org/presentationml/2006/ole">
            <mc:AlternateContent xmlns:mc="http://schemas.openxmlformats.org/markup-compatibility/2006">
              <mc:Choice xmlns:v="urn:schemas-microsoft-com:vml" Requires="v">
                <p:oleObj r:id="rId6" imgW="279400" imgH="203200" progId="Equation.DSMT4">
                  <p:embed/>
                </p:oleObj>
              </mc:Choice>
              <mc:Fallback>
                <p:oleObj r:id="rId6" imgW="279400" imgH="203200" progId="Equation.DSMT4">
                  <p:embed/>
                  <p:pic>
                    <p:nvPicPr>
                      <p:cNvPr id="19" name="Object 18">
                        <a:extLst>
                          <a:ext uri="{FF2B5EF4-FFF2-40B4-BE49-F238E27FC236}">
                            <a16:creationId xmlns:a16="http://schemas.microsoft.com/office/drawing/2014/main" id="{BBD224FB-172A-D747-B81C-C73B41AE62B4}"/>
                          </a:ext>
                        </a:extLst>
                      </p:cNvPr>
                      <p:cNvPicPr/>
                      <p:nvPr/>
                    </p:nvPicPr>
                    <p:blipFill>
                      <a:blip r:embed="rId7"/>
                      <a:stretch>
                        <a:fillRect/>
                      </a:stretch>
                    </p:blipFill>
                    <p:spPr>
                      <a:xfrm>
                        <a:off x="5097065" y="3199288"/>
                        <a:ext cx="464481" cy="339289"/>
                      </a:xfrm>
                      <a:prstGeom prst="rect">
                        <a:avLst/>
                      </a:prstGeom>
                    </p:spPr>
                  </p:pic>
                </p:oleObj>
              </mc:Fallback>
            </mc:AlternateContent>
          </a:graphicData>
        </a:graphic>
      </p:graphicFrame>
      <p:sp>
        <p:nvSpPr>
          <p:cNvPr id="20" name="Rectangle 3">
            <a:extLst>
              <a:ext uri="{FF2B5EF4-FFF2-40B4-BE49-F238E27FC236}">
                <a16:creationId xmlns:a16="http://schemas.microsoft.com/office/drawing/2014/main" id="{F1BCFF53-0D39-D447-9EEF-BF305F881757}"/>
              </a:ext>
            </a:extLst>
          </p:cNvPr>
          <p:cNvSpPr>
            <a:spLocks noChangeArrowheads="1"/>
          </p:cNvSpPr>
          <p:nvPr/>
        </p:nvSpPr>
        <p:spPr bwMode="auto">
          <a:xfrm>
            <a:off x="379946" y="4284090"/>
            <a:ext cx="8764054" cy="421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20000"/>
              </a:spcBef>
            </a:pPr>
            <a:r>
              <a:rPr lang="en-US" sz="2000" dirty="0">
                <a:solidFill>
                  <a:srgbClr val="FF0000"/>
                </a:solidFill>
                <a:latin typeface="Apple Chancery"/>
                <a:cs typeface="Apple Chancery"/>
              </a:rPr>
              <a:t>h.) Where is </a:t>
            </a:r>
            <a:r>
              <a:rPr lang="en-US" sz="2000" dirty="0">
                <a:latin typeface="Times New Roman"/>
                <a:cs typeface="Times New Roman"/>
              </a:rPr>
              <a:t>the charge alluded to found?  </a:t>
            </a:r>
          </a:p>
        </p:txBody>
      </p:sp>
      <p:sp>
        <p:nvSpPr>
          <p:cNvPr id="25" name="Rectangle 3">
            <a:extLst>
              <a:ext uri="{FF2B5EF4-FFF2-40B4-BE49-F238E27FC236}">
                <a16:creationId xmlns:a16="http://schemas.microsoft.com/office/drawing/2014/main" id="{517D0BBA-8520-5E4E-AEDC-7C5CFBF8F46E}"/>
              </a:ext>
            </a:extLst>
          </p:cNvPr>
          <p:cNvSpPr>
            <a:spLocks noChangeArrowheads="1"/>
          </p:cNvSpPr>
          <p:nvPr/>
        </p:nvSpPr>
        <p:spPr bwMode="auto">
          <a:xfrm>
            <a:off x="817502" y="4649275"/>
            <a:ext cx="3705245" cy="382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20000"/>
              </a:spcBef>
            </a:pPr>
            <a:r>
              <a:rPr lang="en-US" dirty="0">
                <a:solidFill>
                  <a:srgbClr val="FF0000"/>
                </a:solidFill>
                <a:latin typeface="Apple Chancery"/>
                <a:cs typeface="Apple Chancery"/>
              </a:rPr>
              <a:t>On one plate </a:t>
            </a:r>
            <a:r>
              <a:rPr lang="en-US" dirty="0">
                <a:latin typeface="Times New Roman"/>
                <a:cs typeface="Times New Roman"/>
              </a:rPr>
              <a:t>of the cap.</a:t>
            </a:r>
          </a:p>
        </p:txBody>
      </p:sp>
    </p:spTree>
    <p:extLst>
      <p:ext uri="{BB962C8B-B14F-4D97-AF65-F5344CB8AC3E}">
        <p14:creationId xmlns:p14="http://schemas.microsoft.com/office/powerpoint/2010/main" val="3067784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dissolv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dissolv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dissolve">
                                      <p:cBhvr>
                                        <p:cTn id="22" dur="500"/>
                                        <p:tgtEl>
                                          <p:spTgt spid="19"/>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dissolve">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dissolve">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dissolve">
                                      <p:cBhvr>
                                        <p:cTn id="35" dur="500"/>
                                        <p:tgtEl>
                                          <p:spTgt spid="20"/>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dissolve">
                                      <p:cBhvr>
                                        <p:cTn id="4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8" grpId="0"/>
      <p:bldP spid="21" grpId="0"/>
      <p:bldP spid="20" grpId="0"/>
      <p:bldP spid="25"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3"/>
          <p:cNvSpPr>
            <a:spLocks noChangeArrowheads="1"/>
          </p:cNvSpPr>
          <p:nvPr/>
        </p:nvSpPr>
        <p:spPr bwMode="auto">
          <a:xfrm>
            <a:off x="588468" y="256128"/>
            <a:ext cx="8320923" cy="5482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20000"/>
              </a:spcBef>
            </a:pPr>
            <a:r>
              <a:rPr lang="en-US" sz="2800" dirty="0">
                <a:solidFill>
                  <a:srgbClr val="FF0000"/>
                </a:solidFill>
                <a:latin typeface="Apple Chancery"/>
                <a:cs typeface="Apple Chancery"/>
              </a:rPr>
              <a:t>THINGS TO NOTICE ABOUT CAPACITORS</a:t>
            </a:r>
            <a:endParaRPr lang="en-US" sz="2800" dirty="0">
              <a:latin typeface="Times New Roman"/>
              <a:cs typeface="Times New Roman"/>
            </a:endParaRPr>
          </a:p>
        </p:txBody>
      </p:sp>
      <p:sp>
        <p:nvSpPr>
          <p:cNvPr id="13" name="Rectangle 3"/>
          <p:cNvSpPr>
            <a:spLocks noChangeArrowheads="1"/>
          </p:cNvSpPr>
          <p:nvPr/>
        </p:nvSpPr>
        <p:spPr bwMode="auto">
          <a:xfrm>
            <a:off x="234609" y="871088"/>
            <a:ext cx="6269363" cy="4583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20000"/>
              </a:spcBef>
            </a:pPr>
            <a:r>
              <a:rPr lang="en-US" dirty="0">
                <a:latin typeface="Times New Roman" panose="02020603050405020304" pitchFamily="18" charset="0"/>
                <a:cs typeface="Times New Roman" panose="02020603050405020304" pitchFamily="18" charset="0"/>
              </a:rPr>
              <a:t>1.)  Caps in series have common charge on their plates.</a:t>
            </a:r>
            <a:endParaRPr lang="en-US" dirty="0">
              <a:latin typeface="Times New Roman"/>
              <a:cs typeface="Times New Roman"/>
            </a:endParaRPr>
          </a:p>
        </p:txBody>
      </p:sp>
      <p:sp>
        <p:nvSpPr>
          <p:cNvPr id="16"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82296" tIns="41148" rIns="82296" bIns="41148"/>
          <a:lstStyle/>
          <a:p>
            <a:endParaRPr lang="en-US"/>
          </a:p>
        </p:txBody>
      </p:sp>
      <p:sp>
        <p:nvSpPr>
          <p:cNvPr id="17" name="TextBox 43"/>
          <p:cNvSpPr txBox="1">
            <a:spLocks noChangeArrowheads="1"/>
          </p:cNvSpPr>
          <p:nvPr/>
        </p:nvSpPr>
        <p:spPr bwMode="auto">
          <a:xfrm>
            <a:off x="8719662" y="6472238"/>
            <a:ext cx="389017" cy="2523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46.)</a:t>
            </a:r>
          </a:p>
        </p:txBody>
      </p:sp>
      <p:sp>
        <p:nvSpPr>
          <p:cNvPr id="2" name="Rectangle 3">
            <a:extLst>
              <a:ext uri="{FF2B5EF4-FFF2-40B4-BE49-F238E27FC236}">
                <a16:creationId xmlns:a16="http://schemas.microsoft.com/office/drawing/2014/main" id="{F04E4F02-0D97-0721-26FE-3F7A271D8512}"/>
              </a:ext>
            </a:extLst>
          </p:cNvPr>
          <p:cNvSpPr>
            <a:spLocks noChangeArrowheads="1"/>
          </p:cNvSpPr>
          <p:nvPr/>
        </p:nvSpPr>
        <p:spPr bwMode="auto">
          <a:xfrm>
            <a:off x="234609" y="1693019"/>
            <a:ext cx="5788924" cy="14863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20000"/>
              </a:spcBef>
            </a:pPr>
            <a:r>
              <a:rPr lang="en-US" dirty="0">
                <a:latin typeface="Times New Roman" panose="02020603050405020304" pitchFamily="18" charset="0"/>
                <a:cs typeface="Times New Roman" panose="02020603050405020304" pitchFamily="18" charset="0"/>
              </a:rPr>
              <a:t>3.)  Close S</a:t>
            </a:r>
            <a:r>
              <a:rPr lang="en-US" baseline="-25000" dirty="0">
                <a:latin typeface="Times New Roman" panose="02020603050405020304" pitchFamily="18" charset="0"/>
                <a:cs typeface="Times New Roman" panose="02020603050405020304" pitchFamily="18" charset="0"/>
              </a:rPr>
              <a:t>1</a:t>
            </a:r>
            <a:r>
              <a:rPr lang="en-US" dirty="0">
                <a:latin typeface="Times New Roman" panose="02020603050405020304" pitchFamily="18" charset="0"/>
                <a:cs typeface="Times New Roman" panose="02020603050405020304" pitchFamily="18" charset="0"/>
              </a:rPr>
              <a:t> with S</a:t>
            </a:r>
            <a:r>
              <a:rPr lang="en-US" baseline="-25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 open and C</a:t>
            </a:r>
            <a:r>
              <a:rPr lang="en-US" baseline="-25000" dirty="0">
                <a:latin typeface="Times New Roman" panose="02020603050405020304" pitchFamily="18" charset="0"/>
                <a:cs typeface="Times New Roman" panose="02020603050405020304" pitchFamily="18" charset="0"/>
              </a:rPr>
              <a:t>1</a:t>
            </a:r>
            <a:r>
              <a:rPr lang="en-US" dirty="0">
                <a:latin typeface="Times New Roman" panose="02020603050405020304" pitchFamily="18" charset="0"/>
                <a:cs typeface="Times New Roman" panose="02020603050405020304" pitchFamily="18" charset="0"/>
              </a:rPr>
              <a:t> charges to Q.  Keep S</a:t>
            </a:r>
            <a:r>
              <a:rPr lang="en-US" baseline="-25000" dirty="0">
                <a:latin typeface="Times New Roman" panose="02020603050405020304" pitchFamily="18" charset="0"/>
                <a:cs typeface="Times New Roman" panose="02020603050405020304" pitchFamily="18" charset="0"/>
              </a:rPr>
              <a:t>1</a:t>
            </a:r>
            <a:r>
              <a:rPr lang="en-US" dirty="0">
                <a:latin typeface="Times New Roman" panose="02020603050405020304" pitchFamily="18" charset="0"/>
                <a:cs typeface="Times New Roman" panose="02020603050405020304" pitchFamily="18" charset="0"/>
              </a:rPr>
              <a:t> closed and close S</a:t>
            </a:r>
            <a:r>
              <a:rPr lang="en-US" baseline="-25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  C</a:t>
            </a:r>
            <a:r>
              <a:rPr lang="en-US" baseline="-25000" dirty="0">
                <a:latin typeface="Times New Roman" panose="02020603050405020304" pitchFamily="18" charset="0"/>
                <a:cs typeface="Times New Roman" panose="02020603050405020304" pitchFamily="18" charset="0"/>
              </a:rPr>
              <a:t>1</a:t>
            </a:r>
            <a:r>
              <a:rPr lang="en-US" dirty="0">
                <a:latin typeface="Times New Roman" panose="02020603050405020304" pitchFamily="18" charset="0"/>
                <a:cs typeface="Times New Roman" panose="02020603050405020304" pitchFamily="18" charset="0"/>
              </a:rPr>
              <a:t> is still across the battery so it keeps Q on it, but C</a:t>
            </a:r>
            <a:r>
              <a:rPr lang="en-US" baseline="-25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 is now also across the battery so more charge is drawn from the battery.  Because the battery is still connected, </a:t>
            </a:r>
            <a:r>
              <a:rPr lang="en-US" i="1" dirty="0">
                <a:latin typeface="Times New Roman" panose="02020603050405020304" pitchFamily="18" charset="0"/>
                <a:cs typeface="Times New Roman" panose="02020603050405020304" pitchFamily="18" charset="0"/>
              </a:rPr>
              <a:t>the total charge in the system is not fixed</a:t>
            </a:r>
            <a:r>
              <a:rPr lang="en-US" dirty="0">
                <a:latin typeface="Times New Roman" panose="02020603050405020304" pitchFamily="18" charset="0"/>
                <a:cs typeface="Times New Roman" panose="02020603050405020304" pitchFamily="18" charset="0"/>
              </a:rPr>
              <a:t>.</a:t>
            </a:r>
            <a:endParaRPr lang="en-US" dirty="0">
              <a:latin typeface="Times New Roman"/>
              <a:cs typeface="Times New Roman"/>
            </a:endParaRPr>
          </a:p>
        </p:txBody>
      </p:sp>
      <p:pic>
        <p:nvPicPr>
          <p:cNvPr id="64" name="Picture 63">
            <a:extLst>
              <a:ext uri="{FF2B5EF4-FFF2-40B4-BE49-F238E27FC236}">
                <a16:creationId xmlns:a16="http://schemas.microsoft.com/office/drawing/2014/main" id="{A6365B75-C4ED-64DB-E01A-A2F1B1CCFBB7}"/>
              </a:ext>
            </a:extLst>
          </p:cNvPr>
          <p:cNvPicPr>
            <a:picLocks noChangeAspect="1"/>
          </p:cNvPicPr>
          <p:nvPr/>
        </p:nvPicPr>
        <p:blipFill>
          <a:blip r:embed="rId3"/>
          <a:stretch>
            <a:fillRect/>
          </a:stretch>
        </p:blipFill>
        <p:spPr>
          <a:xfrm>
            <a:off x="6125003" y="1231332"/>
            <a:ext cx="2950115" cy="2174864"/>
          </a:xfrm>
          <a:prstGeom prst="rect">
            <a:avLst/>
          </a:prstGeom>
        </p:spPr>
      </p:pic>
      <p:sp>
        <p:nvSpPr>
          <p:cNvPr id="68" name="Rectangle 3">
            <a:extLst>
              <a:ext uri="{FF2B5EF4-FFF2-40B4-BE49-F238E27FC236}">
                <a16:creationId xmlns:a16="http://schemas.microsoft.com/office/drawing/2014/main" id="{73B688A5-0A02-602E-84AB-E68FA9A88BF7}"/>
              </a:ext>
            </a:extLst>
          </p:cNvPr>
          <p:cNvSpPr>
            <a:spLocks noChangeArrowheads="1"/>
          </p:cNvSpPr>
          <p:nvPr/>
        </p:nvSpPr>
        <p:spPr bwMode="auto">
          <a:xfrm>
            <a:off x="234609" y="1270056"/>
            <a:ext cx="6269363" cy="4583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20000"/>
              </a:spcBef>
            </a:pPr>
            <a:r>
              <a:rPr lang="en-US" dirty="0">
                <a:latin typeface="Times New Roman" panose="02020603050405020304" pitchFamily="18" charset="0"/>
                <a:cs typeface="Times New Roman" panose="02020603050405020304" pitchFamily="18" charset="0"/>
              </a:rPr>
              <a:t>2.)  Caps in parallel have common voltage across their plates.</a:t>
            </a:r>
            <a:endParaRPr lang="en-US" dirty="0">
              <a:latin typeface="Times New Roman"/>
              <a:cs typeface="Times New Roman"/>
            </a:endParaRPr>
          </a:p>
        </p:txBody>
      </p:sp>
      <p:sp>
        <p:nvSpPr>
          <p:cNvPr id="69" name="Rectangle 3">
            <a:extLst>
              <a:ext uri="{FF2B5EF4-FFF2-40B4-BE49-F238E27FC236}">
                <a16:creationId xmlns:a16="http://schemas.microsoft.com/office/drawing/2014/main" id="{250E8892-4058-9D05-7BB0-91E2C6D22213}"/>
              </a:ext>
            </a:extLst>
          </p:cNvPr>
          <p:cNvSpPr>
            <a:spLocks noChangeArrowheads="1"/>
          </p:cNvSpPr>
          <p:nvPr/>
        </p:nvSpPr>
        <p:spPr bwMode="auto">
          <a:xfrm>
            <a:off x="234608" y="3179337"/>
            <a:ext cx="6337107" cy="20208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20000"/>
              </a:spcBef>
            </a:pPr>
            <a:r>
              <a:rPr lang="en-US" dirty="0">
                <a:latin typeface="Times New Roman" panose="02020603050405020304" pitchFamily="18" charset="0"/>
                <a:cs typeface="Times New Roman" panose="02020603050405020304" pitchFamily="18" charset="0"/>
              </a:rPr>
              <a:t>4.)  Different scenario:  Close S</a:t>
            </a:r>
            <a:r>
              <a:rPr lang="en-US" baseline="-25000" dirty="0">
                <a:latin typeface="Times New Roman" panose="02020603050405020304" pitchFamily="18" charset="0"/>
                <a:cs typeface="Times New Roman" panose="02020603050405020304" pitchFamily="18" charset="0"/>
              </a:rPr>
              <a:t>1</a:t>
            </a:r>
            <a:r>
              <a:rPr lang="en-US" dirty="0">
                <a:latin typeface="Times New Roman" panose="02020603050405020304" pitchFamily="18" charset="0"/>
                <a:cs typeface="Times New Roman" panose="02020603050405020304" pitchFamily="18" charset="0"/>
              </a:rPr>
              <a:t> with S</a:t>
            </a:r>
            <a:r>
              <a:rPr lang="en-US" baseline="-25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 open and C</a:t>
            </a:r>
            <a:r>
              <a:rPr lang="en-US" baseline="-25000" dirty="0">
                <a:latin typeface="Times New Roman" panose="02020603050405020304" pitchFamily="18" charset="0"/>
                <a:cs typeface="Times New Roman" panose="02020603050405020304" pitchFamily="18" charset="0"/>
              </a:rPr>
              <a:t>1</a:t>
            </a:r>
            <a:r>
              <a:rPr lang="en-US" dirty="0">
                <a:latin typeface="Times New Roman" panose="02020603050405020304" pitchFamily="18" charset="0"/>
                <a:cs typeface="Times New Roman" panose="02020603050405020304" pitchFamily="18" charset="0"/>
              </a:rPr>
              <a:t> charges to Q.  Open S</a:t>
            </a:r>
            <a:r>
              <a:rPr lang="en-US" baseline="-25000" dirty="0">
                <a:latin typeface="Times New Roman" panose="02020603050405020304" pitchFamily="18" charset="0"/>
                <a:cs typeface="Times New Roman" panose="02020603050405020304" pitchFamily="18" charset="0"/>
              </a:rPr>
              <a:t>1</a:t>
            </a:r>
            <a:r>
              <a:rPr lang="en-US" dirty="0">
                <a:latin typeface="Times New Roman" panose="02020603050405020304" pitchFamily="18" charset="0"/>
                <a:cs typeface="Times New Roman" panose="02020603050405020304" pitchFamily="18" charset="0"/>
              </a:rPr>
              <a:t> and C</a:t>
            </a:r>
            <a:r>
              <a:rPr lang="en-US" baseline="-25000" dirty="0">
                <a:latin typeface="Times New Roman" panose="02020603050405020304" pitchFamily="18" charset="0"/>
                <a:cs typeface="Times New Roman" panose="02020603050405020304" pitchFamily="18" charset="0"/>
              </a:rPr>
              <a:t>1</a:t>
            </a:r>
            <a:r>
              <a:rPr lang="en-US" dirty="0">
                <a:latin typeface="Times New Roman" panose="02020603050405020304" pitchFamily="18" charset="0"/>
                <a:cs typeface="Times New Roman" panose="02020603050405020304" pitchFamily="18" charset="0"/>
              </a:rPr>
              <a:t> is now isolated (disconnected from the battery).  Close S</a:t>
            </a:r>
            <a:r>
              <a:rPr lang="en-US" baseline="-25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 so that C</a:t>
            </a:r>
            <a:r>
              <a:rPr lang="en-US" baseline="-25000" dirty="0">
                <a:latin typeface="Times New Roman" panose="02020603050405020304" pitchFamily="18" charset="0"/>
                <a:cs typeface="Times New Roman" panose="02020603050405020304" pitchFamily="18" charset="0"/>
              </a:rPr>
              <a:t>1</a:t>
            </a:r>
            <a:r>
              <a:rPr lang="en-US" dirty="0">
                <a:latin typeface="Times New Roman" panose="02020603050405020304" pitchFamily="18" charset="0"/>
                <a:cs typeface="Times New Roman" panose="02020603050405020304" pitchFamily="18" charset="0"/>
              </a:rPr>
              <a:t> and C</a:t>
            </a:r>
            <a:r>
              <a:rPr lang="en-US" baseline="-25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 are now in parallel.  Because the battery is no longer in the circuit, the charge in the system is fixed.  That means the charge on C</a:t>
            </a:r>
            <a:r>
              <a:rPr lang="en-US" baseline="-25000" dirty="0">
                <a:latin typeface="Times New Roman" panose="02020603050405020304" pitchFamily="18" charset="0"/>
                <a:cs typeface="Times New Roman" panose="02020603050405020304" pitchFamily="18" charset="0"/>
              </a:rPr>
              <a:t>1</a:t>
            </a:r>
            <a:r>
              <a:rPr lang="en-US" dirty="0">
                <a:latin typeface="Times New Roman" panose="02020603050405020304" pitchFamily="18" charset="0"/>
                <a:cs typeface="Times New Roman" panose="02020603050405020304" pitchFamily="18" charset="0"/>
              </a:rPr>
              <a:t> has to redistribute itself which it will do until the voltage across each cap is the same (and if the charge that flows from C</a:t>
            </a:r>
            <a:r>
              <a:rPr lang="en-US" baseline="-25000" dirty="0">
                <a:latin typeface="Times New Roman" panose="02020603050405020304" pitchFamily="18" charset="0"/>
                <a:cs typeface="Times New Roman" panose="02020603050405020304" pitchFamily="18" charset="0"/>
              </a:rPr>
              <a:t>1</a:t>
            </a:r>
            <a:r>
              <a:rPr lang="en-US" dirty="0">
                <a:latin typeface="Times New Roman" panose="02020603050405020304" pitchFamily="18" charset="0"/>
                <a:cs typeface="Times New Roman" panose="02020603050405020304" pitchFamily="18" charset="0"/>
              </a:rPr>
              <a:t> to C</a:t>
            </a:r>
            <a:r>
              <a:rPr lang="en-US" baseline="-25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 is q, then the charge left on C</a:t>
            </a:r>
            <a:r>
              <a:rPr lang="en-US" baseline="-25000" dirty="0">
                <a:latin typeface="Times New Roman" panose="02020603050405020304" pitchFamily="18" charset="0"/>
                <a:cs typeface="Times New Roman" panose="02020603050405020304" pitchFamily="18" charset="0"/>
              </a:rPr>
              <a:t>1</a:t>
            </a:r>
            <a:r>
              <a:rPr lang="en-US" dirty="0">
                <a:latin typeface="Times New Roman" panose="02020603050405020304" pitchFamily="18" charset="0"/>
                <a:cs typeface="Times New Roman" panose="02020603050405020304" pitchFamily="18" charset="0"/>
              </a:rPr>
              <a:t> is (Q – q)). </a:t>
            </a:r>
            <a:endParaRPr lang="en-US" dirty="0">
              <a:latin typeface="Times New Roman"/>
              <a:cs typeface="Times New Roman"/>
            </a:endParaRPr>
          </a:p>
        </p:txBody>
      </p:sp>
      <p:pic>
        <p:nvPicPr>
          <p:cNvPr id="70" name="Picture 69">
            <a:extLst>
              <a:ext uri="{FF2B5EF4-FFF2-40B4-BE49-F238E27FC236}">
                <a16:creationId xmlns:a16="http://schemas.microsoft.com/office/drawing/2014/main" id="{4A239173-4646-F39A-3C52-432A37DB3768}"/>
              </a:ext>
            </a:extLst>
          </p:cNvPr>
          <p:cNvPicPr>
            <a:picLocks noChangeAspect="1"/>
          </p:cNvPicPr>
          <p:nvPr/>
        </p:nvPicPr>
        <p:blipFill>
          <a:blip r:embed="rId4"/>
          <a:stretch>
            <a:fillRect/>
          </a:stretch>
        </p:blipFill>
        <p:spPr>
          <a:xfrm>
            <a:off x="6697113" y="3917040"/>
            <a:ext cx="2321489" cy="2112031"/>
          </a:xfrm>
          <a:prstGeom prst="rect">
            <a:avLst/>
          </a:prstGeom>
        </p:spPr>
      </p:pic>
      <p:sp>
        <p:nvSpPr>
          <p:cNvPr id="71" name="Rectangle 3">
            <a:extLst>
              <a:ext uri="{FF2B5EF4-FFF2-40B4-BE49-F238E27FC236}">
                <a16:creationId xmlns:a16="http://schemas.microsoft.com/office/drawing/2014/main" id="{F7A423C9-2E12-B660-92F3-8F3AEC720DE4}"/>
              </a:ext>
            </a:extLst>
          </p:cNvPr>
          <p:cNvSpPr>
            <a:spLocks noChangeArrowheads="1"/>
          </p:cNvSpPr>
          <p:nvPr/>
        </p:nvSpPr>
        <p:spPr bwMode="auto">
          <a:xfrm>
            <a:off x="234607" y="5285912"/>
            <a:ext cx="6571716" cy="14863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20000"/>
              </a:spcBef>
            </a:pPr>
            <a:r>
              <a:rPr lang="en-US" dirty="0">
                <a:latin typeface="Times New Roman" panose="02020603050405020304" pitchFamily="18" charset="0"/>
                <a:cs typeface="Times New Roman" panose="02020603050405020304" pitchFamily="18" charset="0"/>
              </a:rPr>
              <a:t>5.)  Second circuit: S starts out closed so C</a:t>
            </a:r>
            <a:r>
              <a:rPr lang="en-US" baseline="-25000" dirty="0">
                <a:latin typeface="Times New Roman" panose="02020603050405020304" pitchFamily="18" charset="0"/>
                <a:cs typeface="Times New Roman" panose="02020603050405020304" pitchFamily="18" charset="0"/>
              </a:rPr>
              <a:t>1</a:t>
            </a:r>
            <a:r>
              <a:rPr lang="en-US" dirty="0">
                <a:latin typeface="Times New Roman" panose="02020603050405020304" pitchFamily="18" charset="0"/>
                <a:cs typeface="Times New Roman" panose="02020603050405020304" pitchFamily="18" charset="0"/>
              </a:rPr>
              <a:t> charges to Q.  S is opened so the caps are now in series.  What changes?  Because the battery voltage is now distributed between the two caps, C</a:t>
            </a:r>
            <a:r>
              <a:rPr lang="en-US" baseline="-25000" dirty="0">
                <a:latin typeface="Times New Roman" panose="02020603050405020304" pitchFamily="18" charset="0"/>
                <a:cs typeface="Times New Roman" panose="02020603050405020304" pitchFamily="18" charset="0"/>
              </a:rPr>
              <a:t>1</a:t>
            </a:r>
            <a:r>
              <a:rPr lang="en-US" dirty="0">
                <a:latin typeface="Times New Roman" panose="02020603050405020304" pitchFamily="18" charset="0"/>
                <a:cs typeface="Times New Roman" panose="02020603050405020304" pitchFamily="18" charset="0"/>
              </a:rPr>
              <a:t>‘s voltage goes down but the charge on the two caps has to be the same. </a:t>
            </a:r>
            <a:endParaRPr lang="en-US" dirty="0">
              <a:latin typeface="Times New Roman"/>
              <a:cs typeface="Times New Roman"/>
            </a:endParaRPr>
          </a:p>
        </p:txBody>
      </p:sp>
    </p:spTree>
    <p:extLst>
      <p:ext uri="{BB962C8B-B14F-4D97-AF65-F5344CB8AC3E}">
        <p14:creationId xmlns:p14="http://schemas.microsoft.com/office/powerpoint/2010/main" val="2157937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8"/>
                                        </p:tgtEl>
                                        <p:attrNameLst>
                                          <p:attrName>style.visibility</p:attrName>
                                        </p:attrNameLst>
                                      </p:cBhvr>
                                      <p:to>
                                        <p:strVal val="visible"/>
                                      </p:to>
                                    </p:set>
                                    <p:animEffect transition="in" filter="dissolve">
                                      <p:cBhvr>
                                        <p:cTn id="17" dur="500"/>
                                        <p:tgtEl>
                                          <p:spTgt spid="6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9"/>
                                        </p:tgtEl>
                                        <p:attrNameLst>
                                          <p:attrName>style.visibility</p:attrName>
                                        </p:attrNameLst>
                                      </p:cBhvr>
                                      <p:to>
                                        <p:strVal val="visible"/>
                                      </p:to>
                                    </p:set>
                                    <p:animEffect transition="in" filter="dissolve">
                                      <p:cBhvr>
                                        <p:cTn id="22" dur="500"/>
                                        <p:tgtEl>
                                          <p:spTgt spid="69"/>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dissolve">
                                      <p:cBhvr>
                                        <p:cTn id="2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 grpId="0"/>
      <p:bldP spid="68" grpId="0"/>
      <p:bldP spid="69" grpId="0"/>
      <p:bldP spid="71"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3"/>
          <p:cNvSpPr>
            <a:spLocks noChangeArrowheads="1"/>
          </p:cNvSpPr>
          <p:nvPr/>
        </p:nvSpPr>
        <p:spPr bwMode="auto">
          <a:xfrm>
            <a:off x="326185" y="312061"/>
            <a:ext cx="5504478" cy="15573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20000"/>
              </a:spcBef>
            </a:pPr>
            <a:r>
              <a:rPr lang="en-US" sz="3600" dirty="0">
                <a:solidFill>
                  <a:srgbClr val="FF0000"/>
                </a:solidFill>
                <a:latin typeface="Apple Chancery"/>
                <a:cs typeface="Apple Chancery"/>
              </a:rPr>
              <a:t>Example 12: </a:t>
            </a:r>
            <a:r>
              <a:rPr lang="en-US" sz="2000" dirty="0">
                <a:latin typeface="Times New Roman"/>
                <a:cs typeface="Times New Roman"/>
              </a:rPr>
              <a:t>You charge up two unequal capacitors that are in series.  You disconnect the battery by opening     , then reconnect the two caps by closing     .</a:t>
            </a:r>
          </a:p>
        </p:txBody>
      </p:sp>
      <p:sp>
        <p:nvSpPr>
          <p:cNvPr id="12" name="Rectangle 3"/>
          <p:cNvSpPr>
            <a:spLocks noChangeArrowheads="1"/>
          </p:cNvSpPr>
          <p:nvPr/>
        </p:nvSpPr>
        <p:spPr bwMode="auto">
          <a:xfrm>
            <a:off x="132762" y="1919644"/>
            <a:ext cx="5504478" cy="3889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20000"/>
              </a:spcBef>
            </a:pPr>
            <a:r>
              <a:rPr lang="en-US" sz="2000" dirty="0">
                <a:solidFill>
                  <a:srgbClr val="FF0000"/>
                </a:solidFill>
                <a:latin typeface="Apple Chancery"/>
                <a:cs typeface="Apple Chancery"/>
              </a:rPr>
              <a:t>a.) What is initially </a:t>
            </a:r>
            <a:r>
              <a:rPr lang="en-US" sz="2000" dirty="0">
                <a:latin typeface="Times New Roman"/>
                <a:cs typeface="Times New Roman"/>
              </a:rPr>
              <a:t>common to the two caps?</a:t>
            </a:r>
          </a:p>
        </p:txBody>
      </p:sp>
      <p:sp>
        <p:nvSpPr>
          <p:cNvPr id="14" name="Rectangle 3"/>
          <p:cNvSpPr>
            <a:spLocks noChangeArrowheads="1"/>
          </p:cNvSpPr>
          <p:nvPr/>
        </p:nvSpPr>
        <p:spPr bwMode="auto">
          <a:xfrm>
            <a:off x="132762" y="4365116"/>
            <a:ext cx="8445500" cy="426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20000"/>
              </a:spcBef>
            </a:pPr>
            <a:r>
              <a:rPr lang="en-US" sz="2000" dirty="0">
                <a:solidFill>
                  <a:srgbClr val="FF0000"/>
                </a:solidFill>
                <a:latin typeface="Apple Chancery"/>
                <a:cs typeface="Apple Chancery"/>
              </a:rPr>
              <a:t>c.) So what should happen </a:t>
            </a:r>
            <a:r>
              <a:rPr lang="en-US" sz="2000" dirty="0">
                <a:latin typeface="Times New Roman"/>
                <a:cs typeface="Times New Roman"/>
              </a:rPr>
              <a:t>when both switches are thrown?</a:t>
            </a:r>
          </a:p>
        </p:txBody>
      </p:sp>
      <p:sp>
        <p:nvSpPr>
          <p:cNvPr id="16"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a:p>
        </p:txBody>
      </p:sp>
      <p:sp>
        <p:nvSpPr>
          <p:cNvPr id="17" name="TextBox 43"/>
          <p:cNvSpPr txBox="1">
            <a:spLocks noChangeArrowheads="1"/>
          </p:cNvSpPr>
          <p:nvPr/>
        </p:nvSpPr>
        <p:spPr bwMode="auto">
          <a:xfrm>
            <a:off x="8719662" y="6472238"/>
            <a:ext cx="389017" cy="252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47.)</a:t>
            </a:r>
          </a:p>
        </p:txBody>
      </p:sp>
      <p:sp>
        <p:nvSpPr>
          <p:cNvPr id="18" name="Rectangle 3"/>
          <p:cNvSpPr>
            <a:spLocks noChangeArrowheads="1"/>
          </p:cNvSpPr>
          <p:nvPr/>
        </p:nvSpPr>
        <p:spPr bwMode="auto">
          <a:xfrm>
            <a:off x="587545" y="4847443"/>
            <a:ext cx="8378653" cy="6814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20000"/>
              </a:spcBef>
            </a:pPr>
            <a:r>
              <a:rPr lang="en-US" dirty="0">
                <a:solidFill>
                  <a:srgbClr val="FF0000"/>
                </a:solidFill>
                <a:latin typeface="Apple Chancery"/>
                <a:cs typeface="Apple Chancery"/>
              </a:rPr>
              <a:t>The the caps </a:t>
            </a:r>
            <a:r>
              <a:rPr lang="en-US" dirty="0">
                <a:latin typeface="Times New Roman"/>
                <a:cs typeface="Times New Roman"/>
              </a:rPr>
              <a:t>now in parallel, their voltages have to be the same so charge will have to rearrange itself necessitating current to momentarily flow.</a:t>
            </a:r>
          </a:p>
        </p:txBody>
      </p:sp>
      <p:sp>
        <p:nvSpPr>
          <p:cNvPr id="27" name="Rectangle 3"/>
          <p:cNvSpPr>
            <a:spLocks noChangeArrowheads="1"/>
          </p:cNvSpPr>
          <p:nvPr/>
        </p:nvSpPr>
        <p:spPr bwMode="auto">
          <a:xfrm>
            <a:off x="587547" y="2290929"/>
            <a:ext cx="5082102" cy="692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20000"/>
              </a:spcBef>
            </a:pPr>
            <a:r>
              <a:rPr lang="en-US" dirty="0">
                <a:solidFill>
                  <a:srgbClr val="FF0000"/>
                </a:solidFill>
                <a:latin typeface="Apple Chancery"/>
                <a:cs typeface="Apple Chancery"/>
              </a:rPr>
              <a:t>Caps in series </a:t>
            </a:r>
            <a:r>
              <a:rPr lang="en-US" dirty="0">
                <a:latin typeface="Times New Roman"/>
                <a:cs typeface="Times New Roman"/>
              </a:rPr>
              <a:t>have the same amount of charge on their plates.</a:t>
            </a:r>
          </a:p>
        </p:txBody>
      </p:sp>
      <p:pic>
        <p:nvPicPr>
          <p:cNvPr id="6" name="Picture 5">
            <a:extLst>
              <a:ext uri="{FF2B5EF4-FFF2-40B4-BE49-F238E27FC236}">
                <a16:creationId xmlns:a16="http://schemas.microsoft.com/office/drawing/2014/main" id="{B1A04FDF-30C5-D249-86C8-06D9A5C944F2}"/>
              </a:ext>
            </a:extLst>
          </p:cNvPr>
          <p:cNvPicPr>
            <a:picLocks noChangeAspect="1"/>
          </p:cNvPicPr>
          <p:nvPr/>
        </p:nvPicPr>
        <p:blipFill>
          <a:blip r:embed="rId3"/>
          <a:stretch>
            <a:fillRect/>
          </a:stretch>
        </p:blipFill>
        <p:spPr>
          <a:xfrm>
            <a:off x="5669649" y="421516"/>
            <a:ext cx="3403600" cy="3187700"/>
          </a:xfrm>
          <a:prstGeom prst="rect">
            <a:avLst/>
          </a:prstGeom>
        </p:spPr>
      </p:pic>
      <p:graphicFrame>
        <p:nvGraphicFramePr>
          <p:cNvPr id="7" name="Object 6">
            <a:extLst>
              <a:ext uri="{FF2B5EF4-FFF2-40B4-BE49-F238E27FC236}">
                <a16:creationId xmlns:a16="http://schemas.microsoft.com/office/drawing/2014/main" id="{B091FEC4-E0FF-9148-9AC0-588C241E33A9}"/>
              </a:ext>
            </a:extLst>
          </p:cNvPr>
          <p:cNvGraphicFramePr>
            <a:graphicFrameLocks noChangeAspect="1"/>
          </p:cNvGraphicFramePr>
          <p:nvPr>
            <p:extLst>
              <p:ext uri="{D42A27DB-BD31-4B8C-83A1-F6EECF244321}">
                <p14:modId xmlns:p14="http://schemas.microsoft.com/office/powerpoint/2010/main" val="2186745147"/>
              </p:ext>
            </p:extLst>
          </p:nvPr>
        </p:nvGraphicFramePr>
        <p:xfrm>
          <a:off x="3870755" y="1191740"/>
          <a:ext cx="265664" cy="388279"/>
        </p:xfrm>
        <a:graphic>
          <a:graphicData uri="http://schemas.openxmlformats.org/presentationml/2006/ole">
            <mc:AlternateContent xmlns:mc="http://schemas.openxmlformats.org/markup-compatibility/2006">
              <mc:Choice xmlns:v="urn:schemas-microsoft-com:vml" Requires="v">
                <p:oleObj r:id="rId4" imgW="165100" imgH="241300" progId="Equation.DSMT4">
                  <p:embed/>
                </p:oleObj>
              </mc:Choice>
              <mc:Fallback>
                <p:oleObj r:id="rId4" imgW="165100" imgH="241300" progId="Equation.DSMT4">
                  <p:embed/>
                  <p:pic>
                    <p:nvPicPr>
                      <p:cNvPr id="7" name="Object 6">
                        <a:extLst>
                          <a:ext uri="{FF2B5EF4-FFF2-40B4-BE49-F238E27FC236}">
                            <a16:creationId xmlns:a16="http://schemas.microsoft.com/office/drawing/2014/main" id="{B091FEC4-E0FF-9148-9AC0-588C241E33A9}"/>
                          </a:ext>
                        </a:extLst>
                      </p:cNvPr>
                      <p:cNvPicPr/>
                      <p:nvPr/>
                    </p:nvPicPr>
                    <p:blipFill>
                      <a:blip r:embed="rId5"/>
                      <a:stretch>
                        <a:fillRect/>
                      </a:stretch>
                    </p:blipFill>
                    <p:spPr>
                      <a:xfrm>
                        <a:off x="3870755" y="1191740"/>
                        <a:ext cx="265664" cy="388279"/>
                      </a:xfrm>
                      <a:prstGeom prst="rect">
                        <a:avLst/>
                      </a:prstGeom>
                    </p:spPr>
                  </p:pic>
                </p:oleObj>
              </mc:Fallback>
            </mc:AlternateContent>
          </a:graphicData>
        </a:graphic>
      </p:graphicFrame>
      <p:graphicFrame>
        <p:nvGraphicFramePr>
          <p:cNvPr id="19" name="Object 18">
            <a:extLst>
              <a:ext uri="{FF2B5EF4-FFF2-40B4-BE49-F238E27FC236}">
                <a16:creationId xmlns:a16="http://schemas.microsoft.com/office/drawing/2014/main" id="{DDB9A328-9ACA-A743-9564-0319F7018326}"/>
              </a:ext>
            </a:extLst>
          </p:cNvPr>
          <p:cNvGraphicFramePr>
            <a:graphicFrameLocks noChangeAspect="1"/>
          </p:cNvGraphicFramePr>
          <p:nvPr>
            <p:extLst>
              <p:ext uri="{D42A27DB-BD31-4B8C-83A1-F6EECF244321}">
                <p14:modId xmlns:p14="http://schemas.microsoft.com/office/powerpoint/2010/main" val="3978476740"/>
              </p:ext>
            </p:extLst>
          </p:nvPr>
        </p:nvGraphicFramePr>
        <p:xfrm>
          <a:off x="3886115" y="1492128"/>
          <a:ext cx="285750" cy="388938"/>
        </p:xfrm>
        <a:graphic>
          <a:graphicData uri="http://schemas.openxmlformats.org/presentationml/2006/ole">
            <mc:AlternateContent xmlns:mc="http://schemas.openxmlformats.org/markup-compatibility/2006">
              <mc:Choice xmlns:v="urn:schemas-microsoft-com:vml" Requires="v">
                <p:oleObj r:id="rId6" imgW="177800" imgH="241300" progId="Equation.DSMT4">
                  <p:embed/>
                </p:oleObj>
              </mc:Choice>
              <mc:Fallback>
                <p:oleObj r:id="rId6" imgW="177800" imgH="241300" progId="Equation.DSMT4">
                  <p:embed/>
                  <p:pic>
                    <p:nvPicPr>
                      <p:cNvPr id="19" name="Object 18">
                        <a:extLst>
                          <a:ext uri="{FF2B5EF4-FFF2-40B4-BE49-F238E27FC236}">
                            <a16:creationId xmlns:a16="http://schemas.microsoft.com/office/drawing/2014/main" id="{DDB9A328-9ACA-A743-9564-0319F7018326}"/>
                          </a:ext>
                        </a:extLst>
                      </p:cNvPr>
                      <p:cNvPicPr/>
                      <p:nvPr/>
                    </p:nvPicPr>
                    <p:blipFill>
                      <a:blip r:embed="rId7"/>
                      <a:stretch>
                        <a:fillRect/>
                      </a:stretch>
                    </p:blipFill>
                    <p:spPr>
                      <a:xfrm>
                        <a:off x="3886115" y="1492128"/>
                        <a:ext cx="285750" cy="388938"/>
                      </a:xfrm>
                      <a:prstGeom prst="rect">
                        <a:avLst/>
                      </a:prstGeom>
                    </p:spPr>
                  </p:pic>
                </p:oleObj>
              </mc:Fallback>
            </mc:AlternateContent>
          </a:graphicData>
        </a:graphic>
      </p:graphicFrame>
      <p:sp>
        <p:nvSpPr>
          <p:cNvPr id="21" name="Rectangle 3">
            <a:extLst>
              <a:ext uri="{FF2B5EF4-FFF2-40B4-BE49-F238E27FC236}">
                <a16:creationId xmlns:a16="http://schemas.microsoft.com/office/drawing/2014/main" id="{2BDDEF3A-890D-9544-9D1B-209A380CC7F0}"/>
              </a:ext>
            </a:extLst>
          </p:cNvPr>
          <p:cNvSpPr>
            <a:spLocks noChangeArrowheads="1"/>
          </p:cNvSpPr>
          <p:nvPr/>
        </p:nvSpPr>
        <p:spPr bwMode="auto">
          <a:xfrm>
            <a:off x="132762" y="3096946"/>
            <a:ext cx="5504478" cy="6921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20000"/>
              </a:spcBef>
            </a:pPr>
            <a:r>
              <a:rPr lang="en-US" sz="2000" dirty="0">
                <a:solidFill>
                  <a:srgbClr val="FF0000"/>
                </a:solidFill>
                <a:latin typeface="Apple Chancery"/>
                <a:cs typeface="Apple Chancery"/>
              </a:rPr>
              <a:t>b.) When you </a:t>
            </a:r>
            <a:r>
              <a:rPr lang="en-US" sz="2000" dirty="0">
                <a:latin typeface="Times New Roman"/>
                <a:cs typeface="Times New Roman"/>
              </a:rPr>
              <a:t>throw both switches, how are the caps related (series or parallel)?</a:t>
            </a:r>
          </a:p>
        </p:txBody>
      </p:sp>
      <p:sp>
        <p:nvSpPr>
          <p:cNvPr id="22" name="Rectangle 3">
            <a:extLst>
              <a:ext uri="{FF2B5EF4-FFF2-40B4-BE49-F238E27FC236}">
                <a16:creationId xmlns:a16="http://schemas.microsoft.com/office/drawing/2014/main" id="{595F5517-7429-5846-885A-0A023BC70263}"/>
              </a:ext>
            </a:extLst>
          </p:cNvPr>
          <p:cNvSpPr>
            <a:spLocks noChangeArrowheads="1"/>
          </p:cNvSpPr>
          <p:nvPr/>
        </p:nvSpPr>
        <p:spPr bwMode="auto">
          <a:xfrm>
            <a:off x="587546" y="3827635"/>
            <a:ext cx="8378653" cy="4141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20000"/>
              </a:spcBef>
            </a:pPr>
            <a:r>
              <a:rPr lang="en-US" dirty="0">
                <a:solidFill>
                  <a:srgbClr val="FF0000"/>
                </a:solidFill>
                <a:latin typeface="Apple Chancery"/>
                <a:cs typeface="Apple Chancery"/>
              </a:rPr>
              <a:t>They are now </a:t>
            </a:r>
            <a:r>
              <a:rPr lang="en-US" dirty="0">
                <a:latin typeface="Times New Roman"/>
                <a:cs typeface="Times New Roman"/>
              </a:rPr>
              <a:t>connected in two places, which is characteristic of a parallel combination.</a:t>
            </a:r>
          </a:p>
        </p:txBody>
      </p:sp>
    </p:spTree>
    <p:extLst>
      <p:ext uri="{BB962C8B-B14F-4D97-AF65-F5344CB8AC3E}">
        <p14:creationId xmlns:p14="http://schemas.microsoft.com/office/powerpoint/2010/main" val="1883072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dissolv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dissolv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dissolv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dissolv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dissolve">
                                      <p:cBhvr>
                                        <p:cTn id="2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8" grpId="0"/>
      <p:bldP spid="27" grpId="0"/>
      <p:bldP spid="21" grpId="0"/>
      <p:bldP spid="2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3"/>
          <p:cNvSpPr>
            <a:spLocks noChangeArrowheads="1"/>
          </p:cNvSpPr>
          <p:nvPr/>
        </p:nvSpPr>
        <p:spPr bwMode="auto">
          <a:xfrm>
            <a:off x="282864" y="319503"/>
            <a:ext cx="6257636" cy="1775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20000"/>
              </a:spcBef>
            </a:pPr>
            <a:r>
              <a:rPr lang="en-US" sz="3600" dirty="0">
                <a:solidFill>
                  <a:srgbClr val="FF0000"/>
                </a:solidFill>
                <a:latin typeface="Apple Chancery"/>
                <a:cs typeface="Apple Chancery"/>
              </a:rPr>
              <a:t>Example 11: </a:t>
            </a:r>
            <a:r>
              <a:rPr lang="en-US" sz="2000" dirty="0">
                <a:solidFill>
                  <a:srgbClr val="FF0000"/>
                </a:solidFill>
                <a:latin typeface="Times New Roman"/>
                <a:cs typeface="Times New Roman"/>
              </a:rPr>
              <a:t>(courtesy of Mr. White):  </a:t>
            </a:r>
            <a:r>
              <a:rPr lang="en-US" sz="2000" dirty="0">
                <a:latin typeface="Times New Roman"/>
                <a:cs typeface="Times New Roman"/>
              </a:rPr>
              <a:t>Examine the circuit here, where </a:t>
            </a:r>
            <a:r>
              <a:rPr lang="en-US" sz="2000" i="1" dirty="0">
                <a:latin typeface="Times New Roman"/>
                <a:cs typeface="Times New Roman"/>
              </a:rPr>
              <a:t>C</a:t>
            </a:r>
            <a:r>
              <a:rPr lang="en-US" sz="2000" baseline="-25000" dirty="0">
                <a:latin typeface="Times New Roman"/>
                <a:cs typeface="Times New Roman"/>
              </a:rPr>
              <a:t>1</a:t>
            </a:r>
            <a:r>
              <a:rPr lang="en-US" sz="2000" dirty="0">
                <a:latin typeface="Times New Roman"/>
                <a:cs typeface="Times New Roman"/>
              </a:rPr>
              <a:t> &gt; </a:t>
            </a:r>
            <a:r>
              <a:rPr lang="en-US" sz="2000" i="1" dirty="0">
                <a:latin typeface="Times New Roman"/>
                <a:cs typeface="Times New Roman"/>
              </a:rPr>
              <a:t>C</a:t>
            </a:r>
            <a:r>
              <a:rPr lang="en-US" sz="2000" baseline="-25000" dirty="0">
                <a:latin typeface="Times New Roman"/>
                <a:cs typeface="Times New Roman"/>
              </a:rPr>
              <a:t>2</a:t>
            </a:r>
            <a:r>
              <a:rPr lang="en-US" sz="2000" dirty="0">
                <a:latin typeface="Times New Roman"/>
                <a:cs typeface="Times New Roman"/>
              </a:rPr>
              <a:t> and both have been charged to the same potential </a:t>
            </a:r>
            <a:r>
              <a:rPr lang="en-US" sz="2000" i="1" dirty="0">
                <a:latin typeface="Times New Roman"/>
                <a:cs typeface="Times New Roman"/>
              </a:rPr>
              <a:t>V</a:t>
            </a:r>
            <a:r>
              <a:rPr lang="en-US" sz="2000" dirty="0">
                <a:latin typeface="Times New Roman"/>
                <a:cs typeface="Times New Roman"/>
              </a:rPr>
              <a:t>.</a:t>
            </a:r>
          </a:p>
        </p:txBody>
      </p:sp>
      <p:pic>
        <p:nvPicPr>
          <p:cNvPr id="6451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0344" y="186322"/>
            <a:ext cx="2006600" cy="2349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7"/>
          <p:cNvSpPr txBox="1"/>
          <p:nvPr/>
        </p:nvSpPr>
        <p:spPr>
          <a:xfrm>
            <a:off x="2946400" y="2149325"/>
            <a:ext cx="901700" cy="369332"/>
          </a:xfrm>
          <a:prstGeom prst="rect">
            <a:avLst/>
          </a:prstGeom>
          <a:noFill/>
        </p:spPr>
        <p:txBody>
          <a:bodyPr wrap="square" rtlCol="0">
            <a:spAutoFit/>
          </a:bodyPr>
          <a:lstStyle/>
          <a:p>
            <a:r>
              <a:rPr lang="en-US" dirty="0">
                <a:solidFill>
                  <a:srgbClr val="FF0000"/>
                </a:solidFill>
                <a:latin typeface="Times New Roman"/>
                <a:cs typeface="Times New Roman"/>
              </a:rPr>
              <a:t>Q1/C1</a:t>
            </a:r>
          </a:p>
        </p:txBody>
      </p:sp>
      <p:sp>
        <p:nvSpPr>
          <p:cNvPr id="12" name="Rectangle 3"/>
          <p:cNvSpPr>
            <a:spLocks noChangeArrowheads="1"/>
          </p:cNvSpPr>
          <p:nvPr/>
        </p:nvSpPr>
        <p:spPr bwMode="auto">
          <a:xfrm>
            <a:off x="520700" y="1574628"/>
            <a:ext cx="6197600" cy="1013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20000"/>
              </a:spcBef>
            </a:pPr>
            <a:r>
              <a:rPr lang="en-US" sz="2000" dirty="0">
                <a:solidFill>
                  <a:srgbClr val="FF0000"/>
                </a:solidFill>
                <a:latin typeface="Apple Chancery"/>
                <a:cs typeface="Apple Chancery"/>
              </a:rPr>
              <a:t>a.) What is the </a:t>
            </a:r>
            <a:r>
              <a:rPr lang="en-US" sz="2000" dirty="0">
                <a:solidFill>
                  <a:srgbClr val="0000FF"/>
                </a:solidFill>
                <a:latin typeface="Times New Roman"/>
                <a:cs typeface="Times New Roman"/>
              </a:rPr>
              <a:t>potential</a:t>
            </a:r>
            <a:r>
              <a:rPr lang="en-US" sz="2000" dirty="0">
                <a:latin typeface="Times New Roman"/>
                <a:cs typeface="Times New Roman"/>
              </a:rPr>
              <a:t> between </a:t>
            </a:r>
            <a:r>
              <a:rPr lang="en-US" sz="2000" dirty="0">
                <a:solidFill>
                  <a:srgbClr val="FF0000"/>
                </a:solidFill>
                <a:latin typeface="Times New Roman"/>
                <a:cs typeface="Times New Roman"/>
              </a:rPr>
              <a:t>points</a:t>
            </a:r>
            <a:r>
              <a:rPr lang="en-US" sz="2000" dirty="0">
                <a:latin typeface="Times New Roman"/>
                <a:cs typeface="Times New Roman"/>
              </a:rPr>
              <a:t> </a:t>
            </a:r>
            <a:r>
              <a:rPr lang="en-US" sz="2000" i="1" dirty="0">
                <a:solidFill>
                  <a:srgbClr val="FF0000"/>
                </a:solidFill>
                <a:latin typeface="Times New Roman"/>
                <a:cs typeface="Times New Roman"/>
              </a:rPr>
              <a:t>a</a:t>
            </a:r>
            <a:r>
              <a:rPr lang="en-US" sz="2000" i="1" dirty="0">
                <a:latin typeface="Times New Roman"/>
                <a:cs typeface="Times New Roman"/>
              </a:rPr>
              <a:t> </a:t>
            </a:r>
            <a:r>
              <a:rPr lang="en-US" sz="2000" dirty="0">
                <a:latin typeface="Times New Roman"/>
                <a:cs typeface="Times New Roman"/>
              </a:rPr>
              <a:t>across </a:t>
            </a:r>
            <a:r>
              <a:rPr lang="en-US" sz="2000" i="1" dirty="0">
                <a:solidFill>
                  <a:srgbClr val="FF0000"/>
                </a:solidFill>
                <a:latin typeface="Times New Roman"/>
                <a:cs typeface="Times New Roman"/>
              </a:rPr>
              <a:t>b </a:t>
            </a:r>
            <a:r>
              <a:rPr lang="en-US" sz="2000" dirty="0">
                <a:solidFill>
                  <a:srgbClr val="0000FF"/>
                </a:solidFill>
                <a:latin typeface="Times New Roman"/>
                <a:cs typeface="Times New Roman"/>
              </a:rPr>
              <a:t>before the switches are closed</a:t>
            </a:r>
            <a:r>
              <a:rPr lang="en-US" sz="2000" dirty="0">
                <a:latin typeface="Times New Roman"/>
                <a:cs typeface="Times New Roman"/>
              </a:rPr>
              <a:t>?</a:t>
            </a:r>
          </a:p>
        </p:txBody>
      </p:sp>
      <p:sp>
        <p:nvSpPr>
          <p:cNvPr id="13" name="Rectangle 3"/>
          <p:cNvSpPr>
            <a:spLocks noChangeArrowheads="1"/>
          </p:cNvSpPr>
          <p:nvPr/>
        </p:nvSpPr>
        <p:spPr bwMode="auto">
          <a:xfrm>
            <a:off x="520700" y="2588625"/>
            <a:ext cx="8356244" cy="421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20000"/>
              </a:spcBef>
            </a:pPr>
            <a:r>
              <a:rPr lang="en-US" sz="2000" dirty="0">
                <a:solidFill>
                  <a:srgbClr val="FF0000"/>
                </a:solidFill>
                <a:latin typeface="Apple Chancery"/>
                <a:cs typeface="Apple Chancery"/>
              </a:rPr>
              <a:t>b.) What happens </a:t>
            </a:r>
            <a:r>
              <a:rPr lang="en-US" sz="2000" dirty="0">
                <a:latin typeface="Times New Roman"/>
                <a:cs typeface="Times New Roman"/>
              </a:rPr>
              <a:t>to the charges after the switches are thrown?</a:t>
            </a:r>
          </a:p>
        </p:txBody>
      </p:sp>
      <p:sp>
        <p:nvSpPr>
          <p:cNvPr id="14" name="Rectangle 3"/>
          <p:cNvSpPr>
            <a:spLocks noChangeArrowheads="1"/>
          </p:cNvSpPr>
          <p:nvPr/>
        </p:nvSpPr>
        <p:spPr bwMode="auto">
          <a:xfrm>
            <a:off x="520700" y="4551712"/>
            <a:ext cx="8445500" cy="7915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20000"/>
              </a:spcBef>
            </a:pPr>
            <a:r>
              <a:rPr lang="en-US" sz="2000" dirty="0">
                <a:solidFill>
                  <a:srgbClr val="FF0000"/>
                </a:solidFill>
                <a:latin typeface="Apple Chancery"/>
                <a:cs typeface="Apple Chancery"/>
              </a:rPr>
              <a:t>c.) What is the </a:t>
            </a:r>
            <a:r>
              <a:rPr lang="en-US" sz="2000" dirty="0">
                <a:solidFill>
                  <a:srgbClr val="0000FF"/>
                </a:solidFill>
                <a:latin typeface="Times New Roman"/>
                <a:cs typeface="Times New Roman"/>
              </a:rPr>
              <a:t>potential</a:t>
            </a:r>
            <a:r>
              <a:rPr lang="en-US" sz="2000" dirty="0">
                <a:latin typeface="Times New Roman"/>
                <a:cs typeface="Times New Roman"/>
              </a:rPr>
              <a:t> across </a:t>
            </a:r>
            <a:r>
              <a:rPr lang="en-US" sz="2000" i="1" dirty="0">
                <a:solidFill>
                  <a:srgbClr val="FF0000"/>
                </a:solidFill>
                <a:latin typeface="Times New Roman"/>
                <a:cs typeface="Times New Roman"/>
              </a:rPr>
              <a:t>a</a:t>
            </a:r>
            <a:r>
              <a:rPr lang="en-US" sz="2000" i="1" dirty="0">
                <a:latin typeface="Times New Roman"/>
                <a:cs typeface="Times New Roman"/>
              </a:rPr>
              <a:t> </a:t>
            </a:r>
            <a:r>
              <a:rPr lang="en-US" sz="2000" dirty="0">
                <a:latin typeface="Times New Roman"/>
                <a:cs typeface="Times New Roman"/>
              </a:rPr>
              <a:t>and </a:t>
            </a:r>
            <a:r>
              <a:rPr lang="en-US" sz="2000" i="1" dirty="0">
                <a:solidFill>
                  <a:srgbClr val="FF0000"/>
                </a:solidFill>
                <a:latin typeface="Times New Roman"/>
                <a:cs typeface="Times New Roman"/>
              </a:rPr>
              <a:t>b </a:t>
            </a:r>
            <a:r>
              <a:rPr lang="en-US" sz="2000" dirty="0">
                <a:latin typeface="Times New Roman"/>
                <a:cs typeface="Times New Roman"/>
              </a:rPr>
              <a:t>a </a:t>
            </a:r>
            <a:r>
              <a:rPr lang="en-US" sz="2000" dirty="0">
                <a:solidFill>
                  <a:srgbClr val="0000FF"/>
                </a:solidFill>
                <a:latin typeface="Times New Roman"/>
                <a:cs typeface="Times New Roman"/>
              </a:rPr>
              <a:t>long time after the switches </a:t>
            </a:r>
            <a:r>
              <a:rPr lang="en-US" sz="2000" dirty="0">
                <a:latin typeface="Times New Roman"/>
                <a:cs typeface="Times New Roman"/>
              </a:rPr>
              <a:t>have been </a:t>
            </a:r>
            <a:r>
              <a:rPr lang="en-US" sz="2000" dirty="0">
                <a:solidFill>
                  <a:srgbClr val="0000FF"/>
                </a:solidFill>
                <a:latin typeface="Times New Roman"/>
                <a:cs typeface="Times New Roman"/>
              </a:rPr>
              <a:t>closed</a:t>
            </a:r>
            <a:r>
              <a:rPr lang="en-US" sz="2000" dirty="0">
                <a:latin typeface="Times New Roman"/>
                <a:cs typeface="Times New Roman"/>
              </a:rPr>
              <a:t>?</a:t>
            </a:r>
          </a:p>
        </p:txBody>
      </p:sp>
      <p:sp>
        <p:nvSpPr>
          <p:cNvPr id="16"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a:p>
        </p:txBody>
      </p:sp>
      <p:sp>
        <p:nvSpPr>
          <p:cNvPr id="17" name="TextBox 43"/>
          <p:cNvSpPr txBox="1">
            <a:spLocks noChangeArrowheads="1"/>
          </p:cNvSpPr>
          <p:nvPr/>
        </p:nvSpPr>
        <p:spPr bwMode="auto">
          <a:xfrm>
            <a:off x="8719662" y="6472238"/>
            <a:ext cx="389017" cy="252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48.)</a:t>
            </a:r>
          </a:p>
        </p:txBody>
      </p:sp>
      <p:sp>
        <p:nvSpPr>
          <p:cNvPr id="18" name="Rectangle 3"/>
          <p:cNvSpPr>
            <a:spLocks noChangeArrowheads="1"/>
          </p:cNvSpPr>
          <p:nvPr/>
        </p:nvSpPr>
        <p:spPr bwMode="auto">
          <a:xfrm>
            <a:off x="838200" y="5287343"/>
            <a:ext cx="5702300" cy="525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20000"/>
              </a:spcBef>
            </a:pPr>
            <a:r>
              <a:rPr lang="en-US" dirty="0">
                <a:solidFill>
                  <a:srgbClr val="FF0000"/>
                </a:solidFill>
                <a:latin typeface="Apple Chancery"/>
                <a:cs typeface="Apple Chancery"/>
              </a:rPr>
              <a:t>This is going </a:t>
            </a:r>
            <a:r>
              <a:rPr lang="en-US" dirty="0">
                <a:latin typeface="Times New Roman"/>
                <a:cs typeface="Times New Roman"/>
              </a:rPr>
              <a:t>to take some room:</a:t>
            </a:r>
          </a:p>
        </p:txBody>
      </p:sp>
      <p:graphicFrame>
        <p:nvGraphicFramePr>
          <p:cNvPr id="20" name="Object 19"/>
          <p:cNvGraphicFramePr>
            <a:graphicFrameLocks noChangeAspect="1"/>
          </p:cNvGraphicFramePr>
          <p:nvPr/>
        </p:nvGraphicFramePr>
        <p:xfrm>
          <a:off x="1441450" y="3916363"/>
          <a:ext cx="6007100" cy="585787"/>
        </p:xfrm>
        <a:graphic>
          <a:graphicData uri="http://schemas.openxmlformats.org/presentationml/2006/ole">
            <mc:AlternateContent xmlns:mc="http://schemas.openxmlformats.org/markup-compatibility/2006">
              <mc:Choice xmlns:v="urn:schemas-microsoft-com:vml" Requires="v">
                <p:oleObj name="Equation" r:id="rId4" imgW="4000500" imgH="393700" progId="Equation.DSMT4">
                  <p:embed/>
                </p:oleObj>
              </mc:Choice>
              <mc:Fallback>
                <p:oleObj name="Equation" r:id="rId4" imgW="4000500" imgH="393700" progId="Equation.DSMT4">
                  <p:embed/>
                  <p:pic>
                    <p:nvPicPr>
                      <p:cNvPr id="20" name="Object 19"/>
                      <p:cNvPicPr/>
                      <p:nvPr/>
                    </p:nvPicPr>
                    <p:blipFill>
                      <a:blip r:embed="rId5"/>
                      <a:stretch>
                        <a:fillRect/>
                      </a:stretch>
                    </p:blipFill>
                    <p:spPr>
                      <a:xfrm>
                        <a:off x="1441450" y="3916363"/>
                        <a:ext cx="6007100" cy="585787"/>
                      </a:xfrm>
                      <a:prstGeom prst="rect">
                        <a:avLst/>
                      </a:prstGeom>
                    </p:spPr>
                  </p:pic>
                </p:oleObj>
              </mc:Fallback>
            </mc:AlternateContent>
          </a:graphicData>
        </a:graphic>
      </p:graphicFrame>
      <p:sp>
        <p:nvSpPr>
          <p:cNvPr id="27" name="Rectangle 3"/>
          <p:cNvSpPr>
            <a:spLocks noChangeArrowheads="1"/>
          </p:cNvSpPr>
          <p:nvPr/>
        </p:nvSpPr>
        <p:spPr bwMode="auto">
          <a:xfrm>
            <a:off x="838200" y="3009900"/>
            <a:ext cx="8356244" cy="1110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20000"/>
              </a:spcBef>
            </a:pPr>
            <a:r>
              <a:rPr lang="en-US" dirty="0">
                <a:solidFill>
                  <a:srgbClr val="FF0000"/>
                </a:solidFill>
                <a:latin typeface="Apple Chancery"/>
                <a:cs typeface="Apple Chancery"/>
              </a:rPr>
              <a:t>This is a screwball problem </a:t>
            </a:r>
            <a:r>
              <a:rPr lang="en-US" dirty="0">
                <a:latin typeface="Times New Roman"/>
                <a:cs typeface="Times New Roman"/>
              </a:rPr>
              <a:t>in the sense that the voltages initially have the same magnitude, but their polarities are reversed.  That means that when the switches are thrown, charge will flow between the caps.  Specifically:</a:t>
            </a:r>
          </a:p>
        </p:txBody>
      </p:sp>
    </p:spTree>
    <p:extLst>
      <p:ext uri="{BB962C8B-B14F-4D97-AF65-F5344CB8AC3E}">
        <p14:creationId xmlns:p14="http://schemas.microsoft.com/office/powerpoint/2010/main" val="3700937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dissolv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dissolve">
                                      <p:cBhvr>
                                        <p:cTn id="17" dur="500"/>
                                        <p:tgtEl>
                                          <p:spTgt spid="27"/>
                                        </p:tgtEl>
                                      </p:cBhvr>
                                    </p:animEffect>
                                  </p:childTnLst>
                                </p:cTn>
                              </p:par>
                              <p:par>
                                <p:cTn id="18" presetID="9" presetClass="entr" presetSubtype="0" fill="hold"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dissolve">
                                      <p:cBhvr>
                                        <p:cTn id="20" dur="500"/>
                                        <p:tgtEl>
                                          <p:spTgt spid="20"/>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dissolve">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dissolve">
                                      <p:cBhvr>
                                        <p:cTn id="3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P spid="14" grpId="0"/>
      <p:bldP spid="18" grpId="0"/>
      <p:bldP spid="27"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0344" y="186322"/>
            <a:ext cx="2006600" cy="2349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 name="Rectangle 3"/>
          <p:cNvSpPr>
            <a:spLocks noChangeArrowheads="1"/>
          </p:cNvSpPr>
          <p:nvPr/>
        </p:nvSpPr>
        <p:spPr bwMode="auto">
          <a:xfrm>
            <a:off x="431444" y="360712"/>
            <a:ext cx="5986819" cy="7915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20000"/>
              </a:spcBef>
            </a:pPr>
            <a:r>
              <a:rPr lang="en-US" sz="2000" dirty="0">
                <a:solidFill>
                  <a:srgbClr val="FF0000"/>
                </a:solidFill>
                <a:latin typeface="Apple Chancery"/>
                <a:cs typeface="Apple Chancery"/>
              </a:rPr>
              <a:t>c.) What is the </a:t>
            </a:r>
            <a:r>
              <a:rPr lang="en-US" sz="2000" dirty="0">
                <a:solidFill>
                  <a:srgbClr val="0000FF"/>
                </a:solidFill>
                <a:latin typeface="Times New Roman"/>
                <a:cs typeface="Times New Roman"/>
              </a:rPr>
              <a:t>potential</a:t>
            </a:r>
            <a:r>
              <a:rPr lang="en-US" sz="2000" dirty="0">
                <a:latin typeface="Times New Roman"/>
                <a:cs typeface="Times New Roman"/>
              </a:rPr>
              <a:t> across </a:t>
            </a:r>
            <a:r>
              <a:rPr lang="en-US" sz="2000" i="1" dirty="0">
                <a:solidFill>
                  <a:srgbClr val="FF0000"/>
                </a:solidFill>
                <a:latin typeface="Times New Roman"/>
                <a:cs typeface="Times New Roman"/>
              </a:rPr>
              <a:t>a</a:t>
            </a:r>
            <a:r>
              <a:rPr lang="en-US" sz="2000" i="1" dirty="0">
                <a:latin typeface="Times New Roman"/>
                <a:cs typeface="Times New Roman"/>
              </a:rPr>
              <a:t> </a:t>
            </a:r>
            <a:r>
              <a:rPr lang="en-US" sz="2000" dirty="0">
                <a:latin typeface="Times New Roman"/>
                <a:cs typeface="Times New Roman"/>
              </a:rPr>
              <a:t>and </a:t>
            </a:r>
            <a:r>
              <a:rPr lang="en-US" sz="2000" i="1" dirty="0">
                <a:solidFill>
                  <a:srgbClr val="FF0000"/>
                </a:solidFill>
                <a:latin typeface="Times New Roman"/>
                <a:cs typeface="Times New Roman"/>
              </a:rPr>
              <a:t>b </a:t>
            </a:r>
            <a:r>
              <a:rPr lang="en-US" sz="2000" dirty="0">
                <a:latin typeface="Times New Roman"/>
                <a:cs typeface="Times New Roman"/>
              </a:rPr>
              <a:t>a </a:t>
            </a:r>
            <a:r>
              <a:rPr lang="en-US" sz="2000" dirty="0">
                <a:solidFill>
                  <a:srgbClr val="0000FF"/>
                </a:solidFill>
                <a:latin typeface="Times New Roman"/>
                <a:cs typeface="Times New Roman"/>
              </a:rPr>
              <a:t>long time after the switches </a:t>
            </a:r>
            <a:r>
              <a:rPr lang="en-US" sz="2000" dirty="0">
                <a:latin typeface="Times New Roman"/>
                <a:cs typeface="Times New Roman"/>
              </a:rPr>
              <a:t>have been </a:t>
            </a:r>
            <a:r>
              <a:rPr lang="en-US" sz="2000" dirty="0">
                <a:solidFill>
                  <a:srgbClr val="0000FF"/>
                </a:solidFill>
                <a:latin typeface="Times New Roman"/>
                <a:cs typeface="Times New Roman"/>
              </a:rPr>
              <a:t>closed</a:t>
            </a:r>
            <a:r>
              <a:rPr lang="en-US" sz="2000" dirty="0">
                <a:latin typeface="Times New Roman"/>
                <a:cs typeface="Times New Roman"/>
              </a:rPr>
              <a:t>?</a:t>
            </a:r>
          </a:p>
        </p:txBody>
      </p:sp>
      <p:sp>
        <p:nvSpPr>
          <p:cNvPr id="16"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a:p>
        </p:txBody>
      </p:sp>
      <p:sp>
        <p:nvSpPr>
          <p:cNvPr id="17" name="TextBox 43"/>
          <p:cNvSpPr txBox="1">
            <a:spLocks noChangeArrowheads="1"/>
          </p:cNvSpPr>
          <p:nvPr/>
        </p:nvSpPr>
        <p:spPr bwMode="auto">
          <a:xfrm>
            <a:off x="8719662" y="6472238"/>
            <a:ext cx="389017" cy="252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49.)</a:t>
            </a:r>
          </a:p>
        </p:txBody>
      </p:sp>
      <p:sp>
        <p:nvSpPr>
          <p:cNvPr id="18" name="Rectangle 3"/>
          <p:cNvSpPr>
            <a:spLocks noChangeArrowheads="1"/>
          </p:cNvSpPr>
          <p:nvPr/>
        </p:nvSpPr>
        <p:spPr bwMode="auto">
          <a:xfrm>
            <a:off x="715963" y="1169133"/>
            <a:ext cx="5702300" cy="525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20000"/>
              </a:spcBef>
            </a:pPr>
            <a:r>
              <a:rPr lang="en-US" sz="2000" dirty="0">
                <a:solidFill>
                  <a:srgbClr val="FF0000"/>
                </a:solidFill>
                <a:latin typeface="Apple Chancery"/>
                <a:cs typeface="Apple Chancery"/>
              </a:rPr>
              <a:t>The total charge </a:t>
            </a:r>
            <a:r>
              <a:rPr lang="en-US" sz="2000" dirty="0">
                <a:latin typeface="Times New Roman"/>
                <a:cs typeface="Times New Roman"/>
              </a:rPr>
              <a:t>in the system is:</a:t>
            </a:r>
          </a:p>
        </p:txBody>
      </p:sp>
      <p:graphicFrame>
        <p:nvGraphicFramePr>
          <p:cNvPr id="19" name="Object 18"/>
          <p:cNvGraphicFramePr>
            <a:graphicFrameLocks noChangeAspect="1"/>
          </p:cNvGraphicFramePr>
          <p:nvPr/>
        </p:nvGraphicFramePr>
        <p:xfrm>
          <a:off x="4030663" y="2686050"/>
          <a:ext cx="3667125" cy="2624138"/>
        </p:xfrm>
        <a:graphic>
          <a:graphicData uri="http://schemas.openxmlformats.org/presentationml/2006/ole">
            <mc:AlternateContent xmlns:mc="http://schemas.openxmlformats.org/markup-compatibility/2006">
              <mc:Choice xmlns:v="urn:schemas-microsoft-com:vml" Requires="v">
                <p:oleObj name="Equation" r:id="rId4" imgW="2184400" imgH="1574800" progId="Equation.DSMT4">
                  <p:embed/>
                </p:oleObj>
              </mc:Choice>
              <mc:Fallback>
                <p:oleObj name="Equation" r:id="rId4" imgW="2184400" imgH="1574800" progId="Equation.DSMT4">
                  <p:embed/>
                  <p:pic>
                    <p:nvPicPr>
                      <p:cNvPr id="19" name="Object 18"/>
                      <p:cNvPicPr/>
                      <p:nvPr/>
                    </p:nvPicPr>
                    <p:blipFill>
                      <a:blip r:embed="rId5"/>
                      <a:stretch>
                        <a:fillRect/>
                      </a:stretch>
                    </p:blipFill>
                    <p:spPr>
                      <a:xfrm>
                        <a:off x="4030663" y="2686050"/>
                        <a:ext cx="3667125" cy="2624138"/>
                      </a:xfrm>
                      <a:prstGeom prst="rect">
                        <a:avLst/>
                      </a:prstGeom>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2196578006"/>
              </p:ext>
            </p:extLst>
          </p:nvPr>
        </p:nvGraphicFramePr>
        <p:xfrm>
          <a:off x="4356278" y="1187527"/>
          <a:ext cx="2195513" cy="338138"/>
        </p:xfrm>
        <a:graphic>
          <a:graphicData uri="http://schemas.openxmlformats.org/presentationml/2006/ole">
            <mc:AlternateContent xmlns:mc="http://schemas.openxmlformats.org/markup-compatibility/2006">
              <mc:Choice xmlns:v="urn:schemas-microsoft-com:vml" Requires="v">
                <p:oleObj name="Equation" r:id="rId6" imgW="1308100" imgH="203200" progId="Equation.DSMT4">
                  <p:embed/>
                </p:oleObj>
              </mc:Choice>
              <mc:Fallback>
                <p:oleObj name="Equation" r:id="rId6" imgW="1308100" imgH="203200" progId="Equation.DSMT4">
                  <p:embed/>
                  <p:pic>
                    <p:nvPicPr>
                      <p:cNvPr id="21" name="Object 20"/>
                      <p:cNvPicPr/>
                      <p:nvPr/>
                    </p:nvPicPr>
                    <p:blipFill>
                      <a:blip r:embed="rId7"/>
                      <a:stretch>
                        <a:fillRect/>
                      </a:stretch>
                    </p:blipFill>
                    <p:spPr>
                      <a:xfrm>
                        <a:off x="4356278" y="1187527"/>
                        <a:ext cx="2195513" cy="338138"/>
                      </a:xfrm>
                      <a:prstGeom prst="rect">
                        <a:avLst/>
                      </a:prstGeom>
                    </p:spPr>
                  </p:pic>
                </p:oleObj>
              </mc:Fallback>
            </mc:AlternateContent>
          </a:graphicData>
        </a:graphic>
      </p:graphicFrame>
      <p:sp>
        <p:nvSpPr>
          <p:cNvPr id="22" name="Rectangle 3"/>
          <p:cNvSpPr>
            <a:spLocks noChangeArrowheads="1"/>
          </p:cNvSpPr>
          <p:nvPr/>
        </p:nvSpPr>
        <p:spPr bwMode="auto">
          <a:xfrm>
            <a:off x="698144" y="1573361"/>
            <a:ext cx="6172200" cy="525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20000"/>
              </a:spcBef>
            </a:pPr>
            <a:r>
              <a:rPr lang="en-US" sz="2000" dirty="0">
                <a:solidFill>
                  <a:srgbClr val="FF0000"/>
                </a:solidFill>
                <a:latin typeface="Apple Chancery"/>
                <a:cs typeface="Apple Chancery"/>
              </a:rPr>
              <a:t>Letting </a:t>
            </a:r>
            <a:r>
              <a:rPr lang="en-US" sz="2000" dirty="0">
                <a:latin typeface="Times New Roman"/>
                <a:cs typeface="Times New Roman"/>
              </a:rPr>
              <a:t>the new charge on      be </a:t>
            </a:r>
            <a:r>
              <a:rPr lang="en-US" sz="2000" i="1" dirty="0">
                <a:solidFill>
                  <a:srgbClr val="FF0000"/>
                </a:solidFill>
                <a:latin typeface="Times New Roman"/>
                <a:cs typeface="Times New Roman"/>
              </a:rPr>
              <a:t>q</a:t>
            </a:r>
            <a:r>
              <a:rPr lang="en-US" sz="2000" i="1" dirty="0">
                <a:latin typeface="Times New Roman"/>
                <a:cs typeface="Times New Roman"/>
              </a:rPr>
              <a:t>, </a:t>
            </a:r>
            <a:r>
              <a:rPr lang="en-US" sz="2000" dirty="0">
                <a:latin typeface="Times New Roman"/>
                <a:cs typeface="Times New Roman"/>
              </a:rPr>
              <a:t>the new charge on      will be:</a:t>
            </a:r>
          </a:p>
        </p:txBody>
      </p:sp>
      <p:graphicFrame>
        <p:nvGraphicFramePr>
          <p:cNvPr id="23" name="Object 22"/>
          <p:cNvGraphicFramePr>
            <a:graphicFrameLocks noChangeAspect="1"/>
          </p:cNvGraphicFramePr>
          <p:nvPr/>
        </p:nvGraphicFramePr>
        <p:xfrm>
          <a:off x="1631950" y="1897063"/>
          <a:ext cx="3281363" cy="401637"/>
        </p:xfrm>
        <a:graphic>
          <a:graphicData uri="http://schemas.openxmlformats.org/presentationml/2006/ole">
            <mc:AlternateContent xmlns:mc="http://schemas.openxmlformats.org/markup-compatibility/2006">
              <mc:Choice xmlns:v="urn:schemas-microsoft-com:vml" Requires="v">
                <p:oleObj name="Equation" r:id="rId8" imgW="1955800" imgH="241300" progId="Equation.DSMT4">
                  <p:embed/>
                </p:oleObj>
              </mc:Choice>
              <mc:Fallback>
                <p:oleObj name="Equation" r:id="rId8" imgW="1955800" imgH="241300" progId="Equation.DSMT4">
                  <p:embed/>
                  <p:pic>
                    <p:nvPicPr>
                      <p:cNvPr id="23" name="Object 22"/>
                      <p:cNvPicPr/>
                      <p:nvPr/>
                    </p:nvPicPr>
                    <p:blipFill>
                      <a:blip r:embed="rId9"/>
                      <a:stretch>
                        <a:fillRect/>
                      </a:stretch>
                    </p:blipFill>
                    <p:spPr>
                      <a:xfrm>
                        <a:off x="1631950" y="1897063"/>
                        <a:ext cx="3281363" cy="401637"/>
                      </a:xfrm>
                      <a:prstGeom prst="rect">
                        <a:avLst/>
                      </a:prstGeom>
                    </p:spPr>
                  </p:pic>
                </p:oleObj>
              </mc:Fallback>
            </mc:AlternateContent>
          </a:graphicData>
        </a:graphic>
      </p:graphicFrame>
      <p:graphicFrame>
        <p:nvGraphicFramePr>
          <p:cNvPr id="24" name="Object 23"/>
          <p:cNvGraphicFramePr>
            <a:graphicFrameLocks noChangeAspect="1"/>
          </p:cNvGraphicFramePr>
          <p:nvPr>
            <p:extLst>
              <p:ext uri="{D42A27DB-BD31-4B8C-83A1-F6EECF244321}">
                <p14:modId xmlns:p14="http://schemas.microsoft.com/office/powerpoint/2010/main" val="2912285962"/>
              </p:ext>
            </p:extLst>
          </p:nvPr>
        </p:nvGraphicFramePr>
        <p:xfrm>
          <a:off x="3582737" y="1619769"/>
          <a:ext cx="298450" cy="338137"/>
        </p:xfrm>
        <a:graphic>
          <a:graphicData uri="http://schemas.openxmlformats.org/presentationml/2006/ole">
            <mc:AlternateContent xmlns:mc="http://schemas.openxmlformats.org/markup-compatibility/2006">
              <mc:Choice xmlns:v="urn:schemas-microsoft-com:vml" Requires="v">
                <p:oleObj name="Equation" r:id="rId10" imgW="177800" imgH="203200" progId="Equation.DSMT4">
                  <p:embed/>
                </p:oleObj>
              </mc:Choice>
              <mc:Fallback>
                <p:oleObj name="Equation" r:id="rId10" imgW="177800" imgH="203200" progId="Equation.DSMT4">
                  <p:embed/>
                  <p:pic>
                    <p:nvPicPr>
                      <p:cNvPr id="24" name="Object 23"/>
                      <p:cNvPicPr/>
                      <p:nvPr/>
                    </p:nvPicPr>
                    <p:blipFill>
                      <a:blip r:embed="rId11"/>
                      <a:stretch>
                        <a:fillRect/>
                      </a:stretch>
                    </p:blipFill>
                    <p:spPr>
                      <a:xfrm>
                        <a:off x="3582737" y="1619769"/>
                        <a:ext cx="298450" cy="338137"/>
                      </a:xfrm>
                      <a:prstGeom prst="rect">
                        <a:avLst/>
                      </a:prstGeom>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2883667425"/>
              </p:ext>
            </p:extLst>
          </p:nvPr>
        </p:nvGraphicFramePr>
        <p:xfrm>
          <a:off x="6346575" y="1620004"/>
          <a:ext cx="341312" cy="338138"/>
        </p:xfrm>
        <a:graphic>
          <a:graphicData uri="http://schemas.openxmlformats.org/presentationml/2006/ole">
            <mc:AlternateContent xmlns:mc="http://schemas.openxmlformats.org/markup-compatibility/2006">
              <mc:Choice xmlns:v="urn:schemas-microsoft-com:vml" Requires="v">
                <p:oleObj name="Equation" r:id="rId12" imgW="203200" imgH="203200" progId="Equation.DSMT4">
                  <p:embed/>
                </p:oleObj>
              </mc:Choice>
              <mc:Fallback>
                <p:oleObj name="Equation" r:id="rId12" imgW="203200" imgH="203200" progId="Equation.DSMT4">
                  <p:embed/>
                  <p:pic>
                    <p:nvPicPr>
                      <p:cNvPr id="25" name="Object 24"/>
                      <p:cNvPicPr/>
                      <p:nvPr/>
                    </p:nvPicPr>
                    <p:blipFill>
                      <a:blip r:embed="rId13"/>
                      <a:stretch>
                        <a:fillRect/>
                      </a:stretch>
                    </p:blipFill>
                    <p:spPr>
                      <a:xfrm>
                        <a:off x="6346575" y="1620004"/>
                        <a:ext cx="341312" cy="338138"/>
                      </a:xfrm>
                      <a:prstGeom prst="rect">
                        <a:avLst/>
                      </a:prstGeom>
                    </p:spPr>
                  </p:pic>
                </p:oleObj>
              </mc:Fallback>
            </mc:AlternateContent>
          </a:graphicData>
        </a:graphic>
      </p:graphicFrame>
      <p:sp>
        <p:nvSpPr>
          <p:cNvPr id="26" name="Rectangle 3"/>
          <p:cNvSpPr>
            <a:spLocks noChangeArrowheads="1"/>
          </p:cNvSpPr>
          <p:nvPr/>
        </p:nvSpPr>
        <p:spPr bwMode="auto">
          <a:xfrm>
            <a:off x="715963" y="2299675"/>
            <a:ext cx="5903556" cy="710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20000"/>
              </a:spcBef>
            </a:pPr>
            <a:r>
              <a:rPr lang="en-US" sz="2000" dirty="0">
                <a:solidFill>
                  <a:srgbClr val="FF0000"/>
                </a:solidFill>
                <a:latin typeface="Apple Chancery"/>
                <a:cs typeface="Apple Chancery"/>
              </a:rPr>
              <a:t>With the new </a:t>
            </a:r>
            <a:r>
              <a:rPr lang="en-US" sz="2000" dirty="0">
                <a:latin typeface="Times New Roman"/>
                <a:cs typeface="Times New Roman"/>
              </a:rPr>
              <a:t>voltages the same, we can write:</a:t>
            </a:r>
          </a:p>
        </p:txBody>
      </p:sp>
      <p:sp>
        <p:nvSpPr>
          <p:cNvPr id="27" name="Rectangle 3"/>
          <p:cNvSpPr>
            <a:spLocks noChangeArrowheads="1"/>
          </p:cNvSpPr>
          <p:nvPr/>
        </p:nvSpPr>
        <p:spPr bwMode="auto">
          <a:xfrm>
            <a:off x="715963" y="5310188"/>
            <a:ext cx="5903556" cy="710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20000"/>
              </a:spcBef>
            </a:pPr>
            <a:r>
              <a:rPr lang="en-US" sz="2000" dirty="0">
                <a:solidFill>
                  <a:srgbClr val="FF0000"/>
                </a:solidFill>
                <a:latin typeface="Apple Chancery"/>
                <a:cs typeface="Apple Chancery"/>
              </a:rPr>
              <a:t>Knowing q,</a:t>
            </a:r>
            <a:r>
              <a:rPr lang="en-US" sz="2000" dirty="0">
                <a:latin typeface="Times New Roman"/>
                <a:cs typeface="Times New Roman"/>
              </a:rPr>
              <a:t> we can write:</a:t>
            </a:r>
          </a:p>
        </p:txBody>
      </p:sp>
      <p:graphicFrame>
        <p:nvGraphicFramePr>
          <p:cNvPr id="28" name="Object 27"/>
          <p:cNvGraphicFramePr>
            <a:graphicFrameLocks noChangeAspect="1"/>
          </p:cNvGraphicFramePr>
          <p:nvPr/>
        </p:nvGraphicFramePr>
        <p:xfrm>
          <a:off x="3113088" y="5375275"/>
          <a:ext cx="4108450" cy="1163638"/>
        </p:xfrm>
        <a:graphic>
          <a:graphicData uri="http://schemas.openxmlformats.org/presentationml/2006/ole">
            <mc:AlternateContent xmlns:mc="http://schemas.openxmlformats.org/markup-compatibility/2006">
              <mc:Choice xmlns:v="urn:schemas-microsoft-com:vml" Requires="v">
                <p:oleObj name="Equation" r:id="rId14" imgW="2451100" imgH="698500" progId="Equation.DSMT4">
                  <p:embed/>
                </p:oleObj>
              </mc:Choice>
              <mc:Fallback>
                <p:oleObj name="Equation" r:id="rId14" imgW="2451100" imgH="698500" progId="Equation.DSMT4">
                  <p:embed/>
                  <p:pic>
                    <p:nvPicPr>
                      <p:cNvPr id="28" name="Object 27"/>
                      <p:cNvPicPr/>
                      <p:nvPr/>
                    </p:nvPicPr>
                    <p:blipFill>
                      <a:blip r:embed="rId15"/>
                      <a:stretch>
                        <a:fillRect/>
                      </a:stretch>
                    </p:blipFill>
                    <p:spPr>
                      <a:xfrm>
                        <a:off x="3113088" y="5375275"/>
                        <a:ext cx="4108450" cy="1163638"/>
                      </a:xfrm>
                      <a:prstGeom prst="rect">
                        <a:avLst/>
                      </a:prstGeom>
                    </p:spPr>
                  </p:pic>
                </p:oleObj>
              </mc:Fallback>
            </mc:AlternateContent>
          </a:graphicData>
        </a:graphic>
      </p:graphicFrame>
      <p:cxnSp>
        <p:nvCxnSpPr>
          <p:cNvPr id="29" name="Straight Connector 28"/>
          <p:cNvCxnSpPr/>
          <p:nvPr/>
        </p:nvCxnSpPr>
        <p:spPr>
          <a:xfrm flipV="1">
            <a:off x="4316413" y="5375275"/>
            <a:ext cx="203200" cy="388295"/>
          </a:xfrm>
          <a:prstGeom prst="line">
            <a:avLst/>
          </a:prstGeom>
          <a:ln w="1270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flipV="1">
            <a:off x="4913313" y="6150618"/>
            <a:ext cx="203200" cy="388295"/>
          </a:xfrm>
          <a:prstGeom prst="line">
            <a:avLst/>
          </a:prstGeom>
          <a:ln w="12700" cmpd="sng">
            <a:solidFill>
              <a:srgbClr val="FF000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61343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dissolve">
                                      <p:cBhvr>
                                        <p:cTn id="7" dur="500"/>
                                        <p:tgtEl>
                                          <p:spTgt spid="18"/>
                                        </p:tgtEl>
                                      </p:cBhvr>
                                    </p:animEffect>
                                  </p:childTnLst>
                                </p:cTn>
                              </p:par>
                              <p:par>
                                <p:cTn id="8" presetID="9" presetClass="entr" presetSubtype="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dissolve">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dissolve">
                                      <p:cBhvr>
                                        <p:cTn id="15" dur="500"/>
                                        <p:tgtEl>
                                          <p:spTgt spid="25"/>
                                        </p:tgtEl>
                                      </p:cBhvr>
                                    </p:animEffect>
                                  </p:childTnLst>
                                </p:cTn>
                              </p:par>
                              <p:par>
                                <p:cTn id="16" presetID="9" presetClass="entr" presetSubtype="0"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dissolve">
                                      <p:cBhvr>
                                        <p:cTn id="18" dur="500"/>
                                        <p:tgtEl>
                                          <p:spTgt spid="24"/>
                                        </p:tgtEl>
                                      </p:cBhvr>
                                    </p:animEffect>
                                  </p:childTnLst>
                                </p:cTn>
                              </p:par>
                              <p:par>
                                <p:cTn id="19" presetID="9" presetClass="entr" presetSubtype="0"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dissolve">
                                      <p:cBhvr>
                                        <p:cTn id="21" dur="500"/>
                                        <p:tgtEl>
                                          <p:spTgt spid="23"/>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dissolve">
                                      <p:cBhvr>
                                        <p:cTn id="24" dur="500"/>
                                        <p:tgtEl>
                                          <p:spTgt spid="22"/>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dissolve">
                                      <p:cBhvr>
                                        <p:cTn id="29" dur="500"/>
                                        <p:tgtEl>
                                          <p:spTgt spid="26"/>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nodeType="click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dissolve">
                                      <p:cBhvr>
                                        <p:cTn id="34" dur="500"/>
                                        <p:tgtEl>
                                          <p:spTgt spid="19"/>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dissolve">
                                      <p:cBhvr>
                                        <p:cTn id="39" dur="500"/>
                                        <p:tgtEl>
                                          <p:spTgt spid="27"/>
                                        </p:tgtEl>
                                      </p:cBhvr>
                                    </p:animEffect>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nodeType="click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dissolve">
                                      <p:cBhvr>
                                        <p:cTn id="44" dur="500"/>
                                        <p:tgtEl>
                                          <p:spTgt spid="29"/>
                                        </p:tgtEl>
                                      </p:cBhvr>
                                    </p:animEffect>
                                  </p:childTnLst>
                                </p:cTn>
                              </p:par>
                              <p:par>
                                <p:cTn id="45" presetID="9" presetClass="entr" presetSubtype="0" fill="hold" nodeType="with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dissolve">
                                      <p:cBhvr>
                                        <p:cTn id="47" dur="500"/>
                                        <p:tgtEl>
                                          <p:spTgt spid="30"/>
                                        </p:tgtEl>
                                      </p:cBhvr>
                                    </p:animEffect>
                                  </p:childTnLst>
                                </p:cTn>
                              </p:par>
                              <p:par>
                                <p:cTn id="48" presetID="9" presetClass="entr" presetSubtype="0" fill="hold" nodeType="with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dissolve">
                                      <p:cBhvr>
                                        <p:cTn id="5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2" grpId="0"/>
      <p:bldP spid="26" grpId="0"/>
      <p:bldP spid="27" grpId="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 name="TextBox 44"/>
          <p:cNvSpPr txBox="1"/>
          <p:nvPr/>
        </p:nvSpPr>
        <p:spPr>
          <a:xfrm>
            <a:off x="0" y="100718"/>
            <a:ext cx="9144000" cy="646331"/>
          </a:xfrm>
          <a:prstGeom prst="rect">
            <a:avLst/>
          </a:prstGeom>
          <a:noFill/>
        </p:spPr>
        <p:txBody>
          <a:bodyPr wrap="square" rtlCol="0">
            <a:spAutoFit/>
          </a:bodyPr>
          <a:lstStyle/>
          <a:p>
            <a:pPr algn="ctr"/>
            <a:r>
              <a:rPr lang="en-US" sz="3600" dirty="0">
                <a:solidFill>
                  <a:srgbClr val="FF0000"/>
                </a:solidFill>
                <a:latin typeface="Apple Chancery"/>
                <a:cs typeface="Apple Chancery"/>
              </a:rPr>
              <a:t>Characteristics of a Series Combinations</a:t>
            </a:r>
            <a:endParaRPr lang="en-US" sz="2000" dirty="0">
              <a:latin typeface="Times New Roman"/>
              <a:cs typeface="Times New Roman"/>
            </a:endParaRPr>
          </a:p>
        </p:txBody>
      </p:sp>
      <p:sp>
        <p:nvSpPr>
          <p:cNvPr id="137250"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82296" tIns="41148" rIns="82296" bIns="41148"/>
          <a:lstStyle/>
          <a:p>
            <a:endParaRPr lang="en-US"/>
          </a:p>
        </p:txBody>
      </p:sp>
      <p:sp>
        <p:nvSpPr>
          <p:cNvPr id="137251" name="TextBox 43"/>
          <p:cNvSpPr txBox="1">
            <a:spLocks noChangeArrowheads="1"/>
          </p:cNvSpPr>
          <p:nvPr/>
        </p:nvSpPr>
        <p:spPr bwMode="auto">
          <a:xfrm>
            <a:off x="8719662" y="6472238"/>
            <a:ext cx="318973" cy="2523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5.)</a:t>
            </a:r>
          </a:p>
        </p:txBody>
      </p:sp>
      <p:sp>
        <p:nvSpPr>
          <p:cNvPr id="47" name="TextBox 46"/>
          <p:cNvSpPr txBox="1"/>
          <p:nvPr/>
        </p:nvSpPr>
        <p:spPr>
          <a:xfrm>
            <a:off x="228047" y="1013406"/>
            <a:ext cx="5093254" cy="707886"/>
          </a:xfrm>
          <a:prstGeom prst="rect">
            <a:avLst/>
          </a:prstGeom>
          <a:noFill/>
        </p:spPr>
        <p:txBody>
          <a:bodyPr wrap="square" rtlCol="0">
            <a:spAutoFit/>
          </a:bodyPr>
          <a:lstStyle/>
          <a:p>
            <a:r>
              <a:rPr lang="en-US" sz="2000" dirty="0">
                <a:solidFill>
                  <a:srgbClr val="FF0000"/>
                </a:solidFill>
                <a:latin typeface="Apple Chancery"/>
                <a:cs typeface="Apple Chancery"/>
              </a:rPr>
              <a:t>--Each element </a:t>
            </a:r>
            <a:r>
              <a:rPr lang="en-US" sz="2000" dirty="0">
                <a:latin typeface="Times New Roman"/>
                <a:cs typeface="Times New Roman"/>
              </a:rPr>
              <a:t>in a series combination is </a:t>
            </a:r>
            <a:r>
              <a:rPr lang="en-US" sz="2000" dirty="0">
                <a:solidFill>
                  <a:srgbClr val="0000FF"/>
                </a:solidFill>
                <a:latin typeface="Times New Roman"/>
                <a:cs typeface="Times New Roman"/>
              </a:rPr>
              <a:t>attached to its neighbor</a:t>
            </a:r>
            <a:r>
              <a:rPr lang="en-US" sz="2000" dirty="0">
                <a:latin typeface="Times New Roman"/>
                <a:cs typeface="Times New Roman"/>
              </a:rPr>
              <a:t> in </a:t>
            </a:r>
            <a:r>
              <a:rPr lang="en-US" sz="2000" i="1" dirty="0">
                <a:solidFill>
                  <a:srgbClr val="0000FF"/>
                </a:solidFill>
                <a:latin typeface="Times New Roman"/>
                <a:cs typeface="Times New Roman"/>
              </a:rPr>
              <a:t>one place only</a:t>
            </a:r>
            <a:r>
              <a:rPr lang="en-US" sz="2000" dirty="0">
                <a:latin typeface="Times New Roman"/>
                <a:cs typeface="Times New Roman"/>
              </a:rPr>
              <a:t>.</a:t>
            </a:r>
          </a:p>
        </p:txBody>
      </p:sp>
      <p:grpSp>
        <p:nvGrpSpPr>
          <p:cNvPr id="6" name="Group 5"/>
          <p:cNvGrpSpPr/>
          <p:nvPr/>
        </p:nvGrpSpPr>
        <p:grpSpPr>
          <a:xfrm>
            <a:off x="5811838" y="1245901"/>
            <a:ext cx="2859089" cy="615458"/>
            <a:chOff x="5672138" y="2658269"/>
            <a:chExt cx="2859089" cy="615458"/>
          </a:xfrm>
        </p:grpSpPr>
        <p:graphicFrame>
          <p:nvGraphicFramePr>
            <p:cNvPr id="58" name="Object 2"/>
            <p:cNvGraphicFramePr>
              <a:graphicFrameLocks noChangeAspect="1"/>
            </p:cNvGraphicFramePr>
            <p:nvPr>
              <p:extLst>
                <p:ext uri="{D42A27DB-BD31-4B8C-83A1-F6EECF244321}">
                  <p14:modId xmlns:p14="http://schemas.microsoft.com/office/powerpoint/2010/main" val="4115452089"/>
                </p:ext>
              </p:extLst>
            </p:nvPr>
          </p:nvGraphicFramePr>
          <p:xfrm>
            <a:off x="6081714" y="2658269"/>
            <a:ext cx="220662" cy="238125"/>
          </p:xfrm>
          <a:graphic>
            <a:graphicData uri="http://schemas.openxmlformats.org/presentationml/2006/ole">
              <mc:AlternateContent xmlns:mc="http://schemas.openxmlformats.org/markup-compatibility/2006">
                <mc:Choice xmlns:v="urn:schemas-microsoft-com:vml" Requires="v">
                  <p:oleObj name="Equation" r:id="rId3" imgW="190500" imgH="203200" progId="Equation.DSMT4">
                    <p:embed/>
                  </p:oleObj>
                </mc:Choice>
                <mc:Fallback>
                  <p:oleObj name="Equation" r:id="rId3" imgW="190500" imgH="203200" progId="Equation.DSMT4">
                    <p:embed/>
                    <p:pic>
                      <p:nvPicPr>
                        <p:cNvPr id="0" name=""/>
                        <p:cNvPicPr>
                          <a:picLocks noChangeAspect="1" noChangeArrowheads="1"/>
                        </p:cNvPicPr>
                        <p:nvPr/>
                      </p:nvPicPr>
                      <p:blipFill>
                        <a:blip r:embed="rId4"/>
                        <a:srcRect/>
                        <a:stretch>
                          <a:fillRect/>
                        </a:stretch>
                      </p:blipFill>
                      <p:spPr bwMode="auto">
                        <a:xfrm>
                          <a:off x="6081714" y="2658269"/>
                          <a:ext cx="220662" cy="2381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85" name="Line 73"/>
            <p:cNvSpPr>
              <a:spLocks noChangeShapeType="1"/>
            </p:cNvSpPr>
            <p:nvPr/>
          </p:nvSpPr>
          <p:spPr bwMode="auto">
            <a:xfrm>
              <a:off x="6512742" y="3132137"/>
              <a:ext cx="275409" cy="635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90" name="Line 78"/>
            <p:cNvSpPr>
              <a:spLocks noChangeShapeType="1"/>
            </p:cNvSpPr>
            <p:nvPr/>
          </p:nvSpPr>
          <p:spPr bwMode="auto">
            <a:xfrm flipH="1">
              <a:off x="5672138" y="3138487"/>
              <a:ext cx="18415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aphicFrame>
          <p:nvGraphicFramePr>
            <p:cNvPr id="103" name="Object 3"/>
            <p:cNvGraphicFramePr>
              <a:graphicFrameLocks noChangeAspect="1"/>
            </p:cNvGraphicFramePr>
            <p:nvPr>
              <p:extLst>
                <p:ext uri="{D42A27DB-BD31-4B8C-83A1-F6EECF244321}">
                  <p14:modId xmlns:p14="http://schemas.microsoft.com/office/powerpoint/2010/main" val="2086464511"/>
                </p:ext>
              </p:extLst>
            </p:nvPr>
          </p:nvGraphicFramePr>
          <p:xfrm>
            <a:off x="7029451" y="2658269"/>
            <a:ext cx="234950" cy="238125"/>
          </p:xfrm>
          <a:graphic>
            <a:graphicData uri="http://schemas.openxmlformats.org/presentationml/2006/ole">
              <mc:AlternateContent xmlns:mc="http://schemas.openxmlformats.org/markup-compatibility/2006">
                <mc:Choice xmlns:v="urn:schemas-microsoft-com:vml" Requires="v">
                  <p:oleObj name="Equation" r:id="rId5" imgW="203200" imgH="203200" progId="Equation.DSMT4">
                    <p:embed/>
                  </p:oleObj>
                </mc:Choice>
                <mc:Fallback>
                  <p:oleObj name="Equation" r:id="rId5" imgW="203200" imgH="203200" progId="Equation.DSMT4">
                    <p:embed/>
                    <p:pic>
                      <p:nvPicPr>
                        <p:cNvPr id="0" name=""/>
                        <p:cNvPicPr>
                          <a:picLocks noChangeAspect="1" noChangeArrowheads="1"/>
                        </p:cNvPicPr>
                        <p:nvPr/>
                      </p:nvPicPr>
                      <p:blipFill>
                        <a:blip r:embed="rId6"/>
                        <a:srcRect/>
                        <a:stretch>
                          <a:fillRect/>
                        </a:stretch>
                      </p:blipFill>
                      <p:spPr bwMode="auto">
                        <a:xfrm>
                          <a:off x="7029451" y="2658269"/>
                          <a:ext cx="234950" cy="2381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pSp>
          <p:nvGrpSpPr>
            <p:cNvPr id="5" name="Group 4"/>
            <p:cNvGrpSpPr/>
            <p:nvPr/>
          </p:nvGrpSpPr>
          <p:grpSpPr>
            <a:xfrm>
              <a:off x="5856288" y="2951957"/>
              <a:ext cx="660401" cy="321770"/>
              <a:chOff x="5746750" y="2319338"/>
              <a:chExt cx="660401" cy="321770"/>
            </a:xfrm>
          </p:grpSpPr>
          <p:grpSp>
            <p:nvGrpSpPr>
              <p:cNvPr id="68" name="Group 48"/>
              <p:cNvGrpSpPr>
                <a:grpSpLocks/>
              </p:cNvGrpSpPr>
              <p:nvPr/>
            </p:nvGrpSpPr>
            <p:grpSpPr bwMode="auto">
              <a:xfrm>
                <a:off x="5746750" y="2319338"/>
                <a:ext cx="628650" cy="321770"/>
                <a:chOff x="2256" y="2880"/>
                <a:chExt cx="576" cy="240"/>
              </a:xfrm>
            </p:grpSpPr>
            <p:sp>
              <p:nvSpPr>
                <p:cNvPr id="69" name="Line 49"/>
                <p:cNvSpPr>
                  <a:spLocks noChangeShapeType="1"/>
                </p:cNvSpPr>
                <p:nvPr/>
              </p:nvSpPr>
              <p:spPr bwMode="auto">
                <a:xfrm flipV="1">
                  <a:off x="2256" y="2880"/>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70" name="Line 50"/>
                <p:cNvSpPr>
                  <a:spLocks noChangeShapeType="1"/>
                </p:cNvSpPr>
                <p:nvPr/>
              </p:nvSpPr>
              <p:spPr bwMode="auto">
                <a:xfrm>
                  <a:off x="2304" y="2880"/>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71" name="Line 51"/>
                <p:cNvSpPr>
                  <a:spLocks noChangeShapeType="1"/>
                </p:cNvSpPr>
                <p:nvPr/>
              </p:nvSpPr>
              <p:spPr bwMode="auto">
                <a:xfrm flipV="1">
                  <a:off x="2400" y="2880"/>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72" name="Line 52"/>
                <p:cNvSpPr>
                  <a:spLocks noChangeShapeType="1"/>
                </p:cNvSpPr>
                <p:nvPr/>
              </p:nvSpPr>
              <p:spPr bwMode="auto">
                <a:xfrm>
                  <a:off x="2496" y="2880"/>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73" name="Line 53"/>
                <p:cNvSpPr>
                  <a:spLocks noChangeShapeType="1"/>
                </p:cNvSpPr>
                <p:nvPr/>
              </p:nvSpPr>
              <p:spPr bwMode="auto">
                <a:xfrm flipV="1">
                  <a:off x="2784" y="2976"/>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74" name="Line 54"/>
                <p:cNvSpPr>
                  <a:spLocks noChangeShapeType="1"/>
                </p:cNvSpPr>
                <p:nvPr/>
              </p:nvSpPr>
              <p:spPr bwMode="auto">
                <a:xfrm flipV="1">
                  <a:off x="2592" y="2880"/>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75" name="Line 55"/>
                <p:cNvSpPr>
                  <a:spLocks noChangeShapeType="1"/>
                </p:cNvSpPr>
                <p:nvPr/>
              </p:nvSpPr>
              <p:spPr bwMode="auto">
                <a:xfrm>
                  <a:off x="2688" y="2880"/>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128" name="Line 78"/>
              <p:cNvSpPr>
                <a:spLocks noChangeShapeType="1"/>
              </p:cNvSpPr>
              <p:nvPr/>
            </p:nvSpPr>
            <p:spPr bwMode="auto">
              <a:xfrm flipH="1" flipV="1">
                <a:off x="6375401" y="2448046"/>
                <a:ext cx="31750" cy="5782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129" name="Line 73"/>
            <p:cNvSpPr>
              <a:spLocks noChangeShapeType="1"/>
            </p:cNvSpPr>
            <p:nvPr/>
          </p:nvSpPr>
          <p:spPr bwMode="auto">
            <a:xfrm>
              <a:off x="7450954" y="3135312"/>
              <a:ext cx="275409"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nvGrpSpPr>
            <p:cNvPr id="130" name="Group 129"/>
            <p:cNvGrpSpPr/>
            <p:nvPr/>
          </p:nvGrpSpPr>
          <p:grpSpPr>
            <a:xfrm>
              <a:off x="6791326" y="2948782"/>
              <a:ext cx="660401" cy="321770"/>
              <a:chOff x="5746750" y="2319338"/>
              <a:chExt cx="660401" cy="321770"/>
            </a:xfrm>
          </p:grpSpPr>
          <p:grpSp>
            <p:nvGrpSpPr>
              <p:cNvPr id="131" name="Group 48"/>
              <p:cNvGrpSpPr>
                <a:grpSpLocks/>
              </p:cNvGrpSpPr>
              <p:nvPr/>
            </p:nvGrpSpPr>
            <p:grpSpPr bwMode="auto">
              <a:xfrm>
                <a:off x="5746750" y="2319338"/>
                <a:ext cx="628650" cy="321770"/>
                <a:chOff x="2256" y="2880"/>
                <a:chExt cx="576" cy="240"/>
              </a:xfrm>
            </p:grpSpPr>
            <p:sp>
              <p:nvSpPr>
                <p:cNvPr id="133" name="Line 49"/>
                <p:cNvSpPr>
                  <a:spLocks noChangeShapeType="1"/>
                </p:cNvSpPr>
                <p:nvPr/>
              </p:nvSpPr>
              <p:spPr bwMode="auto">
                <a:xfrm flipV="1">
                  <a:off x="2256" y="2880"/>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34" name="Line 50"/>
                <p:cNvSpPr>
                  <a:spLocks noChangeShapeType="1"/>
                </p:cNvSpPr>
                <p:nvPr/>
              </p:nvSpPr>
              <p:spPr bwMode="auto">
                <a:xfrm>
                  <a:off x="2304" y="2880"/>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35" name="Line 51"/>
                <p:cNvSpPr>
                  <a:spLocks noChangeShapeType="1"/>
                </p:cNvSpPr>
                <p:nvPr/>
              </p:nvSpPr>
              <p:spPr bwMode="auto">
                <a:xfrm flipV="1">
                  <a:off x="2400" y="2880"/>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36" name="Line 52"/>
                <p:cNvSpPr>
                  <a:spLocks noChangeShapeType="1"/>
                </p:cNvSpPr>
                <p:nvPr/>
              </p:nvSpPr>
              <p:spPr bwMode="auto">
                <a:xfrm>
                  <a:off x="2496" y="2880"/>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71" name="Line 53"/>
                <p:cNvSpPr>
                  <a:spLocks noChangeShapeType="1"/>
                </p:cNvSpPr>
                <p:nvPr/>
              </p:nvSpPr>
              <p:spPr bwMode="auto">
                <a:xfrm flipV="1">
                  <a:off x="2784" y="2976"/>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72" name="Line 54"/>
                <p:cNvSpPr>
                  <a:spLocks noChangeShapeType="1"/>
                </p:cNvSpPr>
                <p:nvPr/>
              </p:nvSpPr>
              <p:spPr bwMode="auto">
                <a:xfrm flipV="1">
                  <a:off x="2592" y="2880"/>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73" name="Line 55"/>
                <p:cNvSpPr>
                  <a:spLocks noChangeShapeType="1"/>
                </p:cNvSpPr>
                <p:nvPr/>
              </p:nvSpPr>
              <p:spPr bwMode="auto">
                <a:xfrm>
                  <a:off x="2688" y="2880"/>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132" name="Line 78"/>
              <p:cNvSpPr>
                <a:spLocks noChangeShapeType="1"/>
              </p:cNvSpPr>
              <p:nvPr/>
            </p:nvSpPr>
            <p:spPr bwMode="auto">
              <a:xfrm flipH="1" flipV="1">
                <a:off x="6375401" y="2448046"/>
                <a:ext cx="31750" cy="5782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175" name="Line 73"/>
            <p:cNvSpPr>
              <a:spLocks noChangeShapeType="1"/>
            </p:cNvSpPr>
            <p:nvPr/>
          </p:nvSpPr>
          <p:spPr bwMode="auto">
            <a:xfrm>
              <a:off x="8385993" y="3132137"/>
              <a:ext cx="145234"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nvGrpSpPr>
            <p:cNvPr id="176" name="Group 175"/>
            <p:cNvGrpSpPr/>
            <p:nvPr/>
          </p:nvGrpSpPr>
          <p:grpSpPr>
            <a:xfrm>
              <a:off x="7726364" y="2945607"/>
              <a:ext cx="660401" cy="321770"/>
              <a:chOff x="5746750" y="2319338"/>
              <a:chExt cx="660401" cy="321770"/>
            </a:xfrm>
          </p:grpSpPr>
          <p:grpSp>
            <p:nvGrpSpPr>
              <p:cNvPr id="177" name="Group 48"/>
              <p:cNvGrpSpPr>
                <a:grpSpLocks/>
              </p:cNvGrpSpPr>
              <p:nvPr/>
            </p:nvGrpSpPr>
            <p:grpSpPr bwMode="auto">
              <a:xfrm>
                <a:off x="5746750" y="2319338"/>
                <a:ext cx="628650" cy="321770"/>
                <a:chOff x="2256" y="2880"/>
                <a:chExt cx="576" cy="240"/>
              </a:xfrm>
            </p:grpSpPr>
            <p:sp>
              <p:nvSpPr>
                <p:cNvPr id="179" name="Line 49"/>
                <p:cNvSpPr>
                  <a:spLocks noChangeShapeType="1"/>
                </p:cNvSpPr>
                <p:nvPr/>
              </p:nvSpPr>
              <p:spPr bwMode="auto">
                <a:xfrm flipV="1">
                  <a:off x="2256" y="2880"/>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80" name="Line 50"/>
                <p:cNvSpPr>
                  <a:spLocks noChangeShapeType="1"/>
                </p:cNvSpPr>
                <p:nvPr/>
              </p:nvSpPr>
              <p:spPr bwMode="auto">
                <a:xfrm>
                  <a:off x="2304" y="2880"/>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81" name="Line 51"/>
                <p:cNvSpPr>
                  <a:spLocks noChangeShapeType="1"/>
                </p:cNvSpPr>
                <p:nvPr/>
              </p:nvSpPr>
              <p:spPr bwMode="auto">
                <a:xfrm flipV="1">
                  <a:off x="2400" y="2880"/>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82" name="Line 52"/>
                <p:cNvSpPr>
                  <a:spLocks noChangeShapeType="1"/>
                </p:cNvSpPr>
                <p:nvPr/>
              </p:nvSpPr>
              <p:spPr bwMode="auto">
                <a:xfrm>
                  <a:off x="2496" y="2880"/>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83" name="Line 53"/>
                <p:cNvSpPr>
                  <a:spLocks noChangeShapeType="1"/>
                </p:cNvSpPr>
                <p:nvPr/>
              </p:nvSpPr>
              <p:spPr bwMode="auto">
                <a:xfrm flipV="1">
                  <a:off x="2784" y="2976"/>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84" name="Line 54"/>
                <p:cNvSpPr>
                  <a:spLocks noChangeShapeType="1"/>
                </p:cNvSpPr>
                <p:nvPr/>
              </p:nvSpPr>
              <p:spPr bwMode="auto">
                <a:xfrm flipV="1">
                  <a:off x="2592" y="2880"/>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85" name="Line 55"/>
                <p:cNvSpPr>
                  <a:spLocks noChangeShapeType="1"/>
                </p:cNvSpPr>
                <p:nvPr/>
              </p:nvSpPr>
              <p:spPr bwMode="auto">
                <a:xfrm>
                  <a:off x="2688" y="2880"/>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178" name="Line 78"/>
              <p:cNvSpPr>
                <a:spLocks noChangeShapeType="1"/>
              </p:cNvSpPr>
              <p:nvPr/>
            </p:nvSpPr>
            <p:spPr bwMode="auto">
              <a:xfrm flipH="1" flipV="1">
                <a:off x="6375401" y="2448046"/>
                <a:ext cx="31750" cy="5782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graphicFrame>
          <p:nvGraphicFramePr>
            <p:cNvPr id="188" name="Object 3"/>
            <p:cNvGraphicFramePr>
              <a:graphicFrameLocks noChangeAspect="1"/>
            </p:cNvGraphicFramePr>
            <p:nvPr>
              <p:extLst>
                <p:ext uri="{D42A27DB-BD31-4B8C-83A1-F6EECF244321}">
                  <p14:modId xmlns:p14="http://schemas.microsoft.com/office/powerpoint/2010/main" val="2639648232"/>
                </p:ext>
              </p:extLst>
            </p:nvPr>
          </p:nvGraphicFramePr>
          <p:xfrm>
            <a:off x="7942266" y="2658269"/>
            <a:ext cx="234950" cy="238125"/>
          </p:xfrm>
          <a:graphic>
            <a:graphicData uri="http://schemas.openxmlformats.org/presentationml/2006/ole">
              <mc:AlternateContent xmlns:mc="http://schemas.openxmlformats.org/markup-compatibility/2006">
                <mc:Choice xmlns:v="urn:schemas-microsoft-com:vml" Requires="v">
                  <p:oleObj name="Equation" r:id="rId7" imgW="203200" imgH="203200" progId="Equation.DSMT4">
                    <p:embed/>
                  </p:oleObj>
                </mc:Choice>
                <mc:Fallback>
                  <p:oleObj name="Equation" r:id="rId7" imgW="203200" imgH="203200" progId="Equation.DSMT4">
                    <p:embed/>
                    <p:pic>
                      <p:nvPicPr>
                        <p:cNvPr id="0" name=""/>
                        <p:cNvPicPr>
                          <a:picLocks noChangeAspect="1" noChangeArrowheads="1"/>
                        </p:cNvPicPr>
                        <p:nvPr/>
                      </p:nvPicPr>
                      <p:blipFill>
                        <a:blip r:embed="rId8"/>
                        <a:srcRect/>
                        <a:stretch>
                          <a:fillRect/>
                        </a:stretch>
                      </p:blipFill>
                      <p:spPr bwMode="auto">
                        <a:xfrm>
                          <a:off x="7942266" y="2658269"/>
                          <a:ext cx="234950" cy="2381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pSp>
      <p:sp>
        <p:nvSpPr>
          <p:cNvPr id="189" name="TextBox 188"/>
          <p:cNvSpPr txBox="1"/>
          <p:nvPr/>
        </p:nvSpPr>
        <p:spPr>
          <a:xfrm>
            <a:off x="228046" y="2530018"/>
            <a:ext cx="8915953" cy="707886"/>
          </a:xfrm>
          <a:prstGeom prst="rect">
            <a:avLst/>
          </a:prstGeom>
          <a:noFill/>
        </p:spPr>
        <p:txBody>
          <a:bodyPr wrap="square" rtlCol="0">
            <a:spAutoFit/>
          </a:bodyPr>
          <a:lstStyle/>
          <a:p>
            <a:r>
              <a:rPr lang="en-US" sz="2000" dirty="0">
                <a:solidFill>
                  <a:srgbClr val="FF0000"/>
                </a:solidFill>
                <a:latin typeface="Apple Chancery"/>
                <a:cs typeface="Apple Chancery"/>
              </a:rPr>
              <a:t>--There are </a:t>
            </a:r>
            <a:r>
              <a:rPr lang="en-US" sz="2000" dirty="0">
                <a:solidFill>
                  <a:srgbClr val="0000FF"/>
                </a:solidFill>
                <a:latin typeface="Times New Roman"/>
                <a:cs typeface="Times New Roman"/>
              </a:rPr>
              <a:t>no nodes</a:t>
            </a:r>
            <a:r>
              <a:rPr lang="en-US" sz="2000" dirty="0">
                <a:latin typeface="Times New Roman"/>
                <a:cs typeface="Times New Roman"/>
              </a:rPr>
              <a:t> (junctions—places where current can slit up) </a:t>
            </a:r>
            <a:r>
              <a:rPr lang="en-US" sz="2000" dirty="0">
                <a:solidFill>
                  <a:srgbClr val="0000FF"/>
                </a:solidFill>
                <a:latin typeface="Times New Roman"/>
                <a:cs typeface="Times New Roman"/>
              </a:rPr>
              <a:t>internal</a:t>
            </a:r>
            <a:r>
              <a:rPr lang="en-US" sz="2000" dirty="0">
                <a:latin typeface="Times New Roman"/>
                <a:cs typeface="Times New Roman"/>
              </a:rPr>
              <a:t> to series combinations.</a:t>
            </a:r>
          </a:p>
        </p:txBody>
      </p:sp>
      <p:sp>
        <p:nvSpPr>
          <p:cNvPr id="190" name="TextBox 189"/>
          <p:cNvSpPr txBox="1"/>
          <p:nvPr/>
        </p:nvSpPr>
        <p:spPr>
          <a:xfrm>
            <a:off x="228047" y="1766184"/>
            <a:ext cx="5093254" cy="707886"/>
          </a:xfrm>
          <a:prstGeom prst="rect">
            <a:avLst/>
          </a:prstGeom>
          <a:noFill/>
        </p:spPr>
        <p:txBody>
          <a:bodyPr wrap="square" rtlCol="0">
            <a:spAutoFit/>
          </a:bodyPr>
          <a:lstStyle/>
          <a:p>
            <a:r>
              <a:rPr lang="en-US" sz="2000" dirty="0">
                <a:solidFill>
                  <a:srgbClr val="FF0000"/>
                </a:solidFill>
                <a:latin typeface="Apple Chancery"/>
                <a:cs typeface="Apple Chancery"/>
              </a:rPr>
              <a:t>--Current </a:t>
            </a:r>
            <a:r>
              <a:rPr lang="en-US" sz="2000" dirty="0">
                <a:solidFill>
                  <a:srgbClr val="0000FF"/>
                </a:solidFill>
                <a:latin typeface="Times New Roman"/>
                <a:cs typeface="Times New Roman"/>
              </a:rPr>
              <a:t>is common </a:t>
            </a:r>
            <a:r>
              <a:rPr lang="en-US" sz="2000" dirty="0">
                <a:latin typeface="Times New Roman"/>
                <a:cs typeface="Times New Roman"/>
              </a:rPr>
              <a:t>to each element in a series combination</a:t>
            </a:r>
            <a:r>
              <a:rPr lang="en-US" sz="2000" dirty="0">
                <a:solidFill>
                  <a:srgbClr val="0000FF"/>
                </a:solidFill>
                <a:latin typeface="Times New Roman"/>
                <a:cs typeface="Times New Roman"/>
              </a:rPr>
              <a:t>.</a:t>
            </a:r>
            <a:endParaRPr lang="en-US" sz="2000" dirty="0">
              <a:latin typeface="Times New Roman"/>
              <a:cs typeface="Times New Roman"/>
            </a:endParaRPr>
          </a:p>
        </p:txBody>
      </p:sp>
      <p:sp>
        <p:nvSpPr>
          <p:cNvPr id="191" name="TextBox 190"/>
          <p:cNvSpPr txBox="1"/>
          <p:nvPr/>
        </p:nvSpPr>
        <p:spPr>
          <a:xfrm>
            <a:off x="228046" y="3237904"/>
            <a:ext cx="8810589" cy="400110"/>
          </a:xfrm>
          <a:prstGeom prst="rect">
            <a:avLst/>
          </a:prstGeom>
          <a:noFill/>
        </p:spPr>
        <p:txBody>
          <a:bodyPr wrap="square" rtlCol="0">
            <a:spAutoFit/>
          </a:bodyPr>
          <a:lstStyle/>
          <a:p>
            <a:r>
              <a:rPr lang="en-US" sz="2000" dirty="0">
                <a:solidFill>
                  <a:srgbClr val="FF0000"/>
                </a:solidFill>
                <a:latin typeface="Apple Chancery"/>
                <a:cs typeface="Apple Chancery"/>
              </a:rPr>
              <a:t>--The equivalent resistance </a:t>
            </a:r>
            <a:r>
              <a:rPr lang="en-US" sz="2000" dirty="0">
                <a:solidFill>
                  <a:srgbClr val="000000"/>
                </a:solidFill>
                <a:latin typeface="Times New Roman"/>
                <a:cs typeface="Times New Roman"/>
              </a:rPr>
              <a:t>for a </a:t>
            </a:r>
            <a:r>
              <a:rPr lang="en-US" sz="2000" dirty="0">
                <a:solidFill>
                  <a:srgbClr val="0000FF"/>
                </a:solidFill>
                <a:latin typeface="Times New Roman"/>
                <a:cs typeface="Times New Roman"/>
              </a:rPr>
              <a:t>series combination </a:t>
            </a:r>
            <a:r>
              <a:rPr lang="en-US" sz="2000" dirty="0">
                <a:solidFill>
                  <a:srgbClr val="000000"/>
                </a:solidFill>
                <a:latin typeface="Times New Roman"/>
                <a:cs typeface="Times New Roman"/>
              </a:rPr>
              <a:t>is</a:t>
            </a:r>
            <a:r>
              <a:rPr lang="en-US" sz="2000" dirty="0">
                <a:solidFill>
                  <a:srgbClr val="0000FF"/>
                </a:solidFill>
                <a:latin typeface="Times New Roman"/>
                <a:cs typeface="Times New Roman"/>
              </a:rPr>
              <a:t>:</a:t>
            </a:r>
            <a:endParaRPr lang="en-US" sz="2000" dirty="0">
              <a:latin typeface="Times New Roman"/>
              <a:cs typeface="Times New Roman"/>
            </a:endParaRPr>
          </a:p>
        </p:txBody>
      </p:sp>
      <p:graphicFrame>
        <p:nvGraphicFramePr>
          <p:cNvPr id="192" name="Object 2"/>
          <p:cNvGraphicFramePr>
            <a:graphicFrameLocks noChangeAspect="1"/>
          </p:cNvGraphicFramePr>
          <p:nvPr>
            <p:extLst>
              <p:ext uri="{D42A27DB-BD31-4B8C-83A1-F6EECF244321}">
                <p14:modId xmlns:p14="http://schemas.microsoft.com/office/powerpoint/2010/main" val="1735758827"/>
              </p:ext>
            </p:extLst>
          </p:nvPr>
        </p:nvGraphicFramePr>
        <p:xfrm>
          <a:off x="6138069" y="3266995"/>
          <a:ext cx="2424113" cy="392112"/>
        </p:xfrm>
        <a:graphic>
          <a:graphicData uri="http://schemas.openxmlformats.org/presentationml/2006/ole">
            <mc:AlternateContent xmlns:mc="http://schemas.openxmlformats.org/markup-compatibility/2006">
              <mc:Choice xmlns:v="urn:schemas-microsoft-com:vml" Requires="v">
                <p:oleObj name="Equation" r:id="rId9" imgW="1409700" imgH="228600" progId="Equation.DSMT4">
                  <p:embed/>
                </p:oleObj>
              </mc:Choice>
              <mc:Fallback>
                <p:oleObj name="Equation" r:id="rId9" imgW="1409700" imgH="228600" progId="Equation.DSMT4">
                  <p:embed/>
                  <p:pic>
                    <p:nvPicPr>
                      <p:cNvPr id="0" name=""/>
                      <p:cNvPicPr>
                        <a:picLocks noChangeAspect="1" noChangeArrowheads="1"/>
                      </p:cNvPicPr>
                      <p:nvPr/>
                    </p:nvPicPr>
                    <p:blipFill>
                      <a:blip r:embed="rId10"/>
                      <a:srcRect/>
                      <a:stretch>
                        <a:fillRect/>
                      </a:stretch>
                    </p:blipFill>
                    <p:spPr bwMode="auto">
                      <a:xfrm>
                        <a:off x="6138069" y="3266995"/>
                        <a:ext cx="2424113" cy="392112"/>
                      </a:xfrm>
                      <a:prstGeom prst="rect">
                        <a:avLst/>
                      </a:prstGeom>
                      <a:noFill/>
                      <a:ln>
                        <a:noFill/>
                      </a:ln>
                      <a:effectLst/>
                    </p:spPr>
                  </p:pic>
                </p:oleObj>
              </mc:Fallback>
            </mc:AlternateContent>
          </a:graphicData>
        </a:graphic>
      </p:graphicFrame>
      <p:sp>
        <p:nvSpPr>
          <p:cNvPr id="193" name="TextBox 192"/>
          <p:cNvSpPr txBox="1"/>
          <p:nvPr/>
        </p:nvSpPr>
        <p:spPr>
          <a:xfrm>
            <a:off x="558247" y="3790414"/>
            <a:ext cx="8293654" cy="707886"/>
          </a:xfrm>
          <a:prstGeom prst="rect">
            <a:avLst/>
          </a:prstGeom>
          <a:noFill/>
        </p:spPr>
        <p:txBody>
          <a:bodyPr wrap="square" rtlCol="0">
            <a:spAutoFit/>
          </a:bodyPr>
          <a:lstStyle/>
          <a:p>
            <a:r>
              <a:rPr lang="en-US" sz="2000" dirty="0">
                <a:solidFill>
                  <a:srgbClr val="FF0000"/>
                </a:solidFill>
                <a:latin typeface="Apple Chancery"/>
                <a:cs typeface="Apple Chancery"/>
              </a:rPr>
              <a:t>--This means </a:t>
            </a:r>
            <a:r>
              <a:rPr lang="en-US" sz="2000" dirty="0">
                <a:solidFill>
                  <a:srgbClr val="000000"/>
                </a:solidFill>
                <a:latin typeface="Times New Roman"/>
                <a:cs typeface="Times New Roman"/>
              </a:rPr>
              <a:t>the equivalent resistance is </a:t>
            </a:r>
            <a:r>
              <a:rPr lang="en-US" sz="2000" dirty="0">
                <a:solidFill>
                  <a:srgbClr val="0000FF"/>
                </a:solidFill>
                <a:latin typeface="Times New Roman"/>
                <a:cs typeface="Times New Roman"/>
              </a:rPr>
              <a:t>larger than the largest resistor </a:t>
            </a:r>
            <a:r>
              <a:rPr lang="en-US" sz="2000" dirty="0">
                <a:solidFill>
                  <a:srgbClr val="000000"/>
                </a:solidFill>
                <a:latin typeface="Times New Roman"/>
                <a:cs typeface="Times New Roman"/>
              </a:rPr>
              <a:t>in the combination;</a:t>
            </a:r>
          </a:p>
        </p:txBody>
      </p:sp>
      <p:sp>
        <p:nvSpPr>
          <p:cNvPr id="194" name="TextBox 193"/>
          <p:cNvSpPr txBox="1"/>
          <p:nvPr/>
        </p:nvSpPr>
        <p:spPr>
          <a:xfrm>
            <a:off x="558247" y="4498300"/>
            <a:ext cx="8293654" cy="707886"/>
          </a:xfrm>
          <a:prstGeom prst="rect">
            <a:avLst/>
          </a:prstGeom>
          <a:noFill/>
        </p:spPr>
        <p:txBody>
          <a:bodyPr wrap="square" rtlCol="0">
            <a:spAutoFit/>
          </a:bodyPr>
          <a:lstStyle/>
          <a:p>
            <a:r>
              <a:rPr lang="en-US" sz="2000" dirty="0">
                <a:solidFill>
                  <a:srgbClr val="FF0000"/>
                </a:solidFill>
                <a:latin typeface="Apple Chancery"/>
                <a:cs typeface="Apple Chancery"/>
              </a:rPr>
              <a:t>--This means </a:t>
            </a:r>
            <a:r>
              <a:rPr lang="en-US" sz="2000" dirty="0">
                <a:solidFill>
                  <a:srgbClr val="000000"/>
                </a:solidFill>
                <a:latin typeface="Times New Roman"/>
                <a:cs typeface="Times New Roman"/>
              </a:rPr>
              <a:t>that if you </a:t>
            </a:r>
            <a:r>
              <a:rPr lang="en-US" sz="2000" dirty="0">
                <a:solidFill>
                  <a:srgbClr val="0000FF"/>
                </a:solidFill>
                <a:latin typeface="Times New Roman"/>
                <a:cs typeface="Times New Roman"/>
              </a:rPr>
              <a:t>add a resistor </a:t>
            </a:r>
            <a:r>
              <a:rPr lang="en-US" sz="2000" dirty="0">
                <a:solidFill>
                  <a:srgbClr val="000000"/>
                </a:solidFill>
                <a:latin typeface="Times New Roman"/>
                <a:cs typeface="Times New Roman"/>
              </a:rPr>
              <a:t>to the combination,       will </a:t>
            </a:r>
            <a:r>
              <a:rPr lang="en-US" sz="2000" i="1" dirty="0">
                <a:solidFill>
                  <a:srgbClr val="FF0000"/>
                </a:solidFill>
                <a:latin typeface="Times New Roman"/>
                <a:cs typeface="Times New Roman"/>
              </a:rPr>
              <a:t>increase </a:t>
            </a:r>
            <a:r>
              <a:rPr lang="en-US" sz="2000" dirty="0">
                <a:solidFill>
                  <a:srgbClr val="000000"/>
                </a:solidFill>
                <a:latin typeface="Times New Roman"/>
                <a:cs typeface="Times New Roman"/>
              </a:rPr>
              <a:t>and the </a:t>
            </a:r>
            <a:r>
              <a:rPr lang="en-US" sz="2000" dirty="0">
                <a:solidFill>
                  <a:srgbClr val="0000FF"/>
                </a:solidFill>
                <a:latin typeface="Times New Roman"/>
                <a:cs typeface="Times New Roman"/>
              </a:rPr>
              <a:t>current</a:t>
            </a:r>
            <a:r>
              <a:rPr lang="en-US" sz="2000" dirty="0">
                <a:solidFill>
                  <a:srgbClr val="000000"/>
                </a:solidFill>
                <a:latin typeface="Times New Roman"/>
                <a:cs typeface="Times New Roman"/>
              </a:rPr>
              <a:t> through the combination (for a given voltage) </a:t>
            </a:r>
            <a:r>
              <a:rPr lang="en-US" sz="2000" dirty="0">
                <a:solidFill>
                  <a:srgbClr val="FF0000"/>
                </a:solidFill>
                <a:latin typeface="Times New Roman"/>
                <a:cs typeface="Times New Roman"/>
              </a:rPr>
              <a:t>will </a:t>
            </a:r>
            <a:r>
              <a:rPr lang="en-US" sz="2000" i="1" dirty="0">
                <a:solidFill>
                  <a:srgbClr val="FF0000"/>
                </a:solidFill>
                <a:latin typeface="Times New Roman"/>
                <a:cs typeface="Times New Roman"/>
              </a:rPr>
              <a:t>decrease</a:t>
            </a:r>
            <a:r>
              <a:rPr lang="en-US" sz="2000" dirty="0">
                <a:solidFill>
                  <a:srgbClr val="000000"/>
                </a:solidFill>
                <a:latin typeface="Times New Roman"/>
                <a:cs typeface="Times New Roman"/>
              </a:rPr>
              <a:t>.  </a:t>
            </a:r>
          </a:p>
        </p:txBody>
      </p:sp>
      <p:graphicFrame>
        <p:nvGraphicFramePr>
          <p:cNvPr id="195" name="Object 2"/>
          <p:cNvGraphicFramePr>
            <a:graphicFrameLocks noChangeAspect="1"/>
          </p:cNvGraphicFramePr>
          <p:nvPr>
            <p:extLst>
              <p:ext uri="{D42A27DB-BD31-4B8C-83A1-F6EECF244321}">
                <p14:modId xmlns:p14="http://schemas.microsoft.com/office/powerpoint/2010/main" val="3641851118"/>
              </p:ext>
            </p:extLst>
          </p:nvPr>
        </p:nvGraphicFramePr>
        <p:xfrm>
          <a:off x="6712345" y="4534612"/>
          <a:ext cx="415925" cy="392112"/>
        </p:xfrm>
        <a:graphic>
          <a:graphicData uri="http://schemas.openxmlformats.org/presentationml/2006/ole">
            <mc:AlternateContent xmlns:mc="http://schemas.openxmlformats.org/markup-compatibility/2006">
              <mc:Choice xmlns:v="urn:schemas-microsoft-com:vml" Requires="v">
                <p:oleObj name="Equation" r:id="rId11" imgW="241300" imgH="228600" progId="Equation.DSMT4">
                  <p:embed/>
                </p:oleObj>
              </mc:Choice>
              <mc:Fallback>
                <p:oleObj name="Equation" r:id="rId11" imgW="241300" imgH="228600" progId="Equation.DSMT4">
                  <p:embed/>
                  <p:pic>
                    <p:nvPicPr>
                      <p:cNvPr id="0" name=""/>
                      <p:cNvPicPr>
                        <a:picLocks noChangeAspect="1" noChangeArrowheads="1"/>
                      </p:cNvPicPr>
                      <p:nvPr/>
                    </p:nvPicPr>
                    <p:blipFill>
                      <a:blip r:embed="rId12"/>
                      <a:srcRect/>
                      <a:stretch>
                        <a:fillRect/>
                      </a:stretch>
                    </p:blipFill>
                    <p:spPr bwMode="auto">
                      <a:xfrm>
                        <a:off x="6712345" y="4534612"/>
                        <a:ext cx="415925" cy="392112"/>
                      </a:xfrm>
                      <a:prstGeom prst="rect">
                        <a:avLst/>
                      </a:prstGeom>
                      <a:noFill/>
                      <a:ln>
                        <a:noFill/>
                      </a:ln>
                      <a:effectLst/>
                    </p:spPr>
                  </p:pic>
                </p:oleObj>
              </mc:Fallback>
            </mc:AlternateContent>
          </a:graphicData>
        </a:graphic>
      </p:graphicFrame>
      <p:sp>
        <p:nvSpPr>
          <p:cNvPr id="196" name="TextBox 195"/>
          <p:cNvSpPr txBox="1"/>
          <p:nvPr/>
        </p:nvSpPr>
        <p:spPr>
          <a:xfrm>
            <a:off x="228045" y="5346700"/>
            <a:ext cx="8334137" cy="830997"/>
          </a:xfrm>
          <a:prstGeom prst="rect">
            <a:avLst/>
          </a:prstGeom>
          <a:noFill/>
        </p:spPr>
        <p:txBody>
          <a:bodyPr wrap="square" rtlCol="0">
            <a:spAutoFit/>
          </a:bodyPr>
          <a:lstStyle/>
          <a:p>
            <a:r>
              <a:rPr lang="en-US" sz="2800" dirty="0">
                <a:solidFill>
                  <a:srgbClr val="FF0000"/>
                </a:solidFill>
                <a:latin typeface="Apple Chancery"/>
                <a:cs typeface="Apple Chancery"/>
              </a:rPr>
              <a:t>Example 3: What’s </a:t>
            </a:r>
            <a:r>
              <a:rPr lang="en-US" sz="2000" dirty="0">
                <a:latin typeface="Times New Roman"/>
                <a:cs typeface="Times New Roman"/>
              </a:rPr>
              <a:t>the </a:t>
            </a:r>
            <a:r>
              <a:rPr lang="en-US" sz="2000" dirty="0">
                <a:solidFill>
                  <a:srgbClr val="0000FF"/>
                </a:solidFill>
                <a:latin typeface="Times New Roman"/>
                <a:cs typeface="Times New Roman"/>
              </a:rPr>
              <a:t>equivalent resistance </a:t>
            </a:r>
            <a:r>
              <a:rPr lang="en-US" sz="2000" dirty="0">
                <a:latin typeface="Times New Roman"/>
                <a:cs typeface="Times New Roman"/>
              </a:rPr>
              <a:t>of a                                resistor in series?</a:t>
            </a:r>
            <a:endParaRPr lang="en-US" sz="2800" dirty="0">
              <a:solidFill>
                <a:srgbClr val="FF0000"/>
              </a:solidFill>
              <a:latin typeface="Apple Chancery"/>
              <a:cs typeface="Apple Chancery"/>
            </a:endParaRPr>
          </a:p>
        </p:txBody>
      </p:sp>
      <p:graphicFrame>
        <p:nvGraphicFramePr>
          <p:cNvPr id="197" name="Object 2"/>
          <p:cNvGraphicFramePr>
            <a:graphicFrameLocks noChangeAspect="1"/>
          </p:cNvGraphicFramePr>
          <p:nvPr>
            <p:extLst>
              <p:ext uri="{D42A27DB-BD31-4B8C-83A1-F6EECF244321}">
                <p14:modId xmlns:p14="http://schemas.microsoft.com/office/powerpoint/2010/main" val="3987215559"/>
              </p:ext>
            </p:extLst>
          </p:nvPr>
        </p:nvGraphicFramePr>
        <p:xfrm>
          <a:off x="6245227" y="5448586"/>
          <a:ext cx="1987550" cy="327025"/>
        </p:xfrm>
        <a:graphic>
          <a:graphicData uri="http://schemas.openxmlformats.org/presentationml/2006/ole">
            <mc:AlternateContent xmlns:mc="http://schemas.openxmlformats.org/markup-compatibility/2006">
              <mc:Choice xmlns:v="urn:schemas-microsoft-com:vml" Requires="v">
                <p:oleObj name="Equation" r:id="rId13" imgW="1155700" imgH="190500" progId="Equation.DSMT4">
                  <p:embed/>
                </p:oleObj>
              </mc:Choice>
              <mc:Fallback>
                <p:oleObj name="Equation" r:id="rId13" imgW="1155700" imgH="190500" progId="Equation.DSMT4">
                  <p:embed/>
                  <p:pic>
                    <p:nvPicPr>
                      <p:cNvPr id="0" name=""/>
                      <p:cNvPicPr>
                        <a:picLocks noChangeAspect="1" noChangeArrowheads="1"/>
                      </p:cNvPicPr>
                      <p:nvPr/>
                    </p:nvPicPr>
                    <p:blipFill>
                      <a:blip r:embed="rId14"/>
                      <a:srcRect/>
                      <a:stretch>
                        <a:fillRect/>
                      </a:stretch>
                    </p:blipFill>
                    <p:spPr bwMode="auto">
                      <a:xfrm>
                        <a:off x="6245227" y="5448586"/>
                        <a:ext cx="1987550" cy="327025"/>
                      </a:xfrm>
                      <a:prstGeom prst="rect">
                        <a:avLst/>
                      </a:prstGeom>
                      <a:noFill/>
                      <a:ln>
                        <a:noFill/>
                      </a:ln>
                      <a:effectLst/>
                    </p:spPr>
                  </p:pic>
                </p:oleObj>
              </mc:Fallback>
            </mc:AlternateContent>
          </a:graphicData>
        </a:graphic>
      </p:graphicFrame>
      <p:graphicFrame>
        <p:nvGraphicFramePr>
          <p:cNvPr id="198" name="Object 2"/>
          <p:cNvGraphicFramePr>
            <a:graphicFrameLocks noChangeAspect="1"/>
          </p:cNvGraphicFramePr>
          <p:nvPr>
            <p:extLst>
              <p:ext uri="{D42A27DB-BD31-4B8C-83A1-F6EECF244321}">
                <p14:modId xmlns:p14="http://schemas.microsoft.com/office/powerpoint/2010/main" val="1198986768"/>
              </p:ext>
            </p:extLst>
          </p:nvPr>
        </p:nvGraphicFramePr>
        <p:xfrm>
          <a:off x="5921375" y="5838825"/>
          <a:ext cx="2771775" cy="674688"/>
        </p:xfrm>
        <a:graphic>
          <a:graphicData uri="http://schemas.openxmlformats.org/presentationml/2006/ole">
            <mc:AlternateContent xmlns:mc="http://schemas.openxmlformats.org/markup-compatibility/2006">
              <mc:Choice xmlns:v="urn:schemas-microsoft-com:vml" Requires="v">
                <p:oleObj name="Equation" r:id="rId15" imgW="1612900" imgH="393700" progId="Equation.DSMT4">
                  <p:embed/>
                </p:oleObj>
              </mc:Choice>
              <mc:Fallback>
                <p:oleObj name="Equation" r:id="rId15" imgW="1612900" imgH="393700" progId="Equation.DSMT4">
                  <p:embed/>
                  <p:pic>
                    <p:nvPicPr>
                      <p:cNvPr id="0" name=""/>
                      <p:cNvPicPr>
                        <a:picLocks noChangeAspect="1" noChangeArrowheads="1"/>
                      </p:cNvPicPr>
                      <p:nvPr/>
                    </p:nvPicPr>
                    <p:blipFill>
                      <a:blip r:embed="rId16"/>
                      <a:srcRect/>
                      <a:stretch>
                        <a:fillRect/>
                      </a:stretch>
                    </p:blipFill>
                    <p:spPr bwMode="auto">
                      <a:xfrm>
                        <a:off x="5921375" y="5838825"/>
                        <a:ext cx="2771775" cy="674688"/>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666670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dissolve">
                                      <p:cBhvr>
                                        <p:cTn id="7" dur="500"/>
                                        <p:tgtEl>
                                          <p:spTgt spid="4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90"/>
                                        </p:tgtEl>
                                        <p:attrNameLst>
                                          <p:attrName>style.visibility</p:attrName>
                                        </p:attrNameLst>
                                      </p:cBhvr>
                                      <p:to>
                                        <p:strVal val="visible"/>
                                      </p:to>
                                    </p:set>
                                    <p:animEffect transition="in" filter="dissolve">
                                      <p:cBhvr>
                                        <p:cTn id="12" dur="500"/>
                                        <p:tgtEl>
                                          <p:spTgt spid="19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89"/>
                                        </p:tgtEl>
                                        <p:attrNameLst>
                                          <p:attrName>style.visibility</p:attrName>
                                        </p:attrNameLst>
                                      </p:cBhvr>
                                      <p:to>
                                        <p:strVal val="visible"/>
                                      </p:to>
                                    </p:set>
                                    <p:animEffect transition="in" filter="dissolve">
                                      <p:cBhvr>
                                        <p:cTn id="17" dur="500"/>
                                        <p:tgtEl>
                                          <p:spTgt spid="189"/>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92"/>
                                        </p:tgtEl>
                                        <p:attrNameLst>
                                          <p:attrName>style.visibility</p:attrName>
                                        </p:attrNameLst>
                                      </p:cBhvr>
                                      <p:to>
                                        <p:strVal val="visible"/>
                                      </p:to>
                                    </p:set>
                                    <p:animEffect transition="in" filter="dissolve">
                                      <p:cBhvr>
                                        <p:cTn id="22" dur="500"/>
                                        <p:tgtEl>
                                          <p:spTgt spid="192"/>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191"/>
                                        </p:tgtEl>
                                        <p:attrNameLst>
                                          <p:attrName>style.visibility</p:attrName>
                                        </p:attrNameLst>
                                      </p:cBhvr>
                                      <p:to>
                                        <p:strVal val="visible"/>
                                      </p:to>
                                    </p:set>
                                    <p:animEffect transition="in" filter="dissolve">
                                      <p:cBhvr>
                                        <p:cTn id="25" dur="500"/>
                                        <p:tgtEl>
                                          <p:spTgt spid="191"/>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193"/>
                                        </p:tgtEl>
                                        <p:attrNameLst>
                                          <p:attrName>style.visibility</p:attrName>
                                        </p:attrNameLst>
                                      </p:cBhvr>
                                      <p:to>
                                        <p:strVal val="visible"/>
                                      </p:to>
                                    </p:set>
                                    <p:animEffect transition="in" filter="dissolve">
                                      <p:cBhvr>
                                        <p:cTn id="30" dur="500"/>
                                        <p:tgtEl>
                                          <p:spTgt spid="193"/>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nodeType="clickEffect">
                                  <p:stCondLst>
                                    <p:cond delay="0"/>
                                  </p:stCondLst>
                                  <p:childTnLst>
                                    <p:set>
                                      <p:cBhvr>
                                        <p:cTn id="34" dur="1" fill="hold">
                                          <p:stCondLst>
                                            <p:cond delay="0"/>
                                          </p:stCondLst>
                                        </p:cTn>
                                        <p:tgtEl>
                                          <p:spTgt spid="195"/>
                                        </p:tgtEl>
                                        <p:attrNameLst>
                                          <p:attrName>style.visibility</p:attrName>
                                        </p:attrNameLst>
                                      </p:cBhvr>
                                      <p:to>
                                        <p:strVal val="visible"/>
                                      </p:to>
                                    </p:set>
                                    <p:animEffect transition="in" filter="dissolve">
                                      <p:cBhvr>
                                        <p:cTn id="35" dur="500"/>
                                        <p:tgtEl>
                                          <p:spTgt spid="195"/>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194"/>
                                        </p:tgtEl>
                                        <p:attrNameLst>
                                          <p:attrName>style.visibility</p:attrName>
                                        </p:attrNameLst>
                                      </p:cBhvr>
                                      <p:to>
                                        <p:strVal val="visible"/>
                                      </p:to>
                                    </p:set>
                                    <p:animEffect transition="in" filter="dissolve">
                                      <p:cBhvr>
                                        <p:cTn id="38" dur="500"/>
                                        <p:tgtEl>
                                          <p:spTgt spid="194"/>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nodeType="clickEffect">
                                  <p:stCondLst>
                                    <p:cond delay="0"/>
                                  </p:stCondLst>
                                  <p:childTnLst>
                                    <p:set>
                                      <p:cBhvr>
                                        <p:cTn id="42" dur="1" fill="hold">
                                          <p:stCondLst>
                                            <p:cond delay="0"/>
                                          </p:stCondLst>
                                        </p:cTn>
                                        <p:tgtEl>
                                          <p:spTgt spid="197"/>
                                        </p:tgtEl>
                                        <p:attrNameLst>
                                          <p:attrName>style.visibility</p:attrName>
                                        </p:attrNameLst>
                                      </p:cBhvr>
                                      <p:to>
                                        <p:strVal val="visible"/>
                                      </p:to>
                                    </p:set>
                                    <p:animEffect transition="in" filter="dissolve">
                                      <p:cBhvr>
                                        <p:cTn id="43" dur="500"/>
                                        <p:tgtEl>
                                          <p:spTgt spid="197"/>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196"/>
                                        </p:tgtEl>
                                        <p:attrNameLst>
                                          <p:attrName>style.visibility</p:attrName>
                                        </p:attrNameLst>
                                      </p:cBhvr>
                                      <p:to>
                                        <p:strVal val="visible"/>
                                      </p:to>
                                    </p:set>
                                    <p:animEffect transition="in" filter="dissolve">
                                      <p:cBhvr>
                                        <p:cTn id="46" dur="500"/>
                                        <p:tgtEl>
                                          <p:spTgt spid="196"/>
                                        </p:tgtEl>
                                      </p:cBhvr>
                                    </p:animEffect>
                                  </p:childTnLst>
                                </p:cTn>
                              </p:par>
                            </p:childTnLst>
                          </p:cTn>
                        </p:par>
                      </p:childTnLst>
                    </p:cTn>
                  </p:par>
                  <p:par>
                    <p:cTn id="47" fill="hold">
                      <p:stCondLst>
                        <p:cond delay="indefinite"/>
                      </p:stCondLst>
                      <p:childTnLst>
                        <p:par>
                          <p:cTn id="48" fill="hold">
                            <p:stCondLst>
                              <p:cond delay="0"/>
                            </p:stCondLst>
                            <p:childTnLst>
                              <p:par>
                                <p:cTn id="49" presetID="9" presetClass="entr" presetSubtype="0" fill="hold" nodeType="clickEffect">
                                  <p:stCondLst>
                                    <p:cond delay="0"/>
                                  </p:stCondLst>
                                  <p:childTnLst>
                                    <p:set>
                                      <p:cBhvr>
                                        <p:cTn id="50" dur="1" fill="hold">
                                          <p:stCondLst>
                                            <p:cond delay="0"/>
                                          </p:stCondLst>
                                        </p:cTn>
                                        <p:tgtEl>
                                          <p:spTgt spid="198"/>
                                        </p:tgtEl>
                                        <p:attrNameLst>
                                          <p:attrName>style.visibility</p:attrName>
                                        </p:attrNameLst>
                                      </p:cBhvr>
                                      <p:to>
                                        <p:strVal val="visible"/>
                                      </p:to>
                                    </p:set>
                                    <p:animEffect transition="in" filter="dissolve">
                                      <p:cBhvr>
                                        <p:cTn id="51" dur="500"/>
                                        <p:tgtEl>
                                          <p:spTgt spid="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189" grpId="0"/>
      <p:bldP spid="190" grpId="0"/>
      <p:bldP spid="191" grpId="0"/>
      <p:bldP spid="193" grpId="0"/>
      <p:bldP spid="194" grpId="0"/>
      <p:bldP spid="196"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0344" y="186322"/>
            <a:ext cx="2006600" cy="2349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3" name="Object 2"/>
          <p:cNvGraphicFramePr>
            <a:graphicFrameLocks noChangeAspect="1"/>
          </p:cNvGraphicFramePr>
          <p:nvPr/>
        </p:nvGraphicFramePr>
        <p:xfrm>
          <a:off x="1152525" y="1317625"/>
          <a:ext cx="5049838" cy="2436813"/>
        </p:xfrm>
        <a:graphic>
          <a:graphicData uri="http://schemas.openxmlformats.org/presentationml/2006/ole">
            <mc:AlternateContent xmlns:mc="http://schemas.openxmlformats.org/markup-compatibility/2006">
              <mc:Choice xmlns:v="urn:schemas-microsoft-com:vml" Requires="v">
                <p:oleObj name="Equation" r:id="rId4" imgW="2946400" imgH="1422400" progId="Equation.DSMT4">
                  <p:embed/>
                </p:oleObj>
              </mc:Choice>
              <mc:Fallback>
                <p:oleObj name="Equation" r:id="rId4" imgW="2946400" imgH="1422400" progId="Equation.DSMT4">
                  <p:embed/>
                  <p:pic>
                    <p:nvPicPr>
                      <p:cNvPr id="3" name="Object 2"/>
                      <p:cNvPicPr/>
                      <p:nvPr/>
                    </p:nvPicPr>
                    <p:blipFill>
                      <a:blip r:embed="rId5"/>
                      <a:stretch>
                        <a:fillRect/>
                      </a:stretch>
                    </p:blipFill>
                    <p:spPr>
                      <a:xfrm>
                        <a:off x="1152525" y="1317625"/>
                        <a:ext cx="5049838" cy="2436813"/>
                      </a:xfrm>
                      <a:prstGeom prst="rect">
                        <a:avLst/>
                      </a:prstGeom>
                    </p:spPr>
                  </p:pic>
                </p:oleObj>
              </mc:Fallback>
            </mc:AlternateContent>
          </a:graphicData>
        </a:graphic>
      </p:graphicFrame>
      <p:sp>
        <p:nvSpPr>
          <p:cNvPr id="15" name="Rectangle 3"/>
          <p:cNvSpPr>
            <a:spLocks noChangeArrowheads="1"/>
          </p:cNvSpPr>
          <p:nvPr/>
        </p:nvSpPr>
        <p:spPr bwMode="auto">
          <a:xfrm>
            <a:off x="317500" y="423247"/>
            <a:ext cx="5994400" cy="10075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20000"/>
              </a:spcBef>
            </a:pPr>
            <a:r>
              <a:rPr lang="en-US" sz="2000" dirty="0">
                <a:solidFill>
                  <a:srgbClr val="FF0000"/>
                </a:solidFill>
                <a:latin typeface="Apple Chancery"/>
                <a:cs typeface="Apple Chancery"/>
              </a:rPr>
              <a:t>d.) What is the </a:t>
            </a:r>
            <a:r>
              <a:rPr lang="en-US" sz="2000" dirty="0">
                <a:latin typeface="Times New Roman"/>
                <a:cs typeface="Times New Roman"/>
              </a:rPr>
              <a:t>energy stored in the system before and after the closing of the switches?</a:t>
            </a:r>
          </a:p>
        </p:txBody>
      </p:sp>
      <p:sp>
        <p:nvSpPr>
          <p:cNvPr id="16"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a:p>
        </p:txBody>
      </p:sp>
      <p:sp>
        <p:nvSpPr>
          <p:cNvPr id="17" name="TextBox 43"/>
          <p:cNvSpPr txBox="1">
            <a:spLocks noChangeArrowheads="1"/>
          </p:cNvSpPr>
          <p:nvPr/>
        </p:nvSpPr>
        <p:spPr bwMode="auto">
          <a:xfrm>
            <a:off x="8719662" y="6472238"/>
            <a:ext cx="389017" cy="252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50.)</a:t>
            </a:r>
          </a:p>
        </p:txBody>
      </p:sp>
    </p:spTree>
    <p:extLst>
      <p:ext uri="{BB962C8B-B14F-4D97-AF65-F5344CB8AC3E}">
        <p14:creationId xmlns:p14="http://schemas.microsoft.com/office/powerpoint/2010/main" val="1200567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 name="TextBox 39"/>
          <p:cNvSpPr txBox="1"/>
          <p:nvPr/>
        </p:nvSpPr>
        <p:spPr>
          <a:xfrm>
            <a:off x="263786" y="37218"/>
            <a:ext cx="8637326" cy="646331"/>
          </a:xfrm>
          <a:prstGeom prst="rect">
            <a:avLst/>
          </a:prstGeom>
          <a:noFill/>
        </p:spPr>
        <p:txBody>
          <a:bodyPr wrap="square" rtlCol="0">
            <a:spAutoFit/>
          </a:bodyPr>
          <a:lstStyle/>
          <a:p>
            <a:pPr algn="ctr"/>
            <a:r>
              <a:rPr lang="en-US" sz="3600" dirty="0">
                <a:solidFill>
                  <a:srgbClr val="FF0000"/>
                </a:solidFill>
                <a:latin typeface="Apple Chancery"/>
                <a:cs typeface="Apple Chancery"/>
              </a:rPr>
              <a:t>The Galvanometer</a:t>
            </a:r>
            <a:endParaRPr lang="en-US" sz="2000" dirty="0">
              <a:latin typeface="Times New Roman"/>
              <a:cs typeface="Times New Roman"/>
            </a:endParaRPr>
          </a:p>
        </p:txBody>
      </p:sp>
      <p:sp>
        <p:nvSpPr>
          <p:cNvPr id="137250"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82296" tIns="41148" rIns="82296" bIns="41148"/>
          <a:lstStyle/>
          <a:p>
            <a:endParaRPr lang="en-US"/>
          </a:p>
        </p:txBody>
      </p:sp>
      <p:sp>
        <p:nvSpPr>
          <p:cNvPr id="137251" name="TextBox 43"/>
          <p:cNvSpPr txBox="1">
            <a:spLocks noChangeArrowheads="1"/>
          </p:cNvSpPr>
          <p:nvPr/>
        </p:nvSpPr>
        <p:spPr bwMode="auto">
          <a:xfrm>
            <a:off x="8719662" y="6472238"/>
            <a:ext cx="389017" cy="2523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51.)</a:t>
            </a:r>
          </a:p>
        </p:txBody>
      </p:sp>
      <p:sp>
        <p:nvSpPr>
          <p:cNvPr id="4" name="TextBox 3"/>
          <p:cNvSpPr txBox="1"/>
          <p:nvPr/>
        </p:nvSpPr>
        <p:spPr>
          <a:xfrm>
            <a:off x="263785" y="1110282"/>
            <a:ext cx="5298815" cy="2985433"/>
          </a:xfrm>
          <a:prstGeom prst="rect">
            <a:avLst/>
          </a:prstGeom>
          <a:noFill/>
        </p:spPr>
        <p:txBody>
          <a:bodyPr wrap="square" rtlCol="0">
            <a:spAutoFit/>
          </a:bodyPr>
          <a:lstStyle/>
          <a:p>
            <a:r>
              <a:rPr lang="en-US" sz="2800" dirty="0">
                <a:solidFill>
                  <a:srgbClr val="FF0000"/>
                </a:solidFill>
                <a:latin typeface="Apple Chancery"/>
                <a:cs typeface="Apple Chancery"/>
              </a:rPr>
              <a:t>A galvanometer </a:t>
            </a:r>
            <a:r>
              <a:rPr lang="en-US" sz="2000" dirty="0">
                <a:latin typeface="Times New Roman"/>
                <a:cs typeface="Times New Roman"/>
              </a:rPr>
              <a:t>is an </a:t>
            </a:r>
            <a:r>
              <a:rPr lang="en-US" sz="2000" dirty="0">
                <a:solidFill>
                  <a:srgbClr val="0000FF"/>
                </a:solidFill>
                <a:latin typeface="Times New Roman"/>
                <a:cs typeface="Times New Roman"/>
              </a:rPr>
              <a:t>ammeter</a:t>
            </a:r>
            <a:r>
              <a:rPr lang="en-US" sz="2000" dirty="0">
                <a:latin typeface="Times New Roman"/>
                <a:cs typeface="Times New Roman"/>
              </a:rPr>
              <a:t> built to a very specific specification.  </a:t>
            </a:r>
            <a:r>
              <a:rPr lang="en-US" sz="2000" dirty="0">
                <a:solidFill>
                  <a:srgbClr val="0000FF"/>
                </a:solidFill>
                <a:latin typeface="Times New Roman"/>
                <a:cs typeface="Times New Roman"/>
              </a:rPr>
              <a:t>All galvanometers </a:t>
            </a:r>
            <a:r>
              <a:rPr lang="en-US" sz="2000" dirty="0">
                <a:latin typeface="Times New Roman"/>
                <a:cs typeface="Times New Roman"/>
              </a:rPr>
              <a:t>swing </a:t>
            </a:r>
            <a:r>
              <a:rPr lang="en-US" sz="2000" dirty="0">
                <a:solidFill>
                  <a:srgbClr val="FF0000"/>
                </a:solidFill>
                <a:latin typeface="Times New Roman"/>
                <a:cs typeface="Times New Roman"/>
              </a:rPr>
              <a:t>maximum deflection </a:t>
            </a:r>
            <a:r>
              <a:rPr lang="en-US" sz="2000" dirty="0">
                <a:latin typeface="Times New Roman"/>
                <a:cs typeface="Times New Roman"/>
              </a:rPr>
              <a:t>when            </a:t>
            </a:r>
            <a:r>
              <a:rPr lang="en-US" sz="2000" dirty="0">
                <a:solidFill>
                  <a:srgbClr val="FF0000"/>
                </a:solidFill>
                <a:latin typeface="Times New Roman"/>
                <a:cs typeface="Times New Roman"/>
              </a:rPr>
              <a:t>amps</a:t>
            </a:r>
            <a:r>
              <a:rPr lang="en-US" sz="2000" dirty="0">
                <a:latin typeface="Times New Roman"/>
                <a:cs typeface="Times New Roman"/>
              </a:rPr>
              <a:t> flow through them.  Although they are usually discussed in the chapter on magnetism (they are built using a coil in a magnetic field), it is possible to use a galvanometer to </a:t>
            </a:r>
            <a:r>
              <a:rPr lang="en-US" sz="2000" dirty="0">
                <a:solidFill>
                  <a:srgbClr val="0000FF"/>
                </a:solidFill>
                <a:latin typeface="Times New Roman"/>
                <a:cs typeface="Times New Roman"/>
              </a:rPr>
              <a:t>build an ammeter designed to handle larger currents</a:t>
            </a:r>
            <a:r>
              <a:rPr lang="en-US" sz="2000" dirty="0">
                <a:latin typeface="Times New Roman"/>
                <a:cs typeface="Times New Roman"/>
              </a:rPr>
              <a:t>, and </a:t>
            </a:r>
            <a:r>
              <a:rPr lang="en-US" sz="2000" dirty="0">
                <a:solidFill>
                  <a:srgbClr val="0000FF"/>
                </a:solidFill>
                <a:latin typeface="Times New Roman"/>
                <a:cs typeface="Times New Roman"/>
              </a:rPr>
              <a:t>to</a:t>
            </a:r>
            <a:r>
              <a:rPr lang="en-US" sz="2000" dirty="0">
                <a:latin typeface="Times New Roman"/>
                <a:cs typeface="Times New Roman"/>
              </a:rPr>
              <a:t> </a:t>
            </a:r>
            <a:r>
              <a:rPr lang="en-US" sz="2000" dirty="0">
                <a:solidFill>
                  <a:srgbClr val="0000FF"/>
                </a:solidFill>
                <a:latin typeface="Times New Roman"/>
                <a:cs typeface="Times New Roman"/>
              </a:rPr>
              <a:t>build voltmeters</a:t>
            </a:r>
            <a:r>
              <a:rPr lang="en-US" sz="2000" dirty="0">
                <a:latin typeface="Times New Roman"/>
                <a:cs typeface="Times New Roman"/>
              </a:rPr>
              <a:t>.  </a:t>
            </a:r>
            <a:endParaRPr lang="en-US" sz="2800" dirty="0">
              <a:solidFill>
                <a:srgbClr val="FF0000"/>
              </a:solidFill>
              <a:latin typeface="Apple Chancery"/>
              <a:cs typeface="Apple Chancery"/>
            </a:endParaRPr>
          </a:p>
        </p:txBody>
      </p:sp>
      <p:graphicFrame>
        <p:nvGraphicFramePr>
          <p:cNvPr id="34" name="Object 2"/>
          <p:cNvGraphicFramePr>
            <a:graphicFrameLocks noChangeAspect="1"/>
          </p:cNvGraphicFramePr>
          <p:nvPr>
            <p:extLst>
              <p:ext uri="{D42A27DB-BD31-4B8C-83A1-F6EECF244321}">
                <p14:modId xmlns:p14="http://schemas.microsoft.com/office/powerpoint/2010/main" val="1002731663"/>
              </p:ext>
            </p:extLst>
          </p:nvPr>
        </p:nvGraphicFramePr>
        <p:xfrm>
          <a:off x="3798888" y="1873215"/>
          <a:ext cx="730250" cy="304800"/>
        </p:xfrm>
        <a:graphic>
          <a:graphicData uri="http://schemas.openxmlformats.org/presentationml/2006/ole">
            <mc:AlternateContent xmlns:mc="http://schemas.openxmlformats.org/markup-compatibility/2006">
              <mc:Choice xmlns:v="urn:schemas-microsoft-com:vml" Requires="v">
                <p:oleObj name="Equation" r:id="rId3" imgW="457200" imgH="190500" progId="Equation.DSMT4">
                  <p:embed/>
                </p:oleObj>
              </mc:Choice>
              <mc:Fallback>
                <p:oleObj name="Equation" r:id="rId3" imgW="457200" imgH="190500" progId="Equation.DSMT4">
                  <p:embed/>
                  <p:pic>
                    <p:nvPicPr>
                      <p:cNvPr id="0" name=""/>
                      <p:cNvPicPr>
                        <a:picLocks noChangeAspect="1" noChangeArrowheads="1"/>
                      </p:cNvPicPr>
                      <p:nvPr/>
                    </p:nvPicPr>
                    <p:blipFill>
                      <a:blip r:embed="rId4"/>
                      <a:srcRect/>
                      <a:stretch>
                        <a:fillRect/>
                      </a:stretch>
                    </p:blipFill>
                    <p:spPr bwMode="auto">
                      <a:xfrm>
                        <a:off x="3798888" y="1873215"/>
                        <a:ext cx="730250" cy="304800"/>
                      </a:xfrm>
                      <a:prstGeom prst="rect">
                        <a:avLst/>
                      </a:prstGeom>
                      <a:noFill/>
                      <a:ln>
                        <a:noFill/>
                      </a:ln>
                      <a:effectLst/>
                    </p:spPr>
                  </p:pic>
                </p:oleObj>
              </mc:Fallback>
            </mc:AlternateContent>
          </a:graphicData>
        </a:graphic>
      </p:graphicFrame>
      <p:pic>
        <p:nvPicPr>
          <p:cNvPr id="35" name="Picture 7" descr="ammet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05500" y="4095715"/>
            <a:ext cx="2527300" cy="2628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6" name="Picture 6" descr="voltmet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70612" y="1363138"/>
            <a:ext cx="2362200" cy="2149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7" name="Picture 5" descr="galvanomet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62301" y="4260815"/>
            <a:ext cx="1444625" cy="2133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224751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 name="TextBox 45"/>
          <p:cNvSpPr txBox="1"/>
          <p:nvPr/>
        </p:nvSpPr>
        <p:spPr>
          <a:xfrm>
            <a:off x="133771" y="435401"/>
            <a:ext cx="5164035" cy="830997"/>
          </a:xfrm>
          <a:prstGeom prst="rect">
            <a:avLst/>
          </a:prstGeom>
          <a:noFill/>
        </p:spPr>
        <p:txBody>
          <a:bodyPr wrap="square" rtlCol="0">
            <a:spAutoFit/>
          </a:bodyPr>
          <a:lstStyle/>
          <a:p>
            <a:r>
              <a:rPr lang="en-US" sz="2800" dirty="0">
                <a:solidFill>
                  <a:srgbClr val="FF0000"/>
                </a:solidFill>
                <a:latin typeface="Apple Chancery"/>
                <a:cs typeface="Apple Chancery"/>
              </a:rPr>
              <a:t>Example 12: Design</a:t>
            </a:r>
            <a:r>
              <a:rPr lang="en-US" sz="2000" dirty="0">
                <a:latin typeface="Times New Roman"/>
                <a:cs typeface="Times New Roman"/>
              </a:rPr>
              <a:t> a </a:t>
            </a:r>
            <a:r>
              <a:rPr lang="en-US" sz="2000" dirty="0">
                <a:solidFill>
                  <a:srgbClr val="FF0000"/>
                </a:solidFill>
                <a:latin typeface="Times New Roman"/>
                <a:cs typeface="Times New Roman"/>
              </a:rPr>
              <a:t>2-amp </a:t>
            </a:r>
            <a:r>
              <a:rPr lang="en-US" sz="2000" dirty="0">
                <a:latin typeface="Times New Roman"/>
                <a:cs typeface="Times New Roman"/>
              </a:rPr>
              <a:t>ammeter assuming the galvanometer’s resistance is         .  </a:t>
            </a:r>
            <a:endParaRPr lang="en-US" sz="2800" dirty="0">
              <a:solidFill>
                <a:srgbClr val="FF0000"/>
              </a:solidFill>
              <a:latin typeface="Apple Chancery"/>
              <a:cs typeface="Apple Chancery"/>
            </a:endParaRPr>
          </a:p>
        </p:txBody>
      </p:sp>
      <p:sp>
        <p:nvSpPr>
          <p:cNvPr id="137250"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82296" tIns="41148" rIns="82296" bIns="41148"/>
          <a:lstStyle/>
          <a:p>
            <a:endParaRPr lang="en-US"/>
          </a:p>
        </p:txBody>
      </p:sp>
      <p:sp>
        <p:nvSpPr>
          <p:cNvPr id="137251" name="TextBox 43"/>
          <p:cNvSpPr txBox="1">
            <a:spLocks noChangeArrowheads="1"/>
          </p:cNvSpPr>
          <p:nvPr/>
        </p:nvSpPr>
        <p:spPr bwMode="auto">
          <a:xfrm>
            <a:off x="8719662" y="6472238"/>
            <a:ext cx="389017" cy="2523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52.)</a:t>
            </a:r>
          </a:p>
        </p:txBody>
      </p:sp>
      <p:sp>
        <p:nvSpPr>
          <p:cNvPr id="10" name="Line 4"/>
          <p:cNvSpPr>
            <a:spLocks noChangeShapeType="1"/>
          </p:cNvSpPr>
          <p:nvPr/>
        </p:nvSpPr>
        <p:spPr bwMode="auto">
          <a:xfrm>
            <a:off x="4443573" y="2574869"/>
            <a:ext cx="1372076" cy="0"/>
          </a:xfrm>
          <a:prstGeom prst="line">
            <a:avLst/>
          </a:prstGeom>
          <a:noFill/>
          <a:ln w="19050" cmpd="sng">
            <a:solidFill>
              <a:schemeClr val="tx1"/>
            </a:solidFill>
            <a:round/>
            <a:headEnd/>
            <a:tailEnd/>
          </a:ln>
          <a:extLst>
            <a:ext uri="{909E8E84-426E-40dd-AFC4-6F175D3DCCD1}">
              <a14:hiddenFill xmlns="" xmlns:a14="http://schemas.microsoft.com/office/drawing/2010/main">
                <a:noFill/>
              </a14:hiddenFill>
            </a:ext>
          </a:extLst>
        </p:spPr>
        <p:txBody>
          <a:bodyPr lIns="82296" tIns="41148" rIns="82296" bIns="41148"/>
          <a:lstStyle/>
          <a:p>
            <a:endParaRPr lang="en-US"/>
          </a:p>
        </p:txBody>
      </p:sp>
      <p:sp>
        <p:nvSpPr>
          <p:cNvPr id="11" name="Line 5"/>
          <p:cNvSpPr>
            <a:spLocks noChangeShapeType="1"/>
          </p:cNvSpPr>
          <p:nvPr/>
        </p:nvSpPr>
        <p:spPr bwMode="auto">
          <a:xfrm>
            <a:off x="8067359" y="2574869"/>
            <a:ext cx="1024968" cy="0"/>
          </a:xfrm>
          <a:prstGeom prst="line">
            <a:avLst/>
          </a:prstGeom>
          <a:noFill/>
          <a:ln w="19050" cmpd="sng">
            <a:solidFill>
              <a:schemeClr val="tx1"/>
            </a:solidFill>
            <a:round/>
            <a:headEnd/>
            <a:tailEnd/>
          </a:ln>
          <a:extLst>
            <a:ext uri="{909E8E84-426E-40dd-AFC4-6F175D3DCCD1}">
              <a14:hiddenFill xmlns="" xmlns:a14="http://schemas.microsoft.com/office/drawing/2010/main">
                <a:noFill/>
              </a14:hiddenFill>
            </a:ext>
          </a:extLst>
        </p:spPr>
        <p:txBody>
          <a:bodyPr lIns="82296" tIns="41148" rIns="82296" bIns="41148"/>
          <a:lstStyle/>
          <a:p>
            <a:endParaRPr lang="en-US"/>
          </a:p>
        </p:txBody>
      </p:sp>
      <p:sp>
        <p:nvSpPr>
          <p:cNvPr id="12" name="Rectangle 6"/>
          <p:cNvSpPr>
            <a:spLocks noChangeArrowheads="1"/>
          </p:cNvSpPr>
          <p:nvPr/>
        </p:nvSpPr>
        <p:spPr bwMode="auto">
          <a:xfrm>
            <a:off x="5535138" y="1033247"/>
            <a:ext cx="3087528" cy="2356009"/>
          </a:xfrm>
          <a:prstGeom prst="rect">
            <a:avLst/>
          </a:prstGeom>
          <a:noFill/>
          <a:ln w="9525" cmpd="sng">
            <a:solidFill>
              <a:schemeClr val="tx1"/>
            </a:solidFill>
            <a:prstDash val="lgDash"/>
            <a:miter lim="800000"/>
            <a:headEnd/>
            <a:tailEnd/>
          </a:ln>
          <a:extLst>
            <a:ext uri="{909E8E84-426E-40dd-AFC4-6F175D3DCCD1}">
              <a14:hiddenFill xmlns="" xmlns:a14="http://schemas.microsoft.com/office/drawing/2010/main">
                <a:solidFill>
                  <a:srgbClr val="FFFFFF"/>
                </a:solidFill>
              </a14:hiddenFill>
            </a:ext>
          </a:extLst>
        </p:spPr>
        <p:txBody>
          <a:bodyPr lIns="82296" tIns="41148" rIns="82296" bIns="41148"/>
          <a:lstStyle/>
          <a:p>
            <a:endParaRPr lang="en-US"/>
          </a:p>
        </p:txBody>
      </p:sp>
      <p:sp>
        <p:nvSpPr>
          <p:cNvPr id="13" name="Line 7"/>
          <p:cNvSpPr>
            <a:spLocks noChangeShapeType="1"/>
          </p:cNvSpPr>
          <p:nvPr/>
        </p:nvSpPr>
        <p:spPr bwMode="auto">
          <a:xfrm flipV="1">
            <a:off x="5795646" y="2326266"/>
            <a:ext cx="238602" cy="265748"/>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wrap="none" lIns="82296" tIns="41148" rIns="82296" bIns="41148" anchor="ctr"/>
          <a:lstStyle/>
          <a:p>
            <a:endParaRPr lang="en-US"/>
          </a:p>
        </p:txBody>
      </p:sp>
      <p:sp>
        <p:nvSpPr>
          <p:cNvPr id="14" name="Line 8"/>
          <p:cNvSpPr>
            <a:spLocks noChangeShapeType="1"/>
          </p:cNvSpPr>
          <p:nvPr/>
        </p:nvSpPr>
        <p:spPr bwMode="auto">
          <a:xfrm>
            <a:off x="6034248" y="2326266"/>
            <a:ext cx="300038" cy="478631"/>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wrap="none" lIns="82296" tIns="41148" rIns="82296" bIns="41148" anchor="ctr"/>
          <a:lstStyle/>
          <a:p>
            <a:endParaRPr lang="en-US"/>
          </a:p>
        </p:txBody>
      </p:sp>
      <p:sp>
        <p:nvSpPr>
          <p:cNvPr id="15" name="Line 9"/>
          <p:cNvSpPr>
            <a:spLocks noChangeShapeType="1"/>
          </p:cNvSpPr>
          <p:nvPr/>
        </p:nvSpPr>
        <p:spPr bwMode="auto">
          <a:xfrm flipV="1">
            <a:off x="6334285" y="2326266"/>
            <a:ext cx="417195" cy="478631"/>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wrap="none" lIns="82296" tIns="41148" rIns="82296" bIns="41148" anchor="ctr"/>
          <a:lstStyle/>
          <a:p>
            <a:endParaRPr lang="en-US"/>
          </a:p>
        </p:txBody>
      </p:sp>
      <p:sp>
        <p:nvSpPr>
          <p:cNvPr id="16" name="Line 10"/>
          <p:cNvSpPr>
            <a:spLocks noChangeShapeType="1"/>
          </p:cNvSpPr>
          <p:nvPr/>
        </p:nvSpPr>
        <p:spPr bwMode="auto">
          <a:xfrm>
            <a:off x="6751480" y="2326266"/>
            <a:ext cx="358616" cy="478631"/>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wrap="none" lIns="82296" tIns="41148" rIns="82296" bIns="41148" anchor="ctr"/>
          <a:lstStyle/>
          <a:p>
            <a:endParaRPr lang="en-US"/>
          </a:p>
        </p:txBody>
      </p:sp>
      <p:sp>
        <p:nvSpPr>
          <p:cNvPr id="17" name="Line 11"/>
          <p:cNvSpPr>
            <a:spLocks noChangeShapeType="1"/>
          </p:cNvSpPr>
          <p:nvPr/>
        </p:nvSpPr>
        <p:spPr bwMode="auto">
          <a:xfrm flipV="1">
            <a:off x="7110096" y="2326266"/>
            <a:ext cx="418624" cy="478631"/>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wrap="none" lIns="82296" tIns="41148" rIns="82296" bIns="41148" anchor="ctr"/>
          <a:lstStyle/>
          <a:p>
            <a:endParaRPr lang="en-US"/>
          </a:p>
        </p:txBody>
      </p:sp>
      <p:sp>
        <p:nvSpPr>
          <p:cNvPr id="18" name="Line 12"/>
          <p:cNvSpPr>
            <a:spLocks noChangeShapeType="1"/>
          </p:cNvSpPr>
          <p:nvPr/>
        </p:nvSpPr>
        <p:spPr bwMode="auto">
          <a:xfrm>
            <a:off x="7528721" y="2326266"/>
            <a:ext cx="298608" cy="478631"/>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wrap="none" lIns="82296" tIns="41148" rIns="82296" bIns="41148" anchor="ctr"/>
          <a:lstStyle/>
          <a:p>
            <a:endParaRPr lang="en-US"/>
          </a:p>
        </p:txBody>
      </p:sp>
      <p:sp>
        <p:nvSpPr>
          <p:cNvPr id="19" name="Line 13"/>
          <p:cNvSpPr>
            <a:spLocks noChangeShapeType="1"/>
          </p:cNvSpPr>
          <p:nvPr/>
        </p:nvSpPr>
        <p:spPr bwMode="auto">
          <a:xfrm flipV="1">
            <a:off x="7827329" y="2592014"/>
            <a:ext cx="240030" cy="212883"/>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wrap="none" lIns="82296" tIns="41148" rIns="82296" bIns="41148" anchor="ctr"/>
          <a:lstStyle/>
          <a:p>
            <a:endParaRPr lang="en-US"/>
          </a:p>
        </p:txBody>
      </p:sp>
      <p:sp>
        <p:nvSpPr>
          <p:cNvPr id="31" name="Line 26"/>
          <p:cNvSpPr>
            <a:spLocks noChangeShapeType="1"/>
          </p:cNvSpPr>
          <p:nvPr/>
        </p:nvSpPr>
        <p:spPr bwMode="auto">
          <a:xfrm flipH="1" flipV="1">
            <a:off x="4999198" y="2417547"/>
            <a:ext cx="298608" cy="158592"/>
          </a:xfrm>
          <a:prstGeom prst="line">
            <a:avLst/>
          </a:prstGeom>
          <a:noFill/>
          <a:ln w="12700" cmpd="sng">
            <a:solidFill>
              <a:srgbClr val="000000"/>
            </a:solidFill>
            <a:round/>
            <a:headEnd/>
            <a:tailEnd/>
          </a:ln>
          <a:extLst>
            <a:ext uri="{909E8E84-426E-40dd-AFC4-6F175D3DCCD1}">
              <a14:hiddenFill xmlns="" xmlns:a14="http://schemas.microsoft.com/office/drawing/2010/main">
                <a:noFill/>
              </a14:hiddenFill>
            </a:ext>
          </a:extLst>
        </p:spPr>
        <p:txBody>
          <a:bodyPr wrap="none" lIns="82296" tIns="41148" rIns="82296" bIns="41148" anchor="ctr"/>
          <a:lstStyle/>
          <a:p>
            <a:endParaRPr lang="en-US"/>
          </a:p>
        </p:txBody>
      </p:sp>
      <p:sp>
        <p:nvSpPr>
          <p:cNvPr id="32" name="Line 27"/>
          <p:cNvSpPr>
            <a:spLocks noChangeShapeType="1"/>
          </p:cNvSpPr>
          <p:nvPr/>
        </p:nvSpPr>
        <p:spPr bwMode="auto">
          <a:xfrm flipV="1">
            <a:off x="4999198" y="2576139"/>
            <a:ext cx="298608" cy="160020"/>
          </a:xfrm>
          <a:prstGeom prst="line">
            <a:avLst/>
          </a:prstGeom>
          <a:noFill/>
          <a:ln w="12700" cmpd="sng">
            <a:solidFill>
              <a:srgbClr val="000000"/>
            </a:solidFill>
            <a:round/>
            <a:headEnd/>
            <a:tailEnd/>
          </a:ln>
          <a:extLst>
            <a:ext uri="{909E8E84-426E-40dd-AFC4-6F175D3DCCD1}">
              <a14:hiddenFill xmlns="" xmlns:a14="http://schemas.microsoft.com/office/drawing/2010/main">
                <a:noFill/>
              </a14:hiddenFill>
            </a:ext>
          </a:extLst>
        </p:spPr>
        <p:txBody>
          <a:bodyPr wrap="none" lIns="82296" tIns="41148" rIns="82296" bIns="41148" anchor="ctr"/>
          <a:lstStyle/>
          <a:p>
            <a:endParaRPr lang="en-US"/>
          </a:p>
        </p:txBody>
      </p:sp>
      <p:graphicFrame>
        <p:nvGraphicFramePr>
          <p:cNvPr id="33" name="Object 2"/>
          <p:cNvGraphicFramePr>
            <a:graphicFrameLocks noChangeAspect="1"/>
          </p:cNvGraphicFramePr>
          <p:nvPr>
            <p:extLst>
              <p:ext uri="{D42A27DB-BD31-4B8C-83A1-F6EECF244321}">
                <p14:modId xmlns:p14="http://schemas.microsoft.com/office/powerpoint/2010/main" val="1452341393"/>
              </p:ext>
            </p:extLst>
          </p:nvPr>
        </p:nvGraphicFramePr>
        <p:xfrm>
          <a:off x="4522948" y="2277688"/>
          <a:ext cx="418623" cy="202883"/>
        </p:xfrm>
        <a:graphic>
          <a:graphicData uri="http://schemas.openxmlformats.org/presentationml/2006/ole">
            <mc:AlternateContent xmlns:mc="http://schemas.openxmlformats.org/markup-compatibility/2006">
              <mc:Choice xmlns:v="urn:schemas-microsoft-com:vml" Requires="v">
                <p:oleObj name="Equation" r:id="rId3" imgW="279400" imgH="152400" progId="Equation.DSMT4">
                  <p:embed/>
                </p:oleObj>
              </mc:Choice>
              <mc:Fallback>
                <p:oleObj name="Equation" r:id="rId3" imgW="279400" imgH="1524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22948" y="2277688"/>
                        <a:ext cx="418623" cy="20288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8" name="Object 3"/>
          <p:cNvGraphicFramePr>
            <a:graphicFrameLocks noChangeAspect="1"/>
          </p:cNvGraphicFramePr>
          <p:nvPr>
            <p:extLst>
              <p:ext uri="{D42A27DB-BD31-4B8C-83A1-F6EECF244321}">
                <p14:modId xmlns:p14="http://schemas.microsoft.com/office/powerpoint/2010/main" val="1833147770"/>
              </p:ext>
            </p:extLst>
          </p:nvPr>
        </p:nvGraphicFramePr>
        <p:xfrm>
          <a:off x="5915661" y="2061633"/>
          <a:ext cx="954211" cy="317497"/>
        </p:xfrm>
        <a:graphic>
          <a:graphicData uri="http://schemas.openxmlformats.org/presentationml/2006/ole">
            <mc:AlternateContent xmlns:mc="http://schemas.openxmlformats.org/markup-compatibility/2006">
              <mc:Choice xmlns:v="urn:schemas-microsoft-com:vml" Requires="v">
                <p:oleObj name="Equation" r:id="rId5" imgW="609600" imgH="228600" progId="Equation.DSMT4">
                  <p:embed/>
                </p:oleObj>
              </mc:Choice>
              <mc:Fallback>
                <p:oleObj name="Equation" r:id="rId5" imgW="609600" imgH="2286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15661" y="2061633"/>
                        <a:ext cx="954211" cy="317497"/>
                      </a:xfrm>
                      <a:prstGeom prst="rect">
                        <a:avLst/>
                      </a:prstGeom>
                      <a:noFill/>
                      <a:ln>
                        <a:noFill/>
                      </a:ln>
                      <a:effectLst/>
                    </p:spPr>
                  </p:pic>
                </p:oleObj>
              </mc:Fallback>
            </mc:AlternateContent>
          </a:graphicData>
        </a:graphic>
      </p:graphicFrame>
      <p:grpSp>
        <p:nvGrpSpPr>
          <p:cNvPr id="3" name="Group 2"/>
          <p:cNvGrpSpPr/>
          <p:nvPr/>
        </p:nvGrpSpPr>
        <p:grpSpPr>
          <a:xfrm>
            <a:off x="5675631" y="1163264"/>
            <a:ext cx="2810352" cy="2067299"/>
            <a:chOff x="5675631" y="1163264"/>
            <a:chExt cx="2810352" cy="2067299"/>
          </a:xfrm>
        </p:grpSpPr>
        <p:sp>
          <p:nvSpPr>
            <p:cNvPr id="20" name="Line 15"/>
            <p:cNvSpPr>
              <a:spLocks noChangeShapeType="1"/>
            </p:cNvSpPr>
            <p:nvPr/>
          </p:nvSpPr>
          <p:spPr bwMode="auto">
            <a:xfrm>
              <a:off x="5675631" y="1636180"/>
              <a:ext cx="290037" cy="0"/>
            </a:xfrm>
            <a:prstGeom prst="line">
              <a:avLst/>
            </a:prstGeom>
            <a:noFill/>
            <a:ln w="19050" cmpd="sng">
              <a:solidFill>
                <a:schemeClr val="tx1"/>
              </a:solidFill>
              <a:round/>
              <a:headEnd/>
              <a:tailEnd/>
            </a:ln>
            <a:extLst>
              <a:ext uri="{909E8E84-426E-40dd-AFC4-6F175D3DCCD1}">
                <a14:hiddenFill xmlns="" xmlns:a14="http://schemas.microsoft.com/office/drawing/2010/main">
                  <a:noFill/>
                </a14:hiddenFill>
              </a:ext>
            </a:extLst>
          </p:spPr>
          <p:txBody>
            <a:bodyPr lIns="82296" tIns="41148" rIns="82296" bIns="41148"/>
            <a:lstStyle/>
            <a:p>
              <a:endParaRPr lang="en-US"/>
            </a:p>
          </p:txBody>
        </p:sp>
        <p:sp>
          <p:nvSpPr>
            <p:cNvPr id="21" name="Line 16"/>
            <p:cNvSpPr>
              <a:spLocks noChangeShapeType="1"/>
            </p:cNvSpPr>
            <p:nvPr/>
          </p:nvSpPr>
          <p:spPr bwMode="auto">
            <a:xfrm>
              <a:off x="8215949" y="1636180"/>
              <a:ext cx="270034" cy="0"/>
            </a:xfrm>
            <a:prstGeom prst="line">
              <a:avLst/>
            </a:prstGeom>
            <a:noFill/>
            <a:ln w="19050" cmpd="sng">
              <a:solidFill>
                <a:schemeClr val="tx1"/>
              </a:solidFill>
              <a:round/>
              <a:headEnd/>
              <a:tailEnd/>
            </a:ln>
            <a:extLst>
              <a:ext uri="{909E8E84-426E-40dd-AFC4-6F175D3DCCD1}">
                <a14:hiddenFill xmlns="" xmlns:a14="http://schemas.microsoft.com/office/drawing/2010/main">
                  <a:noFill/>
                </a14:hiddenFill>
              </a:ext>
            </a:extLst>
          </p:spPr>
          <p:txBody>
            <a:bodyPr lIns="82296" tIns="41148" rIns="82296" bIns="41148"/>
            <a:lstStyle/>
            <a:p>
              <a:endParaRPr lang="en-US"/>
            </a:p>
          </p:txBody>
        </p:sp>
        <p:sp>
          <p:nvSpPr>
            <p:cNvPr id="22" name="Line 17"/>
            <p:cNvSpPr>
              <a:spLocks noChangeShapeType="1"/>
            </p:cNvSpPr>
            <p:nvPr/>
          </p:nvSpPr>
          <p:spPr bwMode="auto">
            <a:xfrm flipV="1">
              <a:off x="5945665" y="1389006"/>
              <a:ext cx="238601" cy="265748"/>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wrap="none" lIns="82296" tIns="41148" rIns="82296" bIns="41148" anchor="ctr"/>
            <a:lstStyle/>
            <a:p>
              <a:endParaRPr lang="en-US"/>
            </a:p>
          </p:txBody>
        </p:sp>
        <p:sp>
          <p:nvSpPr>
            <p:cNvPr id="23" name="Line 18"/>
            <p:cNvSpPr>
              <a:spLocks noChangeShapeType="1"/>
            </p:cNvSpPr>
            <p:nvPr/>
          </p:nvSpPr>
          <p:spPr bwMode="auto">
            <a:xfrm>
              <a:off x="6184266" y="1389006"/>
              <a:ext cx="298609" cy="477203"/>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wrap="none" lIns="82296" tIns="41148" rIns="82296" bIns="41148" anchor="ctr"/>
            <a:lstStyle/>
            <a:p>
              <a:endParaRPr lang="en-US"/>
            </a:p>
          </p:txBody>
        </p:sp>
        <p:sp>
          <p:nvSpPr>
            <p:cNvPr id="24" name="Line 19"/>
            <p:cNvSpPr>
              <a:spLocks noChangeShapeType="1"/>
            </p:cNvSpPr>
            <p:nvPr/>
          </p:nvSpPr>
          <p:spPr bwMode="auto">
            <a:xfrm flipV="1">
              <a:off x="6482876" y="1389006"/>
              <a:ext cx="418623" cy="477203"/>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wrap="none" lIns="82296" tIns="41148" rIns="82296" bIns="41148" anchor="ctr"/>
            <a:lstStyle/>
            <a:p>
              <a:endParaRPr lang="en-US"/>
            </a:p>
          </p:txBody>
        </p:sp>
        <p:sp>
          <p:nvSpPr>
            <p:cNvPr id="25" name="Line 20"/>
            <p:cNvSpPr>
              <a:spLocks noChangeShapeType="1"/>
            </p:cNvSpPr>
            <p:nvPr/>
          </p:nvSpPr>
          <p:spPr bwMode="auto">
            <a:xfrm>
              <a:off x="6901499" y="1389006"/>
              <a:ext cx="358617" cy="477203"/>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wrap="none" lIns="82296" tIns="41148" rIns="82296" bIns="41148" anchor="ctr"/>
            <a:lstStyle/>
            <a:p>
              <a:endParaRPr lang="en-US"/>
            </a:p>
          </p:txBody>
        </p:sp>
        <p:sp>
          <p:nvSpPr>
            <p:cNvPr id="26" name="Line 21"/>
            <p:cNvSpPr>
              <a:spLocks noChangeShapeType="1"/>
            </p:cNvSpPr>
            <p:nvPr/>
          </p:nvSpPr>
          <p:spPr bwMode="auto">
            <a:xfrm flipV="1">
              <a:off x="7260116" y="1389006"/>
              <a:ext cx="418623" cy="477203"/>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wrap="none" lIns="82296" tIns="41148" rIns="82296" bIns="41148" anchor="ctr"/>
            <a:lstStyle/>
            <a:p>
              <a:endParaRPr lang="en-US"/>
            </a:p>
          </p:txBody>
        </p:sp>
        <p:sp>
          <p:nvSpPr>
            <p:cNvPr id="27" name="Line 22"/>
            <p:cNvSpPr>
              <a:spLocks noChangeShapeType="1"/>
            </p:cNvSpPr>
            <p:nvPr/>
          </p:nvSpPr>
          <p:spPr bwMode="auto">
            <a:xfrm>
              <a:off x="7678739" y="1389006"/>
              <a:ext cx="298609" cy="477203"/>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wrap="none" lIns="82296" tIns="41148" rIns="82296" bIns="41148" anchor="ctr"/>
            <a:lstStyle/>
            <a:p>
              <a:endParaRPr lang="en-US"/>
            </a:p>
          </p:txBody>
        </p:sp>
        <p:sp>
          <p:nvSpPr>
            <p:cNvPr id="28" name="Line 23"/>
            <p:cNvSpPr>
              <a:spLocks noChangeShapeType="1"/>
            </p:cNvSpPr>
            <p:nvPr/>
          </p:nvSpPr>
          <p:spPr bwMode="auto">
            <a:xfrm flipV="1">
              <a:off x="7977348" y="1654754"/>
              <a:ext cx="238601" cy="211455"/>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wrap="none" lIns="82296" tIns="41148" rIns="82296" bIns="41148" anchor="ctr"/>
            <a:lstStyle/>
            <a:p>
              <a:endParaRPr lang="en-US"/>
            </a:p>
          </p:txBody>
        </p:sp>
        <p:sp>
          <p:nvSpPr>
            <p:cNvPr id="29" name="Line 24"/>
            <p:cNvSpPr>
              <a:spLocks noChangeShapeType="1"/>
            </p:cNvSpPr>
            <p:nvPr/>
          </p:nvSpPr>
          <p:spPr bwMode="auto">
            <a:xfrm>
              <a:off x="8485983" y="1636180"/>
              <a:ext cx="0" cy="955834"/>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wrap="none" lIns="82296" tIns="41148" rIns="82296" bIns="41148" anchor="ctr"/>
            <a:lstStyle/>
            <a:p>
              <a:endParaRPr lang="en-US"/>
            </a:p>
          </p:txBody>
        </p:sp>
        <p:sp>
          <p:nvSpPr>
            <p:cNvPr id="30" name="Line 25"/>
            <p:cNvSpPr>
              <a:spLocks noChangeShapeType="1"/>
            </p:cNvSpPr>
            <p:nvPr/>
          </p:nvSpPr>
          <p:spPr bwMode="auto">
            <a:xfrm>
              <a:off x="5675631" y="1636180"/>
              <a:ext cx="0" cy="955834"/>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wrap="none" lIns="82296" tIns="41148" rIns="82296" bIns="41148" anchor="ctr"/>
            <a:lstStyle/>
            <a:p>
              <a:endParaRPr lang="en-US"/>
            </a:p>
          </p:txBody>
        </p:sp>
        <p:graphicFrame>
          <p:nvGraphicFramePr>
            <p:cNvPr id="39" name="Object 4"/>
            <p:cNvGraphicFramePr>
              <a:graphicFrameLocks noChangeAspect="1"/>
            </p:cNvGraphicFramePr>
            <p:nvPr>
              <p:extLst>
                <p:ext uri="{D42A27DB-BD31-4B8C-83A1-F6EECF244321}">
                  <p14:modId xmlns:p14="http://schemas.microsoft.com/office/powerpoint/2010/main" val="3516532825"/>
                </p:ext>
              </p:extLst>
            </p:nvPr>
          </p:nvGraphicFramePr>
          <p:xfrm>
            <a:off x="7032049" y="1163264"/>
            <a:ext cx="617138" cy="293003"/>
          </p:xfrm>
          <a:graphic>
            <a:graphicData uri="http://schemas.openxmlformats.org/presentationml/2006/ole">
              <mc:AlternateContent xmlns:mc="http://schemas.openxmlformats.org/markup-compatibility/2006">
                <mc:Choice xmlns:v="urn:schemas-microsoft-com:vml" Requires="v">
                  <p:oleObj name="Equation" r:id="rId7" imgW="381000" imgH="203200" progId="Equation.DSMT4">
                    <p:embed/>
                  </p:oleObj>
                </mc:Choice>
                <mc:Fallback>
                  <p:oleObj name="Equation" r:id="rId7" imgW="381000" imgH="2032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32049" y="1163264"/>
                          <a:ext cx="617138" cy="293003"/>
                        </a:xfrm>
                        <a:prstGeom prst="rect">
                          <a:avLst/>
                        </a:prstGeom>
                        <a:noFill/>
                        <a:ln>
                          <a:noFill/>
                        </a:ln>
                        <a:effectLst/>
                      </p:spPr>
                    </p:pic>
                  </p:oleObj>
                </mc:Fallback>
              </mc:AlternateContent>
            </a:graphicData>
          </a:graphic>
        </p:graphicFrame>
        <p:sp>
          <p:nvSpPr>
            <p:cNvPr id="41" name="Line 31"/>
            <p:cNvSpPr>
              <a:spLocks noChangeShapeType="1"/>
            </p:cNvSpPr>
            <p:nvPr/>
          </p:nvSpPr>
          <p:spPr bwMode="auto">
            <a:xfrm>
              <a:off x="6452871" y="2857761"/>
              <a:ext cx="1075849" cy="0"/>
            </a:xfrm>
            <a:prstGeom prst="line">
              <a:avLst/>
            </a:prstGeom>
            <a:noFill/>
            <a:ln w="25400">
              <a:solidFill>
                <a:srgbClr val="000000"/>
              </a:solidFill>
              <a:round/>
              <a:headEnd/>
              <a:tailEnd type="triangle" w="med" len="med"/>
            </a:ln>
            <a:extLst>
              <a:ext uri="{909E8E84-426E-40dd-AFC4-6F175D3DCCD1}">
                <a14:hiddenFill xmlns="" xmlns:a14="http://schemas.microsoft.com/office/drawing/2010/main">
                  <a:noFill/>
                </a14:hiddenFill>
              </a:ext>
            </a:extLst>
          </p:spPr>
          <p:txBody>
            <a:bodyPr wrap="none" lIns="82296" tIns="41148" rIns="82296" bIns="41148" anchor="ctr"/>
            <a:lstStyle/>
            <a:p>
              <a:endParaRPr lang="en-US"/>
            </a:p>
          </p:txBody>
        </p:sp>
        <p:graphicFrame>
          <p:nvGraphicFramePr>
            <p:cNvPr id="42" name="Object 5"/>
            <p:cNvGraphicFramePr>
              <a:graphicFrameLocks noChangeAspect="1"/>
            </p:cNvGraphicFramePr>
            <p:nvPr>
              <p:extLst>
                <p:ext uri="{D42A27DB-BD31-4B8C-83A1-F6EECF244321}">
                  <p14:modId xmlns:p14="http://schemas.microsoft.com/office/powerpoint/2010/main" val="2011469106"/>
                </p:ext>
              </p:extLst>
            </p:nvPr>
          </p:nvGraphicFramePr>
          <p:xfrm>
            <a:off x="6523038" y="2857500"/>
            <a:ext cx="1236662" cy="373063"/>
          </p:xfrm>
          <a:graphic>
            <a:graphicData uri="http://schemas.openxmlformats.org/presentationml/2006/ole">
              <mc:AlternateContent xmlns:mc="http://schemas.openxmlformats.org/markup-compatibility/2006">
                <mc:Choice xmlns:v="urn:schemas-microsoft-com:vml" Requires="v">
                  <p:oleObj name="Equation" r:id="rId9" imgW="749300" imgH="254000" progId="Equation.DSMT4">
                    <p:embed/>
                  </p:oleObj>
                </mc:Choice>
                <mc:Fallback>
                  <p:oleObj name="Equation" r:id="rId9" imgW="749300" imgH="254000" progId="Equation.DSMT4">
                    <p:embed/>
                    <p:pic>
                      <p:nvPicPr>
                        <p:cNvPr id="0" name=""/>
                        <p:cNvPicPr>
                          <a:picLocks noChangeAspect="1" noChangeArrowheads="1"/>
                        </p:cNvPicPr>
                        <p:nvPr/>
                      </p:nvPicPr>
                      <p:blipFill>
                        <a:blip r:embed="rId10"/>
                        <a:srcRect/>
                        <a:stretch>
                          <a:fillRect/>
                        </a:stretch>
                      </p:blipFill>
                      <p:spPr bwMode="auto">
                        <a:xfrm>
                          <a:off x="6523038" y="2857500"/>
                          <a:ext cx="1236662" cy="373063"/>
                        </a:xfrm>
                        <a:prstGeom prst="rect">
                          <a:avLst/>
                        </a:prstGeom>
                        <a:noFill/>
                        <a:ln>
                          <a:noFill/>
                        </a:ln>
                        <a:effectLst/>
                      </p:spPr>
                    </p:pic>
                  </p:oleObj>
                </mc:Fallback>
              </mc:AlternateContent>
            </a:graphicData>
          </a:graphic>
        </p:graphicFrame>
        <p:graphicFrame>
          <p:nvGraphicFramePr>
            <p:cNvPr id="43" name="Object 6"/>
            <p:cNvGraphicFramePr>
              <a:graphicFrameLocks noChangeAspect="1"/>
            </p:cNvGraphicFramePr>
            <p:nvPr>
              <p:extLst>
                <p:ext uri="{D42A27DB-BD31-4B8C-83A1-F6EECF244321}">
                  <p14:modId xmlns:p14="http://schemas.microsoft.com/office/powerpoint/2010/main" val="2289410021"/>
                </p:ext>
              </p:extLst>
            </p:nvPr>
          </p:nvGraphicFramePr>
          <p:xfrm>
            <a:off x="6991511" y="1933360"/>
            <a:ext cx="1240442" cy="280673"/>
          </p:xfrm>
          <a:graphic>
            <a:graphicData uri="http://schemas.openxmlformats.org/presentationml/2006/ole">
              <mc:AlternateContent xmlns:mc="http://schemas.openxmlformats.org/markup-compatibility/2006">
                <mc:Choice xmlns:v="urn:schemas-microsoft-com:vml" Requires="v">
                  <p:oleObj name="Equation" r:id="rId11" imgW="800100" imgH="203200" progId="Equation.DSMT4">
                    <p:embed/>
                  </p:oleObj>
                </mc:Choice>
                <mc:Fallback>
                  <p:oleObj name="Equation" r:id="rId11" imgW="800100" imgH="2032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991511" y="1933360"/>
                          <a:ext cx="1240442" cy="280673"/>
                        </a:xfrm>
                        <a:prstGeom prst="rect">
                          <a:avLst/>
                        </a:prstGeom>
                        <a:noFill/>
                        <a:ln>
                          <a:noFill/>
                        </a:ln>
                        <a:effectLst/>
                      </p:spPr>
                    </p:pic>
                  </p:oleObj>
                </mc:Fallback>
              </mc:AlternateContent>
            </a:graphicData>
          </a:graphic>
        </p:graphicFrame>
        <p:sp>
          <p:nvSpPr>
            <p:cNvPr id="44" name="Line 36"/>
            <p:cNvSpPr>
              <a:spLocks noChangeShapeType="1"/>
            </p:cNvSpPr>
            <p:nvPr/>
          </p:nvSpPr>
          <p:spPr bwMode="auto">
            <a:xfrm>
              <a:off x="6572886" y="1901927"/>
              <a:ext cx="1135857" cy="0"/>
            </a:xfrm>
            <a:prstGeom prst="line">
              <a:avLst/>
            </a:prstGeom>
            <a:noFill/>
            <a:ln w="25400">
              <a:solidFill>
                <a:srgbClr val="000000"/>
              </a:solidFill>
              <a:round/>
              <a:headEnd/>
              <a:tailEnd type="triangle" w="med" len="med"/>
            </a:ln>
            <a:extLst>
              <a:ext uri="{909E8E84-426E-40dd-AFC4-6F175D3DCCD1}">
                <a14:hiddenFill xmlns="" xmlns:a14="http://schemas.microsoft.com/office/drawing/2010/main">
                  <a:noFill/>
                </a14:hiddenFill>
              </a:ext>
            </a:extLst>
          </p:spPr>
          <p:txBody>
            <a:bodyPr wrap="none" lIns="82296" tIns="41148" rIns="82296" bIns="41148" anchor="ctr"/>
            <a:lstStyle/>
            <a:p>
              <a:endParaRPr lang="en-US"/>
            </a:p>
          </p:txBody>
        </p:sp>
      </p:grpSp>
      <p:sp>
        <p:nvSpPr>
          <p:cNvPr id="45" name="Text Box 34"/>
          <p:cNvSpPr txBox="1">
            <a:spLocks/>
          </p:cNvSpPr>
          <p:nvPr/>
        </p:nvSpPr>
        <p:spPr bwMode="auto">
          <a:xfrm>
            <a:off x="381000" y="1223747"/>
            <a:ext cx="4100673" cy="2545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squar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algn="l" eaLnBrk="1" hangingPunct="1"/>
            <a:r>
              <a:rPr lang="en-US" sz="2000" dirty="0">
                <a:solidFill>
                  <a:srgbClr val="FF0000"/>
                </a:solidFill>
                <a:latin typeface="Apple Chancery"/>
                <a:cs typeface="Apple Chancery"/>
              </a:rPr>
              <a:t>For the galvanometer </a:t>
            </a:r>
            <a:r>
              <a:rPr lang="en-US" sz="2000" dirty="0">
                <a:latin typeface="Times New Roman"/>
                <a:cs typeface="Times New Roman"/>
              </a:rPr>
              <a:t>to go </a:t>
            </a:r>
            <a:r>
              <a:rPr lang="en-US" sz="2000" dirty="0">
                <a:solidFill>
                  <a:srgbClr val="0000FF"/>
                </a:solidFill>
                <a:latin typeface="Times New Roman"/>
                <a:cs typeface="Times New Roman"/>
              </a:rPr>
              <a:t>full deflection</a:t>
            </a:r>
            <a:r>
              <a:rPr lang="en-US" sz="2000" dirty="0">
                <a:latin typeface="Times New Roman"/>
                <a:cs typeface="Times New Roman"/>
              </a:rPr>
              <a:t>--something you want it to do when 2 amps flow into it--you need to </a:t>
            </a:r>
            <a:r>
              <a:rPr lang="en-US" sz="2000" dirty="0">
                <a:solidFill>
                  <a:srgbClr val="0000FF"/>
                </a:solidFill>
                <a:latin typeface="Times New Roman"/>
                <a:cs typeface="Times New Roman"/>
              </a:rPr>
              <a:t>shunt</a:t>
            </a:r>
            <a:r>
              <a:rPr lang="en-US" sz="2000" dirty="0">
                <a:latin typeface="Times New Roman"/>
                <a:cs typeface="Times New Roman"/>
              </a:rPr>
              <a:t> some of the current </a:t>
            </a:r>
            <a:r>
              <a:rPr lang="en-US" sz="2000" dirty="0">
                <a:solidFill>
                  <a:srgbClr val="0000FF"/>
                </a:solidFill>
                <a:latin typeface="Times New Roman"/>
                <a:cs typeface="Times New Roman"/>
              </a:rPr>
              <a:t>away from the galvanometer</a:t>
            </a:r>
            <a:r>
              <a:rPr lang="en-US" sz="2000" dirty="0">
                <a:latin typeface="Times New Roman"/>
                <a:cs typeface="Times New Roman"/>
              </a:rPr>
              <a:t>.  The </a:t>
            </a:r>
            <a:r>
              <a:rPr lang="en-US" sz="2000" dirty="0">
                <a:solidFill>
                  <a:srgbClr val="0000FF"/>
                </a:solidFill>
                <a:latin typeface="Times New Roman"/>
                <a:cs typeface="Times New Roman"/>
              </a:rPr>
              <a:t>current</a:t>
            </a:r>
            <a:r>
              <a:rPr lang="en-US" sz="2000" dirty="0">
                <a:latin typeface="Times New Roman"/>
                <a:cs typeface="Times New Roman"/>
              </a:rPr>
              <a:t> that does not flow into the galvanometer </a:t>
            </a:r>
            <a:r>
              <a:rPr lang="en-US" sz="2000" dirty="0">
                <a:solidFill>
                  <a:srgbClr val="0000FF"/>
                </a:solidFill>
                <a:latin typeface="Times New Roman"/>
                <a:cs typeface="Times New Roman"/>
              </a:rPr>
              <a:t>flows through the shunt </a:t>
            </a:r>
            <a:r>
              <a:rPr lang="en-US" sz="2000" dirty="0">
                <a:latin typeface="Times New Roman"/>
                <a:cs typeface="Times New Roman"/>
              </a:rPr>
              <a:t>resistor.  In this case, that will be: </a:t>
            </a:r>
          </a:p>
        </p:txBody>
      </p:sp>
      <p:sp>
        <p:nvSpPr>
          <p:cNvPr id="47" name="Text Box 34"/>
          <p:cNvSpPr txBox="1">
            <a:spLocks/>
          </p:cNvSpPr>
          <p:nvPr/>
        </p:nvSpPr>
        <p:spPr bwMode="auto">
          <a:xfrm>
            <a:off x="898525" y="3780149"/>
            <a:ext cx="2720975" cy="3908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squar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algn="l" eaLnBrk="1" hangingPunct="1"/>
            <a:r>
              <a:rPr lang="en-US" sz="2000" dirty="0">
                <a:latin typeface="Times New Roman"/>
                <a:cs typeface="Times New Roman"/>
              </a:rPr>
              <a:t>2 - .0005 = 1.9995 amps. </a:t>
            </a:r>
          </a:p>
        </p:txBody>
      </p:sp>
      <p:sp>
        <p:nvSpPr>
          <p:cNvPr id="48" name="Text Box 34"/>
          <p:cNvSpPr txBox="1">
            <a:spLocks/>
          </p:cNvSpPr>
          <p:nvPr/>
        </p:nvSpPr>
        <p:spPr bwMode="auto">
          <a:xfrm>
            <a:off x="382906" y="4142734"/>
            <a:ext cx="8583294" cy="6986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squar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algn="l" eaLnBrk="1" hangingPunct="1"/>
            <a:r>
              <a:rPr lang="en-US" sz="2000" dirty="0">
                <a:latin typeface="Times New Roman"/>
                <a:cs typeface="Times New Roman"/>
              </a:rPr>
              <a:t>With the shunt resistor in parallel with the galvanometer and the voltage across each being the same, we can write:</a:t>
            </a:r>
          </a:p>
        </p:txBody>
      </p:sp>
      <p:graphicFrame>
        <p:nvGraphicFramePr>
          <p:cNvPr id="49" name="Object 7"/>
          <p:cNvGraphicFramePr>
            <a:graphicFrameLocks noChangeAspect="1"/>
          </p:cNvGraphicFramePr>
          <p:nvPr>
            <p:extLst>
              <p:ext uri="{D42A27DB-BD31-4B8C-83A1-F6EECF244321}">
                <p14:modId xmlns:p14="http://schemas.microsoft.com/office/powerpoint/2010/main" val="1137587344"/>
              </p:ext>
            </p:extLst>
          </p:nvPr>
        </p:nvGraphicFramePr>
        <p:xfrm>
          <a:off x="2020888" y="5003800"/>
          <a:ext cx="4502150" cy="1244600"/>
        </p:xfrm>
        <a:graphic>
          <a:graphicData uri="http://schemas.openxmlformats.org/presentationml/2006/ole">
            <mc:AlternateContent xmlns:mc="http://schemas.openxmlformats.org/markup-compatibility/2006">
              <mc:Choice xmlns:v="urn:schemas-microsoft-com:vml" Requires="v">
                <p:oleObj name="Equation" r:id="rId13" imgW="2387600" imgH="660400" progId="Equation.DSMT4">
                  <p:embed/>
                </p:oleObj>
              </mc:Choice>
              <mc:Fallback>
                <p:oleObj name="Equation" r:id="rId13" imgW="2387600" imgH="660400" progId="Equation.DSMT4">
                  <p:embed/>
                  <p:pic>
                    <p:nvPicPr>
                      <p:cNvPr id="0" name=""/>
                      <p:cNvPicPr>
                        <a:picLocks noChangeAspect="1" noChangeArrowheads="1"/>
                      </p:cNvPicPr>
                      <p:nvPr/>
                    </p:nvPicPr>
                    <p:blipFill>
                      <a:blip r:embed="rId14"/>
                      <a:srcRect/>
                      <a:stretch>
                        <a:fillRect/>
                      </a:stretch>
                    </p:blipFill>
                    <p:spPr bwMode="auto">
                      <a:xfrm>
                        <a:off x="2020888" y="5003800"/>
                        <a:ext cx="4502150" cy="12446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5" name="Object 7"/>
          <p:cNvGraphicFramePr>
            <a:graphicFrameLocks noChangeAspect="1"/>
          </p:cNvGraphicFramePr>
          <p:nvPr>
            <p:extLst>
              <p:ext uri="{D42A27DB-BD31-4B8C-83A1-F6EECF244321}">
                <p14:modId xmlns:p14="http://schemas.microsoft.com/office/powerpoint/2010/main" val="880929616"/>
              </p:ext>
            </p:extLst>
          </p:nvPr>
        </p:nvGraphicFramePr>
        <p:xfrm>
          <a:off x="4484848" y="913196"/>
          <a:ext cx="606425" cy="280918"/>
        </p:xfrm>
        <a:graphic>
          <a:graphicData uri="http://schemas.openxmlformats.org/presentationml/2006/ole">
            <mc:AlternateContent xmlns:mc="http://schemas.openxmlformats.org/markup-compatibility/2006">
              <mc:Choice xmlns:v="urn:schemas-microsoft-com:vml" Requires="v">
                <p:oleObj name="Equation" r:id="rId15" imgW="355600" imgH="165100" progId="Equation.DSMT4">
                  <p:embed/>
                </p:oleObj>
              </mc:Choice>
              <mc:Fallback>
                <p:oleObj name="Equation" r:id="rId15" imgW="355600" imgH="165100" progId="Equation.DSMT4">
                  <p:embed/>
                  <p:pic>
                    <p:nvPicPr>
                      <p:cNvPr id="0" name=""/>
                      <p:cNvPicPr>
                        <a:picLocks noChangeAspect="1" noChangeArrowheads="1"/>
                      </p:cNvPicPr>
                      <p:nvPr/>
                    </p:nvPicPr>
                    <p:blipFill>
                      <a:blip r:embed="rId16"/>
                      <a:srcRect/>
                      <a:stretch>
                        <a:fillRect/>
                      </a:stretch>
                    </p:blipFill>
                    <p:spPr bwMode="auto">
                      <a:xfrm>
                        <a:off x="4484848" y="913196"/>
                        <a:ext cx="606425" cy="280918"/>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943127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dissolve">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dissolve">
                                      <p:cBhvr>
                                        <p:cTn id="12" dur="500"/>
                                        <p:tgtEl>
                                          <p:spTgt spid="4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dissolv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dissolve">
                                      <p:cBhvr>
                                        <p:cTn id="22" dur="500"/>
                                        <p:tgtEl>
                                          <p:spTgt spid="48"/>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dissolve">
                                      <p:cBhvr>
                                        <p:cTn id="27"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7" grpId="0"/>
      <p:bldP spid="48" grpId="0"/>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7250"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82296" tIns="41148" rIns="82296" bIns="41148"/>
          <a:lstStyle/>
          <a:p>
            <a:endParaRPr lang="en-US"/>
          </a:p>
        </p:txBody>
      </p:sp>
      <p:sp>
        <p:nvSpPr>
          <p:cNvPr id="137251" name="TextBox 43"/>
          <p:cNvSpPr txBox="1">
            <a:spLocks noChangeArrowheads="1"/>
          </p:cNvSpPr>
          <p:nvPr/>
        </p:nvSpPr>
        <p:spPr bwMode="auto">
          <a:xfrm>
            <a:off x="8719662" y="6472238"/>
            <a:ext cx="389017" cy="2523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53.)</a:t>
            </a:r>
          </a:p>
        </p:txBody>
      </p:sp>
      <p:sp>
        <p:nvSpPr>
          <p:cNvPr id="45" name="Text Box 34"/>
          <p:cNvSpPr txBox="1">
            <a:spLocks/>
          </p:cNvSpPr>
          <p:nvPr/>
        </p:nvSpPr>
        <p:spPr bwMode="auto">
          <a:xfrm>
            <a:off x="381000" y="1388847"/>
            <a:ext cx="5016500" cy="22375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squar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algn="l" eaLnBrk="1" hangingPunct="1"/>
            <a:r>
              <a:rPr lang="en-US" sz="2000" dirty="0">
                <a:solidFill>
                  <a:srgbClr val="FF0000"/>
                </a:solidFill>
                <a:latin typeface="Apple Chancery"/>
                <a:cs typeface="Apple Chancery"/>
              </a:rPr>
              <a:t>You want the galvanometer </a:t>
            </a:r>
            <a:r>
              <a:rPr lang="en-US" sz="2000" dirty="0">
                <a:latin typeface="Times New Roman"/>
                <a:cs typeface="Times New Roman"/>
              </a:rPr>
              <a:t>to go </a:t>
            </a:r>
            <a:r>
              <a:rPr lang="en-US" sz="2000" dirty="0">
                <a:solidFill>
                  <a:srgbClr val="0000FF"/>
                </a:solidFill>
                <a:latin typeface="Times New Roman"/>
                <a:cs typeface="Times New Roman"/>
              </a:rPr>
              <a:t>full </a:t>
            </a:r>
            <a:r>
              <a:rPr lang="en-US" sz="2000" dirty="0" err="1">
                <a:solidFill>
                  <a:srgbClr val="0000FF"/>
                </a:solidFill>
                <a:latin typeface="Times New Roman"/>
                <a:cs typeface="Times New Roman"/>
              </a:rPr>
              <a:t>deflec-tion</a:t>
            </a:r>
            <a:r>
              <a:rPr lang="en-US" sz="2000" dirty="0">
                <a:latin typeface="Times New Roman"/>
                <a:cs typeface="Times New Roman"/>
              </a:rPr>
              <a:t> when 12 volts is across its terminals.  Unfortunately, 12 volts will produce a HUGE current, so you need to </a:t>
            </a:r>
            <a:r>
              <a:rPr lang="en-US" sz="2000" dirty="0">
                <a:solidFill>
                  <a:srgbClr val="0000FF"/>
                </a:solidFill>
                <a:latin typeface="Times New Roman"/>
                <a:cs typeface="Times New Roman"/>
              </a:rPr>
              <a:t>cut the down current</a:t>
            </a:r>
            <a:r>
              <a:rPr lang="en-US" sz="2000" dirty="0">
                <a:latin typeface="Times New Roman"/>
                <a:cs typeface="Times New Roman"/>
              </a:rPr>
              <a:t>.  You can do that by </a:t>
            </a:r>
            <a:r>
              <a:rPr lang="en-US" sz="2000" dirty="0">
                <a:solidFill>
                  <a:srgbClr val="0000FF"/>
                </a:solidFill>
                <a:latin typeface="Times New Roman"/>
                <a:cs typeface="Times New Roman"/>
              </a:rPr>
              <a:t>adding a resistor in series</a:t>
            </a:r>
            <a:r>
              <a:rPr lang="en-US" sz="2000" dirty="0">
                <a:latin typeface="Times New Roman"/>
                <a:cs typeface="Times New Roman"/>
              </a:rPr>
              <a:t>.  As the current in a series combination is the same everywhere, we can write:</a:t>
            </a:r>
          </a:p>
        </p:txBody>
      </p:sp>
      <p:sp>
        <p:nvSpPr>
          <p:cNvPr id="46" name="TextBox 45"/>
          <p:cNvSpPr txBox="1"/>
          <p:nvPr/>
        </p:nvSpPr>
        <p:spPr>
          <a:xfrm>
            <a:off x="133771" y="435401"/>
            <a:ext cx="5618444" cy="830997"/>
          </a:xfrm>
          <a:prstGeom prst="rect">
            <a:avLst/>
          </a:prstGeom>
          <a:noFill/>
        </p:spPr>
        <p:txBody>
          <a:bodyPr wrap="square" rtlCol="0">
            <a:spAutoFit/>
          </a:bodyPr>
          <a:lstStyle/>
          <a:p>
            <a:r>
              <a:rPr lang="en-US" sz="2800" dirty="0">
                <a:solidFill>
                  <a:srgbClr val="FF0000"/>
                </a:solidFill>
                <a:latin typeface="Apple Chancery"/>
                <a:cs typeface="Apple Chancery"/>
              </a:rPr>
              <a:t>Example 13: Design</a:t>
            </a:r>
            <a:r>
              <a:rPr lang="en-US" sz="2000" dirty="0">
                <a:latin typeface="Times New Roman"/>
                <a:cs typeface="Times New Roman"/>
              </a:rPr>
              <a:t> a </a:t>
            </a:r>
            <a:r>
              <a:rPr lang="en-US" sz="2000" dirty="0">
                <a:solidFill>
                  <a:srgbClr val="FF0000"/>
                </a:solidFill>
                <a:latin typeface="Times New Roman"/>
                <a:cs typeface="Times New Roman"/>
              </a:rPr>
              <a:t>12-volt </a:t>
            </a:r>
            <a:r>
              <a:rPr lang="en-US" sz="2000" dirty="0">
                <a:latin typeface="Times New Roman"/>
                <a:cs typeface="Times New Roman"/>
              </a:rPr>
              <a:t>voltmeter assuming the galvanometer’s resistance is         .  </a:t>
            </a:r>
            <a:endParaRPr lang="en-US" sz="2800" dirty="0">
              <a:solidFill>
                <a:srgbClr val="FF0000"/>
              </a:solidFill>
              <a:latin typeface="Apple Chancery"/>
              <a:cs typeface="Apple Chancery"/>
            </a:endParaRPr>
          </a:p>
        </p:txBody>
      </p:sp>
      <p:graphicFrame>
        <p:nvGraphicFramePr>
          <p:cNvPr id="50" name="Object 2"/>
          <p:cNvGraphicFramePr>
            <a:graphicFrameLocks noChangeAspect="1"/>
          </p:cNvGraphicFramePr>
          <p:nvPr>
            <p:extLst>
              <p:ext uri="{D42A27DB-BD31-4B8C-83A1-F6EECF244321}">
                <p14:modId xmlns:p14="http://schemas.microsoft.com/office/powerpoint/2010/main" val="28026730"/>
              </p:ext>
            </p:extLst>
          </p:nvPr>
        </p:nvGraphicFramePr>
        <p:xfrm>
          <a:off x="4496196" y="906697"/>
          <a:ext cx="568325" cy="263525"/>
        </p:xfrm>
        <a:graphic>
          <a:graphicData uri="http://schemas.openxmlformats.org/presentationml/2006/ole">
            <mc:AlternateContent xmlns:mc="http://schemas.openxmlformats.org/markup-compatibility/2006">
              <mc:Choice xmlns:v="urn:schemas-microsoft-com:vml" Requires="v">
                <p:oleObj name="Equation" r:id="rId3" imgW="355600" imgH="165100" progId="Equation.DSMT4">
                  <p:embed/>
                </p:oleObj>
              </mc:Choice>
              <mc:Fallback>
                <p:oleObj name="Equation" r:id="rId3" imgW="355600" imgH="165100" progId="Equation.DSMT4">
                  <p:embed/>
                  <p:pic>
                    <p:nvPicPr>
                      <p:cNvPr id="0" name=""/>
                      <p:cNvPicPr>
                        <a:picLocks noChangeAspect="1" noChangeArrowheads="1"/>
                      </p:cNvPicPr>
                      <p:nvPr/>
                    </p:nvPicPr>
                    <p:blipFill>
                      <a:blip r:embed="rId4"/>
                      <a:srcRect/>
                      <a:stretch>
                        <a:fillRect/>
                      </a:stretch>
                    </p:blipFill>
                    <p:spPr bwMode="auto">
                      <a:xfrm>
                        <a:off x="4496196" y="906697"/>
                        <a:ext cx="568325" cy="263525"/>
                      </a:xfrm>
                      <a:prstGeom prst="rect">
                        <a:avLst/>
                      </a:prstGeom>
                      <a:noFill/>
                      <a:ln>
                        <a:noFill/>
                      </a:ln>
                      <a:effectLst/>
                    </p:spPr>
                  </p:pic>
                </p:oleObj>
              </mc:Fallback>
            </mc:AlternateContent>
          </a:graphicData>
        </a:graphic>
      </p:graphicFrame>
      <p:grpSp>
        <p:nvGrpSpPr>
          <p:cNvPr id="40" name="Group 39"/>
          <p:cNvGrpSpPr>
            <a:grpSpLocks/>
          </p:cNvGrpSpPr>
          <p:nvPr/>
        </p:nvGrpSpPr>
        <p:grpSpPr bwMode="auto">
          <a:xfrm>
            <a:off x="5399406" y="1003300"/>
            <a:ext cx="3618859" cy="2356009"/>
            <a:chOff x="1279" y="655"/>
            <a:chExt cx="3867" cy="2403"/>
          </a:xfrm>
        </p:grpSpPr>
        <p:grpSp>
          <p:nvGrpSpPr>
            <p:cNvPr id="51" name="Group 3"/>
            <p:cNvGrpSpPr>
              <a:grpSpLocks/>
            </p:cNvGrpSpPr>
            <p:nvPr/>
          </p:nvGrpSpPr>
          <p:grpSpPr bwMode="auto">
            <a:xfrm>
              <a:off x="1279" y="655"/>
              <a:ext cx="3867" cy="1929"/>
              <a:chOff x="1279" y="655"/>
              <a:chExt cx="3867" cy="1929"/>
            </a:xfrm>
          </p:grpSpPr>
          <p:sp>
            <p:nvSpPr>
              <p:cNvPr id="79" name="Line 4"/>
              <p:cNvSpPr>
                <a:spLocks noChangeShapeType="1"/>
              </p:cNvSpPr>
              <p:nvPr/>
            </p:nvSpPr>
            <p:spPr bwMode="auto">
              <a:xfrm>
                <a:off x="1279" y="1616"/>
                <a:ext cx="993" cy="0"/>
              </a:xfrm>
              <a:prstGeom prst="line">
                <a:avLst/>
              </a:prstGeom>
              <a:noFill/>
              <a:ln w="19050" cmpd="sng">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80" name="Line 5"/>
              <p:cNvSpPr>
                <a:spLocks noChangeShapeType="1"/>
              </p:cNvSpPr>
              <p:nvPr/>
            </p:nvSpPr>
            <p:spPr bwMode="auto">
              <a:xfrm>
                <a:off x="4207" y="1616"/>
                <a:ext cx="939" cy="0"/>
              </a:xfrm>
              <a:prstGeom prst="line">
                <a:avLst/>
              </a:prstGeom>
              <a:noFill/>
              <a:ln w="19050" cmpd="sng">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81" name="Rectangle 6"/>
              <p:cNvSpPr>
                <a:spLocks noChangeArrowheads="1"/>
              </p:cNvSpPr>
              <p:nvPr/>
            </p:nvSpPr>
            <p:spPr bwMode="auto">
              <a:xfrm>
                <a:off x="2008" y="655"/>
                <a:ext cx="2488" cy="1929"/>
              </a:xfrm>
              <a:prstGeom prst="rect">
                <a:avLst/>
              </a:prstGeom>
              <a:noFill/>
              <a:ln w="9525" cmpd="sng">
                <a:solidFill>
                  <a:schemeClr val="tx1"/>
                </a:solidFill>
                <a:prstDash val="lgDash"/>
                <a:miter lim="800000"/>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grpSp>
        <p:grpSp>
          <p:nvGrpSpPr>
            <p:cNvPr id="52" name="Group 15"/>
            <p:cNvGrpSpPr>
              <a:grpSpLocks/>
            </p:cNvGrpSpPr>
            <p:nvPr/>
          </p:nvGrpSpPr>
          <p:grpSpPr bwMode="auto">
            <a:xfrm>
              <a:off x="2256" y="1488"/>
              <a:ext cx="864" cy="240"/>
              <a:chOff x="3493" y="873"/>
              <a:chExt cx="1589" cy="334"/>
            </a:xfrm>
          </p:grpSpPr>
          <p:sp>
            <p:nvSpPr>
              <p:cNvPr id="72" name="Line 8"/>
              <p:cNvSpPr>
                <a:spLocks noChangeShapeType="1"/>
              </p:cNvSpPr>
              <p:nvPr/>
            </p:nvSpPr>
            <p:spPr bwMode="auto">
              <a:xfrm flipV="1">
                <a:off x="3493" y="873"/>
                <a:ext cx="167" cy="186"/>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73" name="Line 9"/>
              <p:cNvSpPr>
                <a:spLocks noChangeShapeType="1"/>
              </p:cNvSpPr>
              <p:nvPr/>
            </p:nvSpPr>
            <p:spPr bwMode="auto">
              <a:xfrm>
                <a:off x="3660" y="873"/>
                <a:ext cx="209" cy="334"/>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74" name="Line 10"/>
              <p:cNvSpPr>
                <a:spLocks noChangeShapeType="1"/>
              </p:cNvSpPr>
              <p:nvPr/>
            </p:nvSpPr>
            <p:spPr bwMode="auto">
              <a:xfrm flipV="1">
                <a:off x="3869" y="873"/>
                <a:ext cx="293" cy="334"/>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75" name="Line 11"/>
              <p:cNvSpPr>
                <a:spLocks noChangeShapeType="1"/>
              </p:cNvSpPr>
              <p:nvPr/>
            </p:nvSpPr>
            <p:spPr bwMode="auto">
              <a:xfrm>
                <a:off x="4162" y="873"/>
                <a:ext cx="251" cy="334"/>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76" name="Line 12"/>
              <p:cNvSpPr>
                <a:spLocks noChangeShapeType="1"/>
              </p:cNvSpPr>
              <p:nvPr/>
            </p:nvSpPr>
            <p:spPr bwMode="auto">
              <a:xfrm flipV="1">
                <a:off x="4413" y="873"/>
                <a:ext cx="293" cy="334"/>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77" name="Line 13"/>
              <p:cNvSpPr>
                <a:spLocks noChangeShapeType="1"/>
              </p:cNvSpPr>
              <p:nvPr/>
            </p:nvSpPr>
            <p:spPr bwMode="auto">
              <a:xfrm>
                <a:off x="4706" y="873"/>
                <a:ext cx="209" cy="334"/>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78" name="Line 14"/>
              <p:cNvSpPr>
                <a:spLocks noChangeShapeType="1"/>
              </p:cNvSpPr>
              <p:nvPr/>
            </p:nvSpPr>
            <p:spPr bwMode="auto">
              <a:xfrm flipV="1">
                <a:off x="4915" y="1059"/>
                <a:ext cx="167" cy="148"/>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grpSp>
          <p:nvGrpSpPr>
            <p:cNvPr id="53" name="Group 16"/>
            <p:cNvGrpSpPr>
              <a:grpSpLocks/>
            </p:cNvGrpSpPr>
            <p:nvPr/>
          </p:nvGrpSpPr>
          <p:grpSpPr bwMode="auto">
            <a:xfrm>
              <a:off x="3360" y="1488"/>
              <a:ext cx="864" cy="240"/>
              <a:chOff x="3493" y="873"/>
              <a:chExt cx="1589" cy="334"/>
            </a:xfrm>
          </p:grpSpPr>
          <p:sp>
            <p:nvSpPr>
              <p:cNvPr id="65" name="Line 17"/>
              <p:cNvSpPr>
                <a:spLocks noChangeShapeType="1"/>
              </p:cNvSpPr>
              <p:nvPr/>
            </p:nvSpPr>
            <p:spPr bwMode="auto">
              <a:xfrm flipV="1">
                <a:off x="3493" y="873"/>
                <a:ext cx="167" cy="186"/>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66" name="Line 18"/>
              <p:cNvSpPr>
                <a:spLocks noChangeShapeType="1"/>
              </p:cNvSpPr>
              <p:nvPr/>
            </p:nvSpPr>
            <p:spPr bwMode="auto">
              <a:xfrm>
                <a:off x="3660" y="873"/>
                <a:ext cx="209" cy="334"/>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67" name="Line 19"/>
              <p:cNvSpPr>
                <a:spLocks noChangeShapeType="1"/>
              </p:cNvSpPr>
              <p:nvPr/>
            </p:nvSpPr>
            <p:spPr bwMode="auto">
              <a:xfrm flipV="1">
                <a:off x="3869" y="873"/>
                <a:ext cx="293" cy="334"/>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68" name="Line 20"/>
              <p:cNvSpPr>
                <a:spLocks noChangeShapeType="1"/>
              </p:cNvSpPr>
              <p:nvPr/>
            </p:nvSpPr>
            <p:spPr bwMode="auto">
              <a:xfrm>
                <a:off x="4162" y="873"/>
                <a:ext cx="251" cy="334"/>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69" name="Line 21"/>
              <p:cNvSpPr>
                <a:spLocks noChangeShapeType="1"/>
              </p:cNvSpPr>
              <p:nvPr/>
            </p:nvSpPr>
            <p:spPr bwMode="auto">
              <a:xfrm flipV="1">
                <a:off x="4413" y="873"/>
                <a:ext cx="293" cy="334"/>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70" name="Line 22"/>
              <p:cNvSpPr>
                <a:spLocks noChangeShapeType="1"/>
              </p:cNvSpPr>
              <p:nvPr/>
            </p:nvSpPr>
            <p:spPr bwMode="auto">
              <a:xfrm>
                <a:off x="4706" y="873"/>
                <a:ext cx="209" cy="334"/>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71" name="Line 23"/>
              <p:cNvSpPr>
                <a:spLocks noChangeShapeType="1"/>
              </p:cNvSpPr>
              <p:nvPr/>
            </p:nvSpPr>
            <p:spPr bwMode="auto">
              <a:xfrm flipV="1">
                <a:off x="4915" y="1059"/>
                <a:ext cx="167" cy="148"/>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54" name="Line 24"/>
            <p:cNvSpPr>
              <a:spLocks noChangeShapeType="1"/>
            </p:cNvSpPr>
            <p:nvPr/>
          </p:nvSpPr>
          <p:spPr bwMode="auto">
            <a:xfrm>
              <a:off x="3120" y="1632"/>
              <a:ext cx="240" cy="0"/>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aphicFrame>
          <p:nvGraphicFramePr>
            <p:cNvPr id="55" name="Object 3"/>
            <p:cNvGraphicFramePr>
              <a:graphicFrameLocks noChangeAspect="1"/>
            </p:cNvGraphicFramePr>
            <p:nvPr/>
          </p:nvGraphicFramePr>
          <p:xfrm>
            <a:off x="2256" y="1200"/>
            <a:ext cx="768" cy="256"/>
          </p:xfrm>
          <a:graphic>
            <a:graphicData uri="http://schemas.openxmlformats.org/presentationml/2006/ole">
              <mc:AlternateContent xmlns:mc="http://schemas.openxmlformats.org/markup-compatibility/2006">
                <mc:Choice xmlns:v="urn:schemas-microsoft-com:vml" Requires="v">
                  <p:oleObj name="Equation" r:id="rId5" imgW="609600" imgH="228600" progId="Equation.DSMT4">
                    <p:embed/>
                  </p:oleObj>
                </mc:Choice>
                <mc:Fallback>
                  <p:oleObj name="Equation" r:id="rId5" imgW="609600" imgH="2286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56" y="1200"/>
                          <a:ext cx="768" cy="256"/>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6" name="Object 4"/>
            <p:cNvGraphicFramePr>
              <a:graphicFrameLocks noChangeAspect="1"/>
            </p:cNvGraphicFramePr>
            <p:nvPr/>
          </p:nvGraphicFramePr>
          <p:xfrm>
            <a:off x="2784" y="1920"/>
            <a:ext cx="1008" cy="285"/>
          </p:xfrm>
          <a:graphic>
            <a:graphicData uri="http://schemas.openxmlformats.org/presentationml/2006/ole">
              <mc:AlternateContent xmlns:mc="http://schemas.openxmlformats.org/markup-compatibility/2006">
                <mc:Choice xmlns:v="urn:schemas-microsoft-com:vml" Requires="v">
                  <p:oleObj name="Equation" r:id="rId7" imgW="800100" imgH="254000" progId="Equation.DSMT4">
                    <p:embed/>
                  </p:oleObj>
                </mc:Choice>
                <mc:Fallback>
                  <p:oleObj name="Equation" r:id="rId7" imgW="800100" imgH="2540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84" y="1920"/>
                          <a:ext cx="1008" cy="28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57" name="Line 27"/>
            <p:cNvSpPr>
              <a:spLocks noChangeShapeType="1"/>
            </p:cNvSpPr>
            <p:nvPr/>
          </p:nvSpPr>
          <p:spPr bwMode="auto">
            <a:xfrm>
              <a:off x="2880" y="1824"/>
              <a:ext cx="768" cy="0"/>
            </a:xfrm>
            <a:prstGeom prst="line">
              <a:avLst/>
            </a:prstGeom>
            <a:noFill/>
            <a:ln w="25400">
              <a:solidFill>
                <a:srgbClr val="000000"/>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58" name="Line 28"/>
            <p:cNvSpPr>
              <a:spLocks noChangeShapeType="1"/>
            </p:cNvSpPr>
            <p:nvPr/>
          </p:nvSpPr>
          <p:spPr bwMode="auto">
            <a:xfrm>
              <a:off x="1622" y="1632"/>
              <a:ext cx="0" cy="1344"/>
            </a:xfrm>
            <a:prstGeom prst="line">
              <a:avLst/>
            </a:prstGeom>
            <a:noFill/>
            <a:ln w="19050" cmpd="sng">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59" name="Line 29"/>
            <p:cNvSpPr>
              <a:spLocks noChangeShapeType="1"/>
            </p:cNvSpPr>
            <p:nvPr/>
          </p:nvSpPr>
          <p:spPr bwMode="auto">
            <a:xfrm>
              <a:off x="1622" y="2976"/>
              <a:ext cx="1114" cy="0"/>
            </a:xfrm>
            <a:prstGeom prst="line">
              <a:avLst/>
            </a:prstGeom>
            <a:noFill/>
            <a:ln w="19050" cmpd="sng">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nvGrpSpPr>
            <p:cNvPr id="60" name="Group 32"/>
            <p:cNvGrpSpPr>
              <a:grpSpLocks/>
            </p:cNvGrpSpPr>
            <p:nvPr/>
          </p:nvGrpSpPr>
          <p:grpSpPr bwMode="auto">
            <a:xfrm flipH="1">
              <a:off x="3552" y="1632"/>
              <a:ext cx="1296" cy="1344"/>
              <a:chOff x="1536" y="1728"/>
              <a:chExt cx="1296" cy="1344"/>
            </a:xfrm>
          </p:grpSpPr>
          <p:sp>
            <p:nvSpPr>
              <p:cNvPr id="63" name="Line 30"/>
              <p:cNvSpPr>
                <a:spLocks noChangeShapeType="1"/>
              </p:cNvSpPr>
              <p:nvPr/>
            </p:nvSpPr>
            <p:spPr bwMode="auto">
              <a:xfrm>
                <a:off x="1536" y="1728"/>
                <a:ext cx="0" cy="1344"/>
              </a:xfrm>
              <a:prstGeom prst="line">
                <a:avLst/>
              </a:prstGeom>
              <a:noFill/>
              <a:ln w="19050" cmpd="sng">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64" name="Line 31"/>
              <p:cNvSpPr>
                <a:spLocks noChangeShapeType="1"/>
              </p:cNvSpPr>
              <p:nvPr/>
            </p:nvSpPr>
            <p:spPr bwMode="auto">
              <a:xfrm>
                <a:off x="1536" y="3072"/>
                <a:ext cx="1296" cy="0"/>
              </a:xfrm>
              <a:prstGeom prst="line">
                <a:avLst/>
              </a:prstGeom>
              <a:noFill/>
              <a:ln w="19050" cmpd="sng">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graphicFrame>
          <p:nvGraphicFramePr>
            <p:cNvPr id="61" name="Object 5"/>
            <p:cNvGraphicFramePr>
              <a:graphicFrameLocks noChangeAspect="1"/>
            </p:cNvGraphicFramePr>
            <p:nvPr/>
          </p:nvGraphicFramePr>
          <p:xfrm>
            <a:off x="3744" y="1221"/>
            <a:ext cx="192" cy="171"/>
          </p:xfrm>
          <a:graphic>
            <a:graphicData uri="http://schemas.openxmlformats.org/presentationml/2006/ole">
              <mc:AlternateContent xmlns:mc="http://schemas.openxmlformats.org/markup-compatibility/2006">
                <mc:Choice xmlns:v="urn:schemas-microsoft-com:vml" Requires="v">
                  <p:oleObj name="Equation" r:id="rId9" imgW="152400" imgH="152400" progId="Equation.DSMT4">
                    <p:embed/>
                  </p:oleObj>
                </mc:Choice>
                <mc:Fallback>
                  <p:oleObj name="Equation" r:id="rId9" imgW="152400" imgH="1524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44" y="1221"/>
                          <a:ext cx="192" cy="171"/>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62" name="Object 6"/>
            <p:cNvGraphicFramePr>
              <a:graphicFrameLocks noChangeAspect="1"/>
            </p:cNvGraphicFramePr>
            <p:nvPr/>
          </p:nvGraphicFramePr>
          <p:xfrm>
            <a:off x="2816" y="2873"/>
            <a:ext cx="592" cy="185"/>
          </p:xfrm>
          <a:graphic>
            <a:graphicData uri="http://schemas.openxmlformats.org/presentationml/2006/ole">
              <mc:AlternateContent xmlns:mc="http://schemas.openxmlformats.org/markup-compatibility/2006">
                <mc:Choice xmlns:v="urn:schemas-microsoft-com:vml" Requires="v">
                  <p:oleObj name="Equation" r:id="rId11" imgW="469900" imgH="165100" progId="Equation.DSMT4">
                    <p:embed/>
                  </p:oleObj>
                </mc:Choice>
                <mc:Fallback>
                  <p:oleObj name="Equation" r:id="rId11" imgW="469900" imgH="1651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816" y="2873"/>
                          <a:ext cx="592" cy="18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graphicFrame>
        <p:nvGraphicFramePr>
          <p:cNvPr id="82" name="Object 2"/>
          <p:cNvGraphicFramePr>
            <a:graphicFrameLocks noChangeAspect="1"/>
          </p:cNvGraphicFramePr>
          <p:nvPr>
            <p:extLst>
              <p:ext uri="{D42A27DB-BD31-4B8C-83A1-F6EECF244321}">
                <p14:modId xmlns:p14="http://schemas.microsoft.com/office/powerpoint/2010/main" val="3979230613"/>
              </p:ext>
            </p:extLst>
          </p:nvPr>
        </p:nvGraphicFramePr>
        <p:xfrm>
          <a:off x="2275840" y="4008358"/>
          <a:ext cx="4957763" cy="1295877"/>
        </p:xfrm>
        <a:graphic>
          <a:graphicData uri="http://schemas.openxmlformats.org/presentationml/2006/ole">
            <mc:AlternateContent xmlns:mc="http://schemas.openxmlformats.org/markup-compatibility/2006">
              <mc:Choice xmlns:v="urn:schemas-microsoft-com:vml" Requires="v">
                <p:oleObj name="Equation" r:id="rId13" imgW="2768600" imgH="723900" progId="Equation.DSMT4">
                  <p:embed/>
                </p:oleObj>
              </mc:Choice>
              <mc:Fallback>
                <p:oleObj name="Equation" r:id="rId13" imgW="2768600" imgH="72390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275840" y="4008358"/>
                        <a:ext cx="4957763" cy="129587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1188371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dissolve">
                                      <p:cBhvr>
                                        <p:cTn id="7" dur="500"/>
                                        <p:tgtEl>
                                          <p:spTgt spid="8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dissolve">
                                      <p:cBhvr>
                                        <p:cTn id="12"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7250"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82296" tIns="41148" rIns="82296" bIns="41148"/>
          <a:lstStyle/>
          <a:p>
            <a:endParaRPr lang="en-US"/>
          </a:p>
        </p:txBody>
      </p:sp>
      <p:sp>
        <p:nvSpPr>
          <p:cNvPr id="137251" name="TextBox 43"/>
          <p:cNvSpPr txBox="1">
            <a:spLocks noChangeArrowheads="1"/>
          </p:cNvSpPr>
          <p:nvPr/>
        </p:nvSpPr>
        <p:spPr bwMode="auto">
          <a:xfrm>
            <a:off x="8595206" y="6459947"/>
            <a:ext cx="389017" cy="2523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54.)</a:t>
            </a:r>
          </a:p>
        </p:txBody>
      </p:sp>
      <p:sp>
        <p:nvSpPr>
          <p:cNvPr id="45" name="Text Box 34"/>
          <p:cNvSpPr txBox="1">
            <a:spLocks/>
          </p:cNvSpPr>
          <p:nvPr/>
        </p:nvSpPr>
        <p:spPr bwMode="auto">
          <a:xfrm>
            <a:off x="382906" y="1084024"/>
            <a:ext cx="5192394" cy="2545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squar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algn="l" eaLnBrk="1" hangingPunct="1"/>
            <a:r>
              <a:rPr lang="en-US" sz="2000" dirty="0">
                <a:solidFill>
                  <a:srgbClr val="FF0000"/>
                </a:solidFill>
                <a:latin typeface="Apple Chancery"/>
                <a:cs typeface="Apple Chancery"/>
              </a:rPr>
              <a:t>--The galvanometer-engineered</a:t>
            </a:r>
            <a:r>
              <a:rPr lang="en-US" sz="2000" dirty="0">
                <a:solidFill>
                  <a:srgbClr val="FF0000"/>
                </a:solidFill>
                <a:latin typeface="Times New Roman"/>
                <a:cs typeface="Times New Roman"/>
              </a:rPr>
              <a:t> </a:t>
            </a:r>
            <a:r>
              <a:rPr lang="en-US" sz="2000" dirty="0">
                <a:solidFill>
                  <a:srgbClr val="0000FF"/>
                </a:solidFill>
                <a:latin typeface="Times New Roman"/>
                <a:cs typeface="Times New Roman"/>
              </a:rPr>
              <a:t>ammeter</a:t>
            </a:r>
            <a:r>
              <a:rPr lang="en-US" sz="2000" dirty="0">
                <a:latin typeface="Times New Roman"/>
                <a:cs typeface="Times New Roman"/>
              </a:rPr>
              <a:t> consists of a           galvanometer in parallel with (in this case) a                 resistor (that is, essentially a wire).  As the equivalent resistance of a </a:t>
            </a:r>
            <a:r>
              <a:rPr lang="en-US" sz="2000" dirty="0">
                <a:solidFill>
                  <a:srgbClr val="008000"/>
                </a:solidFill>
                <a:latin typeface="Times New Roman"/>
                <a:cs typeface="Times New Roman"/>
              </a:rPr>
              <a:t>parallel combination </a:t>
            </a:r>
            <a:r>
              <a:rPr lang="en-US" sz="2000" dirty="0">
                <a:latin typeface="Times New Roman"/>
                <a:cs typeface="Times New Roman"/>
              </a:rPr>
              <a:t>is </a:t>
            </a:r>
            <a:r>
              <a:rPr lang="en-US" sz="2000" i="1" dirty="0">
                <a:solidFill>
                  <a:srgbClr val="0000FF"/>
                </a:solidFill>
                <a:latin typeface="Times New Roman"/>
                <a:cs typeface="Times New Roman"/>
              </a:rPr>
              <a:t>smaller than the smallest resistor </a:t>
            </a:r>
            <a:r>
              <a:rPr lang="en-US" sz="2000" dirty="0">
                <a:latin typeface="Times New Roman"/>
                <a:cs typeface="Times New Roman"/>
              </a:rPr>
              <a:t>in the combination, that means that the </a:t>
            </a:r>
            <a:r>
              <a:rPr lang="en-US" sz="2000" dirty="0">
                <a:solidFill>
                  <a:srgbClr val="0000FF"/>
                </a:solidFill>
                <a:latin typeface="Times New Roman"/>
                <a:cs typeface="Times New Roman"/>
              </a:rPr>
              <a:t>equivalent resistance </a:t>
            </a:r>
            <a:r>
              <a:rPr lang="en-US" sz="2000" dirty="0">
                <a:latin typeface="Times New Roman"/>
                <a:cs typeface="Times New Roman"/>
              </a:rPr>
              <a:t>of the ammeter is </a:t>
            </a:r>
            <a:r>
              <a:rPr lang="en-US" sz="2000" dirty="0">
                <a:solidFill>
                  <a:srgbClr val="0000FF"/>
                </a:solidFill>
                <a:latin typeface="Times New Roman"/>
                <a:cs typeface="Times New Roman"/>
              </a:rPr>
              <a:t>REALLY SMALL</a:t>
            </a:r>
            <a:r>
              <a:rPr lang="en-US" sz="2000" dirty="0">
                <a:latin typeface="Times New Roman"/>
                <a:cs typeface="Times New Roman"/>
              </a:rPr>
              <a:t>—exactly as expect.</a:t>
            </a:r>
          </a:p>
        </p:txBody>
      </p:sp>
      <p:sp>
        <p:nvSpPr>
          <p:cNvPr id="46" name="TextBox 45"/>
          <p:cNvSpPr txBox="1"/>
          <p:nvPr/>
        </p:nvSpPr>
        <p:spPr>
          <a:xfrm>
            <a:off x="133771" y="435401"/>
            <a:ext cx="5164035" cy="523220"/>
          </a:xfrm>
          <a:prstGeom prst="rect">
            <a:avLst/>
          </a:prstGeom>
          <a:noFill/>
        </p:spPr>
        <p:txBody>
          <a:bodyPr wrap="square" rtlCol="0">
            <a:spAutoFit/>
          </a:bodyPr>
          <a:lstStyle/>
          <a:p>
            <a:r>
              <a:rPr lang="en-US" sz="2800" dirty="0">
                <a:solidFill>
                  <a:srgbClr val="FF0000"/>
                </a:solidFill>
                <a:latin typeface="Apple Chancery"/>
                <a:cs typeface="Apple Chancery"/>
              </a:rPr>
              <a:t>Observations:</a:t>
            </a:r>
          </a:p>
        </p:txBody>
      </p:sp>
      <p:grpSp>
        <p:nvGrpSpPr>
          <p:cNvPr id="40" name="Group 39"/>
          <p:cNvGrpSpPr>
            <a:grpSpLocks/>
          </p:cNvGrpSpPr>
          <p:nvPr/>
        </p:nvGrpSpPr>
        <p:grpSpPr bwMode="auto">
          <a:xfrm>
            <a:off x="6191854" y="3736592"/>
            <a:ext cx="3072653" cy="2000409"/>
            <a:chOff x="1279" y="655"/>
            <a:chExt cx="3867" cy="2403"/>
          </a:xfrm>
        </p:grpSpPr>
        <p:grpSp>
          <p:nvGrpSpPr>
            <p:cNvPr id="51" name="Group 3"/>
            <p:cNvGrpSpPr>
              <a:grpSpLocks/>
            </p:cNvGrpSpPr>
            <p:nvPr/>
          </p:nvGrpSpPr>
          <p:grpSpPr bwMode="auto">
            <a:xfrm>
              <a:off x="1279" y="655"/>
              <a:ext cx="3867" cy="1929"/>
              <a:chOff x="1279" y="655"/>
              <a:chExt cx="3867" cy="1929"/>
            </a:xfrm>
          </p:grpSpPr>
          <p:sp>
            <p:nvSpPr>
              <p:cNvPr id="79" name="Line 4"/>
              <p:cNvSpPr>
                <a:spLocks noChangeShapeType="1"/>
              </p:cNvSpPr>
              <p:nvPr/>
            </p:nvSpPr>
            <p:spPr bwMode="auto">
              <a:xfrm>
                <a:off x="1279" y="1616"/>
                <a:ext cx="993" cy="0"/>
              </a:xfrm>
              <a:prstGeom prst="line">
                <a:avLst/>
              </a:prstGeom>
              <a:noFill/>
              <a:ln w="19050" cmpd="sng">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80" name="Line 5"/>
              <p:cNvSpPr>
                <a:spLocks noChangeShapeType="1"/>
              </p:cNvSpPr>
              <p:nvPr/>
            </p:nvSpPr>
            <p:spPr bwMode="auto">
              <a:xfrm>
                <a:off x="4207" y="1616"/>
                <a:ext cx="939" cy="0"/>
              </a:xfrm>
              <a:prstGeom prst="line">
                <a:avLst/>
              </a:prstGeom>
              <a:noFill/>
              <a:ln w="19050" cmpd="sng">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81" name="Rectangle 6"/>
              <p:cNvSpPr>
                <a:spLocks noChangeArrowheads="1"/>
              </p:cNvSpPr>
              <p:nvPr/>
            </p:nvSpPr>
            <p:spPr bwMode="auto">
              <a:xfrm>
                <a:off x="2008" y="655"/>
                <a:ext cx="2488" cy="1929"/>
              </a:xfrm>
              <a:prstGeom prst="rect">
                <a:avLst/>
              </a:prstGeom>
              <a:noFill/>
              <a:ln w="9525" cmpd="sng">
                <a:solidFill>
                  <a:schemeClr val="tx1"/>
                </a:solidFill>
                <a:prstDash val="lgDash"/>
                <a:miter lim="800000"/>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grpSp>
        <p:grpSp>
          <p:nvGrpSpPr>
            <p:cNvPr id="52" name="Group 15"/>
            <p:cNvGrpSpPr>
              <a:grpSpLocks/>
            </p:cNvGrpSpPr>
            <p:nvPr/>
          </p:nvGrpSpPr>
          <p:grpSpPr bwMode="auto">
            <a:xfrm>
              <a:off x="2256" y="1488"/>
              <a:ext cx="864" cy="240"/>
              <a:chOff x="3493" y="873"/>
              <a:chExt cx="1589" cy="334"/>
            </a:xfrm>
          </p:grpSpPr>
          <p:sp>
            <p:nvSpPr>
              <p:cNvPr id="72" name="Line 8"/>
              <p:cNvSpPr>
                <a:spLocks noChangeShapeType="1"/>
              </p:cNvSpPr>
              <p:nvPr/>
            </p:nvSpPr>
            <p:spPr bwMode="auto">
              <a:xfrm flipV="1">
                <a:off x="3493" y="873"/>
                <a:ext cx="167" cy="186"/>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73" name="Line 9"/>
              <p:cNvSpPr>
                <a:spLocks noChangeShapeType="1"/>
              </p:cNvSpPr>
              <p:nvPr/>
            </p:nvSpPr>
            <p:spPr bwMode="auto">
              <a:xfrm>
                <a:off x="3660" y="873"/>
                <a:ext cx="209" cy="334"/>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74" name="Line 10"/>
              <p:cNvSpPr>
                <a:spLocks noChangeShapeType="1"/>
              </p:cNvSpPr>
              <p:nvPr/>
            </p:nvSpPr>
            <p:spPr bwMode="auto">
              <a:xfrm flipV="1">
                <a:off x="3869" y="873"/>
                <a:ext cx="293" cy="334"/>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75" name="Line 11"/>
              <p:cNvSpPr>
                <a:spLocks noChangeShapeType="1"/>
              </p:cNvSpPr>
              <p:nvPr/>
            </p:nvSpPr>
            <p:spPr bwMode="auto">
              <a:xfrm>
                <a:off x="4162" y="873"/>
                <a:ext cx="251" cy="334"/>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76" name="Line 12"/>
              <p:cNvSpPr>
                <a:spLocks noChangeShapeType="1"/>
              </p:cNvSpPr>
              <p:nvPr/>
            </p:nvSpPr>
            <p:spPr bwMode="auto">
              <a:xfrm flipV="1">
                <a:off x="4413" y="873"/>
                <a:ext cx="293" cy="334"/>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77" name="Line 13"/>
              <p:cNvSpPr>
                <a:spLocks noChangeShapeType="1"/>
              </p:cNvSpPr>
              <p:nvPr/>
            </p:nvSpPr>
            <p:spPr bwMode="auto">
              <a:xfrm>
                <a:off x="4706" y="873"/>
                <a:ext cx="209" cy="334"/>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78" name="Line 14"/>
              <p:cNvSpPr>
                <a:spLocks noChangeShapeType="1"/>
              </p:cNvSpPr>
              <p:nvPr/>
            </p:nvSpPr>
            <p:spPr bwMode="auto">
              <a:xfrm flipV="1">
                <a:off x="4915" y="1059"/>
                <a:ext cx="167" cy="148"/>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grpSp>
          <p:nvGrpSpPr>
            <p:cNvPr id="53" name="Group 16"/>
            <p:cNvGrpSpPr>
              <a:grpSpLocks/>
            </p:cNvGrpSpPr>
            <p:nvPr/>
          </p:nvGrpSpPr>
          <p:grpSpPr bwMode="auto">
            <a:xfrm>
              <a:off x="3360" y="1488"/>
              <a:ext cx="864" cy="240"/>
              <a:chOff x="3493" y="873"/>
              <a:chExt cx="1589" cy="334"/>
            </a:xfrm>
          </p:grpSpPr>
          <p:sp>
            <p:nvSpPr>
              <p:cNvPr id="65" name="Line 17"/>
              <p:cNvSpPr>
                <a:spLocks noChangeShapeType="1"/>
              </p:cNvSpPr>
              <p:nvPr/>
            </p:nvSpPr>
            <p:spPr bwMode="auto">
              <a:xfrm flipV="1">
                <a:off x="3493" y="873"/>
                <a:ext cx="167" cy="186"/>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66" name="Line 18"/>
              <p:cNvSpPr>
                <a:spLocks noChangeShapeType="1"/>
              </p:cNvSpPr>
              <p:nvPr/>
            </p:nvSpPr>
            <p:spPr bwMode="auto">
              <a:xfrm>
                <a:off x="3660" y="873"/>
                <a:ext cx="209" cy="334"/>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67" name="Line 19"/>
              <p:cNvSpPr>
                <a:spLocks noChangeShapeType="1"/>
              </p:cNvSpPr>
              <p:nvPr/>
            </p:nvSpPr>
            <p:spPr bwMode="auto">
              <a:xfrm flipV="1">
                <a:off x="3869" y="873"/>
                <a:ext cx="293" cy="334"/>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68" name="Line 20"/>
              <p:cNvSpPr>
                <a:spLocks noChangeShapeType="1"/>
              </p:cNvSpPr>
              <p:nvPr/>
            </p:nvSpPr>
            <p:spPr bwMode="auto">
              <a:xfrm>
                <a:off x="4162" y="873"/>
                <a:ext cx="251" cy="334"/>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69" name="Line 21"/>
              <p:cNvSpPr>
                <a:spLocks noChangeShapeType="1"/>
              </p:cNvSpPr>
              <p:nvPr/>
            </p:nvSpPr>
            <p:spPr bwMode="auto">
              <a:xfrm flipV="1">
                <a:off x="4413" y="873"/>
                <a:ext cx="293" cy="334"/>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70" name="Line 22"/>
              <p:cNvSpPr>
                <a:spLocks noChangeShapeType="1"/>
              </p:cNvSpPr>
              <p:nvPr/>
            </p:nvSpPr>
            <p:spPr bwMode="auto">
              <a:xfrm>
                <a:off x="4706" y="873"/>
                <a:ext cx="209" cy="334"/>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71" name="Line 23"/>
              <p:cNvSpPr>
                <a:spLocks noChangeShapeType="1"/>
              </p:cNvSpPr>
              <p:nvPr/>
            </p:nvSpPr>
            <p:spPr bwMode="auto">
              <a:xfrm flipV="1">
                <a:off x="4915" y="1059"/>
                <a:ext cx="167" cy="148"/>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54" name="Line 24"/>
            <p:cNvSpPr>
              <a:spLocks noChangeShapeType="1"/>
            </p:cNvSpPr>
            <p:nvPr/>
          </p:nvSpPr>
          <p:spPr bwMode="auto">
            <a:xfrm>
              <a:off x="3120" y="1632"/>
              <a:ext cx="240" cy="0"/>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aphicFrame>
          <p:nvGraphicFramePr>
            <p:cNvPr id="55" name="Object 3"/>
            <p:cNvGraphicFramePr>
              <a:graphicFrameLocks noChangeAspect="1"/>
            </p:cNvGraphicFramePr>
            <p:nvPr/>
          </p:nvGraphicFramePr>
          <p:xfrm>
            <a:off x="2256" y="1200"/>
            <a:ext cx="768" cy="256"/>
          </p:xfrm>
          <a:graphic>
            <a:graphicData uri="http://schemas.openxmlformats.org/presentationml/2006/ole">
              <mc:AlternateContent xmlns:mc="http://schemas.openxmlformats.org/markup-compatibility/2006">
                <mc:Choice xmlns:v="urn:schemas-microsoft-com:vml" Requires="v">
                  <p:oleObj name="Equation" r:id="rId3" imgW="609600" imgH="228600" progId="Equation.DSMT4">
                    <p:embed/>
                  </p:oleObj>
                </mc:Choice>
                <mc:Fallback>
                  <p:oleObj name="Equation" r:id="rId3" imgW="609600" imgH="2286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56" y="1200"/>
                          <a:ext cx="768" cy="256"/>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6" name="Object 4"/>
            <p:cNvGraphicFramePr>
              <a:graphicFrameLocks noChangeAspect="1"/>
            </p:cNvGraphicFramePr>
            <p:nvPr/>
          </p:nvGraphicFramePr>
          <p:xfrm>
            <a:off x="2784" y="1920"/>
            <a:ext cx="1008" cy="285"/>
          </p:xfrm>
          <a:graphic>
            <a:graphicData uri="http://schemas.openxmlformats.org/presentationml/2006/ole">
              <mc:AlternateContent xmlns:mc="http://schemas.openxmlformats.org/markup-compatibility/2006">
                <mc:Choice xmlns:v="urn:schemas-microsoft-com:vml" Requires="v">
                  <p:oleObj name="Equation" r:id="rId5" imgW="800100" imgH="254000" progId="Equation.DSMT4">
                    <p:embed/>
                  </p:oleObj>
                </mc:Choice>
                <mc:Fallback>
                  <p:oleObj name="Equation" r:id="rId5" imgW="800100" imgH="2540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84" y="1920"/>
                          <a:ext cx="1008" cy="28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57" name="Line 27"/>
            <p:cNvSpPr>
              <a:spLocks noChangeShapeType="1"/>
            </p:cNvSpPr>
            <p:nvPr/>
          </p:nvSpPr>
          <p:spPr bwMode="auto">
            <a:xfrm>
              <a:off x="2880" y="1824"/>
              <a:ext cx="768" cy="0"/>
            </a:xfrm>
            <a:prstGeom prst="line">
              <a:avLst/>
            </a:prstGeom>
            <a:noFill/>
            <a:ln w="25400">
              <a:solidFill>
                <a:srgbClr val="000000"/>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58" name="Line 28"/>
            <p:cNvSpPr>
              <a:spLocks noChangeShapeType="1"/>
            </p:cNvSpPr>
            <p:nvPr/>
          </p:nvSpPr>
          <p:spPr bwMode="auto">
            <a:xfrm>
              <a:off x="1622" y="1632"/>
              <a:ext cx="0" cy="1344"/>
            </a:xfrm>
            <a:prstGeom prst="line">
              <a:avLst/>
            </a:prstGeom>
            <a:noFill/>
            <a:ln w="19050" cmpd="sng">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59" name="Line 29"/>
            <p:cNvSpPr>
              <a:spLocks noChangeShapeType="1"/>
            </p:cNvSpPr>
            <p:nvPr/>
          </p:nvSpPr>
          <p:spPr bwMode="auto">
            <a:xfrm>
              <a:off x="1622" y="2976"/>
              <a:ext cx="1114" cy="0"/>
            </a:xfrm>
            <a:prstGeom prst="line">
              <a:avLst/>
            </a:prstGeom>
            <a:noFill/>
            <a:ln w="19050" cmpd="sng">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nvGrpSpPr>
            <p:cNvPr id="60" name="Group 32"/>
            <p:cNvGrpSpPr>
              <a:grpSpLocks/>
            </p:cNvGrpSpPr>
            <p:nvPr/>
          </p:nvGrpSpPr>
          <p:grpSpPr bwMode="auto">
            <a:xfrm flipH="1">
              <a:off x="3552" y="1632"/>
              <a:ext cx="1296" cy="1344"/>
              <a:chOff x="1536" y="1728"/>
              <a:chExt cx="1296" cy="1344"/>
            </a:xfrm>
          </p:grpSpPr>
          <p:sp>
            <p:nvSpPr>
              <p:cNvPr id="63" name="Line 30"/>
              <p:cNvSpPr>
                <a:spLocks noChangeShapeType="1"/>
              </p:cNvSpPr>
              <p:nvPr/>
            </p:nvSpPr>
            <p:spPr bwMode="auto">
              <a:xfrm>
                <a:off x="1536" y="1728"/>
                <a:ext cx="0" cy="1344"/>
              </a:xfrm>
              <a:prstGeom prst="line">
                <a:avLst/>
              </a:prstGeom>
              <a:noFill/>
              <a:ln w="19050" cmpd="sng">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64" name="Line 31"/>
              <p:cNvSpPr>
                <a:spLocks noChangeShapeType="1"/>
              </p:cNvSpPr>
              <p:nvPr/>
            </p:nvSpPr>
            <p:spPr bwMode="auto">
              <a:xfrm>
                <a:off x="1536" y="3072"/>
                <a:ext cx="1296" cy="0"/>
              </a:xfrm>
              <a:prstGeom prst="line">
                <a:avLst/>
              </a:prstGeom>
              <a:noFill/>
              <a:ln w="19050" cmpd="sng">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graphicFrame>
          <p:nvGraphicFramePr>
            <p:cNvPr id="61" name="Object 5"/>
            <p:cNvGraphicFramePr>
              <a:graphicFrameLocks noChangeAspect="1"/>
            </p:cNvGraphicFramePr>
            <p:nvPr/>
          </p:nvGraphicFramePr>
          <p:xfrm>
            <a:off x="3744" y="1221"/>
            <a:ext cx="192" cy="171"/>
          </p:xfrm>
          <a:graphic>
            <a:graphicData uri="http://schemas.openxmlformats.org/presentationml/2006/ole">
              <mc:AlternateContent xmlns:mc="http://schemas.openxmlformats.org/markup-compatibility/2006">
                <mc:Choice xmlns:v="urn:schemas-microsoft-com:vml" Requires="v">
                  <p:oleObj name="Equation" r:id="rId7" imgW="152400" imgH="152400" progId="Equation.DSMT4">
                    <p:embed/>
                  </p:oleObj>
                </mc:Choice>
                <mc:Fallback>
                  <p:oleObj name="Equation" r:id="rId7" imgW="152400" imgH="1524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44" y="1221"/>
                          <a:ext cx="192" cy="171"/>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62" name="Object 6"/>
            <p:cNvGraphicFramePr>
              <a:graphicFrameLocks noChangeAspect="1"/>
            </p:cNvGraphicFramePr>
            <p:nvPr/>
          </p:nvGraphicFramePr>
          <p:xfrm>
            <a:off x="2816" y="2873"/>
            <a:ext cx="592" cy="185"/>
          </p:xfrm>
          <a:graphic>
            <a:graphicData uri="http://schemas.openxmlformats.org/presentationml/2006/ole">
              <mc:AlternateContent xmlns:mc="http://schemas.openxmlformats.org/markup-compatibility/2006">
                <mc:Choice xmlns:v="urn:schemas-microsoft-com:vml" Requires="v">
                  <p:oleObj name="Equation" r:id="rId9" imgW="469900" imgH="165100" progId="Equation.DSMT4">
                    <p:embed/>
                  </p:oleObj>
                </mc:Choice>
                <mc:Fallback>
                  <p:oleObj name="Equation" r:id="rId9" imgW="469900" imgH="1651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16" y="2873"/>
                          <a:ext cx="592" cy="18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graphicFrame>
        <p:nvGraphicFramePr>
          <p:cNvPr id="44" name="Object 7"/>
          <p:cNvGraphicFramePr>
            <a:graphicFrameLocks noChangeAspect="1"/>
          </p:cNvGraphicFramePr>
          <p:nvPr>
            <p:extLst>
              <p:ext uri="{D42A27DB-BD31-4B8C-83A1-F6EECF244321}">
                <p14:modId xmlns:p14="http://schemas.microsoft.com/office/powerpoint/2010/main" val="1420272633"/>
              </p:ext>
            </p:extLst>
          </p:nvPr>
        </p:nvGraphicFramePr>
        <p:xfrm>
          <a:off x="1760265" y="1449262"/>
          <a:ext cx="606425" cy="280918"/>
        </p:xfrm>
        <a:graphic>
          <a:graphicData uri="http://schemas.openxmlformats.org/presentationml/2006/ole">
            <mc:AlternateContent xmlns:mc="http://schemas.openxmlformats.org/markup-compatibility/2006">
              <mc:Choice xmlns:v="urn:schemas-microsoft-com:vml" Requires="v">
                <p:oleObj name="Equation" r:id="rId11" imgW="355600" imgH="165100" progId="Equation.DSMT4">
                  <p:embed/>
                </p:oleObj>
              </mc:Choice>
              <mc:Fallback>
                <p:oleObj name="Equation" r:id="rId11" imgW="355600" imgH="165100" progId="Equation.DSMT4">
                  <p:embed/>
                  <p:pic>
                    <p:nvPicPr>
                      <p:cNvPr id="0" name=""/>
                      <p:cNvPicPr>
                        <a:picLocks noChangeAspect="1" noChangeArrowheads="1"/>
                      </p:cNvPicPr>
                      <p:nvPr/>
                    </p:nvPicPr>
                    <p:blipFill>
                      <a:blip r:embed="rId12"/>
                      <a:srcRect/>
                      <a:stretch>
                        <a:fillRect/>
                      </a:stretch>
                    </p:blipFill>
                    <p:spPr bwMode="auto">
                      <a:xfrm>
                        <a:off x="1760265" y="1449262"/>
                        <a:ext cx="606425" cy="280918"/>
                      </a:xfrm>
                      <a:prstGeom prst="rect">
                        <a:avLst/>
                      </a:prstGeom>
                      <a:noFill/>
                      <a:ln>
                        <a:noFill/>
                      </a:ln>
                      <a:effectLst/>
                    </p:spPr>
                  </p:pic>
                </p:oleObj>
              </mc:Fallback>
            </mc:AlternateContent>
          </a:graphicData>
        </a:graphic>
      </p:graphicFrame>
      <p:graphicFrame>
        <p:nvGraphicFramePr>
          <p:cNvPr id="47" name="Object 7"/>
          <p:cNvGraphicFramePr>
            <a:graphicFrameLocks noChangeAspect="1"/>
          </p:cNvGraphicFramePr>
          <p:nvPr>
            <p:extLst>
              <p:ext uri="{D42A27DB-BD31-4B8C-83A1-F6EECF244321}">
                <p14:modId xmlns:p14="http://schemas.microsoft.com/office/powerpoint/2010/main" val="3645336837"/>
              </p:ext>
            </p:extLst>
          </p:nvPr>
        </p:nvGraphicFramePr>
        <p:xfrm>
          <a:off x="1982069" y="1697954"/>
          <a:ext cx="984249" cy="327600"/>
        </p:xfrm>
        <a:graphic>
          <a:graphicData uri="http://schemas.openxmlformats.org/presentationml/2006/ole">
            <mc:AlternateContent xmlns:mc="http://schemas.openxmlformats.org/markup-compatibility/2006">
              <mc:Choice xmlns:v="urn:schemas-microsoft-com:vml" Requires="v">
                <p:oleObj name="Equation" r:id="rId13" imgW="571500" imgH="190500" progId="Equation.DSMT4">
                  <p:embed/>
                </p:oleObj>
              </mc:Choice>
              <mc:Fallback>
                <p:oleObj name="Equation" r:id="rId13" imgW="571500" imgH="190500" progId="Equation.DSMT4">
                  <p:embed/>
                  <p:pic>
                    <p:nvPicPr>
                      <p:cNvPr id="0" name=""/>
                      <p:cNvPicPr>
                        <a:picLocks noChangeAspect="1" noChangeArrowheads="1"/>
                      </p:cNvPicPr>
                      <p:nvPr/>
                    </p:nvPicPr>
                    <p:blipFill>
                      <a:blip r:embed="rId14"/>
                      <a:srcRect/>
                      <a:stretch>
                        <a:fillRect/>
                      </a:stretch>
                    </p:blipFill>
                    <p:spPr bwMode="auto">
                      <a:xfrm>
                        <a:off x="1982069" y="1697954"/>
                        <a:ext cx="984249" cy="327600"/>
                      </a:xfrm>
                      <a:prstGeom prst="rect">
                        <a:avLst/>
                      </a:prstGeom>
                      <a:noFill/>
                      <a:ln>
                        <a:noFill/>
                      </a:ln>
                      <a:effectLst/>
                    </p:spPr>
                  </p:pic>
                </p:oleObj>
              </mc:Fallback>
            </mc:AlternateContent>
          </a:graphicData>
        </a:graphic>
      </p:graphicFrame>
      <p:grpSp>
        <p:nvGrpSpPr>
          <p:cNvPr id="48" name="Group 47"/>
          <p:cNvGrpSpPr/>
          <p:nvPr/>
        </p:nvGrpSpPr>
        <p:grpSpPr>
          <a:xfrm>
            <a:off x="5649438" y="1033247"/>
            <a:ext cx="3557189" cy="1802799"/>
            <a:chOff x="4443573" y="1033247"/>
            <a:chExt cx="4648754" cy="2356009"/>
          </a:xfrm>
        </p:grpSpPr>
        <p:sp>
          <p:nvSpPr>
            <p:cNvPr id="49" name="Line 4"/>
            <p:cNvSpPr>
              <a:spLocks noChangeShapeType="1"/>
            </p:cNvSpPr>
            <p:nvPr/>
          </p:nvSpPr>
          <p:spPr bwMode="auto">
            <a:xfrm>
              <a:off x="4443573" y="2574869"/>
              <a:ext cx="1372076" cy="0"/>
            </a:xfrm>
            <a:prstGeom prst="line">
              <a:avLst/>
            </a:prstGeom>
            <a:noFill/>
            <a:ln w="19050" cmpd="sng">
              <a:solidFill>
                <a:schemeClr val="tx1"/>
              </a:solidFill>
              <a:round/>
              <a:headEnd/>
              <a:tailEnd/>
            </a:ln>
            <a:extLst>
              <a:ext uri="{909E8E84-426E-40dd-AFC4-6F175D3DCCD1}">
                <a14:hiddenFill xmlns="" xmlns:a14="http://schemas.microsoft.com/office/drawing/2010/main">
                  <a:noFill/>
                </a14:hiddenFill>
              </a:ext>
            </a:extLst>
          </p:spPr>
          <p:txBody>
            <a:bodyPr lIns="82296" tIns="41148" rIns="82296" bIns="41148"/>
            <a:lstStyle/>
            <a:p>
              <a:endParaRPr lang="en-US"/>
            </a:p>
          </p:txBody>
        </p:sp>
        <p:sp>
          <p:nvSpPr>
            <p:cNvPr id="83" name="Line 5"/>
            <p:cNvSpPr>
              <a:spLocks noChangeShapeType="1"/>
            </p:cNvSpPr>
            <p:nvPr/>
          </p:nvSpPr>
          <p:spPr bwMode="auto">
            <a:xfrm>
              <a:off x="8067359" y="2574869"/>
              <a:ext cx="1024968" cy="0"/>
            </a:xfrm>
            <a:prstGeom prst="line">
              <a:avLst/>
            </a:prstGeom>
            <a:noFill/>
            <a:ln w="19050" cmpd="sng">
              <a:solidFill>
                <a:schemeClr val="tx1"/>
              </a:solidFill>
              <a:round/>
              <a:headEnd/>
              <a:tailEnd/>
            </a:ln>
            <a:extLst>
              <a:ext uri="{909E8E84-426E-40dd-AFC4-6F175D3DCCD1}">
                <a14:hiddenFill xmlns="" xmlns:a14="http://schemas.microsoft.com/office/drawing/2010/main">
                  <a:noFill/>
                </a14:hiddenFill>
              </a:ext>
            </a:extLst>
          </p:spPr>
          <p:txBody>
            <a:bodyPr lIns="82296" tIns="41148" rIns="82296" bIns="41148"/>
            <a:lstStyle/>
            <a:p>
              <a:endParaRPr lang="en-US"/>
            </a:p>
          </p:txBody>
        </p:sp>
        <p:sp>
          <p:nvSpPr>
            <p:cNvPr id="84" name="Rectangle 6"/>
            <p:cNvSpPr>
              <a:spLocks noChangeArrowheads="1"/>
            </p:cNvSpPr>
            <p:nvPr/>
          </p:nvSpPr>
          <p:spPr bwMode="auto">
            <a:xfrm>
              <a:off x="5535138" y="1033247"/>
              <a:ext cx="3087528" cy="2356009"/>
            </a:xfrm>
            <a:prstGeom prst="rect">
              <a:avLst/>
            </a:prstGeom>
            <a:noFill/>
            <a:ln w="9525" cmpd="sng">
              <a:solidFill>
                <a:schemeClr val="tx1"/>
              </a:solidFill>
              <a:prstDash val="lgDash"/>
              <a:miter lim="800000"/>
              <a:headEnd/>
              <a:tailEnd/>
            </a:ln>
            <a:extLst>
              <a:ext uri="{909E8E84-426E-40dd-AFC4-6F175D3DCCD1}">
                <a14:hiddenFill xmlns="" xmlns:a14="http://schemas.microsoft.com/office/drawing/2010/main">
                  <a:solidFill>
                    <a:srgbClr val="FFFFFF"/>
                  </a:solidFill>
                </a14:hiddenFill>
              </a:ext>
            </a:extLst>
          </p:spPr>
          <p:txBody>
            <a:bodyPr lIns="82296" tIns="41148" rIns="82296" bIns="41148"/>
            <a:lstStyle/>
            <a:p>
              <a:endParaRPr lang="en-US"/>
            </a:p>
          </p:txBody>
        </p:sp>
        <p:sp>
          <p:nvSpPr>
            <p:cNvPr id="85" name="Line 7"/>
            <p:cNvSpPr>
              <a:spLocks noChangeShapeType="1"/>
            </p:cNvSpPr>
            <p:nvPr/>
          </p:nvSpPr>
          <p:spPr bwMode="auto">
            <a:xfrm flipV="1">
              <a:off x="5795646" y="2326266"/>
              <a:ext cx="238602" cy="265748"/>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wrap="none" lIns="82296" tIns="41148" rIns="82296" bIns="41148" anchor="ctr"/>
            <a:lstStyle/>
            <a:p>
              <a:endParaRPr lang="en-US"/>
            </a:p>
          </p:txBody>
        </p:sp>
        <p:sp>
          <p:nvSpPr>
            <p:cNvPr id="86" name="Line 8"/>
            <p:cNvSpPr>
              <a:spLocks noChangeShapeType="1"/>
            </p:cNvSpPr>
            <p:nvPr/>
          </p:nvSpPr>
          <p:spPr bwMode="auto">
            <a:xfrm>
              <a:off x="6034248" y="2326266"/>
              <a:ext cx="300038" cy="478631"/>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wrap="none" lIns="82296" tIns="41148" rIns="82296" bIns="41148" anchor="ctr"/>
            <a:lstStyle/>
            <a:p>
              <a:endParaRPr lang="en-US"/>
            </a:p>
          </p:txBody>
        </p:sp>
        <p:sp>
          <p:nvSpPr>
            <p:cNvPr id="87" name="Line 9"/>
            <p:cNvSpPr>
              <a:spLocks noChangeShapeType="1"/>
            </p:cNvSpPr>
            <p:nvPr/>
          </p:nvSpPr>
          <p:spPr bwMode="auto">
            <a:xfrm flipV="1">
              <a:off x="6334285" y="2326266"/>
              <a:ext cx="417195" cy="478631"/>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wrap="none" lIns="82296" tIns="41148" rIns="82296" bIns="41148" anchor="ctr"/>
            <a:lstStyle/>
            <a:p>
              <a:endParaRPr lang="en-US"/>
            </a:p>
          </p:txBody>
        </p:sp>
        <p:sp>
          <p:nvSpPr>
            <p:cNvPr id="88" name="Line 10"/>
            <p:cNvSpPr>
              <a:spLocks noChangeShapeType="1"/>
            </p:cNvSpPr>
            <p:nvPr/>
          </p:nvSpPr>
          <p:spPr bwMode="auto">
            <a:xfrm>
              <a:off x="6751480" y="2326266"/>
              <a:ext cx="358616" cy="478631"/>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wrap="none" lIns="82296" tIns="41148" rIns="82296" bIns="41148" anchor="ctr"/>
            <a:lstStyle/>
            <a:p>
              <a:endParaRPr lang="en-US"/>
            </a:p>
          </p:txBody>
        </p:sp>
        <p:sp>
          <p:nvSpPr>
            <p:cNvPr id="89" name="Line 11"/>
            <p:cNvSpPr>
              <a:spLocks noChangeShapeType="1"/>
            </p:cNvSpPr>
            <p:nvPr/>
          </p:nvSpPr>
          <p:spPr bwMode="auto">
            <a:xfrm flipV="1">
              <a:off x="7110096" y="2326266"/>
              <a:ext cx="418624" cy="478631"/>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wrap="none" lIns="82296" tIns="41148" rIns="82296" bIns="41148" anchor="ctr"/>
            <a:lstStyle/>
            <a:p>
              <a:endParaRPr lang="en-US"/>
            </a:p>
          </p:txBody>
        </p:sp>
        <p:sp>
          <p:nvSpPr>
            <p:cNvPr id="90" name="Line 12"/>
            <p:cNvSpPr>
              <a:spLocks noChangeShapeType="1"/>
            </p:cNvSpPr>
            <p:nvPr/>
          </p:nvSpPr>
          <p:spPr bwMode="auto">
            <a:xfrm>
              <a:off x="7528721" y="2326266"/>
              <a:ext cx="298608" cy="478631"/>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wrap="none" lIns="82296" tIns="41148" rIns="82296" bIns="41148" anchor="ctr"/>
            <a:lstStyle/>
            <a:p>
              <a:endParaRPr lang="en-US"/>
            </a:p>
          </p:txBody>
        </p:sp>
        <p:sp>
          <p:nvSpPr>
            <p:cNvPr id="91" name="Line 13"/>
            <p:cNvSpPr>
              <a:spLocks noChangeShapeType="1"/>
            </p:cNvSpPr>
            <p:nvPr/>
          </p:nvSpPr>
          <p:spPr bwMode="auto">
            <a:xfrm flipV="1">
              <a:off x="7827329" y="2592014"/>
              <a:ext cx="240030" cy="212883"/>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wrap="none" lIns="82296" tIns="41148" rIns="82296" bIns="41148" anchor="ctr"/>
            <a:lstStyle/>
            <a:p>
              <a:endParaRPr lang="en-US"/>
            </a:p>
          </p:txBody>
        </p:sp>
        <p:sp>
          <p:nvSpPr>
            <p:cNvPr id="92" name="Line 15"/>
            <p:cNvSpPr>
              <a:spLocks noChangeShapeType="1"/>
            </p:cNvSpPr>
            <p:nvPr/>
          </p:nvSpPr>
          <p:spPr bwMode="auto">
            <a:xfrm>
              <a:off x="5675631" y="1636180"/>
              <a:ext cx="290037" cy="0"/>
            </a:xfrm>
            <a:prstGeom prst="line">
              <a:avLst/>
            </a:prstGeom>
            <a:noFill/>
            <a:ln w="19050" cmpd="sng">
              <a:solidFill>
                <a:schemeClr val="tx1"/>
              </a:solidFill>
              <a:round/>
              <a:headEnd/>
              <a:tailEnd/>
            </a:ln>
            <a:extLst>
              <a:ext uri="{909E8E84-426E-40dd-AFC4-6F175D3DCCD1}">
                <a14:hiddenFill xmlns="" xmlns:a14="http://schemas.microsoft.com/office/drawing/2010/main">
                  <a:noFill/>
                </a14:hiddenFill>
              </a:ext>
            </a:extLst>
          </p:spPr>
          <p:txBody>
            <a:bodyPr lIns="82296" tIns="41148" rIns="82296" bIns="41148"/>
            <a:lstStyle/>
            <a:p>
              <a:endParaRPr lang="en-US"/>
            </a:p>
          </p:txBody>
        </p:sp>
        <p:sp>
          <p:nvSpPr>
            <p:cNvPr id="93" name="Line 16"/>
            <p:cNvSpPr>
              <a:spLocks noChangeShapeType="1"/>
            </p:cNvSpPr>
            <p:nvPr/>
          </p:nvSpPr>
          <p:spPr bwMode="auto">
            <a:xfrm>
              <a:off x="8215949" y="1636180"/>
              <a:ext cx="270034" cy="0"/>
            </a:xfrm>
            <a:prstGeom prst="line">
              <a:avLst/>
            </a:prstGeom>
            <a:noFill/>
            <a:ln w="19050" cmpd="sng">
              <a:solidFill>
                <a:schemeClr val="tx1"/>
              </a:solidFill>
              <a:round/>
              <a:headEnd/>
              <a:tailEnd/>
            </a:ln>
            <a:extLst>
              <a:ext uri="{909E8E84-426E-40dd-AFC4-6F175D3DCCD1}">
                <a14:hiddenFill xmlns="" xmlns:a14="http://schemas.microsoft.com/office/drawing/2010/main">
                  <a:noFill/>
                </a14:hiddenFill>
              </a:ext>
            </a:extLst>
          </p:spPr>
          <p:txBody>
            <a:bodyPr lIns="82296" tIns="41148" rIns="82296" bIns="41148"/>
            <a:lstStyle/>
            <a:p>
              <a:endParaRPr lang="en-US"/>
            </a:p>
          </p:txBody>
        </p:sp>
        <p:sp>
          <p:nvSpPr>
            <p:cNvPr id="94" name="Line 17"/>
            <p:cNvSpPr>
              <a:spLocks noChangeShapeType="1"/>
            </p:cNvSpPr>
            <p:nvPr/>
          </p:nvSpPr>
          <p:spPr bwMode="auto">
            <a:xfrm flipV="1">
              <a:off x="5945665" y="1389006"/>
              <a:ext cx="238601" cy="265748"/>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wrap="none" lIns="82296" tIns="41148" rIns="82296" bIns="41148" anchor="ctr"/>
            <a:lstStyle/>
            <a:p>
              <a:endParaRPr lang="en-US"/>
            </a:p>
          </p:txBody>
        </p:sp>
        <p:sp>
          <p:nvSpPr>
            <p:cNvPr id="95" name="Line 18"/>
            <p:cNvSpPr>
              <a:spLocks noChangeShapeType="1"/>
            </p:cNvSpPr>
            <p:nvPr/>
          </p:nvSpPr>
          <p:spPr bwMode="auto">
            <a:xfrm>
              <a:off x="6184266" y="1389006"/>
              <a:ext cx="298609" cy="477203"/>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wrap="none" lIns="82296" tIns="41148" rIns="82296" bIns="41148" anchor="ctr"/>
            <a:lstStyle/>
            <a:p>
              <a:endParaRPr lang="en-US"/>
            </a:p>
          </p:txBody>
        </p:sp>
        <p:sp>
          <p:nvSpPr>
            <p:cNvPr id="96" name="Line 19"/>
            <p:cNvSpPr>
              <a:spLocks noChangeShapeType="1"/>
            </p:cNvSpPr>
            <p:nvPr/>
          </p:nvSpPr>
          <p:spPr bwMode="auto">
            <a:xfrm flipV="1">
              <a:off x="6482876" y="1389006"/>
              <a:ext cx="418623" cy="477203"/>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wrap="none" lIns="82296" tIns="41148" rIns="82296" bIns="41148" anchor="ctr"/>
            <a:lstStyle/>
            <a:p>
              <a:endParaRPr lang="en-US"/>
            </a:p>
          </p:txBody>
        </p:sp>
        <p:sp>
          <p:nvSpPr>
            <p:cNvPr id="97" name="Line 20"/>
            <p:cNvSpPr>
              <a:spLocks noChangeShapeType="1"/>
            </p:cNvSpPr>
            <p:nvPr/>
          </p:nvSpPr>
          <p:spPr bwMode="auto">
            <a:xfrm>
              <a:off x="6901499" y="1389006"/>
              <a:ext cx="358617" cy="477203"/>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wrap="none" lIns="82296" tIns="41148" rIns="82296" bIns="41148" anchor="ctr"/>
            <a:lstStyle/>
            <a:p>
              <a:endParaRPr lang="en-US"/>
            </a:p>
          </p:txBody>
        </p:sp>
        <p:sp>
          <p:nvSpPr>
            <p:cNvPr id="98" name="Line 21"/>
            <p:cNvSpPr>
              <a:spLocks noChangeShapeType="1"/>
            </p:cNvSpPr>
            <p:nvPr/>
          </p:nvSpPr>
          <p:spPr bwMode="auto">
            <a:xfrm flipV="1">
              <a:off x="7260116" y="1389006"/>
              <a:ext cx="418623" cy="477203"/>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wrap="none" lIns="82296" tIns="41148" rIns="82296" bIns="41148" anchor="ctr"/>
            <a:lstStyle/>
            <a:p>
              <a:endParaRPr lang="en-US"/>
            </a:p>
          </p:txBody>
        </p:sp>
        <p:sp>
          <p:nvSpPr>
            <p:cNvPr id="99" name="Line 22"/>
            <p:cNvSpPr>
              <a:spLocks noChangeShapeType="1"/>
            </p:cNvSpPr>
            <p:nvPr/>
          </p:nvSpPr>
          <p:spPr bwMode="auto">
            <a:xfrm>
              <a:off x="7678739" y="1389006"/>
              <a:ext cx="298609" cy="477203"/>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wrap="none" lIns="82296" tIns="41148" rIns="82296" bIns="41148" anchor="ctr"/>
            <a:lstStyle/>
            <a:p>
              <a:endParaRPr lang="en-US"/>
            </a:p>
          </p:txBody>
        </p:sp>
        <p:sp>
          <p:nvSpPr>
            <p:cNvPr id="100" name="Line 23"/>
            <p:cNvSpPr>
              <a:spLocks noChangeShapeType="1"/>
            </p:cNvSpPr>
            <p:nvPr/>
          </p:nvSpPr>
          <p:spPr bwMode="auto">
            <a:xfrm flipV="1">
              <a:off x="7977348" y="1654754"/>
              <a:ext cx="238601" cy="211455"/>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wrap="none" lIns="82296" tIns="41148" rIns="82296" bIns="41148" anchor="ctr"/>
            <a:lstStyle/>
            <a:p>
              <a:endParaRPr lang="en-US"/>
            </a:p>
          </p:txBody>
        </p:sp>
        <p:sp>
          <p:nvSpPr>
            <p:cNvPr id="101" name="Line 24"/>
            <p:cNvSpPr>
              <a:spLocks noChangeShapeType="1"/>
            </p:cNvSpPr>
            <p:nvPr/>
          </p:nvSpPr>
          <p:spPr bwMode="auto">
            <a:xfrm>
              <a:off x="8485983" y="1636180"/>
              <a:ext cx="0" cy="955834"/>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wrap="none" lIns="82296" tIns="41148" rIns="82296" bIns="41148" anchor="ctr"/>
            <a:lstStyle/>
            <a:p>
              <a:endParaRPr lang="en-US"/>
            </a:p>
          </p:txBody>
        </p:sp>
        <p:sp>
          <p:nvSpPr>
            <p:cNvPr id="102" name="Line 25"/>
            <p:cNvSpPr>
              <a:spLocks noChangeShapeType="1"/>
            </p:cNvSpPr>
            <p:nvPr/>
          </p:nvSpPr>
          <p:spPr bwMode="auto">
            <a:xfrm>
              <a:off x="5675631" y="1636180"/>
              <a:ext cx="0" cy="955834"/>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wrap="none" lIns="82296" tIns="41148" rIns="82296" bIns="41148" anchor="ctr"/>
            <a:lstStyle/>
            <a:p>
              <a:endParaRPr lang="en-US"/>
            </a:p>
          </p:txBody>
        </p:sp>
        <p:sp>
          <p:nvSpPr>
            <p:cNvPr id="103" name="Line 26"/>
            <p:cNvSpPr>
              <a:spLocks noChangeShapeType="1"/>
            </p:cNvSpPr>
            <p:nvPr/>
          </p:nvSpPr>
          <p:spPr bwMode="auto">
            <a:xfrm flipH="1" flipV="1">
              <a:off x="4999198" y="2417547"/>
              <a:ext cx="298608" cy="158592"/>
            </a:xfrm>
            <a:prstGeom prst="line">
              <a:avLst/>
            </a:prstGeom>
            <a:noFill/>
            <a:ln w="12700" cmpd="sng">
              <a:solidFill>
                <a:srgbClr val="000000"/>
              </a:solidFill>
              <a:round/>
              <a:headEnd/>
              <a:tailEnd/>
            </a:ln>
            <a:extLst>
              <a:ext uri="{909E8E84-426E-40dd-AFC4-6F175D3DCCD1}">
                <a14:hiddenFill xmlns="" xmlns:a14="http://schemas.microsoft.com/office/drawing/2010/main">
                  <a:noFill/>
                </a14:hiddenFill>
              </a:ext>
            </a:extLst>
          </p:spPr>
          <p:txBody>
            <a:bodyPr wrap="none" lIns="82296" tIns="41148" rIns="82296" bIns="41148" anchor="ctr"/>
            <a:lstStyle/>
            <a:p>
              <a:endParaRPr lang="en-US"/>
            </a:p>
          </p:txBody>
        </p:sp>
        <p:sp>
          <p:nvSpPr>
            <p:cNvPr id="104" name="Line 27"/>
            <p:cNvSpPr>
              <a:spLocks noChangeShapeType="1"/>
            </p:cNvSpPr>
            <p:nvPr/>
          </p:nvSpPr>
          <p:spPr bwMode="auto">
            <a:xfrm flipV="1">
              <a:off x="4999198" y="2576139"/>
              <a:ext cx="298608" cy="160020"/>
            </a:xfrm>
            <a:prstGeom prst="line">
              <a:avLst/>
            </a:prstGeom>
            <a:noFill/>
            <a:ln w="12700" cmpd="sng">
              <a:solidFill>
                <a:srgbClr val="000000"/>
              </a:solidFill>
              <a:round/>
              <a:headEnd/>
              <a:tailEnd/>
            </a:ln>
            <a:extLst>
              <a:ext uri="{909E8E84-426E-40dd-AFC4-6F175D3DCCD1}">
                <a14:hiddenFill xmlns="" xmlns:a14="http://schemas.microsoft.com/office/drawing/2010/main">
                  <a:noFill/>
                </a14:hiddenFill>
              </a:ext>
            </a:extLst>
          </p:spPr>
          <p:txBody>
            <a:bodyPr wrap="none" lIns="82296" tIns="41148" rIns="82296" bIns="41148" anchor="ctr"/>
            <a:lstStyle/>
            <a:p>
              <a:endParaRPr lang="en-US"/>
            </a:p>
          </p:txBody>
        </p:sp>
        <p:graphicFrame>
          <p:nvGraphicFramePr>
            <p:cNvPr id="105" name="Object 2"/>
            <p:cNvGraphicFramePr>
              <a:graphicFrameLocks noChangeAspect="1"/>
            </p:cNvGraphicFramePr>
            <p:nvPr>
              <p:extLst>
                <p:ext uri="{D42A27DB-BD31-4B8C-83A1-F6EECF244321}">
                  <p14:modId xmlns:p14="http://schemas.microsoft.com/office/powerpoint/2010/main" val="3658252937"/>
                </p:ext>
              </p:extLst>
            </p:nvPr>
          </p:nvGraphicFramePr>
          <p:xfrm>
            <a:off x="4522948" y="2277688"/>
            <a:ext cx="418623" cy="202883"/>
          </p:xfrm>
          <a:graphic>
            <a:graphicData uri="http://schemas.openxmlformats.org/presentationml/2006/ole">
              <mc:AlternateContent xmlns:mc="http://schemas.openxmlformats.org/markup-compatibility/2006">
                <mc:Choice xmlns:v="urn:schemas-microsoft-com:vml" Requires="v">
                  <p:oleObj name="Equation" r:id="rId15" imgW="279400" imgH="152400" progId="Equation.DSMT4">
                    <p:embed/>
                  </p:oleObj>
                </mc:Choice>
                <mc:Fallback>
                  <p:oleObj name="Equation" r:id="rId15" imgW="279400" imgH="15240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522948" y="2277688"/>
                          <a:ext cx="418623" cy="20288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06" name="Object 3"/>
            <p:cNvGraphicFramePr>
              <a:graphicFrameLocks noChangeAspect="1"/>
            </p:cNvGraphicFramePr>
            <p:nvPr>
              <p:extLst>
                <p:ext uri="{D42A27DB-BD31-4B8C-83A1-F6EECF244321}">
                  <p14:modId xmlns:p14="http://schemas.microsoft.com/office/powerpoint/2010/main" val="4121241326"/>
                </p:ext>
              </p:extLst>
            </p:nvPr>
          </p:nvGraphicFramePr>
          <p:xfrm>
            <a:off x="5915661" y="2061633"/>
            <a:ext cx="954211" cy="317497"/>
          </p:xfrm>
          <a:graphic>
            <a:graphicData uri="http://schemas.openxmlformats.org/presentationml/2006/ole">
              <mc:AlternateContent xmlns:mc="http://schemas.openxmlformats.org/markup-compatibility/2006">
                <mc:Choice xmlns:v="urn:schemas-microsoft-com:vml" Requires="v">
                  <p:oleObj name="Equation" r:id="rId17" imgW="609600" imgH="228600" progId="Equation.DSMT4">
                    <p:embed/>
                  </p:oleObj>
                </mc:Choice>
                <mc:Fallback>
                  <p:oleObj name="Equation" r:id="rId17" imgW="609600" imgH="22860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915661" y="2061633"/>
                          <a:ext cx="954211" cy="317497"/>
                        </a:xfrm>
                        <a:prstGeom prst="rect">
                          <a:avLst/>
                        </a:prstGeom>
                        <a:noFill/>
                        <a:ln>
                          <a:noFill/>
                        </a:ln>
                        <a:effectLst/>
                      </p:spPr>
                    </p:pic>
                  </p:oleObj>
                </mc:Fallback>
              </mc:AlternateContent>
            </a:graphicData>
          </a:graphic>
        </p:graphicFrame>
        <p:graphicFrame>
          <p:nvGraphicFramePr>
            <p:cNvPr id="107" name="Object 4"/>
            <p:cNvGraphicFramePr>
              <a:graphicFrameLocks noChangeAspect="1"/>
            </p:cNvGraphicFramePr>
            <p:nvPr>
              <p:extLst>
                <p:ext uri="{D42A27DB-BD31-4B8C-83A1-F6EECF244321}">
                  <p14:modId xmlns:p14="http://schemas.microsoft.com/office/powerpoint/2010/main" val="3892377617"/>
                </p:ext>
              </p:extLst>
            </p:nvPr>
          </p:nvGraphicFramePr>
          <p:xfrm>
            <a:off x="7032049" y="1163264"/>
            <a:ext cx="617138" cy="293003"/>
          </p:xfrm>
          <a:graphic>
            <a:graphicData uri="http://schemas.openxmlformats.org/presentationml/2006/ole">
              <mc:AlternateContent xmlns:mc="http://schemas.openxmlformats.org/markup-compatibility/2006">
                <mc:Choice xmlns:v="urn:schemas-microsoft-com:vml" Requires="v">
                  <p:oleObj name="Equation" r:id="rId19" imgW="381000" imgH="203200" progId="Equation.DSMT4">
                    <p:embed/>
                  </p:oleObj>
                </mc:Choice>
                <mc:Fallback>
                  <p:oleObj name="Equation" r:id="rId19" imgW="381000" imgH="203200"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032049" y="1163264"/>
                          <a:ext cx="617138" cy="293003"/>
                        </a:xfrm>
                        <a:prstGeom prst="rect">
                          <a:avLst/>
                        </a:prstGeom>
                        <a:noFill/>
                        <a:ln>
                          <a:noFill/>
                        </a:ln>
                        <a:effectLst/>
                      </p:spPr>
                    </p:pic>
                  </p:oleObj>
                </mc:Fallback>
              </mc:AlternateContent>
            </a:graphicData>
          </a:graphic>
        </p:graphicFrame>
        <p:sp>
          <p:nvSpPr>
            <p:cNvPr id="108" name="Line 31"/>
            <p:cNvSpPr>
              <a:spLocks noChangeShapeType="1"/>
            </p:cNvSpPr>
            <p:nvPr/>
          </p:nvSpPr>
          <p:spPr bwMode="auto">
            <a:xfrm>
              <a:off x="6452871" y="2857761"/>
              <a:ext cx="1075849" cy="0"/>
            </a:xfrm>
            <a:prstGeom prst="line">
              <a:avLst/>
            </a:prstGeom>
            <a:noFill/>
            <a:ln w="25400">
              <a:solidFill>
                <a:srgbClr val="000000"/>
              </a:solidFill>
              <a:round/>
              <a:headEnd/>
              <a:tailEnd type="triangle" w="med" len="med"/>
            </a:ln>
            <a:extLst>
              <a:ext uri="{909E8E84-426E-40dd-AFC4-6F175D3DCCD1}">
                <a14:hiddenFill xmlns="" xmlns:a14="http://schemas.microsoft.com/office/drawing/2010/main">
                  <a:noFill/>
                </a14:hiddenFill>
              </a:ext>
            </a:extLst>
          </p:spPr>
          <p:txBody>
            <a:bodyPr wrap="none" lIns="82296" tIns="41148" rIns="82296" bIns="41148" anchor="ctr"/>
            <a:lstStyle/>
            <a:p>
              <a:endParaRPr lang="en-US"/>
            </a:p>
          </p:txBody>
        </p:sp>
        <p:graphicFrame>
          <p:nvGraphicFramePr>
            <p:cNvPr id="109" name="Object 5"/>
            <p:cNvGraphicFramePr>
              <a:graphicFrameLocks noChangeAspect="1"/>
            </p:cNvGraphicFramePr>
            <p:nvPr>
              <p:extLst>
                <p:ext uri="{D42A27DB-BD31-4B8C-83A1-F6EECF244321}">
                  <p14:modId xmlns:p14="http://schemas.microsoft.com/office/powerpoint/2010/main" val="528683680"/>
                </p:ext>
              </p:extLst>
            </p:nvPr>
          </p:nvGraphicFramePr>
          <p:xfrm>
            <a:off x="6523038" y="2857500"/>
            <a:ext cx="1236662" cy="373063"/>
          </p:xfrm>
          <a:graphic>
            <a:graphicData uri="http://schemas.openxmlformats.org/presentationml/2006/ole">
              <mc:AlternateContent xmlns:mc="http://schemas.openxmlformats.org/markup-compatibility/2006">
                <mc:Choice xmlns:v="urn:schemas-microsoft-com:vml" Requires="v">
                  <p:oleObj name="Equation" r:id="rId21" imgW="749300" imgH="254000" progId="Equation.DSMT4">
                    <p:embed/>
                  </p:oleObj>
                </mc:Choice>
                <mc:Fallback>
                  <p:oleObj name="Equation" r:id="rId21" imgW="749300" imgH="254000" progId="Equation.DSMT4">
                    <p:embed/>
                    <p:pic>
                      <p:nvPicPr>
                        <p:cNvPr id="0" name=""/>
                        <p:cNvPicPr>
                          <a:picLocks noChangeAspect="1" noChangeArrowheads="1"/>
                        </p:cNvPicPr>
                        <p:nvPr/>
                      </p:nvPicPr>
                      <p:blipFill>
                        <a:blip r:embed="rId22"/>
                        <a:srcRect/>
                        <a:stretch>
                          <a:fillRect/>
                        </a:stretch>
                      </p:blipFill>
                      <p:spPr bwMode="auto">
                        <a:xfrm>
                          <a:off x="6523038" y="2857500"/>
                          <a:ext cx="1236662" cy="373063"/>
                        </a:xfrm>
                        <a:prstGeom prst="rect">
                          <a:avLst/>
                        </a:prstGeom>
                        <a:noFill/>
                        <a:ln>
                          <a:noFill/>
                        </a:ln>
                        <a:effectLst/>
                      </p:spPr>
                    </p:pic>
                  </p:oleObj>
                </mc:Fallback>
              </mc:AlternateContent>
            </a:graphicData>
          </a:graphic>
        </p:graphicFrame>
        <p:graphicFrame>
          <p:nvGraphicFramePr>
            <p:cNvPr id="110" name="Object 6"/>
            <p:cNvGraphicFramePr>
              <a:graphicFrameLocks noChangeAspect="1"/>
            </p:cNvGraphicFramePr>
            <p:nvPr>
              <p:extLst>
                <p:ext uri="{D42A27DB-BD31-4B8C-83A1-F6EECF244321}">
                  <p14:modId xmlns:p14="http://schemas.microsoft.com/office/powerpoint/2010/main" val="1597088217"/>
                </p:ext>
              </p:extLst>
            </p:nvPr>
          </p:nvGraphicFramePr>
          <p:xfrm>
            <a:off x="6991511" y="1933360"/>
            <a:ext cx="1240442" cy="280673"/>
          </p:xfrm>
          <a:graphic>
            <a:graphicData uri="http://schemas.openxmlformats.org/presentationml/2006/ole">
              <mc:AlternateContent xmlns:mc="http://schemas.openxmlformats.org/markup-compatibility/2006">
                <mc:Choice xmlns:v="urn:schemas-microsoft-com:vml" Requires="v">
                  <p:oleObj name="Equation" r:id="rId23" imgW="800100" imgH="203200" progId="Equation.DSMT4">
                    <p:embed/>
                  </p:oleObj>
                </mc:Choice>
                <mc:Fallback>
                  <p:oleObj name="Equation" r:id="rId23" imgW="800100" imgH="203200" progId="Equation.DSMT4">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6991511" y="1933360"/>
                          <a:ext cx="1240442" cy="280673"/>
                        </a:xfrm>
                        <a:prstGeom prst="rect">
                          <a:avLst/>
                        </a:prstGeom>
                        <a:noFill/>
                        <a:ln>
                          <a:noFill/>
                        </a:ln>
                        <a:effectLst/>
                      </p:spPr>
                    </p:pic>
                  </p:oleObj>
                </mc:Fallback>
              </mc:AlternateContent>
            </a:graphicData>
          </a:graphic>
        </p:graphicFrame>
        <p:sp>
          <p:nvSpPr>
            <p:cNvPr id="111" name="Line 36"/>
            <p:cNvSpPr>
              <a:spLocks noChangeShapeType="1"/>
            </p:cNvSpPr>
            <p:nvPr/>
          </p:nvSpPr>
          <p:spPr bwMode="auto">
            <a:xfrm>
              <a:off x="6572886" y="1901927"/>
              <a:ext cx="1135857" cy="0"/>
            </a:xfrm>
            <a:prstGeom prst="line">
              <a:avLst/>
            </a:prstGeom>
            <a:noFill/>
            <a:ln w="25400">
              <a:solidFill>
                <a:srgbClr val="000000"/>
              </a:solidFill>
              <a:round/>
              <a:headEnd/>
              <a:tailEnd type="triangle" w="med" len="med"/>
            </a:ln>
            <a:extLst>
              <a:ext uri="{909E8E84-426E-40dd-AFC4-6F175D3DCCD1}">
                <a14:hiddenFill xmlns="" xmlns:a14="http://schemas.microsoft.com/office/drawing/2010/main">
                  <a:noFill/>
                </a14:hiddenFill>
              </a:ext>
            </a:extLst>
          </p:spPr>
          <p:txBody>
            <a:bodyPr wrap="none" lIns="82296" tIns="41148" rIns="82296" bIns="41148" anchor="ctr"/>
            <a:lstStyle/>
            <a:p>
              <a:endParaRPr lang="en-US"/>
            </a:p>
          </p:txBody>
        </p:sp>
      </p:grpSp>
      <p:sp>
        <p:nvSpPr>
          <p:cNvPr id="112" name="Text Box 34"/>
          <p:cNvSpPr txBox="1">
            <a:spLocks/>
          </p:cNvSpPr>
          <p:nvPr/>
        </p:nvSpPr>
        <p:spPr bwMode="auto">
          <a:xfrm>
            <a:off x="382906" y="3781736"/>
            <a:ext cx="5647596" cy="22375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squar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algn="l" eaLnBrk="1" hangingPunct="1"/>
            <a:r>
              <a:rPr lang="en-US" sz="2000" dirty="0">
                <a:solidFill>
                  <a:srgbClr val="FF0000"/>
                </a:solidFill>
                <a:latin typeface="Apple Chancery"/>
                <a:cs typeface="Apple Chancery"/>
              </a:rPr>
              <a:t>--The galvanometer-engineered</a:t>
            </a:r>
            <a:r>
              <a:rPr lang="en-US" sz="2000" dirty="0">
                <a:solidFill>
                  <a:srgbClr val="FF0000"/>
                </a:solidFill>
                <a:latin typeface="Times New Roman"/>
                <a:cs typeface="Times New Roman"/>
              </a:rPr>
              <a:t> </a:t>
            </a:r>
            <a:r>
              <a:rPr lang="en-US" sz="2000" dirty="0">
                <a:solidFill>
                  <a:srgbClr val="0000FF"/>
                </a:solidFill>
                <a:latin typeface="Times New Roman"/>
                <a:cs typeface="Times New Roman"/>
              </a:rPr>
              <a:t>voltmeter</a:t>
            </a:r>
            <a:r>
              <a:rPr lang="en-US" sz="2000" dirty="0">
                <a:latin typeface="Times New Roman"/>
                <a:cs typeface="Times New Roman"/>
              </a:rPr>
              <a:t> consists of galvanometer and, in this case, an additional                    resistor in series.  As the equivalent resistance of a </a:t>
            </a:r>
            <a:r>
              <a:rPr lang="en-US" sz="2000" dirty="0">
                <a:solidFill>
                  <a:srgbClr val="008000"/>
                </a:solidFill>
                <a:latin typeface="Times New Roman"/>
                <a:cs typeface="Times New Roman"/>
              </a:rPr>
              <a:t>series combination </a:t>
            </a:r>
            <a:r>
              <a:rPr lang="en-US" sz="2000" dirty="0">
                <a:latin typeface="Times New Roman"/>
                <a:cs typeface="Times New Roman"/>
              </a:rPr>
              <a:t>is </a:t>
            </a:r>
            <a:r>
              <a:rPr lang="en-US" sz="2000" i="1" dirty="0">
                <a:solidFill>
                  <a:srgbClr val="0000FF"/>
                </a:solidFill>
                <a:latin typeface="Times New Roman"/>
                <a:cs typeface="Times New Roman"/>
              </a:rPr>
              <a:t>larger than the largest resistor </a:t>
            </a:r>
            <a:r>
              <a:rPr lang="en-US" sz="2000" dirty="0">
                <a:latin typeface="Times New Roman"/>
                <a:cs typeface="Times New Roman"/>
              </a:rPr>
              <a:t>in the combination, that means that the </a:t>
            </a:r>
            <a:r>
              <a:rPr lang="en-US" sz="2000" dirty="0">
                <a:solidFill>
                  <a:srgbClr val="0000FF"/>
                </a:solidFill>
                <a:latin typeface="Times New Roman"/>
                <a:cs typeface="Times New Roman"/>
              </a:rPr>
              <a:t>equivalent resistance </a:t>
            </a:r>
            <a:r>
              <a:rPr lang="en-US" sz="2000" dirty="0">
                <a:latin typeface="Times New Roman"/>
                <a:cs typeface="Times New Roman"/>
              </a:rPr>
              <a:t>of the voltmeter is </a:t>
            </a:r>
            <a:r>
              <a:rPr lang="en-US" sz="2000" dirty="0">
                <a:solidFill>
                  <a:srgbClr val="0000FF"/>
                </a:solidFill>
                <a:latin typeface="Times New Roman"/>
                <a:cs typeface="Times New Roman"/>
              </a:rPr>
              <a:t>REALLY Big</a:t>
            </a:r>
            <a:r>
              <a:rPr lang="en-US" sz="2000" dirty="0">
                <a:latin typeface="Times New Roman"/>
                <a:cs typeface="Times New Roman"/>
              </a:rPr>
              <a:t>—again, exactly as expect.</a:t>
            </a:r>
          </a:p>
        </p:txBody>
      </p:sp>
      <p:graphicFrame>
        <p:nvGraphicFramePr>
          <p:cNvPr id="113" name="Object 7"/>
          <p:cNvGraphicFramePr>
            <a:graphicFrameLocks noChangeAspect="1"/>
          </p:cNvGraphicFramePr>
          <p:nvPr>
            <p:extLst>
              <p:ext uri="{D42A27DB-BD31-4B8C-83A1-F6EECF244321}">
                <p14:modId xmlns:p14="http://schemas.microsoft.com/office/powerpoint/2010/main" val="2859999339"/>
              </p:ext>
            </p:extLst>
          </p:nvPr>
        </p:nvGraphicFramePr>
        <p:xfrm>
          <a:off x="5250578" y="4145047"/>
          <a:ext cx="1116013" cy="328613"/>
        </p:xfrm>
        <a:graphic>
          <a:graphicData uri="http://schemas.openxmlformats.org/presentationml/2006/ole">
            <mc:AlternateContent xmlns:mc="http://schemas.openxmlformats.org/markup-compatibility/2006">
              <mc:Choice xmlns:v="urn:schemas-microsoft-com:vml" Requires="v">
                <p:oleObj name="Equation" r:id="rId25" imgW="647700" imgH="190500" progId="Equation.DSMT4">
                  <p:embed/>
                </p:oleObj>
              </mc:Choice>
              <mc:Fallback>
                <p:oleObj name="Equation" r:id="rId25" imgW="647700" imgH="190500" progId="Equation.DSMT4">
                  <p:embed/>
                  <p:pic>
                    <p:nvPicPr>
                      <p:cNvPr id="0" name=""/>
                      <p:cNvPicPr>
                        <a:picLocks noChangeAspect="1" noChangeArrowheads="1"/>
                      </p:cNvPicPr>
                      <p:nvPr/>
                    </p:nvPicPr>
                    <p:blipFill>
                      <a:blip r:embed="rId26"/>
                      <a:srcRect/>
                      <a:stretch>
                        <a:fillRect/>
                      </a:stretch>
                    </p:blipFill>
                    <p:spPr bwMode="auto">
                      <a:xfrm>
                        <a:off x="5250578" y="4145047"/>
                        <a:ext cx="1116013" cy="328613"/>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159866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dissolve">
                                      <p:cBhvr>
                                        <p:cTn id="7" dur="500"/>
                                        <p:tgtEl>
                                          <p:spTgt spid="40"/>
                                        </p:tgtEl>
                                      </p:cBhvr>
                                    </p:animEffect>
                                  </p:childTnLst>
                                </p:cTn>
                              </p:par>
                              <p:par>
                                <p:cTn id="8" presetID="9" presetClass="entr" presetSubtype="0" fill="hold" nodeType="withEffect">
                                  <p:stCondLst>
                                    <p:cond delay="0"/>
                                  </p:stCondLst>
                                  <p:childTnLst>
                                    <p:set>
                                      <p:cBhvr>
                                        <p:cTn id="9" dur="1" fill="hold">
                                          <p:stCondLst>
                                            <p:cond delay="0"/>
                                          </p:stCondLst>
                                        </p:cTn>
                                        <p:tgtEl>
                                          <p:spTgt spid="113"/>
                                        </p:tgtEl>
                                        <p:attrNameLst>
                                          <p:attrName>style.visibility</p:attrName>
                                        </p:attrNameLst>
                                      </p:cBhvr>
                                      <p:to>
                                        <p:strVal val="visible"/>
                                      </p:to>
                                    </p:set>
                                    <p:animEffect transition="in" filter="dissolve">
                                      <p:cBhvr>
                                        <p:cTn id="10" dur="500"/>
                                        <p:tgtEl>
                                          <p:spTgt spid="113"/>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12"/>
                                        </p:tgtEl>
                                        <p:attrNameLst>
                                          <p:attrName>style.visibility</p:attrName>
                                        </p:attrNameLst>
                                      </p:cBhvr>
                                      <p:to>
                                        <p:strVal val="visible"/>
                                      </p:to>
                                    </p:set>
                                    <p:animEffect transition="in" filter="dissolve">
                                      <p:cBhvr>
                                        <p:cTn id="13"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9" name="TextBox 78"/>
          <p:cNvSpPr txBox="1"/>
          <p:nvPr/>
        </p:nvSpPr>
        <p:spPr>
          <a:xfrm>
            <a:off x="0" y="100718"/>
            <a:ext cx="9144000" cy="646331"/>
          </a:xfrm>
          <a:prstGeom prst="rect">
            <a:avLst/>
          </a:prstGeom>
          <a:noFill/>
        </p:spPr>
        <p:txBody>
          <a:bodyPr wrap="square" rtlCol="0">
            <a:spAutoFit/>
          </a:bodyPr>
          <a:lstStyle/>
          <a:p>
            <a:pPr algn="ctr"/>
            <a:r>
              <a:rPr lang="en-US" sz="3600" dirty="0">
                <a:solidFill>
                  <a:srgbClr val="FF0000"/>
                </a:solidFill>
                <a:latin typeface="Apple Chancery"/>
                <a:cs typeface="Apple Chancery"/>
              </a:rPr>
              <a:t>Parallel Resistor Combinations</a:t>
            </a:r>
            <a:endParaRPr lang="en-US" sz="2000" dirty="0">
              <a:latin typeface="Times New Roman"/>
              <a:cs typeface="Times New Roman"/>
            </a:endParaRPr>
          </a:p>
        </p:txBody>
      </p:sp>
      <p:sp>
        <p:nvSpPr>
          <p:cNvPr id="4" name="TextBox 3"/>
          <p:cNvSpPr txBox="1"/>
          <p:nvPr/>
        </p:nvSpPr>
        <p:spPr>
          <a:xfrm>
            <a:off x="314586" y="850900"/>
            <a:ext cx="5362314" cy="1754327"/>
          </a:xfrm>
          <a:prstGeom prst="rect">
            <a:avLst/>
          </a:prstGeom>
          <a:noFill/>
        </p:spPr>
        <p:txBody>
          <a:bodyPr wrap="square" rtlCol="0">
            <a:spAutoFit/>
          </a:bodyPr>
          <a:lstStyle/>
          <a:p>
            <a:r>
              <a:rPr lang="en-US" sz="2800" dirty="0">
                <a:solidFill>
                  <a:srgbClr val="FF0000"/>
                </a:solidFill>
                <a:latin typeface="Apple Chancery"/>
                <a:cs typeface="Apple Chancery"/>
              </a:rPr>
              <a:t>Example 3: Derive </a:t>
            </a:r>
            <a:r>
              <a:rPr lang="en-US" sz="2000" dirty="0">
                <a:latin typeface="Times New Roman"/>
                <a:cs typeface="Times New Roman"/>
              </a:rPr>
              <a:t>an expression for the </a:t>
            </a:r>
            <a:r>
              <a:rPr lang="en-US" sz="2000" i="1" dirty="0">
                <a:solidFill>
                  <a:srgbClr val="0000FF"/>
                </a:solidFill>
                <a:latin typeface="Times New Roman"/>
                <a:cs typeface="Times New Roman"/>
              </a:rPr>
              <a:t>equivalent resistance </a:t>
            </a:r>
            <a:r>
              <a:rPr lang="en-US" sz="2000" dirty="0">
                <a:latin typeface="Times New Roman"/>
                <a:cs typeface="Times New Roman"/>
              </a:rPr>
              <a:t>(the single resistor that can take the place of the resistor combination) </a:t>
            </a:r>
            <a:r>
              <a:rPr lang="en-US" sz="2000" dirty="0">
                <a:solidFill>
                  <a:srgbClr val="0000FF"/>
                </a:solidFill>
                <a:latin typeface="Times New Roman"/>
                <a:cs typeface="Times New Roman"/>
              </a:rPr>
              <a:t>for</a:t>
            </a:r>
            <a:r>
              <a:rPr lang="en-US" sz="2000" dirty="0">
                <a:latin typeface="Times New Roman"/>
                <a:cs typeface="Times New Roman"/>
              </a:rPr>
              <a:t> the </a:t>
            </a:r>
            <a:r>
              <a:rPr lang="en-US" sz="2000" dirty="0">
                <a:solidFill>
                  <a:srgbClr val="0000FF"/>
                </a:solidFill>
                <a:latin typeface="Times New Roman"/>
                <a:cs typeface="Times New Roman"/>
              </a:rPr>
              <a:t>parallel combination shown </a:t>
            </a:r>
            <a:r>
              <a:rPr lang="en-US" sz="2000" dirty="0">
                <a:latin typeface="Times New Roman"/>
                <a:cs typeface="Times New Roman"/>
              </a:rPr>
              <a:t>to the right.  </a:t>
            </a:r>
            <a:r>
              <a:rPr lang="en-US" sz="2000" dirty="0">
                <a:solidFill>
                  <a:srgbClr val="0000FF"/>
                </a:solidFill>
                <a:latin typeface="Times New Roman"/>
                <a:cs typeface="Times New Roman"/>
              </a:rPr>
              <a:t>Assume</a:t>
            </a:r>
            <a:r>
              <a:rPr lang="en-US" sz="2000" dirty="0">
                <a:latin typeface="Times New Roman"/>
                <a:cs typeface="Times New Roman"/>
              </a:rPr>
              <a:t> an </a:t>
            </a:r>
            <a:r>
              <a:rPr lang="en-US" sz="2000" dirty="0">
                <a:solidFill>
                  <a:srgbClr val="0000FF"/>
                </a:solidFill>
                <a:latin typeface="Times New Roman"/>
                <a:cs typeface="Times New Roman"/>
              </a:rPr>
              <a:t>ideal power supply </a:t>
            </a:r>
            <a:r>
              <a:rPr lang="en-US" sz="2000" dirty="0">
                <a:latin typeface="Times New Roman"/>
                <a:cs typeface="Times New Roman"/>
              </a:rPr>
              <a:t>with no internal resistance.</a:t>
            </a:r>
            <a:endParaRPr lang="en-US" sz="2800" dirty="0">
              <a:solidFill>
                <a:srgbClr val="FF0000"/>
              </a:solidFill>
              <a:latin typeface="Apple Chancery"/>
              <a:cs typeface="Apple Chancery"/>
            </a:endParaRPr>
          </a:p>
        </p:txBody>
      </p:sp>
      <p:sp>
        <p:nvSpPr>
          <p:cNvPr id="137250"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82296" tIns="41148" rIns="82296" bIns="41148"/>
          <a:lstStyle/>
          <a:p>
            <a:endParaRPr lang="en-US"/>
          </a:p>
        </p:txBody>
      </p:sp>
      <p:sp>
        <p:nvSpPr>
          <p:cNvPr id="137251" name="TextBox 43"/>
          <p:cNvSpPr txBox="1">
            <a:spLocks noChangeArrowheads="1"/>
          </p:cNvSpPr>
          <p:nvPr/>
        </p:nvSpPr>
        <p:spPr bwMode="auto">
          <a:xfrm>
            <a:off x="8719662" y="6472238"/>
            <a:ext cx="318973" cy="2523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6.)</a:t>
            </a:r>
          </a:p>
        </p:txBody>
      </p:sp>
      <p:graphicFrame>
        <p:nvGraphicFramePr>
          <p:cNvPr id="83" name="Object 2"/>
          <p:cNvGraphicFramePr>
            <a:graphicFrameLocks noChangeAspect="1"/>
          </p:cNvGraphicFramePr>
          <p:nvPr>
            <p:extLst>
              <p:ext uri="{D42A27DB-BD31-4B8C-83A1-F6EECF244321}">
                <p14:modId xmlns:p14="http://schemas.microsoft.com/office/powerpoint/2010/main" val="3244052853"/>
              </p:ext>
            </p:extLst>
          </p:nvPr>
        </p:nvGraphicFramePr>
        <p:xfrm>
          <a:off x="2677863" y="4482597"/>
          <a:ext cx="3143250" cy="1941512"/>
        </p:xfrm>
        <a:graphic>
          <a:graphicData uri="http://schemas.openxmlformats.org/presentationml/2006/ole">
            <mc:AlternateContent xmlns:mc="http://schemas.openxmlformats.org/markup-compatibility/2006">
              <mc:Choice xmlns:v="urn:schemas-microsoft-com:vml" Requires="v">
                <p:oleObj name="Equation" r:id="rId3" imgW="1828800" imgH="1130300" progId="Equation.DSMT4">
                  <p:embed/>
                </p:oleObj>
              </mc:Choice>
              <mc:Fallback>
                <p:oleObj name="Equation" r:id="rId3" imgW="1828800" imgH="1130300" progId="Equation.DSMT4">
                  <p:embed/>
                  <p:pic>
                    <p:nvPicPr>
                      <p:cNvPr id="0" name=""/>
                      <p:cNvPicPr>
                        <a:picLocks noChangeAspect="1" noChangeArrowheads="1"/>
                      </p:cNvPicPr>
                      <p:nvPr/>
                    </p:nvPicPr>
                    <p:blipFill>
                      <a:blip r:embed="rId4"/>
                      <a:srcRect/>
                      <a:stretch>
                        <a:fillRect/>
                      </a:stretch>
                    </p:blipFill>
                    <p:spPr bwMode="auto">
                      <a:xfrm>
                        <a:off x="2677863" y="4482597"/>
                        <a:ext cx="3143250" cy="1941512"/>
                      </a:xfrm>
                      <a:prstGeom prst="rect">
                        <a:avLst/>
                      </a:prstGeom>
                      <a:noFill/>
                      <a:ln>
                        <a:noFill/>
                      </a:ln>
                      <a:effectLst/>
                    </p:spPr>
                  </p:pic>
                </p:oleObj>
              </mc:Fallback>
            </mc:AlternateContent>
          </a:graphicData>
        </a:graphic>
      </p:graphicFrame>
      <p:graphicFrame>
        <p:nvGraphicFramePr>
          <p:cNvPr id="84" name="Object 2"/>
          <p:cNvGraphicFramePr>
            <a:graphicFrameLocks noChangeAspect="1"/>
          </p:cNvGraphicFramePr>
          <p:nvPr>
            <p:extLst>
              <p:ext uri="{D42A27DB-BD31-4B8C-83A1-F6EECF244321}">
                <p14:modId xmlns:p14="http://schemas.microsoft.com/office/powerpoint/2010/main" val="572532824"/>
              </p:ext>
            </p:extLst>
          </p:nvPr>
        </p:nvGraphicFramePr>
        <p:xfrm>
          <a:off x="8099173" y="1969544"/>
          <a:ext cx="327025" cy="349250"/>
        </p:xfrm>
        <a:graphic>
          <a:graphicData uri="http://schemas.openxmlformats.org/presentationml/2006/ole">
            <mc:AlternateContent xmlns:mc="http://schemas.openxmlformats.org/markup-compatibility/2006">
              <mc:Choice xmlns:v="urn:schemas-microsoft-com:vml" Requires="v">
                <p:oleObj name="Equation" r:id="rId5" imgW="190500" imgH="203200" progId="Equation.DSMT4">
                  <p:embed/>
                </p:oleObj>
              </mc:Choice>
              <mc:Fallback>
                <p:oleObj name="Equation" r:id="rId5" imgW="190500" imgH="203200" progId="Equation.DSMT4">
                  <p:embed/>
                  <p:pic>
                    <p:nvPicPr>
                      <p:cNvPr id="0" name=""/>
                      <p:cNvPicPr>
                        <a:picLocks noChangeAspect="1" noChangeArrowheads="1"/>
                      </p:cNvPicPr>
                      <p:nvPr/>
                    </p:nvPicPr>
                    <p:blipFill>
                      <a:blip r:embed="rId6"/>
                      <a:srcRect/>
                      <a:stretch>
                        <a:fillRect/>
                      </a:stretch>
                    </p:blipFill>
                    <p:spPr bwMode="auto">
                      <a:xfrm>
                        <a:off x="8099173" y="1969544"/>
                        <a:ext cx="327025" cy="349250"/>
                      </a:xfrm>
                      <a:prstGeom prst="rect">
                        <a:avLst/>
                      </a:prstGeom>
                      <a:noFill/>
                      <a:ln>
                        <a:noFill/>
                      </a:ln>
                      <a:effectLst/>
                    </p:spPr>
                  </p:pic>
                </p:oleObj>
              </mc:Fallback>
            </mc:AlternateContent>
          </a:graphicData>
        </a:graphic>
      </p:graphicFrame>
      <p:graphicFrame>
        <p:nvGraphicFramePr>
          <p:cNvPr id="211" name="Object 2"/>
          <p:cNvGraphicFramePr>
            <a:graphicFrameLocks noChangeAspect="1"/>
          </p:cNvGraphicFramePr>
          <p:nvPr>
            <p:extLst>
              <p:ext uri="{D42A27DB-BD31-4B8C-83A1-F6EECF244321}">
                <p14:modId xmlns:p14="http://schemas.microsoft.com/office/powerpoint/2010/main" val="2425750160"/>
              </p:ext>
            </p:extLst>
          </p:nvPr>
        </p:nvGraphicFramePr>
        <p:xfrm>
          <a:off x="7978231" y="3294284"/>
          <a:ext cx="327025" cy="349250"/>
        </p:xfrm>
        <a:graphic>
          <a:graphicData uri="http://schemas.openxmlformats.org/presentationml/2006/ole">
            <mc:AlternateContent xmlns:mc="http://schemas.openxmlformats.org/markup-compatibility/2006">
              <mc:Choice xmlns:v="urn:schemas-microsoft-com:vml" Requires="v">
                <p:oleObj name="Equation" r:id="rId7" imgW="190500" imgH="203200" progId="Equation.DSMT4">
                  <p:embed/>
                </p:oleObj>
              </mc:Choice>
              <mc:Fallback>
                <p:oleObj name="Equation" r:id="rId7" imgW="190500" imgH="203200" progId="Equation.DSMT4">
                  <p:embed/>
                  <p:pic>
                    <p:nvPicPr>
                      <p:cNvPr id="0" name=""/>
                      <p:cNvPicPr>
                        <a:picLocks noChangeAspect="1" noChangeArrowheads="1"/>
                      </p:cNvPicPr>
                      <p:nvPr/>
                    </p:nvPicPr>
                    <p:blipFill>
                      <a:blip r:embed="rId8"/>
                      <a:srcRect/>
                      <a:stretch>
                        <a:fillRect/>
                      </a:stretch>
                    </p:blipFill>
                    <p:spPr bwMode="auto">
                      <a:xfrm>
                        <a:off x="7978231" y="3294284"/>
                        <a:ext cx="327025" cy="349250"/>
                      </a:xfrm>
                      <a:prstGeom prst="rect">
                        <a:avLst/>
                      </a:prstGeom>
                      <a:noFill/>
                      <a:ln>
                        <a:noFill/>
                      </a:ln>
                      <a:effectLst/>
                    </p:spPr>
                  </p:pic>
                </p:oleObj>
              </mc:Fallback>
            </mc:AlternateContent>
          </a:graphicData>
        </a:graphic>
      </p:graphicFrame>
      <p:graphicFrame>
        <p:nvGraphicFramePr>
          <p:cNvPr id="212" name="Object 2"/>
          <p:cNvGraphicFramePr>
            <a:graphicFrameLocks noChangeAspect="1"/>
          </p:cNvGraphicFramePr>
          <p:nvPr>
            <p:extLst>
              <p:ext uri="{D42A27DB-BD31-4B8C-83A1-F6EECF244321}">
                <p14:modId xmlns:p14="http://schemas.microsoft.com/office/powerpoint/2010/main" val="4014886596"/>
              </p:ext>
            </p:extLst>
          </p:nvPr>
        </p:nvGraphicFramePr>
        <p:xfrm>
          <a:off x="8083837" y="1299178"/>
          <a:ext cx="349250" cy="349250"/>
        </p:xfrm>
        <a:graphic>
          <a:graphicData uri="http://schemas.openxmlformats.org/presentationml/2006/ole">
            <mc:AlternateContent xmlns:mc="http://schemas.openxmlformats.org/markup-compatibility/2006">
              <mc:Choice xmlns:v="urn:schemas-microsoft-com:vml" Requires="v">
                <p:oleObj name="Equation" r:id="rId9" imgW="203200" imgH="203200" progId="Equation.DSMT4">
                  <p:embed/>
                </p:oleObj>
              </mc:Choice>
              <mc:Fallback>
                <p:oleObj name="Equation" r:id="rId9" imgW="203200" imgH="203200" progId="Equation.DSMT4">
                  <p:embed/>
                  <p:pic>
                    <p:nvPicPr>
                      <p:cNvPr id="0" name=""/>
                      <p:cNvPicPr>
                        <a:picLocks noChangeAspect="1" noChangeArrowheads="1"/>
                      </p:cNvPicPr>
                      <p:nvPr/>
                    </p:nvPicPr>
                    <p:blipFill>
                      <a:blip r:embed="rId10"/>
                      <a:srcRect/>
                      <a:stretch>
                        <a:fillRect/>
                      </a:stretch>
                    </p:blipFill>
                    <p:spPr bwMode="auto">
                      <a:xfrm>
                        <a:off x="8083837" y="1299178"/>
                        <a:ext cx="349250" cy="349250"/>
                      </a:xfrm>
                      <a:prstGeom prst="rect">
                        <a:avLst/>
                      </a:prstGeom>
                      <a:noFill/>
                      <a:ln>
                        <a:noFill/>
                      </a:ln>
                      <a:effectLst/>
                    </p:spPr>
                  </p:pic>
                </p:oleObj>
              </mc:Fallback>
            </mc:AlternateContent>
          </a:graphicData>
        </a:graphic>
      </p:graphicFrame>
      <p:graphicFrame>
        <p:nvGraphicFramePr>
          <p:cNvPr id="213" name="Object 2"/>
          <p:cNvGraphicFramePr>
            <a:graphicFrameLocks noChangeAspect="1"/>
          </p:cNvGraphicFramePr>
          <p:nvPr>
            <p:extLst>
              <p:ext uri="{D42A27DB-BD31-4B8C-83A1-F6EECF244321}">
                <p14:modId xmlns:p14="http://schemas.microsoft.com/office/powerpoint/2010/main" val="464455511"/>
              </p:ext>
            </p:extLst>
          </p:nvPr>
        </p:nvGraphicFramePr>
        <p:xfrm>
          <a:off x="8049642" y="624593"/>
          <a:ext cx="347663" cy="349250"/>
        </p:xfrm>
        <a:graphic>
          <a:graphicData uri="http://schemas.openxmlformats.org/presentationml/2006/ole">
            <mc:AlternateContent xmlns:mc="http://schemas.openxmlformats.org/markup-compatibility/2006">
              <mc:Choice xmlns:v="urn:schemas-microsoft-com:vml" Requires="v">
                <p:oleObj name="Equation" r:id="rId11" imgW="203200" imgH="203200" progId="Equation.DSMT4">
                  <p:embed/>
                </p:oleObj>
              </mc:Choice>
              <mc:Fallback>
                <p:oleObj name="Equation" r:id="rId11" imgW="203200" imgH="203200" progId="Equation.DSMT4">
                  <p:embed/>
                  <p:pic>
                    <p:nvPicPr>
                      <p:cNvPr id="0" name=""/>
                      <p:cNvPicPr>
                        <a:picLocks noChangeAspect="1" noChangeArrowheads="1"/>
                      </p:cNvPicPr>
                      <p:nvPr/>
                    </p:nvPicPr>
                    <p:blipFill>
                      <a:blip r:embed="rId12"/>
                      <a:srcRect/>
                      <a:stretch>
                        <a:fillRect/>
                      </a:stretch>
                    </p:blipFill>
                    <p:spPr bwMode="auto">
                      <a:xfrm>
                        <a:off x="8049642" y="624593"/>
                        <a:ext cx="347663" cy="349250"/>
                      </a:xfrm>
                      <a:prstGeom prst="rect">
                        <a:avLst/>
                      </a:prstGeom>
                      <a:noFill/>
                      <a:ln>
                        <a:noFill/>
                      </a:ln>
                      <a:effectLst/>
                    </p:spPr>
                  </p:pic>
                </p:oleObj>
              </mc:Fallback>
            </mc:AlternateContent>
          </a:graphicData>
        </a:graphic>
      </p:graphicFrame>
      <p:sp>
        <p:nvSpPr>
          <p:cNvPr id="217" name="TextBox 216"/>
          <p:cNvSpPr txBox="1"/>
          <p:nvPr/>
        </p:nvSpPr>
        <p:spPr>
          <a:xfrm>
            <a:off x="625587" y="2605227"/>
            <a:ext cx="5572013" cy="707886"/>
          </a:xfrm>
          <a:prstGeom prst="rect">
            <a:avLst/>
          </a:prstGeom>
          <a:noFill/>
        </p:spPr>
        <p:txBody>
          <a:bodyPr wrap="square" rtlCol="0">
            <a:spAutoFit/>
          </a:bodyPr>
          <a:lstStyle/>
          <a:p>
            <a:r>
              <a:rPr lang="en-US" sz="2000" dirty="0">
                <a:solidFill>
                  <a:srgbClr val="FF0000"/>
                </a:solidFill>
                <a:latin typeface="Apple Chancery"/>
                <a:cs typeface="Apple Chancery"/>
              </a:rPr>
              <a:t>What’s common </a:t>
            </a:r>
            <a:r>
              <a:rPr lang="en-US" sz="2000" dirty="0">
                <a:latin typeface="Times New Roman"/>
                <a:cs typeface="Times New Roman"/>
              </a:rPr>
              <a:t>in a </a:t>
            </a:r>
            <a:r>
              <a:rPr lang="en-US" sz="2000" dirty="0">
                <a:solidFill>
                  <a:srgbClr val="0000FF"/>
                </a:solidFill>
                <a:latin typeface="Times New Roman"/>
                <a:cs typeface="Times New Roman"/>
              </a:rPr>
              <a:t>parallel combination </a:t>
            </a:r>
            <a:r>
              <a:rPr lang="en-US" sz="2000" dirty="0">
                <a:latin typeface="Times New Roman"/>
                <a:cs typeface="Times New Roman"/>
              </a:rPr>
              <a:t>is the </a:t>
            </a:r>
            <a:r>
              <a:rPr lang="en-US" sz="2000" dirty="0">
                <a:solidFill>
                  <a:srgbClr val="0000FF"/>
                </a:solidFill>
                <a:latin typeface="Times New Roman"/>
                <a:cs typeface="Times New Roman"/>
              </a:rPr>
              <a:t>voltage drop across each element.</a:t>
            </a:r>
            <a:r>
              <a:rPr lang="en-US" sz="2000" dirty="0">
                <a:latin typeface="Times New Roman"/>
                <a:cs typeface="Times New Roman"/>
              </a:rPr>
              <a:t>  </a:t>
            </a:r>
          </a:p>
        </p:txBody>
      </p:sp>
      <p:grpSp>
        <p:nvGrpSpPr>
          <p:cNvPr id="218" name="Group 217"/>
          <p:cNvGrpSpPr/>
          <p:nvPr/>
        </p:nvGrpSpPr>
        <p:grpSpPr>
          <a:xfrm>
            <a:off x="6828134" y="2749521"/>
            <a:ext cx="308298" cy="304915"/>
            <a:chOff x="6610027" y="3162302"/>
            <a:chExt cx="308298" cy="304915"/>
          </a:xfrm>
        </p:grpSpPr>
        <p:cxnSp>
          <p:nvCxnSpPr>
            <p:cNvPr id="219" name="Straight Arrow Connector 218"/>
            <p:cNvCxnSpPr/>
            <p:nvPr/>
          </p:nvCxnSpPr>
          <p:spPr>
            <a:xfrm flipV="1">
              <a:off x="6610027" y="3162302"/>
              <a:ext cx="3" cy="200023"/>
            </a:xfrm>
            <a:prstGeom prst="straightConnector1">
              <a:avLst/>
            </a:prstGeom>
            <a:ln w="12700"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220" name="Freeform 219"/>
            <p:cNvSpPr/>
            <p:nvPr/>
          </p:nvSpPr>
          <p:spPr>
            <a:xfrm>
              <a:off x="6610350" y="3362325"/>
              <a:ext cx="307975" cy="104892"/>
            </a:xfrm>
            <a:custGeom>
              <a:avLst/>
              <a:gdLst>
                <a:gd name="connsiteX0" fmla="*/ 0 w 307975"/>
                <a:gd name="connsiteY0" fmla="*/ 0 h 104892"/>
                <a:gd name="connsiteX1" fmla="*/ 28575 w 307975"/>
                <a:gd name="connsiteY1" fmla="*/ 79375 h 104892"/>
                <a:gd name="connsiteX2" fmla="*/ 117475 w 307975"/>
                <a:gd name="connsiteY2" fmla="*/ 101600 h 104892"/>
                <a:gd name="connsiteX3" fmla="*/ 307975 w 307975"/>
                <a:gd name="connsiteY3" fmla="*/ 104775 h 104892"/>
              </a:gdLst>
              <a:ahLst/>
              <a:cxnLst>
                <a:cxn ang="0">
                  <a:pos x="connsiteX0" y="connsiteY0"/>
                </a:cxn>
                <a:cxn ang="0">
                  <a:pos x="connsiteX1" y="connsiteY1"/>
                </a:cxn>
                <a:cxn ang="0">
                  <a:pos x="connsiteX2" y="connsiteY2"/>
                </a:cxn>
                <a:cxn ang="0">
                  <a:pos x="connsiteX3" y="connsiteY3"/>
                </a:cxn>
              </a:cxnLst>
              <a:rect l="l" t="t" r="r" b="b"/>
              <a:pathLst>
                <a:path w="307975" h="104892">
                  <a:moveTo>
                    <a:pt x="0" y="0"/>
                  </a:moveTo>
                  <a:cubicBezTo>
                    <a:pt x="4498" y="31221"/>
                    <a:pt x="8996" y="62442"/>
                    <a:pt x="28575" y="79375"/>
                  </a:cubicBezTo>
                  <a:cubicBezTo>
                    <a:pt x="48154" y="96308"/>
                    <a:pt x="70908" y="97367"/>
                    <a:pt x="117475" y="101600"/>
                  </a:cubicBezTo>
                  <a:cubicBezTo>
                    <a:pt x="164042" y="105833"/>
                    <a:pt x="307975" y="104775"/>
                    <a:pt x="307975" y="104775"/>
                  </a:cubicBezTo>
                </a:path>
              </a:pathLst>
            </a:custGeom>
            <a:ln w="12700"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aphicFrame>
        <p:nvGraphicFramePr>
          <p:cNvPr id="221" name="Object 2"/>
          <p:cNvGraphicFramePr>
            <a:graphicFrameLocks noChangeAspect="1"/>
          </p:cNvGraphicFramePr>
          <p:nvPr>
            <p:extLst>
              <p:ext uri="{D42A27DB-BD31-4B8C-83A1-F6EECF244321}">
                <p14:modId xmlns:p14="http://schemas.microsoft.com/office/powerpoint/2010/main" val="124300293"/>
              </p:ext>
            </p:extLst>
          </p:nvPr>
        </p:nvGraphicFramePr>
        <p:xfrm>
          <a:off x="6907832" y="2675743"/>
          <a:ext cx="239713" cy="350837"/>
        </p:xfrm>
        <a:graphic>
          <a:graphicData uri="http://schemas.openxmlformats.org/presentationml/2006/ole">
            <mc:AlternateContent xmlns:mc="http://schemas.openxmlformats.org/markup-compatibility/2006">
              <mc:Choice xmlns:v="urn:schemas-microsoft-com:vml" Requires="v">
                <p:oleObj name="Equation" r:id="rId13" imgW="139700" imgH="203200" progId="Equation.DSMT4">
                  <p:embed/>
                </p:oleObj>
              </mc:Choice>
              <mc:Fallback>
                <p:oleObj name="Equation" r:id="rId13" imgW="139700" imgH="203200" progId="Equation.DSMT4">
                  <p:embed/>
                  <p:pic>
                    <p:nvPicPr>
                      <p:cNvPr id="0" name=""/>
                      <p:cNvPicPr>
                        <a:picLocks noChangeAspect="1" noChangeArrowheads="1"/>
                      </p:cNvPicPr>
                      <p:nvPr/>
                    </p:nvPicPr>
                    <p:blipFill>
                      <a:blip r:embed="rId14"/>
                      <a:srcRect/>
                      <a:stretch>
                        <a:fillRect/>
                      </a:stretch>
                    </p:blipFill>
                    <p:spPr bwMode="auto">
                      <a:xfrm>
                        <a:off x="6907832" y="2675743"/>
                        <a:ext cx="239713" cy="350837"/>
                      </a:xfrm>
                      <a:prstGeom prst="rect">
                        <a:avLst/>
                      </a:prstGeom>
                      <a:noFill/>
                      <a:ln>
                        <a:noFill/>
                      </a:ln>
                      <a:effectLst/>
                    </p:spPr>
                  </p:pic>
                </p:oleObj>
              </mc:Fallback>
            </mc:AlternateContent>
          </a:graphicData>
        </a:graphic>
      </p:graphicFrame>
      <p:grpSp>
        <p:nvGrpSpPr>
          <p:cNvPr id="5" name="Group 4"/>
          <p:cNvGrpSpPr/>
          <p:nvPr/>
        </p:nvGrpSpPr>
        <p:grpSpPr>
          <a:xfrm>
            <a:off x="7594664" y="3671341"/>
            <a:ext cx="1227911" cy="1760580"/>
            <a:chOff x="7594664" y="2792412"/>
            <a:chExt cx="1227911" cy="1760580"/>
          </a:xfrm>
        </p:grpSpPr>
        <p:sp>
          <p:nvSpPr>
            <p:cNvPr id="134" name="Line 73"/>
            <p:cNvSpPr>
              <a:spLocks noChangeShapeType="1"/>
            </p:cNvSpPr>
            <p:nvPr/>
          </p:nvSpPr>
          <p:spPr bwMode="auto">
            <a:xfrm>
              <a:off x="7601008" y="3345698"/>
              <a:ext cx="275409" cy="635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39" name="Line 111"/>
            <p:cNvSpPr>
              <a:spLocks noChangeShapeType="1"/>
            </p:cNvSpPr>
            <p:nvPr/>
          </p:nvSpPr>
          <p:spPr bwMode="auto">
            <a:xfrm>
              <a:off x="7594664" y="3345698"/>
              <a:ext cx="0" cy="773113"/>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nvGrpSpPr>
            <p:cNvPr id="140" name="Group 139"/>
            <p:cNvGrpSpPr/>
            <p:nvPr/>
          </p:nvGrpSpPr>
          <p:grpSpPr>
            <a:xfrm rot="10800000">
              <a:off x="8143118" y="3822742"/>
              <a:ext cx="107950" cy="609600"/>
              <a:chOff x="7239000" y="1439068"/>
              <a:chExt cx="76200" cy="609600"/>
            </a:xfrm>
          </p:grpSpPr>
          <p:sp>
            <p:nvSpPr>
              <p:cNvPr id="141" name="Line 125"/>
              <p:cNvSpPr>
                <a:spLocks noChangeShapeType="1"/>
              </p:cNvSpPr>
              <p:nvPr/>
            </p:nvSpPr>
            <p:spPr bwMode="auto">
              <a:xfrm>
                <a:off x="7239000" y="1667668"/>
                <a:ext cx="0" cy="152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42" name="Line 126"/>
              <p:cNvSpPr>
                <a:spLocks noChangeShapeType="1"/>
              </p:cNvSpPr>
              <p:nvPr/>
            </p:nvSpPr>
            <p:spPr bwMode="auto">
              <a:xfrm>
                <a:off x="7315200" y="1439068"/>
                <a:ext cx="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170" name="Line 131"/>
            <p:cNvSpPr>
              <a:spLocks noChangeShapeType="1"/>
            </p:cNvSpPr>
            <p:nvPr/>
          </p:nvSpPr>
          <p:spPr bwMode="auto">
            <a:xfrm>
              <a:off x="7594664" y="4118811"/>
              <a:ext cx="546866" cy="635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82" name="Line 73"/>
            <p:cNvSpPr>
              <a:spLocks noChangeShapeType="1"/>
            </p:cNvSpPr>
            <p:nvPr/>
          </p:nvSpPr>
          <p:spPr bwMode="auto">
            <a:xfrm>
              <a:off x="8539220" y="3348873"/>
              <a:ext cx="275409"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nvGrpSpPr>
            <p:cNvPr id="183" name="Group 182"/>
            <p:cNvGrpSpPr/>
            <p:nvPr/>
          </p:nvGrpSpPr>
          <p:grpSpPr>
            <a:xfrm>
              <a:off x="7879592" y="3162343"/>
              <a:ext cx="660401" cy="321770"/>
              <a:chOff x="5746750" y="2319338"/>
              <a:chExt cx="660401" cy="321770"/>
            </a:xfrm>
          </p:grpSpPr>
          <p:grpSp>
            <p:nvGrpSpPr>
              <p:cNvPr id="184" name="Group 48"/>
              <p:cNvGrpSpPr>
                <a:grpSpLocks/>
              </p:cNvGrpSpPr>
              <p:nvPr/>
            </p:nvGrpSpPr>
            <p:grpSpPr bwMode="auto">
              <a:xfrm>
                <a:off x="5746750" y="2319338"/>
                <a:ext cx="628650" cy="321770"/>
                <a:chOff x="2256" y="2880"/>
                <a:chExt cx="576" cy="240"/>
              </a:xfrm>
            </p:grpSpPr>
            <p:sp>
              <p:nvSpPr>
                <p:cNvPr id="186" name="Line 49"/>
                <p:cNvSpPr>
                  <a:spLocks noChangeShapeType="1"/>
                </p:cNvSpPr>
                <p:nvPr/>
              </p:nvSpPr>
              <p:spPr bwMode="auto">
                <a:xfrm flipV="1">
                  <a:off x="2256" y="2880"/>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87" name="Line 50"/>
                <p:cNvSpPr>
                  <a:spLocks noChangeShapeType="1"/>
                </p:cNvSpPr>
                <p:nvPr/>
              </p:nvSpPr>
              <p:spPr bwMode="auto">
                <a:xfrm>
                  <a:off x="2304" y="2880"/>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88" name="Line 51"/>
                <p:cNvSpPr>
                  <a:spLocks noChangeShapeType="1"/>
                </p:cNvSpPr>
                <p:nvPr/>
              </p:nvSpPr>
              <p:spPr bwMode="auto">
                <a:xfrm flipV="1">
                  <a:off x="2400" y="2880"/>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89" name="Line 52"/>
                <p:cNvSpPr>
                  <a:spLocks noChangeShapeType="1"/>
                </p:cNvSpPr>
                <p:nvPr/>
              </p:nvSpPr>
              <p:spPr bwMode="auto">
                <a:xfrm>
                  <a:off x="2496" y="2880"/>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90" name="Line 53"/>
                <p:cNvSpPr>
                  <a:spLocks noChangeShapeType="1"/>
                </p:cNvSpPr>
                <p:nvPr/>
              </p:nvSpPr>
              <p:spPr bwMode="auto">
                <a:xfrm flipV="1">
                  <a:off x="2784" y="2976"/>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91" name="Line 54"/>
                <p:cNvSpPr>
                  <a:spLocks noChangeShapeType="1"/>
                </p:cNvSpPr>
                <p:nvPr/>
              </p:nvSpPr>
              <p:spPr bwMode="auto">
                <a:xfrm flipV="1">
                  <a:off x="2592" y="2880"/>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92" name="Line 55"/>
                <p:cNvSpPr>
                  <a:spLocks noChangeShapeType="1"/>
                </p:cNvSpPr>
                <p:nvPr/>
              </p:nvSpPr>
              <p:spPr bwMode="auto">
                <a:xfrm>
                  <a:off x="2688" y="2880"/>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185" name="Line 78"/>
              <p:cNvSpPr>
                <a:spLocks noChangeShapeType="1"/>
              </p:cNvSpPr>
              <p:nvPr/>
            </p:nvSpPr>
            <p:spPr bwMode="auto">
              <a:xfrm flipH="1" flipV="1">
                <a:off x="6375401" y="2448046"/>
                <a:ext cx="31750" cy="5782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204" name="Line 131"/>
            <p:cNvSpPr>
              <a:spLocks noChangeShapeType="1"/>
            </p:cNvSpPr>
            <p:nvPr/>
          </p:nvSpPr>
          <p:spPr bwMode="auto">
            <a:xfrm>
              <a:off x="8251069" y="4125161"/>
              <a:ext cx="571506"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05" name="Line 111"/>
            <p:cNvSpPr>
              <a:spLocks noChangeShapeType="1"/>
            </p:cNvSpPr>
            <p:nvPr/>
          </p:nvSpPr>
          <p:spPr bwMode="auto">
            <a:xfrm>
              <a:off x="8822574" y="3345698"/>
              <a:ext cx="0" cy="773113"/>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aphicFrame>
          <p:nvGraphicFramePr>
            <p:cNvPr id="215" name="Object 2"/>
            <p:cNvGraphicFramePr>
              <a:graphicFrameLocks noChangeAspect="1"/>
            </p:cNvGraphicFramePr>
            <p:nvPr>
              <p:extLst>
                <p:ext uri="{D42A27DB-BD31-4B8C-83A1-F6EECF244321}">
                  <p14:modId xmlns:p14="http://schemas.microsoft.com/office/powerpoint/2010/main" val="1687598931"/>
                </p:ext>
              </p:extLst>
            </p:nvPr>
          </p:nvGraphicFramePr>
          <p:xfrm>
            <a:off x="8200266" y="4203742"/>
            <a:ext cx="327025" cy="349250"/>
          </p:xfrm>
          <a:graphic>
            <a:graphicData uri="http://schemas.openxmlformats.org/presentationml/2006/ole">
              <mc:AlternateContent xmlns:mc="http://schemas.openxmlformats.org/markup-compatibility/2006">
                <mc:Choice xmlns:v="urn:schemas-microsoft-com:vml" Requires="v">
                  <p:oleObj name="Equation" r:id="rId15" imgW="190500" imgH="203200" progId="Equation.DSMT4">
                    <p:embed/>
                  </p:oleObj>
                </mc:Choice>
                <mc:Fallback>
                  <p:oleObj name="Equation" r:id="rId15" imgW="190500" imgH="203200" progId="Equation.DSMT4">
                    <p:embed/>
                    <p:pic>
                      <p:nvPicPr>
                        <p:cNvPr id="0" name=""/>
                        <p:cNvPicPr>
                          <a:picLocks noChangeAspect="1" noChangeArrowheads="1"/>
                        </p:cNvPicPr>
                        <p:nvPr/>
                      </p:nvPicPr>
                      <p:blipFill>
                        <a:blip r:embed="rId8"/>
                        <a:srcRect/>
                        <a:stretch>
                          <a:fillRect/>
                        </a:stretch>
                      </p:blipFill>
                      <p:spPr bwMode="auto">
                        <a:xfrm>
                          <a:off x="8200266" y="4203742"/>
                          <a:ext cx="327025" cy="349250"/>
                        </a:xfrm>
                        <a:prstGeom prst="rect">
                          <a:avLst/>
                        </a:prstGeom>
                        <a:noFill/>
                        <a:ln>
                          <a:noFill/>
                        </a:ln>
                        <a:effectLst/>
                      </p:spPr>
                    </p:pic>
                  </p:oleObj>
                </mc:Fallback>
              </mc:AlternateContent>
            </a:graphicData>
          </a:graphic>
        </p:graphicFrame>
        <p:graphicFrame>
          <p:nvGraphicFramePr>
            <p:cNvPr id="216" name="Object 2"/>
            <p:cNvGraphicFramePr>
              <a:graphicFrameLocks noChangeAspect="1"/>
            </p:cNvGraphicFramePr>
            <p:nvPr>
              <p:extLst>
                <p:ext uri="{D42A27DB-BD31-4B8C-83A1-F6EECF244321}">
                  <p14:modId xmlns:p14="http://schemas.microsoft.com/office/powerpoint/2010/main" val="157141524"/>
                </p:ext>
              </p:extLst>
            </p:nvPr>
          </p:nvGraphicFramePr>
          <p:xfrm>
            <a:off x="7997061" y="2792412"/>
            <a:ext cx="501650" cy="392113"/>
          </p:xfrm>
          <a:graphic>
            <a:graphicData uri="http://schemas.openxmlformats.org/presentationml/2006/ole">
              <mc:AlternateContent xmlns:mc="http://schemas.openxmlformats.org/markup-compatibility/2006">
                <mc:Choice xmlns:v="urn:schemas-microsoft-com:vml" Requires="v">
                  <p:oleObj name="Equation" r:id="rId16" imgW="292100" imgH="228600" progId="Equation.DSMT4">
                    <p:embed/>
                  </p:oleObj>
                </mc:Choice>
                <mc:Fallback>
                  <p:oleObj name="Equation" r:id="rId16" imgW="292100" imgH="228600" progId="Equation.DSMT4">
                    <p:embed/>
                    <p:pic>
                      <p:nvPicPr>
                        <p:cNvPr id="0" name=""/>
                        <p:cNvPicPr>
                          <a:picLocks noChangeAspect="1" noChangeArrowheads="1"/>
                        </p:cNvPicPr>
                        <p:nvPr/>
                      </p:nvPicPr>
                      <p:blipFill>
                        <a:blip r:embed="rId17"/>
                        <a:srcRect/>
                        <a:stretch>
                          <a:fillRect/>
                        </a:stretch>
                      </p:blipFill>
                      <p:spPr bwMode="auto">
                        <a:xfrm>
                          <a:off x="7997061" y="2792412"/>
                          <a:ext cx="501650" cy="392113"/>
                        </a:xfrm>
                        <a:prstGeom prst="rect">
                          <a:avLst/>
                        </a:prstGeom>
                        <a:noFill/>
                        <a:ln>
                          <a:noFill/>
                        </a:ln>
                        <a:effectLst/>
                      </p:spPr>
                    </p:pic>
                  </p:oleObj>
                </mc:Fallback>
              </mc:AlternateContent>
            </a:graphicData>
          </a:graphic>
        </p:graphicFrame>
        <p:grpSp>
          <p:nvGrpSpPr>
            <p:cNvPr id="222" name="Group 221"/>
            <p:cNvGrpSpPr/>
            <p:nvPr/>
          </p:nvGrpSpPr>
          <p:grpSpPr>
            <a:xfrm>
              <a:off x="7684769" y="3755084"/>
              <a:ext cx="308298" cy="304915"/>
              <a:chOff x="6610027" y="3162302"/>
              <a:chExt cx="308298" cy="304915"/>
            </a:xfrm>
          </p:grpSpPr>
          <p:cxnSp>
            <p:nvCxnSpPr>
              <p:cNvPr id="223" name="Straight Arrow Connector 222"/>
              <p:cNvCxnSpPr/>
              <p:nvPr/>
            </p:nvCxnSpPr>
            <p:spPr>
              <a:xfrm flipV="1">
                <a:off x="6610027" y="3162302"/>
                <a:ext cx="3" cy="200023"/>
              </a:xfrm>
              <a:prstGeom prst="straightConnector1">
                <a:avLst/>
              </a:prstGeom>
              <a:ln w="12700"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224" name="Freeform 223"/>
              <p:cNvSpPr/>
              <p:nvPr/>
            </p:nvSpPr>
            <p:spPr>
              <a:xfrm>
                <a:off x="6610350" y="3362325"/>
                <a:ext cx="307975" cy="104892"/>
              </a:xfrm>
              <a:custGeom>
                <a:avLst/>
                <a:gdLst>
                  <a:gd name="connsiteX0" fmla="*/ 0 w 307975"/>
                  <a:gd name="connsiteY0" fmla="*/ 0 h 104892"/>
                  <a:gd name="connsiteX1" fmla="*/ 28575 w 307975"/>
                  <a:gd name="connsiteY1" fmla="*/ 79375 h 104892"/>
                  <a:gd name="connsiteX2" fmla="*/ 117475 w 307975"/>
                  <a:gd name="connsiteY2" fmla="*/ 101600 h 104892"/>
                  <a:gd name="connsiteX3" fmla="*/ 307975 w 307975"/>
                  <a:gd name="connsiteY3" fmla="*/ 104775 h 104892"/>
                </a:gdLst>
                <a:ahLst/>
                <a:cxnLst>
                  <a:cxn ang="0">
                    <a:pos x="connsiteX0" y="connsiteY0"/>
                  </a:cxn>
                  <a:cxn ang="0">
                    <a:pos x="connsiteX1" y="connsiteY1"/>
                  </a:cxn>
                  <a:cxn ang="0">
                    <a:pos x="connsiteX2" y="connsiteY2"/>
                  </a:cxn>
                  <a:cxn ang="0">
                    <a:pos x="connsiteX3" y="connsiteY3"/>
                  </a:cxn>
                </a:cxnLst>
                <a:rect l="l" t="t" r="r" b="b"/>
                <a:pathLst>
                  <a:path w="307975" h="104892">
                    <a:moveTo>
                      <a:pt x="0" y="0"/>
                    </a:moveTo>
                    <a:cubicBezTo>
                      <a:pt x="4498" y="31221"/>
                      <a:pt x="8996" y="62442"/>
                      <a:pt x="28575" y="79375"/>
                    </a:cubicBezTo>
                    <a:cubicBezTo>
                      <a:pt x="48154" y="96308"/>
                      <a:pt x="70908" y="97367"/>
                      <a:pt x="117475" y="101600"/>
                    </a:cubicBezTo>
                    <a:cubicBezTo>
                      <a:pt x="164042" y="105833"/>
                      <a:pt x="307975" y="104775"/>
                      <a:pt x="307975" y="104775"/>
                    </a:cubicBezTo>
                  </a:path>
                </a:pathLst>
              </a:custGeom>
              <a:ln w="12700"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aphicFrame>
          <p:nvGraphicFramePr>
            <p:cNvPr id="225" name="Object 2"/>
            <p:cNvGraphicFramePr>
              <a:graphicFrameLocks noChangeAspect="1"/>
            </p:cNvGraphicFramePr>
            <p:nvPr>
              <p:extLst>
                <p:ext uri="{D42A27DB-BD31-4B8C-83A1-F6EECF244321}">
                  <p14:modId xmlns:p14="http://schemas.microsoft.com/office/powerpoint/2010/main" val="1065926774"/>
                </p:ext>
              </p:extLst>
            </p:nvPr>
          </p:nvGraphicFramePr>
          <p:xfrm>
            <a:off x="7753354" y="3635210"/>
            <a:ext cx="239713" cy="350837"/>
          </p:xfrm>
          <a:graphic>
            <a:graphicData uri="http://schemas.openxmlformats.org/presentationml/2006/ole">
              <mc:AlternateContent xmlns:mc="http://schemas.openxmlformats.org/markup-compatibility/2006">
                <mc:Choice xmlns:v="urn:schemas-microsoft-com:vml" Requires="v">
                  <p:oleObj name="Equation" r:id="rId18" imgW="139700" imgH="203200" progId="Equation.DSMT4">
                    <p:embed/>
                  </p:oleObj>
                </mc:Choice>
                <mc:Fallback>
                  <p:oleObj name="Equation" r:id="rId18" imgW="139700" imgH="203200" progId="Equation.DSMT4">
                    <p:embed/>
                    <p:pic>
                      <p:nvPicPr>
                        <p:cNvPr id="0" name=""/>
                        <p:cNvPicPr>
                          <a:picLocks noChangeAspect="1" noChangeArrowheads="1"/>
                        </p:cNvPicPr>
                        <p:nvPr/>
                      </p:nvPicPr>
                      <p:blipFill>
                        <a:blip r:embed="rId14"/>
                        <a:srcRect/>
                        <a:stretch>
                          <a:fillRect/>
                        </a:stretch>
                      </p:blipFill>
                      <p:spPr bwMode="auto">
                        <a:xfrm>
                          <a:off x="7753354" y="3635210"/>
                          <a:ext cx="239713" cy="350837"/>
                        </a:xfrm>
                        <a:prstGeom prst="rect">
                          <a:avLst/>
                        </a:prstGeom>
                        <a:noFill/>
                        <a:ln>
                          <a:noFill/>
                        </a:ln>
                        <a:effectLst/>
                      </p:spPr>
                    </p:pic>
                  </p:oleObj>
                </mc:Fallback>
              </mc:AlternateContent>
            </a:graphicData>
          </a:graphic>
        </p:graphicFrame>
      </p:grpSp>
      <p:cxnSp>
        <p:nvCxnSpPr>
          <p:cNvPr id="3" name="Straight Connector 2"/>
          <p:cNvCxnSpPr/>
          <p:nvPr/>
        </p:nvCxnSpPr>
        <p:spPr>
          <a:xfrm flipV="1">
            <a:off x="2766763" y="4879471"/>
            <a:ext cx="195512" cy="317500"/>
          </a:xfrm>
          <a:prstGeom prst="line">
            <a:avLst/>
          </a:prstGeom>
          <a:ln w="1270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226" name="Straight Connector 225"/>
          <p:cNvCxnSpPr/>
          <p:nvPr/>
        </p:nvCxnSpPr>
        <p:spPr>
          <a:xfrm flipV="1">
            <a:off x="3373188" y="4879471"/>
            <a:ext cx="195512" cy="317500"/>
          </a:xfrm>
          <a:prstGeom prst="line">
            <a:avLst/>
          </a:prstGeom>
          <a:ln w="1270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227" name="Straight Connector 226"/>
          <p:cNvCxnSpPr/>
          <p:nvPr/>
        </p:nvCxnSpPr>
        <p:spPr>
          <a:xfrm flipV="1">
            <a:off x="3943520" y="4862728"/>
            <a:ext cx="195512" cy="317500"/>
          </a:xfrm>
          <a:prstGeom prst="line">
            <a:avLst/>
          </a:prstGeom>
          <a:ln w="1270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228" name="Straight Connector 227"/>
          <p:cNvCxnSpPr/>
          <p:nvPr/>
        </p:nvCxnSpPr>
        <p:spPr>
          <a:xfrm flipV="1">
            <a:off x="4524216" y="4843462"/>
            <a:ext cx="195512" cy="317500"/>
          </a:xfrm>
          <a:prstGeom prst="line">
            <a:avLst/>
          </a:prstGeom>
          <a:ln w="12700" cmpd="sng">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89" name="Line 73"/>
          <p:cNvSpPr>
            <a:spLocks noChangeShapeType="1"/>
          </p:cNvSpPr>
          <p:nvPr/>
        </p:nvSpPr>
        <p:spPr bwMode="auto">
          <a:xfrm>
            <a:off x="6745951" y="1813927"/>
            <a:ext cx="847750" cy="4789"/>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90" name="Line 78"/>
          <p:cNvSpPr>
            <a:spLocks noChangeShapeType="1"/>
          </p:cNvSpPr>
          <p:nvPr/>
        </p:nvSpPr>
        <p:spPr bwMode="auto">
          <a:xfrm flipH="1">
            <a:off x="7181683" y="1153325"/>
            <a:ext cx="375575"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92" name="Line 111"/>
          <p:cNvSpPr>
            <a:spLocks noChangeShapeType="1"/>
          </p:cNvSpPr>
          <p:nvPr/>
        </p:nvSpPr>
        <p:spPr bwMode="auto">
          <a:xfrm>
            <a:off x="7181681" y="1143685"/>
            <a:ext cx="1" cy="1344863"/>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nvGrpSpPr>
          <p:cNvPr id="98" name="Group 97"/>
          <p:cNvGrpSpPr/>
          <p:nvPr/>
        </p:nvGrpSpPr>
        <p:grpSpPr>
          <a:xfrm>
            <a:off x="7557258" y="910444"/>
            <a:ext cx="797838" cy="388734"/>
            <a:chOff x="5746750" y="2319338"/>
            <a:chExt cx="660401" cy="321770"/>
          </a:xfrm>
        </p:grpSpPr>
        <p:grpSp>
          <p:nvGrpSpPr>
            <p:cNvPr id="99" name="Group 48"/>
            <p:cNvGrpSpPr>
              <a:grpSpLocks/>
            </p:cNvGrpSpPr>
            <p:nvPr/>
          </p:nvGrpSpPr>
          <p:grpSpPr bwMode="auto">
            <a:xfrm>
              <a:off x="5746750" y="2319338"/>
              <a:ext cx="628650" cy="321770"/>
              <a:chOff x="2256" y="2880"/>
              <a:chExt cx="576" cy="240"/>
            </a:xfrm>
          </p:grpSpPr>
          <p:sp>
            <p:nvSpPr>
              <p:cNvPr id="101" name="Line 49"/>
              <p:cNvSpPr>
                <a:spLocks noChangeShapeType="1"/>
              </p:cNvSpPr>
              <p:nvPr/>
            </p:nvSpPr>
            <p:spPr bwMode="auto">
              <a:xfrm flipV="1">
                <a:off x="2256" y="2880"/>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02" name="Line 50"/>
              <p:cNvSpPr>
                <a:spLocks noChangeShapeType="1"/>
              </p:cNvSpPr>
              <p:nvPr/>
            </p:nvSpPr>
            <p:spPr bwMode="auto">
              <a:xfrm>
                <a:off x="2304" y="2880"/>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03" name="Line 51"/>
              <p:cNvSpPr>
                <a:spLocks noChangeShapeType="1"/>
              </p:cNvSpPr>
              <p:nvPr/>
            </p:nvSpPr>
            <p:spPr bwMode="auto">
              <a:xfrm flipV="1">
                <a:off x="2400" y="2880"/>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04" name="Line 52"/>
              <p:cNvSpPr>
                <a:spLocks noChangeShapeType="1"/>
              </p:cNvSpPr>
              <p:nvPr/>
            </p:nvSpPr>
            <p:spPr bwMode="auto">
              <a:xfrm>
                <a:off x="2496" y="2880"/>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05" name="Line 53"/>
              <p:cNvSpPr>
                <a:spLocks noChangeShapeType="1"/>
              </p:cNvSpPr>
              <p:nvPr/>
            </p:nvSpPr>
            <p:spPr bwMode="auto">
              <a:xfrm flipV="1">
                <a:off x="2784" y="2976"/>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06" name="Line 54"/>
              <p:cNvSpPr>
                <a:spLocks noChangeShapeType="1"/>
              </p:cNvSpPr>
              <p:nvPr/>
            </p:nvSpPr>
            <p:spPr bwMode="auto">
              <a:xfrm flipV="1">
                <a:off x="2592" y="2880"/>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07" name="Line 55"/>
              <p:cNvSpPr>
                <a:spLocks noChangeShapeType="1"/>
              </p:cNvSpPr>
              <p:nvPr/>
            </p:nvSpPr>
            <p:spPr bwMode="auto">
              <a:xfrm>
                <a:off x="2688" y="2880"/>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100" name="Line 78"/>
            <p:cNvSpPr>
              <a:spLocks noChangeShapeType="1"/>
            </p:cNvSpPr>
            <p:nvPr/>
          </p:nvSpPr>
          <p:spPr bwMode="auto">
            <a:xfrm flipH="1" flipV="1">
              <a:off x="6375401" y="2448046"/>
              <a:ext cx="31750" cy="5782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108" name="Line 73"/>
          <p:cNvSpPr>
            <a:spLocks noChangeShapeType="1"/>
          </p:cNvSpPr>
          <p:nvPr/>
        </p:nvSpPr>
        <p:spPr bwMode="auto">
          <a:xfrm flipV="1">
            <a:off x="8394440" y="1814880"/>
            <a:ext cx="583045" cy="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nvGrpSpPr>
          <p:cNvPr id="109" name="Group 108"/>
          <p:cNvGrpSpPr/>
          <p:nvPr/>
        </p:nvGrpSpPr>
        <p:grpSpPr>
          <a:xfrm>
            <a:off x="7597535" y="1589532"/>
            <a:ext cx="797838" cy="388734"/>
            <a:chOff x="5746750" y="2319338"/>
            <a:chExt cx="660401" cy="321770"/>
          </a:xfrm>
        </p:grpSpPr>
        <p:grpSp>
          <p:nvGrpSpPr>
            <p:cNvPr id="110" name="Group 48"/>
            <p:cNvGrpSpPr>
              <a:grpSpLocks/>
            </p:cNvGrpSpPr>
            <p:nvPr/>
          </p:nvGrpSpPr>
          <p:grpSpPr bwMode="auto">
            <a:xfrm>
              <a:off x="5746750" y="2319338"/>
              <a:ext cx="628650" cy="321770"/>
              <a:chOff x="2256" y="2880"/>
              <a:chExt cx="576" cy="240"/>
            </a:xfrm>
          </p:grpSpPr>
          <p:sp>
            <p:nvSpPr>
              <p:cNvPr id="112" name="Line 49"/>
              <p:cNvSpPr>
                <a:spLocks noChangeShapeType="1"/>
              </p:cNvSpPr>
              <p:nvPr/>
            </p:nvSpPr>
            <p:spPr bwMode="auto">
              <a:xfrm flipV="1">
                <a:off x="2256" y="2880"/>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13" name="Line 50"/>
              <p:cNvSpPr>
                <a:spLocks noChangeShapeType="1"/>
              </p:cNvSpPr>
              <p:nvPr/>
            </p:nvSpPr>
            <p:spPr bwMode="auto">
              <a:xfrm>
                <a:off x="2304" y="2880"/>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14" name="Line 51"/>
              <p:cNvSpPr>
                <a:spLocks noChangeShapeType="1"/>
              </p:cNvSpPr>
              <p:nvPr/>
            </p:nvSpPr>
            <p:spPr bwMode="auto">
              <a:xfrm flipV="1">
                <a:off x="2400" y="2880"/>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15" name="Line 52"/>
              <p:cNvSpPr>
                <a:spLocks noChangeShapeType="1"/>
              </p:cNvSpPr>
              <p:nvPr/>
            </p:nvSpPr>
            <p:spPr bwMode="auto">
              <a:xfrm>
                <a:off x="2496" y="2880"/>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16" name="Line 53"/>
              <p:cNvSpPr>
                <a:spLocks noChangeShapeType="1"/>
              </p:cNvSpPr>
              <p:nvPr/>
            </p:nvSpPr>
            <p:spPr bwMode="auto">
              <a:xfrm flipV="1">
                <a:off x="2784" y="2976"/>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17" name="Line 54"/>
              <p:cNvSpPr>
                <a:spLocks noChangeShapeType="1"/>
              </p:cNvSpPr>
              <p:nvPr/>
            </p:nvSpPr>
            <p:spPr bwMode="auto">
              <a:xfrm flipV="1">
                <a:off x="2592" y="2880"/>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18" name="Line 55"/>
              <p:cNvSpPr>
                <a:spLocks noChangeShapeType="1"/>
              </p:cNvSpPr>
              <p:nvPr/>
            </p:nvSpPr>
            <p:spPr bwMode="auto">
              <a:xfrm>
                <a:off x="2688" y="2880"/>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111" name="Line 78"/>
            <p:cNvSpPr>
              <a:spLocks noChangeShapeType="1"/>
            </p:cNvSpPr>
            <p:nvPr/>
          </p:nvSpPr>
          <p:spPr bwMode="auto">
            <a:xfrm flipH="1" flipV="1">
              <a:off x="6375401" y="2448046"/>
              <a:ext cx="31750" cy="5782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119" name="Line 73"/>
          <p:cNvSpPr>
            <a:spLocks noChangeShapeType="1"/>
          </p:cNvSpPr>
          <p:nvPr/>
        </p:nvSpPr>
        <p:spPr bwMode="auto">
          <a:xfrm flipV="1">
            <a:off x="8354494" y="2478467"/>
            <a:ext cx="377495" cy="22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nvGrpSpPr>
          <p:cNvPr id="120" name="Group 119"/>
          <p:cNvGrpSpPr/>
          <p:nvPr/>
        </p:nvGrpSpPr>
        <p:grpSpPr>
          <a:xfrm>
            <a:off x="7559178" y="2253118"/>
            <a:ext cx="797838" cy="388734"/>
            <a:chOff x="5746750" y="2319338"/>
            <a:chExt cx="660401" cy="321770"/>
          </a:xfrm>
        </p:grpSpPr>
        <p:grpSp>
          <p:nvGrpSpPr>
            <p:cNvPr id="121" name="Group 48"/>
            <p:cNvGrpSpPr>
              <a:grpSpLocks/>
            </p:cNvGrpSpPr>
            <p:nvPr/>
          </p:nvGrpSpPr>
          <p:grpSpPr bwMode="auto">
            <a:xfrm>
              <a:off x="5746750" y="2319338"/>
              <a:ext cx="628650" cy="321770"/>
              <a:chOff x="2256" y="2880"/>
              <a:chExt cx="576" cy="240"/>
            </a:xfrm>
          </p:grpSpPr>
          <p:sp>
            <p:nvSpPr>
              <p:cNvPr id="123" name="Line 49"/>
              <p:cNvSpPr>
                <a:spLocks noChangeShapeType="1"/>
              </p:cNvSpPr>
              <p:nvPr/>
            </p:nvSpPr>
            <p:spPr bwMode="auto">
              <a:xfrm flipV="1">
                <a:off x="2256" y="2880"/>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24" name="Line 50"/>
              <p:cNvSpPr>
                <a:spLocks noChangeShapeType="1"/>
              </p:cNvSpPr>
              <p:nvPr/>
            </p:nvSpPr>
            <p:spPr bwMode="auto">
              <a:xfrm>
                <a:off x="2304" y="2880"/>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25" name="Line 51"/>
              <p:cNvSpPr>
                <a:spLocks noChangeShapeType="1"/>
              </p:cNvSpPr>
              <p:nvPr/>
            </p:nvSpPr>
            <p:spPr bwMode="auto">
              <a:xfrm flipV="1">
                <a:off x="2400" y="2880"/>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26" name="Line 52"/>
              <p:cNvSpPr>
                <a:spLocks noChangeShapeType="1"/>
              </p:cNvSpPr>
              <p:nvPr/>
            </p:nvSpPr>
            <p:spPr bwMode="auto">
              <a:xfrm>
                <a:off x="2496" y="2880"/>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27" name="Line 53"/>
              <p:cNvSpPr>
                <a:spLocks noChangeShapeType="1"/>
              </p:cNvSpPr>
              <p:nvPr/>
            </p:nvSpPr>
            <p:spPr bwMode="auto">
              <a:xfrm flipV="1">
                <a:off x="2784" y="2976"/>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28" name="Line 54"/>
              <p:cNvSpPr>
                <a:spLocks noChangeShapeType="1"/>
              </p:cNvSpPr>
              <p:nvPr/>
            </p:nvSpPr>
            <p:spPr bwMode="auto">
              <a:xfrm flipV="1">
                <a:off x="2592" y="2880"/>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29" name="Line 55"/>
              <p:cNvSpPr>
                <a:spLocks noChangeShapeType="1"/>
              </p:cNvSpPr>
              <p:nvPr/>
            </p:nvSpPr>
            <p:spPr bwMode="auto">
              <a:xfrm>
                <a:off x="2688" y="2880"/>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122" name="Line 78"/>
            <p:cNvSpPr>
              <a:spLocks noChangeShapeType="1"/>
            </p:cNvSpPr>
            <p:nvPr/>
          </p:nvSpPr>
          <p:spPr bwMode="auto">
            <a:xfrm flipH="1" flipV="1">
              <a:off x="6375401" y="2448046"/>
              <a:ext cx="31750" cy="5782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grpSp>
        <p:nvGrpSpPr>
          <p:cNvPr id="93" name="Group 92"/>
          <p:cNvGrpSpPr/>
          <p:nvPr/>
        </p:nvGrpSpPr>
        <p:grpSpPr>
          <a:xfrm rot="10800000">
            <a:off x="7946658" y="2785445"/>
            <a:ext cx="130416" cy="736465"/>
            <a:chOff x="7239000" y="1439068"/>
            <a:chExt cx="76200" cy="609600"/>
          </a:xfrm>
        </p:grpSpPr>
        <p:sp>
          <p:nvSpPr>
            <p:cNvPr id="94" name="Line 125"/>
            <p:cNvSpPr>
              <a:spLocks noChangeShapeType="1"/>
            </p:cNvSpPr>
            <p:nvPr/>
          </p:nvSpPr>
          <p:spPr bwMode="auto">
            <a:xfrm>
              <a:off x="7239000" y="1667668"/>
              <a:ext cx="0" cy="152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95" name="Line 126"/>
            <p:cNvSpPr>
              <a:spLocks noChangeShapeType="1"/>
            </p:cNvSpPr>
            <p:nvPr/>
          </p:nvSpPr>
          <p:spPr bwMode="auto">
            <a:xfrm>
              <a:off x="7315200" y="1439068"/>
              <a:ext cx="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97" name="Line 131"/>
          <p:cNvSpPr>
            <a:spLocks noChangeShapeType="1"/>
          </p:cNvSpPr>
          <p:nvPr/>
        </p:nvSpPr>
        <p:spPr bwMode="auto">
          <a:xfrm>
            <a:off x="6745951" y="3133726"/>
            <a:ext cx="1198788" cy="17075"/>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30" name="Line 131"/>
          <p:cNvSpPr>
            <a:spLocks noChangeShapeType="1"/>
          </p:cNvSpPr>
          <p:nvPr/>
        </p:nvSpPr>
        <p:spPr bwMode="auto">
          <a:xfrm>
            <a:off x="8077074" y="3150801"/>
            <a:ext cx="902661"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31" name="Line 111"/>
          <p:cNvSpPr>
            <a:spLocks noChangeShapeType="1"/>
          </p:cNvSpPr>
          <p:nvPr/>
        </p:nvSpPr>
        <p:spPr bwMode="auto">
          <a:xfrm>
            <a:off x="8727162" y="1135793"/>
            <a:ext cx="4826" cy="1342674"/>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91" name="Line 78"/>
          <p:cNvSpPr>
            <a:spLocks noChangeShapeType="1"/>
          </p:cNvSpPr>
          <p:nvPr/>
        </p:nvSpPr>
        <p:spPr bwMode="auto">
          <a:xfrm flipH="1" flipV="1">
            <a:off x="8352256" y="1135793"/>
            <a:ext cx="374907" cy="789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96" name="Line 73"/>
          <p:cNvSpPr>
            <a:spLocks noChangeShapeType="1"/>
          </p:cNvSpPr>
          <p:nvPr/>
        </p:nvSpPr>
        <p:spPr bwMode="auto">
          <a:xfrm flipV="1">
            <a:off x="7181683" y="2488328"/>
            <a:ext cx="377495" cy="22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32" name="Line 111"/>
          <p:cNvSpPr>
            <a:spLocks noChangeShapeType="1"/>
          </p:cNvSpPr>
          <p:nvPr/>
        </p:nvSpPr>
        <p:spPr bwMode="auto">
          <a:xfrm>
            <a:off x="6745951" y="1813927"/>
            <a:ext cx="1" cy="1344863"/>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33" name="Line 111"/>
          <p:cNvSpPr>
            <a:spLocks noChangeShapeType="1"/>
          </p:cNvSpPr>
          <p:nvPr/>
        </p:nvSpPr>
        <p:spPr bwMode="auto">
          <a:xfrm>
            <a:off x="8979734" y="1813927"/>
            <a:ext cx="1" cy="1344863"/>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nvGrpSpPr>
          <p:cNvPr id="135" name="Group 134"/>
          <p:cNvGrpSpPr/>
          <p:nvPr/>
        </p:nvGrpSpPr>
        <p:grpSpPr>
          <a:xfrm rot="5400000" flipH="1">
            <a:off x="7250651" y="2102005"/>
            <a:ext cx="308298" cy="304915"/>
            <a:chOff x="6610027" y="3162302"/>
            <a:chExt cx="308298" cy="304915"/>
          </a:xfrm>
        </p:grpSpPr>
        <p:cxnSp>
          <p:nvCxnSpPr>
            <p:cNvPr id="136" name="Straight Arrow Connector 135"/>
            <p:cNvCxnSpPr/>
            <p:nvPr/>
          </p:nvCxnSpPr>
          <p:spPr>
            <a:xfrm flipV="1">
              <a:off x="6610027" y="3162302"/>
              <a:ext cx="3" cy="200023"/>
            </a:xfrm>
            <a:prstGeom prst="straightConnector1">
              <a:avLst/>
            </a:prstGeom>
            <a:ln w="12700"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137" name="Freeform 136"/>
            <p:cNvSpPr/>
            <p:nvPr/>
          </p:nvSpPr>
          <p:spPr>
            <a:xfrm>
              <a:off x="6610350" y="3362325"/>
              <a:ext cx="307975" cy="104892"/>
            </a:xfrm>
            <a:custGeom>
              <a:avLst/>
              <a:gdLst>
                <a:gd name="connsiteX0" fmla="*/ 0 w 307975"/>
                <a:gd name="connsiteY0" fmla="*/ 0 h 104892"/>
                <a:gd name="connsiteX1" fmla="*/ 28575 w 307975"/>
                <a:gd name="connsiteY1" fmla="*/ 79375 h 104892"/>
                <a:gd name="connsiteX2" fmla="*/ 117475 w 307975"/>
                <a:gd name="connsiteY2" fmla="*/ 101600 h 104892"/>
                <a:gd name="connsiteX3" fmla="*/ 307975 w 307975"/>
                <a:gd name="connsiteY3" fmla="*/ 104775 h 104892"/>
              </a:gdLst>
              <a:ahLst/>
              <a:cxnLst>
                <a:cxn ang="0">
                  <a:pos x="connsiteX0" y="connsiteY0"/>
                </a:cxn>
                <a:cxn ang="0">
                  <a:pos x="connsiteX1" y="connsiteY1"/>
                </a:cxn>
                <a:cxn ang="0">
                  <a:pos x="connsiteX2" y="connsiteY2"/>
                </a:cxn>
                <a:cxn ang="0">
                  <a:pos x="connsiteX3" y="connsiteY3"/>
                </a:cxn>
              </a:cxnLst>
              <a:rect l="l" t="t" r="r" b="b"/>
              <a:pathLst>
                <a:path w="307975" h="104892">
                  <a:moveTo>
                    <a:pt x="0" y="0"/>
                  </a:moveTo>
                  <a:cubicBezTo>
                    <a:pt x="4498" y="31221"/>
                    <a:pt x="8996" y="62442"/>
                    <a:pt x="28575" y="79375"/>
                  </a:cubicBezTo>
                  <a:cubicBezTo>
                    <a:pt x="48154" y="96308"/>
                    <a:pt x="70908" y="97367"/>
                    <a:pt x="117475" y="101600"/>
                  </a:cubicBezTo>
                  <a:cubicBezTo>
                    <a:pt x="164042" y="105833"/>
                    <a:pt x="307975" y="104775"/>
                    <a:pt x="307975" y="104775"/>
                  </a:cubicBezTo>
                </a:path>
              </a:pathLst>
            </a:custGeom>
            <a:ln w="12700"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38" name="Group 137"/>
          <p:cNvGrpSpPr/>
          <p:nvPr/>
        </p:nvGrpSpPr>
        <p:grpSpPr>
          <a:xfrm rot="5400000">
            <a:off x="7252571" y="1220088"/>
            <a:ext cx="308298" cy="304915"/>
            <a:chOff x="6610027" y="3162302"/>
            <a:chExt cx="308298" cy="304915"/>
          </a:xfrm>
        </p:grpSpPr>
        <p:cxnSp>
          <p:nvCxnSpPr>
            <p:cNvPr id="143" name="Straight Arrow Connector 142"/>
            <p:cNvCxnSpPr/>
            <p:nvPr/>
          </p:nvCxnSpPr>
          <p:spPr>
            <a:xfrm flipV="1">
              <a:off x="6610027" y="3162302"/>
              <a:ext cx="3" cy="200023"/>
            </a:xfrm>
            <a:prstGeom prst="straightConnector1">
              <a:avLst/>
            </a:prstGeom>
            <a:ln w="12700"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144" name="Freeform 143"/>
            <p:cNvSpPr/>
            <p:nvPr/>
          </p:nvSpPr>
          <p:spPr>
            <a:xfrm>
              <a:off x="6610350" y="3362325"/>
              <a:ext cx="307975" cy="104892"/>
            </a:xfrm>
            <a:custGeom>
              <a:avLst/>
              <a:gdLst>
                <a:gd name="connsiteX0" fmla="*/ 0 w 307975"/>
                <a:gd name="connsiteY0" fmla="*/ 0 h 104892"/>
                <a:gd name="connsiteX1" fmla="*/ 28575 w 307975"/>
                <a:gd name="connsiteY1" fmla="*/ 79375 h 104892"/>
                <a:gd name="connsiteX2" fmla="*/ 117475 w 307975"/>
                <a:gd name="connsiteY2" fmla="*/ 101600 h 104892"/>
                <a:gd name="connsiteX3" fmla="*/ 307975 w 307975"/>
                <a:gd name="connsiteY3" fmla="*/ 104775 h 104892"/>
              </a:gdLst>
              <a:ahLst/>
              <a:cxnLst>
                <a:cxn ang="0">
                  <a:pos x="connsiteX0" y="connsiteY0"/>
                </a:cxn>
                <a:cxn ang="0">
                  <a:pos x="connsiteX1" y="connsiteY1"/>
                </a:cxn>
                <a:cxn ang="0">
                  <a:pos x="connsiteX2" y="connsiteY2"/>
                </a:cxn>
                <a:cxn ang="0">
                  <a:pos x="connsiteX3" y="connsiteY3"/>
                </a:cxn>
              </a:cxnLst>
              <a:rect l="l" t="t" r="r" b="b"/>
              <a:pathLst>
                <a:path w="307975" h="104892">
                  <a:moveTo>
                    <a:pt x="0" y="0"/>
                  </a:moveTo>
                  <a:cubicBezTo>
                    <a:pt x="4498" y="31221"/>
                    <a:pt x="8996" y="62442"/>
                    <a:pt x="28575" y="79375"/>
                  </a:cubicBezTo>
                  <a:cubicBezTo>
                    <a:pt x="48154" y="96308"/>
                    <a:pt x="70908" y="97367"/>
                    <a:pt x="117475" y="101600"/>
                  </a:cubicBezTo>
                  <a:cubicBezTo>
                    <a:pt x="164042" y="105833"/>
                    <a:pt x="307975" y="104775"/>
                    <a:pt x="307975" y="104775"/>
                  </a:cubicBezTo>
                </a:path>
              </a:pathLst>
            </a:custGeom>
            <a:ln w="12700"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cxnSp>
        <p:nvCxnSpPr>
          <p:cNvPr id="8" name="Straight Arrow Connector 7"/>
          <p:cNvCxnSpPr/>
          <p:nvPr/>
        </p:nvCxnSpPr>
        <p:spPr>
          <a:xfrm>
            <a:off x="7312025" y="1866900"/>
            <a:ext cx="373067" cy="0"/>
          </a:xfrm>
          <a:prstGeom prst="straightConnector1">
            <a:avLst/>
          </a:prstGeom>
          <a:ln w="12700"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145" name="Object 2"/>
          <p:cNvGraphicFramePr>
            <a:graphicFrameLocks noChangeAspect="1"/>
          </p:cNvGraphicFramePr>
          <p:nvPr>
            <p:extLst>
              <p:ext uri="{D42A27DB-BD31-4B8C-83A1-F6EECF244321}">
                <p14:modId xmlns:p14="http://schemas.microsoft.com/office/powerpoint/2010/main" val="1066007466"/>
              </p:ext>
            </p:extLst>
          </p:nvPr>
        </p:nvGraphicFramePr>
        <p:xfrm>
          <a:off x="7266607" y="2057451"/>
          <a:ext cx="219075" cy="350838"/>
        </p:xfrm>
        <a:graphic>
          <a:graphicData uri="http://schemas.openxmlformats.org/presentationml/2006/ole">
            <mc:AlternateContent xmlns:mc="http://schemas.openxmlformats.org/markup-compatibility/2006">
              <mc:Choice xmlns:v="urn:schemas-microsoft-com:vml" Requires="v">
                <p:oleObj name="Equation" r:id="rId19" imgW="127000" imgH="203200" progId="Equation.DSMT4">
                  <p:embed/>
                </p:oleObj>
              </mc:Choice>
              <mc:Fallback>
                <p:oleObj name="Equation" r:id="rId19" imgW="127000" imgH="203200" progId="Equation.DSMT4">
                  <p:embed/>
                  <p:pic>
                    <p:nvPicPr>
                      <p:cNvPr id="0" name=""/>
                      <p:cNvPicPr>
                        <a:picLocks noChangeAspect="1" noChangeArrowheads="1"/>
                      </p:cNvPicPr>
                      <p:nvPr/>
                    </p:nvPicPr>
                    <p:blipFill>
                      <a:blip r:embed="rId20"/>
                      <a:srcRect/>
                      <a:stretch>
                        <a:fillRect/>
                      </a:stretch>
                    </p:blipFill>
                    <p:spPr bwMode="auto">
                      <a:xfrm>
                        <a:off x="7266607" y="2057451"/>
                        <a:ext cx="219075" cy="350838"/>
                      </a:xfrm>
                      <a:prstGeom prst="rect">
                        <a:avLst/>
                      </a:prstGeom>
                      <a:noFill/>
                      <a:ln>
                        <a:noFill/>
                      </a:ln>
                      <a:effectLst/>
                    </p:spPr>
                  </p:pic>
                </p:oleObj>
              </mc:Fallback>
            </mc:AlternateContent>
          </a:graphicData>
        </a:graphic>
      </p:graphicFrame>
      <p:graphicFrame>
        <p:nvGraphicFramePr>
          <p:cNvPr id="146" name="Object 2"/>
          <p:cNvGraphicFramePr>
            <a:graphicFrameLocks noChangeAspect="1"/>
          </p:cNvGraphicFramePr>
          <p:nvPr>
            <p:extLst>
              <p:ext uri="{D42A27DB-BD31-4B8C-83A1-F6EECF244321}">
                <p14:modId xmlns:p14="http://schemas.microsoft.com/office/powerpoint/2010/main" val="3326514007"/>
              </p:ext>
            </p:extLst>
          </p:nvPr>
        </p:nvGraphicFramePr>
        <p:xfrm>
          <a:off x="7419975" y="1827213"/>
          <a:ext cx="241300" cy="350837"/>
        </p:xfrm>
        <a:graphic>
          <a:graphicData uri="http://schemas.openxmlformats.org/presentationml/2006/ole">
            <mc:AlternateContent xmlns:mc="http://schemas.openxmlformats.org/markup-compatibility/2006">
              <mc:Choice xmlns:v="urn:schemas-microsoft-com:vml" Requires="v">
                <p:oleObj name="Equation" r:id="rId21" imgW="139700" imgH="203200" progId="Equation.DSMT4">
                  <p:embed/>
                </p:oleObj>
              </mc:Choice>
              <mc:Fallback>
                <p:oleObj name="Equation" r:id="rId21" imgW="139700" imgH="203200" progId="Equation.DSMT4">
                  <p:embed/>
                  <p:pic>
                    <p:nvPicPr>
                      <p:cNvPr id="0" name=""/>
                      <p:cNvPicPr>
                        <a:picLocks noChangeAspect="1" noChangeArrowheads="1"/>
                      </p:cNvPicPr>
                      <p:nvPr/>
                    </p:nvPicPr>
                    <p:blipFill>
                      <a:blip r:embed="rId22"/>
                      <a:srcRect/>
                      <a:stretch>
                        <a:fillRect/>
                      </a:stretch>
                    </p:blipFill>
                    <p:spPr bwMode="auto">
                      <a:xfrm>
                        <a:off x="7419975" y="1827213"/>
                        <a:ext cx="241300" cy="350837"/>
                      </a:xfrm>
                      <a:prstGeom prst="rect">
                        <a:avLst/>
                      </a:prstGeom>
                      <a:noFill/>
                      <a:ln>
                        <a:noFill/>
                      </a:ln>
                      <a:effectLst/>
                    </p:spPr>
                  </p:pic>
                </p:oleObj>
              </mc:Fallback>
            </mc:AlternateContent>
          </a:graphicData>
        </a:graphic>
      </p:graphicFrame>
      <p:graphicFrame>
        <p:nvGraphicFramePr>
          <p:cNvPr id="147" name="Object 2"/>
          <p:cNvGraphicFramePr>
            <a:graphicFrameLocks noChangeAspect="1"/>
          </p:cNvGraphicFramePr>
          <p:nvPr>
            <p:extLst>
              <p:ext uri="{D42A27DB-BD31-4B8C-83A1-F6EECF244321}">
                <p14:modId xmlns:p14="http://schemas.microsoft.com/office/powerpoint/2010/main" val="1471474108"/>
              </p:ext>
            </p:extLst>
          </p:nvPr>
        </p:nvGraphicFramePr>
        <p:xfrm>
          <a:off x="7266607" y="1218397"/>
          <a:ext cx="241300" cy="350837"/>
        </p:xfrm>
        <a:graphic>
          <a:graphicData uri="http://schemas.openxmlformats.org/presentationml/2006/ole">
            <mc:AlternateContent xmlns:mc="http://schemas.openxmlformats.org/markup-compatibility/2006">
              <mc:Choice xmlns:v="urn:schemas-microsoft-com:vml" Requires="v">
                <p:oleObj name="Equation" r:id="rId23" imgW="139700" imgH="203200" progId="Equation.DSMT4">
                  <p:embed/>
                </p:oleObj>
              </mc:Choice>
              <mc:Fallback>
                <p:oleObj name="Equation" r:id="rId23" imgW="139700" imgH="203200" progId="Equation.DSMT4">
                  <p:embed/>
                  <p:pic>
                    <p:nvPicPr>
                      <p:cNvPr id="0" name=""/>
                      <p:cNvPicPr>
                        <a:picLocks noChangeAspect="1" noChangeArrowheads="1"/>
                      </p:cNvPicPr>
                      <p:nvPr/>
                    </p:nvPicPr>
                    <p:blipFill>
                      <a:blip r:embed="rId24"/>
                      <a:srcRect/>
                      <a:stretch>
                        <a:fillRect/>
                      </a:stretch>
                    </p:blipFill>
                    <p:spPr bwMode="auto">
                      <a:xfrm>
                        <a:off x="7266607" y="1218397"/>
                        <a:ext cx="241300" cy="350837"/>
                      </a:xfrm>
                      <a:prstGeom prst="rect">
                        <a:avLst/>
                      </a:prstGeom>
                      <a:noFill/>
                      <a:ln>
                        <a:noFill/>
                      </a:ln>
                      <a:effectLst/>
                    </p:spPr>
                  </p:pic>
                </p:oleObj>
              </mc:Fallback>
            </mc:AlternateContent>
          </a:graphicData>
        </a:graphic>
      </p:graphicFrame>
      <p:grpSp>
        <p:nvGrpSpPr>
          <p:cNvPr id="148" name="Group 147"/>
          <p:cNvGrpSpPr/>
          <p:nvPr/>
        </p:nvGrpSpPr>
        <p:grpSpPr>
          <a:xfrm rot="5400000">
            <a:off x="6780511" y="1887611"/>
            <a:ext cx="308298" cy="304915"/>
            <a:chOff x="6610027" y="3162302"/>
            <a:chExt cx="308298" cy="304915"/>
          </a:xfrm>
        </p:grpSpPr>
        <p:cxnSp>
          <p:nvCxnSpPr>
            <p:cNvPr id="149" name="Straight Arrow Connector 148"/>
            <p:cNvCxnSpPr/>
            <p:nvPr/>
          </p:nvCxnSpPr>
          <p:spPr>
            <a:xfrm flipV="1">
              <a:off x="6610027" y="3162302"/>
              <a:ext cx="3" cy="200023"/>
            </a:xfrm>
            <a:prstGeom prst="straightConnector1">
              <a:avLst/>
            </a:prstGeom>
            <a:ln w="12700"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150" name="Freeform 149"/>
            <p:cNvSpPr/>
            <p:nvPr/>
          </p:nvSpPr>
          <p:spPr>
            <a:xfrm>
              <a:off x="6610350" y="3362325"/>
              <a:ext cx="307975" cy="104892"/>
            </a:xfrm>
            <a:custGeom>
              <a:avLst/>
              <a:gdLst>
                <a:gd name="connsiteX0" fmla="*/ 0 w 307975"/>
                <a:gd name="connsiteY0" fmla="*/ 0 h 104892"/>
                <a:gd name="connsiteX1" fmla="*/ 28575 w 307975"/>
                <a:gd name="connsiteY1" fmla="*/ 79375 h 104892"/>
                <a:gd name="connsiteX2" fmla="*/ 117475 w 307975"/>
                <a:gd name="connsiteY2" fmla="*/ 101600 h 104892"/>
                <a:gd name="connsiteX3" fmla="*/ 307975 w 307975"/>
                <a:gd name="connsiteY3" fmla="*/ 104775 h 104892"/>
              </a:gdLst>
              <a:ahLst/>
              <a:cxnLst>
                <a:cxn ang="0">
                  <a:pos x="connsiteX0" y="connsiteY0"/>
                </a:cxn>
                <a:cxn ang="0">
                  <a:pos x="connsiteX1" y="connsiteY1"/>
                </a:cxn>
                <a:cxn ang="0">
                  <a:pos x="connsiteX2" y="connsiteY2"/>
                </a:cxn>
                <a:cxn ang="0">
                  <a:pos x="connsiteX3" y="connsiteY3"/>
                </a:cxn>
              </a:cxnLst>
              <a:rect l="l" t="t" r="r" b="b"/>
              <a:pathLst>
                <a:path w="307975" h="104892">
                  <a:moveTo>
                    <a:pt x="0" y="0"/>
                  </a:moveTo>
                  <a:cubicBezTo>
                    <a:pt x="4498" y="31221"/>
                    <a:pt x="8996" y="62442"/>
                    <a:pt x="28575" y="79375"/>
                  </a:cubicBezTo>
                  <a:cubicBezTo>
                    <a:pt x="48154" y="96308"/>
                    <a:pt x="70908" y="97367"/>
                    <a:pt x="117475" y="101600"/>
                  </a:cubicBezTo>
                  <a:cubicBezTo>
                    <a:pt x="164042" y="105833"/>
                    <a:pt x="307975" y="104775"/>
                    <a:pt x="307975" y="104775"/>
                  </a:cubicBezTo>
                </a:path>
              </a:pathLst>
            </a:custGeom>
            <a:ln w="12700"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aphicFrame>
        <p:nvGraphicFramePr>
          <p:cNvPr id="151" name="Object 2"/>
          <p:cNvGraphicFramePr>
            <a:graphicFrameLocks noChangeAspect="1"/>
          </p:cNvGraphicFramePr>
          <p:nvPr>
            <p:extLst>
              <p:ext uri="{D42A27DB-BD31-4B8C-83A1-F6EECF244321}">
                <p14:modId xmlns:p14="http://schemas.microsoft.com/office/powerpoint/2010/main" val="1900154227"/>
              </p:ext>
            </p:extLst>
          </p:nvPr>
        </p:nvGraphicFramePr>
        <p:xfrm>
          <a:off x="6820519" y="1889386"/>
          <a:ext cx="239713" cy="350837"/>
        </p:xfrm>
        <a:graphic>
          <a:graphicData uri="http://schemas.openxmlformats.org/presentationml/2006/ole">
            <mc:AlternateContent xmlns:mc="http://schemas.openxmlformats.org/markup-compatibility/2006">
              <mc:Choice xmlns:v="urn:schemas-microsoft-com:vml" Requires="v">
                <p:oleObj name="Equation" r:id="rId25" imgW="139700" imgH="203200" progId="Equation.DSMT4">
                  <p:embed/>
                </p:oleObj>
              </mc:Choice>
              <mc:Fallback>
                <p:oleObj name="Equation" r:id="rId25" imgW="139700" imgH="203200" progId="Equation.DSMT4">
                  <p:embed/>
                  <p:pic>
                    <p:nvPicPr>
                      <p:cNvPr id="0" name=""/>
                      <p:cNvPicPr>
                        <a:picLocks noChangeAspect="1" noChangeArrowheads="1"/>
                      </p:cNvPicPr>
                      <p:nvPr/>
                    </p:nvPicPr>
                    <p:blipFill>
                      <a:blip r:embed="rId14"/>
                      <a:srcRect/>
                      <a:stretch>
                        <a:fillRect/>
                      </a:stretch>
                    </p:blipFill>
                    <p:spPr bwMode="auto">
                      <a:xfrm>
                        <a:off x="6820519" y="1889386"/>
                        <a:ext cx="239713" cy="350837"/>
                      </a:xfrm>
                      <a:prstGeom prst="rect">
                        <a:avLst/>
                      </a:prstGeom>
                      <a:noFill/>
                      <a:ln>
                        <a:noFill/>
                      </a:ln>
                      <a:effectLst/>
                    </p:spPr>
                  </p:pic>
                </p:oleObj>
              </mc:Fallback>
            </mc:AlternateContent>
          </a:graphicData>
        </a:graphic>
      </p:graphicFrame>
      <p:sp>
        <p:nvSpPr>
          <p:cNvPr id="152" name="TextBox 151"/>
          <p:cNvSpPr txBox="1"/>
          <p:nvPr/>
        </p:nvSpPr>
        <p:spPr>
          <a:xfrm>
            <a:off x="625587" y="3343497"/>
            <a:ext cx="6510845" cy="1015663"/>
          </a:xfrm>
          <a:prstGeom prst="rect">
            <a:avLst/>
          </a:prstGeom>
          <a:noFill/>
        </p:spPr>
        <p:txBody>
          <a:bodyPr wrap="square" rtlCol="0">
            <a:spAutoFit/>
          </a:bodyPr>
          <a:lstStyle/>
          <a:p>
            <a:r>
              <a:rPr lang="en-US" sz="2000" dirty="0">
                <a:solidFill>
                  <a:srgbClr val="FF0000"/>
                </a:solidFill>
                <a:latin typeface="Apple Chancery"/>
                <a:cs typeface="Apple Chancery"/>
              </a:rPr>
              <a:t>Also, in this case, </a:t>
            </a:r>
            <a:r>
              <a:rPr lang="en-US" sz="2000" dirty="0">
                <a:latin typeface="Times New Roman"/>
                <a:cs typeface="Times New Roman"/>
              </a:rPr>
              <a:t>the </a:t>
            </a:r>
            <a:r>
              <a:rPr lang="en-US" sz="2000" dirty="0">
                <a:solidFill>
                  <a:srgbClr val="FF0000"/>
                </a:solidFill>
                <a:latin typeface="Times New Roman"/>
                <a:cs typeface="Times New Roman"/>
              </a:rPr>
              <a:t>sum of the currents </a:t>
            </a:r>
            <a:r>
              <a:rPr lang="en-US" sz="2000" dirty="0">
                <a:latin typeface="Times New Roman"/>
                <a:cs typeface="Times New Roman"/>
              </a:rPr>
              <a:t>through the </a:t>
            </a:r>
            <a:r>
              <a:rPr lang="en-US" sz="2000" dirty="0">
                <a:solidFill>
                  <a:srgbClr val="0000FF"/>
                </a:solidFill>
                <a:latin typeface="Times New Roman"/>
                <a:cs typeface="Times New Roman"/>
              </a:rPr>
              <a:t>parallel combination </a:t>
            </a:r>
            <a:r>
              <a:rPr lang="en-US" sz="2000" dirty="0">
                <a:latin typeface="Times New Roman"/>
                <a:cs typeface="Times New Roman"/>
              </a:rPr>
              <a:t>must equal the </a:t>
            </a:r>
            <a:r>
              <a:rPr lang="en-US" sz="2000" dirty="0">
                <a:solidFill>
                  <a:srgbClr val="0000FF"/>
                </a:solidFill>
                <a:latin typeface="Times New Roman"/>
                <a:cs typeface="Times New Roman"/>
              </a:rPr>
              <a:t>current drawn</a:t>
            </a:r>
            <a:r>
              <a:rPr lang="en-US" sz="2000" dirty="0">
                <a:latin typeface="Times New Roman"/>
                <a:cs typeface="Times New Roman"/>
              </a:rPr>
              <a:t> from the</a:t>
            </a:r>
            <a:r>
              <a:rPr lang="en-US" sz="2000" dirty="0">
                <a:solidFill>
                  <a:srgbClr val="0000FF"/>
                </a:solidFill>
                <a:latin typeface="Times New Roman"/>
                <a:cs typeface="Times New Roman"/>
              </a:rPr>
              <a:t> power supply.  </a:t>
            </a:r>
            <a:r>
              <a:rPr lang="en-US" sz="2000" dirty="0">
                <a:solidFill>
                  <a:srgbClr val="000000"/>
                </a:solidFill>
                <a:latin typeface="Times New Roman"/>
                <a:cs typeface="Times New Roman"/>
              </a:rPr>
              <a:t>Using that and </a:t>
            </a:r>
            <a:r>
              <a:rPr lang="en-US" sz="2000" dirty="0">
                <a:solidFill>
                  <a:srgbClr val="0000FF"/>
                </a:solidFill>
                <a:latin typeface="Times New Roman"/>
                <a:cs typeface="Times New Roman"/>
              </a:rPr>
              <a:t>Ohm’s Law, </a:t>
            </a:r>
            <a:r>
              <a:rPr lang="en-US" sz="2000" dirty="0">
                <a:solidFill>
                  <a:srgbClr val="000000"/>
                </a:solidFill>
                <a:latin typeface="Times New Roman"/>
                <a:cs typeface="Times New Roman"/>
              </a:rPr>
              <a:t>we can write:  </a:t>
            </a:r>
          </a:p>
        </p:txBody>
      </p:sp>
    </p:spTree>
    <p:extLst>
      <p:ext uri="{BB962C8B-B14F-4D97-AF65-F5344CB8AC3E}">
        <p14:creationId xmlns:p14="http://schemas.microsoft.com/office/powerpoint/2010/main" val="2445780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17"/>
                                        </p:tgtEl>
                                        <p:attrNameLst>
                                          <p:attrName>style.visibility</p:attrName>
                                        </p:attrNameLst>
                                      </p:cBhvr>
                                      <p:to>
                                        <p:strVal val="visible"/>
                                      </p:to>
                                    </p:set>
                                    <p:animEffect transition="in" filter="dissolve">
                                      <p:cBhvr>
                                        <p:cTn id="7" dur="500"/>
                                        <p:tgtEl>
                                          <p:spTgt spid="21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52"/>
                                        </p:tgtEl>
                                        <p:attrNameLst>
                                          <p:attrName>style.visibility</p:attrName>
                                        </p:attrNameLst>
                                      </p:cBhvr>
                                      <p:to>
                                        <p:strVal val="visible"/>
                                      </p:to>
                                    </p:set>
                                    <p:animEffect transition="in" filter="dissolve">
                                      <p:cBhvr>
                                        <p:cTn id="12" dur="500"/>
                                        <p:tgtEl>
                                          <p:spTgt spid="15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48"/>
                                        </p:tgtEl>
                                        <p:attrNameLst>
                                          <p:attrName>style.visibility</p:attrName>
                                        </p:attrNameLst>
                                      </p:cBhvr>
                                      <p:to>
                                        <p:strVal val="visible"/>
                                      </p:to>
                                    </p:set>
                                    <p:animEffect transition="in" filter="dissolve">
                                      <p:cBhvr>
                                        <p:cTn id="17" dur="500"/>
                                        <p:tgtEl>
                                          <p:spTgt spid="148"/>
                                        </p:tgtEl>
                                      </p:cBhvr>
                                    </p:animEffect>
                                  </p:childTnLst>
                                </p:cTn>
                              </p:par>
                              <p:par>
                                <p:cTn id="18" presetID="9" presetClass="entr" presetSubtype="0" fill="hold" nodeType="withEffect">
                                  <p:stCondLst>
                                    <p:cond delay="0"/>
                                  </p:stCondLst>
                                  <p:childTnLst>
                                    <p:set>
                                      <p:cBhvr>
                                        <p:cTn id="19" dur="1" fill="hold">
                                          <p:stCondLst>
                                            <p:cond delay="0"/>
                                          </p:stCondLst>
                                        </p:cTn>
                                        <p:tgtEl>
                                          <p:spTgt spid="151"/>
                                        </p:tgtEl>
                                        <p:attrNameLst>
                                          <p:attrName>style.visibility</p:attrName>
                                        </p:attrNameLst>
                                      </p:cBhvr>
                                      <p:to>
                                        <p:strVal val="visible"/>
                                      </p:to>
                                    </p:set>
                                    <p:animEffect transition="in" filter="dissolve">
                                      <p:cBhvr>
                                        <p:cTn id="20" dur="500"/>
                                        <p:tgtEl>
                                          <p:spTgt spid="151"/>
                                        </p:tgtEl>
                                      </p:cBhvr>
                                    </p:animEffect>
                                  </p:childTnLst>
                                </p:cTn>
                              </p:par>
                              <p:par>
                                <p:cTn id="21" presetID="9" presetClass="entr" presetSubtype="0" fill="hold" nodeType="withEffect">
                                  <p:stCondLst>
                                    <p:cond delay="0"/>
                                  </p:stCondLst>
                                  <p:childTnLst>
                                    <p:set>
                                      <p:cBhvr>
                                        <p:cTn id="22" dur="1" fill="hold">
                                          <p:stCondLst>
                                            <p:cond delay="0"/>
                                          </p:stCondLst>
                                        </p:cTn>
                                        <p:tgtEl>
                                          <p:spTgt spid="146"/>
                                        </p:tgtEl>
                                        <p:attrNameLst>
                                          <p:attrName>style.visibility</p:attrName>
                                        </p:attrNameLst>
                                      </p:cBhvr>
                                      <p:to>
                                        <p:strVal val="visible"/>
                                      </p:to>
                                    </p:set>
                                    <p:animEffect transition="in" filter="dissolve">
                                      <p:cBhvr>
                                        <p:cTn id="23" dur="500"/>
                                        <p:tgtEl>
                                          <p:spTgt spid="146"/>
                                        </p:tgtEl>
                                      </p:cBhvr>
                                    </p:animEffect>
                                  </p:childTnLst>
                                </p:cTn>
                              </p:par>
                              <p:par>
                                <p:cTn id="24" presetID="9" presetClass="entr" presetSubtype="0"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dissolve">
                                      <p:cBhvr>
                                        <p:cTn id="26" dur="500"/>
                                        <p:tgtEl>
                                          <p:spTgt spid="8"/>
                                        </p:tgtEl>
                                      </p:cBhvr>
                                    </p:animEffect>
                                  </p:childTnLst>
                                </p:cTn>
                              </p:par>
                              <p:par>
                                <p:cTn id="27" presetID="9" presetClass="entr" presetSubtype="0" fill="hold" nodeType="withEffect">
                                  <p:stCondLst>
                                    <p:cond delay="0"/>
                                  </p:stCondLst>
                                  <p:childTnLst>
                                    <p:set>
                                      <p:cBhvr>
                                        <p:cTn id="28" dur="1" fill="hold">
                                          <p:stCondLst>
                                            <p:cond delay="0"/>
                                          </p:stCondLst>
                                        </p:cTn>
                                        <p:tgtEl>
                                          <p:spTgt spid="138"/>
                                        </p:tgtEl>
                                        <p:attrNameLst>
                                          <p:attrName>style.visibility</p:attrName>
                                        </p:attrNameLst>
                                      </p:cBhvr>
                                      <p:to>
                                        <p:strVal val="visible"/>
                                      </p:to>
                                    </p:set>
                                    <p:animEffect transition="in" filter="dissolve">
                                      <p:cBhvr>
                                        <p:cTn id="29" dur="500"/>
                                        <p:tgtEl>
                                          <p:spTgt spid="138"/>
                                        </p:tgtEl>
                                      </p:cBhvr>
                                    </p:animEffect>
                                  </p:childTnLst>
                                </p:cTn>
                              </p:par>
                              <p:par>
                                <p:cTn id="30" presetID="9" presetClass="entr" presetSubtype="0" fill="hold" nodeType="withEffect">
                                  <p:stCondLst>
                                    <p:cond delay="0"/>
                                  </p:stCondLst>
                                  <p:childTnLst>
                                    <p:set>
                                      <p:cBhvr>
                                        <p:cTn id="31" dur="1" fill="hold">
                                          <p:stCondLst>
                                            <p:cond delay="0"/>
                                          </p:stCondLst>
                                        </p:cTn>
                                        <p:tgtEl>
                                          <p:spTgt spid="147"/>
                                        </p:tgtEl>
                                        <p:attrNameLst>
                                          <p:attrName>style.visibility</p:attrName>
                                        </p:attrNameLst>
                                      </p:cBhvr>
                                      <p:to>
                                        <p:strVal val="visible"/>
                                      </p:to>
                                    </p:set>
                                    <p:animEffect transition="in" filter="dissolve">
                                      <p:cBhvr>
                                        <p:cTn id="32" dur="500"/>
                                        <p:tgtEl>
                                          <p:spTgt spid="147"/>
                                        </p:tgtEl>
                                      </p:cBhvr>
                                    </p:animEffect>
                                  </p:childTnLst>
                                </p:cTn>
                              </p:par>
                              <p:par>
                                <p:cTn id="33" presetID="9" presetClass="entr" presetSubtype="0" fill="hold" nodeType="withEffect">
                                  <p:stCondLst>
                                    <p:cond delay="0"/>
                                  </p:stCondLst>
                                  <p:childTnLst>
                                    <p:set>
                                      <p:cBhvr>
                                        <p:cTn id="34" dur="1" fill="hold">
                                          <p:stCondLst>
                                            <p:cond delay="0"/>
                                          </p:stCondLst>
                                        </p:cTn>
                                        <p:tgtEl>
                                          <p:spTgt spid="135"/>
                                        </p:tgtEl>
                                        <p:attrNameLst>
                                          <p:attrName>style.visibility</p:attrName>
                                        </p:attrNameLst>
                                      </p:cBhvr>
                                      <p:to>
                                        <p:strVal val="visible"/>
                                      </p:to>
                                    </p:set>
                                    <p:animEffect transition="in" filter="dissolve">
                                      <p:cBhvr>
                                        <p:cTn id="35" dur="500"/>
                                        <p:tgtEl>
                                          <p:spTgt spid="135"/>
                                        </p:tgtEl>
                                      </p:cBhvr>
                                    </p:animEffect>
                                  </p:childTnLst>
                                </p:cTn>
                              </p:par>
                              <p:par>
                                <p:cTn id="36" presetID="9" presetClass="entr" presetSubtype="0" fill="hold" nodeType="withEffect">
                                  <p:stCondLst>
                                    <p:cond delay="0"/>
                                  </p:stCondLst>
                                  <p:childTnLst>
                                    <p:set>
                                      <p:cBhvr>
                                        <p:cTn id="37" dur="1" fill="hold">
                                          <p:stCondLst>
                                            <p:cond delay="0"/>
                                          </p:stCondLst>
                                        </p:cTn>
                                        <p:tgtEl>
                                          <p:spTgt spid="145"/>
                                        </p:tgtEl>
                                        <p:attrNameLst>
                                          <p:attrName>style.visibility</p:attrName>
                                        </p:attrNameLst>
                                      </p:cBhvr>
                                      <p:to>
                                        <p:strVal val="visible"/>
                                      </p:to>
                                    </p:set>
                                    <p:animEffect transition="in" filter="dissolve">
                                      <p:cBhvr>
                                        <p:cTn id="38" dur="500"/>
                                        <p:tgtEl>
                                          <p:spTgt spid="145"/>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nodeType="clickEffect">
                                  <p:stCondLst>
                                    <p:cond delay="0"/>
                                  </p:stCondLst>
                                  <p:childTnLst>
                                    <p:set>
                                      <p:cBhvr>
                                        <p:cTn id="42" dur="1" fill="hold">
                                          <p:stCondLst>
                                            <p:cond delay="0"/>
                                          </p:stCondLst>
                                        </p:cTn>
                                        <p:tgtEl>
                                          <p:spTgt spid="83"/>
                                        </p:tgtEl>
                                        <p:attrNameLst>
                                          <p:attrName>style.visibility</p:attrName>
                                        </p:attrNameLst>
                                      </p:cBhvr>
                                      <p:to>
                                        <p:strVal val="visible"/>
                                      </p:to>
                                    </p:set>
                                    <p:animEffect transition="in" filter="dissolve">
                                      <p:cBhvr>
                                        <p:cTn id="43" dur="500"/>
                                        <p:tgtEl>
                                          <p:spTgt spid="83"/>
                                        </p:tgtEl>
                                      </p:cBhvr>
                                    </p:animEffect>
                                  </p:childTnLst>
                                </p:cTn>
                              </p:par>
                              <p:par>
                                <p:cTn id="44" presetID="9" presetClass="entr" presetSubtype="0" fill="hold" nodeType="withEffect">
                                  <p:stCondLst>
                                    <p:cond delay="0"/>
                                  </p:stCondLst>
                                  <p:childTnLst>
                                    <p:set>
                                      <p:cBhvr>
                                        <p:cTn id="45" dur="1" fill="hold">
                                          <p:stCondLst>
                                            <p:cond delay="0"/>
                                          </p:stCondLst>
                                        </p:cTn>
                                        <p:tgtEl>
                                          <p:spTgt spid="3"/>
                                        </p:tgtEl>
                                        <p:attrNameLst>
                                          <p:attrName>style.visibility</p:attrName>
                                        </p:attrNameLst>
                                      </p:cBhvr>
                                      <p:to>
                                        <p:strVal val="visible"/>
                                      </p:to>
                                    </p:set>
                                    <p:animEffect transition="in" filter="dissolve">
                                      <p:cBhvr>
                                        <p:cTn id="46" dur="500"/>
                                        <p:tgtEl>
                                          <p:spTgt spid="3"/>
                                        </p:tgtEl>
                                      </p:cBhvr>
                                    </p:animEffect>
                                  </p:childTnLst>
                                </p:cTn>
                              </p:par>
                              <p:par>
                                <p:cTn id="47" presetID="9" presetClass="entr" presetSubtype="0" fill="hold" nodeType="withEffect">
                                  <p:stCondLst>
                                    <p:cond delay="0"/>
                                  </p:stCondLst>
                                  <p:childTnLst>
                                    <p:set>
                                      <p:cBhvr>
                                        <p:cTn id="48" dur="1" fill="hold">
                                          <p:stCondLst>
                                            <p:cond delay="0"/>
                                          </p:stCondLst>
                                        </p:cTn>
                                        <p:tgtEl>
                                          <p:spTgt spid="226"/>
                                        </p:tgtEl>
                                        <p:attrNameLst>
                                          <p:attrName>style.visibility</p:attrName>
                                        </p:attrNameLst>
                                      </p:cBhvr>
                                      <p:to>
                                        <p:strVal val="visible"/>
                                      </p:to>
                                    </p:set>
                                    <p:animEffect transition="in" filter="dissolve">
                                      <p:cBhvr>
                                        <p:cTn id="49" dur="500"/>
                                        <p:tgtEl>
                                          <p:spTgt spid="226"/>
                                        </p:tgtEl>
                                      </p:cBhvr>
                                    </p:animEffect>
                                  </p:childTnLst>
                                </p:cTn>
                              </p:par>
                              <p:par>
                                <p:cTn id="50" presetID="9" presetClass="entr" presetSubtype="0" fill="hold" nodeType="withEffect">
                                  <p:stCondLst>
                                    <p:cond delay="0"/>
                                  </p:stCondLst>
                                  <p:childTnLst>
                                    <p:set>
                                      <p:cBhvr>
                                        <p:cTn id="51" dur="1" fill="hold">
                                          <p:stCondLst>
                                            <p:cond delay="0"/>
                                          </p:stCondLst>
                                        </p:cTn>
                                        <p:tgtEl>
                                          <p:spTgt spid="227"/>
                                        </p:tgtEl>
                                        <p:attrNameLst>
                                          <p:attrName>style.visibility</p:attrName>
                                        </p:attrNameLst>
                                      </p:cBhvr>
                                      <p:to>
                                        <p:strVal val="visible"/>
                                      </p:to>
                                    </p:set>
                                    <p:animEffect transition="in" filter="dissolve">
                                      <p:cBhvr>
                                        <p:cTn id="52" dur="500"/>
                                        <p:tgtEl>
                                          <p:spTgt spid="227"/>
                                        </p:tgtEl>
                                      </p:cBhvr>
                                    </p:animEffect>
                                  </p:childTnLst>
                                </p:cTn>
                              </p:par>
                              <p:par>
                                <p:cTn id="53" presetID="9" presetClass="entr" presetSubtype="0" fill="hold" nodeType="withEffect">
                                  <p:stCondLst>
                                    <p:cond delay="0"/>
                                  </p:stCondLst>
                                  <p:childTnLst>
                                    <p:set>
                                      <p:cBhvr>
                                        <p:cTn id="54" dur="1" fill="hold">
                                          <p:stCondLst>
                                            <p:cond delay="0"/>
                                          </p:stCondLst>
                                        </p:cTn>
                                        <p:tgtEl>
                                          <p:spTgt spid="228"/>
                                        </p:tgtEl>
                                        <p:attrNameLst>
                                          <p:attrName>style.visibility</p:attrName>
                                        </p:attrNameLst>
                                      </p:cBhvr>
                                      <p:to>
                                        <p:strVal val="visible"/>
                                      </p:to>
                                    </p:set>
                                    <p:animEffect transition="in" filter="dissolve">
                                      <p:cBhvr>
                                        <p:cTn id="55" dur="500"/>
                                        <p:tgtEl>
                                          <p:spTgt spid="2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 grpId="0"/>
      <p:bldP spid="152" grpId="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 name="TextBox 44"/>
          <p:cNvSpPr txBox="1"/>
          <p:nvPr/>
        </p:nvSpPr>
        <p:spPr>
          <a:xfrm>
            <a:off x="0" y="100718"/>
            <a:ext cx="9144000" cy="646331"/>
          </a:xfrm>
          <a:prstGeom prst="rect">
            <a:avLst/>
          </a:prstGeom>
          <a:noFill/>
        </p:spPr>
        <p:txBody>
          <a:bodyPr wrap="square" rtlCol="0">
            <a:spAutoFit/>
          </a:bodyPr>
          <a:lstStyle/>
          <a:p>
            <a:pPr algn="ctr"/>
            <a:r>
              <a:rPr lang="en-US" sz="3600" dirty="0">
                <a:solidFill>
                  <a:srgbClr val="FF0000"/>
                </a:solidFill>
                <a:latin typeface="Apple Chancery"/>
                <a:cs typeface="Apple Chancery"/>
              </a:rPr>
              <a:t>Characteristics of a Parallel Combinations</a:t>
            </a:r>
            <a:endParaRPr lang="en-US" sz="2000" dirty="0">
              <a:latin typeface="Times New Roman"/>
              <a:cs typeface="Times New Roman"/>
            </a:endParaRPr>
          </a:p>
        </p:txBody>
      </p:sp>
      <p:sp>
        <p:nvSpPr>
          <p:cNvPr id="137250"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82296" tIns="41148" rIns="82296" bIns="41148"/>
          <a:lstStyle/>
          <a:p>
            <a:endParaRPr lang="en-US"/>
          </a:p>
        </p:txBody>
      </p:sp>
      <p:sp>
        <p:nvSpPr>
          <p:cNvPr id="137251" name="TextBox 43"/>
          <p:cNvSpPr txBox="1">
            <a:spLocks noChangeArrowheads="1"/>
          </p:cNvSpPr>
          <p:nvPr/>
        </p:nvSpPr>
        <p:spPr bwMode="auto">
          <a:xfrm>
            <a:off x="8719662" y="6472238"/>
            <a:ext cx="318973" cy="2523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7.)</a:t>
            </a:r>
          </a:p>
        </p:txBody>
      </p:sp>
      <p:sp>
        <p:nvSpPr>
          <p:cNvPr id="47" name="TextBox 46"/>
          <p:cNvSpPr txBox="1"/>
          <p:nvPr/>
        </p:nvSpPr>
        <p:spPr>
          <a:xfrm>
            <a:off x="228047" y="1013406"/>
            <a:ext cx="6517904" cy="707886"/>
          </a:xfrm>
          <a:prstGeom prst="rect">
            <a:avLst/>
          </a:prstGeom>
          <a:noFill/>
        </p:spPr>
        <p:txBody>
          <a:bodyPr wrap="square" rtlCol="0">
            <a:spAutoFit/>
          </a:bodyPr>
          <a:lstStyle/>
          <a:p>
            <a:r>
              <a:rPr lang="en-US" sz="2000" dirty="0">
                <a:solidFill>
                  <a:srgbClr val="FF0000"/>
                </a:solidFill>
                <a:latin typeface="Apple Chancery"/>
                <a:cs typeface="Apple Chancery"/>
              </a:rPr>
              <a:t>--Each element </a:t>
            </a:r>
            <a:r>
              <a:rPr lang="en-US" sz="2000" dirty="0">
                <a:latin typeface="Times New Roman"/>
                <a:cs typeface="Times New Roman"/>
              </a:rPr>
              <a:t>in a series combination is </a:t>
            </a:r>
            <a:r>
              <a:rPr lang="en-US" sz="2000" dirty="0">
                <a:solidFill>
                  <a:srgbClr val="0000FF"/>
                </a:solidFill>
                <a:latin typeface="Times New Roman"/>
                <a:cs typeface="Times New Roman"/>
              </a:rPr>
              <a:t>attached to its neighbor</a:t>
            </a:r>
            <a:r>
              <a:rPr lang="en-US" sz="2000" dirty="0">
                <a:latin typeface="Times New Roman"/>
                <a:cs typeface="Times New Roman"/>
              </a:rPr>
              <a:t> in </a:t>
            </a:r>
            <a:r>
              <a:rPr lang="en-US" sz="2000" i="1" dirty="0">
                <a:solidFill>
                  <a:srgbClr val="0000FF"/>
                </a:solidFill>
                <a:latin typeface="Times New Roman"/>
                <a:cs typeface="Times New Roman"/>
              </a:rPr>
              <a:t>two place</a:t>
            </a:r>
            <a:r>
              <a:rPr lang="en-US" sz="2000" dirty="0">
                <a:latin typeface="Times New Roman"/>
                <a:cs typeface="Times New Roman"/>
              </a:rPr>
              <a:t>.</a:t>
            </a:r>
          </a:p>
        </p:txBody>
      </p:sp>
      <p:sp>
        <p:nvSpPr>
          <p:cNvPr id="189" name="TextBox 188"/>
          <p:cNvSpPr txBox="1"/>
          <p:nvPr/>
        </p:nvSpPr>
        <p:spPr>
          <a:xfrm>
            <a:off x="228047" y="2313309"/>
            <a:ext cx="6680754" cy="707886"/>
          </a:xfrm>
          <a:prstGeom prst="rect">
            <a:avLst/>
          </a:prstGeom>
          <a:noFill/>
        </p:spPr>
        <p:txBody>
          <a:bodyPr wrap="square" rtlCol="0">
            <a:spAutoFit/>
          </a:bodyPr>
          <a:lstStyle/>
          <a:p>
            <a:r>
              <a:rPr lang="en-US" sz="2000" dirty="0">
                <a:solidFill>
                  <a:srgbClr val="FF0000"/>
                </a:solidFill>
                <a:latin typeface="Apple Chancery"/>
                <a:cs typeface="Apple Chancery"/>
              </a:rPr>
              <a:t>--There are </a:t>
            </a:r>
            <a:r>
              <a:rPr lang="en-US" sz="2000" dirty="0">
                <a:solidFill>
                  <a:srgbClr val="0000FF"/>
                </a:solidFill>
                <a:latin typeface="Times New Roman"/>
                <a:cs typeface="Times New Roman"/>
              </a:rPr>
              <a:t>nodes</a:t>
            </a:r>
            <a:r>
              <a:rPr lang="en-US" sz="2000" dirty="0">
                <a:latin typeface="Times New Roman"/>
                <a:cs typeface="Times New Roman"/>
              </a:rPr>
              <a:t> (junctions—places where current can slit up) </a:t>
            </a:r>
            <a:r>
              <a:rPr lang="en-US" sz="2000" dirty="0">
                <a:solidFill>
                  <a:srgbClr val="0000FF"/>
                </a:solidFill>
                <a:latin typeface="Times New Roman"/>
                <a:cs typeface="Times New Roman"/>
              </a:rPr>
              <a:t>internal</a:t>
            </a:r>
            <a:r>
              <a:rPr lang="en-US" sz="2000" dirty="0">
                <a:latin typeface="Times New Roman"/>
                <a:cs typeface="Times New Roman"/>
              </a:rPr>
              <a:t> to parallel combinations.</a:t>
            </a:r>
          </a:p>
        </p:txBody>
      </p:sp>
      <p:sp>
        <p:nvSpPr>
          <p:cNvPr id="190" name="TextBox 189"/>
          <p:cNvSpPr txBox="1"/>
          <p:nvPr/>
        </p:nvSpPr>
        <p:spPr>
          <a:xfrm>
            <a:off x="228046" y="1766184"/>
            <a:ext cx="6680754" cy="400110"/>
          </a:xfrm>
          <a:prstGeom prst="rect">
            <a:avLst/>
          </a:prstGeom>
          <a:noFill/>
        </p:spPr>
        <p:txBody>
          <a:bodyPr wrap="square" rtlCol="0">
            <a:spAutoFit/>
          </a:bodyPr>
          <a:lstStyle/>
          <a:p>
            <a:r>
              <a:rPr lang="en-US" sz="2000" dirty="0">
                <a:solidFill>
                  <a:srgbClr val="FF0000"/>
                </a:solidFill>
                <a:latin typeface="Apple Chancery"/>
                <a:cs typeface="Apple Chancery"/>
              </a:rPr>
              <a:t>--Voltage </a:t>
            </a:r>
            <a:r>
              <a:rPr lang="en-US" sz="2000" dirty="0">
                <a:solidFill>
                  <a:srgbClr val="0000FF"/>
                </a:solidFill>
                <a:latin typeface="Times New Roman"/>
                <a:cs typeface="Times New Roman"/>
              </a:rPr>
              <a:t>is common </a:t>
            </a:r>
            <a:r>
              <a:rPr lang="en-US" sz="2000" dirty="0">
                <a:latin typeface="Times New Roman"/>
                <a:cs typeface="Times New Roman"/>
              </a:rPr>
              <a:t>to each element in a parallel combination</a:t>
            </a:r>
            <a:r>
              <a:rPr lang="en-US" sz="2000" dirty="0">
                <a:solidFill>
                  <a:srgbClr val="0000FF"/>
                </a:solidFill>
                <a:latin typeface="Times New Roman"/>
                <a:cs typeface="Times New Roman"/>
              </a:rPr>
              <a:t>.</a:t>
            </a:r>
            <a:endParaRPr lang="en-US" sz="2000" dirty="0">
              <a:latin typeface="Times New Roman"/>
              <a:cs typeface="Times New Roman"/>
            </a:endParaRPr>
          </a:p>
        </p:txBody>
      </p:sp>
      <p:sp>
        <p:nvSpPr>
          <p:cNvPr id="191" name="TextBox 190"/>
          <p:cNvSpPr txBox="1"/>
          <p:nvPr/>
        </p:nvSpPr>
        <p:spPr>
          <a:xfrm>
            <a:off x="228047" y="3237904"/>
            <a:ext cx="6020354" cy="400110"/>
          </a:xfrm>
          <a:prstGeom prst="rect">
            <a:avLst/>
          </a:prstGeom>
          <a:noFill/>
        </p:spPr>
        <p:txBody>
          <a:bodyPr wrap="square" rtlCol="0">
            <a:spAutoFit/>
          </a:bodyPr>
          <a:lstStyle/>
          <a:p>
            <a:r>
              <a:rPr lang="en-US" sz="2000" dirty="0">
                <a:solidFill>
                  <a:srgbClr val="FF0000"/>
                </a:solidFill>
                <a:latin typeface="Apple Chancery"/>
                <a:cs typeface="Apple Chancery"/>
              </a:rPr>
              <a:t>--The equivalent resistance </a:t>
            </a:r>
            <a:r>
              <a:rPr lang="en-US" sz="2000" dirty="0">
                <a:solidFill>
                  <a:srgbClr val="000000"/>
                </a:solidFill>
                <a:latin typeface="Times New Roman"/>
                <a:cs typeface="Times New Roman"/>
              </a:rPr>
              <a:t>for a </a:t>
            </a:r>
            <a:r>
              <a:rPr lang="en-US" sz="2000" dirty="0">
                <a:solidFill>
                  <a:srgbClr val="0000FF"/>
                </a:solidFill>
                <a:latin typeface="Times New Roman"/>
                <a:cs typeface="Times New Roman"/>
              </a:rPr>
              <a:t>parallel combination </a:t>
            </a:r>
            <a:r>
              <a:rPr lang="en-US" sz="2000" dirty="0">
                <a:solidFill>
                  <a:srgbClr val="000000"/>
                </a:solidFill>
                <a:latin typeface="Times New Roman"/>
                <a:cs typeface="Times New Roman"/>
              </a:rPr>
              <a:t>is</a:t>
            </a:r>
            <a:r>
              <a:rPr lang="en-US" sz="2000" dirty="0">
                <a:solidFill>
                  <a:srgbClr val="0000FF"/>
                </a:solidFill>
                <a:latin typeface="Times New Roman"/>
                <a:cs typeface="Times New Roman"/>
              </a:rPr>
              <a:t>:</a:t>
            </a:r>
            <a:endParaRPr lang="en-US" sz="2000" dirty="0">
              <a:latin typeface="Times New Roman"/>
              <a:cs typeface="Times New Roman"/>
            </a:endParaRPr>
          </a:p>
        </p:txBody>
      </p:sp>
      <p:graphicFrame>
        <p:nvGraphicFramePr>
          <p:cNvPr id="192" name="Object 2"/>
          <p:cNvGraphicFramePr>
            <a:graphicFrameLocks noChangeAspect="1"/>
          </p:cNvGraphicFramePr>
          <p:nvPr>
            <p:extLst>
              <p:ext uri="{D42A27DB-BD31-4B8C-83A1-F6EECF244321}">
                <p14:modId xmlns:p14="http://schemas.microsoft.com/office/powerpoint/2010/main" val="2069495660"/>
              </p:ext>
            </p:extLst>
          </p:nvPr>
        </p:nvGraphicFramePr>
        <p:xfrm>
          <a:off x="6248400" y="3125788"/>
          <a:ext cx="2597150" cy="762000"/>
        </p:xfrm>
        <a:graphic>
          <a:graphicData uri="http://schemas.openxmlformats.org/presentationml/2006/ole">
            <mc:AlternateContent xmlns:mc="http://schemas.openxmlformats.org/markup-compatibility/2006">
              <mc:Choice xmlns:v="urn:schemas-microsoft-com:vml" Requires="v">
                <p:oleObj name="Equation" r:id="rId3" imgW="1511300" imgH="444500" progId="Equation.DSMT4">
                  <p:embed/>
                </p:oleObj>
              </mc:Choice>
              <mc:Fallback>
                <p:oleObj name="Equation" r:id="rId3" imgW="1511300" imgH="444500" progId="Equation.DSMT4">
                  <p:embed/>
                  <p:pic>
                    <p:nvPicPr>
                      <p:cNvPr id="0" name=""/>
                      <p:cNvPicPr>
                        <a:picLocks noChangeAspect="1" noChangeArrowheads="1"/>
                      </p:cNvPicPr>
                      <p:nvPr/>
                    </p:nvPicPr>
                    <p:blipFill>
                      <a:blip r:embed="rId4"/>
                      <a:srcRect/>
                      <a:stretch>
                        <a:fillRect/>
                      </a:stretch>
                    </p:blipFill>
                    <p:spPr bwMode="auto">
                      <a:xfrm>
                        <a:off x="6248400" y="3125788"/>
                        <a:ext cx="2597150" cy="762000"/>
                      </a:xfrm>
                      <a:prstGeom prst="rect">
                        <a:avLst/>
                      </a:prstGeom>
                      <a:noFill/>
                      <a:ln>
                        <a:noFill/>
                      </a:ln>
                      <a:effectLst/>
                    </p:spPr>
                  </p:pic>
                </p:oleObj>
              </mc:Fallback>
            </mc:AlternateContent>
          </a:graphicData>
        </a:graphic>
      </p:graphicFrame>
      <p:sp>
        <p:nvSpPr>
          <p:cNvPr id="193" name="TextBox 192"/>
          <p:cNvSpPr txBox="1"/>
          <p:nvPr/>
        </p:nvSpPr>
        <p:spPr>
          <a:xfrm>
            <a:off x="558247" y="3790414"/>
            <a:ext cx="8293654" cy="707886"/>
          </a:xfrm>
          <a:prstGeom prst="rect">
            <a:avLst/>
          </a:prstGeom>
          <a:noFill/>
        </p:spPr>
        <p:txBody>
          <a:bodyPr wrap="square" rtlCol="0">
            <a:spAutoFit/>
          </a:bodyPr>
          <a:lstStyle/>
          <a:p>
            <a:r>
              <a:rPr lang="en-US" sz="2000" dirty="0">
                <a:solidFill>
                  <a:srgbClr val="FF0000"/>
                </a:solidFill>
                <a:latin typeface="Apple Chancery"/>
                <a:cs typeface="Apple Chancery"/>
              </a:rPr>
              <a:t>--This means </a:t>
            </a:r>
            <a:r>
              <a:rPr lang="en-US" sz="2000" dirty="0">
                <a:solidFill>
                  <a:srgbClr val="000000"/>
                </a:solidFill>
                <a:latin typeface="Times New Roman"/>
                <a:cs typeface="Times New Roman"/>
              </a:rPr>
              <a:t>the equivalent resistance is </a:t>
            </a:r>
            <a:r>
              <a:rPr lang="en-US" sz="2000" dirty="0">
                <a:solidFill>
                  <a:srgbClr val="0000FF"/>
                </a:solidFill>
                <a:latin typeface="Times New Roman"/>
                <a:cs typeface="Times New Roman"/>
              </a:rPr>
              <a:t>SMALLER than the smallest resistor </a:t>
            </a:r>
            <a:r>
              <a:rPr lang="en-US" sz="2000" dirty="0">
                <a:solidFill>
                  <a:srgbClr val="000000"/>
                </a:solidFill>
                <a:latin typeface="Times New Roman"/>
                <a:cs typeface="Times New Roman"/>
              </a:rPr>
              <a:t>in the combination;</a:t>
            </a:r>
          </a:p>
        </p:txBody>
      </p:sp>
      <p:sp>
        <p:nvSpPr>
          <p:cNvPr id="194" name="TextBox 193"/>
          <p:cNvSpPr txBox="1"/>
          <p:nvPr/>
        </p:nvSpPr>
        <p:spPr>
          <a:xfrm>
            <a:off x="558247" y="4498300"/>
            <a:ext cx="8293654" cy="707886"/>
          </a:xfrm>
          <a:prstGeom prst="rect">
            <a:avLst/>
          </a:prstGeom>
          <a:noFill/>
        </p:spPr>
        <p:txBody>
          <a:bodyPr wrap="square" rtlCol="0">
            <a:spAutoFit/>
          </a:bodyPr>
          <a:lstStyle/>
          <a:p>
            <a:r>
              <a:rPr lang="en-US" sz="2000" dirty="0">
                <a:solidFill>
                  <a:srgbClr val="FF0000"/>
                </a:solidFill>
                <a:latin typeface="Apple Chancery"/>
                <a:cs typeface="Apple Chancery"/>
              </a:rPr>
              <a:t>--And, </a:t>
            </a:r>
            <a:r>
              <a:rPr lang="en-US" sz="2000" dirty="0">
                <a:solidFill>
                  <a:srgbClr val="000000"/>
                </a:solidFill>
                <a:latin typeface="Times New Roman"/>
                <a:cs typeface="Times New Roman"/>
              </a:rPr>
              <a:t>if you </a:t>
            </a:r>
            <a:r>
              <a:rPr lang="en-US" sz="2000" dirty="0">
                <a:solidFill>
                  <a:srgbClr val="0000FF"/>
                </a:solidFill>
                <a:latin typeface="Times New Roman"/>
                <a:cs typeface="Times New Roman"/>
              </a:rPr>
              <a:t>add a resistor </a:t>
            </a:r>
            <a:r>
              <a:rPr lang="en-US" sz="2000" dirty="0">
                <a:solidFill>
                  <a:srgbClr val="000000"/>
                </a:solidFill>
                <a:latin typeface="Times New Roman"/>
                <a:cs typeface="Times New Roman"/>
              </a:rPr>
              <a:t>to the combination,       will </a:t>
            </a:r>
            <a:r>
              <a:rPr lang="en-US" sz="2000" i="1" dirty="0">
                <a:solidFill>
                  <a:srgbClr val="FF0000"/>
                </a:solidFill>
                <a:latin typeface="Times New Roman"/>
                <a:cs typeface="Times New Roman"/>
              </a:rPr>
              <a:t>decrease </a:t>
            </a:r>
            <a:r>
              <a:rPr lang="en-US" sz="2000" dirty="0">
                <a:solidFill>
                  <a:srgbClr val="000000"/>
                </a:solidFill>
                <a:latin typeface="Times New Roman"/>
                <a:cs typeface="Times New Roman"/>
              </a:rPr>
              <a:t>and the </a:t>
            </a:r>
            <a:r>
              <a:rPr lang="en-US" sz="2000" dirty="0">
                <a:solidFill>
                  <a:srgbClr val="0000FF"/>
                </a:solidFill>
                <a:latin typeface="Times New Roman"/>
                <a:cs typeface="Times New Roman"/>
              </a:rPr>
              <a:t>current</a:t>
            </a:r>
            <a:r>
              <a:rPr lang="en-US" sz="2000" dirty="0">
                <a:solidFill>
                  <a:srgbClr val="000000"/>
                </a:solidFill>
                <a:latin typeface="Times New Roman"/>
                <a:cs typeface="Times New Roman"/>
              </a:rPr>
              <a:t> through the combination (for a given voltage) </a:t>
            </a:r>
            <a:r>
              <a:rPr lang="en-US" sz="2000" dirty="0">
                <a:solidFill>
                  <a:srgbClr val="FF0000"/>
                </a:solidFill>
                <a:latin typeface="Times New Roman"/>
                <a:cs typeface="Times New Roman"/>
              </a:rPr>
              <a:t>will </a:t>
            </a:r>
            <a:r>
              <a:rPr lang="en-US" sz="2000" i="1" dirty="0">
                <a:solidFill>
                  <a:srgbClr val="FF0000"/>
                </a:solidFill>
                <a:latin typeface="Times New Roman"/>
                <a:cs typeface="Times New Roman"/>
              </a:rPr>
              <a:t>increase</a:t>
            </a:r>
            <a:r>
              <a:rPr lang="en-US" sz="2000" dirty="0">
                <a:solidFill>
                  <a:srgbClr val="000000"/>
                </a:solidFill>
                <a:latin typeface="Times New Roman"/>
                <a:cs typeface="Times New Roman"/>
              </a:rPr>
              <a:t>.  </a:t>
            </a:r>
          </a:p>
        </p:txBody>
      </p:sp>
      <p:graphicFrame>
        <p:nvGraphicFramePr>
          <p:cNvPr id="195" name="Object 2"/>
          <p:cNvGraphicFramePr>
            <a:graphicFrameLocks noChangeAspect="1"/>
          </p:cNvGraphicFramePr>
          <p:nvPr>
            <p:extLst>
              <p:ext uri="{D42A27DB-BD31-4B8C-83A1-F6EECF244321}">
                <p14:modId xmlns:p14="http://schemas.microsoft.com/office/powerpoint/2010/main" val="2667967953"/>
              </p:ext>
            </p:extLst>
          </p:nvPr>
        </p:nvGraphicFramePr>
        <p:xfrm>
          <a:off x="5507040" y="4554538"/>
          <a:ext cx="415925" cy="392112"/>
        </p:xfrm>
        <a:graphic>
          <a:graphicData uri="http://schemas.openxmlformats.org/presentationml/2006/ole">
            <mc:AlternateContent xmlns:mc="http://schemas.openxmlformats.org/markup-compatibility/2006">
              <mc:Choice xmlns:v="urn:schemas-microsoft-com:vml" Requires="v">
                <p:oleObj name="Equation" r:id="rId5" imgW="241300" imgH="228600" progId="Equation.DSMT4">
                  <p:embed/>
                </p:oleObj>
              </mc:Choice>
              <mc:Fallback>
                <p:oleObj name="Equation" r:id="rId5" imgW="241300" imgH="228600" progId="Equation.DSMT4">
                  <p:embed/>
                  <p:pic>
                    <p:nvPicPr>
                      <p:cNvPr id="0" name=""/>
                      <p:cNvPicPr>
                        <a:picLocks noChangeAspect="1" noChangeArrowheads="1"/>
                      </p:cNvPicPr>
                      <p:nvPr/>
                    </p:nvPicPr>
                    <p:blipFill>
                      <a:blip r:embed="rId6"/>
                      <a:srcRect/>
                      <a:stretch>
                        <a:fillRect/>
                      </a:stretch>
                    </p:blipFill>
                    <p:spPr bwMode="auto">
                      <a:xfrm>
                        <a:off x="5507040" y="4554538"/>
                        <a:ext cx="415925" cy="392112"/>
                      </a:xfrm>
                      <a:prstGeom prst="rect">
                        <a:avLst/>
                      </a:prstGeom>
                      <a:noFill/>
                      <a:ln>
                        <a:noFill/>
                      </a:ln>
                      <a:effectLst/>
                    </p:spPr>
                  </p:pic>
                </p:oleObj>
              </mc:Fallback>
            </mc:AlternateContent>
          </a:graphicData>
        </a:graphic>
      </p:graphicFrame>
      <p:sp>
        <p:nvSpPr>
          <p:cNvPr id="196" name="TextBox 195"/>
          <p:cNvSpPr txBox="1"/>
          <p:nvPr/>
        </p:nvSpPr>
        <p:spPr>
          <a:xfrm>
            <a:off x="228045" y="5346700"/>
            <a:ext cx="3975655" cy="1138773"/>
          </a:xfrm>
          <a:prstGeom prst="rect">
            <a:avLst/>
          </a:prstGeom>
          <a:noFill/>
        </p:spPr>
        <p:txBody>
          <a:bodyPr wrap="square" rtlCol="0">
            <a:spAutoFit/>
          </a:bodyPr>
          <a:lstStyle/>
          <a:p>
            <a:r>
              <a:rPr lang="en-US" sz="2800" dirty="0">
                <a:solidFill>
                  <a:srgbClr val="FF0000"/>
                </a:solidFill>
                <a:latin typeface="Apple Chancery"/>
                <a:cs typeface="Apple Chancery"/>
              </a:rPr>
              <a:t>Example 3: What’s </a:t>
            </a:r>
            <a:r>
              <a:rPr lang="en-US" sz="2000" dirty="0">
                <a:latin typeface="Times New Roman"/>
                <a:cs typeface="Times New Roman"/>
              </a:rPr>
              <a:t>the </a:t>
            </a:r>
            <a:r>
              <a:rPr lang="en-US" sz="2000" dirty="0">
                <a:solidFill>
                  <a:srgbClr val="0000FF"/>
                </a:solidFill>
                <a:latin typeface="Times New Roman"/>
                <a:cs typeface="Times New Roman"/>
              </a:rPr>
              <a:t>equivalent resistance </a:t>
            </a:r>
            <a:r>
              <a:rPr lang="en-US" sz="2000" dirty="0">
                <a:latin typeface="Times New Roman"/>
                <a:cs typeface="Times New Roman"/>
              </a:rPr>
              <a:t>of three one-ohm resistors in parallel?</a:t>
            </a:r>
            <a:endParaRPr lang="en-US" sz="2800" dirty="0">
              <a:solidFill>
                <a:srgbClr val="FF0000"/>
              </a:solidFill>
              <a:latin typeface="Apple Chancery"/>
              <a:cs typeface="Apple Chancery"/>
            </a:endParaRPr>
          </a:p>
        </p:txBody>
      </p:sp>
      <p:graphicFrame>
        <p:nvGraphicFramePr>
          <p:cNvPr id="56" name="Object 2"/>
          <p:cNvGraphicFramePr>
            <a:graphicFrameLocks noChangeAspect="1"/>
          </p:cNvGraphicFramePr>
          <p:nvPr>
            <p:extLst>
              <p:ext uri="{D42A27DB-BD31-4B8C-83A1-F6EECF244321}">
                <p14:modId xmlns:p14="http://schemas.microsoft.com/office/powerpoint/2010/main" val="497117948"/>
              </p:ext>
            </p:extLst>
          </p:nvPr>
        </p:nvGraphicFramePr>
        <p:xfrm>
          <a:off x="7867957" y="665600"/>
          <a:ext cx="269016" cy="270244"/>
        </p:xfrm>
        <a:graphic>
          <a:graphicData uri="http://schemas.openxmlformats.org/presentationml/2006/ole">
            <mc:AlternateContent xmlns:mc="http://schemas.openxmlformats.org/markup-compatibility/2006">
              <mc:Choice xmlns:v="urn:schemas-microsoft-com:vml" Requires="v">
                <p:oleObj name="Equation" r:id="rId7" imgW="203200" imgH="203200" progId="Equation.DSMT4">
                  <p:embed/>
                </p:oleObj>
              </mc:Choice>
              <mc:Fallback>
                <p:oleObj name="Equation" r:id="rId7" imgW="203200" imgH="203200" progId="Equation.DSMT4">
                  <p:embed/>
                  <p:pic>
                    <p:nvPicPr>
                      <p:cNvPr id="0" name=""/>
                      <p:cNvPicPr>
                        <a:picLocks noChangeAspect="1" noChangeArrowheads="1"/>
                      </p:cNvPicPr>
                      <p:nvPr/>
                    </p:nvPicPr>
                    <p:blipFill>
                      <a:blip r:embed="rId8"/>
                      <a:srcRect/>
                      <a:stretch>
                        <a:fillRect/>
                      </a:stretch>
                    </p:blipFill>
                    <p:spPr bwMode="auto">
                      <a:xfrm>
                        <a:off x="7867957" y="665600"/>
                        <a:ext cx="269016" cy="270244"/>
                      </a:xfrm>
                      <a:prstGeom prst="rect">
                        <a:avLst/>
                      </a:prstGeom>
                      <a:noFill/>
                      <a:ln>
                        <a:noFill/>
                      </a:ln>
                      <a:effectLst/>
                    </p:spPr>
                  </p:pic>
                </p:oleObj>
              </mc:Fallback>
            </mc:AlternateContent>
          </a:graphicData>
        </a:graphic>
      </p:graphicFrame>
      <p:sp>
        <p:nvSpPr>
          <p:cNvPr id="57" name="Line 73"/>
          <p:cNvSpPr>
            <a:spLocks noChangeShapeType="1"/>
          </p:cNvSpPr>
          <p:nvPr/>
        </p:nvSpPr>
        <p:spPr bwMode="auto">
          <a:xfrm>
            <a:off x="6745951" y="1813927"/>
            <a:ext cx="847750" cy="4789"/>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59" name="Line 78"/>
          <p:cNvSpPr>
            <a:spLocks noChangeShapeType="1"/>
          </p:cNvSpPr>
          <p:nvPr/>
        </p:nvSpPr>
        <p:spPr bwMode="auto">
          <a:xfrm flipH="1">
            <a:off x="7181683" y="1153325"/>
            <a:ext cx="375575"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60" name="Line 111"/>
          <p:cNvSpPr>
            <a:spLocks noChangeShapeType="1"/>
          </p:cNvSpPr>
          <p:nvPr/>
        </p:nvSpPr>
        <p:spPr bwMode="auto">
          <a:xfrm>
            <a:off x="7181681" y="1143685"/>
            <a:ext cx="1" cy="1344863"/>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nvGrpSpPr>
          <p:cNvPr id="61" name="Group 60"/>
          <p:cNvGrpSpPr/>
          <p:nvPr/>
        </p:nvGrpSpPr>
        <p:grpSpPr>
          <a:xfrm>
            <a:off x="7557258" y="910444"/>
            <a:ext cx="797838" cy="388734"/>
            <a:chOff x="5746750" y="2319338"/>
            <a:chExt cx="660401" cy="321770"/>
          </a:xfrm>
        </p:grpSpPr>
        <p:grpSp>
          <p:nvGrpSpPr>
            <p:cNvPr id="62" name="Group 48"/>
            <p:cNvGrpSpPr>
              <a:grpSpLocks/>
            </p:cNvGrpSpPr>
            <p:nvPr/>
          </p:nvGrpSpPr>
          <p:grpSpPr bwMode="auto">
            <a:xfrm>
              <a:off x="5746750" y="2319338"/>
              <a:ext cx="628650" cy="321770"/>
              <a:chOff x="2256" y="2880"/>
              <a:chExt cx="576" cy="240"/>
            </a:xfrm>
          </p:grpSpPr>
          <p:sp>
            <p:nvSpPr>
              <p:cNvPr id="64" name="Line 49"/>
              <p:cNvSpPr>
                <a:spLocks noChangeShapeType="1"/>
              </p:cNvSpPr>
              <p:nvPr/>
            </p:nvSpPr>
            <p:spPr bwMode="auto">
              <a:xfrm flipV="1">
                <a:off x="2256" y="2880"/>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65" name="Line 50"/>
              <p:cNvSpPr>
                <a:spLocks noChangeShapeType="1"/>
              </p:cNvSpPr>
              <p:nvPr/>
            </p:nvSpPr>
            <p:spPr bwMode="auto">
              <a:xfrm>
                <a:off x="2304" y="2880"/>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66" name="Line 51"/>
              <p:cNvSpPr>
                <a:spLocks noChangeShapeType="1"/>
              </p:cNvSpPr>
              <p:nvPr/>
            </p:nvSpPr>
            <p:spPr bwMode="auto">
              <a:xfrm flipV="1">
                <a:off x="2400" y="2880"/>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67" name="Line 52"/>
              <p:cNvSpPr>
                <a:spLocks noChangeShapeType="1"/>
              </p:cNvSpPr>
              <p:nvPr/>
            </p:nvSpPr>
            <p:spPr bwMode="auto">
              <a:xfrm>
                <a:off x="2496" y="2880"/>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76" name="Line 53"/>
              <p:cNvSpPr>
                <a:spLocks noChangeShapeType="1"/>
              </p:cNvSpPr>
              <p:nvPr/>
            </p:nvSpPr>
            <p:spPr bwMode="auto">
              <a:xfrm flipV="1">
                <a:off x="2784" y="2976"/>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77" name="Line 54"/>
              <p:cNvSpPr>
                <a:spLocks noChangeShapeType="1"/>
              </p:cNvSpPr>
              <p:nvPr/>
            </p:nvSpPr>
            <p:spPr bwMode="auto">
              <a:xfrm flipV="1">
                <a:off x="2592" y="2880"/>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78" name="Line 55"/>
              <p:cNvSpPr>
                <a:spLocks noChangeShapeType="1"/>
              </p:cNvSpPr>
              <p:nvPr/>
            </p:nvSpPr>
            <p:spPr bwMode="auto">
              <a:xfrm>
                <a:off x="2688" y="2880"/>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63" name="Line 78"/>
            <p:cNvSpPr>
              <a:spLocks noChangeShapeType="1"/>
            </p:cNvSpPr>
            <p:nvPr/>
          </p:nvSpPr>
          <p:spPr bwMode="auto">
            <a:xfrm flipH="1" flipV="1">
              <a:off x="6375401" y="2448046"/>
              <a:ext cx="31750" cy="5782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79" name="Line 73"/>
          <p:cNvSpPr>
            <a:spLocks noChangeShapeType="1"/>
          </p:cNvSpPr>
          <p:nvPr/>
        </p:nvSpPr>
        <p:spPr bwMode="auto">
          <a:xfrm flipV="1">
            <a:off x="8394440" y="1814880"/>
            <a:ext cx="583045" cy="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nvGrpSpPr>
          <p:cNvPr id="80" name="Group 79"/>
          <p:cNvGrpSpPr/>
          <p:nvPr/>
        </p:nvGrpSpPr>
        <p:grpSpPr>
          <a:xfrm>
            <a:off x="7597535" y="1589532"/>
            <a:ext cx="797838" cy="388734"/>
            <a:chOff x="5746750" y="2319338"/>
            <a:chExt cx="660401" cy="321770"/>
          </a:xfrm>
        </p:grpSpPr>
        <p:grpSp>
          <p:nvGrpSpPr>
            <p:cNvPr id="81" name="Group 48"/>
            <p:cNvGrpSpPr>
              <a:grpSpLocks/>
            </p:cNvGrpSpPr>
            <p:nvPr/>
          </p:nvGrpSpPr>
          <p:grpSpPr bwMode="auto">
            <a:xfrm>
              <a:off x="5746750" y="2319338"/>
              <a:ext cx="628650" cy="321770"/>
              <a:chOff x="2256" y="2880"/>
              <a:chExt cx="576" cy="240"/>
            </a:xfrm>
          </p:grpSpPr>
          <p:sp>
            <p:nvSpPr>
              <p:cNvPr id="83" name="Line 49"/>
              <p:cNvSpPr>
                <a:spLocks noChangeShapeType="1"/>
              </p:cNvSpPr>
              <p:nvPr/>
            </p:nvSpPr>
            <p:spPr bwMode="auto">
              <a:xfrm flipV="1">
                <a:off x="2256" y="2880"/>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84" name="Line 50"/>
              <p:cNvSpPr>
                <a:spLocks noChangeShapeType="1"/>
              </p:cNvSpPr>
              <p:nvPr/>
            </p:nvSpPr>
            <p:spPr bwMode="auto">
              <a:xfrm>
                <a:off x="2304" y="2880"/>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86" name="Line 51"/>
              <p:cNvSpPr>
                <a:spLocks noChangeShapeType="1"/>
              </p:cNvSpPr>
              <p:nvPr/>
            </p:nvSpPr>
            <p:spPr bwMode="auto">
              <a:xfrm flipV="1">
                <a:off x="2400" y="2880"/>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87" name="Line 52"/>
              <p:cNvSpPr>
                <a:spLocks noChangeShapeType="1"/>
              </p:cNvSpPr>
              <p:nvPr/>
            </p:nvSpPr>
            <p:spPr bwMode="auto">
              <a:xfrm>
                <a:off x="2496" y="2880"/>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88" name="Line 53"/>
              <p:cNvSpPr>
                <a:spLocks noChangeShapeType="1"/>
              </p:cNvSpPr>
              <p:nvPr/>
            </p:nvSpPr>
            <p:spPr bwMode="auto">
              <a:xfrm flipV="1">
                <a:off x="2784" y="2976"/>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89" name="Line 54"/>
              <p:cNvSpPr>
                <a:spLocks noChangeShapeType="1"/>
              </p:cNvSpPr>
              <p:nvPr/>
            </p:nvSpPr>
            <p:spPr bwMode="auto">
              <a:xfrm flipV="1">
                <a:off x="2592" y="2880"/>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91" name="Line 55"/>
              <p:cNvSpPr>
                <a:spLocks noChangeShapeType="1"/>
              </p:cNvSpPr>
              <p:nvPr/>
            </p:nvSpPr>
            <p:spPr bwMode="auto">
              <a:xfrm>
                <a:off x="2688" y="2880"/>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82" name="Line 78"/>
            <p:cNvSpPr>
              <a:spLocks noChangeShapeType="1"/>
            </p:cNvSpPr>
            <p:nvPr/>
          </p:nvSpPr>
          <p:spPr bwMode="auto">
            <a:xfrm flipH="1" flipV="1">
              <a:off x="6375401" y="2448046"/>
              <a:ext cx="31750" cy="5782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92" name="Line 73"/>
          <p:cNvSpPr>
            <a:spLocks noChangeShapeType="1"/>
          </p:cNvSpPr>
          <p:nvPr/>
        </p:nvSpPr>
        <p:spPr bwMode="auto">
          <a:xfrm flipV="1">
            <a:off x="8354494" y="2478467"/>
            <a:ext cx="377495" cy="22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nvGrpSpPr>
          <p:cNvPr id="93" name="Group 92"/>
          <p:cNvGrpSpPr/>
          <p:nvPr/>
        </p:nvGrpSpPr>
        <p:grpSpPr>
          <a:xfrm>
            <a:off x="7559178" y="2253118"/>
            <a:ext cx="797838" cy="388734"/>
            <a:chOff x="5746750" y="2319338"/>
            <a:chExt cx="660401" cy="321770"/>
          </a:xfrm>
        </p:grpSpPr>
        <p:grpSp>
          <p:nvGrpSpPr>
            <p:cNvPr id="94" name="Group 48"/>
            <p:cNvGrpSpPr>
              <a:grpSpLocks/>
            </p:cNvGrpSpPr>
            <p:nvPr/>
          </p:nvGrpSpPr>
          <p:grpSpPr bwMode="auto">
            <a:xfrm>
              <a:off x="5746750" y="2319338"/>
              <a:ext cx="628650" cy="321770"/>
              <a:chOff x="2256" y="2880"/>
              <a:chExt cx="576" cy="240"/>
            </a:xfrm>
          </p:grpSpPr>
          <p:sp>
            <p:nvSpPr>
              <p:cNvPr id="96" name="Line 49"/>
              <p:cNvSpPr>
                <a:spLocks noChangeShapeType="1"/>
              </p:cNvSpPr>
              <p:nvPr/>
            </p:nvSpPr>
            <p:spPr bwMode="auto">
              <a:xfrm flipV="1">
                <a:off x="2256" y="2880"/>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97" name="Line 50"/>
              <p:cNvSpPr>
                <a:spLocks noChangeShapeType="1"/>
              </p:cNvSpPr>
              <p:nvPr/>
            </p:nvSpPr>
            <p:spPr bwMode="auto">
              <a:xfrm>
                <a:off x="2304" y="2880"/>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98" name="Line 51"/>
              <p:cNvSpPr>
                <a:spLocks noChangeShapeType="1"/>
              </p:cNvSpPr>
              <p:nvPr/>
            </p:nvSpPr>
            <p:spPr bwMode="auto">
              <a:xfrm flipV="1">
                <a:off x="2400" y="2880"/>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99" name="Line 52"/>
              <p:cNvSpPr>
                <a:spLocks noChangeShapeType="1"/>
              </p:cNvSpPr>
              <p:nvPr/>
            </p:nvSpPr>
            <p:spPr bwMode="auto">
              <a:xfrm>
                <a:off x="2496" y="2880"/>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00" name="Line 53"/>
              <p:cNvSpPr>
                <a:spLocks noChangeShapeType="1"/>
              </p:cNvSpPr>
              <p:nvPr/>
            </p:nvSpPr>
            <p:spPr bwMode="auto">
              <a:xfrm flipV="1">
                <a:off x="2784" y="2976"/>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01" name="Line 54"/>
              <p:cNvSpPr>
                <a:spLocks noChangeShapeType="1"/>
              </p:cNvSpPr>
              <p:nvPr/>
            </p:nvSpPr>
            <p:spPr bwMode="auto">
              <a:xfrm flipV="1">
                <a:off x="2592" y="2880"/>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02" name="Line 55"/>
              <p:cNvSpPr>
                <a:spLocks noChangeShapeType="1"/>
              </p:cNvSpPr>
              <p:nvPr/>
            </p:nvSpPr>
            <p:spPr bwMode="auto">
              <a:xfrm>
                <a:off x="2688" y="2880"/>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95" name="Line 78"/>
            <p:cNvSpPr>
              <a:spLocks noChangeShapeType="1"/>
            </p:cNvSpPr>
            <p:nvPr/>
          </p:nvSpPr>
          <p:spPr bwMode="auto">
            <a:xfrm flipH="1" flipV="1">
              <a:off x="6375401" y="2448046"/>
              <a:ext cx="31750" cy="5782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104" name="Line 111"/>
          <p:cNvSpPr>
            <a:spLocks noChangeShapeType="1"/>
          </p:cNvSpPr>
          <p:nvPr/>
        </p:nvSpPr>
        <p:spPr bwMode="auto">
          <a:xfrm>
            <a:off x="8727162" y="1135793"/>
            <a:ext cx="4826" cy="1342674"/>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05" name="Line 78"/>
          <p:cNvSpPr>
            <a:spLocks noChangeShapeType="1"/>
          </p:cNvSpPr>
          <p:nvPr/>
        </p:nvSpPr>
        <p:spPr bwMode="auto">
          <a:xfrm flipH="1" flipV="1">
            <a:off x="8352256" y="1135793"/>
            <a:ext cx="374907" cy="789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06" name="Line 73"/>
          <p:cNvSpPr>
            <a:spLocks noChangeShapeType="1"/>
          </p:cNvSpPr>
          <p:nvPr/>
        </p:nvSpPr>
        <p:spPr bwMode="auto">
          <a:xfrm flipV="1">
            <a:off x="7181683" y="2488328"/>
            <a:ext cx="377495" cy="22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aphicFrame>
        <p:nvGraphicFramePr>
          <p:cNvPr id="117" name="Object 2"/>
          <p:cNvGraphicFramePr>
            <a:graphicFrameLocks noChangeAspect="1"/>
          </p:cNvGraphicFramePr>
          <p:nvPr>
            <p:extLst>
              <p:ext uri="{D42A27DB-BD31-4B8C-83A1-F6EECF244321}">
                <p14:modId xmlns:p14="http://schemas.microsoft.com/office/powerpoint/2010/main" val="860548735"/>
              </p:ext>
            </p:extLst>
          </p:nvPr>
        </p:nvGraphicFramePr>
        <p:xfrm>
          <a:off x="7888585" y="1319288"/>
          <a:ext cx="269016" cy="270244"/>
        </p:xfrm>
        <a:graphic>
          <a:graphicData uri="http://schemas.openxmlformats.org/presentationml/2006/ole">
            <mc:AlternateContent xmlns:mc="http://schemas.openxmlformats.org/markup-compatibility/2006">
              <mc:Choice xmlns:v="urn:schemas-microsoft-com:vml" Requires="v">
                <p:oleObj name="Equation" r:id="rId9" imgW="203200" imgH="203200" progId="Equation.DSMT4">
                  <p:embed/>
                </p:oleObj>
              </mc:Choice>
              <mc:Fallback>
                <p:oleObj name="Equation" r:id="rId9" imgW="203200" imgH="203200" progId="Equation.DSMT4">
                  <p:embed/>
                  <p:pic>
                    <p:nvPicPr>
                      <p:cNvPr id="0" name=""/>
                      <p:cNvPicPr>
                        <a:picLocks noChangeAspect="1" noChangeArrowheads="1"/>
                      </p:cNvPicPr>
                      <p:nvPr/>
                    </p:nvPicPr>
                    <p:blipFill>
                      <a:blip r:embed="rId10"/>
                      <a:srcRect/>
                      <a:stretch>
                        <a:fillRect/>
                      </a:stretch>
                    </p:blipFill>
                    <p:spPr bwMode="auto">
                      <a:xfrm>
                        <a:off x="7888585" y="1319288"/>
                        <a:ext cx="269016" cy="270244"/>
                      </a:xfrm>
                      <a:prstGeom prst="rect">
                        <a:avLst/>
                      </a:prstGeom>
                      <a:noFill/>
                      <a:ln>
                        <a:noFill/>
                      </a:ln>
                      <a:effectLst/>
                    </p:spPr>
                  </p:pic>
                </p:oleObj>
              </mc:Fallback>
            </mc:AlternateContent>
          </a:graphicData>
        </a:graphic>
      </p:graphicFrame>
      <p:graphicFrame>
        <p:nvGraphicFramePr>
          <p:cNvPr id="118" name="Object 2"/>
          <p:cNvGraphicFramePr>
            <a:graphicFrameLocks noChangeAspect="1"/>
          </p:cNvGraphicFramePr>
          <p:nvPr>
            <p:extLst>
              <p:ext uri="{D42A27DB-BD31-4B8C-83A1-F6EECF244321}">
                <p14:modId xmlns:p14="http://schemas.microsoft.com/office/powerpoint/2010/main" val="816805408"/>
              </p:ext>
            </p:extLst>
          </p:nvPr>
        </p:nvGraphicFramePr>
        <p:xfrm>
          <a:off x="7877162" y="1983243"/>
          <a:ext cx="252412" cy="269875"/>
        </p:xfrm>
        <a:graphic>
          <a:graphicData uri="http://schemas.openxmlformats.org/presentationml/2006/ole">
            <mc:AlternateContent xmlns:mc="http://schemas.openxmlformats.org/markup-compatibility/2006">
              <mc:Choice xmlns:v="urn:schemas-microsoft-com:vml" Requires="v">
                <p:oleObj name="Equation" r:id="rId11" imgW="190500" imgH="203200" progId="Equation.DSMT4">
                  <p:embed/>
                </p:oleObj>
              </mc:Choice>
              <mc:Fallback>
                <p:oleObj name="Equation" r:id="rId11" imgW="190500" imgH="203200" progId="Equation.DSMT4">
                  <p:embed/>
                  <p:pic>
                    <p:nvPicPr>
                      <p:cNvPr id="0" name=""/>
                      <p:cNvPicPr>
                        <a:picLocks noChangeAspect="1" noChangeArrowheads="1"/>
                      </p:cNvPicPr>
                      <p:nvPr/>
                    </p:nvPicPr>
                    <p:blipFill>
                      <a:blip r:embed="rId12"/>
                      <a:srcRect/>
                      <a:stretch>
                        <a:fillRect/>
                      </a:stretch>
                    </p:blipFill>
                    <p:spPr bwMode="auto">
                      <a:xfrm>
                        <a:off x="7877162" y="1983243"/>
                        <a:ext cx="252412" cy="269875"/>
                      </a:xfrm>
                      <a:prstGeom prst="rect">
                        <a:avLst/>
                      </a:prstGeom>
                      <a:noFill/>
                      <a:ln>
                        <a:noFill/>
                      </a:ln>
                      <a:effectLst/>
                    </p:spPr>
                  </p:pic>
                </p:oleObj>
              </mc:Fallback>
            </mc:AlternateContent>
          </a:graphicData>
        </a:graphic>
      </p:graphicFrame>
      <p:graphicFrame>
        <p:nvGraphicFramePr>
          <p:cNvPr id="119" name="Object 2"/>
          <p:cNvGraphicFramePr>
            <a:graphicFrameLocks noChangeAspect="1"/>
          </p:cNvGraphicFramePr>
          <p:nvPr>
            <p:extLst>
              <p:ext uri="{D42A27DB-BD31-4B8C-83A1-F6EECF244321}">
                <p14:modId xmlns:p14="http://schemas.microsoft.com/office/powerpoint/2010/main" val="1093892428"/>
              </p:ext>
            </p:extLst>
          </p:nvPr>
        </p:nvGraphicFramePr>
        <p:xfrm>
          <a:off x="4230395" y="5448300"/>
          <a:ext cx="3643313" cy="1154113"/>
        </p:xfrm>
        <a:graphic>
          <a:graphicData uri="http://schemas.openxmlformats.org/presentationml/2006/ole">
            <mc:AlternateContent xmlns:mc="http://schemas.openxmlformats.org/markup-compatibility/2006">
              <mc:Choice xmlns:v="urn:schemas-microsoft-com:vml" Requires="v">
                <p:oleObj name="Equation" r:id="rId13" imgW="2120900" imgH="673100" progId="Equation.DSMT4">
                  <p:embed/>
                </p:oleObj>
              </mc:Choice>
              <mc:Fallback>
                <p:oleObj name="Equation" r:id="rId13" imgW="2120900" imgH="673100" progId="Equation.DSMT4">
                  <p:embed/>
                  <p:pic>
                    <p:nvPicPr>
                      <p:cNvPr id="0" name=""/>
                      <p:cNvPicPr>
                        <a:picLocks noChangeAspect="1" noChangeArrowheads="1"/>
                      </p:cNvPicPr>
                      <p:nvPr/>
                    </p:nvPicPr>
                    <p:blipFill>
                      <a:blip r:embed="rId14"/>
                      <a:srcRect/>
                      <a:stretch>
                        <a:fillRect/>
                      </a:stretch>
                    </p:blipFill>
                    <p:spPr bwMode="auto">
                      <a:xfrm>
                        <a:off x="4230395" y="5448300"/>
                        <a:ext cx="3643313" cy="1154113"/>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28309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dissolve">
                                      <p:cBhvr>
                                        <p:cTn id="7" dur="500"/>
                                        <p:tgtEl>
                                          <p:spTgt spid="4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90"/>
                                        </p:tgtEl>
                                        <p:attrNameLst>
                                          <p:attrName>style.visibility</p:attrName>
                                        </p:attrNameLst>
                                      </p:cBhvr>
                                      <p:to>
                                        <p:strVal val="visible"/>
                                      </p:to>
                                    </p:set>
                                    <p:animEffect transition="in" filter="dissolve">
                                      <p:cBhvr>
                                        <p:cTn id="12" dur="500"/>
                                        <p:tgtEl>
                                          <p:spTgt spid="19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89"/>
                                        </p:tgtEl>
                                        <p:attrNameLst>
                                          <p:attrName>style.visibility</p:attrName>
                                        </p:attrNameLst>
                                      </p:cBhvr>
                                      <p:to>
                                        <p:strVal val="visible"/>
                                      </p:to>
                                    </p:set>
                                    <p:animEffect transition="in" filter="dissolve">
                                      <p:cBhvr>
                                        <p:cTn id="17" dur="500"/>
                                        <p:tgtEl>
                                          <p:spTgt spid="189"/>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91"/>
                                        </p:tgtEl>
                                        <p:attrNameLst>
                                          <p:attrName>style.visibility</p:attrName>
                                        </p:attrNameLst>
                                      </p:cBhvr>
                                      <p:to>
                                        <p:strVal val="visible"/>
                                      </p:to>
                                    </p:set>
                                    <p:animEffect transition="in" filter="dissolve">
                                      <p:cBhvr>
                                        <p:cTn id="22" dur="500"/>
                                        <p:tgtEl>
                                          <p:spTgt spid="191"/>
                                        </p:tgtEl>
                                      </p:cBhvr>
                                    </p:animEffect>
                                  </p:childTnLst>
                                </p:cTn>
                              </p:par>
                              <p:par>
                                <p:cTn id="23" presetID="9" presetClass="entr" presetSubtype="0" fill="hold" nodeType="withEffect">
                                  <p:stCondLst>
                                    <p:cond delay="0"/>
                                  </p:stCondLst>
                                  <p:childTnLst>
                                    <p:set>
                                      <p:cBhvr>
                                        <p:cTn id="24" dur="1" fill="hold">
                                          <p:stCondLst>
                                            <p:cond delay="0"/>
                                          </p:stCondLst>
                                        </p:cTn>
                                        <p:tgtEl>
                                          <p:spTgt spid="192"/>
                                        </p:tgtEl>
                                        <p:attrNameLst>
                                          <p:attrName>style.visibility</p:attrName>
                                        </p:attrNameLst>
                                      </p:cBhvr>
                                      <p:to>
                                        <p:strVal val="visible"/>
                                      </p:to>
                                    </p:set>
                                    <p:animEffect transition="in" filter="dissolve">
                                      <p:cBhvr>
                                        <p:cTn id="25" dur="500"/>
                                        <p:tgtEl>
                                          <p:spTgt spid="192"/>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193"/>
                                        </p:tgtEl>
                                        <p:attrNameLst>
                                          <p:attrName>style.visibility</p:attrName>
                                        </p:attrNameLst>
                                      </p:cBhvr>
                                      <p:to>
                                        <p:strVal val="visible"/>
                                      </p:to>
                                    </p:set>
                                    <p:animEffect transition="in" filter="dissolve">
                                      <p:cBhvr>
                                        <p:cTn id="30" dur="500"/>
                                        <p:tgtEl>
                                          <p:spTgt spid="193"/>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194"/>
                                        </p:tgtEl>
                                        <p:attrNameLst>
                                          <p:attrName>style.visibility</p:attrName>
                                        </p:attrNameLst>
                                      </p:cBhvr>
                                      <p:to>
                                        <p:strVal val="visible"/>
                                      </p:to>
                                    </p:set>
                                    <p:animEffect transition="in" filter="dissolve">
                                      <p:cBhvr>
                                        <p:cTn id="35" dur="500"/>
                                        <p:tgtEl>
                                          <p:spTgt spid="194"/>
                                        </p:tgtEl>
                                      </p:cBhvr>
                                    </p:animEffect>
                                  </p:childTnLst>
                                </p:cTn>
                              </p:par>
                              <p:par>
                                <p:cTn id="36" presetID="9" presetClass="entr" presetSubtype="0" fill="hold" nodeType="withEffect">
                                  <p:stCondLst>
                                    <p:cond delay="0"/>
                                  </p:stCondLst>
                                  <p:childTnLst>
                                    <p:set>
                                      <p:cBhvr>
                                        <p:cTn id="37" dur="1" fill="hold">
                                          <p:stCondLst>
                                            <p:cond delay="0"/>
                                          </p:stCondLst>
                                        </p:cTn>
                                        <p:tgtEl>
                                          <p:spTgt spid="195"/>
                                        </p:tgtEl>
                                        <p:attrNameLst>
                                          <p:attrName>style.visibility</p:attrName>
                                        </p:attrNameLst>
                                      </p:cBhvr>
                                      <p:to>
                                        <p:strVal val="visible"/>
                                      </p:to>
                                    </p:set>
                                    <p:animEffect transition="in" filter="dissolve">
                                      <p:cBhvr>
                                        <p:cTn id="38" dur="500"/>
                                        <p:tgtEl>
                                          <p:spTgt spid="195"/>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196"/>
                                        </p:tgtEl>
                                        <p:attrNameLst>
                                          <p:attrName>style.visibility</p:attrName>
                                        </p:attrNameLst>
                                      </p:cBhvr>
                                      <p:to>
                                        <p:strVal val="visible"/>
                                      </p:to>
                                    </p:set>
                                    <p:animEffect transition="in" filter="dissolve">
                                      <p:cBhvr>
                                        <p:cTn id="43" dur="500"/>
                                        <p:tgtEl>
                                          <p:spTgt spid="196"/>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nodeType="clickEffect">
                                  <p:stCondLst>
                                    <p:cond delay="0"/>
                                  </p:stCondLst>
                                  <p:childTnLst>
                                    <p:set>
                                      <p:cBhvr>
                                        <p:cTn id="47" dur="1" fill="hold">
                                          <p:stCondLst>
                                            <p:cond delay="0"/>
                                          </p:stCondLst>
                                        </p:cTn>
                                        <p:tgtEl>
                                          <p:spTgt spid="119"/>
                                        </p:tgtEl>
                                        <p:attrNameLst>
                                          <p:attrName>style.visibility</p:attrName>
                                        </p:attrNameLst>
                                      </p:cBhvr>
                                      <p:to>
                                        <p:strVal val="visible"/>
                                      </p:to>
                                    </p:set>
                                    <p:animEffect transition="in" filter="dissolve">
                                      <p:cBhvr>
                                        <p:cTn id="48"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189" grpId="0"/>
      <p:bldP spid="190" grpId="0"/>
      <p:bldP spid="191" grpId="0"/>
      <p:bldP spid="193" grpId="0"/>
      <p:bldP spid="194" grpId="0"/>
      <p:bldP spid="196"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 name="TextBox 39"/>
          <p:cNvSpPr txBox="1"/>
          <p:nvPr/>
        </p:nvSpPr>
        <p:spPr>
          <a:xfrm>
            <a:off x="263786" y="100718"/>
            <a:ext cx="8637326" cy="646331"/>
          </a:xfrm>
          <a:prstGeom prst="rect">
            <a:avLst/>
          </a:prstGeom>
          <a:noFill/>
        </p:spPr>
        <p:txBody>
          <a:bodyPr wrap="square" rtlCol="0">
            <a:spAutoFit/>
          </a:bodyPr>
          <a:lstStyle/>
          <a:p>
            <a:pPr algn="ctr"/>
            <a:r>
              <a:rPr lang="en-US" sz="3600" dirty="0">
                <a:solidFill>
                  <a:srgbClr val="FF0000"/>
                </a:solidFill>
                <a:latin typeface="Apple Chancery"/>
                <a:cs typeface="Apple Chancery"/>
              </a:rPr>
              <a:t>Run and Shoot Problems</a:t>
            </a:r>
            <a:endParaRPr lang="en-US" sz="2000" dirty="0">
              <a:latin typeface="Times New Roman"/>
              <a:cs typeface="Times New Roman"/>
            </a:endParaRPr>
          </a:p>
        </p:txBody>
      </p:sp>
      <p:sp>
        <p:nvSpPr>
          <p:cNvPr id="184" name="TextBox 183"/>
          <p:cNvSpPr txBox="1"/>
          <p:nvPr/>
        </p:nvSpPr>
        <p:spPr>
          <a:xfrm>
            <a:off x="1022365" y="4475495"/>
            <a:ext cx="7937069" cy="707886"/>
          </a:xfrm>
          <a:prstGeom prst="rect">
            <a:avLst/>
          </a:prstGeom>
          <a:noFill/>
        </p:spPr>
        <p:txBody>
          <a:bodyPr wrap="square" rtlCol="0">
            <a:spAutoFit/>
          </a:bodyPr>
          <a:lstStyle/>
          <a:p>
            <a:r>
              <a:rPr lang="en-US" sz="2000" i="1" dirty="0">
                <a:solidFill>
                  <a:srgbClr val="FF0000"/>
                </a:solidFill>
                <a:latin typeface="Apple Chancery"/>
                <a:cs typeface="Apple Chancery"/>
              </a:rPr>
              <a:t>There is essentially </a:t>
            </a:r>
            <a:r>
              <a:rPr lang="en-US" sz="2000" dirty="0">
                <a:latin typeface="Times New Roman"/>
                <a:cs typeface="Times New Roman"/>
              </a:rPr>
              <a:t>no resistance between </a:t>
            </a:r>
            <a:r>
              <a:rPr lang="en-US" sz="2000" i="1" dirty="0">
                <a:latin typeface="Times New Roman"/>
                <a:cs typeface="Times New Roman"/>
              </a:rPr>
              <a:t>Point a </a:t>
            </a:r>
            <a:r>
              <a:rPr lang="en-US" sz="2000" dirty="0">
                <a:latin typeface="Times New Roman"/>
                <a:cs typeface="Times New Roman"/>
              </a:rPr>
              <a:t>and the </a:t>
            </a:r>
            <a:r>
              <a:rPr lang="en-US" sz="2000" dirty="0">
                <a:solidFill>
                  <a:srgbClr val="0000FF"/>
                </a:solidFill>
                <a:latin typeface="Times New Roman"/>
                <a:cs typeface="Times New Roman"/>
              </a:rPr>
              <a:t>high voltage terminal </a:t>
            </a:r>
            <a:r>
              <a:rPr lang="en-US" sz="2000" dirty="0">
                <a:latin typeface="Times New Roman"/>
                <a:cs typeface="Times New Roman"/>
              </a:rPr>
              <a:t>of the p.s., so their voltages are the </a:t>
            </a:r>
            <a:r>
              <a:rPr lang="en-US" sz="2000" dirty="0">
                <a:solidFill>
                  <a:srgbClr val="0000FF"/>
                </a:solidFill>
                <a:latin typeface="Times New Roman"/>
                <a:cs typeface="Times New Roman"/>
              </a:rPr>
              <a:t>same point</a:t>
            </a:r>
            <a:r>
              <a:rPr lang="en-US" sz="2000" dirty="0">
                <a:latin typeface="Times New Roman"/>
                <a:cs typeface="Times New Roman"/>
              </a:rPr>
              <a:t> being               .</a:t>
            </a:r>
          </a:p>
        </p:txBody>
      </p:sp>
      <p:sp>
        <p:nvSpPr>
          <p:cNvPr id="74" name="TextBox 73"/>
          <p:cNvSpPr txBox="1"/>
          <p:nvPr/>
        </p:nvSpPr>
        <p:spPr>
          <a:xfrm>
            <a:off x="1022364" y="3407038"/>
            <a:ext cx="7937069" cy="707886"/>
          </a:xfrm>
          <a:prstGeom prst="rect">
            <a:avLst/>
          </a:prstGeom>
          <a:noFill/>
        </p:spPr>
        <p:txBody>
          <a:bodyPr wrap="square" rtlCol="0">
            <a:spAutoFit/>
          </a:bodyPr>
          <a:lstStyle/>
          <a:p>
            <a:r>
              <a:rPr lang="en-US" sz="2000" i="1" dirty="0">
                <a:solidFill>
                  <a:srgbClr val="FF0000"/>
                </a:solidFill>
                <a:latin typeface="Apple Chancery"/>
                <a:cs typeface="Apple Chancery"/>
              </a:rPr>
              <a:t>Redraw the circuit </a:t>
            </a:r>
            <a:r>
              <a:rPr lang="en-US" sz="2000" dirty="0">
                <a:latin typeface="Times New Roman"/>
                <a:cs typeface="Times New Roman"/>
              </a:rPr>
              <a:t>without the meters.  They aren’t doing anything in the circuit except identifying a branch or resistor for which you want a current.</a:t>
            </a:r>
          </a:p>
        </p:txBody>
      </p:sp>
      <p:sp>
        <p:nvSpPr>
          <p:cNvPr id="175" name="TextBox 174"/>
          <p:cNvSpPr txBox="1"/>
          <p:nvPr/>
        </p:nvSpPr>
        <p:spPr>
          <a:xfrm>
            <a:off x="532275" y="3029352"/>
            <a:ext cx="8506360" cy="400110"/>
          </a:xfrm>
          <a:prstGeom prst="rect">
            <a:avLst/>
          </a:prstGeom>
          <a:noFill/>
        </p:spPr>
        <p:txBody>
          <a:bodyPr wrap="square" rtlCol="0">
            <a:spAutoFit/>
          </a:bodyPr>
          <a:lstStyle/>
          <a:p>
            <a:r>
              <a:rPr lang="en-US" sz="2000" dirty="0">
                <a:solidFill>
                  <a:srgbClr val="FF0000"/>
                </a:solidFill>
                <a:latin typeface="Apple Chancery"/>
                <a:cs typeface="Apple Chancery"/>
              </a:rPr>
              <a:t>a.) What is </a:t>
            </a:r>
            <a:r>
              <a:rPr lang="en-US" sz="2000" dirty="0">
                <a:latin typeface="Times New Roman"/>
                <a:cs typeface="Times New Roman"/>
              </a:rPr>
              <a:t>the first thing you would do if asked to work with this circuit?</a:t>
            </a:r>
          </a:p>
        </p:txBody>
      </p:sp>
      <p:sp>
        <p:nvSpPr>
          <p:cNvPr id="137250"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82296" tIns="41148" rIns="82296" bIns="41148"/>
          <a:lstStyle/>
          <a:p>
            <a:endParaRPr lang="en-US"/>
          </a:p>
        </p:txBody>
      </p:sp>
      <p:sp>
        <p:nvSpPr>
          <p:cNvPr id="137251" name="TextBox 43"/>
          <p:cNvSpPr txBox="1">
            <a:spLocks noChangeArrowheads="1"/>
          </p:cNvSpPr>
          <p:nvPr/>
        </p:nvSpPr>
        <p:spPr bwMode="auto">
          <a:xfrm>
            <a:off x="8719662" y="6472238"/>
            <a:ext cx="318973" cy="2523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8.)</a:t>
            </a:r>
          </a:p>
        </p:txBody>
      </p:sp>
      <p:graphicFrame>
        <p:nvGraphicFramePr>
          <p:cNvPr id="138" name="Object 2"/>
          <p:cNvGraphicFramePr>
            <a:graphicFrameLocks noChangeAspect="1"/>
          </p:cNvGraphicFramePr>
          <p:nvPr>
            <p:extLst>
              <p:ext uri="{D42A27DB-BD31-4B8C-83A1-F6EECF244321}">
                <p14:modId xmlns:p14="http://schemas.microsoft.com/office/powerpoint/2010/main" val="955097532"/>
              </p:ext>
            </p:extLst>
          </p:nvPr>
        </p:nvGraphicFramePr>
        <p:xfrm>
          <a:off x="5722938" y="2063750"/>
          <a:ext cx="896937" cy="284163"/>
        </p:xfrm>
        <a:graphic>
          <a:graphicData uri="http://schemas.openxmlformats.org/presentationml/2006/ole">
            <mc:AlternateContent xmlns:mc="http://schemas.openxmlformats.org/markup-compatibility/2006">
              <mc:Choice xmlns:v="urn:schemas-microsoft-com:vml" Requires="v">
                <p:oleObj name="Equation" r:id="rId3" imgW="520700" imgH="165100" progId="Equation.DSMT4">
                  <p:embed/>
                </p:oleObj>
              </mc:Choice>
              <mc:Fallback>
                <p:oleObj name="Equation" r:id="rId3" imgW="520700" imgH="165100" progId="Equation.DSMT4">
                  <p:embed/>
                  <p:pic>
                    <p:nvPicPr>
                      <p:cNvPr id="0" name=""/>
                      <p:cNvPicPr>
                        <a:picLocks noChangeAspect="1" noChangeArrowheads="1"/>
                      </p:cNvPicPr>
                      <p:nvPr/>
                    </p:nvPicPr>
                    <p:blipFill>
                      <a:blip r:embed="rId4"/>
                      <a:srcRect/>
                      <a:stretch>
                        <a:fillRect/>
                      </a:stretch>
                    </p:blipFill>
                    <p:spPr bwMode="auto">
                      <a:xfrm>
                        <a:off x="5722938" y="2063750"/>
                        <a:ext cx="896937" cy="284163"/>
                      </a:xfrm>
                      <a:prstGeom prst="rect">
                        <a:avLst/>
                      </a:prstGeom>
                      <a:noFill/>
                      <a:ln>
                        <a:noFill/>
                      </a:ln>
                      <a:effectLst/>
                    </p:spPr>
                  </p:pic>
                </p:oleObj>
              </mc:Fallback>
            </mc:AlternateContent>
          </a:graphicData>
        </a:graphic>
      </p:graphicFrame>
      <p:sp>
        <p:nvSpPr>
          <p:cNvPr id="4" name="TextBox 3"/>
          <p:cNvSpPr txBox="1"/>
          <p:nvPr/>
        </p:nvSpPr>
        <p:spPr>
          <a:xfrm>
            <a:off x="314586" y="850900"/>
            <a:ext cx="5027961" cy="2062103"/>
          </a:xfrm>
          <a:prstGeom prst="rect">
            <a:avLst/>
          </a:prstGeom>
          <a:noFill/>
        </p:spPr>
        <p:txBody>
          <a:bodyPr wrap="square" rtlCol="0">
            <a:spAutoFit/>
          </a:bodyPr>
          <a:lstStyle/>
          <a:p>
            <a:r>
              <a:rPr lang="en-US" sz="2800" dirty="0">
                <a:solidFill>
                  <a:srgbClr val="FF0000"/>
                </a:solidFill>
                <a:latin typeface="Apple Chancery"/>
                <a:cs typeface="Apple Chancery"/>
              </a:rPr>
              <a:t>Example 4:  An </a:t>
            </a:r>
            <a:r>
              <a:rPr lang="en-US" sz="2000" i="1" dirty="0">
                <a:solidFill>
                  <a:srgbClr val="0000FF"/>
                </a:solidFill>
                <a:latin typeface="Times New Roman"/>
                <a:cs typeface="Times New Roman"/>
              </a:rPr>
              <a:t>ideal power supply </a:t>
            </a:r>
            <a:r>
              <a:rPr lang="en-US" sz="2000" dirty="0">
                <a:latin typeface="Times New Roman"/>
                <a:cs typeface="Times New Roman"/>
              </a:rPr>
              <a:t>has EMF              powering it.  Any </a:t>
            </a:r>
            <a:r>
              <a:rPr lang="en-US" sz="2000" dirty="0">
                <a:solidFill>
                  <a:srgbClr val="008000"/>
                </a:solidFill>
                <a:latin typeface="Times New Roman"/>
                <a:cs typeface="Times New Roman"/>
              </a:rPr>
              <a:t>blue letters that show up designate points </a:t>
            </a:r>
            <a:r>
              <a:rPr lang="en-US" sz="2000" dirty="0">
                <a:latin typeface="Times New Roman"/>
                <a:cs typeface="Times New Roman"/>
              </a:rPr>
              <a:t>on the circuit. Assume the </a:t>
            </a:r>
            <a:r>
              <a:rPr lang="en-US" sz="2000" i="1" dirty="0">
                <a:solidFill>
                  <a:srgbClr val="0000FF"/>
                </a:solidFill>
                <a:latin typeface="Times New Roman"/>
                <a:cs typeface="Times New Roman"/>
              </a:rPr>
              <a:t>low voltage terminal </a:t>
            </a:r>
            <a:r>
              <a:rPr lang="en-US" sz="2000" dirty="0">
                <a:latin typeface="Times New Roman"/>
                <a:cs typeface="Times New Roman"/>
              </a:rPr>
              <a:t>of the </a:t>
            </a:r>
            <a:r>
              <a:rPr lang="en-US" sz="2000" dirty="0">
                <a:solidFill>
                  <a:srgbClr val="0000FF"/>
                </a:solidFill>
                <a:latin typeface="Times New Roman"/>
                <a:cs typeface="Times New Roman"/>
              </a:rPr>
              <a:t>p.s.</a:t>
            </a:r>
            <a:r>
              <a:rPr lang="en-US" sz="2000" dirty="0">
                <a:latin typeface="Times New Roman"/>
                <a:cs typeface="Times New Roman"/>
              </a:rPr>
              <a:t> is at </a:t>
            </a:r>
            <a:r>
              <a:rPr lang="en-US" sz="2000" dirty="0">
                <a:solidFill>
                  <a:srgbClr val="FF0000"/>
                </a:solidFill>
                <a:latin typeface="Times New Roman"/>
                <a:cs typeface="Times New Roman"/>
              </a:rPr>
              <a:t>zero volts</a:t>
            </a:r>
            <a:r>
              <a:rPr lang="en-US" sz="2000" dirty="0">
                <a:latin typeface="Times New Roman"/>
                <a:cs typeface="Times New Roman"/>
              </a:rPr>
              <a:t>.  Assume the </a:t>
            </a:r>
            <a:r>
              <a:rPr lang="en-US" sz="2000" dirty="0">
                <a:solidFill>
                  <a:srgbClr val="0000FF"/>
                </a:solidFill>
                <a:latin typeface="Times New Roman"/>
                <a:cs typeface="Times New Roman"/>
              </a:rPr>
              <a:t>resistor values </a:t>
            </a:r>
            <a:r>
              <a:rPr lang="en-US" sz="2000" dirty="0">
                <a:latin typeface="Times New Roman"/>
                <a:cs typeface="Times New Roman"/>
              </a:rPr>
              <a:t>are the </a:t>
            </a:r>
            <a:r>
              <a:rPr lang="en-US" sz="2000" dirty="0">
                <a:solidFill>
                  <a:srgbClr val="0000FF"/>
                </a:solidFill>
                <a:latin typeface="Times New Roman"/>
                <a:cs typeface="Times New Roman"/>
              </a:rPr>
              <a:t>same as the resistor subscripts</a:t>
            </a:r>
            <a:r>
              <a:rPr lang="en-US" sz="2000" dirty="0">
                <a:latin typeface="Times New Roman"/>
                <a:cs typeface="Times New Roman"/>
              </a:rPr>
              <a:t>.</a:t>
            </a:r>
            <a:endParaRPr lang="en-US" sz="2800" dirty="0">
              <a:solidFill>
                <a:srgbClr val="FF0000"/>
              </a:solidFill>
              <a:latin typeface="Apple Chancery"/>
              <a:cs typeface="Apple Chancery"/>
            </a:endParaRPr>
          </a:p>
        </p:txBody>
      </p:sp>
      <p:grpSp>
        <p:nvGrpSpPr>
          <p:cNvPr id="13" name="Group 12"/>
          <p:cNvGrpSpPr/>
          <p:nvPr/>
        </p:nvGrpSpPr>
        <p:grpSpPr>
          <a:xfrm>
            <a:off x="5709807" y="2541588"/>
            <a:ext cx="308298" cy="304915"/>
            <a:chOff x="6610027" y="3162302"/>
            <a:chExt cx="308298" cy="304915"/>
          </a:xfrm>
        </p:grpSpPr>
        <p:cxnSp>
          <p:nvCxnSpPr>
            <p:cNvPr id="65" name="Straight Arrow Connector 64"/>
            <p:cNvCxnSpPr/>
            <p:nvPr/>
          </p:nvCxnSpPr>
          <p:spPr>
            <a:xfrm flipV="1">
              <a:off x="6610027" y="3162302"/>
              <a:ext cx="3" cy="200023"/>
            </a:xfrm>
            <a:prstGeom prst="straightConnector1">
              <a:avLst/>
            </a:prstGeom>
            <a:ln w="12700"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12" name="Freeform 11"/>
            <p:cNvSpPr/>
            <p:nvPr/>
          </p:nvSpPr>
          <p:spPr>
            <a:xfrm>
              <a:off x="6610350" y="3362325"/>
              <a:ext cx="307975" cy="104892"/>
            </a:xfrm>
            <a:custGeom>
              <a:avLst/>
              <a:gdLst>
                <a:gd name="connsiteX0" fmla="*/ 0 w 307975"/>
                <a:gd name="connsiteY0" fmla="*/ 0 h 104892"/>
                <a:gd name="connsiteX1" fmla="*/ 28575 w 307975"/>
                <a:gd name="connsiteY1" fmla="*/ 79375 h 104892"/>
                <a:gd name="connsiteX2" fmla="*/ 117475 w 307975"/>
                <a:gd name="connsiteY2" fmla="*/ 101600 h 104892"/>
                <a:gd name="connsiteX3" fmla="*/ 307975 w 307975"/>
                <a:gd name="connsiteY3" fmla="*/ 104775 h 104892"/>
              </a:gdLst>
              <a:ahLst/>
              <a:cxnLst>
                <a:cxn ang="0">
                  <a:pos x="connsiteX0" y="connsiteY0"/>
                </a:cxn>
                <a:cxn ang="0">
                  <a:pos x="connsiteX1" y="connsiteY1"/>
                </a:cxn>
                <a:cxn ang="0">
                  <a:pos x="connsiteX2" y="connsiteY2"/>
                </a:cxn>
                <a:cxn ang="0">
                  <a:pos x="connsiteX3" y="connsiteY3"/>
                </a:cxn>
              </a:cxnLst>
              <a:rect l="l" t="t" r="r" b="b"/>
              <a:pathLst>
                <a:path w="307975" h="104892">
                  <a:moveTo>
                    <a:pt x="0" y="0"/>
                  </a:moveTo>
                  <a:cubicBezTo>
                    <a:pt x="4498" y="31221"/>
                    <a:pt x="8996" y="62442"/>
                    <a:pt x="28575" y="79375"/>
                  </a:cubicBezTo>
                  <a:cubicBezTo>
                    <a:pt x="48154" y="96308"/>
                    <a:pt x="70908" y="97367"/>
                    <a:pt x="117475" y="101600"/>
                  </a:cubicBezTo>
                  <a:cubicBezTo>
                    <a:pt x="164042" y="105833"/>
                    <a:pt x="307975" y="104775"/>
                    <a:pt x="307975" y="104775"/>
                  </a:cubicBezTo>
                </a:path>
              </a:pathLst>
            </a:custGeom>
            <a:ln w="12700"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aphicFrame>
        <p:nvGraphicFramePr>
          <p:cNvPr id="70" name="Object 2"/>
          <p:cNvGraphicFramePr>
            <a:graphicFrameLocks noChangeAspect="1"/>
          </p:cNvGraphicFramePr>
          <p:nvPr>
            <p:extLst>
              <p:ext uri="{D42A27DB-BD31-4B8C-83A1-F6EECF244321}">
                <p14:modId xmlns:p14="http://schemas.microsoft.com/office/powerpoint/2010/main" val="4259370512"/>
              </p:ext>
            </p:extLst>
          </p:nvPr>
        </p:nvGraphicFramePr>
        <p:xfrm>
          <a:off x="5750570" y="2478090"/>
          <a:ext cx="239713" cy="350837"/>
        </p:xfrm>
        <a:graphic>
          <a:graphicData uri="http://schemas.openxmlformats.org/presentationml/2006/ole">
            <mc:AlternateContent xmlns:mc="http://schemas.openxmlformats.org/markup-compatibility/2006">
              <mc:Choice xmlns:v="urn:schemas-microsoft-com:vml" Requires="v">
                <p:oleObj name="Equation" r:id="rId5" imgW="139700" imgH="203200" progId="Equation.DSMT4">
                  <p:embed/>
                </p:oleObj>
              </mc:Choice>
              <mc:Fallback>
                <p:oleObj name="Equation" r:id="rId5" imgW="139700" imgH="203200" progId="Equation.DSMT4">
                  <p:embed/>
                  <p:pic>
                    <p:nvPicPr>
                      <p:cNvPr id="0" name=""/>
                      <p:cNvPicPr>
                        <a:picLocks noChangeAspect="1" noChangeArrowheads="1"/>
                      </p:cNvPicPr>
                      <p:nvPr/>
                    </p:nvPicPr>
                    <p:blipFill>
                      <a:blip r:embed="rId6"/>
                      <a:srcRect/>
                      <a:stretch>
                        <a:fillRect/>
                      </a:stretch>
                    </p:blipFill>
                    <p:spPr bwMode="auto">
                      <a:xfrm>
                        <a:off x="5750570" y="2478090"/>
                        <a:ext cx="239713" cy="350837"/>
                      </a:xfrm>
                      <a:prstGeom prst="rect">
                        <a:avLst/>
                      </a:prstGeom>
                      <a:noFill/>
                      <a:ln>
                        <a:noFill/>
                      </a:ln>
                      <a:effectLst/>
                    </p:spPr>
                  </p:pic>
                </p:oleObj>
              </mc:Fallback>
            </mc:AlternateContent>
          </a:graphicData>
        </a:graphic>
      </p:graphicFrame>
      <p:sp>
        <p:nvSpPr>
          <p:cNvPr id="76" name="TextBox 75"/>
          <p:cNvSpPr txBox="1"/>
          <p:nvPr/>
        </p:nvSpPr>
        <p:spPr>
          <a:xfrm>
            <a:off x="532275" y="4127624"/>
            <a:ext cx="5965211" cy="400110"/>
          </a:xfrm>
          <a:prstGeom prst="rect">
            <a:avLst/>
          </a:prstGeom>
          <a:noFill/>
        </p:spPr>
        <p:txBody>
          <a:bodyPr wrap="square" rtlCol="0">
            <a:spAutoFit/>
          </a:bodyPr>
          <a:lstStyle/>
          <a:p>
            <a:r>
              <a:rPr lang="en-US" sz="2000" dirty="0">
                <a:solidFill>
                  <a:srgbClr val="FF0000"/>
                </a:solidFill>
                <a:latin typeface="Apple Chancery"/>
                <a:cs typeface="Apple Chancery"/>
              </a:rPr>
              <a:t>b.) What is </a:t>
            </a:r>
            <a:r>
              <a:rPr lang="en-US" sz="2000" dirty="0">
                <a:latin typeface="Times New Roman"/>
                <a:cs typeface="Times New Roman"/>
              </a:rPr>
              <a:t>the </a:t>
            </a:r>
            <a:r>
              <a:rPr lang="en-US" sz="2000" i="1" dirty="0">
                <a:solidFill>
                  <a:srgbClr val="0000FF"/>
                </a:solidFill>
                <a:latin typeface="Times New Roman"/>
                <a:cs typeface="Times New Roman"/>
              </a:rPr>
              <a:t>absolute</a:t>
            </a:r>
            <a:r>
              <a:rPr lang="en-US" sz="2000" dirty="0">
                <a:solidFill>
                  <a:srgbClr val="0000FF"/>
                </a:solidFill>
                <a:latin typeface="Times New Roman"/>
                <a:cs typeface="Times New Roman"/>
              </a:rPr>
              <a:t> </a:t>
            </a:r>
            <a:r>
              <a:rPr lang="en-US" sz="2000" i="1" dirty="0">
                <a:solidFill>
                  <a:srgbClr val="0000FF"/>
                </a:solidFill>
                <a:latin typeface="Times New Roman"/>
                <a:cs typeface="Times New Roman"/>
              </a:rPr>
              <a:t>electrical potential </a:t>
            </a:r>
            <a:r>
              <a:rPr lang="en-US" sz="2000" dirty="0">
                <a:latin typeface="Times New Roman"/>
                <a:cs typeface="Times New Roman"/>
              </a:rPr>
              <a:t>at </a:t>
            </a:r>
            <a:r>
              <a:rPr lang="en-US" sz="2000" i="1" dirty="0">
                <a:solidFill>
                  <a:srgbClr val="008000"/>
                </a:solidFill>
                <a:latin typeface="Times New Roman"/>
                <a:cs typeface="Times New Roman"/>
              </a:rPr>
              <a:t>Point a</a:t>
            </a:r>
            <a:r>
              <a:rPr lang="en-US" sz="2000" dirty="0">
                <a:latin typeface="Times New Roman"/>
                <a:cs typeface="Times New Roman"/>
              </a:rPr>
              <a:t>?</a:t>
            </a:r>
          </a:p>
        </p:txBody>
      </p:sp>
      <p:graphicFrame>
        <p:nvGraphicFramePr>
          <p:cNvPr id="77" name="Object 2"/>
          <p:cNvGraphicFramePr>
            <a:graphicFrameLocks noChangeAspect="1"/>
          </p:cNvGraphicFramePr>
          <p:nvPr>
            <p:extLst>
              <p:ext uri="{D42A27DB-BD31-4B8C-83A1-F6EECF244321}">
                <p14:modId xmlns:p14="http://schemas.microsoft.com/office/powerpoint/2010/main" val="1562727401"/>
              </p:ext>
            </p:extLst>
          </p:nvPr>
        </p:nvGraphicFramePr>
        <p:xfrm>
          <a:off x="6170461" y="768722"/>
          <a:ext cx="327025" cy="349250"/>
        </p:xfrm>
        <a:graphic>
          <a:graphicData uri="http://schemas.openxmlformats.org/presentationml/2006/ole">
            <mc:AlternateContent xmlns:mc="http://schemas.openxmlformats.org/markup-compatibility/2006">
              <mc:Choice xmlns:v="urn:schemas-microsoft-com:vml" Requires="v">
                <p:oleObj name="Equation" r:id="rId7" imgW="190500" imgH="203200" progId="Equation.DSMT4">
                  <p:embed/>
                </p:oleObj>
              </mc:Choice>
              <mc:Fallback>
                <p:oleObj name="Equation" r:id="rId7" imgW="190500" imgH="203200" progId="Equation.DSMT4">
                  <p:embed/>
                  <p:pic>
                    <p:nvPicPr>
                      <p:cNvPr id="0" name=""/>
                      <p:cNvPicPr>
                        <a:picLocks noChangeAspect="1" noChangeArrowheads="1"/>
                      </p:cNvPicPr>
                      <p:nvPr/>
                    </p:nvPicPr>
                    <p:blipFill>
                      <a:blip r:embed="rId8"/>
                      <a:srcRect/>
                      <a:stretch>
                        <a:fillRect/>
                      </a:stretch>
                    </p:blipFill>
                    <p:spPr bwMode="auto">
                      <a:xfrm>
                        <a:off x="6170461" y="768722"/>
                        <a:ext cx="327025" cy="349250"/>
                      </a:xfrm>
                      <a:prstGeom prst="rect">
                        <a:avLst/>
                      </a:prstGeom>
                      <a:noFill/>
                      <a:ln>
                        <a:noFill/>
                      </a:ln>
                      <a:effectLst/>
                    </p:spPr>
                  </p:pic>
                </p:oleObj>
              </mc:Fallback>
            </mc:AlternateContent>
          </a:graphicData>
        </a:graphic>
      </p:graphicFrame>
      <p:grpSp>
        <p:nvGrpSpPr>
          <p:cNvPr id="88" name="Group 40"/>
          <p:cNvGrpSpPr>
            <a:grpSpLocks/>
          </p:cNvGrpSpPr>
          <p:nvPr/>
        </p:nvGrpSpPr>
        <p:grpSpPr bwMode="auto">
          <a:xfrm>
            <a:off x="6118854" y="1117972"/>
            <a:ext cx="478466" cy="299762"/>
            <a:chOff x="4320" y="1536"/>
            <a:chExt cx="384" cy="240"/>
          </a:xfrm>
        </p:grpSpPr>
        <p:sp>
          <p:nvSpPr>
            <p:cNvPr id="126" name="Line 24"/>
            <p:cNvSpPr>
              <a:spLocks noChangeShapeType="1"/>
            </p:cNvSpPr>
            <p:nvPr/>
          </p:nvSpPr>
          <p:spPr bwMode="auto">
            <a:xfrm flipV="1">
              <a:off x="4320" y="1536"/>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27" name="Line 25"/>
            <p:cNvSpPr>
              <a:spLocks noChangeShapeType="1"/>
            </p:cNvSpPr>
            <p:nvPr/>
          </p:nvSpPr>
          <p:spPr bwMode="auto">
            <a:xfrm>
              <a:off x="4368"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28" name="Line 26"/>
            <p:cNvSpPr>
              <a:spLocks noChangeShapeType="1"/>
            </p:cNvSpPr>
            <p:nvPr/>
          </p:nvSpPr>
          <p:spPr bwMode="auto">
            <a:xfrm flipV="1">
              <a:off x="4464"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29" name="Line 27"/>
            <p:cNvSpPr>
              <a:spLocks noChangeShapeType="1"/>
            </p:cNvSpPr>
            <p:nvPr/>
          </p:nvSpPr>
          <p:spPr bwMode="auto">
            <a:xfrm>
              <a:off x="4560"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30" name="Line 28"/>
            <p:cNvSpPr>
              <a:spLocks noChangeShapeType="1"/>
            </p:cNvSpPr>
            <p:nvPr/>
          </p:nvSpPr>
          <p:spPr bwMode="auto">
            <a:xfrm flipV="1">
              <a:off x="4656" y="1632"/>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89" name="Line 41"/>
          <p:cNvSpPr>
            <a:spLocks noChangeShapeType="1"/>
          </p:cNvSpPr>
          <p:nvPr/>
        </p:nvSpPr>
        <p:spPr bwMode="auto">
          <a:xfrm>
            <a:off x="5640388" y="1297637"/>
            <a:ext cx="478466"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90" name="Line 42"/>
          <p:cNvSpPr>
            <a:spLocks noChangeShapeType="1"/>
          </p:cNvSpPr>
          <p:nvPr/>
        </p:nvSpPr>
        <p:spPr bwMode="auto">
          <a:xfrm>
            <a:off x="6597319" y="1238069"/>
            <a:ext cx="1127949"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91" name="Line 43"/>
          <p:cNvSpPr>
            <a:spLocks noChangeShapeType="1"/>
          </p:cNvSpPr>
          <p:nvPr/>
        </p:nvSpPr>
        <p:spPr bwMode="auto">
          <a:xfrm>
            <a:off x="7194921" y="1238069"/>
            <a:ext cx="0" cy="53803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92" name="Line 44"/>
          <p:cNvSpPr>
            <a:spLocks noChangeShapeType="1"/>
          </p:cNvSpPr>
          <p:nvPr/>
        </p:nvSpPr>
        <p:spPr bwMode="auto">
          <a:xfrm>
            <a:off x="7254489" y="2253607"/>
            <a:ext cx="0" cy="658131"/>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93" name="Line 48"/>
          <p:cNvSpPr>
            <a:spLocks noChangeShapeType="1"/>
          </p:cNvSpPr>
          <p:nvPr/>
        </p:nvSpPr>
        <p:spPr bwMode="auto">
          <a:xfrm>
            <a:off x="8647611" y="1191952"/>
            <a:ext cx="0" cy="599523"/>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nvGrpSpPr>
          <p:cNvPr id="94" name="Group 49"/>
          <p:cNvGrpSpPr>
            <a:grpSpLocks/>
          </p:cNvGrpSpPr>
          <p:nvPr/>
        </p:nvGrpSpPr>
        <p:grpSpPr bwMode="auto">
          <a:xfrm rot="5457964">
            <a:off x="6985953" y="1865935"/>
            <a:ext cx="477504" cy="297840"/>
            <a:chOff x="4320" y="1536"/>
            <a:chExt cx="384" cy="240"/>
          </a:xfrm>
        </p:grpSpPr>
        <p:sp>
          <p:nvSpPr>
            <p:cNvPr id="121" name="Line 50"/>
            <p:cNvSpPr>
              <a:spLocks noChangeShapeType="1"/>
            </p:cNvSpPr>
            <p:nvPr/>
          </p:nvSpPr>
          <p:spPr bwMode="auto">
            <a:xfrm flipV="1">
              <a:off x="4320" y="1536"/>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22" name="Line 51"/>
            <p:cNvSpPr>
              <a:spLocks noChangeShapeType="1"/>
            </p:cNvSpPr>
            <p:nvPr/>
          </p:nvSpPr>
          <p:spPr bwMode="auto">
            <a:xfrm>
              <a:off x="4368"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23" name="Line 52"/>
            <p:cNvSpPr>
              <a:spLocks noChangeShapeType="1"/>
            </p:cNvSpPr>
            <p:nvPr/>
          </p:nvSpPr>
          <p:spPr bwMode="auto">
            <a:xfrm flipV="1">
              <a:off x="4464"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24" name="Line 53"/>
            <p:cNvSpPr>
              <a:spLocks noChangeShapeType="1"/>
            </p:cNvSpPr>
            <p:nvPr/>
          </p:nvSpPr>
          <p:spPr bwMode="auto">
            <a:xfrm>
              <a:off x="4560"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25" name="Line 54"/>
            <p:cNvSpPr>
              <a:spLocks noChangeShapeType="1"/>
            </p:cNvSpPr>
            <p:nvPr/>
          </p:nvSpPr>
          <p:spPr bwMode="auto">
            <a:xfrm flipV="1">
              <a:off x="4656" y="1632"/>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95" name="Line 74"/>
          <p:cNvSpPr>
            <a:spLocks noChangeShapeType="1"/>
          </p:cNvSpPr>
          <p:nvPr/>
        </p:nvSpPr>
        <p:spPr bwMode="auto">
          <a:xfrm>
            <a:off x="8687964" y="2252646"/>
            <a:ext cx="0" cy="659091"/>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nvGrpSpPr>
          <p:cNvPr id="96" name="Group 87"/>
          <p:cNvGrpSpPr>
            <a:grpSpLocks/>
          </p:cNvGrpSpPr>
          <p:nvPr/>
        </p:nvGrpSpPr>
        <p:grpSpPr bwMode="auto">
          <a:xfrm rot="5457964">
            <a:off x="8419428" y="1864013"/>
            <a:ext cx="478466" cy="298801"/>
            <a:chOff x="4320" y="1536"/>
            <a:chExt cx="384" cy="240"/>
          </a:xfrm>
        </p:grpSpPr>
        <p:sp>
          <p:nvSpPr>
            <p:cNvPr id="116" name="Line 88"/>
            <p:cNvSpPr>
              <a:spLocks noChangeShapeType="1"/>
            </p:cNvSpPr>
            <p:nvPr/>
          </p:nvSpPr>
          <p:spPr bwMode="auto">
            <a:xfrm flipV="1">
              <a:off x="4320" y="1536"/>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17" name="Line 89"/>
            <p:cNvSpPr>
              <a:spLocks noChangeShapeType="1"/>
            </p:cNvSpPr>
            <p:nvPr/>
          </p:nvSpPr>
          <p:spPr bwMode="auto">
            <a:xfrm>
              <a:off x="4368"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18" name="Line 90"/>
            <p:cNvSpPr>
              <a:spLocks noChangeShapeType="1"/>
            </p:cNvSpPr>
            <p:nvPr/>
          </p:nvSpPr>
          <p:spPr bwMode="auto">
            <a:xfrm flipV="1">
              <a:off x="4464"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19" name="Line 91"/>
            <p:cNvSpPr>
              <a:spLocks noChangeShapeType="1"/>
            </p:cNvSpPr>
            <p:nvPr/>
          </p:nvSpPr>
          <p:spPr bwMode="auto">
            <a:xfrm>
              <a:off x="4560"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20" name="Line 92"/>
            <p:cNvSpPr>
              <a:spLocks noChangeShapeType="1"/>
            </p:cNvSpPr>
            <p:nvPr/>
          </p:nvSpPr>
          <p:spPr bwMode="auto">
            <a:xfrm flipV="1">
              <a:off x="4656" y="1632"/>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97" name="Line 93"/>
          <p:cNvSpPr>
            <a:spLocks noChangeShapeType="1"/>
          </p:cNvSpPr>
          <p:nvPr/>
        </p:nvSpPr>
        <p:spPr bwMode="auto">
          <a:xfrm flipH="1">
            <a:off x="5640388" y="2911737"/>
            <a:ext cx="3047576"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98" name="Line 101"/>
          <p:cNvSpPr>
            <a:spLocks noChangeShapeType="1"/>
          </p:cNvSpPr>
          <p:nvPr/>
        </p:nvSpPr>
        <p:spPr bwMode="auto">
          <a:xfrm>
            <a:off x="5640388" y="1297637"/>
            <a:ext cx="0" cy="717698"/>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99" name="Line 102"/>
          <p:cNvSpPr>
            <a:spLocks noChangeShapeType="1"/>
          </p:cNvSpPr>
          <p:nvPr/>
        </p:nvSpPr>
        <p:spPr bwMode="auto">
          <a:xfrm>
            <a:off x="5342548" y="2015335"/>
            <a:ext cx="597602"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00" name="Line 103"/>
          <p:cNvSpPr>
            <a:spLocks noChangeShapeType="1"/>
          </p:cNvSpPr>
          <p:nvPr/>
        </p:nvSpPr>
        <p:spPr bwMode="auto">
          <a:xfrm>
            <a:off x="5580820" y="2134471"/>
            <a:ext cx="119136"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01" name="Line 104"/>
          <p:cNvSpPr>
            <a:spLocks noChangeShapeType="1"/>
          </p:cNvSpPr>
          <p:nvPr/>
        </p:nvSpPr>
        <p:spPr bwMode="auto">
          <a:xfrm>
            <a:off x="5640388" y="2134471"/>
            <a:ext cx="0" cy="777267"/>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nvGrpSpPr>
          <p:cNvPr id="102" name="Group 108"/>
          <p:cNvGrpSpPr>
            <a:grpSpLocks/>
          </p:cNvGrpSpPr>
          <p:nvPr/>
        </p:nvGrpSpPr>
        <p:grpSpPr bwMode="auto">
          <a:xfrm>
            <a:off x="7725268" y="1053600"/>
            <a:ext cx="478466" cy="299762"/>
            <a:chOff x="4320" y="1536"/>
            <a:chExt cx="384" cy="240"/>
          </a:xfrm>
        </p:grpSpPr>
        <p:sp>
          <p:nvSpPr>
            <p:cNvPr id="111" name="Line 109"/>
            <p:cNvSpPr>
              <a:spLocks noChangeShapeType="1"/>
            </p:cNvSpPr>
            <p:nvPr/>
          </p:nvSpPr>
          <p:spPr bwMode="auto">
            <a:xfrm flipV="1">
              <a:off x="4320" y="1536"/>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12" name="Line 110"/>
            <p:cNvSpPr>
              <a:spLocks noChangeShapeType="1"/>
            </p:cNvSpPr>
            <p:nvPr/>
          </p:nvSpPr>
          <p:spPr bwMode="auto">
            <a:xfrm>
              <a:off x="4368"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13" name="Line 111"/>
            <p:cNvSpPr>
              <a:spLocks noChangeShapeType="1"/>
            </p:cNvSpPr>
            <p:nvPr/>
          </p:nvSpPr>
          <p:spPr bwMode="auto">
            <a:xfrm flipV="1">
              <a:off x="4464"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14" name="Line 112"/>
            <p:cNvSpPr>
              <a:spLocks noChangeShapeType="1"/>
            </p:cNvSpPr>
            <p:nvPr/>
          </p:nvSpPr>
          <p:spPr bwMode="auto">
            <a:xfrm>
              <a:off x="4560"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15" name="Line 113"/>
            <p:cNvSpPr>
              <a:spLocks noChangeShapeType="1"/>
            </p:cNvSpPr>
            <p:nvPr/>
          </p:nvSpPr>
          <p:spPr bwMode="auto">
            <a:xfrm flipV="1">
              <a:off x="4656" y="1632"/>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103" name="Line 114"/>
          <p:cNvSpPr>
            <a:spLocks noChangeShapeType="1"/>
          </p:cNvSpPr>
          <p:nvPr/>
        </p:nvSpPr>
        <p:spPr bwMode="auto">
          <a:xfrm>
            <a:off x="8186440" y="1191952"/>
            <a:ext cx="461172"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07" name="Line 120"/>
          <p:cNvSpPr>
            <a:spLocks noChangeShapeType="1"/>
          </p:cNvSpPr>
          <p:nvPr/>
        </p:nvSpPr>
        <p:spPr bwMode="auto">
          <a:xfrm flipH="1">
            <a:off x="7586916" y="546312"/>
            <a:ext cx="783991"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09" name="Line 122"/>
          <p:cNvSpPr>
            <a:spLocks noChangeShapeType="1"/>
          </p:cNvSpPr>
          <p:nvPr/>
        </p:nvSpPr>
        <p:spPr bwMode="auto">
          <a:xfrm>
            <a:off x="7586917" y="546312"/>
            <a:ext cx="0" cy="691757"/>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10" name="Line 123"/>
          <p:cNvSpPr>
            <a:spLocks noChangeShapeType="1"/>
          </p:cNvSpPr>
          <p:nvPr/>
        </p:nvSpPr>
        <p:spPr bwMode="auto">
          <a:xfrm>
            <a:off x="8370908" y="546312"/>
            <a:ext cx="0" cy="64564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nvGrpSpPr>
          <p:cNvPr id="161" name="Group 160"/>
          <p:cNvGrpSpPr/>
          <p:nvPr/>
        </p:nvGrpSpPr>
        <p:grpSpPr>
          <a:xfrm>
            <a:off x="6298279" y="2744825"/>
            <a:ext cx="333824" cy="333824"/>
            <a:chOff x="5411254" y="3001405"/>
            <a:chExt cx="333824" cy="333824"/>
          </a:xfrm>
        </p:grpSpPr>
        <p:sp>
          <p:nvSpPr>
            <p:cNvPr id="162" name="Oval 161"/>
            <p:cNvSpPr/>
            <p:nvPr/>
          </p:nvSpPr>
          <p:spPr>
            <a:xfrm>
              <a:off x="5411254" y="3001405"/>
              <a:ext cx="333824" cy="333824"/>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163" name="Object 162"/>
            <p:cNvGraphicFramePr>
              <a:graphicFrameLocks noChangeAspect="1"/>
            </p:cNvGraphicFramePr>
            <p:nvPr>
              <p:extLst>
                <p:ext uri="{D42A27DB-BD31-4B8C-83A1-F6EECF244321}">
                  <p14:modId xmlns:p14="http://schemas.microsoft.com/office/powerpoint/2010/main" val="1188138814"/>
                </p:ext>
              </p:extLst>
            </p:nvPr>
          </p:nvGraphicFramePr>
          <p:xfrm>
            <a:off x="5446949" y="3011712"/>
            <a:ext cx="276225" cy="254000"/>
          </p:xfrm>
          <a:graphic>
            <a:graphicData uri="http://schemas.openxmlformats.org/presentationml/2006/ole">
              <mc:AlternateContent xmlns:mc="http://schemas.openxmlformats.org/markup-compatibility/2006">
                <mc:Choice xmlns:v="urn:schemas-microsoft-com:vml" Requires="v">
                  <p:oleObj name="Equation" r:id="rId9" imgW="165100" imgH="152400" progId="Equation.DSMT4">
                    <p:embed/>
                  </p:oleObj>
                </mc:Choice>
                <mc:Fallback>
                  <p:oleObj name="Equation" r:id="rId9" imgW="165100" imgH="152400" progId="Equation.DSMT4">
                    <p:embed/>
                    <p:pic>
                      <p:nvPicPr>
                        <p:cNvPr id="0" name=""/>
                        <p:cNvPicPr/>
                        <p:nvPr/>
                      </p:nvPicPr>
                      <p:blipFill>
                        <a:blip r:embed="rId10"/>
                        <a:stretch>
                          <a:fillRect/>
                        </a:stretch>
                      </p:blipFill>
                      <p:spPr>
                        <a:xfrm>
                          <a:off x="5446949" y="3011712"/>
                          <a:ext cx="276225" cy="254000"/>
                        </a:xfrm>
                        <a:prstGeom prst="rect">
                          <a:avLst/>
                        </a:prstGeom>
                      </p:spPr>
                    </p:pic>
                  </p:oleObj>
                </mc:Fallback>
              </mc:AlternateContent>
            </a:graphicData>
          </a:graphic>
        </p:graphicFrame>
      </p:grpSp>
      <p:grpSp>
        <p:nvGrpSpPr>
          <p:cNvPr id="167" name="Group 166"/>
          <p:cNvGrpSpPr/>
          <p:nvPr/>
        </p:nvGrpSpPr>
        <p:grpSpPr>
          <a:xfrm>
            <a:off x="7785076" y="379400"/>
            <a:ext cx="333824" cy="333824"/>
            <a:chOff x="5411254" y="3001405"/>
            <a:chExt cx="333824" cy="333824"/>
          </a:xfrm>
        </p:grpSpPr>
        <p:sp>
          <p:nvSpPr>
            <p:cNvPr id="168" name="Oval 167"/>
            <p:cNvSpPr/>
            <p:nvPr/>
          </p:nvSpPr>
          <p:spPr>
            <a:xfrm>
              <a:off x="5411254" y="3001405"/>
              <a:ext cx="333824" cy="333824"/>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169" name="Object 168"/>
            <p:cNvGraphicFramePr>
              <a:graphicFrameLocks noChangeAspect="1"/>
            </p:cNvGraphicFramePr>
            <p:nvPr>
              <p:extLst>
                <p:ext uri="{D42A27DB-BD31-4B8C-83A1-F6EECF244321}">
                  <p14:modId xmlns:p14="http://schemas.microsoft.com/office/powerpoint/2010/main" val="4074088233"/>
                </p:ext>
              </p:extLst>
            </p:nvPr>
          </p:nvGraphicFramePr>
          <p:xfrm>
            <a:off x="5451390" y="3045986"/>
            <a:ext cx="254000" cy="254000"/>
          </p:xfrm>
          <a:graphic>
            <a:graphicData uri="http://schemas.openxmlformats.org/presentationml/2006/ole">
              <mc:AlternateContent xmlns:mc="http://schemas.openxmlformats.org/markup-compatibility/2006">
                <mc:Choice xmlns:v="urn:schemas-microsoft-com:vml" Requires="v">
                  <p:oleObj name="Equation" r:id="rId11" imgW="152400" imgH="152400" progId="Equation.DSMT4">
                    <p:embed/>
                  </p:oleObj>
                </mc:Choice>
                <mc:Fallback>
                  <p:oleObj name="Equation" r:id="rId11" imgW="152400" imgH="152400" progId="Equation.DSMT4">
                    <p:embed/>
                    <p:pic>
                      <p:nvPicPr>
                        <p:cNvPr id="0" name=""/>
                        <p:cNvPicPr/>
                        <p:nvPr/>
                      </p:nvPicPr>
                      <p:blipFill>
                        <a:blip r:embed="rId12"/>
                        <a:stretch>
                          <a:fillRect/>
                        </a:stretch>
                      </p:blipFill>
                      <p:spPr>
                        <a:xfrm>
                          <a:off x="5451390" y="3045986"/>
                          <a:ext cx="254000" cy="254000"/>
                        </a:xfrm>
                        <a:prstGeom prst="rect">
                          <a:avLst/>
                        </a:prstGeom>
                      </p:spPr>
                    </p:pic>
                  </p:oleObj>
                </mc:Fallback>
              </mc:AlternateContent>
            </a:graphicData>
          </a:graphic>
        </p:graphicFrame>
      </p:grpSp>
      <p:graphicFrame>
        <p:nvGraphicFramePr>
          <p:cNvPr id="131" name="Object 2"/>
          <p:cNvGraphicFramePr>
            <a:graphicFrameLocks noChangeAspect="1"/>
          </p:cNvGraphicFramePr>
          <p:nvPr>
            <p:extLst>
              <p:ext uri="{D42A27DB-BD31-4B8C-83A1-F6EECF244321}">
                <p14:modId xmlns:p14="http://schemas.microsoft.com/office/powerpoint/2010/main" val="1401687484"/>
              </p:ext>
            </p:extLst>
          </p:nvPr>
        </p:nvGraphicFramePr>
        <p:xfrm>
          <a:off x="7388239" y="1831495"/>
          <a:ext cx="349250" cy="349250"/>
        </p:xfrm>
        <a:graphic>
          <a:graphicData uri="http://schemas.openxmlformats.org/presentationml/2006/ole">
            <mc:AlternateContent xmlns:mc="http://schemas.openxmlformats.org/markup-compatibility/2006">
              <mc:Choice xmlns:v="urn:schemas-microsoft-com:vml" Requires="v">
                <p:oleObj name="Equation" r:id="rId13" imgW="203200" imgH="203200" progId="Equation.DSMT4">
                  <p:embed/>
                </p:oleObj>
              </mc:Choice>
              <mc:Fallback>
                <p:oleObj name="Equation" r:id="rId13" imgW="203200" imgH="203200" progId="Equation.DSMT4">
                  <p:embed/>
                  <p:pic>
                    <p:nvPicPr>
                      <p:cNvPr id="0" name=""/>
                      <p:cNvPicPr>
                        <a:picLocks noChangeAspect="1" noChangeArrowheads="1"/>
                      </p:cNvPicPr>
                      <p:nvPr/>
                    </p:nvPicPr>
                    <p:blipFill>
                      <a:blip r:embed="rId14"/>
                      <a:srcRect/>
                      <a:stretch>
                        <a:fillRect/>
                      </a:stretch>
                    </p:blipFill>
                    <p:spPr bwMode="auto">
                      <a:xfrm>
                        <a:off x="7388239" y="1831495"/>
                        <a:ext cx="349250" cy="349250"/>
                      </a:xfrm>
                      <a:prstGeom prst="rect">
                        <a:avLst/>
                      </a:prstGeom>
                      <a:noFill/>
                      <a:ln>
                        <a:noFill/>
                      </a:ln>
                      <a:effectLst/>
                    </p:spPr>
                  </p:pic>
                </p:oleObj>
              </mc:Fallback>
            </mc:AlternateContent>
          </a:graphicData>
        </a:graphic>
      </p:graphicFrame>
      <p:graphicFrame>
        <p:nvGraphicFramePr>
          <p:cNvPr id="132" name="Object 2"/>
          <p:cNvGraphicFramePr>
            <a:graphicFrameLocks noChangeAspect="1"/>
          </p:cNvGraphicFramePr>
          <p:nvPr>
            <p:extLst>
              <p:ext uri="{D42A27DB-BD31-4B8C-83A1-F6EECF244321}">
                <p14:modId xmlns:p14="http://schemas.microsoft.com/office/powerpoint/2010/main" val="3307508074"/>
              </p:ext>
            </p:extLst>
          </p:nvPr>
        </p:nvGraphicFramePr>
        <p:xfrm>
          <a:off x="7837190" y="768722"/>
          <a:ext cx="349250" cy="349250"/>
        </p:xfrm>
        <a:graphic>
          <a:graphicData uri="http://schemas.openxmlformats.org/presentationml/2006/ole">
            <mc:AlternateContent xmlns:mc="http://schemas.openxmlformats.org/markup-compatibility/2006">
              <mc:Choice xmlns:v="urn:schemas-microsoft-com:vml" Requires="v">
                <p:oleObj name="Equation" r:id="rId15" imgW="203200" imgH="203200" progId="Equation.DSMT4">
                  <p:embed/>
                </p:oleObj>
              </mc:Choice>
              <mc:Fallback>
                <p:oleObj name="Equation" r:id="rId15" imgW="203200" imgH="203200" progId="Equation.DSMT4">
                  <p:embed/>
                  <p:pic>
                    <p:nvPicPr>
                      <p:cNvPr id="0" name=""/>
                      <p:cNvPicPr>
                        <a:picLocks noChangeAspect="1" noChangeArrowheads="1"/>
                      </p:cNvPicPr>
                      <p:nvPr/>
                    </p:nvPicPr>
                    <p:blipFill>
                      <a:blip r:embed="rId16"/>
                      <a:srcRect/>
                      <a:stretch>
                        <a:fillRect/>
                      </a:stretch>
                    </p:blipFill>
                    <p:spPr bwMode="auto">
                      <a:xfrm>
                        <a:off x="7837190" y="768722"/>
                        <a:ext cx="349250" cy="349250"/>
                      </a:xfrm>
                      <a:prstGeom prst="rect">
                        <a:avLst/>
                      </a:prstGeom>
                      <a:noFill/>
                      <a:ln>
                        <a:noFill/>
                      </a:ln>
                      <a:effectLst/>
                    </p:spPr>
                  </p:pic>
                </p:oleObj>
              </mc:Fallback>
            </mc:AlternateContent>
          </a:graphicData>
        </a:graphic>
      </p:graphicFrame>
      <p:graphicFrame>
        <p:nvGraphicFramePr>
          <p:cNvPr id="133" name="Object 2"/>
          <p:cNvGraphicFramePr>
            <a:graphicFrameLocks noChangeAspect="1"/>
          </p:cNvGraphicFramePr>
          <p:nvPr>
            <p:extLst>
              <p:ext uri="{D42A27DB-BD31-4B8C-83A1-F6EECF244321}">
                <p14:modId xmlns:p14="http://schemas.microsoft.com/office/powerpoint/2010/main" val="164982936"/>
              </p:ext>
            </p:extLst>
          </p:nvPr>
        </p:nvGraphicFramePr>
        <p:xfrm>
          <a:off x="8775700" y="1855788"/>
          <a:ext cx="371475" cy="349250"/>
        </p:xfrm>
        <a:graphic>
          <a:graphicData uri="http://schemas.openxmlformats.org/presentationml/2006/ole">
            <mc:AlternateContent xmlns:mc="http://schemas.openxmlformats.org/markup-compatibility/2006">
              <mc:Choice xmlns:v="urn:schemas-microsoft-com:vml" Requires="v">
                <p:oleObj name="Equation" r:id="rId17" imgW="215900" imgH="203200" progId="Equation.DSMT4">
                  <p:embed/>
                </p:oleObj>
              </mc:Choice>
              <mc:Fallback>
                <p:oleObj name="Equation" r:id="rId17" imgW="215900" imgH="203200" progId="Equation.DSMT4">
                  <p:embed/>
                  <p:pic>
                    <p:nvPicPr>
                      <p:cNvPr id="0" name=""/>
                      <p:cNvPicPr>
                        <a:picLocks noChangeAspect="1" noChangeArrowheads="1"/>
                      </p:cNvPicPr>
                      <p:nvPr/>
                    </p:nvPicPr>
                    <p:blipFill>
                      <a:blip r:embed="rId18"/>
                      <a:srcRect/>
                      <a:stretch>
                        <a:fillRect/>
                      </a:stretch>
                    </p:blipFill>
                    <p:spPr bwMode="auto">
                      <a:xfrm>
                        <a:off x="8775700" y="1855788"/>
                        <a:ext cx="371475" cy="349250"/>
                      </a:xfrm>
                      <a:prstGeom prst="rect">
                        <a:avLst/>
                      </a:prstGeom>
                      <a:noFill/>
                      <a:ln>
                        <a:noFill/>
                      </a:ln>
                      <a:effectLst/>
                    </p:spPr>
                  </p:pic>
                </p:oleObj>
              </mc:Fallback>
            </mc:AlternateContent>
          </a:graphicData>
        </a:graphic>
      </p:graphicFrame>
      <p:graphicFrame>
        <p:nvGraphicFramePr>
          <p:cNvPr id="135" name="Object 2"/>
          <p:cNvGraphicFramePr>
            <a:graphicFrameLocks noChangeAspect="1"/>
          </p:cNvGraphicFramePr>
          <p:nvPr>
            <p:extLst>
              <p:ext uri="{D42A27DB-BD31-4B8C-83A1-F6EECF244321}">
                <p14:modId xmlns:p14="http://schemas.microsoft.com/office/powerpoint/2010/main" val="629272662"/>
              </p:ext>
            </p:extLst>
          </p:nvPr>
        </p:nvGraphicFramePr>
        <p:xfrm>
          <a:off x="6002514" y="1297637"/>
          <a:ext cx="133696" cy="150001"/>
        </p:xfrm>
        <a:graphic>
          <a:graphicData uri="http://schemas.openxmlformats.org/presentationml/2006/ole">
            <mc:AlternateContent xmlns:mc="http://schemas.openxmlformats.org/markup-compatibility/2006">
              <mc:Choice xmlns:v="urn:schemas-microsoft-com:vml" Requires="v">
                <p:oleObj name="Equation" r:id="rId19" imgW="114300" imgH="127000" progId="Equation.DSMT4">
                  <p:embed/>
                </p:oleObj>
              </mc:Choice>
              <mc:Fallback>
                <p:oleObj name="Equation" r:id="rId19" imgW="114300" imgH="127000" progId="Equation.DSMT4">
                  <p:embed/>
                  <p:pic>
                    <p:nvPicPr>
                      <p:cNvPr id="0" name=""/>
                      <p:cNvPicPr>
                        <a:picLocks noChangeAspect="1" noChangeArrowheads="1"/>
                      </p:cNvPicPr>
                      <p:nvPr/>
                    </p:nvPicPr>
                    <p:blipFill>
                      <a:blip r:embed="rId20"/>
                      <a:srcRect/>
                      <a:stretch>
                        <a:fillRect/>
                      </a:stretch>
                    </p:blipFill>
                    <p:spPr bwMode="auto">
                      <a:xfrm>
                        <a:off x="6002514" y="1297637"/>
                        <a:ext cx="133696" cy="150001"/>
                      </a:xfrm>
                      <a:prstGeom prst="rect">
                        <a:avLst/>
                      </a:prstGeom>
                      <a:noFill/>
                      <a:ln>
                        <a:noFill/>
                      </a:ln>
                      <a:effectLst/>
                    </p:spPr>
                  </p:pic>
                </p:oleObj>
              </mc:Fallback>
            </mc:AlternateContent>
          </a:graphicData>
        </a:graphic>
      </p:graphicFrame>
      <p:graphicFrame>
        <p:nvGraphicFramePr>
          <p:cNvPr id="170" name="Object 2"/>
          <p:cNvGraphicFramePr>
            <a:graphicFrameLocks noChangeAspect="1"/>
          </p:cNvGraphicFramePr>
          <p:nvPr>
            <p:extLst>
              <p:ext uri="{D42A27DB-BD31-4B8C-83A1-F6EECF244321}">
                <p14:modId xmlns:p14="http://schemas.microsoft.com/office/powerpoint/2010/main" val="2934066818"/>
              </p:ext>
            </p:extLst>
          </p:nvPr>
        </p:nvGraphicFramePr>
        <p:xfrm>
          <a:off x="6607713" y="1229256"/>
          <a:ext cx="149225" cy="193675"/>
        </p:xfrm>
        <a:graphic>
          <a:graphicData uri="http://schemas.openxmlformats.org/presentationml/2006/ole">
            <mc:AlternateContent xmlns:mc="http://schemas.openxmlformats.org/markup-compatibility/2006">
              <mc:Choice xmlns:v="urn:schemas-microsoft-com:vml" Requires="v">
                <p:oleObj name="Equation" r:id="rId21" imgW="127000" imgH="165100" progId="Equation.DSMT4">
                  <p:embed/>
                </p:oleObj>
              </mc:Choice>
              <mc:Fallback>
                <p:oleObj name="Equation" r:id="rId21" imgW="127000" imgH="165100" progId="Equation.DSMT4">
                  <p:embed/>
                  <p:pic>
                    <p:nvPicPr>
                      <p:cNvPr id="0" name=""/>
                      <p:cNvPicPr>
                        <a:picLocks noChangeAspect="1" noChangeArrowheads="1"/>
                      </p:cNvPicPr>
                      <p:nvPr/>
                    </p:nvPicPr>
                    <p:blipFill>
                      <a:blip r:embed="rId22"/>
                      <a:srcRect/>
                      <a:stretch>
                        <a:fillRect/>
                      </a:stretch>
                    </p:blipFill>
                    <p:spPr bwMode="auto">
                      <a:xfrm>
                        <a:off x="6607713" y="1229256"/>
                        <a:ext cx="149225" cy="193675"/>
                      </a:xfrm>
                      <a:prstGeom prst="rect">
                        <a:avLst/>
                      </a:prstGeom>
                      <a:noFill/>
                      <a:ln>
                        <a:noFill/>
                      </a:ln>
                      <a:effectLst/>
                    </p:spPr>
                  </p:pic>
                </p:oleObj>
              </mc:Fallback>
            </mc:AlternateContent>
          </a:graphicData>
        </a:graphic>
      </p:graphicFrame>
      <p:graphicFrame>
        <p:nvGraphicFramePr>
          <p:cNvPr id="176" name="Object 2"/>
          <p:cNvGraphicFramePr>
            <a:graphicFrameLocks noChangeAspect="1"/>
          </p:cNvGraphicFramePr>
          <p:nvPr>
            <p:extLst>
              <p:ext uri="{D42A27DB-BD31-4B8C-83A1-F6EECF244321}">
                <p14:modId xmlns:p14="http://schemas.microsoft.com/office/powerpoint/2010/main" val="1832568092"/>
              </p:ext>
            </p:extLst>
          </p:nvPr>
        </p:nvGraphicFramePr>
        <p:xfrm>
          <a:off x="5649690" y="2284834"/>
          <a:ext cx="149225" cy="193675"/>
        </p:xfrm>
        <a:graphic>
          <a:graphicData uri="http://schemas.openxmlformats.org/presentationml/2006/ole">
            <mc:AlternateContent xmlns:mc="http://schemas.openxmlformats.org/markup-compatibility/2006">
              <mc:Choice xmlns:v="urn:schemas-microsoft-com:vml" Requires="v">
                <p:oleObj name="Equation" r:id="rId23" imgW="127000" imgH="165100" progId="Equation.DSMT4">
                  <p:embed/>
                </p:oleObj>
              </mc:Choice>
              <mc:Fallback>
                <p:oleObj name="Equation" r:id="rId23" imgW="127000" imgH="165100" progId="Equation.DSMT4">
                  <p:embed/>
                  <p:pic>
                    <p:nvPicPr>
                      <p:cNvPr id="0" name=""/>
                      <p:cNvPicPr>
                        <a:picLocks noChangeAspect="1" noChangeArrowheads="1"/>
                      </p:cNvPicPr>
                      <p:nvPr/>
                    </p:nvPicPr>
                    <p:blipFill>
                      <a:blip r:embed="rId24"/>
                      <a:srcRect/>
                      <a:stretch>
                        <a:fillRect/>
                      </a:stretch>
                    </p:blipFill>
                    <p:spPr bwMode="auto">
                      <a:xfrm>
                        <a:off x="5649690" y="2284834"/>
                        <a:ext cx="149225" cy="193675"/>
                      </a:xfrm>
                      <a:prstGeom prst="rect">
                        <a:avLst/>
                      </a:prstGeom>
                      <a:noFill/>
                      <a:ln>
                        <a:noFill/>
                      </a:ln>
                      <a:effectLst/>
                    </p:spPr>
                  </p:pic>
                </p:oleObj>
              </mc:Fallback>
            </mc:AlternateContent>
          </a:graphicData>
        </a:graphic>
      </p:graphicFrame>
      <p:graphicFrame>
        <p:nvGraphicFramePr>
          <p:cNvPr id="177" name="Object 2"/>
          <p:cNvGraphicFramePr>
            <a:graphicFrameLocks noChangeAspect="1"/>
          </p:cNvGraphicFramePr>
          <p:nvPr>
            <p:extLst>
              <p:ext uri="{D42A27DB-BD31-4B8C-83A1-F6EECF244321}">
                <p14:modId xmlns:p14="http://schemas.microsoft.com/office/powerpoint/2010/main" val="3912391612"/>
              </p:ext>
            </p:extLst>
          </p:nvPr>
        </p:nvGraphicFramePr>
        <p:xfrm>
          <a:off x="7355384" y="4872231"/>
          <a:ext cx="963612" cy="349250"/>
        </p:xfrm>
        <a:graphic>
          <a:graphicData uri="http://schemas.openxmlformats.org/presentationml/2006/ole">
            <mc:AlternateContent xmlns:mc="http://schemas.openxmlformats.org/markup-compatibility/2006">
              <mc:Choice xmlns:v="urn:schemas-microsoft-com:vml" Requires="v">
                <p:oleObj name="Equation" r:id="rId25" imgW="558800" imgH="203200" progId="Equation.DSMT4">
                  <p:embed/>
                </p:oleObj>
              </mc:Choice>
              <mc:Fallback>
                <p:oleObj name="Equation" r:id="rId25" imgW="558800" imgH="203200" progId="Equation.DSMT4">
                  <p:embed/>
                  <p:pic>
                    <p:nvPicPr>
                      <p:cNvPr id="0" name=""/>
                      <p:cNvPicPr>
                        <a:picLocks noChangeAspect="1" noChangeArrowheads="1"/>
                      </p:cNvPicPr>
                      <p:nvPr/>
                    </p:nvPicPr>
                    <p:blipFill>
                      <a:blip r:embed="rId26"/>
                      <a:srcRect/>
                      <a:stretch>
                        <a:fillRect/>
                      </a:stretch>
                    </p:blipFill>
                    <p:spPr bwMode="auto">
                      <a:xfrm>
                        <a:off x="7355384" y="4872231"/>
                        <a:ext cx="963612" cy="349250"/>
                      </a:xfrm>
                      <a:prstGeom prst="rect">
                        <a:avLst/>
                      </a:prstGeom>
                      <a:noFill/>
                      <a:ln>
                        <a:noFill/>
                      </a:ln>
                      <a:effectLst/>
                    </p:spPr>
                  </p:pic>
                </p:oleObj>
              </mc:Fallback>
            </mc:AlternateContent>
          </a:graphicData>
        </a:graphic>
      </p:graphicFrame>
      <p:sp>
        <p:nvSpPr>
          <p:cNvPr id="178" name="TextBox 177"/>
          <p:cNvSpPr txBox="1"/>
          <p:nvPr/>
        </p:nvSpPr>
        <p:spPr>
          <a:xfrm>
            <a:off x="532275" y="5189731"/>
            <a:ext cx="3544425" cy="400110"/>
          </a:xfrm>
          <a:prstGeom prst="rect">
            <a:avLst/>
          </a:prstGeom>
          <a:noFill/>
        </p:spPr>
        <p:txBody>
          <a:bodyPr wrap="square" rtlCol="0">
            <a:spAutoFit/>
          </a:bodyPr>
          <a:lstStyle/>
          <a:p>
            <a:r>
              <a:rPr lang="en-US" sz="2000" dirty="0">
                <a:solidFill>
                  <a:srgbClr val="FF0000"/>
                </a:solidFill>
                <a:latin typeface="Apple Chancery"/>
                <a:cs typeface="Apple Chancery"/>
              </a:rPr>
              <a:t>c.) What will </a:t>
            </a:r>
            <a:r>
              <a:rPr lang="en-US" sz="2000" dirty="0">
                <a:latin typeface="Times New Roman"/>
                <a:cs typeface="Times New Roman"/>
              </a:rPr>
              <a:t>the </a:t>
            </a:r>
            <a:r>
              <a:rPr lang="en-US" sz="2000" dirty="0">
                <a:solidFill>
                  <a:srgbClr val="0000FF"/>
                </a:solidFill>
                <a:latin typeface="Times New Roman"/>
                <a:cs typeface="Times New Roman"/>
              </a:rPr>
              <a:t>ammeter read</a:t>
            </a:r>
            <a:r>
              <a:rPr lang="en-US" sz="2000" dirty="0">
                <a:latin typeface="Times New Roman"/>
                <a:cs typeface="Times New Roman"/>
              </a:rPr>
              <a:t>?</a:t>
            </a:r>
          </a:p>
        </p:txBody>
      </p:sp>
      <p:sp>
        <p:nvSpPr>
          <p:cNvPr id="179" name="TextBox 178"/>
          <p:cNvSpPr txBox="1"/>
          <p:nvPr/>
        </p:nvSpPr>
        <p:spPr>
          <a:xfrm>
            <a:off x="1022365" y="5510605"/>
            <a:ext cx="7878748" cy="1015663"/>
          </a:xfrm>
          <a:prstGeom prst="rect">
            <a:avLst/>
          </a:prstGeom>
          <a:noFill/>
        </p:spPr>
        <p:txBody>
          <a:bodyPr wrap="square" rtlCol="0">
            <a:spAutoFit/>
          </a:bodyPr>
          <a:lstStyle/>
          <a:p>
            <a:r>
              <a:rPr lang="en-US" sz="2000" i="1" dirty="0">
                <a:solidFill>
                  <a:srgbClr val="FF0000"/>
                </a:solidFill>
                <a:latin typeface="Apple Chancery"/>
                <a:cs typeface="Apple Chancery"/>
              </a:rPr>
              <a:t>Some amount of </a:t>
            </a:r>
            <a:r>
              <a:rPr lang="en-US" sz="2000" dirty="0">
                <a:latin typeface="Times New Roman"/>
                <a:cs typeface="Times New Roman"/>
              </a:rPr>
              <a:t>current is being drawn from the power supply.  Being in the same branch as </a:t>
            </a:r>
            <a:r>
              <a:rPr lang="en-US" sz="2000" i="1" dirty="0">
                <a:solidFill>
                  <a:srgbClr val="008000"/>
                </a:solidFill>
                <a:latin typeface="Times New Roman"/>
                <a:cs typeface="Times New Roman"/>
              </a:rPr>
              <a:t>Points a</a:t>
            </a:r>
            <a:r>
              <a:rPr lang="en-US" sz="2000" dirty="0">
                <a:latin typeface="Times New Roman"/>
                <a:cs typeface="Times New Roman"/>
              </a:rPr>
              <a:t>, </a:t>
            </a:r>
            <a:r>
              <a:rPr lang="en-US" sz="2000" i="1" dirty="0">
                <a:solidFill>
                  <a:srgbClr val="008000"/>
                </a:solidFill>
                <a:latin typeface="Times New Roman"/>
                <a:cs typeface="Times New Roman"/>
              </a:rPr>
              <a:t>b</a:t>
            </a:r>
            <a:r>
              <a:rPr lang="en-US" sz="2000" dirty="0">
                <a:latin typeface="Times New Roman"/>
                <a:cs typeface="Times New Roman"/>
              </a:rPr>
              <a:t> and </a:t>
            </a:r>
            <a:r>
              <a:rPr lang="en-US" sz="2000" i="1" dirty="0">
                <a:solidFill>
                  <a:srgbClr val="008000"/>
                </a:solidFill>
                <a:latin typeface="Times New Roman"/>
                <a:cs typeface="Times New Roman"/>
              </a:rPr>
              <a:t>g</a:t>
            </a:r>
            <a:r>
              <a:rPr lang="en-US" sz="2000" dirty="0">
                <a:latin typeface="Times New Roman"/>
                <a:cs typeface="Times New Roman"/>
              </a:rPr>
              <a:t>, it will be the same for all three points.  It will also be the </a:t>
            </a:r>
            <a:r>
              <a:rPr lang="en-US" sz="2000" dirty="0">
                <a:solidFill>
                  <a:srgbClr val="0000FF"/>
                </a:solidFill>
                <a:latin typeface="Times New Roman"/>
                <a:cs typeface="Times New Roman"/>
              </a:rPr>
              <a:t>current through the ammeter</a:t>
            </a:r>
            <a:r>
              <a:rPr lang="en-US" sz="2000" dirty="0">
                <a:latin typeface="Times New Roman"/>
                <a:cs typeface="Times New Roman"/>
              </a:rPr>
              <a:t>.  So how do we get that?  </a:t>
            </a:r>
          </a:p>
        </p:txBody>
      </p:sp>
      <p:grpSp>
        <p:nvGrpSpPr>
          <p:cNvPr id="180" name="Group 179"/>
          <p:cNvGrpSpPr/>
          <p:nvPr/>
        </p:nvGrpSpPr>
        <p:grpSpPr>
          <a:xfrm rot="5400000">
            <a:off x="5692331" y="1367753"/>
            <a:ext cx="308298" cy="304915"/>
            <a:chOff x="6610027" y="3162302"/>
            <a:chExt cx="308298" cy="304915"/>
          </a:xfrm>
        </p:grpSpPr>
        <p:cxnSp>
          <p:nvCxnSpPr>
            <p:cNvPr id="181" name="Straight Arrow Connector 180"/>
            <p:cNvCxnSpPr/>
            <p:nvPr/>
          </p:nvCxnSpPr>
          <p:spPr>
            <a:xfrm flipV="1">
              <a:off x="6610027" y="3162302"/>
              <a:ext cx="3" cy="200023"/>
            </a:xfrm>
            <a:prstGeom prst="straightConnector1">
              <a:avLst/>
            </a:prstGeom>
            <a:ln w="12700"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182" name="Freeform 181"/>
            <p:cNvSpPr/>
            <p:nvPr/>
          </p:nvSpPr>
          <p:spPr>
            <a:xfrm>
              <a:off x="6610350" y="3362325"/>
              <a:ext cx="307975" cy="104892"/>
            </a:xfrm>
            <a:custGeom>
              <a:avLst/>
              <a:gdLst>
                <a:gd name="connsiteX0" fmla="*/ 0 w 307975"/>
                <a:gd name="connsiteY0" fmla="*/ 0 h 104892"/>
                <a:gd name="connsiteX1" fmla="*/ 28575 w 307975"/>
                <a:gd name="connsiteY1" fmla="*/ 79375 h 104892"/>
                <a:gd name="connsiteX2" fmla="*/ 117475 w 307975"/>
                <a:gd name="connsiteY2" fmla="*/ 101600 h 104892"/>
                <a:gd name="connsiteX3" fmla="*/ 307975 w 307975"/>
                <a:gd name="connsiteY3" fmla="*/ 104775 h 104892"/>
              </a:gdLst>
              <a:ahLst/>
              <a:cxnLst>
                <a:cxn ang="0">
                  <a:pos x="connsiteX0" y="connsiteY0"/>
                </a:cxn>
                <a:cxn ang="0">
                  <a:pos x="connsiteX1" y="connsiteY1"/>
                </a:cxn>
                <a:cxn ang="0">
                  <a:pos x="connsiteX2" y="connsiteY2"/>
                </a:cxn>
                <a:cxn ang="0">
                  <a:pos x="connsiteX3" y="connsiteY3"/>
                </a:cxn>
              </a:cxnLst>
              <a:rect l="l" t="t" r="r" b="b"/>
              <a:pathLst>
                <a:path w="307975" h="104892">
                  <a:moveTo>
                    <a:pt x="0" y="0"/>
                  </a:moveTo>
                  <a:cubicBezTo>
                    <a:pt x="4498" y="31221"/>
                    <a:pt x="8996" y="62442"/>
                    <a:pt x="28575" y="79375"/>
                  </a:cubicBezTo>
                  <a:cubicBezTo>
                    <a:pt x="48154" y="96308"/>
                    <a:pt x="70908" y="97367"/>
                    <a:pt x="117475" y="101600"/>
                  </a:cubicBezTo>
                  <a:cubicBezTo>
                    <a:pt x="164042" y="105833"/>
                    <a:pt x="307975" y="104775"/>
                    <a:pt x="307975" y="104775"/>
                  </a:cubicBezTo>
                </a:path>
              </a:pathLst>
            </a:custGeom>
            <a:ln w="12700"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aphicFrame>
        <p:nvGraphicFramePr>
          <p:cNvPr id="183" name="Object 2"/>
          <p:cNvGraphicFramePr>
            <a:graphicFrameLocks noChangeAspect="1"/>
          </p:cNvGraphicFramePr>
          <p:nvPr>
            <p:extLst>
              <p:ext uri="{D42A27DB-BD31-4B8C-83A1-F6EECF244321}">
                <p14:modId xmlns:p14="http://schemas.microsoft.com/office/powerpoint/2010/main" val="2654758591"/>
              </p:ext>
            </p:extLst>
          </p:nvPr>
        </p:nvGraphicFramePr>
        <p:xfrm>
          <a:off x="5720632" y="1340400"/>
          <a:ext cx="239713" cy="350837"/>
        </p:xfrm>
        <a:graphic>
          <a:graphicData uri="http://schemas.openxmlformats.org/presentationml/2006/ole">
            <mc:AlternateContent xmlns:mc="http://schemas.openxmlformats.org/markup-compatibility/2006">
              <mc:Choice xmlns:v="urn:schemas-microsoft-com:vml" Requires="v">
                <p:oleObj name="Equation" r:id="rId27" imgW="139700" imgH="203200" progId="Equation.DSMT4">
                  <p:embed/>
                </p:oleObj>
              </mc:Choice>
              <mc:Fallback>
                <p:oleObj name="Equation" r:id="rId27" imgW="139700" imgH="203200" progId="Equation.DSMT4">
                  <p:embed/>
                  <p:pic>
                    <p:nvPicPr>
                      <p:cNvPr id="0" name=""/>
                      <p:cNvPicPr>
                        <a:picLocks noChangeAspect="1" noChangeArrowheads="1"/>
                      </p:cNvPicPr>
                      <p:nvPr/>
                    </p:nvPicPr>
                    <p:blipFill>
                      <a:blip r:embed="rId6"/>
                      <a:srcRect/>
                      <a:stretch>
                        <a:fillRect/>
                      </a:stretch>
                    </p:blipFill>
                    <p:spPr bwMode="auto">
                      <a:xfrm>
                        <a:off x="5720632" y="1340400"/>
                        <a:ext cx="239713" cy="350837"/>
                      </a:xfrm>
                      <a:prstGeom prst="rect">
                        <a:avLst/>
                      </a:prstGeom>
                      <a:noFill/>
                      <a:ln>
                        <a:noFill/>
                      </a:ln>
                      <a:effectLst/>
                    </p:spPr>
                  </p:pic>
                </p:oleObj>
              </mc:Fallback>
            </mc:AlternateContent>
          </a:graphicData>
        </a:graphic>
      </p:graphicFrame>
      <p:graphicFrame>
        <p:nvGraphicFramePr>
          <p:cNvPr id="185" name="Object 2"/>
          <p:cNvGraphicFramePr>
            <a:graphicFrameLocks noChangeAspect="1"/>
          </p:cNvGraphicFramePr>
          <p:nvPr>
            <p:extLst>
              <p:ext uri="{D42A27DB-BD31-4B8C-83A1-F6EECF244321}">
                <p14:modId xmlns:p14="http://schemas.microsoft.com/office/powerpoint/2010/main" val="3672643864"/>
              </p:ext>
            </p:extLst>
          </p:nvPr>
        </p:nvGraphicFramePr>
        <p:xfrm>
          <a:off x="1330711" y="1357766"/>
          <a:ext cx="898525" cy="284163"/>
        </p:xfrm>
        <a:graphic>
          <a:graphicData uri="http://schemas.openxmlformats.org/presentationml/2006/ole">
            <mc:AlternateContent xmlns:mc="http://schemas.openxmlformats.org/markup-compatibility/2006">
              <mc:Choice xmlns:v="urn:schemas-microsoft-com:vml" Requires="v">
                <p:oleObj name="Equation" r:id="rId28" imgW="520700" imgH="165100" progId="Equation.DSMT4">
                  <p:embed/>
                </p:oleObj>
              </mc:Choice>
              <mc:Fallback>
                <p:oleObj name="Equation" r:id="rId28" imgW="520700" imgH="165100" progId="Equation.DSMT4">
                  <p:embed/>
                  <p:pic>
                    <p:nvPicPr>
                      <p:cNvPr id="0" name=""/>
                      <p:cNvPicPr>
                        <a:picLocks noChangeAspect="1" noChangeArrowheads="1"/>
                      </p:cNvPicPr>
                      <p:nvPr/>
                    </p:nvPicPr>
                    <p:blipFill>
                      <a:blip r:embed="rId29"/>
                      <a:srcRect/>
                      <a:stretch>
                        <a:fillRect/>
                      </a:stretch>
                    </p:blipFill>
                    <p:spPr bwMode="auto">
                      <a:xfrm>
                        <a:off x="1330711" y="1357766"/>
                        <a:ext cx="898525" cy="284163"/>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409222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75"/>
                                        </p:tgtEl>
                                        <p:attrNameLst>
                                          <p:attrName>style.visibility</p:attrName>
                                        </p:attrNameLst>
                                      </p:cBhvr>
                                      <p:to>
                                        <p:strVal val="visible"/>
                                      </p:to>
                                    </p:set>
                                    <p:animEffect transition="in" filter="dissolve">
                                      <p:cBhvr>
                                        <p:cTn id="7" dur="500"/>
                                        <p:tgtEl>
                                          <p:spTgt spid="17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4"/>
                                        </p:tgtEl>
                                        <p:attrNameLst>
                                          <p:attrName>style.visibility</p:attrName>
                                        </p:attrNameLst>
                                      </p:cBhvr>
                                      <p:to>
                                        <p:strVal val="visible"/>
                                      </p:to>
                                    </p:set>
                                    <p:animEffect transition="in" filter="dissolve">
                                      <p:cBhvr>
                                        <p:cTn id="12" dur="500"/>
                                        <p:tgtEl>
                                          <p:spTgt spid="74"/>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107"/>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167"/>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109"/>
                                        </p:tgtEl>
                                        <p:attrNameLst>
                                          <p:attrName>style.visibility</p:attrName>
                                        </p:attrNameLst>
                                      </p:cBhvr>
                                      <p:to>
                                        <p:strVal val="hidden"/>
                                      </p:to>
                                    </p:set>
                                  </p:childTnLst>
                                </p:cTn>
                              </p:par>
                              <p:par>
                                <p:cTn id="21" presetID="1" presetClass="exit" presetSubtype="0" fill="hold" grpId="0" nodeType="withEffect">
                                  <p:stCondLst>
                                    <p:cond delay="0"/>
                                  </p:stCondLst>
                                  <p:childTnLst>
                                    <p:set>
                                      <p:cBhvr>
                                        <p:cTn id="22" dur="1" fill="hold">
                                          <p:stCondLst>
                                            <p:cond delay="0"/>
                                          </p:stCondLst>
                                        </p:cTn>
                                        <p:tgtEl>
                                          <p:spTgt spid="110"/>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161"/>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76"/>
                                        </p:tgtEl>
                                        <p:attrNameLst>
                                          <p:attrName>style.visibility</p:attrName>
                                        </p:attrNameLst>
                                      </p:cBhvr>
                                      <p:to>
                                        <p:strVal val="visible"/>
                                      </p:to>
                                    </p:set>
                                    <p:animEffect transition="in" filter="dissolve">
                                      <p:cBhvr>
                                        <p:cTn id="29" dur="500"/>
                                        <p:tgtEl>
                                          <p:spTgt spid="76"/>
                                        </p:tgtEl>
                                      </p:cBhvr>
                                    </p:animEffect>
                                  </p:childTnLst>
                                </p:cTn>
                              </p:par>
                              <p:par>
                                <p:cTn id="30" presetID="9" presetClass="entr" presetSubtype="0" fill="hold" nodeType="withEffect">
                                  <p:stCondLst>
                                    <p:cond delay="0"/>
                                  </p:stCondLst>
                                  <p:childTnLst>
                                    <p:set>
                                      <p:cBhvr>
                                        <p:cTn id="31" dur="1" fill="hold">
                                          <p:stCondLst>
                                            <p:cond delay="0"/>
                                          </p:stCondLst>
                                        </p:cTn>
                                        <p:tgtEl>
                                          <p:spTgt spid="135"/>
                                        </p:tgtEl>
                                        <p:attrNameLst>
                                          <p:attrName>style.visibility</p:attrName>
                                        </p:attrNameLst>
                                      </p:cBhvr>
                                      <p:to>
                                        <p:strVal val="visible"/>
                                      </p:to>
                                    </p:set>
                                    <p:animEffect transition="in" filter="dissolve">
                                      <p:cBhvr>
                                        <p:cTn id="32" dur="500"/>
                                        <p:tgtEl>
                                          <p:spTgt spid="135"/>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84"/>
                                        </p:tgtEl>
                                        <p:attrNameLst>
                                          <p:attrName>style.visibility</p:attrName>
                                        </p:attrNameLst>
                                      </p:cBhvr>
                                      <p:to>
                                        <p:strVal val="visible"/>
                                      </p:to>
                                    </p:set>
                                    <p:animEffect transition="in" filter="dissolve">
                                      <p:cBhvr>
                                        <p:cTn id="37" dur="500"/>
                                        <p:tgtEl>
                                          <p:spTgt spid="184"/>
                                        </p:tgtEl>
                                      </p:cBhvr>
                                    </p:animEffect>
                                  </p:childTnLst>
                                </p:cTn>
                              </p:par>
                              <p:par>
                                <p:cTn id="38" presetID="9" presetClass="entr" presetSubtype="0" fill="hold" nodeType="withEffect">
                                  <p:stCondLst>
                                    <p:cond delay="0"/>
                                  </p:stCondLst>
                                  <p:childTnLst>
                                    <p:set>
                                      <p:cBhvr>
                                        <p:cTn id="39" dur="1" fill="hold">
                                          <p:stCondLst>
                                            <p:cond delay="0"/>
                                          </p:stCondLst>
                                        </p:cTn>
                                        <p:tgtEl>
                                          <p:spTgt spid="177"/>
                                        </p:tgtEl>
                                        <p:attrNameLst>
                                          <p:attrName>style.visibility</p:attrName>
                                        </p:attrNameLst>
                                      </p:cBhvr>
                                      <p:to>
                                        <p:strVal val="visible"/>
                                      </p:to>
                                    </p:set>
                                    <p:animEffect transition="in" filter="dissolve">
                                      <p:cBhvr>
                                        <p:cTn id="40" dur="500"/>
                                        <p:tgtEl>
                                          <p:spTgt spid="177"/>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178"/>
                                        </p:tgtEl>
                                        <p:attrNameLst>
                                          <p:attrName>style.visibility</p:attrName>
                                        </p:attrNameLst>
                                      </p:cBhvr>
                                      <p:to>
                                        <p:strVal val="visible"/>
                                      </p:to>
                                    </p:set>
                                    <p:animEffect transition="in" filter="dissolve">
                                      <p:cBhvr>
                                        <p:cTn id="45" dur="500"/>
                                        <p:tgtEl>
                                          <p:spTgt spid="178"/>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nodeType="click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dissolve">
                                      <p:cBhvr>
                                        <p:cTn id="50" dur="500"/>
                                        <p:tgtEl>
                                          <p:spTgt spid="13"/>
                                        </p:tgtEl>
                                      </p:cBhvr>
                                    </p:animEffect>
                                  </p:childTnLst>
                                </p:cTn>
                              </p:par>
                              <p:par>
                                <p:cTn id="51" presetID="9" presetClass="entr" presetSubtype="0" fill="hold" nodeType="withEffect">
                                  <p:stCondLst>
                                    <p:cond delay="0"/>
                                  </p:stCondLst>
                                  <p:childTnLst>
                                    <p:set>
                                      <p:cBhvr>
                                        <p:cTn id="52" dur="1" fill="hold">
                                          <p:stCondLst>
                                            <p:cond delay="0"/>
                                          </p:stCondLst>
                                        </p:cTn>
                                        <p:tgtEl>
                                          <p:spTgt spid="70"/>
                                        </p:tgtEl>
                                        <p:attrNameLst>
                                          <p:attrName>style.visibility</p:attrName>
                                        </p:attrNameLst>
                                      </p:cBhvr>
                                      <p:to>
                                        <p:strVal val="visible"/>
                                      </p:to>
                                    </p:set>
                                    <p:animEffect transition="in" filter="dissolve">
                                      <p:cBhvr>
                                        <p:cTn id="53" dur="500"/>
                                        <p:tgtEl>
                                          <p:spTgt spid="70"/>
                                        </p:tgtEl>
                                      </p:cBhvr>
                                    </p:animEffect>
                                  </p:childTnLst>
                                </p:cTn>
                              </p:par>
                              <p:par>
                                <p:cTn id="54" presetID="9" presetClass="entr" presetSubtype="0" fill="hold" nodeType="withEffect">
                                  <p:stCondLst>
                                    <p:cond delay="0"/>
                                  </p:stCondLst>
                                  <p:childTnLst>
                                    <p:set>
                                      <p:cBhvr>
                                        <p:cTn id="55" dur="1" fill="hold">
                                          <p:stCondLst>
                                            <p:cond delay="0"/>
                                          </p:stCondLst>
                                        </p:cTn>
                                        <p:tgtEl>
                                          <p:spTgt spid="176"/>
                                        </p:tgtEl>
                                        <p:attrNameLst>
                                          <p:attrName>style.visibility</p:attrName>
                                        </p:attrNameLst>
                                      </p:cBhvr>
                                      <p:to>
                                        <p:strVal val="visible"/>
                                      </p:to>
                                    </p:set>
                                    <p:animEffect transition="in" filter="dissolve">
                                      <p:cBhvr>
                                        <p:cTn id="56" dur="500"/>
                                        <p:tgtEl>
                                          <p:spTgt spid="176"/>
                                        </p:tgtEl>
                                      </p:cBhvr>
                                    </p:animEffect>
                                  </p:childTnLst>
                                </p:cTn>
                              </p:par>
                              <p:par>
                                <p:cTn id="57" presetID="9" presetClass="entr" presetSubtype="0" fill="hold" nodeType="withEffect">
                                  <p:stCondLst>
                                    <p:cond delay="0"/>
                                  </p:stCondLst>
                                  <p:childTnLst>
                                    <p:set>
                                      <p:cBhvr>
                                        <p:cTn id="58" dur="1" fill="hold">
                                          <p:stCondLst>
                                            <p:cond delay="0"/>
                                          </p:stCondLst>
                                        </p:cTn>
                                        <p:tgtEl>
                                          <p:spTgt spid="170"/>
                                        </p:tgtEl>
                                        <p:attrNameLst>
                                          <p:attrName>style.visibility</p:attrName>
                                        </p:attrNameLst>
                                      </p:cBhvr>
                                      <p:to>
                                        <p:strVal val="visible"/>
                                      </p:to>
                                    </p:set>
                                    <p:animEffect transition="in" filter="dissolve">
                                      <p:cBhvr>
                                        <p:cTn id="59" dur="500"/>
                                        <p:tgtEl>
                                          <p:spTgt spid="170"/>
                                        </p:tgtEl>
                                      </p:cBhvr>
                                    </p:animEffect>
                                  </p:childTnLst>
                                </p:cTn>
                              </p:par>
                              <p:par>
                                <p:cTn id="60" presetID="9" presetClass="entr" presetSubtype="0" fill="hold" nodeType="withEffect">
                                  <p:stCondLst>
                                    <p:cond delay="0"/>
                                  </p:stCondLst>
                                  <p:childTnLst>
                                    <p:set>
                                      <p:cBhvr>
                                        <p:cTn id="61" dur="1" fill="hold">
                                          <p:stCondLst>
                                            <p:cond delay="0"/>
                                          </p:stCondLst>
                                        </p:cTn>
                                        <p:tgtEl>
                                          <p:spTgt spid="180"/>
                                        </p:tgtEl>
                                        <p:attrNameLst>
                                          <p:attrName>style.visibility</p:attrName>
                                        </p:attrNameLst>
                                      </p:cBhvr>
                                      <p:to>
                                        <p:strVal val="visible"/>
                                      </p:to>
                                    </p:set>
                                    <p:animEffect transition="in" filter="dissolve">
                                      <p:cBhvr>
                                        <p:cTn id="62" dur="500"/>
                                        <p:tgtEl>
                                          <p:spTgt spid="180"/>
                                        </p:tgtEl>
                                      </p:cBhvr>
                                    </p:animEffect>
                                  </p:childTnLst>
                                </p:cTn>
                              </p:par>
                              <p:par>
                                <p:cTn id="63" presetID="9" presetClass="entr" presetSubtype="0" fill="hold" nodeType="withEffect">
                                  <p:stCondLst>
                                    <p:cond delay="0"/>
                                  </p:stCondLst>
                                  <p:childTnLst>
                                    <p:set>
                                      <p:cBhvr>
                                        <p:cTn id="64" dur="1" fill="hold">
                                          <p:stCondLst>
                                            <p:cond delay="0"/>
                                          </p:stCondLst>
                                        </p:cTn>
                                        <p:tgtEl>
                                          <p:spTgt spid="183"/>
                                        </p:tgtEl>
                                        <p:attrNameLst>
                                          <p:attrName>style.visibility</p:attrName>
                                        </p:attrNameLst>
                                      </p:cBhvr>
                                      <p:to>
                                        <p:strVal val="visible"/>
                                      </p:to>
                                    </p:set>
                                    <p:animEffect transition="in" filter="dissolve">
                                      <p:cBhvr>
                                        <p:cTn id="65" dur="500"/>
                                        <p:tgtEl>
                                          <p:spTgt spid="183"/>
                                        </p:tgtEl>
                                      </p:cBhvr>
                                    </p:animEffect>
                                  </p:childTnLst>
                                </p:cTn>
                              </p:par>
                              <p:par>
                                <p:cTn id="66" presetID="9" presetClass="entr" presetSubtype="0" fill="hold" grpId="0" nodeType="withEffect">
                                  <p:stCondLst>
                                    <p:cond delay="0"/>
                                  </p:stCondLst>
                                  <p:childTnLst>
                                    <p:set>
                                      <p:cBhvr>
                                        <p:cTn id="67" dur="1" fill="hold">
                                          <p:stCondLst>
                                            <p:cond delay="0"/>
                                          </p:stCondLst>
                                        </p:cTn>
                                        <p:tgtEl>
                                          <p:spTgt spid="179"/>
                                        </p:tgtEl>
                                        <p:attrNameLst>
                                          <p:attrName>style.visibility</p:attrName>
                                        </p:attrNameLst>
                                      </p:cBhvr>
                                      <p:to>
                                        <p:strVal val="visible"/>
                                      </p:to>
                                    </p:set>
                                    <p:animEffect transition="in" filter="dissolve">
                                      <p:cBhvr>
                                        <p:cTn id="68" dur="50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 grpId="0"/>
      <p:bldP spid="74" grpId="0"/>
      <p:bldP spid="175" grpId="0"/>
      <p:bldP spid="76" grpId="0"/>
      <p:bldP spid="107" grpId="0" animBg="1"/>
      <p:bldP spid="109" grpId="0" animBg="1"/>
      <p:bldP spid="110" grpId="0" animBg="1"/>
      <p:bldP spid="178" grpId="0"/>
      <p:bldP spid="179" grpId="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209" name="Object 2"/>
          <p:cNvGraphicFramePr>
            <a:graphicFrameLocks noChangeAspect="1"/>
          </p:cNvGraphicFramePr>
          <p:nvPr>
            <p:extLst>
              <p:ext uri="{D42A27DB-BD31-4B8C-83A1-F6EECF244321}">
                <p14:modId xmlns:p14="http://schemas.microsoft.com/office/powerpoint/2010/main" val="3727898733"/>
              </p:ext>
            </p:extLst>
          </p:nvPr>
        </p:nvGraphicFramePr>
        <p:xfrm>
          <a:off x="1466426" y="2933821"/>
          <a:ext cx="4273550" cy="1965325"/>
        </p:xfrm>
        <a:graphic>
          <a:graphicData uri="http://schemas.openxmlformats.org/presentationml/2006/ole">
            <mc:AlternateContent xmlns:mc="http://schemas.openxmlformats.org/markup-compatibility/2006">
              <mc:Choice xmlns:v="urn:schemas-microsoft-com:vml" Requires="v">
                <p:oleObj name="Equation" r:id="rId3" imgW="2489200" imgH="1143000" progId="Equation.DSMT4">
                  <p:embed/>
                </p:oleObj>
              </mc:Choice>
              <mc:Fallback>
                <p:oleObj name="Equation" r:id="rId3" imgW="2489200" imgH="1143000" progId="Equation.DSMT4">
                  <p:embed/>
                  <p:pic>
                    <p:nvPicPr>
                      <p:cNvPr id="0" name=""/>
                      <p:cNvPicPr>
                        <a:picLocks noChangeAspect="1" noChangeArrowheads="1"/>
                      </p:cNvPicPr>
                      <p:nvPr/>
                    </p:nvPicPr>
                    <p:blipFill>
                      <a:blip r:embed="rId4"/>
                      <a:srcRect/>
                      <a:stretch>
                        <a:fillRect/>
                      </a:stretch>
                    </p:blipFill>
                    <p:spPr bwMode="auto">
                      <a:xfrm>
                        <a:off x="1466426" y="2933821"/>
                        <a:ext cx="4273550" cy="1965325"/>
                      </a:xfrm>
                      <a:prstGeom prst="rect">
                        <a:avLst/>
                      </a:prstGeom>
                      <a:noFill/>
                      <a:ln>
                        <a:noFill/>
                      </a:ln>
                      <a:effectLst/>
                    </p:spPr>
                  </p:pic>
                </p:oleObj>
              </mc:Fallback>
            </mc:AlternateContent>
          </a:graphicData>
        </a:graphic>
      </p:graphicFrame>
      <p:sp>
        <p:nvSpPr>
          <p:cNvPr id="175" name="TextBox 174"/>
          <p:cNvSpPr txBox="1"/>
          <p:nvPr/>
        </p:nvSpPr>
        <p:spPr>
          <a:xfrm>
            <a:off x="240175" y="472986"/>
            <a:ext cx="4750308" cy="400110"/>
          </a:xfrm>
          <a:prstGeom prst="rect">
            <a:avLst/>
          </a:prstGeom>
          <a:noFill/>
        </p:spPr>
        <p:txBody>
          <a:bodyPr wrap="square" rtlCol="0">
            <a:spAutoFit/>
          </a:bodyPr>
          <a:lstStyle/>
          <a:p>
            <a:r>
              <a:rPr lang="en-US" sz="2000" dirty="0">
                <a:solidFill>
                  <a:srgbClr val="FF0000"/>
                </a:solidFill>
                <a:latin typeface="Apple Chancery"/>
                <a:cs typeface="Apple Chancery"/>
              </a:rPr>
              <a:t>c.) ammeter?</a:t>
            </a:r>
            <a:endParaRPr lang="en-US" sz="2000" dirty="0">
              <a:latin typeface="Times New Roman"/>
              <a:cs typeface="Times New Roman"/>
            </a:endParaRPr>
          </a:p>
        </p:txBody>
      </p:sp>
      <p:sp>
        <p:nvSpPr>
          <p:cNvPr id="137250"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82296" tIns="41148" rIns="82296" bIns="41148"/>
          <a:lstStyle/>
          <a:p>
            <a:endParaRPr lang="en-US"/>
          </a:p>
        </p:txBody>
      </p:sp>
      <p:sp>
        <p:nvSpPr>
          <p:cNvPr id="137251" name="TextBox 43"/>
          <p:cNvSpPr txBox="1">
            <a:spLocks noChangeArrowheads="1"/>
          </p:cNvSpPr>
          <p:nvPr/>
        </p:nvSpPr>
        <p:spPr bwMode="auto">
          <a:xfrm>
            <a:off x="8719662" y="6472238"/>
            <a:ext cx="318973" cy="2523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9.)</a:t>
            </a:r>
          </a:p>
        </p:txBody>
      </p:sp>
      <p:sp>
        <p:nvSpPr>
          <p:cNvPr id="179" name="TextBox 178"/>
          <p:cNvSpPr txBox="1"/>
          <p:nvPr/>
        </p:nvSpPr>
        <p:spPr>
          <a:xfrm>
            <a:off x="758005" y="4986851"/>
            <a:ext cx="7878748" cy="400110"/>
          </a:xfrm>
          <a:prstGeom prst="rect">
            <a:avLst/>
          </a:prstGeom>
          <a:noFill/>
        </p:spPr>
        <p:txBody>
          <a:bodyPr wrap="square" rtlCol="0">
            <a:spAutoFit/>
          </a:bodyPr>
          <a:lstStyle/>
          <a:p>
            <a:r>
              <a:rPr lang="en-US" sz="2000" i="1" dirty="0">
                <a:solidFill>
                  <a:srgbClr val="FF0000"/>
                </a:solidFill>
                <a:latin typeface="Apple Chancery"/>
                <a:cs typeface="Apple Chancery"/>
              </a:rPr>
              <a:t>Using </a:t>
            </a:r>
            <a:r>
              <a:rPr lang="en-US" sz="2000" dirty="0">
                <a:latin typeface="Times New Roman"/>
                <a:cs typeface="Times New Roman"/>
              </a:rPr>
              <a:t>the       circuit:</a:t>
            </a:r>
          </a:p>
        </p:txBody>
      </p:sp>
      <p:grpSp>
        <p:nvGrpSpPr>
          <p:cNvPr id="79" name="Group 78"/>
          <p:cNvGrpSpPr/>
          <p:nvPr/>
        </p:nvGrpSpPr>
        <p:grpSpPr>
          <a:xfrm>
            <a:off x="5637300" y="2172000"/>
            <a:ext cx="308298" cy="304915"/>
            <a:chOff x="6610027" y="3162302"/>
            <a:chExt cx="308298" cy="304915"/>
          </a:xfrm>
        </p:grpSpPr>
        <p:cxnSp>
          <p:nvCxnSpPr>
            <p:cNvPr id="80" name="Straight Arrow Connector 79"/>
            <p:cNvCxnSpPr/>
            <p:nvPr/>
          </p:nvCxnSpPr>
          <p:spPr>
            <a:xfrm flipV="1">
              <a:off x="6610027" y="3162302"/>
              <a:ext cx="3" cy="200023"/>
            </a:xfrm>
            <a:prstGeom prst="straightConnector1">
              <a:avLst/>
            </a:prstGeom>
            <a:ln w="12700"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81" name="Freeform 80"/>
            <p:cNvSpPr/>
            <p:nvPr/>
          </p:nvSpPr>
          <p:spPr>
            <a:xfrm>
              <a:off x="6610350" y="3362325"/>
              <a:ext cx="307975" cy="104892"/>
            </a:xfrm>
            <a:custGeom>
              <a:avLst/>
              <a:gdLst>
                <a:gd name="connsiteX0" fmla="*/ 0 w 307975"/>
                <a:gd name="connsiteY0" fmla="*/ 0 h 104892"/>
                <a:gd name="connsiteX1" fmla="*/ 28575 w 307975"/>
                <a:gd name="connsiteY1" fmla="*/ 79375 h 104892"/>
                <a:gd name="connsiteX2" fmla="*/ 117475 w 307975"/>
                <a:gd name="connsiteY2" fmla="*/ 101600 h 104892"/>
                <a:gd name="connsiteX3" fmla="*/ 307975 w 307975"/>
                <a:gd name="connsiteY3" fmla="*/ 104775 h 104892"/>
              </a:gdLst>
              <a:ahLst/>
              <a:cxnLst>
                <a:cxn ang="0">
                  <a:pos x="connsiteX0" y="connsiteY0"/>
                </a:cxn>
                <a:cxn ang="0">
                  <a:pos x="connsiteX1" y="connsiteY1"/>
                </a:cxn>
                <a:cxn ang="0">
                  <a:pos x="connsiteX2" y="connsiteY2"/>
                </a:cxn>
                <a:cxn ang="0">
                  <a:pos x="connsiteX3" y="connsiteY3"/>
                </a:cxn>
              </a:cxnLst>
              <a:rect l="l" t="t" r="r" b="b"/>
              <a:pathLst>
                <a:path w="307975" h="104892">
                  <a:moveTo>
                    <a:pt x="0" y="0"/>
                  </a:moveTo>
                  <a:cubicBezTo>
                    <a:pt x="4498" y="31221"/>
                    <a:pt x="8996" y="62442"/>
                    <a:pt x="28575" y="79375"/>
                  </a:cubicBezTo>
                  <a:cubicBezTo>
                    <a:pt x="48154" y="96308"/>
                    <a:pt x="70908" y="97367"/>
                    <a:pt x="117475" y="101600"/>
                  </a:cubicBezTo>
                  <a:cubicBezTo>
                    <a:pt x="164042" y="105833"/>
                    <a:pt x="307975" y="104775"/>
                    <a:pt x="307975" y="104775"/>
                  </a:cubicBezTo>
                </a:path>
              </a:pathLst>
            </a:custGeom>
            <a:ln w="12700"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aphicFrame>
        <p:nvGraphicFramePr>
          <p:cNvPr id="82" name="Object 2"/>
          <p:cNvGraphicFramePr>
            <a:graphicFrameLocks noChangeAspect="1"/>
          </p:cNvGraphicFramePr>
          <p:nvPr>
            <p:extLst>
              <p:ext uri="{D42A27DB-BD31-4B8C-83A1-F6EECF244321}">
                <p14:modId xmlns:p14="http://schemas.microsoft.com/office/powerpoint/2010/main" val="3213620076"/>
              </p:ext>
            </p:extLst>
          </p:nvPr>
        </p:nvGraphicFramePr>
        <p:xfrm>
          <a:off x="5678063" y="2108502"/>
          <a:ext cx="239713" cy="350837"/>
        </p:xfrm>
        <a:graphic>
          <a:graphicData uri="http://schemas.openxmlformats.org/presentationml/2006/ole">
            <mc:AlternateContent xmlns:mc="http://schemas.openxmlformats.org/markup-compatibility/2006">
              <mc:Choice xmlns:v="urn:schemas-microsoft-com:vml" Requires="v">
                <p:oleObj name="Equation" r:id="rId5" imgW="139700" imgH="203200" progId="Equation.DSMT4">
                  <p:embed/>
                </p:oleObj>
              </mc:Choice>
              <mc:Fallback>
                <p:oleObj name="Equation" r:id="rId5" imgW="139700" imgH="203200" progId="Equation.DSMT4">
                  <p:embed/>
                  <p:pic>
                    <p:nvPicPr>
                      <p:cNvPr id="0" name=""/>
                      <p:cNvPicPr>
                        <a:picLocks noChangeAspect="1" noChangeArrowheads="1"/>
                      </p:cNvPicPr>
                      <p:nvPr/>
                    </p:nvPicPr>
                    <p:blipFill>
                      <a:blip r:embed="rId6"/>
                      <a:srcRect/>
                      <a:stretch>
                        <a:fillRect/>
                      </a:stretch>
                    </p:blipFill>
                    <p:spPr bwMode="auto">
                      <a:xfrm>
                        <a:off x="5678063" y="2108502"/>
                        <a:ext cx="239713" cy="350837"/>
                      </a:xfrm>
                      <a:prstGeom prst="rect">
                        <a:avLst/>
                      </a:prstGeom>
                      <a:noFill/>
                      <a:ln>
                        <a:noFill/>
                      </a:ln>
                      <a:effectLst/>
                    </p:spPr>
                  </p:pic>
                </p:oleObj>
              </mc:Fallback>
            </mc:AlternateContent>
          </a:graphicData>
        </a:graphic>
      </p:graphicFrame>
      <p:graphicFrame>
        <p:nvGraphicFramePr>
          <p:cNvPr id="83" name="Object 2"/>
          <p:cNvGraphicFramePr>
            <a:graphicFrameLocks noChangeAspect="1"/>
          </p:cNvGraphicFramePr>
          <p:nvPr>
            <p:extLst>
              <p:ext uri="{D42A27DB-BD31-4B8C-83A1-F6EECF244321}">
                <p14:modId xmlns:p14="http://schemas.microsoft.com/office/powerpoint/2010/main" val="2859703341"/>
              </p:ext>
            </p:extLst>
          </p:nvPr>
        </p:nvGraphicFramePr>
        <p:xfrm>
          <a:off x="6097954" y="399134"/>
          <a:ext cx="327025" cy="349250"/>
        </p:xfrm>
        <a:graphic>
          <a:graphicData uri="http://schemas.openxmlformats.org/presentationml/2006/ole">
            <mc:AlternateContent xmlns:mc="http://schemas.openxmlformats.org/markup-compatibility/2006">
              <mc:Choice xmlns:v="urn:schemas-microsoft-com:vml" Requires="v">
                <p:oleObj name="Equation" r:id="rId7" imgW="190500" imgH="203200" progId="Equation.DSMT4">
                  <p:embed/>
                </p:oleObj>
              </mc:Choice>
              <mc:Fallback>
                <p:oleObj name="Equation" r:id="rId7" imgW="190500" imgH="203200" progId="Equation.DSMT4">
                  <p:embed/>
                  <p:pic>
                    <p:nvPicPr>
                      <p:cNvPr id="0" name=""/>
                      <p:cNvPicPr>
                        <a:picLocks noChangeAspect="1" noChangeArrowheads="1"/>
                      </p:cNvPicPr>
                      <p:nvPr/>
                    </p:nvPicPr>
                    <p:blipFill>
                      <a:blip r:embed="rId8"/>
                      <a:srcRect/>
                      <a:stretch>
                        <a:fillRect/>
                      </a:stretch>
                    </p:blipFill>
                    <p:spPr bwMode="auto">
                      <a:xfrm>
                        <a:off x="6097954" y="399134"/>
                        <a:ext cx="327025" cy="349250"/>
                      </a:xfrm>
                      <a:prstGeom prst="rect">
                        <a:avLst/>
                      </a:prstGeom>
                      <a:noFill/>
                      <a:ln>
                        <a:noFill/>
                      </a:ln>
                      <a:effectLst/>
                    </p:spPr>
                  </p:pic>
                </p:oleObj>
              </mc:Fallback>
            </mc:AlternateContent>
          </a:graphicData>
        </a:graphic>
      </p:graphicFrame>
      <p:grpSp>
        <p:nvGrpSpPr>
          <p:cNvPr id="84" name="Group 40"/>
          <p:cNvGrpSpPr>
            <a:grpSpLocks/>
          </p:cNvGrpSpPr>
          <p:nvPr/>
        </p:nvGrpSpPr>
        <p:grpSpPr bwMode="auto">
          <a:xfrm>
            <a:off x="6046347" y="748384"/>
            <a:ext cx="478466" cy="299762"/>
            <a:chOff x="4320" y="1536"/>
            <a:chExt cx="384" cy="240"/>
          </a:xfrm>
        </p:grpSpPr>
        <p:sp>
          <p:nvSpPr>
            <p:cNvPr id="85" name="Line 24"/>
            <p:cNvSpPr>
              <a:spLocks noChangeShapeType="1"/>
            </p:cNvSpPr>
            <p:nvPr/>
          </p:nvSpPr>
          <p:spPr bwMode="auto">
            <a:xfrm flipV="1">
              <a:off x="4320" y="1536"/>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86" name="Line 25"/>
            <p:cNvSpPr>
              <a:spLocks noChangeShapeType="1"/>
            </p:cNvSpPr>
            <p:nvPr/>
          </p:nvSpPr>
          <p:spPr bwMode="auto">
            <a:xfrm>
              <a:off x="4368"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87" name="Line 26"/>
            <p:cNvSpPr>
              <a:spLocks noChangeShapeType="1"/>
            </p:cNvSpPr>
            <p:nvPr/>
          </p:nvSpPr>
          <p:spPr bwMode="auto">
            <a:xfrm flipV="1">
              <a:off x="4464"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04" name="Line 27"/>
            <p:cNvSpPr>
              <a:spLocks noChangeShapeType="1"/>
            </p:cNvSpPr>
            <p:nvPr/>
          </p:nvSpPr>
          <p:spPr bwMode="auto">
            <a:xfrm>
              <a:off x="4560"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05" name="Line 28"/>
            <p:cNvSpPr>
              <a:spLocks noChangeShapeType="1"/>
            </p:cNvSpPr>
            <p:nvPr/>
          </p:nvSpPr>
          <p:spPr bwMode="auto">
            <a:xfrm flipV="1">
              <a:off x="4656" y="1632"/>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106" name="Line 41"/>
          <p:cNvSpPr>
            <a:spLocks noChangeShapeType="1"/>
          </p:cNvSpPr>
          <p:nvPr/>
        </p:nvSpPr>
        <p:spPr bwMode="auto">
          <a:xfrm>
            <a:off x="5567881" y="928049"/>
            <a:ext cx="478466"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08" name="Line 42"/>
          <p:cNvSpPr>
            <a:spLocks noChangeShapeType="1"/>
          </p:cNvSpPr>
          <p:nvPr/>
        </p:nvSpPr>
        <p:spPr bwMode="auto">
          <a:xfrm>
            <a:off x="6524812" y="868481"/>
            <a:ext cx="1127949"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34" name="Line 43"/>
          <p:cNvSpPr>
            <a:spLocks noChangeShapeType="1"/>
          </p:cNvSpPr>
          <p:nvPr/>
        </p:nvSpPr>
        <p:spPr bwMode="auto">
          <a:xfrm>
            <a:off x="7122414" y="868481"/>
            <a:ext cx="0" cy="53803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36" name="Line 44"/>
          <p:cNvSpPr>
            <a:spLocks noChangeShapeType="1"/>
          </p:cNvSpPr>
          <p:nvPr/>
        </p:nvSpPr>
        <p:spPr bwMode="auto">
          <a:xfrm>
            <a:off x="7181982" y="1884019"/>
            <a:ext cx="0" cy="658131"/>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37" name="Line 48"/>
          <p:cNvSpPr>
            <a:spLocks noChangeShapeType="1"/>
          </p:cNvSpPr>
          <p:nvPr/>
        </p:nvSpPr>
        <p:spPr bwMode="auto">
          <a:xfrm>
            <a:off x="8575104" y="822364"/>
            <a:ext cx="0" cy="599523"/>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nvGrpSpPr>
          <p:cNvPr id="139" name="Group 49"/>
          <p:cNvGrpSpPr>
            <a:grpSpLocks/>
          </p:cNvGrpSpPr>
          <p:nvPr/>
        </p:nvGrpSpPr>
        <p:grpSpPr bwMode="auto">
          <a:xfrm rot="5457964">
            <a:off x="6913446" y="1496347"/>
            <a:ext cx="477504" cy="297840"/>
            <a:chOff x="4320" y="1536"/>
            <a:chExt cx="384" cy="240"/>
          </a:xfrm>
        </p:grpSpPr>
        <p:sp>
          <p:nvSpPr>
            <p:cNvPr id="140" name="Line 50"/>
            <p:cNvSpPr>
              <a:spLocks noChangeShapeType="1"/>
            </p:cNvSpPr>
            <p:nvPr/>
          </p:nvSpPr>
          <p:spPr bwMode="auto">
            <a:xfrm flipV="1">
              <a:off x="4320" y="1536"/>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41" name="Line 51"/>
            <p:cNvSpPr>
              <a:spLocks noChangeShapeType="1"/>
            </p:cNvSpPr>
            <p:nvPr/>
          </p:nvSpPr>
          <p:spPr bwMode="auto">
            <a:xfrm>
              <a:off x="4368"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42" name="Line 52"/>
            <p:cNvSpPr>
              <a:spLocks noChangeShapeType="1"/>
            </p:cNvSpPr>
            <p:nvPr/>
          </p:nvSpPr>
          <p:spPr bwMode="auto">
            <a:xfrm flipV="1">
              <a:off x="4464"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43" name="Line 53"/>
            <p:cNvSpPr>
              <a:spLocks noChangeShapeType="1"/>
            </p:cNvSpPr>
            <p:nvPr/>
          </p:nvSpPr>
          <p:spPr bwMode="auto">
            <a:xfrm>
              <a:off x="4560"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44" name="Line 54"/>
            <p:cNvSpPr>
              <a:spLocks noChangeShapeType="1"/>
            </p:cNvSpPr>
            <p:nvPr/>
          </p:nvSpPr>
          <p:spPr bwMode="auto">
            <a:xfrm flipV="1">
              <a:off x="4656" y="1632"/>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145" name="Line 74"/>
          <p:cNvSpPr>
            <a:spLocks noChangeShapeType="1"/>
          </p:cNvSpPr>
          <p:nvPr/>
        </p:nvSpPr>
        <p:spPr bwMode="auto">
          <a:xfrm>
            <a:off x="8615457" y="1883058"/>
            <a:ext cx="0" cy="659091"/>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nvGrpSpPr>
          <p:cNvPr id="146" name="Group 87"/>
          <p:cNvGrpSpPr>
            <a:grpSpLocks/>
          </p:cNvGrpSpPr>
          <p:nvPr/>
        </p:nvGrpSpPr>
        <p:grpSpPr bwMode="auto">
          <a:xfrm rot="5457964">
            <a:off x="8346921" y="1494425"/>
            <a:ext cx="478466" cy="298801"/>
            <a:chOff x="4320" y="1536"/>
            <a:chExt cx="384" cy="240"/>
          </a:xfrm>
        </p:grpSpPr>
        <p:sp>
          <p:nvSpPr>
            <p:cNvPr id="147" name="Line 88"/>
            <p:cNvSpPr>
              <a:spLocks noChangeShapeType="1"/>
            </p:cNvSpPr>
            <p:nvPr/>
          </p:nvSpPr>
          <p:spPr bwMode="auto">
            <a:xfrm flipV="1">
              <a:off x="4320" y="1536"/>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48" name="Line 89"/>
            <p:cNvSpPr>
              <a:spLocks noChangeShapeType="1"/>
            </p:cNvSpPr>
            <p:nvPr/>
          </p:nvSpPr>
          <p:spPr bwMode="auto">
            <a:xfrm>
              <a:off x="4368"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49" name="Line 90"/>
            <p:cNvSpPr>
              <a:spLocks noChangeShapeType="1"/>
            </p:cNvSpPr>
            <p:nvPr/>
          </p:nvSpPr>
          <p:spPr bwMode="auto">
            <a:xfrm flipV="1">
              <a:off x="4464"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50" name="Line 91"/>
            <p:cNvSpPr>
              <a:spLocks noChangeShapeType="1"/>
            </p:cNvSpPr>
            <p:nvPr/>
          </p:nvSpPr>
          <p:spPr bwMode="auto">
            <a:xfrm>
              <a:off x="4560"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51" name="Line 92"/>
            <p:cNvSpPr>
              <a:spLocks noChangeShapeType="1"/>
            </p:cNvSpPr>
            <p:nvPr/>
          </p:nvSpPr>
          <p:spPr bwMode="auto">
            <a:xfrm flipV="1">
              <a:off x="4656" y="1632"/>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152" name="Line 93"/>
          <p:cNvSpPr>
            <a:spLocks noChangeShapeType="1"/>
          </p:cNvSpPr>
          <p:nvPr/>
        </p:nvSpPr>
        <p:spPr bwMode="auto">
          <a:xfrm flipH="1">
            <a:off x="5567881" y="2542149"/>
            <a:ext cx="3047576"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53" name="Line 101"/>
          <p:cNvSpPr>
            <a:spLocks noChangeShapeType="1"/>
          </p:cNvSpPr>
          <p:nvPr/>
        </p:nvSpPr>
        <p:spPr bwMode="auto">
          <a:xfrm>
            <a:off x="5567881" y="928049"/>
            <a:ext cx="0" cy="717698"/>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54" name="Line 102"/>
          <p:cNvSpPr>
            <a:spLocks noChangeShapeType="1"/>
          </p:cNvSpPr>
          <p:nvPr/>
        </p:nvSpPr>
        <p:spPr bwMode="auto">
          <a:xfrm>
            <a:off x="5270041" y="1645747"/>
            <a:ext cx="597602"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55" name="Line 103"/>
          <p:cNvSpPr>
            <a:spLocks noChangeShapeType="1"/>
          </p:cNvSpPr>
          <p:nvPr/>
        </p:nvSpPr>
        <p:spPr bwMode="auto">
          <a:xfrm>
            <a:off x="5508313" y="1764883"/>
            <a:ext cx="119136"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56" name="Line 104"/>
          <p:cNvSpPr>
            <a:spLocks noChangeShapeType="1"/>
          </p:cNvSpPr>
          <p:nvPr/>
        </p:nvSpPr>
        <p:spPr bwMode="auto">
          <a:xfrm>
            <a:off x="5567881" y="1764883"/>
            <a:ext cx="0" cy="777267"/>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nvGrpSpPr>
          <p:cNvPr id="157" name="Group 108"/>
          <p:cNvGrpSpPr>
            <a:grpSpLocks/>
          </p:cNvGrpSpPr>
          <p:nvPr/>
        </p:nvGrpSpPr>
        <p:grpSpPr bwMode="auto">
          <a:xfrm>
            <a:off x="7652761" y="684012"/>
            <a:ext cx="478466" cy="299762"/>
            <a:chOff x="4320" y="1536"/>
            <a:chExt cx="384" cy="240"/>
          </a:xfrm>
        </p:grpSpPr>
        <p:sp>
          <p:nvSpPr>
            <p:cNvPr id="158" name="Line 109"/>
            <p:cNvSpPr>
              <a:spLocks noChangeShapeType="1"/>
            </p:cNvSpPr>
            <p:nvPr/>
          </p:nvSpPr>
          <p:spPr bwMode="auto">
            <a:xfrm flipV="1">
              <a:off x="4320" y="1536"/>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59" name="Line 110"/>
            <p:cNvSpPr>
              <a:spLocks noChangeShapeType="1"/>
            </p:cNvSpPr>
            <p:nvPr/>
          </p:nvSpPr>
          <p:spPr bwMode="auto">
            <a:xfrm>
              <a:off x="4368"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60" name="Line 111"/>
            <p:cNvSpPr>
              <a:spLocks noChangeShapeType="1"/>
            </p:cNvSpPr>
            <p:nvPr/>
          </p:nvSpPr>
          <p:spPr bwMode="auto">
            <a:xfrm flipV="1">
              <a:off x="4464"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64" name="Line 112"/>
            <p:cNvSpPr>
              <a:spLocks noChangeShapeType="1"/>
            </p:cNvSpPr>
            <p:nvPr/>
          </p:nvSpPr>
          <p:spPr bwMode="auto">
            <a:xfrm>
              <a:off x="4560" y="1536"/>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65" name="Line 113"/>
            <p:cNvSpPr>
              <a:spLocks noChangeShapeType="1"/>
            </p:cNvSpPr>
            <p:nvPr/>
          </p:nvSpPr>
          <p:spPr bwMode="auto">
            <a:xfrm flipV="1">
              <a:off x="4656" y="1632"/>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166" name="Line 114"/>
          <p:cNvSpPr>
            <a:spLocks noChangeShapeType="1"/>
          </p:cNvSpPr>
          <p:nvPr/>
        </p:nvSpPr>
        <p:spPr bwMode="auto">
          <a:xfrm>
            <a:off x="8113933" y="822364"/>
            <a:ext cx="461172"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aphicFrame>
        <p:nvGraphicFramePr>
          <p:cNvPr id="189" name="Object 2"/>
          <p:cNvGraphicFramePr>
            <a:graphicFrameLocks noChangeAspect="1"/>
          </p:cNvGraphicFramePr>
          <p:nvPr>
            <p:extLst>
              <p:ext uri="{D42A27DB-BD31-4B8C-83A1-F6EECF244321}">
                <p14:modId xmlns:p14="http://schemas.microsoft.com/office/powerpoint/2010/main" val="1400900459"/>
              </p:ext>
            </p:extLst>
          </p:nvPr>
        </p:nvGraphicFramePr>
        <p:xfrm>
          <a:off x="7315732" y="1461907"/>
          <a:ext cx="349250" cy="349250"/>
        </p:xfrm>
        <a:graphic>
          <a:graphicData uri="http://schemas.openxmlformats.org/presentationml/2006/ole">
            <mc:AlternateContent xmlns:mc="http://schemas.openxmlformats.org/markup-compatibility/2006">
              <mc:Choice xmlns:v="urn:schemas-microsoft-com:vml" Requires="v">
                <p:oleObj name="Equation" r:id="rId9" imgW="203200" imgH="203200" progId="Equation.DSMT4">
                  <p:embed/>
                </p:oleObj>
              </mc:Choice>
              <mc:Fallback>
                <p:oleObj name="Equation" r:id="rId9" imgW="203200" imgH="203200" progId="Equation.DSMT4">
                  <p:embed/>
                  <p:pic>
                    <p:nvPicPr>
                      <p:cNvPr id="0" name=""/>
                      <p:cNvPicPr>
                        <a:picLocks noChangeAspect="1" noChangeArrowheads="1"/>
                      </p:cNvPicPr>
                      <p:nvPr/>
                    </p:nvPicPr>
                    <p:blipFill>
                      <a:blip r:embed="rId10"/>
                      <a:srcRect/>
                      <a:stretch>
                        <a:fillRect/>
                      </a:stretch>
                    </p:blipFill>
                    <p:spPr bwMode="auto">
                      <a:xfrm>
                        <a:off x="7315732" y="1461907"/>
                        <a:ext cx="349250" cy="349250"/>
                      </a:xfrm>
                      <a:prstGeom prst="rect">
                        <a:avLst/>
                      </a:prstGeom>
                      <a:noFill/>
                      <a:ln>
                        <a:noFill/>
                      </a:ln>
                      <a:effectLst/>
                    </p:spPr>
                  </p:pic>
                </p:oleObj>
              </mc:Fallback>
            </mc:AlternateContent>
          </a:graphicData>
        </a:graphic>
      </p:graphicFrame>
      <p:graphicFrame>
        <p:nvGraphicFramePr>
          <p:cNvPr id="190" name="Object 2"/>
          <p:cNvGraphicFramePr>
            <a:graphicFrameLocks noChangeAspect="1"/>
          </p:cNvGraphicFramePr>
          <p:nvPr>
            <p:extLst>
              <p:ext uri="{D42A27DB-BD31-4B8C-83A1-F6EECF244321}">
                <p14:modId xmlns:p14="http://schemas.microsoft.com/office/powerpoint/2010/main" val="3068005484"/>
              </p:ext>
            </p:extLst>
          </p:nvPr>
        </p:nvGraphicFramePr>
        <p:xfrm>
          <a:off x="7764683" y="399134"/>
          <a:ext cx="349250" cy="349250"/>
        </p:xfrm>
        <a:graphic>
          <a:graphicData uri="http://schemas.openxmlformats.org/presentationml/2006/ole">
            <mc:AlternateContent xmlns:mc="http://schemas.openxmlformats.org/markup-compatibility/2006">
              <mc:Choice xmlns:v="urn:schemas-microsoft-com:vml" Requires="v">
                <p:oleObj name="Equation" r:id="rId11" imgW="203200" imgH="203200" progId="Equation.DSMT4">
                  <p:embed/>
                </p:oleObj>
              </mc:Choice>
              <mc:Fallback>
                <p:oleObj name="Equation" r:id="rId11" imgW="203200" imgH="203200" progId="Equation.DSMT4">
                  <p:embed/>
                  <p:pic>
                    <p:nvPicPr>
                      <p:cNvPr id="0" name=""/>
                      <p:cNvPicPr>
                        <a:picLocks noChangeAspect="1" noChangeArrowheads="1"/>
                      </p:cNvPicPr>
                      <p:nvPr/>
                    </p:nvPicPr>
                    <p:blipFill>
                      <a:blip r:embed="rId12"/>
                      <a:srcRect/>
                      <a:stretch>
                        <a:fillRect/>
                      </a:stretch>
                    </p:blipFill>
                    <p:spPr bwMode="auto">
                      <a:xfrm>
                        <a:off x="7764683" y="399134"/>
                        <a:ext cx="349250" cy="349250"/>
                      </a:xfrm>
                      <a:prstGeom prst="rect">
                        <a:avLst/>
                      </a:prstGeom>
                      <a:noFill/>
                      <a:ln>
                        <a:noFill/>
                      </a:ln>
                      <a:effectLst/>
                    </p:spPr>
                  </p:pic>
                </p:oleObj>
              </mc:Fallback>
            </mc:AlternateContent>
          </a:graphicData>
        </a:graphic>
      </p:graphicFrame>
      <p:graphicFrame>
        <p:nvGraphicFramePr>
          <p:cNvPr id="191" name="Object 2"/>
          <p:cNvGraphicFramePr>
            <a:graphicFrameLocks noChangeAspect="1"/>
          </p:cNvGraphicFramePr>
          <p:nvPr>
            <p:extLst>
              <p:ext uri="{D42A27DB-BD31-4B8C-83A1-F6EECF244321}">
                <p14:modId xmlns:p14="http://schemas.microsoft.com/office/powerpoint/2010/main" val="2887526518"/>
              </p:ext>
            </p:extLst>
          </p:nvPr>
        </p:nvGraphicFramePr>
        <p:xfrm>
          <a:off x="8703193" y="1486200"/>
          <a:ext cx="371475" cy="349250"/>
        </p:xfrm>
        <a:graphic>
          <a:graphicData uri="http://schemas.openxmlformats.org/presentationml/2006/ole">
            <mc:AlternateContent xmlns:mc="http://schemas.openxmlformats.org/markup-compatibility/2006">
              <mc:Choice xmlns:v="urn:schemas-microsoft-com:vml" Requires="v">
                <p:oleObj name="Equation" r:id="rId13" imgW="215900" imgH="203200" progId="Equation.DSMT4">
                  <p:embed/>
                </p:oleObj>
              </mc:Choice>
              <mc:Fallback>
                <p:oleObj name="Equation" r:id="rId13" imgW="215900" imgH="203200" progId="Equation.DSMT4">
                  <p:embed/>
                  <p:pic>
                    <p:nvPicPr>
                      <p:cNvPr id="0" name=""/>
                      <p:cNvPicPr>
                        <a:picLocks noChangeAspect="1" noChangeArrowheads="1"/>
                      </p:cNvPicPr>
                      <p:nvPr/>
                    </p:nvPicPr>
                    <p:blipFill>
                      <a:blip r:embed="rId14"/>
                      <a:srcRect/>
                      <a:stretch>
                        <a:fillRect/>
                      </a:stretch>
                    </p:blipFill>
                    <p:spPr bwMode="auto">
                      <a:xfrm>
                        <a:off x="8703193" y="1486200"/>
                        <a:ext cx="371475" cy="349250"/>
                      </a:xfrm>
                      <a:prstGeom prst="rect">
                        <a:avLst/>
                      </a:prstGeom>
                      <a:noFill/>
                      <a:ln>
                        <a:noFill/>
                      </a:ln>
                      <a:effectLst/>
                    </p:spPr>
                  </p:pic>
                </p:oleObj>
              </mc:Fallback>
            </mc:AlternateContent>
          </a:graphicData>
        </a:graphic>
      </p:graphicFrame>
      <p:graphicFrame>
        <p:nvGraphicFramePr>
          <p:cNvPr id="192" name="Object 2"/>
          <p:cNvGraphicFramePr>
            <a:graphicFrameLocks noChangeAspect="1"/>
          </p:cNvGraphicFramePr>
          <p:nvPr>
            <p:extLst>
              <p:ext uri="{D42A27DB-BD31-4B8C-83A1-F6EECF244321}">
                <p14:modId xmlns:p14="http://schemas.microsoft.com/office/powerpoint/2010/main" val="3915778110"/>
              </p:ext>
            </p:extLst>
          </p:nvPr>
        </p:nvGraphicFramePr>
        <p:xfrm>
          <a:off x="5930007" y="928049"/>
          <a:ext cx="133696" cy="150001"/>
        </p:xfrm>
        <a:graphic>
          <a:graphicData uri="http://schemas.openxmlformats.org/presentationml/2006/ole">
            <mc:AlternateContent xmlns:mc="http://schemas.openxmlformats.org/markup-compatibility/2006">
              <mc:Choice xmlns:v="urn:schemas-microsoft-com:vml" Requires="v">
                <p:oleObj name="Equation" r:id="rId15" imgW="114300" imgH="127000" progId="Equation.DSMT4">
                  <p:embed/>
                </p:oleObj>
              </mc:Choice>
              <mc:Fallback>
                <p:oleObj name="Equation" r:id="rId15" imgW="114300" imgH="127000" progId="Equation.DSMT4">
                  <p:embed/>
                  <p:pic>
                    <p:nvPicPr>
                      <p:cNvPr id="0" name=""/>
                      <p:cNvPicPr>
                        <a:picLocks noChangeAspect="1" noChangeArrowheads="1"/>
                      </p:cNvPicPr>
                      <p:nvPr/>
                    </p:nvPicPr>
                    <p:blipFill>
                      <a:blip r:embed="rId16"/>
                      <a:srcRect/>
                      <a:stretch>
                        <a:fillRect/>
                      </a:stretch>
                    </p:blipFill>
                    <p:spPr bwMode="auto">
                      <a:xfrm>
                        <a:off x="5930007" y="928049"/>
                        <a:ext cx="133696" cy="150001"/>
                      </a:xfrm>
                      <a:prstGeom prst="rect">
                        <a:avLst/>
                      </a:prstGeom>
                      <a:noFill/>
                      <a:ln>
                        <a:noFill/>
                      </a:ln>
                      <a:effectLst/>
                    </p:spPr>
                  </p:pic>
                </p:oleObj>
              </mc:Fallback>
            </mc:AlternateContent>
          </a:graphicData>
        </a:graphic>
      </p:graphicFrame>
      <p:graphicFrame>
        <p:nvGraphicFramePr>
          <p:cNvPr id="193" name="Object 2"/>
          <p:cNvGraphicFramePr>
            <a:graphicFrameLocks noChangeAspect="1"/>
          </p:cNvGraphicFramePr>
          <p:nvPr>
            <p:extLst>
              <p:ext uri="{D42A27DB-BD31-4B8C-83A1-F6EECF244321}">
                <p14:modId xmlns:p14="http://schemas.microsoft.com/office/powerpoint/2010/main" val="1068232785"/>
              </p:ext>
            </p:extLst>
          </p:nvPr>
        </p:nvGraphicFramePr>
        <p:xfrm>
          <a:off x="6535206" y="859668"/>
          <a:ext cx="149225" cy="193675"/>
        </p:xfrm>
        <a:graphic>
          <a:graphicData uri="http://schemas.openxmlformats.org/presentationml/2006/ole">
            <mc:AlternateContent xmlns:mc="http://schemas.openxmlformats.org/markup-compatibility/2006">
              <mc:Choice xmlns:v="urn:schemas-microsoft-com:vml" Requires="v">
                <p:oleObj name="Equation" r:id="rId17" imgW="127000" imgH="165100" progId="Equation.DSMT4">
                  <p:embed/>
                </p:oleObj>
              </mc:Choice>
              <mc:Fallback>
                <p:oleObj name="Equation" r:id="rId17" imgW="127000" imgH="165100" progId="Equation.DSMT4">
                  <p:embed/>
                  <p:pic>
                    <p:nvPicPr>
                      <p:cNvPr id="0" name=""/>
                      <p:cNvPicPr>
                        <a:picLocks noChangeAspect="1" noChangeArrowheads="1"/>
                      </p:cNvPicPr>
                      <p:nvPr/>
                    </p:nvPicPr>
                    <p:blipFill>
                      <a:blip r:embed="rId18"/>
                      <a:srcRect/>
                      <a:stretch>
                        <a:fillRect/>
                      </a:stretch>
                    </p:blipFill>
                    <p:spPr bwMode="auto">
                      <a:xfrm>
                        <a:off x="6535206" y="859668"/>
                        <a:ext cx="149225" cy="193675"/>
                      </a:xfrm>
                      <a:prstGeom prst="rect">
                        <a:avLst/>
                      </a:prstGeom>
                      <a:noFill/>
                      <a:ln>
                        <a:noFill/>
                      </a:ln>
                      <a:effectLst/>
                    </p:spPr>
                  </p:pic>
                </p:oleObj>
              </mc:Fallback>
            </mc:AlternateContent>
          </a:graphicData>
        </a:graphic>
      </p:graphicFrame>
      <p:graphicFrame>
        <p:nvGraphicFramePr>
          <p:cNvPr id="194" name="Object 2"/>
          <p:cNvGraphicFramePr>
            <a:graphicFrameLocks noChangeAspect="1"/>
          </p:cNvGraphicFramePr>
          <p:nvPr>
            <p:extLst>
              <p:ext uri="{D42A27DB-BD31-4B8C-83A1-F6EECF244321}">
                <p14:modId xmlns:p14="http://schemas.microsoft.com/office/powerpoint/2010/main" val="3625677145"/>
              </p:ext>
            </p:extLst>
          </p:nvPr>
        </p:nvGraphicFramePr>
        <p:xfrm>
          <a:off x="6950593" y="1225850"/>
          <a:ext cx="134938" cy="149225"/>
        </p:xfrm>
        <a:graphic>
          <a:graphicData uri="http://schemas.openxmlformats.org/presentationml/2006/ole">
            <mc:AlternateContent xmlns:mc="http://schemas.openxmlformats.org/markup-compatibility/2006">
              <mc:Choice xmlns:v="urn:schemas-microsoft-com:vml" Requires="v">
                <p:oleObj name="Equation" r:id="rId19" imgW="114300" imgH="127000" progId="Equation.DSMT4">
                  <p:embed/>
                </p:oleObj>
              </mc:Choice>
              <mc:Fallback>
                <p:oleObj name="Equation" r:id="rId19" imgW="114300" imgH="127000" progId="Equation.DSMT4">
                  <p:embed/>
                  <p:pic>
                    <p:nvPicPr>
                      <p:cNvPr id="0" name=""/>
                      <p:cNvPicPr>
                        <a:picLocks noChangeAspect="1" noChangeArrowheads="1"/>
                      </p:cNvPicPr>
                      <p:nvPr/>
                    </p:nvPicPr>
                    <p:blipFill>
                      <a:blip r:embed="rId20"/>
                      <a:srcRect/>
                      <a:stretch>
                        <a:fillRect/>
                      </a:stretch>
                    </p:blipFill>
                    <p:spPr bwMode="auto">
                      <a:xfrm>
                        <a:off x="6950593" y="1225850"/>
                        <a:ext cx="134938" cy="149225"/>
                      </a:xfrm>
                      <a:prstGeom prst="rect">
                        <a:avLst/>
                      </a:prstGeom>
                      <a:noFill/>
                      <a:ln>
                        <a:noFill/>
                      </a:ln>
                      <a:effectLst/>
                    </p:spPr>
                  </p:pic>
                </p:oleObj>
              </mc:Fallback>
            </mc:AlternateContent>
          </a:graphicData>
        </a:graphic>
      </p:graphicFrame>
      <p:graphicFrame>
        <p:nvGraphicFramePr>
          <p:cNvPr id="195" name="Object 2"/>
          <p:cNvGraphicFramePr>
            <a:graphicFrameLocks noChangeAspect="1"/>
          </p:cNvGraphicFramePr>
          <p:nvPr>
            <p:extLst>
              <p:ext uri="{D42A27DB-BD31-4B8C-83A1-F6EECF244321}">
                <p14:modId xmlns:p14="http://schemas.microsoft.com/office/powerpoint/2010/main" val="415782335"/>
              </p:ext>
            </p:extLst>
          </p:nvPr>
        </p:nvGraphicFramePr>
        <p:xfrm>
          <a:off x="6973189" y="1927926"/>
          <a:ext cx="149225" cy="193675"/>
        </p:xfrm>
        <a:graphic>
          <a:graphicData uri="http://schemas.openxmlformats.org/presentationml/2006/ole">
            <mc:AlternateContent xmlns:mc="http://schemas.openxmlformats.org/markup-compatibility/2006">
              <mc:Choice xmlns:v="urn:schemas-microsoft-com:vml" Requires="v">
                <p:oleObj name="Equation" r:id="rId21" imgW="127000" imgH="165100" progId="Equation.DSMT4">
                  <p:embed/>
                </p:oleObj>
              </mc:Choice>
              <mc:Fallback>
                <p:oleObj name="Equation" r:id="rId21" imgW="127000" imgH="165100" progId="Equation.DSMT4">
                  <p:embed/>
                  <p:pic>
                    <p:nvPicPr>
                      <p:cNvPr id="0" name=""/>
                      <p:cNvPicPr>
                        <a:picLocks noChangeAspect="1" noChangeArrowheads="1"/>
                      </p:cNvPicPr>
                      <p:nvPr/>
                    </p:nvPicPr>
                    <p:blipFill>
                      <a:blip r:embed="rId22"/>
                      <a:srcRect/>
                      <a:stretch>
                        <a:fillRect/>
                      </a:stretch>
                    </p:blipFill>
                    <p:spPr bwMode="auto">
                      <a:xfrm>
                        <a:off x="6973189" y="1927926"/>
                        <a:ext cx="149225" cy="193675"/>
                      </a:xfrm>
                      <a:prstGeom prst="rect">
                        <a:avLst/>
                      </a:prstGeom>
                      <a:noFill/>
                      <a:ln>
                        <a:noFill/>
                      </a:ln>
                      <a:effectLst/>
                    </p:spPr>
                  </p:pic>
                </p:oleObj>
              </mc:Fallback>
            </mc:AlternateContent>
          </a:graphicData>
        </a:graphic>
      </p:graphicFrame>
      <p:graphicFrame>
        <p:nvGraphicFramePr>
          <p:cNvPr id="196" name="Object 2"/>
          <p:cNvGraphicFramePr>
            <a:graphicFrameLocks noChangeAspect="1"/>
          </p:cNvGraphicFramePr>
          <p:nvPr>
            <p:extLst>
              <p:ext uri="{D42A27DB-BD31-4B8C-83A1-F6EECF244321}">
                <p14:modId xmlns:p14="http://schemas.microsoft.com/office/powerpoint/2010/main" val="3572550148"/>
              </p:ext>
            </p:extLst>
          </p:nvPr>
        </p:nvGraphicFramePr>
        <p:xfrm>
          <a:off x="8295206" y="853628"/>
          <a:ext cx="133350" cy="149225"/>
        </p:xfrm>
        <a:graphic>
          <a:graphicData uri="http://schemas.openxmlformats.org/presentationml/2006/ole">
            <mc:AlternateContent xmlns:mc="http://schemas.openxmlformats.org/markup-compatibility/2006">
              <mc:Choice xmlns:v="urn:schemas-microsoft-com:vml" Requires="v">
                <p:oleObj name="Equation" r:id="rId23" imgW="114300" imgH="127000" progId="Equation.DSMT4">
                  <p:embed/>
                </p:oleObj>
              </mc:Choice>
              <mc:Fallback>
                <p:oleObj name="Equation" r:id="rId23" imgW="114300" imgH="127000" progId="Equation.DSMT4">
                  <p:embed/>
                  <p:pic>
                    <p:nvPicPr>
                      <p:cNvPr id="0" name=""/>
                      <p:cNvPicPr>
                        <a:picLocks noChangeAspect="1" noChangeArrowheads="1"/>
                      </p:cNvPicPr>
                      <p:nvPr/>
                    </p:nvPicPr>
                    <p:blipFill>
                      <a:blip r:embed="rId24"/>
                      <a:srcRect/>
                      <a:stretch>
                        <a:fillRect/>
                      </a:stretch>
                    </p:blipFill>
                    <p:spPr bwMode="auto">
                      <a:xfrm>
                        <a:off x="8295206" y="853628"/>
                        <a:ext cx="133350" cy="149225"/>
                      </a:xfrm>
                      <a:prstGeom prst="rect">
                        <a:avLst/>
                      </a:prstGeom>
                      <a:noFill/>
                      <a:ln>
                        <a:noFill/>
                      </a:ln>
                      <a:effectLst/>
                    </p:spPr>
                  </p:pic>
                </p:oleObj>
              </mc:Fallback>
            </mc:AlternateContent>
          </a:graphicData>
        </a:graphic>
      </p:graphicFrame>
      <p:graphicFrame>
        <p:nvGraphicFramePr>
          <p:cNvPr id="197" name="Object 2"/>
          <p:cNvGraphicFramePr>
            <a:graphicFrameLocks noChangeAspect="1"/>
          </p:cNvGraphicFramePr>
          <p:nvPr>
            <p:extLst>
              <p:ext uri="{D42A27DB-BD31-4B8C-83A1-F6EECF244321}">
                <p14:modId xmlns:p14="http://schemas.microsoft.com/office/powerpoint/2010/main" val="1841462315"/>
              </p:ext>
            </p:extLst>
          </p:nvPr>
        </p:nvGraphicFramePr>
        <p:xfrm>
          <a:off x="8408756" y="1978325"/>
          <a:ext cx="117475" cy="193675"/>
        </p:xfrm>
        <a:graphic>
          <a:graphicData uri="http://schemas.openxmlformats.org/presentationml/2006/ole">
            <mc:AlternateContent xmlns:mc="http://schemas.openxmlformats.org/markup-compatibility/2006">
              <mc:Choice xmlns:v="urn:schemas-microsoft-com:vml" Requires="v">
                <p:oleObj name="Equation" r:id="rId25" imgW="101600" imgH="165100" progId="Equation.DSMT4">
                  <p:embed/>
                </p:oleObj>
              </mc:Choice>
              <mc:Fallback>
                <p:oleObj name="Equation" r:id="rId25" imgW="101600" imgH="165100" progId="Equation.DSMT4">
                  <p:embed/>
                  <p:pic>
                    <p:nvPicPr>
                      <p:cNvPr id="0" name=""/>
                      <p:cNvPicPr>
                        <a:picLocks noChangeAspect="1" noChangeArrowheads="1"/>
                      </p:cNvPicPr>
                      <p:nvPr/>
                    </p:nvPicPr>
                    <p:blipFill>
                      <a:blip r:embed="rId26"/>
                      <a:srcRect/>
                      <a:stretch>
                        <a:fillRect/>
                      </a:stretch>
                    </p:blipFill>
                    <p:spPr bwMode="auto">
                      <a:xfrm>
                        <a:off x="8408756" y="1978325"/>
                        <a:ext cx="117475" cy="193675"/>
                      </a:xfrm>
                      <a:prstGeom prst="rect">
                        <a:avLst/>
                      </a:prstGeom>
                      <a:noFill/>
                      <a:ln>
                        <a:noFill/>
                      </a:ln>
                      <a:effectLst/>
                    </p:spPr>
                  </p:pic>
                </p:oleObj>
              </mc:Fallback>
            </mc:AlternateContent>
          </a:graphicData>
        </a:graphic>
      </p:graphicFrame>
      <p:graphicFrame>
        <p:nvGraphicFramePr>
          <p:cNvPr id="198" name="Object 2"/>
          <p:cNvGraphicFramePr>
            <a:graphicFrameLocks noChangeAspect="1"/>
          </p:cNvGraphicFramePr>
          <p:nvPr>
            <p:extLst>
              <p:ext uri="{D42A27DB-BD31-4B8C-83A1-F6EECF244321}">
                <p14:modId xmlns:p14="http://schemas.microsoft.com/office/powerpoint/2010/main" val="1485761601"/>
              </p:ext>
            </p:extLst>
          </p:nvPr>
        </p:nvGraphicFramePr>
        <p:xfrm>
          <a:off x="5577183" y="1915246"/>
          <a:ext cx="149225" cy="193675"/>
        </p:xfrm>
        <a:graphic>
          <a:graphicData uri="http://schemas.openxmlformats.org/presentationml/2006/ole">
            <mc:AlternateContent xmlns:mc="http://schemas.openxmlformats.org/markup-compatibility/2006">
              <mc:Choice xmlns:v="urn:schemas-microsoft-com:vml" Requires="v">
                <p:oleObj name="Equation" r:id="rId27" imgW="127000" imgH="165100" progId="Equation.DSMT4">
                  <p:embed/>
                </p:oleObj>
              </mc:Choice>
              <mc:Fallback>
                <p:oleObj name="Equation" r:id="rId27" imgW="127000" imgH="165100" progId="Equation.DSMT4">
                  <p:embed/>
                  <p:pic>
                    <p:nvPicPr>
                      <p:cNvPr id="0" name=""/>
                      <p:cNvPicPr>
                        <a:picLocks noChangeAspect="1" noChangeArrowheads="1"/>
                      </p:cNvPicPr>
                      <p:nvPr/>
                    </p:nvPicPr>
                    <p:blipFill>
                      <a:blip r:embed="rId28"/>
                      <a:srcRect/>
                      <a:stretch>
                        <a:fillRect/>
                      </a:stretch>
                    </p:blipFill>
                    <p:spPr bwMode="auto">
                      <a:xfrm>
                        <a:off x="5577183" y="1915246"/>
                        <a:ext cx="149225" cy="193675"/>
                      </a:xfrm>
                      <a:prstGeom prst="rect">
                        <a:avLst/>
                      </a:prstGeom>
                      <a:noFill/>
                      <a:ln>
                        <a:noFill/>
                      </a:ln>
                      <a:effectLst/>
                    </p:spPr>
                  </p:pic>
                </p:oleObj>
              </mc:Fallback>
            </mc:AlternateContent>
          </a:graphicData>
        </a:graphic>
      </p:graphicFrame>
      <p:grpSp>
        <p:nvGrpSpPr>
          <p:cNvPr id="199" name="Group 198"/>
          <p:cNvGrpSpPr/>
          <p:nvPr/>
        </p:nvGrpSpPr>
        <p:grpSpPr>
          <a:xfrm rot="5400000">
            <a:off x="5619824" y="998165"/>
            <a:ext cx="308298" cy="304915"/>
            <a:chOff x="6610027" y="3162302"/>
            <a:chExt cx="308298" cy="304915"/>
          </a:xfrm>
        </p:grpSpPr>
        <p:cxnSp>
          <p:nvCxnSpPr>
            <p:cNvPr id="200" name="Straight Arrow Connector 199"/>
            <p:cNvCxnSpPr/>
            <p:nvPr/>
          </p:nvCxnSpPr>
          <p:spPr>
            <a:xfrm flipV="1">
              <a:off x="6610027" y="3162302"/>
              <a:ext cx="3" cy="200023"/>
            </a:xfrm>
            <a:prstGeom prst="straightConnector1">
              <a:avLst/>
            </a:prstGeom>
            <a:ln w="12700"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201" name="Freeform 200"/>
            <p:cNvSpPr/>
            <p:nvPr/>
          </p:nvSpPr>
          <p:spPr>
            <a:xfrm>
              <a:off x="6610350" y="3362325"/>
              <a:ext cx="307975" cy="104892"/>
            </a:xfrm>
            <a:custGeom>
              <a:avLst/>
              <a:gdLst>
                <a:gd name="connsiteX0" fmla="*/ 0 w 307975"/>
                <a:gd name="connsiteY0" fmla="*/ 0 h 104892"/>
                <a:gd name="connsiteX1" fmla="*/ 28575 w 307975"/>
                <a:gd name="connsiteY1" fmla="*/ 79375 h 104892"/>
                <a:gd name="connsiteX2" fmla="*/ 117475 w 307975"/>
                <a:gd name="connsiteY2" fmla="*/ 101600 h 104892"/>
                <a:gd name="connsiteX3" fmla="*/ 307975 w 307975"/>
                <a:gd name="connsiteY3" fmla="*/ 104775 h 104892"/>
              </a:gdLst>
              <a:ahLst/>
              <a:cxnLst>
                <a:cxn ang="0">
                  <a:pos x="connsiteX0" y="connsiteY0"/>
                </a:cxn>
                <a:cxn ang="0">
                  <a:pos x="connsiteX1" y="connsiteY1"/>
                </a:cxn>
                <a:cxn ang="0">
                  <a:pos x="connsiteX2" y="connsiteY2"/>
                </a:cxn>
                <a:cxn ang="0">
                  <a:pos x="connsiteX3" y="connsiteY3"/>
                </a:cxn>
              </a:cxnLst>
              <a:rect l="l" t="t" r="r" b="b"/>
              <a:pathLst>
                <a:path w="307975" h="104892">
                  <a:moveTo>
                    <a:pt x="0" y="0"/>
                  </a:moveTo>
                  <a:cubicBezTo>
                    <a:pt x="4498" y="31221"/>
                    <a:pt x="8996" y="62442"/>
                    <a:pt x="28575" y="79375"/>
                  </a:cubicBezTo>
                  <a:cubicBezTo>
                    <a:pt x="48154" y="96308"/>
                    <a:pt x="70908" y="97367"/>
                    <a:pt x="117475" y="101600"/>
                  </a:cubicBezTo>
                  <a:cubicBezTo>
                    <a:pt x="164042" y="105833"/>
                    <a:pt x="307975" y="104775"/>
                    <a:pt x="307975" y="104775"/>
                  </a:cubicBezTo>
                </a:path>
              </a:pathLst>
            </a:custGeom>
            <a:ln w="12700"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aphicFrame>
        <p:nvGraphicFramePr>
          <p:cNvPr id="202" name="Object 2"/>
          <p:cNvGraphicFramePr>
            <a:graphicFrameLocks noChangeAspect="1"/>
          </p:cNvGraphicFramePr>
          <p:nvPr>
            <p:extLst>
              <p:ext uri="{D42A27DB-BD31-4B8C-83A1-F6EECF244321}">
                <p14:modId xmlns:p14="http://schemas.microsoft.com/office/powerpoint/2010/main" val="2832880072"/>
              </p:ext>
            </p:extLst>
          </p:nvPr>
        </p:nvGraphicFramePr>
        <p:xfrm>
          <a:off x="5648125" y="970812"/>
          <a:ext cx="239713" cy="350837"/>
        </p:xfrm>
        <a:graphic>
          <a:graphicData uri="http://schemas.openxmlformats.org/presentationml/2006/ole">
            <mc:AlternateContent xmlns:mc="http://schemas.openxmlformats.org/markup-compatibility/2006">
              <mc:Choice xmlns:v="urn:schemas-microsoft-com:vml" Requires="v">
                <p:oleObj name="Equation" r:id="rId29" imgW="139700" imgH="203200" progId="Equation.DSMT4">
                  <p:embed/>
                </p:oleObj>
              </mc:Choice>
              <mc:Fallback>
                <p:oleObj name="Equation" r:id="rId29" imgW="139700" imgH="203200" progId="Equation.DSMT4">
                  <p:embed/>
                  <p:pic>
                    <p:nvPicPr>
                      <p:cNvPr id="0" name=""/>
                      <p:cNvPicPr>
                        <a:picLocks noChangeAspect="1" noChangeArrowheads="1"/>
                      </p:cNvPicPr>
                      <p:nvPr/>
                    </p:nvPicPr>
                    <p:blipFill>
                      <a:blip r:embed="rId6"/>
                      <a:srcRect/>
                      <a:stretch>
                        <a:fillRect/>
                      </a:stretch>
                    </p:blipFill>
                    <p:spPr bwMode="auto">
                      <a:xfrm>
                        <a:off x="5648125" y="970812"/>
                        <a:ext cx="239713" cy="350837"/>
                      </a:xfrm>
                      <a:prstGeom prst="rect">
                        <a:avLst/>
                      </a:prstGeom>
                      <a:noFill/>
                      <a:ln>
                        <a:noFill/>
                      </a:ln>
                      <a:effectLst/>
                    </p:spPr>
                  </p:pic>
                </p:oleObj>
              </mc:Fallback>
            </mc:AlternateContent>
          </a:graphicData>
        </a:graphic>
      </p:graphicFrame>
      <p:sp>
        <p:nvSpPr>
          <p:cNvPr id="203" name="TextBox 202"/>
          <p:cNvSpPr txBox="1"/>
          <p:nvPr/>
        </p:nvSpPr>
        <p:spPr>
          <a:xfrm>
            <a:off x="519733" y="905373"/>
            <a:ext cx="4750308" cy="1323439"/>
          </a:xfrm>
          <a:prstGeom prst="rect">
            <a:avLst/>
          </a:prstGeom>
          <a:noFill/>
        </p:spPr>
        <p:txBody>
          <a:bodyPr wrap="square" rtlCol="0">
            <a:spAutoFit/>
          </a:bodyPr>
          <a:lstStyle/>
          <a:p>
            <a:r>
              <a:rPr lang="en-US" sz="2000" dirty="0">
                <a:solidFill>
                  <a:srgbClr val="FF0000"/>
                </a:solidFill>
                <a:latin typeface="Apple Chancery"/>
                <a:cs typeface="Apple Chancery"/>
              </a:rPr>
              <a:t>Here is the circuit </a:t>
            </a:r>
            <a:r>
              <a:rPr lang="en-US" sz="2000" dirty="0">
                <a:latin typeface="Times New Roman"/>
                <a:cs typeface="Times New Roman"/>
              </a:rPr>
              <a:t>with the meters removed.  The trick here is to find the </a:t>
            </a:r>
            <a:r>
              <a:rPr lang="en-US" sz="2000" dirty="0">
                <a:solidFill>
                  <a:srgbClr val="0000FF"/>
                </a:solidFill>
                <a:latin typeface="Times New Roman"/>
                <a:cs typeface="Times New Roman"/>
              </a:rPr>
              <a:t>equivalent resistance </a:t>
            </a:r>
            <a:r>
              <a:rPr lang="en-US" sz="2000" dirty="0">
                <a:latin typeface="Times New Roman"/>
                <a:cs typeface="Times New Roman"/>
              </a:rPr>
              <a:t>for the circuit, then use Ohm’s Law.</a:t>
            </a:r>
          </a:p>
        </p:txBody>
      </p:sp>
      <p:sp>
        <p:nvSpPr>
          <p:cNvPr id="204" name="TextBox 203"/>
          <p:cNvSpPr txBox="1"/>
          <p:nvPr/>
        </p:nvSpPr>
        <p:spPr>
          <a:xfrm>
            <a:off x="758005" y="2238635"/>
            <a:ext cx="4750308" cy="707886"/>
          </a:xfrm>
          <a:prstGeom prst="rect">
            <a:avLst/>
          </a:prstGeom>
          <a:noFill/>
        </p:spPr>
        <p:txBody>
          <a:bodyPr wrap="square" rtlCol="0">
            <a:spAutoFit/>
          </a:bodyPr>
          <a:lstStyle/>
          <a:p>
            <a:r>
              <a:rPr lang="en-US" sz="2000" dirty="0">
                <a:solidFill>
                  <a:srgbClr val="FF0000"/>
                </a:solidFill>
                <a:latin typeface="Apple Chancery"/>
                <a:cs typeface="Apple Chancery"/>
              </a:rPr>
              <a:t>This circuit </a:t>
            </a:r>
            <a:r>
              <a:rPr lang="en-US" sz="2000" dirty="0">
                <a:latin typeface="Times New Roman"/>
                <a:cs typeface="Times New Roman"/>
              </a:rPr>
              <a:t>is      in series with      in parallel with       and       in series.  That is:</a:t>
            </a:r>
          </a:p>
        </p:txBody>
      </p:sp>
      <p:graphicFrame>
        <p:nvGraphicFramePr>
          <p:cNvPr id="205" name="Object 2"/>
          <p:cNvGraphicFramePr>
            <a:graphicFrameLocks noChangeAspect="1"/>
          </p:cNvGraphicFramePr>
          <p:nvPr>
            <p:extLst>
              <p:ext uri="{D42A27DB-BD31-4B8C-83A1-F6EECF244321}">
                <p14:modId xmlns:p14="http://schemas.microsoft.com/office/powerpoint/2010/main" val="979851169"/>
              </p:ext>
            </p:extLst>
          </p:nvPr>
        </p:nvGraphicFramePr>
        <p:xfrm>
          <a:off x="2427361" y="2272011"/>
          <a:ext cx="327025" cy="349250"/>
        </p:xfrm>
        <a:graphic>
          <a:graphicData uri="http://schemas.openxmlformats.org/presentationml/2006/ole">
            <mc:AlternateContent xmlns:mc="http://schemas.openxmlformats.org/markup-compatibility/2006">
              <mc:Choice xmlns:v="urn:schemas-microsoft-com:vml" Requires="v">
                <p:oleObj name="Equation" r:id="rId30" imgW="190500" imgH="203200" progId="Equation.DSMT4">
                  <p:embed/>
                </p:oleObj>
              </mc:Choice>
              <mc:Fallback>
                <p:oleObj name="Equation" r:id="rId30" imgW="190500" imgH="203200" progId="Equation.DSMT4">
                  <p:embed/>
                  <p:pic>
                    <p:nvPicPr>
                      <p:cNvPr id="0" name=""/>
                      <p:cNvPicPr>
                        <a:picLocks noChangeAspect="1" noChangeArrowheads="1"/>
                      </p:cNvPicPr>
                      <p:nvPr/>
                    </p:nvPicPr>
                    <p:blipFill>
                      <a:blip r:embed="rId8"/>
                      <a:srcRect/>
                      <a:stretch>
                        <a:fillRect/>
                      </a:stretch>
                    </p:blipFill>
                    <p:spPr bwMode="auto">
                      <a:xfrm>
                        <a:off x="2427361" y="2272011"/>
                        <a:ext cx="327025" cy="349250"/>
                      </a:xfrm>
                      <a:prstGeom prst="rect">
                        <a:avLst/>
                      </a:prstGeom>
                      <a:noFill/>
                      <a:ln>
                        <a:noFill/>
                      </a:ln>
                      <a:effectLst/>
                    </p:spPr>
                  </p:pic>
                </p:oleObj>
              </mc:Fallback>
            </mc:AlternateContent>
          </a:graphicData>
        </a:graphic>
      </p:graphicFrame>
      <p:graphicFrame>
        <p:nvGraphicFramePr>
          <p:cNvPr id="206" name="Object 2"/>
          <p:cNvGraphicFramePr>
            <a:graphicFrameLocks noChangeAspect="1"/>
          </p:cNvGraphicFramePr>
          <p:nvPr>
            <p:extLst>
              <p:ext uri="{D42A27DB-BD31-4B8C-83A1-F6EECF244321}">
                <p14:modId xmlns:p14="http://schemas.microsoft.com/office/powerpoint/2010/main" val="4272031782"/>
              </p:ext>
            </p:extLst>
          </p:nvPr>
        </p:nvGraphicFramePr>
        <p:xfrm>
          <a:off x="4156872" y="2271233"/>
          <a:ext cx="349250" cy="349250"/>
        </p:xfrm>
        <a:graphic>
          <a:graphicData uri="http://schemas.openxmlformats.org/presentationml/2006/ole">
            <mc:AlternateContent xmlns:mc="http://schemas.openxmlformats.org/markup-compatibility/2006">
              <mc:Choice xmlns:v="urn:schemas-microsoft-com:vml" Requires="v">
                <p:oleObj name="Equation" r:id="rId31" imgW="203200" imgH="203200" progId="Equation.DSMT4">
                  <p:embed/>
                </p:oleObj>
              </mc:Choice>
              <mc:Fallback>
                <p:oleObj name="Equation" r:id="rId31" imgW="203200" imgH="203200" progId="Equation.DSMT4">
                  <p:embed/>
                  <p:pic>
                    <p:nvPicPr>
                      <p:cNvPr id="0" name=""/>
                      <p:cNvPicPr>
                        <a:picLocks noChangeAspect="1" noChangeArrowheads="1"/>
                      </p:cNvPicPr>
                      <p:nvPr/>
                    </p:nvPicPr>
                    <p:blipFill>
                      <a:blip r:embed="rId10"/>
                      <a:srcRect/>
                      <a:stretch>
                        <a:fillRect/>
                      </a:stretch>
                    </p:blipFill>
                    <p:spPr bwMode="auto">
                      <a:xfrm>
                        <a:off x="4156872" y="2271233"/>
                        <a:ext cx="349250" cy="349250"/>
                      </a:xfrm>
                      <a:prstGeom prst="rect">
                        <a:avLst/>
                      </a:prstGeom>
                      <a:noFill/>
                      <a:ln>
                        <a:noFill/>
                      </a:ln>
                      <a:effectLst/>
                    </p:spPr>
                  </p:pic>
                </p:oleObj>
              </mc:Fallback>
            </mc:AlternateContent>
          </a:graphicData>
        </a:graphic>
      </p:graphicFrame>
      <p:graphicFrame>
        <p:nvGraphicFramePr>
          <p:cNvPr id="207" name="Object 2"/>
          <p:cNvGraphicFramePr>
            <a:graphicFrameLocks noChangeAspect="1"/>
          </p:cNvGraphicFramePr>
          <p:nvPr>
            <p:extLst>
              <p:ext uri="{D42A27DB-BD31-4B8C-83A1-F6EECF244321}">
                <p14:modId xmlns:p14="http://schemas.microsoft.com/office/powerpoint/2010/main" val="1918115466"/>
              </p:ext>
            </p:extLst>
          </p:nvPr>
        </p:nvGraphicFramePr>
        <p:xfrm>
          <a:off x="2151429" y="2597271"/>
          <a:ext cx="349250" cy="349250"/>
        </p:xfrm>
        <a:graphic>
          <a:graphicData uri="http://schemas.openxmlformats.org/presentationml/2006/ole">
            <mc:AlternateContent xmlns:mc="http://schemas.openxmlformats.org/markup-compatibility/2006">
              <mc:Choice xmlns:v="urn:schemas-microsoft-com:vml" Requires="v">
                <p:oleObj name="Equation" r:id="rId32" imgW="203200" imgH="203200" progId="Equation.DSMT4">
                  <p:embed/>
                </p:oleObj>
              </mc:Choice>
              <mc:Fallback>
                <p:oleObj name="Equation" r:id="rId32" imgW="203200" imgH="203200" progId="Equation.DSMT4">
                  <p:embed/>
                  <p:pic>
                    <p:nvPicPr>
                      <p:cNvPr id="0" name=""/>
                      <p:cNvPicPr>
                        <a:picLocks noChangeAspect="1" noChangeArrowheads="1"/>
                      </p:cNvPicPr>
                      <p:nvPr/>
                    </p:nvPicPr>
                    <p:blipFill>
                      <a:blip r:embed="rId12"/>
                      <a:srcRect/>
                      <a:stretch>
                        <a:fillRect/>
                      </a:stretch>
                    </p:blipFill>
                    <p:spPr bwMode="auto">
                      <a:xfrm>
                        <a:off x="2151429" y="2597271"/>
                        <a:ext cx="349250" cy="349250"/>
                      </a:xfrm>
                      <a:prstGeom prst="rect">
                        <a:avLst/>
                      </a:prstGeom>
                      <a:noFill/>
                      <a:ln>
                        <a:noFill/>
                      </a:ln>
                      <a:effectLst/>
                    </p:spPr>
                  </p:pic>
                </p:oleObj>
              </mc:Fallback>
            </mc:AlternateContent>
          </a:graphicData>
        </a:graphic>
      </p:graphicFrame>
      <p:graphicFrame>
        <p:nvGraphicFramePr>
          <p:cNvPr id="208" name="Object 2"/>
          <p:cNvGraphicFramePr>
            <a:graphicFrameLocks noChangeAspect="1"/>
          </p:cNvGraphicFramePr>
          <p:nvPr>
            <p:extLst>
              <p:ext uri="{D42A27DB-BD31-4B8C-83A1-F6EECF244321}">
                <p14:modId xmlns:p14="http://schemas.microsoft.com/office/powerpoint/2010/main" val="3946293487"/>
              </p:ext>
            </p:extLst>
          </p:nvPr>
        </p:nvGraphicFramePr>
        <p:xfrm>
          <a:off x="2975493" y="2597271"/>
          <a:ext cx="371475" cy="349250"/>
        </p:xfrm>
        <a:graphic>
          <a:graphicData uri="http://schemas.openxmlformats.org/presentationml/2006/ole">
            <mc:AlternateContent xmlns:mc="http://schemas.openxmlformats.org/markup-compatibility/2006">
              <mc:Choice xmlns:v="urn:schemas-microsoft-com:vml" Requires="v">
                <p:oleObj name="Equation" r:id="rId33" imgW="215900" imgH="203200" progId="Equation.DSMT4">
                  <p:embed/>
                </p:oleObj>
              </mc:Choice>
              <mc:Fallback>
                <p:oleObj name="Equation" r:id="rId33" imgW="215900" imgH="203200" progId="Equation.DSMT4">
                  <p:embed/>
                  <p:pic>
                    <p:nvPicPr>
                      <p:cNvPr id="0" name=""/>
                      <p:cNvPicPr>
                        <a:picLocks noChangeAspect="1" noChangeArrowheads="1"/>
                      </p:cNvPicPr>
                      <p:nvPr/>
                    </p:nvPicPr>
                    <p:blipFill>
                      <a:blip r:embed="rId14"/>
                      <a:srcRect/>
                      <a:stretch>
                        <a:fillRect/>
                      </a:stretch>
                    </p:blipFill>
                    <p:spPr bwMode="auto">
                      <a:xfrm>
                        <a:off x="2975493" y="2597271"/>
                        <a:ext cx="371475" cy="349250"/>
                      </a:xfrm>
                      <a:prstGeom prst="rect">
                        <a:avLst/>
                      </a:prstGeom>
                      <a:noFill/>
                      <a:ln>
                        <a:noFill/>
                      </a:ln>
                      <a:effectLst/>
                    </p:spPr>
                  </p:pic>
                </p:oleObj>
              </mc:Fallback>
            </mc:AlternateContent>
          </a:graphicData>
        </a:graphic>
      </p:graphicFrame>
      <p:graphicFrame>
        <p:nvGraphicFramePr>
          <p:cNvPr id="210" name="Object 2"/>
          <p:cNvGraphicFramePr>
            <a:graphicFrameLocks noChangeAspect="1"/>
          </p:cNvGraphicFramePr>
          <p:nvPr>
            <p:extLst>
              <p:ext uri="{D42A27DB-BD31-4B8C-83A1-F6EECF244321}">
                <p14:modId xmlns:p14="http://schemas.microsoft.com/office/powerpoint/2010/main" val="492202380"/>
              </p:ext>
            </p:extLst>
          </p:nvPr>
        </p:nvGraphicFramePr>
        <p:xfrm>
          <a:off x="1944260" y="5039421"/>
          <a:ext cx="414337" cy="392113"/>
        </p:xfrm>
        <a:graphic>
          <a:graphicData uri="http://schemas.openxmlformats.org/presentationml/2006/ole">
            <mc:AlternateContent xmlns:mc="http://schemas.openxmlformats.org/markup-compatibility/2006">
              <mc:Choice xmlns:v="urn:schemas-microsoft-com:vml" Requires="v">
                <p:oleObj name="Equation" r:id="rId34" imgW="241300" imgH="228600" progId="Equation.DSMT4">
                  <p:embed/>
                </p:oleObj>
              </mc:Choice>
              <mc:Fallback>
                <p:oleObj name="Equation" r:id="rId34" imgW="241300" imgH="228600" progId="Equation.DSMT4">
                  <p:embed/>
                  <p:pic>
                    <p:nvPicPr>
                      <p:cNvPr id="0" name=""/>
                      <p:cNvPicPr>
                        <a:picLocks noChangeAspect="1" noChangeArrowheads="1"/>
                      </p:cNvPicPr>
                      <p:nvPr/>
                    </p:nvPicPr>
                    <p:blipFill>
                      <a:blip r:embed="rId35"/>
                      <a:srcRect/>
                      <a:stretch>
                        <a:fillRect/>
                      </a:stretch>
                    </p:blipFill>
                    <p:spPr bwMode="auto">
                      <a:xfrm>
                        <a:off x="1944260" y="5039421"/>
                        <a:ext cx="414337" cy="392113"/>
                      </a:xfrm>
                      <a:prstGeom prst="rect">
                        <a:avLst/>
                      </a:prstGeom>
                      <a:noFill/>
                      <a:ln>
                        <a:noFill/>
                      </a:ln>
                      <a:effectLst/>
                    </p:spPr>
                  </p:pic>
                </p:oleObj>
              </mc:Fallback>
            </mc:AlternateContent>
          </a:graphicData>
        </a:graphic>
      </p:graphicFrame>
      <p:graphicFrame>
        <p:nvGraphicFramePr>
          <p:cNvPr id="230" name="Object 2"/>
          <p:cNvGraphicFramePr>
            <a:graphicFrameLocks noChangeAspect="1"/>
          </p:cNvGraphicFramePr>
          <p:nvPr>
            <p:extLst>
              <p:ext uri="{D42A27DB-BD31-4B8C-83A1-F6EECF244321}">
                <p14:modId xmlns:p14="http://schemas.microsoft.com/office/powerpoint/2010/main" val="689659686"/>
              </p:ext>
            </p:extLst>
          </p:nvPr>
        </p:nvGraphicFramePr>
        <p:xfrm>
          <a:off x="6988707" y="4165010"/>
          <a:ext cx="327025" cy="349250"/>
        </p:xfrm>
        <a:graphic>
          <a:graphicData uri="http://schemas.openxmlformats.org/presentationml/2006/ole">
            <mc:AlternateContent xmlns:mc="http://schemas.openxmlformats.org/markup-compatibility/2006">
              <mc:Choice xmlns:v="urn:schemas-microsoft-com:vml" Requires="v">
                <p:oleObj name="Equation" r:id="rId36" imgW="190500" imgH="203200" progId="Equation.DSMT4">
                  <p:embed/>
                </p:oleObj>
              </mc:Choice>
              <mc:Fallback>
                <p:oleObj name="Equation" r:id="rId36" imgW="190500" imgH="203200" progId="Equation.DSMT4">
                  <p:embed/>
                  <p:pic>
                    <p:nvPicPr>
                      <p:cNvPr id="0" name=""/>
                      <p:cNvPicPr>
                        <a:picLocks noChangeAspect="1" noChangeArrowheads="1"/>
                      </p:cNvPicPr>
                      <p:nvPr/>
                    </p:nvPicPr>
                    <p:blipFill>
                      <a:blip r:embed="rId37"/>
                      <a:srcRect/>
                      <a:stretch>
                        <a:fillRect/>
                      </a:stretch>
                    </p:blipFill>
                    <p:spPr bwMode="auto">
                      <a:xfrm>
                        <a:off x="6988707" y="4165010"/>
                        <a:ext cx="327025" cy="349250"/>
                      </a:xfrm>
                      <a:prstGeom prst="rect">
                        <a:avLst/>
                      </a:prstGeom>
                      <a:noFill/>
                      <a:ln>
                        <a:noFill/>
                      </a:ln>
                      <a:effectLst/>
                    </p:spPr>
                  </p:pic>
                </p:oleObj>
              </mc:Fallback>
            </mc:AlternateContent>
          </a:graphicData>
        </a:graphic>
      </p:graphicFrame>
      <p:graphicFrame>
        <p:nvGraphicFramePr>
          <p:cNvPr id="231" name="Object 2"/>
          <p:cNvGraphicFramePr>
            <a:graphicFrameLocks noChangeAspect="1"/>
          </p:cNvGraphicFramePr>
          <p:nvPr>
            <p:extLst>
              <p:ext uri="{D42A27DB-BD31-4B8C-83A1-F6EECF244321}">
                <p14:modId xmlns:p14="http://schemas.microsoft.com/office/powerpoint/2010/main" val="3405097170"/>
              </p:ext>
            </p:extLst>
          </p:nvPr>
        </p:nvGraphicFramePr>
        <p:xfrm>
          <a:off x="8443913" y="3998913"/>
          <a:ext cx="414337" cy="392112"/>
        </p:xfrm>
        <a:graphic>
          <a:graphicData uri="http://schemas.openxmlformats.org/presentationml/2006/ole">
            <mc:AlternateContent xmlns:mc="http://schemas.openxmlformats.org/markup-compatibility/2006">
              <mc:Choice xmlns:v="urn:schemas-microsoft-com:vml" Requires="v">
                <p:oleObj name="Equation" r:id="rId38" imgW="241300" imgH="228600" progId="Equation.DSMT4">
                  <p:embed/>
                </p:oleObj>
              </mc:Choice>
              <mc:Fallback>
                <p:oleObj name="Equation" r:id="rId38" imgW="241300" imgH="228600" progId="Equation.DSMT4">
                  <p:embed/>
                  <p:pic>
                    <p:nvPicPr>
                      <p:cNvPr id="0" name=""/>
                      <p:cNvPicPr>
                        <a:picLocks noChangeAspect="1" noChangeArrowheads="1"/>
                      </p:cNvPicPr>
                      <p:nvPr/>
                    </p:nvPicPr>
                    <p:blipFill>
                      <a:blip r:embed="rId39"/>
                      <a:srcRect/>
                      <a:stretch>
                        <a:fillRect/>
                      </a:stretch>
                    </p:blipFill>
                    <p:spPr bwMode="auto">
                      <a:xfrm>
                        <a:off x="8443913" y="3998913"/>
                        <a:ext cx="414337" cy="392112"/>
                      </a:xfrm>
                      <a:prstGeom prst="rect">
                        <a:avLst/>
                      </a:prstGeom>
                      <a:noFill/>
                      <a:ln>
                        <a:noFill/>
                      </a:ln>
                      <a:effectLst/>
                    </p:spPr>
                  </p:pic>
                </p:oleObj>
              </mc:Fallback>
            </mc:AlternateContent>
          </a:graphicData>
        </a:graphic>
      </p:graphicFrame>
      <p:grpSp>
        <p:nvGrpSpPr>
          <p:cNvPr id="2" name="Group 1"/>
          <p:cNvGrpSpPr/>
          <p:nvPr/>
        </p:nvGrpSpPr>
        <p:grpSpPr>
          <a:xfrm rot="5400000">
            <a:off x="7159801" y="3562175"/>
            <a:ext cx="1227911" cy="1269999"/>
            <a:chOff x="7376106" y="3793961"/>
            <a:chExt cx="1227911" cy="1269999"/>
          </a:xfrm>
        </p:grpSpPr>
        <p:sp>
          <p:nvSpPr>
            <p:cNvPr id="211" name="Line 73"/>
            <p:cNvSpPr>
              <a:spLocks noChangeShapeType="1"/>
            </p:cNvSpPr>
            <p:nvPr/>
          </p:nvSpPr>
          <p:spPr bwMode="auto">
            <a:xfrm>
              <a:off x="7382450" y="3977316"/>
              <a:ext cx="275409" cy="635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12" name="Line 111"/>
            <p:cNvSpPr>
              <a:spLocks noChangeShapeType="1"/>
            </p:cNvSpPr>
            <p:nvPr/>
          </p:nvSpPr>
          <p:spPr bwMode="auto">
            <a:xfrm>
              <a:off x="7376106" y="3977316"/>
              <a:ext cx="0" cy="773113"/>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nvGrpSpPr>
            <p:cNvPr id="213" name="Group 212"/>
            <p:cNvGrpSpPr/>
            <p:nvPr/>
          </p:nvGrpSpPr>
          <p:grpSpPr>
            <a:xfrm rot="10800000">
              <a:off x="7924560" y="4454360"/>
              <a:ext cx="107950" cy="609600"/>
              <a:chOff x="7239000" y="1439068"/>
              <a:chExt cx="76200" cy="609600"/>
            </a:xfrm>
          </p:grpSpPr>
          <p:sp>
            <p:nvSpPr>
              <p:cNvPr id="214" name="Line 125"/>
              <p:cNvSpPr>
                <a:spLocks noChangeShapeType="1"/>
              </p:cNvSpPr>
              <p:nvPr/>
            </p:nvSpPr>
            <p:spPr bwMode="auto">
              <a:xfrm>
                <a:off x="7239000" y="1667668"/>
                <a:ext cx="0" cy="152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15" name="Line 126"/>
              <p:cNvSpPr>
                <a:spLocks noChangeShapeType="1"/>
              </p:cNvSpPr>
              <p:nvPr/>
            </p:nvSpPr>
            <p:spPr bwMode="auto">
              <a:xfrm>
                <a:off x="7315200" y="1439068"/>
                <a:ext cx="0" cy="609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216" name="Line 131"/>
            <p:cNvSpPr>
              <a:spLocks noChangeShapeType="1"/>
            </p:cNvSpPr>
            <p:nvPr/>
          </p:nvSpPr>
          <p:spPr bwMode="auto">
            <a:xfrm>
              <a:off x="7376106" y="4750429"/>
              <a:ext cx="546866" cy="635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17" name="Line 73"/>
            <p:cNvSpPr>
              <a:spLocks noChangeShapeType="1"/>
            </p:cNvSpPr>
            <p:nvPr/>
          </p:nvSpPr>
          <p:spPr bwMode="auto">
            <a:xfrm>
              <a:off x="8320662" y="3980491"/>
              <a:ext cx="275409"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nvGrpSpPr>
            <p:cNvPr id="218" name="Group 217"/>
            <p:cNvGrpSpPr/>
            <p:nvPr/>
          </p:nvGrpSpPr>
          <p:grpSpPr>
            <a:xfrm>
              <a:off x="7661034" y="3793961"/>
              <a:ext cx="660401" cy="321770"/>
              <a:chOff x="5746750" y="2319338"/>
              <a:chExt cx="660401" cy="321770"/>
            </a:xfrm>
          </p:grpSpPr>
          <p:grpSp>
            <p:nvGrpSpPr>
              <p:cNvPr id="219" name="Group 48"/>
              <p:cNvGrpSpPr>
                <a:grpSpLocks/>
              </p:cNvGrpSpPr>
              <p:nvPr/>
            </p:nvGrpSpPr>
            <p:grpSpPr bwMode="auto">
              <a:xfrm>
                <a:off x="5746750" y="2319338"/>
                <a:ext cx="628650" cy="321770"/>
                <a:chOff x="2256" y="2880"/>
                <a:chExt cx="576" cy="240"/>
              </a:xfrm>
            </p:grpSpPr>
            <p:sp>
              <p:nvSpPr>
                <p:cNvPr id="221" name="Line 49"/>
                <p:cNvSpPr>
                  <a:spLocks noChangeShapeType="1"/>
                </p:cNvSpPr>
                <p:nvPr/>
              </p:nvSpPr>
              <p:spPr bwMode="auto">
                <a:xfrm flipV="1">
                  <a:off x="2256" y="2880"/>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22" name="Line 50"/>
                <p:cNvSpPr>
                  <a:spLocks noChangeShapeType="1"/>
                </p:cNvSpPr>
                <p:nvPr/>
              </p:nvSpPr>
              <p:spPr bwMode="auto">
                <a:xfrm>
                  <a:off x="2304" y="2880"/>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23" name="Line 51"/>
                <p:cNvSpPr>
                  <a:spLocks noChangeShapeType="1"/>
                </p:cNvSpPr>
                <p:nvPr/>
              </p:nvSpPr>
              <p:spPr bwMode="auto">
                <a:xfrm flipV="1">
                  <a:off x="2400" y="2880"/>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24" name="Line 52"/>
                <p:cNvSpPr>
                  <a:spLocks noChangeShapeType="1"/>
                </p:cNvSpPr>
                <p:nvPr/>
              </p:nvSpPr>
              <p:spPr bwMode="auto">
                <a:xfrm>
                  <a:off x="2496" y="2880"/>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25" name="Line 53"/>
                <p:cNvSpPr>
                  <a:spLocks noChangeShapeType="1"/>
                </p:cNvSpPr>
                <p:nvPr/>
              </p:nvSpPr>
              <p:spPr bwMode="auto">
                <a:xfrm flipV="1">
                  <a:off x="2784" y="2976"/>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26" name="Line 54"/>
                <p:cNvSpPr>
                  <a:spLocks noChangeShapeType="1"/>
                </p:cNvSpPr>
                <p:nvPr/>
              </p:nvSpPr>
              <p:spPr bwMode="auto">
                <a:xfrm flipV="1">
                  <a:off x="2592" y="2880"/>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27" name="Line 55"/>
                <p:cNvSpPr>
                  <a:spLocks noChangeShapeType="1"/>
                </p:cNvSpPr>
                <p:nvPr/>
              </p:nvSpPr>
              <p:spPr bwMode="auto">
                <a:xfrm>
                  <a:off x="2688" y="2880"/>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220" name="Line 78"/>
              <p:cNvSpPr>
                <a:spLocks noChangeShapeType="1"/>
              </p:cNvSpPr>
              <p:nvPr/>
            </p:nvSpPr>
            <p:spPr bwMode="auto">
              <a:xfrm flipH="1" flipV="1">
                <a:off x="6375401" y="2448046"/>
                <a:ext cx="31750" cy="5782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228" name="Line 131"/>
            <p:cNvSpPr>
              <a:spLocks noChangeShapeType="1"/>
            </p:cNvSpPr>
            <p:nvPr/>
          </p:nvSpPr>
          <p:spPr bwMode="auto">
            <a:xfrm>
              <a:off x="8032511" y="4756779"/>
              <a:ext cx="571506"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29" name="Line 111"/>
            <p:cNvSpPr>
              <a:spLocks noChangeShapeType="1"/>
            </p:cNvSpPr>
            <p:nvPr/>
          </p:nvSpPr>
          <p:spPr bwMode="auto">
            <a:xfrm>
              <a:off x="8604016" y="3977316"/>
              <a:ext cx="0" cy="773113"/>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nvGrpSpPr>
            <p:cNvPr id="232" name="Group 231"/>
            <p:cNvGrpSpPr/>
            <p:nvPr/>
          </p:nvGrpSpPr>
          <p:grpSpPr>
            <a:xfrm>
              <a:off x="7466211" y="4386702"/>
              <a:ext cx="308298" cy="304915"/>
              <a:chOff x="6610027" y="3162302"/>
              <a:chExt cx="308298" cy="304915"/>
            </a:xfrm>
          </p:grpSpPr>
          <p:cxnSp>
            <p:nvCxnSpPr>
              <p:cNvPr id="233" name="Straight Arrow Connector 232"/>
              <p:cNvCxnSpPr/>
              <p:nvPr/>
            </p:nvCxnSpPr>
            <p:spPr>
              <a:xfrm flipV="1">
                <a:off x="6610027" y="3162302"/>
                <a:ext cx="3" cy="200023"/>
              </a:xfrm>
              <a:prstGeom prst="straightConnector1">
                <a:avLst/>
              </a:prstGeom>
              <a:ln w="12700"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234" name="Freeform 233"/>
              <p:cNvSpPr/>
              <p:nvPr/>
            </p:nvSpPr>
            <p:spPr>
              <a:xfrm>
                <a:off x="6610350" y="3362325"/>
                <a:ext cx="307975" cy="104892"/>
              </a:xfrm>
              <a:custGeom>
                <a:avLst/>
                <a:gdLst>
                  <a:gd name="connsiteX0" fmla="*/ 0 w 307975"/>
                  <a:gd name="connsiteY0" fmla="*/ 0 h 104892"/>
                  <a:gd name="connsiteX1" fmla="*/ 28575 w 307975"/>
                  <a:gd name="connsiteY1" fmla="*/ 79375 h 104892"/>
                  <a:gd name="connsiteX2" fmla="*/ 117475 w 307975"/>
                  <a:gd name="connsiteY2" fmla="*/ 101600 h 104892"/>
                  <a:gd name="connsiteX3" fmla="*/ 307975 w 307975"/>
                  <a:gd name="connsiteY3" fmla="*/ 104775 h 104892"/>
                </a:gdLst>
                <a:ahLst/>
                <a:cxnLst>
                  <a:cxn ang="0">
                    <a:pos x="connsiteX0" y="connsiteY0"/>
                  </a:cxn>
                  <a:cxn ang="0">
                    <a:pos x="connsiteX1" y="connsiteY1"/>
                  </a:cxn>
                  <a:cxn ang="0">
                    <a:pos x="connsiteX2" y="connsiteY2"/>
                  </a:cxn>
                  <a:cxn ang="0">
                    <a:pos x="connsiteX3" y="connsiteY3"/>
                  </a:cxn>
                </a:cxnLst>
                <a:rect l="l" t="t" r="r" b="b"/>
                <a:pathLst>
                  <a:path w="307975" h="104892">
                    <a:moveTo>
                      <a:pt x="0" y="0"/>
                    </a:moveTo>
                    <a:cubicBezTo>
                      <a:pt x="4498" y="31221"/>
                      <a:pt x="8996" y="62442"/>
                      <a:pt x="28575" y="79375"/>
                    </a:cubicBezTo>
                    <a:cubicBezTo>
                      <a:pt x="48154" y="96308"/>
                      <a:pt x="70908" y="97367"/>
                      <a:pt x="117475" y="101600"/>
                    </a:cubicBezTo>
                    <a:cubicBezTo>
                      <a:pt x="164042" y="105833"/>
                      <a:pt x="307975" y="104775"/>
                      <a:pt x="307975" y="104775"/>
                    </a:cubicBezTo>
                  </a:path>
                </a:pathLst>
              </a:custGeom>
              <a:ln w="12700"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graphicFrame>
        <p:nvGraphicFramePr>
          <p:cNvPr id="235" name="Object 2"/>
          <p:cNvGraphicFramePr>
            <a:graphicFrameLocks noChangeAspect="1"/>
          </p:cNvGraphicFramePr>
          <p:nvPr>
            <p:extLst>
              <p:ext uri="{D42A27DB-BD31-4B8C-83A1-F6EECF244321}">
                <p14:modId xmlns:p14="http://schemas.microsoft.com/office/powerpoint/2010/main" val="2241137238"/>
              </p:ext>
            </p:extLst>
          </p:nvPr>
        </p:nvGraphicFramePr>
        <p:xfrm>
          <a:off x="7538114" y="3668886"/>
          <a:ext cx="239713" cy="350837"/>
        </p:xfrm>
        <a:graphic>
          <a:graphicData uri="http://schemas.openxmlformats.org/presentationml/2006/ole">
            <mc:AlternateContent xmlns:mc="http://schemas.openxmlformats.org/markup-compatibility/2006">
              <mc:Choice xmlns:v="urn:schemas-microsoft-com:vml" Requires="v">
                <p:oleObj name="Equation" r:id="rId40" imgW="139700" imgH="203200" progId="Equation.DSMT4">
                  <p:embed/>
                </p:oleObj>
              </mc:Choice>
              <mc:Fallback>
                <p:oleObj name="Equation" r:id="rId40" imgW="139700" imgH="203200" progId="Equation.DSMT4">
                  <p:embed/>
                  <p:pic>
                    <p:nvPicPr>
                      <p:cNvPr id="0" name=""/>
                      <p:cNvPicPr>
                        <a:picLocks noChangeAspect="1" noChangeArrowheads="1"/>
                      </p:cNvPicPr>
                      <p:nvPr/>
                    </p:nvPicPr>
                    <p:blipFill>
                      <a:blip r:embed="rId6"/>
                      <a:srcRect/>
                      <a:stretch>
                        <a:fillRect/>
                      </a:stretch>
                    </p:blipFill>
                    <p:spPr bwMode="auto">
                      <a:xfrm>
                        <a:off x="7538114" y="3668886"/>
                        <a:ext cx="239713" cy="350837"/>
                      </a:xfrm>
                      <a:prstGeom prst="rect">
                        <a:avLst/>
                      </a:prstGeom>
                      <a:noFill/>
                      <a:ln>
                        <a:noFill/>
                      </a:ln>
                      <a:effectLst/>
                    </p:spPr>
                  </p:pic>
                </p:oleObj>
              </mc:Fallback>
            </mc:AlternateContent>
          </a:graphicData>
        </a:graphic>
      </p:graphicFrame>
      <p:graphicFrame>
        <p:nvGraphicFramePr>
          <p:cNvPr id="236" name="Object 2"/>
          <p:cNvGraphicFramePr>
            <a:graphicFrameLocks noChangeAspect="1"/>
          </p:cNvGraphicFramePr>
          <p:nvPr>
            <p:extLst>
              <p:ext uri="{D42A27DB-BD31-4B8C-83A1-F6EECF244321}">
                <p14:modId xmlns:p14="http://schemas.microsoft.com/office/powerpoint/2010/main" val="1090242503"/>
              </p:ext>
            </p:extLst>
          </p:nvPr>
        </p:nvGraphicFramePr>
        <p:xfrm>
          <a:off x="3223982" y="4886446"/>
          <a:ext cx="4143375" cy="1506538"/>
        </p:xfrm>
        <a:graphic>
          <a:graphicData uri="http://schemas.openxmlformats.org/presentationml/2006/ole">
            <mc:AlternateContent xmlns:mc="http://schemas.openxmlformats.org/markup-compatibility/2006">
              <mc:Choice xmlns:v="urn:schemas-microsoft-com:vml" Requires="v">
                <p:oleObj name="Equation" r:id="rId41" imgW="2413000" imgH="876300" progId="Equation.DSMT4">
                  <p:embed/>
                </p:oleObj>
              </mc:Choice>
              <mc:Fallback>
                <p:oleObj name="Equation" r:id="rId41" imgW="2413000" imgH="876300" progId="Equation.DSMT4">
                  <p:embed/>
                  <p:pic>
                    <p:nvPicPr>
                      <p:cNvPr id="0" name=""/>
                      <p:cNvPicPr>
                        <a:picLocks noChangeAspect="1" noChangeArrowheads="1"/>
                      </p:cNvPicPr>
                      <p:nvPr/>
                    </p:nvPicPr>
                    <p:blipFill>
                      <a:blip r:embed="rId42"/>
                      <a:srcRect/>
                      <a:stretch>
                        <a:fillRect/>
                      </a:stretch>
                    </p:blipFill>
                    <p:spPr bwMode="auto">
                      <a:xfrm>
                        <a:off x="3223982" y="4886446"/>
                        <a:ext cx="4143375" cy="1506538"/>
                      </a:xfrm>
                      <a:prstGeom prst="rect">
                        <a:avLst/>
                      </a:prstGeom>
                      <a:noFill/>
                      <a:ln>
                        <a:noFill/>
                      </a:ln>
                      <a:effectLst/>
                    </p:spPr>
                  </p:pic>
                </p:oleObj>
              </mc:Fallback>
            </mc:AlternateContent>
          </a:graphicData>
        </a:graphic>
      </p:graphicFrame>
      <p:sp>
        <p:nvSpPr>
          <p:cNvPr id="237" name="TextBox 236"/>
          <p:cNvSpPr txBox="1"/>
          <p:nvPr/>
        </p:nvSpPr>
        <p:spPr>
          <a:xfrm>
            <a:off x="519733" y="5953187"/>
            <a:ext cx="3906217" cy="400110"/>
          </a:xfrm>
          <a:prstGeom prst="rect">
            <a:avLst/>
          </a:prstGeom>
          <a:noFill/>
        </p:spPr>
        <p:txBody>
          <a:bodyPr wrap="square" rtlCol="0">
            <a:spAutoFit/>
          </a:bodyPr>
          <a:lstStyle/>
          <a:p>
            <a:r>
              <a:rPr lang="en-US" sz="2000" i="1" dirty="0">
                <a:solidFill>
                  <a:srgbClr val="FF0000"/>
                </a:solidFill>
                <a:latin typeface="Apple Chancery"/>
                <a:cs typeface="Apple Chancery"/>
              </a:rPr>
              <a:t>The ammeter </a:t>
            </a:r>
            <a:r>
              <a:rPr lang="en-US" sz="2000" dirty="0">
                <a:latin typeface="Times New Roman"/>
                <a:cs typeface="Times New Roman"/>
              </a:rPr>
              <a:t>will read </a:t>
            </a:r>
            <a:r>
              <a:rPr lang="en-US" sz="2000" dirty="0">
                <a:solidFill>
                  <a:srgbClr val="FF0000"/>
                </a:solidFill>
                <a:latin typeface="Times New Roman"/>
                <a:cs typeface="Times New Roman"/>
              </a:rPr>
              <a:t>3.9 amps</a:t>
            </a:r>
            <a:r>
              <a:rPr lang="en-US" sz="2000" dirty="0">
                <a:latin typeface="Times New Roman"/>
                <a:cs typeface="Times New Roman"/>
              </a:rPr>
              <a:t>.</a:t>
            </a:r>
          </a:p>
        </p:txBody>
      </p:sp>
      <p:graphicFrame>
        <p:nvGraphicFramePr>
          <p:cNvPr id="238" name="Object 2"/>
          <p:cNvGraphicFramePr>
            <a:graphicFrameLocks noChangeAspect="1"/>
          </p:cNvGraphicFramePr>
          <p:nvPr>
            <p:extLst>
              <p:ext uri="{D42A27DB-BD31-4B8C-83A1-F6EECF244321}">
                <p14:modId xmlns:p14="http://schemas.microsoft.com/office/powerpoint/2010/main" val="3250551086"/>
              </p:ext>
            </p:extLst>
          </p:nvPr>
        </p:nvGraphicFramePr>
        <p:xfrm>
          <a:off x="5657686" y="1707758"/>
          <a:ext cx="896937" cy="284163"/>
        </p:xfrm>
        <a:graphic>
          <a:graphicData uri="http://schemas.openxmlformats.org/presentationml/2006/ole">
            <mc:AlternateContent xmlns:mc="http://schemas.openxmlformats.org/markup-compatibility/2006">
              <mc:Choice xmlns:v="urn:schemas-microsoft-com:vml" Requires="v">
                <p:oleObj name="Equation" r:id="rId43" imgW="520700" imgH="165100" progId="Equation.DSMT4">
                  <p:embed/>
                </p:oleObj>
              </mc:Choice>
              <mc:Fallback>
                <p:oleObj name="Equation" r:id="rId43" imgW="520700" imgH="165100" progId="Equation.DSMT4">
                  <p:embed/>
                  <p:pic>
                    <p:nvPicPr>
                      <p:cNvPr id="0" name=""/>
                      <p:cNvPicPr>
                        <a:picLocks noChangeAspect="1" noChangeArrowheads="1"/>
                      </p:cNvPicPr>
                      <p:nvPr/>
                    </p:nvPicPr>
                    <p:blipFill>
                      <a:blip r:embed="rId44"/>
                      <a:srcRect/>
                      <a:stretch>
                        <a:fillRect/>
                      </a:stretch>
                    </p:blipFill>
                    <p:spPr bwMode="auto">
                      <a:xfrm>
                        <a:off x="5657686" y="1707758"/>
                        <a:ext cx="896937" cy="284163"/>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628765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30"/>
                                        </p:tgtEl>
                                        <p:attrNameLst>
                                          <p:attrName>style.visibility</p:attrName>
                                        </p:attrNameLst>
                                      </p:cBhvr>
                                      <p:to>
                                        <p:strVal val="visible"/>
                                      </p:to>
                                    </p:set>
                                    <p:animEffect transition="in" filter="dissolve">
                                      <p:cBhvr>
                                        <p:cTn id="7" dur="500"/>
                                        <p:tgtEl>
                                          <p:spTgt spid="230"/>
                                        </p:tgtEl>
                                      </p:cBhvr>
                                    </p:animEffect>
                                  </p:childTnLst>
                                </p:cTn>
                              </p:par>
                              <p:par>
                                <p:cTn id="8" presetID="9" presetClass="entr" presetSubtype="0" fill="hold" nodeType="withEffect">
                                  <p:stCondLst>
                                    <p:cond delay="0"/>
                                  </p:stCondLst>
                                  <p:childTnLst>
                                    <p:set>
                                      <p:cBhvr>
                                        <p:cTn id="9" dur="1" fill="hold">
                                          <p:stCondLst>
                                            <p:cond delay="0"/>
                                          </p:stCondLst>
                                        </p:cTn>
                                        <p:tgtEl>
                                          <p:spTgt spid="231"/>
                                        </p:tgtEl>
                                        <p:attrNameLst>
                                          <p:attrName>style.visibility</p:attrName>
                                        </p:attrNameLst>
                                      </p:cBhvr>
                                      <p:to>
                                        <p:strVal val="visible"/>
                                      </p:to>
                                    </p:set>
                                    <p:animEffect transition="in" filter="dissolve">
                                      <p:cBhvr>
                                        <p:cTn id="10" dur="500"/>
                                        <p:tgtEl>
                                          <p:spTgt spid="231"/>
                                        </p:tgtEl>
                                      </p:cBhvr>
                                    </p:animEffect>
                                  </p:childTnLst>
                                </p:cTn>
                              </p:par>
                              <p:par>
                                <p:cTn id="11" presetID="9"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dissolve">
                                      <p:cBhvr>
                                        <p:cTn id="13" dur="500"/>
                                        <p:tgtEl>
                                          <p:spTgt spid="2"/>
                                        </p:tgtEl>
                                      </p:cBhvr>
                                    </p:animEffect>
                                  </p:childTnLst>
                                </p:cTn>
                              </p:par>
                              <p:par>
                                <p:cTn id="14" presetID="9" presetClass="entr" presetSubtype="0" fill="hold" nodeType="withEffect">
                                  <p:stCondLst>
                                    <p:cond delay="0"/>
                                  </p:stCondLst>
                                  <p:childTnLst>
                                    <p:set>
                                      <p:cBhvr>
                                        <p:cTn id="15" dur="1" fill="hold">
                                          <p:stCondLst>
                                            <p:cond delay="0"/>
                                          </p:stCondLst>
                                        </p:cTn>
                                        <p:tgtEl>
                                          <p:spTgt spid="235"/>
                                        </p:tgtEl>
                                        <p:attrNameLst>
                                          <p:attrName>style.visibility</p:attrName>
                                        </p:attrNameLst>
                                      </p:cBhvr>
                                      <p:to>
                                        <p:strVal val="visible"/>
                                      </p:to>
                                    </p:set>
                                    <p:animEffect transition="in" filter="dissolve">
                                      <p:cBhvr>
                                        <p:cTn id="16" dur="500"/>
                                        <p:tgtEl>
                                          <p:spTgt spid="235"/>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205"/>
                                        </p:tgtEl>
                                        <p:attrNameLst>
                                          <p:attrName>style.visibility</p:attrName>
                                        </p:attrNameLst>
                                      </p:cBhvr>
                                      <p:to>
                                        <p:strVal val="visible"/>
                                      </p:to>
                                    </p:set>
                                    <p:animEffect transition="in" filter="dissolve">
                                      <p:cBhvr>
                                        <p:cTn id="21" dur="500"/>
                                        <p:tgtEl>
                                          <p:spTgt spid="205"/>
                                        </p:tgtEl>
                                      </p:cBhvr>
                                    </p:animEffect>
                                  </p:childTnLst>
                                </p:cTn>
                              </p:par>
                              <p:par>
                                <p:cTn id="22" presetID="9" presetClass="entr" presetSubtype="0" fill="hold" nodeType="withEffect">
                                  <p:stCondLst>
                                    <p:cond delay="0"/>
                                  </p:stCondLst>
                                  <p:childTnLst>
                                    <p:set>
                                      <p:cBhvr>
                                        <p:cTn id="23" dur="1" fill="hold">
                                          <p:stCondLst>
                                            <p:cond delay="0"/>
                                          </p:stCondLst>
                                        </p:cTn>
                                        <p:tgtEl>
                                          <p:spTgt spid="207"/>
                                        </p:tgtEl>
                                        <p:attrNameLst>
                                          <p:attrName>style.visibility</p:attrName>
                                        </p:attrNameLst>
                                      </p:cBhvr>
                                      <p:to>
                                        <p:strVal val="visible"/>
                                      </p:to>
                                    </p:set>
                                    <p:animEffect transition="in" filter="dissolve">
                                      <p:cBhvr>
                                        <p:cTn id="24" dur="500"/>
                                        <p:tgtEl>
                                          <p:spTgt spid="207"/>
                                        </p:tgtEl>
                                      </p:cBhvr>
                                    </p:animEffect>
                                  </p:childTnLst>
                                </p:cTn>
                              </p:par>
                              <p:par>
                                <p:cTn id="25" presetID="9" presetClass="entr" presetSubtype="0" fill="hold" nodeType="withEffect">
                                  <p:stCondLst>
                                    <p:cond delay="0"/>
                                  </p:stCondLst>
                                  <p:childTnLst>
                                    <p:set>
                                      <p:cBhvr>
                                        <p:cTn id="26" dur="1" fill="hold">
                                          <p:stCondLst>
                                            <p:cond delay="0"/>
                                          </p:stCondLst>
                                        </p:cTn>
                                        <p:tgtEl>
                                          <p:spTgt spid="208"/>
                                        </p:tgtEl>
                                        <p:attrNameLst>
                                          <p:attrName>style.visibility</p:attrName>
                                        </p:attrNameLst>
                                      </p:cBhvr>
                                      <p:to>
                                        <p:strVal val="visible"/>
                                      </p:to>
                                    </p:set>
                                    <p:animEffect transition="in" filter="dissolve">
                                      <p:cBhvr>
                                        <p:cTn id="27" dur="500"/>
                                        <p:tgtEl>
                                          <p:spTgt spid="208"/>
                                        </p:tgtEl>
                                      </p:cBhvr>
                                    </p:animEffect>
                                  </p:childTnLst>
                                </p:cTn>
                              </p:par>
                              <p:par>
                                <p:cTn id="28" presetID="9" presetClass="entr" presetSubtype="0" fill="hold" nodeType="withEffect">
                                  <p:stCondLst>
                                    <p:cond delay="0"/>
                                  </p:stCondLst>
                                  <p:childTnLst>
                                    <p:set>
                                      <p:cBhvr>
                                        <p:cTn id="29" dur="1" fill="hold">
                                          <p:stCondLst>
                                            <p:cond delay="0"/>
                                          </p:stCondLst>
                                        </p:cTn>
                                        <p:tgtEl>
                                          <p:spTgt spid="206"/>
                                        </p:tgtEl>
                                        <p:attrNameLst>
                                          <p:attrName>style.visibility</p:attrName>
                                        </p:attrNameLst>
                                      </p:cBhvr>
                                      <p:to>
                                        <p:strVal val="visible"/>
                                      </p:to>
                                    </p:set>
                                    <p:animEffect transition="in" filter="dissolve">
                                      <p:cBhvr>
                                        <p:cTn id="30" dur="500"/>
                                        <p:tgtEl>
                                          <p:spTgt spid="206"/>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04"/>
                                        </p:tgtEl>
                                        <p:attrNameLst>
                                          <p:attrName>style.visibility</p:attrName>
                                        </p:attrNameLst>
                                      </p:cBhvr>
                                      <p:to>
                                        <p:strVal val="visible"/>
                                      </p:to>
                                    </p:set>
                                    <p:animEffect transition="in" filter="dissolve">
                                      <p:cBhvr>
                                        <p:cTn id="33" dur="500"/>
                                        <p:tgtEl>
                                          <p:spTgt spid="204"/>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nodeType="clickEffect">
                                  <p:stCondLst>
                                    <p:cond delay="0"/>
                                  </p:stCondLst>
                                  <p:childTnLst>
                                    <p:set>
                                      <p:cBhvr>
                                        <p:cTn id="37" dur="1" fill="hold">
                                          <p:stCondLst>
                                            <p:cond delay="0"/>
                                          </p:stCondLst>
                                        </p:cTn>
                                        <p:tgtEl>
                                          <p:spTgt spid="209"/>
                                        </p:tgtEl>
                                        <p:attrNameLst>
                                          <p:attrName>style.visibility</p:attrName>
                                        </p:attrNameLst>
                                      </p:cBhvr>
                                      <p:to>
                                        <p:strVal val="visible"/>
                                      </p:to>
                                    </p:set>
                                    <p:animEffect transition="in" filter="dissolve">
                                      <p:cBhvr>
                                        <p:cTn id="38" dur="500"/>
                                        <p:tgtEl>
                                          <p:spTgt spid="209"/>
                                        </p:tgtEl>
                                      </p:cBhvr>
                                    </p:animEffect>
                                  </p:childTnLst>
                                </p:cTn>
                              </p:par>
                              <p:par>
                                <p:cTn id="39" presetID="9" presetClass="entr" presetSubtype="0" fill="hold" grpId="0" nodeType="withEffect">
                                  <p:stCondLst>
                                    <p:cond delay="0"/>
                                  </p:stCondLst>
                                  <p:childTnLst>
                                    <p:set>
                                      <p:cBhvr>
                                        <p:cTn id="40" dur="1" fill="hold">
                                          <p:stCondLst>
                                            <p:cond delay="0"/>
                                          </p:stCondLst>
                                        </p:cTn>
                                        <p:tgtEl>
                                          <p:spTgt spid="179"/>
                                        </p:tgtEl>
                                        <p:attrNameLst>
                                          <p:attrName>style.visibility</p:attrName>
                                        </p:attrNameLst>
                                      </p:cBhvr>
                                      <p:to>
                                        <p:strVal val="visible"/>
                                      </p:to>
                                    </p:set>
                                    <p:animEffect transition="in" filter="dissolve">
                                      <p:cBhvr>
                                        <p:cTn id="41" dur="500"/>
                                        <p:tgtEl>
                                          <p:spTgt spid="179"/>
                                        </p:tgtEl>
                                      </p:cBhvr>
                                    </p:animEffect>
                                  </p:childTnLst>
                                </p:cTn>
                              </p:par>
                              <p:par>
                                <p:cTn id="42" presetID="9" presetClass="entr" presetSubtype="0" fill="hold" nodeType="withEffect">
                                  <p:stCondLst>
                                    <p:cond delay="0"/>
                                  </p:stCondLst>
                                  <p:childTnLst>
                                    <p:set>
                                      <p:cBhvr>
                                        <p:cTn id="43" dur="1" fill="hold">
                                          <p:stCondLst>
                                            <p:cond delay="0"/>
                                          </p:stCondLst>
                                        </p:cTn>
                                        <p:tgtEl>
                                          <p:spTgt spid="210"/>
                                        </p:tgtEl>
                                        <p:attrNameLst>
                                          <p:attrName>style.visibility</p:attrName>
                                        </p:attrNameLst>
                                      </p:cBhvr>
                                      <p:to>
                                        <p:strVal val="visible"/>
                                      </p:to>
                                    </p:set>
                                    <p:animEffect transition="in" filter="dissolve">
                                      <p:cBhvr>
                                        <p:cTn id="44" dur="500"/>
                                        <p:tgtEl>
                                          <p:spTgt spid="210"/>
                                        </p:tgtEl>
                                      </p:cBhvr>
                                    </p:animEffect>
                                  </p:childTnLst>
                                </p:cTn>
                              </p:par>
                            </p:childTnLst>
                          </p:cTn>
                        </p:par>
                      </p:childTnLst>
                    </p:cTn>
                  </p:par>
                  <p:par>
                    <p:cTn id="45" fill="hold">
                      <p:stCondLst>
                        <p:cond delay="indefinite"/>
                      </p:stCondLst>
                      <p:childTnLst>
                        <p:par>
                          <p:cTn id="46" fill="hold">
                            <p:stCondLst>
                              <p:cond delay="0"/>
                            </p:stCondLst>
                            <p:childTnLst>
                              <p:par>
                                <p:cTn id="47" presetID="9" presetClass="entr" presetSubtype="0" fill="hold" nodeType="clickEffect">
                                  <p:stCondLst>
                                    <p:cond delay="0"/>
                                  </p:stCondLst>
                                  <p:childTnLst>
                                    <p:set>
                                      <p:cBhvr>
                                        <p:cTn id="48" dur="1" fill="hold">
                                          <p:stCondLst>
                                            <p:cond delay="0"/>
                                          </p:stCondLst>
                                        </p:cTn>
                                        <p:tgtEl>
                                          <p:spTgt spid="236"/>
                                        </p:tgtEl>
                                        <p:attrNameLst>
                                          <p:attrName>style.visibility</p:attrName>
                                        </p:attrNameLst>
                                      </p:cBhvr>
                                      <p:to>
                                        <p:strVal val="visible"/>
                                      </p:to>
                                    </p:set>
                                    <p:animEffect transition="in" filter="dissolve">
                                      <p:cBhvr>
                                        <p:cTn id="49" dur="500"/>
                                        <p:tgtEl>
                                          <p:spTgt spid="236"/>
                                        </p:tgtEl>
                                      </p:cBhvr>
                                    </p:animEffect>
                                  </p:childTnLst>
                                </p:cTn>
                              </p:par>
                            </p:childTnLst>
                          </p:cTn>
                        </p:par>
                      </p:childTnLst>
                    </p:cTn>
                  </p:par>
                  <p:par>
                    <p:cTn id="50" fill="hold">
                      <p:stCondLst>
                        <p:cond delay="indefinite"/>
                      </p:stCondLst>
                      <p:childTnLst>
                        <p:par>
                          <p:cTn id="51" fill="hold">
                            <p:stCondLst>
                              <p:cond delay="0"/>
                            </p:stCondLst>
                            <p:childTnLst>
                              <p:par>
                                <p:cTn id="52" presetID="9" presetClass="entr" presetSubtype="0" fill="hold" grpId="0" nodeType="clickEffect">
                                  <p:stCondLst>
                                    <p:cond delay="0"/>
                                  </p:stCondLst>
                                  <p:childTnLst>
                                    <p:set>
                                      <p:cBhvr>
                                        <p:cTn id="53" dur="1" fill="hold">
                                          <p:stCondLst>
                                            <p:cond delay="0"/>
                                          </p:stCondLst>
                                        </p:cTn>
                                        <p:tgtEl>
                                          <p:spTgt spid="237"/>
                                        </p:tgtEl>
                                        <p:attrNameLst>
                                          <p:attrName>style.visibility</p:attrName>
                                        </p:attrNameLst>
                                      </p:cBhvr>
                                      <p:to>
                                        <p:strVal val="visible"/>
                                      </p:to>
                                    </p:set>
                                    <p:animEffect transition="in" filter="dissolve">
                                      <p:cBhvr>
                                        <p:cTn id="54" dur="500"/>
                                        <p:tgtEl>
                                          <p:spTgt spid="2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p:bldP spid="204" grpId="0"/>
      <p:bldP spid="23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4B6FD6E7-5E40-EE48-B58B-710248AC9B0F}">
  <we:reference id="4b785c87-866c-4bad-85d8-5d1ae467ac9a" version="3.3.0.0" store="EXCatalog" storeType="EXCatalog"/>
  <we:alternateReferences>
    <we:reference id="WA104381909" version="3.3.0.0" store="en-US"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99054</TotalTime>
  <Words>5886</Words>
  <Application>Microsoft Macintosh PowerPoint</Application>
  <PresentationFormat>On-screen Show (4:3)</PresentationFormat>
  <Paragraphs>431</Paragraphs>
  <Slides>54</Slides>
  <Notes>53</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54</vt:i4>
      </vt:variant>
    </vt:vector>
  </HeadingPairs>
  <TitlesOfParts>
    <vt:vector size="64" baseType="lpstr">
      <vt:lpstr>Apple Chancery</vt:lpstr>
      <vt:lpstr>Arial</vt:lpstr>
      <vt:lpstr>Calibri</vt:lpstr>
      <vt:lpstr>Gill Sans</vt:lpstr>
      <vt:lpstr>Lucida Grande</vt:lpstr>
      <vt:lpstr>Palatino</vt:lpstr>
      <vt:lpstr>Times New Roman</vt:lpstr>
      <vt:lpstr>Office Theme</vt:lpstr>
      <vt:lpstr>Equation</vt:lpstr>
      <vt:lpstr>Equation.DSMT4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Polytechnic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Craig Fletcher</dc:creator>
  <cp:lastModifiedBy>Craig Fletcher</cp:lastModifiedBy>
  <cp:revision>2076</cp:revision>
  <cp:lastPrinted>2024-03-04T01:49:20Z</cp:lastPrinted>
  <dcterms:created xsi:type="dcterms:W3CDTF">2017-08-16T17:34:12Z</dcterms:created>
  <dcterms:modified xsi:type="dcterms:W3CDTF">2024-03-04T01:57:43Z</dcterms:modified>
</cp:coreProperties>
</file>