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748" r:id="rId2"/>
    <p:sldId id="327" r:id="rId3"/>
    <p:sldId id="743" r:id="rId4"/>
    <p:sldId id="693" r:id="rId5"/>
    <p:sldId id="694" r:id="rId6"/>
    <p:sldId id="695" r:id="rId7"/>
    <p:sldId id="699" r:id="rId8"/>
    <p:sldId id="697" r:id="rId9"/>
    <p:sldId id="698" r:id="rId10"/>
    <p:sldId id="705" r:id="rId11"/>
    <p:sldId id="719" r:id="rId12"/>
    <p:sldId id="720" r:id="rId13"/>
    <p:sldId id="721" r:id="rId14"/>
    <p:sldId id="727" r:id="rId15"/>
    <p:sldId id="726" r:id="rId16"/>
    <p:sldId id="700" r:id="rId17"/>
    <p:sldId id="747" r:id="rId18"/>
    <p:sldId id="701" r:id="rId19"/>
    <p:sldId id="702" r:id="rId20"/>
    <p:sldId id="703" r:id="rId21"/>
    <p:sldId id="704" r:id="rId22"/>
    <p:sldId id="706" r:id="rId23"/>
    <p:sldId id="707" r:id="rId24"/>
    <p:sldId id="742" r:id="rId25"/>
    <p:sldId id="708" r:id="rId26"/>
    <p:sldId id="709" r:id="rId27"/>
    <p:sldId id="710" r:id="rId28"/>
    <p:sldId id="711" r:id="rId29"/>
    <p:sldId id="712" r:id="rId30"/>
    <p:sldId id="713" r:id="rId31"/>
    <p:sldId id="722" r:id="rId32"/>
    <p:sldId id="723" r:id="rId33"/>
    <p:sldId id="724" r:id="rId34"/>
    <p:sldId id="728" r:id="rId35"/>
    <p:sldId id="725" r:id="rId36"/>
    <p:sldId id="729" r:id="rId37"/>
    <p:sldId id="745" r:id="rId38"/>
    <p:sldId id="730" r:id="rId39"/>
    <p:sldId id="731" r:id="rId40"/>
    <p:sldId id="732" r:id="rId41"/>
    <p:sldId id="735" r:id="rId42"/>
    <p:sldId id="737" r:id="rId43"/>
    <p:sldId id="738" r:id="rId44"/>
    <p:sldId id="74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935C7"/>
    <a:srgbClr val="2A85F3"/>
    <a:srgbClr val="8DF313"/>
    <a:srgbClr val="C4FF11"/>
    <a:srgbClr val="6FD4FF"/>
    <a:srgbClr val="3366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2" autoAdjust="0"/>
    <p:restoredTop sz="50000" autoAdjust="0"/>
  </p:normalViewPr>
  <p:slideViewPr>
    <p:cSldViewPr snapToGrid="0" snapToObjects="1">
      <p:cViewPr varScale="1">
        <p:scale>
          <a:sx n="148" d="100"/>
          <a:sy n="148" d="100"/>
        </p:scale>
        <p:origin x="1344" y="200"/>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43.emf"/><Relationship Id="rId7" Type="http://schemas.openxmlformats.org/officeDocument/2006/relationships/image" Target="../media/image55.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54.emf"/><Relationship Id="rId5" Type="http://schemas.openxmlformats.org/officeDocument/2006/relationships/image" Target="../media/image47.emf"/><Relationship Id="rId4" Type="http://schemas.openxmlformats.org/officeDocument/2006/relationships/image" Target="../media/image53.emf"/><Relationship Id="rId9"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59.emf"/><Relationship Id="rId5" Type="http://schemas.openxmlformats.org/officeDocument/2006/relationships/image" Target="../media/image64.emf"/><Relationship Id="rId4" Type="http://schemas.openxmlformats.org/officeDocument/2006/relationships/image" Target="../media/image63.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emf"/><Relationship Id="rId7" Type="http://schemas.openxmlformats.org/officeDocument/2006/relationships/image" Target="../media/image71.emf"/><Relationship Id="rId12" Type="http://schemas.openxmlformats.org/officeDocument/2006/relationships/image" Target="../media/image76.emf"/><Relationship Id="rId2" Type="http://schemas.openxmlformats.org/officeDocument/2006/relationships/image" Target="../media/image66.emf"/><Relationship Id="rId1" Type="http://schemas.openxmlformats.org/officeDocument/2006/relationships/image" Target="../media/image65.emf"/><Relationship Id="rId6" Type="http://schemas.openxmlformats.org/officeDocument/2006/relationships/image" Target="../media/image70.emf"/><Relationship Id="rId11" Type="http://schemas.openxmlformats.org/officeDocument/2006/relationships/image" Target="../media/image75.emf"/><Relationship Id="rId5" Type="http://schemas.openxmlformats.org/officeDocument/2006/relationships/image" Target="../media/image6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86.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89.emf"/><Relationship Id="rId7" Type="http://schemas.openxmlformats.org/officeDocument/2006/relationships/image" Target="../media/image92.emf"/><Relationship Id="rId2" Type="http://schemas.openxmlformats.org/officeDocument/2006/relationships/image" Target="../media/image88.emf"/><Relationship Id="rId1" Type="http://schemas.openxmlformats.org/officeDocument/2006/relationships/image" Target="../media/image87.emf"/><Relationship Id="rId6" Type="http://schemas.openxmlformats.org/officeDocument/2006/relationships/image" Target="../media/image91.emf"/><Relationship Id="rId5" Type="http://schemas.openxmlformats.org/officeDocument/2006/relationships/image" Target="../media/image82.emf"/><Relationship Id="rId4" Type="http://schemas.openxmlformats.org/officeDocument/2006/relationships/image" Target="../media/image9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emf"/><Relationship Id="rId7" Type="http://schemas.openxmlformats.org/officeDocument/2006/relationships/image" Target="../media/image96.emf"/><Relationship Id="rId2" Type="http://schemas.openxmlformats.org/officeDocument/2006/relationships/image" Target="../media/image88.emf"/><Relationship Id="rId1" Type="http://schemas.openxmlformats.org/officeDocument/2006/relationships/image" Target="../media/image87.emf"/><Relationship Id="rId6" Type="http://schemas.openxmlformats.org/officeDocument/2006/relationships/image" Target="../media/image95.emf"/><Relationship Id="rId5" Type="http://schemas.openxmlformats.org/officeDocument/2006/relationships/image" Target="../media/image92.emf"/><Relationship Id="rId4" Type="http://schemas.openxmlformats.org/officeDocument/2006/relationships/image" Target="../media/image91.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3.emf"/><Relationship Id="rId3" Type="http://schemas.openxmlformats.org/officeDocument/2006/relationships/image" Target="../media/image82.emf"/><Relationship Id="rId7" Type="http://schemas.openxmlformats.org/officeDocument/2006/relationships/image" Target="../media/image102.emf"/><Relationship Id="rId2" Type="http://schemas.openxmlformats.org/officeDocument/2006/relationships/image" Target="../media/image98.emf"/><Relationship Id="rId1" Type="http://schemas.openxmlformats.org/officeDocument/2006/relationships/image" Target="../media/image97.emf"/><Relationship Id="rId6" Type="http://schemas.openxmlformats.org/officeDocument/2006/relationships/image" Target="../media/image101.emf"/><Relationship Id="rId11" Type="http://schemas.openxmlformats.org/officeDocument/2006/relationships/image" Target="../media/image93.emf"/><Relationship Id="rId5" Type="http://schemas.openxmlformats.org/officeDocument/2006/relationships/image" Target="../media/image100.emf"/><Relationship Id="rId10" Type="http://schemas.openxmlformats.org/officeDocument/2006/relationships/image" Target="../media/image105.emf"/><Relationship Id="rId4" Type="http://schemas.openxmlformats.org/officeDocument/2006/relationships/image" Target="../media/image99.emf"/><Relationship Id="rId9"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image" Target="../media/image108.emf"/><Relationship Id="rId7" Type="http://schemas.openxmlformats.org/officeDocument/2006/relationships/image" Target="../media/image103.emf"/><Relationship Id="rId2" Type="http://schemas.openxmlformats.org/officeDocument/2006/relationships/image" Target="../media/image107.emf"/><Relationship Id="rId1" Type="http://schemas.openxmlformats.org/officeDocument/2006/relationships/image" Target="../media/image106.emf"/><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emf"/><Relationship Id="rId9" Type="http://schemas.openxmlformats.org/officeDocument/2006/relationships/image" Target="../media/image10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image" Target="../media/image82.emf"/><Relationship Id="rId7" Type="http://schemas.openxmlformats.org/officeDocument/2006/relationships/image" Target="../media/image112.emf"/><Relationship Id="rId12" Type="http://schemas.openxmlformats.org/officeDocument/2006/relationships/image" Target="../media/image115.emf"/><Relationship Id="rId2" Type="http://schemas.openxmlformats.org/officeDocument/2006/relationships/image" Target="../media/image110.emf"/><Relationship Id="rId1" Type="http://schemas.openxmlformats.org/officeDocument/2006/relationships/image" Target="../media/image109.emf"/><Relationship Id="rId6" Type="http://schemas.openxmlformats.org/officeDocument/2006/relationships/image" Target="../media/image102.emf"/><Relationship Id="rId11" Type="http://schemas.openxmlformats.org/officeDocument/2006/relationships/image" Target="../media/image114.emf"/><Relationship Id="rId5" Type="http://schemas.openxmlformats.org/officeDocument/2006/relationships/image" Target="../media/image111.emf"/><Relationship Id="rId10" Type="http://schemas.openxmlformats.org/officeDocument/2006/relationships/image" Target="../media/image113.emf"/><Relationship Id="rId4" Type="http://schemas.openxmlformats.org/officeDocument/2006/relationships/image" Target="../media/image100.emf"/><Relationship Id="rId9" Type="http://schemas.openxmlformats.org/officeDocument/2006/relationships/image" Target="../media/image10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2.emf"/><Relationship Id="rId7" Type="http://schemas.openxmlformats.org/officeDocument/2006/relationships/image" Target="../media/image119.emf"/><Relationship Id="rId2" Type="http://schemas.openxmlformats.org/officeDocument/2006/relationships/image" Target="../media/image117.emf"/><Relationship Id="rId1" Type="http://schemas.openxmlformats.org/officeDocument/2006/relationships/image" Target="../media/image116.emf"/><Relationship Id="rId6" Type="http://schemas.openxmlformats.org/officeDocument/2006/relationships/image" Target="../media/image118.emf"/><Relationship Id="rId5" Type="http://schemas.openxmlformats.org/officeDocument/2006/relationships/image" Target="../media/image80.emf"/><Relationship Id="rId4" Type="http://schemas.openxmlformats.org/officeDocument/2006/relationships/image" Target="../media/image10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image" Target="../media/image126.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4.emf"/><Relationship Id="rId7" Type="http://schemas.openxmlformats.org/officeDocument/2006/relationships/image" Target="../media/image138.emf"/><Relationship Id="rId2" Type="http://schemas.openxmlformats.org/officeDocument/2006/relationships/image" Target="../media/image133.emf"/><Relationship Id="rId1" Type="http://schemas.openxmlformats.org/officeDocument/2006/relationships/image" Target="../media/image132.emf"/><Relationship Id="rId6" Type="http://schemas.openxmlformats.org/officeDocument/2006/relationships/image" Target="../media/image137.emf"/><Relationship Id="rId5" Type="http://schemas.openxmlformats.org/officeDocument/2006/relationships/image" Target="../media/image136.emf"/><Relationship Id="rId4" Type="http://schemas.openxmlformats.org/officeDocument/2006/relationships/image" Target="../media/image135.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40.emf"/><Relationship Id="rId1" Type="http://schemas.openxmlformats.org/officeDocument/2006/relationships/image" Target="../media/image139.emf"/><Relationship Id="rId5" Type="http://schemas.openxmlformats.org/officeDocument/2006/relationships/image" Target="../media/image142.emf"/><Relationship Id="rId4" Type="http://schemas.openxmlformats.org/officeDocument/2006/relationships/image" Target="../media/image133.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8.emf"/><Relationship Id="rId7" Type="http://schemas.openxmlformats.org/officeDocument/2006/relationships/image" Target="../media/image146.emf"/><Relationship Id="rId2" Type="http://schemas.openxmlformats.org/officeDocument/2006/relationships/image" Target="../media/image87.emf"/><Relationship Id="rId1" Type="http://schemas.openxmlformats.org/officeDocument/2006/relationships/image" Target="../media/image143.emf"/><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95.emf"/><Relationship Id="rId9" Type="http://schemas.openxmlformats.org/officeDocument/2006/relationships/image" Target="../media/image91.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54.emf"/><Relationship Id="rId3" Type="http://schemas.openxmlformats.org/officeDocument/2006/relationships/image" Target="../media/image149.emf"/><Relationship Id="rId7" Type="http://schemas.openxmlformats.org/officeDocument/2006/relationships/image" Target="../media/image153.emf"/><Relationship Id="rId2" Type="http://schemas.openxmlformats.org/officeDocument/2006/relationships/image" Target="../media/image148.emf"/><Relationship Id="rId1" Type="http://schemas.openxmlformats.org/officeDocument/2006/relationships/image" Target="../media/image147.emf"/><Relationship Id="rId6" Type="http://schemas.openxmlformats.org/officeDocument/2006/relationships/image" Target="../media/image152.emf"/><Relationship Id="rId11" Type="http://schemas.openxmlformats.org/officeDocument/2006/relationships/image" Target="../media/image157.emf"/><Relationship Id="rId5" Type="http://schemas.openxmlformats.org/officeDocument/2006/relationships/image" Target="../media/image151.emf"/><Relationship Id="rId10" Type="http://schemas.openxmlformats.org/officeDocument/2006/relationships/image" Target="../media/image156.emf"/><Relationship Id="rId4" Type="http://schemas.openxmlformats.org/officeDocument/2006/relationships/image" Target="../media/image150.emf"/><Relationship Id="rId9" Type="http://schemas.openxmlformats.org/officeDocument/2006/relationships/image" Target="../media/image15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58.emf"/><Relationship Id="rId1" Type="http://schemas.openxmlformats.org/officeDocument/2006/relationships/image" Target="../media/image148.emf"/><Relationship Id="rId6" Type="http://schemas.openxmlformats.org/officeDocument/2006/relationships/image" Target="../media/image161.emf"/><Relationship Id="rId5" Type="http://schemas.openxmlformats.org/officeDocument/2006/relationships/image" Target="../media/image160.emf"/><Relationship Id="rId4" Type="http://schemas.openxmlformats.org/officeDocument/2006/relationships/image" Target="../media/image15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image" Target="../media/image163.emf"/><Relationship Id="rId1" Type="http://schemas.openxmlformats.org/officeDocument/2006/relationships/image" Target="../media/image162.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image" Target="../media/image162.emf"/><Relationship Id="rId5" Type="http://schemas.openxmlformats.org/officeDocument/2006/relationships/image" Target="../media/image168.emf"/><Relationship Id="rId4" Type="http://schemas.openxmlformats.org/officeDocument/2006/relationships/image" Target="../media/image167.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0.emf"/><Relationship Id="rId2" Type="http://schemas.openxmlformats.org/officeDocument/2006/relationships/image" Target="../media/image169.emf"/><Relationship Id="rId1" Type="http://schemas.openxmlformats.org/officeDocument/2006/relationships/image" Target="../media/image162.emf"/><Relationship Id="rId4" Type="http://schemas.openxmlformats.org/officeDocument/2006/relationships/image" Target="../media/image171.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image" Target="../media/image174.emf"/><Relationship Id="rId1" Type="http://schemas.openxmlformats.org/officeDocument/2006/relationships/image" Target="../media/image173.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image" Target="../media/image177.emf"/><Relationship Id="rId1" Type="http://schemas.openxmlformats.org/officeDocument/2006/relationships/image" Target="../media/image176.emf"/><Relationship Id="rId4" Type="http://schemas.openxmlformats.org/officeDocument/2006/relationships/image" Target="../media/image17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2.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image" Target="../media/image11.emf"/><Relationship Id="rId1" Type="http://schemas.openxmlformats.org/officeDocument/2006/relationships/image" Target="../media/image14.emf"/><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12.emf"/><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image" Target="../media/image11.emf"/><Relationship Id="rId16" Type="http://schemas.openxmlformats.org/officeDocument/2006/relationships/image" Target="../media/image35.emf"/><Relationship Id="rId1" Type="http://schemas.openxmlformats.org/officeDocument/2006/relationships/image" Target="../media/image25.emf"/><Relationship Id="rId6" Type="http://schemas.openxmlformats.org/officeDocument/2006/relationships/image" Target="../media/image19.emf"/><Relationship Id="rId11" Type="http://schemas.openxmlformats.org/officeDocument/2006/relationships/image" Target="../media/image30.emf"/><Relationship Id="rId5" Type="http://schemas.openxmlformats.org/officeDocument/2006/relationships/image" Target="../media/image18.emf"/><Relationship Id="rId15" Type="http://schemas.openxmlformats.org/officeDocument/2006/relationships/image" Target="../media/image34.emf"/><Relationship Id="rId10" Type="http://schemas.openxmlformats.org/officeDocument/2006/relationships/image" Target="../media/image29.emf"/><Relationship Id="rId4" Type="http://schemas.openxmlformats.org/officeDocument/2006/relationships/image" Target="../media/image17.emf"/><Relationship Id="rId9" Type="http://schemas.openxmlformats.org/officeDocument/2006/relationships/image" Target="../media/image28.emf"/><Relationship Id="rId14"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3.emf"/><Relationship Id="rId7" Type="http://schemas.openxmlformats.org/officeDocument/2006/relationships/image" Target="../media/image48.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7.emf"/><Relationship Id="rId11" Type="http://schemas.openxmlformats.org/officeDocument/2006/relationships/image" Target="../media/image52.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12</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13</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14</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15</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17</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0427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18</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19</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20</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21</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22</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23</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24</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25</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26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D897087-A3F0-F543-A25A-000FDCAC80BC}" type="slidenum">
              <a:rPr lang="en-US" sz="1200"/>
              <a:pPr/>
              <a:t>27</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1000">
              <a:latin typeface="Palatino"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683FB6-EE88-5D45-B8AA-C7658B0FB69B}" type="slidenum">
              <a:rPr lang="en-US" sz="1200"/>
              <a:pPr/>
              <a:t>28</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228600" indent="-228600">
              <a:lnSpc>
                <a:spcPct val="90000"/>
              </a:lnSpc>
              <a:spcBef>
                <a:spcPct val="0"/>
              </a:spcBef>
            </a:pPr>
            <a:r>
              <a:rPr lang="en-US" sz="2800">
                <a:latin typeface="Times" charset="0"/>
                <a:ea typeface="ＭＳ Ｐゴシック" charset="0"/>
                <a:cs typeface="ＭＳ Ｐゴシック" charset="0"/>
              </a:rPr>
              <a:t>1780s -- Luigi Galvani --experiments w/ frogs, and contraction of leg muscles in the presence of static electric charges. One day, while cutting a frog leg with a steel scalpel, the scalpel accidentally touched a slime covered brass hook that was holding the frog</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leg in place, and it started twitching. He suspect that the twitching was due somehow to the metal conducting the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animal electricity,</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which he took to be evidence of the animal</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life force.</a:t>
            </a:r>
            <a:r>
              <a:rPr lang="ja-JP" altLang="en-US" sz="2800">
                <a:latin typeface="Times" charset="0"/>
                <a:ea typeface="ＭＳ Ｐゴシック" charset="0"/>
                <a:cs typeface="ＭＳ Ｐゴシック" charset="0"/>
              </a:rPr>
              <a:t>”</a:t>
            </a:r>
            <a:endParaRPr lang="en-US" sz="2800">
              <a:latin typeface="Times" charset="0"/>
              <a:ea typeface="ＭＳ Ｐゴシック" charset="0"/>
              <a:cs typeface="ＭＳ Ｐゴシック" charset="0"/>
            </a:endParaRP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a:spcBef>
                <a:spcPct val="50000"/>
              </a:spcBef>
            </a:pPr>
            <a:r>
              <a:rPr lang="en-US" sz="2800">
                <a:latin typeface="Times" charset="0"/>
                <a:ea typeface="ＭＳ Ｐゴシック" charset="0"/>
                <a:cs typeface="ＭＳ Ｐゴシック" charset="0"/>
              </a:rPr>
              <a:t>Alessandro Volta, a friend of Galvani</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who lived about 200 km (120 miles) away, respectfully disagreed. Volta thought that the source of electricity wasn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the animal, but the brass and steel metals themselves.</a:t>
            </a:r>
          </a:p>
          <a:p>
            <a:pPr marL="228600" indent="-228600">
              <a:spcBef>
                <a:spcPct val="50000"/>
              </a:spcBef>
            </a:pPr>
            <a:r>
              <a:rPr lang="en-US" sz="2800">
                <a:latin typeface="Times" charset="0"/>
                <a:ea typeface="ＭＳ Ｐゴシック" charset="0"/>
                <a:cs typeface="ＭＳ Ｐゴシック" charset="0"/>
              </a:rPr>
              <a:t>Volta conducted a series of experiments with various metals, and various types of moist conductors between the metals, in order to determine which combinations of materials would cause the frogs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legs to twitch the most.</a:t>
            </a:r>
          </a:p>
          <a:p>
            <a:pPr marL="228600" indent="-228600">
              <a:spcBef>
                <a:spcPct val="50000"/>
              </a:spcBef>
            </a:pPr>
            <a:r>
              <a:rPr lang="en-US" sz="2800">
                <a:latin typeface="Times" charset="0"/>
                <a:ea typeface="ＭＳ Ｐゴシック" charset="0"/>
                <a:cs typeface="ＭＳ Ｐゴシック" charset="0"/>
              </a:rPr>
              <a:t>Volta couldn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convince Galvani that the metals produced the electricity, because the frog legs were the only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electroscope</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at the time capable of detecting such small amounts of charge.</a:t>
            </a: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Galvani--static charges produce twitching</a:t>
            </a:r>
          </a:p>
          <a:p>
            <a:pPr marL="228600" indent="-228600" eaLnBrk="1" hangingPunct="1">
              <a:buFontTx/>
              <a:buAutoNum type="arabicPeriod"/>
            </a:pPr>
            <a:r>
              <a:rPr lang="en-US">
                <a:ea typeface="ＭＳ Ｐゴシック" charset="0"/>
                <a:cs typeface="ＭＳ Ｐゴシック" charset="0"/>
              </a:rPr>
              <a:t>twitching was evidence of  </a:t>
            </a:r>
            <a:r>
              <a:rPr lang="ja-JP" altLang="en-US">
                <a:ea typeface="ＭＳ Ｐゴシック" charset="0"/>
                <a:cs typeface="ＭＳ Ｐゴシック" charset="0"/>
              </a:rPr>
              <a:t>“</a:t>
            </a:r>
            <a:r>
              <a:rPr lang="en-US">
                <a:ea typeface="ＭＳ Ｐゴシック" charset="0"/>
                <a:cs typeface="ＭＳ Ｐゴシック" charset="0"/>
              </a:rPr>
              <a:t>animal electricity</a:t>
            </a:r>
            <a:r>
              <a:rPr lang="ja-JP" altLang="en-US">
                <a:ea typeface="ＭＳ Ｐゴシック" charset="0"/>
                <a:cs typeface="ＭＳ Ｐゴシック" charset="0"/>
              </a:rPr>
              <a:t>”</a:t>
            </a:r>
            <a:r>
              <a:rPr lang="en-US">
                <a:ea typeface="ＭＳ Ｐゴシック" charset="0"/>
                <a:cs typeface="ＭＳ Ｐゴシック" charset="0"/>
              </a:rPr>
              <a:t>, or </a:t>
            </a:r>
            <a:r>
              <a:rPr lang="ja-JP" altLang="en-US">
                <a:ea typeface="ＭＳ Ｐゴシック" charset="0"/>
                <a:cs typeface="ＭＳ Ｐゴシック" charset="0"/>
              </a:rPr>
              <a:t>“</a:t>
            </a:r>
            <a:r>
              <a:rPr lang="en-US">
                <a:ea typeface="ＭＳ Ｐゴシック" charset="0"/>
                <a:cs typeface="ＭＳ Ｐゴシック" charset="0"/>
              </a:rPr>
              <a:t>life force</a:t>
            </a:r>
            <a:r>
              <a:rPr lang="ja-JP" altLang="en-US">
                <a:ea typeface="ＭＳ Ｐゴシック" charset="0"/>
                <a:cs typeface="ＭＳ Ｐゴシック" charset="0"/>
              </a:rPr>
              <a:t>”</a:t>
            </a:r>
            <a:endParaRPr lang="en-US">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Volta--twitching was evidence of electric charges in metals</a:t>
            </a:r>
          </a:p>
          <a:p>
            <a:pPr marL="228600" indent="-228600" eaLnBrk="1" hangingPunct="1">
              <a:buFontTx/>
              <a:buAutoNum type="arabicPeriod"/>
            </a:pPr>
            <a:endParaRPr lang="en-US">
              <a:ea typeface="ＭＳ Ｐゴシック" charset="0"/>
              <a:cs typeface="ＭＳ Ｐゴシック" charset="0"/>
            </a:endParaRPr>
          </a:p>
          <a:p>
            <a:pPr marL="228600" indent="-228600" eaLnBrk="1" hangingPunct="1"/>
            <a:r>
              <a:rPr lang="en-US">
                <a:ea typeface="ＭＳ Ｐゴシック" charset="0"/>
                <a:cs typeface="ＭＳ Ｐゴシック" charset="0"/>
              </a:rPr>
              <a:t>Volta</a:t>
            </a:r>
            <a:r>
              <a:rPr lang="ja-JP" altLang="en-US">
                <a:ea typeface="ＭＳ Ｐゴシック" charset="0"/>
                <a:cs typeface="ＭＳ Ｐゴシック" charset="0"/>
              </a:rPr>
              <a:t>’</a:t>
            </a:r>
            <a:r>
              <a:rPr lang="en-US">
                <a:ea typeface="ＭＳ Ｐゴシック" charset="0"/>
                <a:cs typeface="ＭＳ Ｐゴシック" charset="0"/>
              </a:rPr>
              <a:t>s experiments lead him to develop the first Electric Pile, or Battery. Less potential, but ability to deliver current over a long period of time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683FB6-EE88-5D45-B8AA-C7658B0FB69B}" type="slidenum">
              <a:rPr lang="en-US" sz="1200"/>
              <a:pPr/>
              <a:t>29</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marL="228600" indent="-228600">
              <a:lnSpc>
                <a:spcPct val="90000"/>
              </a:lnSpc>
              <a:spcBef>
                <a:spcPct val="0"/>
              </a:spcBef>
            </a:pPr>
            <a:r>
              <a:rPr lang="en-US" sz="2800">
                <a:latin typeface="Times" charset="0"/>
                <a:ea typeface="ＭＳ Ｐゴシック" charset="0"/>
                <a:cs typeface="ＭＳ Ｐゴシック" charset="0"/>
              </a:rPr>
              <a:t>1780s -- Luigi Galvani --experiments w/ frogs, and contraction of leg muscles in the presence of static electric charges. One day, while cutting a frog leg with a steel scalpel, the scalpel accidentally touched a slime covered brass hook that was holding the frog</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leg in place, and it started twitching. He suspect that the twitching was due somehow to the metal conducting the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animal electricity,</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which he took to be evidence of the animal</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life force.</a:t>
            </a:r>
            <a:r>
              <a:rPr lang="ja-JP" altLang="en-US" sz="2800">
                <a:latin typeface="Times" charset="0"/>
                <a:ea typeface="ＭＳ Ｐゴシック" charset="0"/>
                <a:cs typeface="ＭＳ Ｐゴシック" charset="0"/>
              </a:rPr>
              <a:t>”</a:t>
            </a:r>
            <a:endParaRPr lang="en-US" sz="2800">
              <a:latin typeface="Times" charset="0"/>
              <a:ea typeface="ＭＳ Ｐゴシック" charset="0"/>
              <a:cs typeface="ＭＳ Ｐゴシック" charset="0"/>
            </a:endParaRP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a:spcBef>
                <a:spcPct val="50000"/>
              </a:spcBef>
            </a:pPr>
            <a:r>
              <a:rPr lang="en-US" sz="2800">
                <a:latin typeface="Times" charset="0"/>
                <a:ea typeface="ＭＳ Ｐゴシック" charset="0"/>
                <a:cs typeface="ＭＳ Ｐゴシック" charset="0"/>
              </a:rPr>
              <a:t>Alessandro Volta, a friend of Galvani</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s who lived about 200 km (120 miles) away, respectfully disagreed. Volta thought that the source of electricity wasn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the animal, but the brass and steel metals themselves.</a:t>
            </a:r>
          </a:p>
          <a:p>
            <a:pPr marL="228600" indent="-228600">
              <a:spcBef>
                <a:spcPct val="50000"/>
              </a:spcBef>
            </a:pPr>
            <a:r>
              <a:rPr lang="en-US" sz="2800">
                <a:latin typeface="Times" charset="0"/>
                <a:ea typeface="ＭＳ Ｐゴシック" charset="0"/>
                <a:cs typeface="ＭＳ Ｐゴシック" charset="0"/>
              </a:rPr>
              <a:t>Volta conducted a series of experiments with various metals, and various types of moist conductors between the metals, in order to determine which combinations of materials would cause the frogs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legs to twitch the most.</a:t>
            </a:r>
          </a:p>
          <a:p>
            <a:pPr marL="228600" indent="-228600">
              <a:spcBef>
                <a:spcPct val="50000"/>
              </a:spcBef>
            </a:pPr>
            <a:r>
              <a:rPr lang="en-US" sz="2800">
                <a:latin typeface="Times" charset="0"/>
                <a:ea typeface="ＭＳ Ｐゴシック" charset="0"/>
                <a:cs typeface="ＭＳ Ｐゴシック" charset="0"/>
              </a:rPr>
              <a:t>Volta couldn</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t convince Galvani that the metals produced the electricity, because the frog legs were the only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electroscope</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at the time capable of detecting such small amounts of charge.</a:t>
            </a:r>
          </a:p>
          <a:p>
            <a:pPr marL="228600" indent="-228600">
              <a:lnSpc>
                <a:spcPct val="90000"/>
              </a:lnSpc>
              <a:spcBef>
                <a:spcPct val="0"/>
              </a:spcBef>
            </a:pPr>
            <a:endParaRPr lang="en-US" sz="2800">
              <a:latin typeface="Times" charset="0"/>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Galvani--static charges produce twitching</a:t>
            </a:r>
          </a:p>
          <a:p>
            <a:pPr marL="228600" indent="-228600" eaLnBrk="1" hangingPunct="1">
              <a:buFontTx/>
              <a:buAutoNum type="arabicPeriod"/>
            </a:pPr>
            <a:r>
              <a:rPr lang="en-US">
                <a:ea typeface="ＭＳ Ｐゴシック" charset="0"/>
                <a:cs typeface="ＭＳ Ｐゴシック" charset="0"/>
              </a:rPr>
              <a:t>twitching was evidence of  </a:t>
            </a:r>
            <a:r>
              <a:rPr lang="ja-JP" altLang="en-US">
                <a:ea typeface="ＭＳ Ｐゴシック" charset="0"/>
                <a:cs typeface="ＭＳ Ｐゴシック" charset="0"/>
              </a:rPr>
              <a:t>“</a:t>
            </a:r>
            <a:r>
              <a:rPr lang="en-US">
                <a:ea typeface="ＭＳ Ｐゴシック" charset="0"/>
                <a:cs typeface="ＭＳ Ｐゴシック" charset="0"/>
              </a:rPr>
              <a:t>animal electricity</a:t>
            </a:r>
            <a:r>
              <a:rPr lang="ja-JP" altLang="en-US">
                <a:ea typeface="ＭＳ Ｐゴシック" charset="0"/>
                <a:cs typeface="ＭＳ Ｐゴシック" charset="0"/>
              </a:rPr>
              <a:t>”</a:t>
            </a:r>
            <a:r>
              <a:rPr lang="en-US">
                <a:ea typeface="ＭＳ Ｐゴシック" charset="0"/>
                <a:cs typeface="ＭＳ Ｐゴシック" charset="0"/>
              </a:rPr>
              <a:t>, or </a:t>
            </a:r>
            <a:r>
              <a:rPr lang="ja-JP" altLang="en-US">
                <a:ea typeface="ＭＳ Ｐゴシック" charset="0"/>
                <a:cs typeface="ＭＳ Ｐゴシック" charset="0"/>
              </a:rPr>
              <a:t>“</a:t>
            </a:r>
            <a:r>
              <a:rPr lang="en-US">
                <a:ea typeface="ＭＳ Ｐゴシック" charset="0"/>
                <a:cs typeface="ＭＳ Ｐゴシック" charset="0"/>
              </a:rPr>
              <a:t>life force</a:t>
            </a:r>
            <a:r>
              <a:rPr lang="ja-JP" altLang="en-US">
                <a:ea typeface="ＭＳ Ｐゴシック" charset="0"/>
                <a:cs typeface="ＭＳ Ｐゴシック" charset="0"/>
              </a:rPr>
              <a:t>”</a:t>
            </a:r>
            <a:endParaRPr lang="en-US">
              <a:ea typeface="ＭＳ Ｐゴシック" charset="0"/>
              <a:cs typeface="ＭＳ Ｐゴシック" charset="0"/>
            </a:endParaRPr>
          </a:p>
          <a:p>
            <a:pPr marL="228600" indent="-228600" eaLnBrk="1" hangingPunct="1">
              <a:buFontTx/>
              <a:buAutoNum type="arabicPeriod"/>
            </a:pPr>
            <a:r>
              <a:rPr lang="en-US">
                <a:ea typeface="ＭＳ Ｐゴシック" charset="0"/>
                <a:cs typeface="ＭＳ Ｐゴシック" charset="0"/>
              </a:rPr>
              <a:t>Volta--twitching was evidence of electric charges in metals</a:t>
            </a:r>
          </a:p>
          <a:p>
            <a:pPr marL="228600" indent="-228600" eaLnBrk="1" hangingPunct="1">
              <a:buFontTx/>
              <a:buAutoNum type="arabicPeriod"/>
            </a:pPr>
            <a:endParaRPr lang="en-US">
              <a:ea typeface="ＭＳ Ｐゴシック" charset="0"/>
              <a:cs typeface="ＭＳ Ｐゴシック" charset="0"/>
            </a:endParaRPr>
          </a:p>
          <a:p>
            <a:pPr marL="228600" indent="-228600" eaLnBrk="1" hangingPunct="1"/>
            <a:r>
              <a:rPr lang="en-US">
                <a:ea typeface="ＭＳ Ｐゴシック" charset="0"/>
                <a:cs typeface="ＭＳ Ｐゴシック" charset="0"/>
              </a:rPr>
              <a:t>Volta</a:t>
            </a:r>
            <a:r>
              <a:rPr lang="ja-JP" altLang="en-US">
                <a:ea typeface="ＭＳ Ｐゴシック" charset="0"/>
                <a:cs typeface="ＭＳ Ｐゴシック" charset="0"/>
              </a:rPr>
              <a:t>’</a:t>
            </a:r>
            <a:r>
              <a:rPr lang="en-US">
                <a:ea typeface="ＭＳ Ｐゴシック" charset="0"/>
                <a:cs typeface="ＭＳ Ｐゴシック" charset="0"/>
              </a:rPr>
              <a:t>s experiments lead him to develop the first Electric Pile, or Battery. Less potential, but ability to deliver current over a long period of time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D9FB65-F66A-804C-AFB3-A865A52785D0}" type="slidenum">
              <a:rPr lang="en-US" sz="1200"/>
              <a:pPr/>
              <a:t>30</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marL="228600" indent="-228600">
              <a:lnSpc>
                <a:spcPct val="90000"/>
              </a:lnSpc>
              <a:spcBef>
                <a:spcPct val="0"/>
              </a:spcBef>
            </a:pPr>
            <a:r>
              <a:rPr lang="en-US" sz="2800">
                <a:latin typeface="Times" charset="0"/>
                <a:ea typeface="ＭＳ Ｐゴシック" charset="0"/>
                <a:cs typeface="ＭＳ Ｐゴシック" charset="0"/>
              </a:rPr>
              <a:t>As acid eats into Zn, Zn</a:t>
            </a:r>
            <a:r>
              <a:rPr lang="en-US" sz="2800" baseline="30000">
                <a:latin typeface="Times" charset="0"/>
                <a:ea typeface="ＭＳ Ｐゴシック" charset="0"/>
                <a:cs typeface="ＭＳ Ｐゴシック" charset="0"/>
              </a:rPr>
              <a:t>2+</a:t>
            </a:r>
            <a:r>
              <a:rPr lang="en-US" sz="2800">
                <a:latin typeface="Times" charset="0"/>
                <a:ea typeface="ＭＳ Ｐゴシック" charset="0"/>
                <a:cs typeface="ＭＳ Ｐゴシック" charset="0"/>
              </a:rPr>
              <a:t> ions are drawn into electrolyte, leaving </a:t>
            </a:r>
            <a:r>
              <a:rPr lang="en-US" sz="2800" i="1">
                <a:latin typeface="Times" charset="0"/>
                <a:ea typeface="ＭＳ Ｐゴシック" charset="0"/>
                <a:cs typeface="ＭＳ Ｐゴシック" charset="0"/>
              </a:rPr>
              <a:t>e</a:t>
            </a:r>
            <a:r>
              <a:rPr lang="en-US" sz="2800" i="1" baseline="300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in the zinc. Extra </a:t>
            </a:r>
            <a:r>
              <a:rPr lang="en-US" sz="2800" i="1">
                <a:latin typeface="Times" charset="0"/>
                <a:ea typeface="ＭＳ Ｐゴシック" charset="0"/>
                <a:cs typeface="ＭＳ Ｐゴシック" charset="0"/>
              </a:rPr>
              <a:t>e</a:t>
            </a:r>
            <a:r>
              <a:rPr lang="en-US" sz="2800" i="1" baseline="300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are pulled from the carbon rod to neutralize the now positively charged electrolyte, leaving </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positive charges</a:t>
            </a:r>
            <a:r>
              <a:rPr lang="ja-JP" altLang="en-US" sz="2800">
                <a:latin typeface="Times" charset="0"/>
                <a:ea typeface="ＭＳ Ｐゴシック" charset="0"/>
                <a:cs typeface="ＭＳ Ｐゴシック" charset="0"/>
              </a:rPr>
              <a:t>”</a:t>
            </a:r>
            <a:r>
              <a:rPr lang="en-US" sz="2800">
                <a:latin typeface="Times" charset="0"/>
                <a:ea typeface="ＭＳ Ｐゴシック" charset="0"/>
                <a:cs typeface="ＭＳ Ｐゴシック" charset="0"/>
              </a:rPr>
              <a:t> (electron holes) on the carbon.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31</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32</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33</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34</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35</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37</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38</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39</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40</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8E4041E-91B0-E947-98DB-A0F8159F5951}" type="slidenum">
              <a:rPr lang="en-US" sz="1200"/>
              <a:pPr/>
              <a:t>41</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1BFB9A3-C508-8343-BF98-2DD0D16C73EB}" type="slidenum">
              <a:rPr lang="en-US" sz="1200"/>
              <a:pPr/>
              <a:t>42</a:t>
            </a:fld>
            <a:endParaRPr 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r>
              <a:rPr lang="en-US" sz="2000">
                <a:latin typeface="Palatino" charset="0"/>
                <a:ea typeface="ＭＳ Ｐゴシック" charset="0"/>
                <a:cs typeface="ＭＳ Ｐゴシック" charset="0"/>
              </a:rPr>
              <a:t>In order to try to increase Capacitance in a parallel-plate capacitor, you can</a:t>
            </a:r>
            <a:r>
              <a:rPr lang="ja-JP" altLang="en-US" sz="2000">
                <a:latin typeface="Palatino" charset="0"/>
                <a:ea typeface="ＭＳ Ｐゴシック" charset="0"/>
                <a:cs typeface="ＭＳ Ｐゴシック" charset="0"/>
              </a:rPr>
              <a:t>’</a:t>
            </a:r>
            <a:r>
              <a:rPr lang="en-US" sz="2000">
                <a:latin typeface="Palatino" charset="0"/>
                <a:ea typeface="ＭＳ Ｐゴシック" charset="0"/>
                <a:cs typeface="ＭＳ Ｐゴシック" charset="0"/>
              </a:rPr>
              <a:t>t just decrease </a:t>
            </a:r>
            <a:r>
              <a:rPr lang="en-US" sz="2000" i="1">
                <a:latin typeface="Palatino" charset="0"/>
                <a:ea typeface="ＭＳ Ｐゴシック" charset="0"/>
                <a:cs typeface="ＭＳ Ｐゴシック" charset="0"/>
              </a:rPr>
              <a:t>d</a:t>
            </a:r>
            <a:r>
              <a:rPr lang="en-US" sz="2000">
                <a:latin typeface="Palatino" charset="0"/>
                <a:ea typeface="ＭＳ Ｐゴシック" charset="0"/>
                <a:cs typeface="ＭＳ Ｐゴシック" charset="0"/>
              </a:rPr>
              <a:t> forever. The minimum value of </a:t>
            </a:r>
            <a:r>
              <a:rPr lang="en-US" sz="2000" i="1">
                <a:latin typeface="Palatino" charset="0"/>
                <a:ea typeface="ＭＳ Ｐゴシック" charset="0"/>
                <a:cs typeface="ＭＳ Ｐゴシック" charset="0"/>
              </a:rPr>
              <a:t>d </a:t>
            </a:r>
            <a:r>
              <a:rPr lang="en-US" sz="2000">
                <a:latin typeface="Palatino" charset="0"/>
                <a:ea typeface="ＭＳ Ｐゴシック" charset="0"/>
                <a:cs typeface="ＭＳ Ｐゴシック" charset="0"/>
              </a:rPr>
              <a:t>is limited by the breakdown strength of the material.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2AADE78-68C6-6E40-89DA-868DA6E0B489}" type="slidenum">
              <a:rPr lang="en-US" sz="1200"/>
              <a:pPr/>
              <a:t>43</a:t>
            </a:fld>
            <a:endParaRPr lang="en-US" sz="1200"/>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endParaRPr lang="en-US">
              <a:ea typeface="ＭＳ Ｐゴシック" charset="0"/>
              <a:cs typeface="ＭＳ Ｐゴシック" charset="0"/>
            </a:endParaRPr>
          </a:p>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2AADE78-68C6-6E40-89DA-868DA6E0B489}" type="slidenum">
              <a:rPr lang="en-US" sz="1200"/>
              <a:pPr/>
              <a:t>44</a:t>
            </a:fld>
            <a:endParaRPr lang="en-US" sz="1200"/>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endParaRPr lang="en-US">
              <a:ea typeface="ＭＳ Ｐゴシック" charset="0"/>
              <a:cs typeface="ＭＳ Ｐゴシック" charset="0"/>
            </a:endParaRPr>
          </a:p>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8</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9</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26B2A1D-5303-154B-822E-F6AA0DA3AD67}" type="slidenum">
              <a:rPr lang="en-US" sz="1200"/>
              <a:pPr/>
              <a:t>10</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B2668C-8FA3-4C40-9E77-746012638331}" type="slidenum">
              <a:rPr lang="en-US" sz="1200"/>
              <a:pPr/>
              <a:t>11</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2/9/22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9.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43.emf"/><Relationship Id="rId4" Type="http://schemas.openxmlformats.org/officeDocument/2006/relationships/image" Target="../media/image44.jpeg"/><Relationship Id="rId9"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5.emf"/><Relationship Id="rId18" Type="http://schemas.openxmlformats.org/officeDocument/2006/relationships/oleObject" Target="../embeddings/oleObject60.bin"/><Relationship Id="rId26" Type="http://schemas.openxmlformats.org/officeDocument/2006/relationships/image" Target="../media/image50.emf"/><Relationship Id="rId3" Type="http://schemas.openxmlformats.org/officeDocument/2006/relationships/notesSlide" Target="../notesSlides/notesSlide10.xml"/><Relationship Id="rId21" Type="http://schemas.openxmlformats.org/officeDocument/2006/relationships/oleObject" Target="../embeddings/oleObject63.bin"/><Relationship Id="rId7" Type="http://schemas.openxmlformats.org/officeDocument/2006/relationships/oleObject" Target="../embeddings/oleObject54.bin"/><Relationship Id="rId12" Type="http://schemas.openxmlformats.org/officeDocument/2006/relationships/oleObject" Target="../embeddings/oleObject57.bin"/><Relationship Id="rId17" Type="http://schemas.openxmlformats.org/officeDocument/2006/relationships/image" Target="../media/image47.emf"/><Relationship Id="rId25"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2.bin"/><Relationship Id="rId29" Type="http://schemas.openxmlformats.org/officeDocument/2006/relationships/oleObject" Target="../embeddings/oleObject67.bin"/><Relationship Id="rId1" Type="http://schemas.openxmlformats.org/officeDocument/2006/relationships/vmlDrawing" Target="../drawings/vmlDrawing9.vml"/><Relationship Id="rId6" Type="http://schemas.openxmlformats.org/officeDocument/2006/relationships/image" Target="../media/image41.emf"/><Relationship Id="rId11" Type="http://schemas.openxmlformats.org/officeDocument/2006/relationships/oleObject" Target="../embeddings/oleObject56.bin"/><Relationship Id="rId24" Type="http://schemas.openxmlformats.org/officeDocument/2006/relationships/image" Target="../media/image49.emf"/><Relationship Id="rId5" Type="http://schemas.openxmlformats.org/officeDocument/2006/relationships/oleObject" Target="../embeddings/oleObject53.bin"/><Relationship Id="rId15" Type="http://schemas.openxmlformats.org/officeDocument/2006/relationships/image" Target="../media/image46.emf"/><Relationship Id="rId23" Type="http://schemas.openxmlformats.org/officeDocument/2006/relationships/oleObject" Target="../embeddings/oleObject64.bin"/><Relationship Id="rId28" Type="http://schemas.openxmlformats.org/officeDocument/2006/relationships/image" Target="../media/image51.emf"/><Relationship Id="rId10" Type="http://schemas.openxmlformats.org/officeDocument/2006/relationships/image" Target="../media/image43.emf"/><Relationship Id="rId19" Type="http://schemas.openxmlformats.org/officeDocument/2006/relationships/oleObject" Target="../embeddings/oleObject61.bin"/><Relationship Id="rId4" Type="http://schemas.openxmlformats.org/officeDocument/2006/relationships/image" Target="../media/image44.jpeg"/><Relationship Id="rId9" Type="http://schemas.openxmlformats.org/officeDocument/2006/relationships/oleObject" Target="../embeddings/oleObject55.bin"/><Relationship Id="rId14" Type="http://schemas.openxmlformats.org/officeDocument/2006/relationships/oleObject" Target="../embeddings/oleObject58.bin"/><Relationship Id="rId22" Type="http://schemas.openxmlformats.org/officeDocument/2006/relationships/image" Target="../media/image48.emf"/><Relationship Id="rId27" Type="http://schemas.openxmlformats.org/officeDocument/2006/relationships/oleObject" Target="../embeddings/oleObject66.bin"/><Relationship Id="rId30"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oleObject" Target="../embeddings/oleObject72.bin"/><Relationship Id="rId18" Type="http://schemas.openxmlformats.org/officeDocument/2006/relationships/oleObject" Target="../embeddings/oleObject75.bin"/><Relationship Id="rId3" Type="http://schemas.openxmlformats.org/officeDocument/2006/relationships/notesSlide" Target="../notesSlides/notesSlide11.xml"/><Relationship Id="rId21" Type="http://schemas.openxmlformats.org/officeDocument/2006/relationships/image" Target="../media/image56.emf"/><Relationship Id="rId7" Type="http://schemas.openxmlformats.org/officeDocument/2006/relationships/image" Target="../media/image42.emf"/><Relationship Id="rId12" Type="http://schemas.openxmlformats.org/officeDocument/2006/relationships/image" Target="../media/image44.jpeg"/><Relationship Id="rId17" Type="http://schemas.openxmlformats.org/officeDocument/2006/relationships/image" Target="../media/image54.e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10.vml"/><Relationship Id="rId6" Type="http://schemas.openxmlformats.org/officeDocument/2006/relationships/oleObject" Target="../embeddings/oleObject69.bin"/><Relationship Id="rId11" Type="http://schemas.openxmlformats.org/officeDocument/2006/relationships/image" Target="../media/image53.emf"/><Relationship Id="rId5" Type="http://schemas.openxmlformats.org/officeDocument/2006/relationships/image" Target="../media/image41.emf"/><Relationship Id="rId15" Type="http://schemas.openxmlformats.org/officeDocument/2006/relationships/oleObject" Target="../embeddings/oleObject73.bin"/><Relationship Id="rId23" Type="http://schemas.openxmlformats.org/officeDocument/2006/relationships/image" Target="../media/image57.emf"/><Relationship Id="rId10" Type="http://schemas.openxmlformats.org/officeDocument/2006/relationships/oleObject" Target="../embeddings/oleObject71.bin"/><Relationship Id="rId19" Type="http://schemas.openxmlformats.org/officeDocument/2006/relationships/image" Target="../media/image55.emf"/><Relationship Id="rId4" Type="http://schemas.openxmlformats.org/officeDocument/2006/relationships/oleObject" Target="../embeddings/oleObject68.bin"/><Relationship Id="rId9" Type="http://schemas.openxmlformats.org/officeDocument/2006/relationships/image" Target="../media/image43.emf"/><Relationship Id="rId14" Type="http://schemas.openxmlformats.org/officeDocument/2006/relationships/image" Target="../media/image47.emf"/><Relationship Id="rId22" Type="http://schemas.openxmlformats.org/officeDocument/2006/relationships/oleObject" Target="../embeddings/oleObject7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oleObject" Target="../embeddings/oleObject85.bin"/><Relationship Id="rId3" Type="http://schemas.openxmlformats.org/officeDocument/2006/relationships/notesSlide" Target="../notesSlides/notesSlide12.xml"/><Relationship Id="rId7" Type="http://schemas.openxmlformats.org/officeDocument/2006/relationships/image" Target="../media/image59.emf"/><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9.bin"/><Relationship Id="rId11" Type="http://schemas.openxmlformats.org/officeDocument/2006/relationships/oleObject" Target="../embeddings/oleObject83.bin"/><Relationship Id="rId5" Type="http://schemas.openxmlformats.org/officeDocument/2006/relationships/image" Target="../media/image58.emf"/><Relationship Id="rId10" Type="http://schemas.openxmlformats.org/officeDocument/2006/relationships/oleObject" Target="../embeddings/oleObject82.bin"/><Relationship Id="rId4" Type="http://schemas.openxmlformats.org/officeDocument/2006/relationships/oleObject" Target="../embeddings/oleObject78.bin"/><Relationship Id="rId9" Type="http://schemas.openxmlformats.org/officeDocument/2006/relationships/oleObject" Target="../embeddings/oleObject81.bin"/><Relationship Id="rId14" Type="http://schemas.openxmlformats.org/officeDocument/2006/relationships/image" Target="../media/image60.emf"/></Relationships>
</file>

<file path=ppt/slides/_rels/slide15.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3.emf"/><Relationship Id="rId3" Type="http://schemas.openxmlformats.org/officeDocument/2006/relationships/notesSlide" Target="../notesSlides/notesSlide13.xml"/><Relationship Id="rId7" Type="http://schemas.openxmlformats.org/officeDocument/2006/relationships/oleObject" Target="../embeddings/oleObject88.bin"/><Relationship Id="rId12" Type="http://schemas.openxmlformats.org/officeDocument/2006/relationships/oleObject" Target="../embeddings/oleObject91.bin"/><Relationship Id="rId2" Type="http://schemas.openxmlformats.org/officeDocument/2006/relationships/slideLayout" Target="../slideLayouts/slideLayout2.xml"/><Relationship Id="rId16" Type="http://schemas.openxmlformats.org/officeDocument/2006/relationships/oleObject" Target="../embeddings/oleObject93.bin"/><Relationship Id="rId1" Type="http://schemas.openxmlformats.org/officeDocument/2006/relationships/vmlDrawing" Target="../drawings/vmlDrawing12.vml"/><Relationship Id="rId6" Type="http://schemas.openxmlformats.org/officeDocument/2006/relationships/oleObject" Target="../embeddings/oleObject87.bin"/><Relationship Id="rId11" Type="http://schemas.openxmlformats.org/officeDocument/2006/relationships/image" Target="../media/image62.emf"/><Relationship Id="rId5" Type="http://schemas.openxmlformats.org/officeDocument/2006/relationships/image" Target="../media/image59.emf"/><Relationship Id="rId15" Type="http://schemas.openxmlformats.org/officeDocument/2006/relationships/image" Target="../media/image64.emf"/><Relationship Id="rId10" Type="http://schemas.openxmlformats.org/officeDocument/2006/relationships/oleObject" Target="../embeddings/oleObject90.bin"/><Relationship Id="rId4" Type="http://schemas.openxmlformats.org/officeDocument/2006/relationships/oleObject" Target="../embeddings/oleObject86.bin"/><Relationship Id="rId9" Type="http://schemas.openxmlformats.org/officeDocument/2006/relationships/oleObject" Target="../embeddings/oleObject89.bin"/><Relationship Id="rId14" Type="http://schemas.openxmlformats.org/officeDocument/2006/relationships/oleObject" Target="../embeddings/oleObject9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69.emf"/><Relationship Id="rId18" Type="http://schemas.openxmlformats.org/officeDocument/2006/relationships/oleObject" Target="../embeddings/oleObject101.bin"/><Relationship Id="rId26" Type="http://schemas.openxmlformats.org/officeDocument/2006/relationships/oleObject" Target="../embeddings/oleObject105.bin"/><Relationship Id="rId3" Type="http://schemas.openxmlformats.org/officeDocument/2006/relationships/notesSlide" Target="../notesSlides/notesSlide14.xml"/><Relationship Id="rId21" Type="http://schemas.openxmlformats.org/officeDocument/2006/relationships/image" Target="../media/image73.emf"/><Relationship Id="rId7" Type="http://schemas.openxmlformats.org/officeDocument/2006/relationships/image" Target="../media/image66.emf"/><Relationship Id="rId12" Type="http://schemas.openxmlformats.org/officeDocument/2006/relationships/oleObject" Target="../embeddings/oleObject98.bin"/><Relationship Id="rId17" Type="http://schemas.openxmlformats.org/officeDocument/2006/relationships/image" Target="../media/image71.emf"/><Relationship Id="rId25" Type="http://schemas.openxmlformats.org/officeDocument/2006/relationships/image" Target="../media/image75.emf"/><Relationship Id="rId2" Type="http://schemas.openxmlformats.org/officeDocument/2006/relationships/slideLayout" Target="../slideLayouts/slideLayout2.xml"/><Relationship Id="rId16" Type="http://schemas.openxmlformats.org/officeDocument/2006/relationships/oleObject" Target="../embeddings/oleObject100.bin"/><Relationship Id="rId20" Type="http://schemas.openxmlformats.org/officeDocument/2006/relationships/oleObject" Target="../embeddings/oleObject102.bin"/><Relationship Id="rId1" Type="http://schemas.openxmlformats.org/officeDocument/2006/relationships/vmlDrawing" Target="../drawings/vmlDrawing13.vml"/><Relationship Id="rId6" Type="http://schemas.openxmlformats.org/officeDocument/2006/relationships/oleObject" Target="../embeddings/oleObject95.bin"/><Relationship Id="rId11" Type="http://schemas.openxmlformats.org/officeDocument/2006/relationships/image" Target="../media/image68.emf"/><Relationship Id="rId24" Type="http://schemas.openxmlformats.org/officeDocument/2006/relationships/oleObject" Target="../embeddings/oleObject104.bin"/><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image" Target="../media/image74.emf"/><Relationship Id="rId10" Type="http://schemas.openxmlformats.org/officeDocument/2006/relationships/oleObject" Target="../embeddings/oleObject97.bin"/><Relationship Id="rId19" Type="http://schemas.openxmlformats.org/officeDocument/2006/relationships/image" Target="../media/image72.emf"/><Relationship Id="rId4" Type="http://schemas.openxmlformats.org/officeDocument/2006/relationships/oleObject" Target="../embeddings/oleObject94.bin"/><Relationship Id="rId9" Type="http://schemas.openxmlformats.org/officeDocument/2006/relationships/image" Target="../media/image67.emf"/><Relationship Id="rId14" Type="http://schemas.openxmlformats.org/officeDocument/2006/relationships/oleObject" Target="../embeddings/oleObject99.bin"/><Relationship Id="rId22" Type="http://schemas.openxmlformats.org/officeDocument/2006/relationships/oleObject" Target="../embeddings/oleObject103.bin"/><Relationship Id="rId27" Type="http://schemas.openxmlformats.org/officeDocument/2006/relationships/image" Target="../media/image7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07.bin"/><Relationship Id="rId5" Type="http://schemas.openxmlformats.org/officeDocument/2006/relationships/image" Target="../media/image77.emf"/><Relationship Id="rId4" Type="http://schemas.openxmlformats.org/officeDocument/2006/relationships/oleObject" Target="../embeddings/oleObject10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83.emf"/><Relationship Id="rId3" Type="http://schemas.openxmlformats.org/officeDocument/2006/relationships/notesSlide" Target="../notesSlides/notesSlide16.xml"/><Relationship Id="rId7" Type="http://schemas.openxmlformats.org/officeDocument/2006/relationships/image" Target="../media/image80.emf"/><Relationship Id="rId12" Type="http://schemas.openxmlformats.org/officeDocument/2006/relationships/oleObject" Target="../embeddings/oleObject112.bin"/><Relationship Id="rId17" Type="http://schemas.openxmlformats.org/officeDocument/2006/relationships/image" Target="../media/image85.emf"/><Relationship Id="rId2" Type="http://schemas.openxmlformats.org/officeDocument/2006/relationships/slideLayout" Target="../slideLayouts/slideLayout2.xml"/><Relationship Id="rId16" Type="http://schemas.openxmlformats.org/officeDocument/2006/relationships/oleObject" Target="../embeddings/oleObject114.bin"/><Relationship Id="rId1" Type="http://schemas.openxmlformats.org/officeDocument/2006/relationships/vmlDrawing" Target="../drawings/vmlDrawing15.vml"/><Relationship Id="rId6" Type="http://schemas.openxmlformats.org/officeDocument/2006/relationships/oleObject" Target="../embeddings/oleObject109.bin"/><Relationship Id="rId11" Type="http://schemas.openxmlformats.org/officeDocument/2006/relationships/image" Target="../media/image82.emf"/><Relationship Id="rId5" Type="http://schemas.openxmlformats.org/officeDocument/2006/relationships/image" Target="../media/image79.emf"/><Relationship Id="rId15" Type="http://schemas.openxmlformats.org/officeDocument/2006/relationships/image" Target="../media/image84.e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81.emf"/><Relationship Id="rId14" Type="http://schemas.openxmlformats.org/officeDocument/2006/relationships/oleObject" Target="../embeddings/oleObject1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116.bin"/><Relationship Id="rId5" Type="http://schemas.openxmlformats.org/officeDocument/2006/relationships/image" Target="../media/image86.emf"/><Relationship Id="rId4" Type="http://schemas.openxmlformats.org/officeDocument/2006/relationships/oleObject" Target="../embeddings/oleObject115.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82.emf"/><Relationship Id="rId18" Type="http://schemas.openxmlformats.org/officeDocument/2006/relationships/oleObject" Target="../embeddings/oleObject124.bin"/><Relationship Id="rId3" Type="http://schemas.openxmlformats.org/officeDocument/2006/relationships/notesSlide" Target="../notesSlides/notesSlide18.xml"/><Relationship Id="rId7" Type="http://schemas.openxmlformats.org/officeDocument/2006/relationships/image" Target="../media/image88.emf"/><Relationship Id="rId12" Type="http://schemas.openxmlformats.org/officeDocument/2006/relationships/oleObject" Target="../embeddings/oleObject121.bin"/><Relationship Id="rId17" Type="http://schemas.openxmlformats.org/officeDocument/2006/relationships/image" Target="../media/image92.emf"/><Relationship Id="rId2" Type="http://schemas.openxmlformats.org/officeDocument/2006/relationships/slideLayout" Target="../slideLayouts/slideLayout2.xml"/><Relationship Id="rId16" Type="http://schemas.openxmlformats.org/officeDocument/2006/relationships/oleObject" Target="../embeddings/oleObject123.bin"/><Relationship Id="rId20" Type="http://schemas.openxmlformats.org/officeDocument/2006/relationships/image" Target="../media/image93.emf"/><Relationship Id="rId1" Type="http://schemas.openxmlformats.org/officeDocument/2006/relationships/vmlDrawing" Target="../drawings/vmlDrawing17.vml"/><Relationship Id="rId6" Type="http://schemas.openxmlformats.org/officeDocument/2006/relationships/oleObject" Target="../embeddings/oleObject118.bin"/><Relationship Id="rId11" Type="http://schemas.openxmlformats.org/officeDocument/2006/relationships/image" Target="../media/image90.emf"/><Relationship Id="rId5" Type="http://schemas.openxmlformats.org/officeDocument/2006/relationships/image" Target="../media/image87.emf"/><Relationship Id="rId15" Type="http://schemas.openxmlformats.org/officeDocument/2006/relationships/image" Target="../media/image91.emf"/><Relationship Id="rId10" Type="http://schemas.openxmlformats.org/officeDocument/2006/relationships/oleObject" Target="../embeddings/oleObject120.bin"/><Relationship Id="rId19" Type="http://schemas.openxmlformats.org/officeDocument/2006/relationships/oleObject" Target="../embeddings/oleObject125.bin"/><Relationship Id="rId4" Type="http://schemas.openxmlformats.org/officeDocument/2006/relationships/oleObject" Target="../embeddings/oleObject117.bin"/><Relationship Id="rId9" Type="http://schemas.openxmlformats.org/officeDocument/2006/relationships/image" Target="../media/image89.emf"/><Relationship Id="rId14" Type="http://schemas.openxmlformats.org/officeDocument/2006/relationships/oleObject" Target="../embeddings/oleObject122.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92.emf"/><Relationship Id="rId3" Type="http://schemas.openxmlformats.org/officeDocument/2006/relationships/notesSlide" Target="../notesSlides/notesSlide19.xml"/><Relationship Id="rId7" Type="http://schemas.openxmlformats.org/officeDocument/2006/relationships/image" Target="../media/image88.emf"/><Relationship Id="rId12" Type="http://schemas.openxmlformats.org/officeDocument/2006/relationships/oleObject" Target="../embeddings/oleObject130.bin"/><Relationship Id="rId17" Type="http://schemas.openxmlformats.org/officeDocument/2006/relationships/image" Target="../media/image96.emf"/><Relationship Id="rId2" Type="http://schemas.openxmlformats.org/officeDocument/2006/relationships/slideLayout" Target="../slideLayouts/slideLayout2.xml"/><Relationship Id="rId16" Type="http://schemas.openxmlformats.org/officeDocument/2006/relationships/oleObject" Target="../embeddings/oleObject132.bin"/><Relationship Id="rId1" Type="http://schemas.openxmlformats.org/officeDocument/2006/relationships/vmlDrawing" Target="../drawings/vmlDrawing18.vml"/><Relationship Id="rId6" Type="http://schemas.openxmlformats.org/officeDocument/2006/relationships/oleObject" Target="../embeddings/oleObject127.bin"/><Relationship Id="rId11" Type="http://schemas.openxmlformats.org/officeDocument/2006/relationships/image" Target="../media/image91.emf"/><Relationship Id="rId5" Type="http://schemas.openxmlformats.org/officeDocument/2006/relationships/image" Target="../media/image87.emf"/><Relationship Id="rId15" Type="http://schemas.openxmlformats.org/officeDocument/2006/relationships/image" Target="../media/image95.e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94.emf"/><Relationship Id="rId14" Type="http://schemas.openxmlformats.org/officeDocument/2006/relationships/oleObject" Target="../embeddings/oleObject13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00.emf"/><Relationship Id="rId18" Type="http://schemas.openxmlformats.org/officeDocument/2006/relationships/oleObject" Target="../embeddings/oleObject140.bin"/><Relationship Id="rId3" Type="http://schemas.openxmlformats.org/officeDocument/2006/relationships/notesSlide" Target="../notesSlides/notesSlide20.xml"/><Relationship Id="rId21" Type="http://schemas.openxmlformats.org/officeDocument/2006/relationships/image" Target="../media/image104.emf"/><Relationship Id="rId7" Type="http://schemas.openxmlformats.org/officeDocument/2006/relationships/image" Target="../media/image98.emf"/><Relationship Id="rId12" Type="http://schemas.openxmlformats.org/officeDocument/2006/relationships/oleObject" Target="../embeddings/oleObject137.bin"/><Relationship Id="rId17" Type="http://schemas.openxmlformats.org/officeDocument/2006/relationships/image" Target="../media/image102.emf"/><Relationship Id="rId25" Type="http://schemas.openxmlformats.org/officeDocument/2006/relationships/image" Target="../media/image93.emf"/><Relationship Id="rId2" Type="http://schemas.openxmlformats.org/officeDocument/2006/relationships/slideLayout" Target="../slideLayouts/slideLayout2.xml"/><Relationship Id="rId16" Type="http://schemas.openxmlformats.org/officeDocument/2006/relationships/oleObject" Target="../embeddings/oleObject139.bin"/><Relationship Id="rId20" Type="http://schemas.openxmlformats.org/officeDocument/2006/relationships/oleObject" Target="../embeddings/oleObject141.bin"/><Relationship Id="rId1" Type="http://schemas.openxmlformats.org/officeDocument/2006/relationships/vmlDrawing" Target="../drawings/vmlDrawing19.vml"/><Relationship Id="rId6" Type="http://schemas.openxmlformats.org/officeDocument/2006/relationships/oleObject" Target="../embeddings/oleObject134.bin"/><Relationship Id="rId11" Type="http://schemas.openxmlformats.org/officeDocument/2006/relationships/image" Target="../media/image99.emf"/><Relationship Id="rId24" Type="http://schemas.openxmlformats.org/officeDocument/2006/relationships/oleObject" Target="../embeddings/oleObject143.bin"/><Relationship Id="rId5" Type="http://schemas.openxmlformats.org/officeDocument/2006/relationships/image" Target="../media/image97.emf"/><Relationship Id="rId15" Type="http://schemas.openxmlformats.org/officeDocument/2006/relationships/image" Target="../media/image101.emf"/><Relationship Id="rId23" Type="http://schemas.openxmlformats.org/officeDocument/2006/relationships/image" Target="../media/image105.emf"/><Relationship Id="rId10" Type="http://schemas.openxmlformats.org/officeDocument/2006/relationships/oleObject" Target="../embeddings/oleObject136.bin"/><Relationship Id="rId19" Type="http://schemas.openxmlformats.org/officeDocument/2006/relationships/image" Target="../media/image103.emf"/><Relationship Id="rId4" Type="http://schemas.openxmlformats.org/officeDocument/2006/relationships/oleObject" Target="../embeddings/oleObject133.bin"/><Relationship Id="rId9" Type="http://schemas.openxmlformats.org/officeDocument/2006/relationships/image" Target="../media/image82.emf"/><Relationship Id="rId14" Type="http://schemas.openxmlformats.org/officeDocument/2006/relationships/oleObject" Target="../embeddings/oleObject138.bin"/><Relationship Id="rId22" Type="http://schemas.openxmlformats.org/officeDocument/2006/relationships/oleObject" Target="../embeddings/oleObject14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101.emf"/><Relationship Id="rId18" Type="http://schemas.openxmlformats.org/officeDocument/2006/relationships/oleObject" Target="../embeddings/oleObject151.bin"/><Relationship Id="rId3" Type="http://schemas.openxmlformats.org/officeDocument/2006/relationships/notesSlide" Target="../notesSlides/notesSlide21.xml"/><Relationship Id="rId21" Type="http://schemas.openxmlformats.org/officeDocument/2006/relationships/image" Target="../media/image105.emf"/><Relationship Id="rId7" Type="http://schemas.openxmlformats.org/officeDocument/2006/relationships/image" Target="../media/image107.emf"/><Relationship Id="rId12" Type="http://schemas.openxmlformats.org/officeDocument/2006/relationships/oleObject" Target="../embeddings/oleObject148.bin"/><Relationship Id="rId17" Type="http://schemas.openxmlformats.org/officeDocument/2006/relationships/image" Target="../media/image103.emf"/><Relationship Id="rId2" Type="http://schemas.openxmlformats.org/officeDocument/2006/relationships/slideLayout" Target="../slideLayouts/slideLayout2.xml"/><Relationship Id="rId16" Type="http://schemas.openxmlformats.org/officeDocument/2006/relationships/oleObject" Target="../embeddings/oleObject150.bin"/><Relationship Id="rId20" Type="http://schemas.openxmlformats.org/officeDocument/2006/relationships/oleObject" Target="../embeddings/oleObject152.bin"/><Relationship Id="rId1" Type="http://schemas.openxmlformats.org/officeDocument/2006/relationships/vmlDrawing" Target="../drawings/vmlDrawing20.vml"/><Relationship Id="rId6" Type="http://schemas.openxmlformats.org/officeDocument/2006/relationships/oleObject" Target="../embeddings/oleObject145.bin"/><Relationship Id="rId11" Type="http://schemas.openxmlformats.org/officeDocument/2006/relationships/image" Target="../media/image100.emf"/><Relationship Id="rId5" Type="http://schemas.openxmlformats.org/officeDocument/2006/relationships/image" Target="../media/image106.emf"/><Relationship Id="rId15" Type="http://schemas.openxmlformats.org/officeDocument/2006/relationships/image" Target="../media/image102.emf"/><Relationship Id="rId10" Type="http://schemas.openxmlformats.org/officeDocument/2006/relationships/oleObject" Target="../embeddings/oleObject147.bin"/><Relationship Id="rId19" Type="http://schemas.openxmlformats.org/officeDocument/2006/relationships/image" Target="../media/image104.emf"/><Relationship Id="rId4" Type="http://schemas.openxmlformats.org/officeDocument/2006/relationships/oleObject" Target="../embeddings/oleObject144.bin"/><Relationship Id="rId9" Type="http://schemas.openxmlformats.org/officeDocument/2006/relationships/image" Target="../media/image108.emf"/><Relationship Id="rId14" Type="http://schemas.openxmlformats.org/officeDocument/2006/relationships/oleObject" Target="../embeddings/oleObject14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11.emf"/><Relationship Id="rId18" Type="http://schemas.openxmlformats.org/officeDocument/2006/relationships/oleObject" Target="../embeddings/oleObject160.bin"/><Relationship Id="rId26" Type="http://schemas.openxmlformats.org/officeDocument/2006/relationships/oleObject" Target="../embeddings/oleObject164.bin"/><Relationship Id="rId3" Type="http://schemas.openxmlformats.org/officeDocument/2006/relationships/notesSlide" Target="../notesSlides/notesSlide22.xml"/><Relationship Id="rId21" Type="http://schemas.openxmlformats.org/officeDocument/2006/relationships/image" Target="../media/image105.emf"/><Relationship Id="rId7" Type="http://schemas.openxmlformats.org/officeDocument/2006/relationships/image" Target="../media/image110.emf"/><Relationship Id="rId12" Type="http://schemas.openxmlformats.org/officeDocument/2006/relationships/oleObject" Target="../embeddings/oleObject157.bin"/><Relationship Id="rId17" Type="http://schemas.openxmlformats.org/officeDocument/2006/relationships/image" Target="../media/image112.emf"/><Relationship Id="rId25" Type="http://schemas.openxmlformats.org/officeDocument/2006/relationships/image" Target="../media/image114.emf"/><Relationship Id="rId2" Type="http://schemas.openxmlformats.org/officeDocument/2006/relationships/slideLayout" Target="../slideLayouts/slideLayout2.xml"/><Relationship Id="rId16" Type="http://schemas.openxmlformats.org/officeDocument/2006/relationships/oleObject" Target="../embeddings/oleObject159.bin"/><Relationship Id="rId20" Type="http://schemas.openxmlformats.org/officeDocument/2006/relationships/oleObject" Target="../embeddings/oleObject161.bin"/><Relationship Id="rId1" Type="http://schemas.openxmlformats.org/officeDocument/2006/relationships/vmlDrawing" Target="../drawings/vmlDrawing21.vml"/><Relationship Id="rId6" Type="http://schemas.openxmlformats.org/officeDocument/2006/relationships/oleObject" Target="../embeddings/oleObject154.bin"/><Relationship Id="rId11" Type="http://schemas.openxmlformats.org/officeDocument/2006/relationships/image" Target="../media/image100.emf"/><Relationship Id="rId24" Type="http://schemas.openxmlformats.org/officeDocument/2006/relationships/oleObject" Target="../embeddings/oleObject163.bin"/><Relationship Id="rId5" Type="http://schemas.openxmlformats.org/officeDocument/2006/relationships/image" Target="../media/image109.emf"/><Relationship Id="rId15" Type="http://schemas.openxmlformats.org/officeDocument/2006/relationships/image" Target="../media/image102.emf"/><Relationship Id="rId23" Type="http://schemas.openxmlformats.org/officeDocument/2006/relationships/image" Target="../media/image113.emf"/><Relationship Id="rId10" Type="http://schemas.openxmlformats.org/officeDocument/2006/relationships/oleObject" Target="../embeddings/oleObject156.bin"/><Relationship Id="rId19" Type="http://schemas.openxmlformats.org/officeDocument/2006/relationships/image" Target="../media/image104.emf"/><Relationship Id="rId4" Type="http://schemas.openxmlformats.org/officeDocument/2006/relationships/oleObject" Target="../embeddings/oleObject153.bin"/><Relationship Id="rId9" Type="http://schemas.openxmlformats.org/officeDocument/2006/relationships/image" Target="../media/image82.emf"/><Relationship Id="rId14" Type="http://schemas.openxmlformats.org/officeDocument/2006/relationships/oleObject" Target="../embeddings/oleObject158.bin"/><Relationship Id="rId22" Type="http://schemas.openxmlformats.org/officeDocument/2006/relationships/oleObject" Target="../embeddings/oleObject162.bin"/><Relationship Id="rId27" Type="http://schemas.openxmlformats.org/officeDocument/2006/relationships/image" Target="../media/image115.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80.emf"/><Relationship Id="rId3" Type="http://schemas.openxmlformats.org/officeDocument/2006/relationships/notesSlide" Target="../notesSlides/notesSlide23.xml"/><Relationship Id="rId7" Type="http://schemas.openxmlformats.org/officeDocument/2006/relationships/image" Target="../media/image117.emf"/><Relationship Id="rId12" Type="http://schemas.openxmlformats.org/officeDocument/2006/relationships/oleObject" Target="../embeddings/oleObject169.bin"/><Relationship Id="rId17" Type="http://schemas.openxmlformats.org/officeDocument/2006/relationships/image" Target="../media/image119.emf"/><Relationship Id="rId2" Type="http://schemas.openxmlformats.org/officeDocument/2006/relationships/slideLayout" Target="../slideLayouts/slideLayout2.xml"/><Relationship Id="rId16" Type="http://schemas.openxmlformats.org/officeDocument/2006/relationships/oleObject" Target="../embeddings/oleObject171.bin"/><Relationship Id="rId1" Type="http://schemas.openxmlformats.org/officeDocument/2006/relationships/vmlDrawing" Target="../drawings/vmlDrawing22.vml"/><Relationship Id="rId6" Type="http://schemas.openxmlformats.org/officeDocument/2006/relationships/oleObject" Target="../embeddings/oleObject166.bin"/><Relationship Id="rId11" Type="http://schemas.openxmlformats.org/officeDocument/2006/relationships/image" Target="../media/image100.emf"/><Relationship Id="rId5" Type="http://schemas.openxmlformats.org/officeDocument/2006/relationships/image" Target="../media/image116.emf"/><Relationship Id="rId15" Type="http://schemas.openxmlformats.org/officeDocument/2006/relationships/image" Target="../media/image118.emf"/><Relationship Id="rId10" Type="http://schemas.openxmlformats.org/officeDocument/2006/relationships/oleObject" Target="../embeddings/oleObject168.bin"/><Relationship Id="rId4" Type="http://schemas.openxmlformats.org/officeDocument/2006/relationships/oleObject" Target="../embeddings/oleObject165.bin"/><Relationship Id="rId9" Type="http://schemas.openxmlformats.org/officeDocument/2006/relationships/image" Target="../media/image82.emf"/><Relationship Id="rId14" Type="http://schemas.openxmlformats.org/officeDocument/2006/relationships/oleObject" Target="../embeddings/oleObject17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20.emf"/><Relationship Id="rId4" Type="http://schemas.openxmlformats.org/officeDocument/2006/relationships/oleObject" Target="../embeddings/oleObject172.bin"/></Relationships>
</file>

<file path=ppt/slides/_rels/slide2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5.JP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3.emf"/><Relationship Id="rId12" Type="http://schemas.openxmlformats.org/officeDocument/2006/relationships/oleObject" Target="../embeddings/oleObject5.bin"/><Relationship Id="rId17"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4.bin"/><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notesSlide" Target="../notesSlides/notesSlide28.xml"/><Relationship Id="rId7" Type="http://schemas.openxmlformats.org/officeDocument/2006/relationships/image" Target="../media/image127.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74.bin"/><Relationship Id="rId5" Type="http://schemas.openxmlformats.org/officeDocument/2006/relationships/image" Target="../media/image126.emf"/><Relationship Id="rId4" Type="http://schemas.openxmlformats.org/officeDocument/2006/relationships/oleObject" Target="../embeddings/oleObject173.bin"/><Relationship Id="rId9" Type="http://schemas.openxmlformats.org/officeDocument/2006/relationships/image" Target="../media/image12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8.bin"/><Relationship Id="rId3" Type="http://schemas.openxmlformats.org/officeDocument/2006/relationships/notesSlide" Target="../notesSlides/notesSlide30.xml"/><Relationship Id="rId7" Type="http://schemas.openxmlformats.org/officeDocument/2006/relationships/image" Target="../media/image130.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77.bin"/><Relationship Id="rId5" Type="http://schemas.openxmlformats.org/officeDocument/2006/relationships/image" Target="../media/image129.emf"/><Relationship Id="rId4" Type="http://schemas.openxmlformats.org/officeDocument/2006/relationships/oleObject" Target="../embeddings/oleObject176.bin"/><Relationship Id="rId9" Type="http://schemas.openxmlformats.org/officeDocument/2006/relationships/image" Target="../media/image131.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81.bin"/><Relationship Id="rId13" Type="http://schemas.openxmlformats.org/officeDocument/2006/relationships/oleObject" Target="../embeddings/oleObject184.bin"/><Relationship Id="rId18" Type="http://schemas.openxmlformats.org/officeDocument/2006/relationships/image" Target="../media/image138.emf"/><Relationship Id="rId3" Type="http://schemas.openxmlformats.org/officeDocument/2006/relationships/notesSlide" Target="../notesSlides/notesSlide31.xml"/><Relationship Id="rId7" Type="http://schemas.openxmlformats.org/officeDocument/2006/relationships/image" Target="../media/image133.emf"/><Relationship Id="rId12" Type="http://schemas.openxmlformats.org/officeDocument/2006/relationships/oleObject" Target="../embeddings/oleObject183.bin"/><Relationship Id="rId17" Type="http://schemas.openxmlformats.org/officeDocument/2006/relationships/oleObject" Target="../embeddings/oleObject186.bin"/><Relationship Id="rId2" Type="http://schemas.openxmlformats.org/officeDocument/2006/relationships/slideLayout" Target="../slideLayouts/slideLayout2.xml"/><Relationship Id="rId16" Type="http://schemas.openxmlformats.org/officeDocument/2006/relationships/image" Target="../media/image137.emf"/><Relationship Id="rId1" Type="http://schemas.openxmlformats.org/officeDocument/2006/relationships/vmlDrawing" Target="../drawings/vmlDrawing26.vml"/><Relationship Id="rId6" Type="http://schemas.openxmlformats.org/officeDocument/2006/relationships/oleObject" Target="../embeddings/oleObject180.bin"/><Relationship Id="rId11" Type="http://schemas.openxmlformats.org/officeDocument/2006/relationships/image" Target="../media/image135.emf"/><Relationship Id="rId5" Type="http://schemas.openxmlformats.org/officeDocument/2006/relationships/image" Target="../media/image132.emf"/><Relationship Id="rId15" Type="http://schemas.openxmlformats.org/officeDocument/2006/relationships/oleObject" Target="../embeddings/oleObject185.bin"/><Relationship Id="rId10" Type="http://schemas.openxmlformats.org/officeDocument/2006/relationships/oleObject" Target="../embeddings/oleObject182.bin"/><Relationship Id="rId4" Type="http://schemas.openxmlformats.org/officeDocument/2006/relationships/oleObject" Target="../embeddings/oleObject179.bin"/><Relationship Id="rId9" Type="http://schemas.openxmlformats.org/officeDocument/2006/relationships/image" Target="../media/image134.emf"/><Relationship Id="rId14" Type="http://schemas.openxmlformats.org/officeDocument/2006/relationships/image" Target="../media/image136.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9.bin"/><Relationship Id="rId13" Type="http://schemas.openxmlformats.org/officeDocument/2006/relationships/image" Target="../media/image142.emf"/><Relationship Id="rId3" Type="http://schemas.openxmlformats.org/officeDocument/2006/relationships/notesSlide" Target="../notesSlides/notesSlide32.xml"/><Relationship Id="rId7" Type="http://schemas.openxmlformats.org/officeDocument/2006/relationships/image" Target="../media/image140.emf"/><Relationship Id="rId12" Type="http://schemas.openxmlformats.org/officeDocument/2006/relationships/oleObject" Target="../embeddings/oleObject191.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88.bin"/><Relationship Id="rId11" Type="http://schemas.openxmlformats.org/officeDocument/2006/relationships/image" Target="../media/image133.emf"/><Relationship Id="rId5" Type="http://schemas.openxmlformats.org/officeDocument/2006/relationships/image" Target="../media/image139.emf"/><Relationship Id="rId10" Type="http://schemas.openxmlformats.org/officeDocument/2006/relationships/oleObject" Target="../embeddings/oleObject190.bin"/><Relationship Id="rId4" Type="http://schemas.openxmlformats.org/officeDocument/2006/relationships/oleObject" Target="../embeddings/oleObject187.bin"/><Relationship Id="rId9" Type="http://schemas.openxmlformats.org/officeDocument/2006/relationships/image" Target="../media/image141.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image" Target="../media/image144.emf"/><Relationship Id="rId18" Type="http://schemas.openxmlformats.org/officeDocument/2006/relationships/oleObject" Target="../embeddings/oleObject199.bin"/><Relationship Id="rId3" Type="http://schemas.openxmlformats.org/officeDocument/2006/relationships/notesSlide" Target="../notesSlides/notesSlide33.xml"/><Relationship Id="rId21" Type="http://schemas.openxmlformats.org/officeDocument/2006/relationships/image" Target="../media/image91.emf"/><Relationship Id="rId7" Type="http://schemas.openxmlformats.org/officeDocument/2006/relationships/image" Target="../media/image87.emf"/><Relationship Id="rId12" Type="http://schemas.openxmlformats.org/officeDocument/2006/relationships/oleObject" Target="../embeddings/oleObject196.bin"/><Relationship Id="rId17" Type="http://schemas.openxmlformats.org/officeDocument/2006/relationships/image" Target="../media/image146.emf"/><Relationship Id="rId2" Type="http://schemas.openxmlformats.org/officeDocument/2006/relationships/slideLayout" Target="../slideLayouts/slideLayout2.xml"/><Relationship Id="rId16" Type="http://schemas.openxmlformats.org/officeDocument/2006/relationships/oleObject" Target="../embeddings/oleObject198.bin"/><Relationship Id="rId20" Type="http://schemas.openxmlformats.org/officeDocument/2006/relationships/oleObject" Target="../embeddings/oleObject200.bin"/><Relationship Id="rId1" Type="http://schemas.openxmlformats.org/officeDocument/2006/relationships/vmlDrawing" Target="../drawings/vmlDrawing28.vml"/><Relationship Id="rId6" Type="http://schemas.openxmlformats.org/officeDocument/2006/relationships/oleObject" Target="../embeddings/oleObject193.bin"/><Relationship Id="rId11" Type="http://schemas.openxmlformats.org/officeDocument/2006/relationships/image" Target="../media/image95.emf"/><Relationship Id="rId5" Type="http://schemas.openxmlformats.org/officeDocument/2006/relationships/image" Target="../media/image143.emf"/><Relationship Id="rId15" Type="http://schemas.openxmlformats.org/officeDocument/2006/relationships/image" Target="../media/image145.emf"/><Relationship Id="rId10" Type="http://schemas.openxmlformats.org/officeDocument/2006/relationships/oleObject" Target="../embeddings/oleObject195.bin"/><Relationship Id="rId19" Type="http://schemas.openxmlformats.org/officeDocument/2006/relationships/image" Target="../media/image92.emf"/><Relationship Id="rId4" Type="http://schemas.openxmlformats.org/officeDocument/2006/relationships/oleObject" Target="../embeddings/oleObject192.bin"/><Relationship Id="rId9" Type="http://schemas.openxmlformats.org/officeDocument/2006/relationships/image" Target="../media/image88.emf"/><Relationship Id="rId14" Type="http://schemas.openxmlformats.org/officeDocument/2006/relationships/oleObject" Target="../embeddings/oleObject19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03.bin"/><Relationship Id="rId13" Type="http://schemas.openxmlformats.org/officeDocument/2006/relationships/image" Target="../media/image151.emf"/><Relationship Id="rId18" Type="http://schemas.openxmlformats.org/officeDocument/2006/relationships/oleObject" Target="../embeddings/oleObject208.bin"/><Relationship Id="rId26" Type="http://schemas.openxmlformats.org/officeDocument/2006/relationships/image" Target="../media/image157.emf"/><Relationship Id="rId3" Type="http://schemas.openxmlformats.org/officeDocument/2006/relationships/notesSlide" Target="../notesSlides/notesSlide34.xml"/><Relationship Id="rId21" Type="http://schemas.openxmlformats.org/officeDocument/2006/relationships/oleObject" Target="../embeddings/oleObject209.bin"/><Relationship Id="rId7" Type="http://schemas.openxmlformats.org/officeDocument/2006/relationships/image" Target="../media/image148.emf"/><Relationship Id="rId12" Type="http://schemas.openxmlformats.org/officeDocument/2006/relationships/oleObject" Target="../embeddings/oleObject205.bin"/><Relationship Id="rId17" Type="http://schemas.openxmlformats.org/officeDocument/2006/relationships/image" Target="../media/image153.emf"/><Relationship Id="rId25" Type="http://schemas.openxmlformats.org/officeDocument/2006/relationships/oleObject" Target="../embeddings/oleObject211.bin"/><Relationship Id="rId2" Type="http://schemas.openxmlformats.org/officeDocument/2006/relationships/slideLayout" Target="../slideLayouts/slideLayout2.xml"/><Relationship Id="rId16" Type="http://schemas.openxmlformats.org/officeDocument/2006/relationships/oleObject" Target="../embeddings/oleObject207.bin"/><Relationship Id="rId20" Type="http://schemas.openxmlformats.org/officeDocument/2006/relationships/image" Target="../media/image44.jpeg"/><Relationship Id="rId1" Type="http://schemas.openxmlformats.org/officeDocument/2006/relationships/vmlDrawing" Target="../drawings/vmlDrawing29.vml"/><Relationship Id="rId6" Type="http://schemas.openxmlformats.org/officeDocument/2006/relationships/oleObject" Target="../embeddings/oleObject202.bin"/><Relationship Id="rId11" Type="http://schemas.openxmlformats.org/officeDocument/2006/relationships/image" Target="../media/image150.emf"/><Relationship Id="rId24" Type="http://schemas.openxmlformats.org/officeDocument/2006/relationships/image" Target="../media/image156.emf"/><Relationship Id="rId5" Type="http://schemas.openxmlformats.org/officeDocument/2006/relationships/image" Target="../media/image147.emf"/><Relationship Id="rId15" Type="http://schemas.openxmlformats.org/officeDocument/2006/relationships/image" Target="../media/image152.emf"/><Relationship Id="rId23" Type="http://schemas.openxmlformats.org/officeDocument/2006/relationships/oleObject" Target="../embeddings/oleObject210.bin"/><Relationship Id="rId10" Type="http://schemas.openxmlformats.org/officeDocument/2006/relationships/oleObject" Target="../embeddings/oleObject204.bin"/><Relationship Id="rId19" Type="http://schemas.openxmlformats.org/officeDocument/2006/relationships/image" Target="../media/image154.emf"/><Relationship Id="rId4" Type="http://schemas.openxmlformats.org/officeDocument/2006/relationships/oleObject" Target="../embeddings/oleObject201.bin"/><Relationship Id="rId9" Type="http://schemas.openxmlformats.org/officeDocument/2006/relationships/image" Target="../media/image149.emf"/><Relationship Id="rId14" Type="http://schemas.openxmlformats.org/officeDocument/2006/relationships/oleObject" Target="../embeddings/oleObject206.bin"/><Relationship Id="rId22" Type="http://schemas.openxmlformats.org/officeDocument/2006/relationships/image" Target="../media/image155.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image" Target="../media/image160.emf"/><Relationship Id="rId3" Type="http://schemas.openxmlformats.org/officeDocument/2006/relationships/notesSlide" Target="../notesSlides/notesSlide35.xml"/><Relationship Id="rId7" Type="http://schemas.openxmlformats.org/officeDocument/2006/relationships/image" Target="../media/image158.emf"/><Relationship Id="rId12" Type="http://schemas.openxmlformats.org/officeDocument/2006/relationships/oleObject" Target="../embeddings/oleObject216.bin"/><Relationship Id="rId2" Type="http://schemas.openxmlformats.org/officeDocument/2006/relationships/slideLayout" Target="../slideLayouts/slideLayout2.xml"/><Relationship Id="rId16" Type="http://schemas.openxmlformats.org/officeDocument/2006/relationships/image" Target="../media/image161.emf"/><Relationship Id="rId1" Type="http://schemas.openxmlformats.org/officeDocument/2006/relationships/vmlDrawing" Target="../drawings/vmlDrawing30.vml"/><Relationship Id="rId6" Type="http://schemas.openxmlformats.org/officeDocument/2006/relationships/oleObject" Target="../embeddings/oleObject213.bin"/><Relationship Id="rId11" Type="http://schemas.openxmlformats.org/officeDocument/2006/relationships/image" Target="../media/image159.emf"/><Relationship Id="rId5" Type="http://schemas.openxmlformats.org/officeDocument/2006/relationships/image" Target="../media/image148.emf"/><Relationship Id="rId15" Type="http://schemas.openxmlformats.org/officeDocument/2006/relationships/oleObject" Target="../embeddings/oleObject217.bin"/><Relationship Id="rId10" Type="http://schemas.openxmlformats.org/officeDocument/2006/relationships/oleObject" Target="../embeddings/oleObject215.bin"/><Relationship Id="rId4" Type="http://schemas.openxmlformats.org/officeDocument/2006/relationships/oleObject" Target="../embeddings/oleObject212.bin"/><Relationship Id="rId9" Type="http://schemas.openxmlformats.org/officeDocument/2006/relationships/image" Target="../media/image150.emf"/><Relationship Id="rId14" Type="http://schemas.openxmlformats.org/officeDocument/2006/relationships/image" Target="../media/image44.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20.bin"/><Relationship Id="rId3" Type="http://schemas.openxmlformats.org/officeDocument/2006/relationships/notesSlide" Target="../notesSlides/notesSlide36.xml"/><Relationship Id="rId7" Type="http://schemas.openxmlformats.org/officeDocument/2006/relationships/image" Target="../media/image163.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219.bin"/><Relationship Id="rId5" Type="http://schemas.openxmlformats.org/officeDocument/2006/relationships/image" Target="../media/image162.emf"/><Relationship Id="rId10" Type="http://schemas.openxmlformats.org/officeDocument/2006/relationships/oleObject" Target="../embeddings/oleObject221.bin"/><Relationship Id="rId4" Type="http://schemas.openxmlformats.org/officeDocument/2006/relationships/oleObject" Target="../embeddings/oleObject218.bin"/><Relationship Id="rId9" Type="http://schemas.openxmlformats.org/officeDocument/2006/relationships/image" Target="../media/image164.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24.bin"/><Relationship Id="rId13" Type="http://schemas.openxmlformats.org/officeDocument/2006/relationships/image" Target="../media/image168.emf"/><Relationship Id="rId3" Type="http://schemas.openxmlformats.org/officeDocument/2006/relationships/notesSlide" Target="../notesSlides/notesSlide37.xml"/><Relationship Id="rId7" Type="http://schemas.openxmlformats.org/officeDocument/2006/relationships/image" Target="../media/image165.emf"/><Relationship Id="rId12" Type="http://schemas.openxmlformats.org/officeDocument/2006/relationships/oleObject" Target="../embeddings/oleObject22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223.bin"/><Relationship Id="rId11" Type="http://schemas.openxmlformats.org/officeDocument/2006/relationships/image" Target="../media/image167.emf"/><Relationship Id="rId5" Type="http://schemas.openxmlformats.org/officeDocument/2006/relationships/image" Target="../media/image162.emf"/><Relationship Id="rId10" Type="http://schemas.openxmlformats.org/officeDocument/2006/relationships/oleObject" Target="../embeddings/oleObject225.bin"/><Relationship Id="rId4" Type="http://schemas.openxmlformats.org/officeDocument/2006/relationships/oleObject" Target="../embeddings/oleObject222.bin"/><Relationship Id="rId9" Type="http://schemas.openxmlformats.org/officeDocument/2006/relationships/image" Target="../media/image166.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e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29.bin"/><Relationship Id="rId3" Type="http://schemas.openxmlformats.org/officeDocument/2006/relationships/notesSlide" Target="../notesSlides/notesSlide38.xml"/><Relationship Id="rId7" Type="http://schemas.openxmlformats.org/officeDocument/2006/relationships/image" Target="../media/image169.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228.bin"/><Relationship Id="rId11" Type="http://schemas.openxmlformats.org/officeDocument/2006/relationships/image" Target="../media/image171.emf"/><Relationship Id="rId5" Type="http://schemas.openxmlformats.org/officeDocument/2006/relationships/image" Target="../media/image162.emf"/><Relationship Id="rId10" Type="http://schemas.openxmlformats.org/officeDocument/2006/relationships/oleObject" Target="../embeddings/oleObject230.bin"/><Relationship Id="rId4" Type="http://schemas.openxmlformats.org/officeDocument/2006/relationships/oleObject" Target="../embeddings/oleObject227.bin"/><Relationship Id="rId9" Type="http://schemas.openxmlformats.org/officeDocument/2006/relationships/image" Target="../media/image170.emf"/></Relationships>
</file>

<file path=ppt/slides/_rels/slide4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33.bin"/><Relationship Id="rId3" Type="http://schemas.openxmlformats.org/officeDocument/2006/relationships/notesSlide" Target="../notesSlides/notesSlide40.xml"/><Relationship Id="rId7" Type="http://schemas.openxmlformats.org/officeDocument/2006/relationships/image" Target="../media/image174.e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232.bin"/><Relationship Id="rId5" Type="http://schemas.openxmlformats.org/officeDocument/2006/relationships/image" Target="../media/image173.emf"/><Relationship Id="rId4" Type="http://schemas.openxmlformats.org/officeDocument/2006/relationships/oleObject" Target="../embeddings/oleObject231.bin"/><Relationship Id="rId9" Type="http://schemas.openxmlformats.org/officeDocument/2006/relationships/image" Target="../media/image175.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36.bin"/><Relationship Id="rId3" Type="http://schemas.openxmlformats.org/officeDocument/2006/relationships/notesSlide" Target="../notesSlides/notesSlide41.xml"/><Relationship Id="rId7" Type="http://schemas.openxmlformats.org/officeDocument/2006/relationships/image" Target="../media/image177.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235.bin"/><Relationship Id="rId11" Type="http://schemas.openxmlformats.org/officeDocument/2006/relationships/image" Target="../media/image179.emf"/><Relationship Id="rId5" Type="http://schemas.openxmlformats.org/officeDocument/2006/relationships/image" Target="../media/image176.emf"/><Relationship Id="rId10" Type="http://schemas.openxmlformats.org/officeDocument/2006/relationships/oleObject" Target="../embeddings/oleObject237.bin"/><Relationship Id="rId4" Type="http://schemas.openxmlformats.org/officeDocument/2006/relationships/oleObject" Target="../embeddings/oleObject234.bin"/><Relationship Id="rId9" Type="http://schemas.openxmlformats.org/officeDocument/2006/relationships/image" Target="../media/image178.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180.emf"/><Relationship Id="rId4" Type="http://schemas.openxmlformats.org/officeDocument/2006/relationships/oleObject" Target="../embeddings/oleObject23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oleObject" Target="../embeddings/oleObject17.bin"/><Relationship Id="rId5" Type="http://schemas.openxmlformats.org/officeDocument/2006/relationships/image" Target="../media/image13.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6.e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notesSlide" Target="../notesSlides/notesSlide4.xml"/><Relationship Id="rId21" Type="http://schemas.openxmlformats.org/officeDocument/2006/relationships/image" Target="../media/image20.emf"/><Relationship Id="rId7" Type="http://schemas.openxmlformats.org/officeDocument/2006/relationships/image" Target="../media/image11.emf"/><Relationship Id="rId12" Type="http://schemas.openxmlformats.org/officeDocument/2006/relationships/oleObject" Target="../embeddings/oleObject22.bin"/><Relationship Id="rId17" Type="http://schemas.openxmlformats.org/officeDocument/2006/relationships/image" Target="../media/image18.emf"/><Relationship Id="rId25"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29" Type="http://schemas.openxmlformats.org/officeDocument/2006/relationships/image" Target="../media/image24.emf"/><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15.emf"/><Relationship Id="rId24" Type="http://schemas.openxmlformats.org/officeDocument/2006/relationships/oleObject" Target="../embeddings/oleObject28.bin"/><Relationship Id="rId5" Type="http://schemas.openxmlformats.org/officeDocument/2006/relationships/image" Target="../media/image14.emf"/><Relationship Id="rId15" Type="http://schemas.openxmlformats.org/officeDocument/2006/relationships/image" Target="../media/image17.emf"/><Relationship Id="rId23" Type="http://schemas.openxmlformats.org/officeDocument/2006/relationships/image" Target="../media/image21.emf"/><Relationship Id="rId28" Type="http://schemas.openxmlformats.org/officeDocument/2006/relationships/oleObject" Target="../embeddings/oleObject30.bin"/><Relationship Id="rId10" Type="http://schemas.openxmlformats.org/officeDocument/2006/relationships/oleObject" Target="../embeddings/oleObject21.bin"/><Relationship Id="rId19" Type="http://schemas.openxmlformats.org/officeDocument/2006/relationships/image" Target="../media/image19.emf"/><Relationship Id="rId4" Type="http://schemas.openxmlformats.org/officeDocument/2006/relationships/oleObject" Target="../embeddings/oleObject18.bin"/><Relationship Id="rId9" Type="http://schemas.openxmlformats.org/officeDocument/2006/relationships/image" Target="../media/image12.e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23.emf"/></Relationships>
</file>

<file path=ppt/slides/_rels/slide7.xml.rels><?xml version="1.0" encoding="UTF-8" standalone="yes"?>
<Relationships xmlns="http://schemas.openxmlformats.org/package/2006/relationships"><Relationship Id="rId13" Type="http://schemas.openxmlformats.org/officeDocument/2006/relationships/image" Target="../media/image18.emf"/><Relationship Id="rId18" Type="http://schemas.openxmlformats.org/officeDocument/2006/relationships/oleObject" Target="../embeddings/oleObject38.bin"/><Relationship Id="rId26" Type="http://schemas.openxmlformats.org/officeDocument/2006/relationships/oleObject" Target="../embeddings/oleObject42.bin"/><Relationship Id="rId3" Type="http://schemas.openxmlformats.org/officeDocument/2006/relationships/notesSlide" Target="../notesSlides/notesSlide5.xml"/><Relationship Id="rId21" Type="http://schemas.openxmlformats.org/officeDocument/2006/relationships/image" Target="../media/image28.emf"/><Relationship Id="rId34" Type="http://schemas.openxmlformats.org/officeDocument/2006/relationships/oleObject" Target="../embeddings/oleObject46.bin"/><Relationship Id="rId7" Type="http://schemas.openxmlformats.org/officeDocument/2006/relationships/image" Target="../media/image11.emf"/><Relationship Id="rId12" Type="http://schemas.openxmlformats.org/officeDocument/2006/relationships/oleObject" Target="../embeddings/oleObject35.bin"/><Relationship Id="rId17" Type="http://schemas.openxmlformats.org/officeDocument/2006/relationships/image" Target="../media/image26.emf"/><Relationship Id="rId25" Type="http://schemas.openxmlformats.org/officeDocument/2006/relationships/image" Target="../media/image30.emf"/><Relationship Id="rId33" Type="http://schemas.openxmlformats.org/officeDocument/2006/relationships/image" Target="../media/image34.emf"/><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oleObject" Target="../embeddings/oleObject39.bin"/><Relationship Id="rId29"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oleObject" Target="../embeddings/oleObject32.bin"/><Relationship Id="rId11" Type="http://schemas.openxmlformats.org/officeDocument/2006/relationships/image" Target="../media/image17.emf"/><Relationship Id="rId24" Type="http://schemas.openxmlformats.org/officeDocument/2006/relationships/oleObject" Target="../embeddings/oleObject41.bin"/><Relationship Id="rId32" Type="http://schemas.openxmlformats.org/officeDocument/2006/relationships/oleObject" Target="../embeddings/oleObject45.bin"/><Relationship Id="rId5" Type="http://schemas.openxmlformats.org/officeDocument/2006/relationships/image" Target="../media/image25.emf"/><Relationship Id="rId15" Type="http://schemas.openxmlformats.org/officeDocument/2006/relationships/image" Target="../media/image19.emf"/><Relationship Id="rId23" Type="http://schemas.openxmlformats.org/officeDocument/2006/relationships/image" Target="../media/image29.emf"/><Relationship Id="rId28" Type="http://schemas.openxmlformats.org/officeDocument/2006/relationships/oleObject" Target="../embeddings/oleObject43.bin"/><Relationship Id="rId10" Type="http://schemas.openxmlformats.org/officeDocument/2006/relationships/oleObject" Target="../embeddings/oleObject34.bin"/><Relationship Id="rId19" Type="http://schemas.openxmlformats.org/officeDocument/2006/relationships/image" Target="../media/image27.emf"/><Relationship Id="rId31" Type="http://schemas.openxmlformats.org/officeDocument/2006/relationships/image" Target="../media/image33.emf"/><Relationship Id="rId4" Type="http://schemas.openxmlformats.org/officeDocument/2006/relationships/oleObject" Target="../embeddings/oleObject31.bin"/><Relationship Id="rId9" Type="http://schemas.openxmlformats.org/officeDocument/2006/relationships/image" Target="../media/image12.emf"/><Relationship Id="rId14" Type="http://schemas.openxmlformats.org/officeDocument/2006/relationships/oleObject" Target="../embeddings/oleObject36.bin"/><Relationship Id="rId22" Type="http://schemas.openxmlformats.org/officeDocument/2006/relationships/oleObject" Target="../embeddings/oleObject40.bin"/><Relationship Id="rId27" Type="http://schemas.openxmlformats.org/officeDocument/2006/relationships/image" Target="../media/image31.emf"/><Relationship Id="rId30" Type="http://schemas.openxmlformats.org/officeDocument/2006/relationships/oleObject" Target="../embeddings/oleObject44.bin"/><Relationship Id="rId35" Type="http://schemas.openxmlformats.org/officeDocument/2006/relationships/image" Target="../media/image35.emf"/><Relationship Id="rId8" Type="http://schemas.openxmlformats.org/officeDocument/2006/relationships/oleObject" Target="../embeddings/oleObject3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emf"/><Relationship Id="rId5" Type="http://schemas.openxmlformats.org/officeDocument/2006/relationships/oleObject" Target="../embeddings/oleObject47.bin"/><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oleObject" Target="../embeddings/oleObject4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629" y="364222"/>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31" name="TextBox 30"/>
          <p:cNvSpPr txBox="1"/>
          <p:nvPr/>
        </p:nvSpPr>
        <p:spPr>
          <a:xfrm>
            <a:off x="410529" y="1057070"/>
            <a:ext cx="8322942" cy="3293209"/>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you get to leave.  Don’t solve the problem and you don’t.</a:t>
            </a:r>
          </a:p>
          <a:p>
            <a:endParaRPr lang="en-US" sz="2000" dirty="0">
              <a:solidFill>
                <a:srgbClr val="000000"/>
              </a:solidFill>
              <a:latin typeface="Times New Roman"/>
              <a:cs typeface="Times New Roman"/>
            </a:endParaRPr>
          </a:p>
          <a:p>
            <a:r>
              <a:rPr lang="en-US" sz="2800" dirty="0">
                <a:solidFill>
                  <a:srgbClr val="0000FF"/>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You are given a </a:t>
            </a:r>
            <a:r>
              <a:rPr lang="en-US" sz="2000" dirty="0">
                <a:solidFill>
                  <a:srgbClr val="0000FF"/>
                </a:solidFill>
                <a:latin typeface="Times New Roman"/>
                <a:cs typeface="Times New Roman"/>
              </a:rPr>
              <a:t>small spotlight</a:t>
            </a:r>
            <a:r>
              <a:rPr lang="en-US" sz="2000" dirty="0">
                <a:latin typeface="Times New Roman"/>
                <a:cs typeface="Times New Roman"/>
              </a:rPr>
              <a:t>, the </a:t>
            </a:r>
            <a:r>
              <a:rPr lang="en-US" sz="2000" dirty="0">
                <a:solidFill>
                  <a:srgbClr val="0000FF"/>
                </a:solidFill>
                <a:latin typeface="Times New Roman"/>
                <a:cs typeface="Times New Roman"/>
              </a:rPr>
              <a:t>outline of a bat </a:t>
            </a:r>
            <a:r>
              <a:rPr lang="en-US" sz="2000" dirty="0">
                <a:latin typeface="Times New Roman"/>
                <a:cs typeface="Times New Roman"/>
              </a:rPr>
              <a:t>that can go </a:t>
            </a:r>
            <a:r>
              <a:rPr lang="en-US" sz="2000" dirty="0">
                <a:solidFill>
                  <a:srgbClr val="0000FF"/>
                </a:solidFill>
                <a:latin typeface="Times New Roman"/>
                <a:cs typeface="Times New Roman"/>
              </a:rPr>
              <a:t>over the lamp’s face</a:t>
            </a:r>
            <a:r>
              <a:rPr lang="en-US" sz="2000" dirty="0">
                <a:latin typeface="Times New Roman"/>
                <a:cs typeface="Times New Roman"/>
              </a:rPr>
              <a:t>, </a:t>
            </a:r>
            <a:r>
              <a:rPr lang="en-US" sz="2000" dirty="0">
                <a:solidFill>
                  <a:srgbClr val="0000FF"/>
                </a:solidFill>
                <a:latin typeface="Times New Roman"/>
                <a:cs typeface="Times New Roman"/>
              </a:rPr>
              <a:t>two copper serving platters</a:t>
            </a:r>
            <a:r>
              <a:rPr lang="en-US" sz="2000" dirty="0">
                <a:latin typeface="Times New Roman"/>
                <a:cs typeface="Times New Roman"/>
              </a:rPr>
              <a:t>, some </a:t>
            </a:r>
            <a:r>
              <a:rPr lang="en-US" sz="2000" dirty="0">
                <a:solidFill>
                  <a:srgbClr val="0000FF"/>
                </a:solidFill>
                <a:latin typeface="Times New Roman"/>
                <a:cs typeface="Times New Roman"/>
              </a:rPr>
              <a:t>wire</a:t>
            </a:r>
            <a:r>
              <a:rPr lang="en-US" sz="2000" dirty="0">
                <a:latin typeface="Times New Roman"/>
                <a:cs typeface="Times New Roman"/>
              </a:rPr>
              <a:t> and a </a:t>
            </a:r>
            <a:r>
              <a:rPr lang="en-US" sz="2000" dirty="0">
                <a:solidFill>
                  <a:srgbClr val="0000FF"/>
                </a:solidFill>
                <a:latin typeface="Times New Roman"/>
                <a:cs typeface="Times New Roman"/>
              </a:rPr>
              <a:t>car battery</a:t>
            </a:r>
            <a:r>
              <a:rPr lang="en-US" sz="2000" dirty="0">
                <a:latin typeface="Times New Roman"/>
                <a:cs typeface="Times New Roman"/>
              </a:rPr>
              <a:t>.  You find that if you hook the battery to the lamp, it doesn’t shine very brightly.  You need it to shine brightly, but only for a second (you want to project the bat-signal onto a cloud so Batman will come rescue you).  What clever thing might you do to light up the lamp for just a moment? </a:t>
            </a:r>
            <a:r>
              <a:rPr lang="en-US" sz="2000" dirty="0">
                <a:solidFill>
                  <a:srgbClr val="000000"/>
                </a:solidFill>
                <a:latin typeface="Times New Roman"/>
                <a:cs typeface="Times New Roman"/>
              </a:rPr>
              <a:t> </a:t>
            </a:r>
            <a:endParaRPr lang="en-US" sz="2400" dirty="0">
              <a:latin typeface="Times New Roman"/>
              <a:cs typeface="Times New Roman"/>
            </a:endParaRPr>
          </a:p>
        </p:txBody>
      </p:sp>
      <p:sp>
        <p:nvSpPr>
          <p:cNvPr id="6" name="TextBox 5"/>
          <p:cNvSpPr txBox="1"/>
          <p:nvPr/>
        </p:nvSpPr>
        <p:spPr>
          <a:xfrm>
            <a:off x="401958" y="4396796"/>
            <a:ext cx="8627742" cy="2062103"/>
          </a:xfrm>
          <a:prstGeom prst="rect">
            <a:avLst/>
          </a:prstGeom>
          <a:noFill/>
        </p:spPr>
        <p:txBody>
          <a:bodyPr wrap="square" rtlCol="0">
            <a:spAutoFit/>
          </a:bodyPr>
          <a:lstStyle/>
          <a:p>
            <a:r>
              <a:rPr lang="en-US" sz="2800" dirty="0">
                <a:solidFill>
                  <a:srgbClr val="0000FF"/>
                </a:solidFill>
                <a:latin typeface="Apple Chancery"/>
                <a:cs typeface="Apple Chancery"/>
              </a:rPr>
              <a:t>Solution</a:t>
            </a:r>
            <a:r>
              <a:rPr lang="en-US" sz="2000" dirty="0">
                <a:solidFill>
                  <a:srgbClr val="000000"/>
                </a:solidFill>
                <a:latin typeface="Times New Roman"/>
                <a:cs typeface="Times New Roman"/>
              </a:rPr>
              <a:t>:  Set the two plates close without touching and parallel to one another (they have to be rigidly separated).  </a:t>
            </a:r>
            <a:r>
              <a:rPr lang="en-US" sz="2000" dirty="0">
                <a:latin typeface="Times New Roman"/>
                <a:cs typeface="Times New Roman"/>
              </a:rPr>
              <a:t>Hook one lead from the battery to one of the plates and the second lead to the other plate.  This will allow the plates to charge up, acting like a capacitor.  Disconnect the lead.  Hook one lamp lead to one of the plates. When you hook the other lead to the other plate, the cap will discharge very quickly through the lamp, providing a burst of energy that should light it up nicely.  </a:t>
            </a:r>
            <a:endParaRPr lang="en-US" sz="2400" dirty="0">
              <a:latin typeface="Times New Roman"/>
              <a:cs typeface="Times New Roman"/>
            </a:endParaRPr>
          </a:p>
        </p:txBody>
      </p:sp>
    </p:spTree>
    <p:extLst>
      <p:ext uri="{BB962C8B-B14F-4D97-AF65-F5344CB8AC3E}">
        <p14:creationId xmlns:p14="http://schemas.microsoft.com/office/powerpoint/2010/main" val="91669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3025" y="3810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Demo :Parallel Plate Capacitor</a:t>
            </a:r>
            <a:endParaRPr lang="en-US" sz="2400" dirty="0">
              <a:solidFill>
                <a:srgbClr val="FF0000"/>
              </a:solidFill>
              <a:latin typeface="Apple Chancery"/>
              <a:cs typeface="Apple Chancery"/>
            </a:endParaRPr>
          </a:p>
        </p:txBody>
      </p:sp>
      <p:sp>
        <p:nvSpPr>
          <p:cNvPr id="29699"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pic>
        <p:nvPicPr>
          <p:cNvPr id="29700" name="Picture 1031"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90700"/>
            <a:ext cx="5024552" cy="4325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Text Box 20"/>
          <p:cNvSpPr txBox="1">
            <a:spLocks noChangeArrowheads="1"/>
          </p:cNvSpPr>
          <p:nvPr/>
        </p:nvSpPr>
        <p:spPr bwMode="auto">
          <a:xfrm>
            <a:off x="2209800" y="1943100"/>
            <a:ext cx="14478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Physlet I.26.1</a:t>
            </a: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Tree>
    <p:extLst>
      <p:ext uri="{BB962C8B-B14F-4D97-AF65-F5344CB8AC3E}">
        <p14:creationId xmlns:p14="http://schemas.microsoft.com/office/powerpoint/2010/main" val="20360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Series Combinations</a:t>
            </a:r>
            <a:endParaRPr lang="en-US" sz="2800" dirty="0">
              <a:latin typeface="Times New Roman"/>
              <a:cs typeface="Times New Roman"/>
            </a:endParaRP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900668"/>
            <a:ext cx="5626100" cy="1766332"/>
          </a:xfrm>
          <a:noFill/>
        </p:spPr>
        <p:txBody>
          <a:bodyPr>
            <a:normAutofit fontScale="90000"/>
          </a:bodyPr>
          <a:lstStyle/>
          <a:p>
            <a:pPr algn="l"/>
            <a:r>
              <a:rPr lang="en-US" sz="3100" dirty="0">
                <a:solidFill>
                  <a:srgbClr val="FF0000"/>
                </a:solidFill>
                <a:latin typeface="Apple Chancery"/>
                <a:ea typeface="ＭＳ Ｐゴシック" charset="0"/>
                <a:cs typeface="Apple Chancery"/>
              </a:rPr>
              <a:t>In a series </a:t>
            </a:r>
            <a:r>
              <a:rPr lang="en-US" sz="2200" dirty="0">
                <a:latin typeface="Times New Roman"/>
                <a:cs typeface="Times New Roman"/>
              </a:rPr>
              <a:t>combination of circuit elements, each element is attached to its neighbor on one side only.  What is </a:t>
            </a:r>
            <a:r>
              <a:rPr lang="en-US" sz="2200" dirty="0">
                <a:solidFill>
                  <a:srgbClr val="0000FF"/>
                </a:solidFill>
                <a:latin typeface="Times New Roman"/>
                <a:cs typeface="Times New Roman"/>
              </a:rPr>
              <a:t>common to all series combinations </a:t>
            </a:r>
            <a:r>
              <a:rPr lang="en-US" sz="2200" dirty="0">
                <a:latin typeface="Times New Roman"/>
                <a:cs typeface="Times New Roman"/>
              </a:rPr>
              <a:t>is </a:t>
            </a:r>
            <a:r>
              <a:rPr lang="en-US" sz="2200" dirty="0">
                <a:solidFill>
                  <a:srgbClr val="FF0000"/>
                </a:solidFill>
                <a:latin typeface="Times New Roman"/>
                <a:cs typeface="Times New Roman"/>
              </a:rPr>
              <a:t>current</a:t>
            </a:r>
            <a:r>
              <a:rPr lang="en-US" sz="2200" dirty="0">
                <a:latin typeface="Times New Roman"/>
                <a:cs typeface="Times New Roman"/>
              </a:rPr>
              <a:t> (i.e., the </a:t>
            </a:r>
            <a:r>
              <a:rPr lang="en-US" sz="2200" dirty="0">
                <a:solidFill>
                  <a:srgbClr val="0000FF"/>
                </a:solidFill>
                <a:latin typeface="Times New Roman"/>
                <a:cs typeface="Times New Roman"/>
              </a:rPr>
              <a:t>amount of charge that passes through the element per unit time</a:t>
            </a:r>
            <a:r>
              <a:rPr lang="en-US" sz="2200" dirty="0">
                <a:latin typeface="Times New Roman"/>
                <a:cs typeface="Times New Roman"/>
              </a:rPr>
              <a:t>).</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
        <p:nvSpPr>
          <p:cNvPr id="2" name="TextBox 1"/>
          <p:cNvSpPr txBox="1"/>
          <p:nvPr/>
        </p:nvSpPr>
        <p:spPr>
          <a:xfrm>
            <a:off x="419100" y="2679700"/>
            <a:ext cx="6262878" cy="400110"/>
          </a:xfrm>
          <a:prstGeom prst="rect">
            <a:avLst/>
          </a:prstGeom>
          <a:noFill/>
        </p:spPr>
        <p:txBody>
          <a:bodyPr wrap="square" rtlCol="0">
            <a:spAutoFit/>
          </a:bodyPr>
          <a:lstStyle/>
          <a:p>
            <a:r>
              <a:rPr lang="en-US" sz="2000" dirty="0">
                <a:solidFill>
                  <a:srgbClr val="FF0000"/>
                </a:solidFill>
                <a:latin typeface="Apple Chancery"/>
                <a:cs typeface="Apple Chancery"/>
              </a:rPr>
              <a:t>Think back to how </a:t>
            </a:r>
            <a:r>
              <a:rPr lang="en-US" sz="2000" dirty="0">
                <a:latin typeface="Times New Roman"/>
                <a:cs typeface="Times New Roman"/>
              </a:rPr>
              <a:t>uncharged capacitors work in electrical</a:t>
            </a:r>
          </a:p>
        </p:txBody>
      </p:sp>
      <p:grpSp>
        <p:nvGrpSpPr>
          <p:cNvPr id="17" name="Group 2"/>
          <p:cNvGrpSpPr>
            <a:grpSpLocks/>
          </p:cNvGrpSpPr>
          <p:nvPr/>
        </p:nvGrpSpPr>
        <p:grpSpPr bwMode="auto">
          <a:xfrm>
            <a:off x="6681978" y="1135905"/>
            <a:ext cx="226907" cy="521715"/>
            <a:chOff x="960" y="1024"/>
            <a:chExt cx="160" cy="368"/>
          </a:xfrm>
        </p:grpSpPr>
        <p:sp>
          <p:nvSpPr>
            <p:cNvPr id="37" name="Rectangle 3"/>
            <p:cNvSpPr>
              <a:spLocks noChangeArrowheads="1"/>
            </p:cNvSpPr>
            <p:nvPr/>
          </p:nvSpPr>
          <p:spPr bwMode="auto">
            <a:xfrm>
              <a:off x="96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8" name="Rectangle 4"/>
            <p:cNvSpPr>
              <a:spLocks noChangeArrowheads="1"/>
            </p:cNvSpPr>
            <p:nvPr/>
          </p:nvSpPr>
          <p:spPr bwMode="auto">
            <a:xfrm>
              <a:off x="110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18" name="Group 5"/>
          <p:cNvGrpSpPr>
            <a:grpSpLocks/>
          </p:cNvGrpSpPr>
          <p:nvPr/>
        </p:nvGrpSpPr>
        <p:grpSpPr bwMode="auto">
          <a:xfrm>
            <a:off x="7476151" y="1135905"/>
            <a:ext cx="226907" cy="521715"/>
            <a:chOff x="1520" y="1024"/>
            <a:chExt cx="160" cy="368"/>
          </a:xfrm>
        </p:grpSpPr>
        <p:sp>
          <p:nvSpPr>
            <p:cNvPr id="35" name="Rectangle 6"/>
            <p:cNvSpPr>
              <a:spLocks noChangeArrowheads="1"/>
            </p:cNvSpPr>
            <p:nvPr/>
          </p:nvSpPr>
          <p:spPr bwMode="auto">
            <a:xfrm>
              <a:off x="152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6" name="Rectangle 7"/>
            <p:cNvSpPr>
              <a:spLocks noChangeArrowheads="1"/>
            </p:cNvSpPr>
            <p:nvPr/>
          </p:nvSpPr>
          <p:spPr bwMode="auto">
            <a:xfrm>
              <a:off x="166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25" name="Group 8"/>
          <p:cNvGrpSpPr>
            <a:grpSpLocks/>
          </p:cNvGrpSpPr>
          <p:nvPr/>
        </p:nvGrpSpPr>
        <p:grpSpPr bwMode="auto">
          <a:xfrm>
            <a:off x="7137083" y="1963843"/>
            <a:ext cx="158835" cy="521715"/>
            <a:chOff x="2096" y="1024"/>
            <a:chExt cx="112" cy="368"/>
          </a:xfrm>
        </p:grpSpPr>
        <p:sp>
          <p:nvSpPr>
            <p:cNvPr id="33" name="Rectangle 9"/>
            <p:cNvSpPr>
              <a:spLocks noChangeArrowheads="1"/>
            </p:cNvSpPr>
            <p:nvPr/>
          </p:nvSpPr>
          <p:spPr bwMode="auto">
            <a:xfrm>
              <a:off x="2096"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4" name="Rectangle 10"/>
            <p:cNvSpPr>
              <a:spLocks noChangeArrowheads="1"/>
            </p:cNvSpPr>
            <p:nvPr/>
          </p:nvSpPr>
          <p:spPr bwMode="auto">
            <a:xfrm flipH="1">
              <a:off x="2200" y="1120"/>
              <a:ext cx="8" cy="1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sp>
        <p:nvSpPr>
          <p:cNvPr id="26" name="Line 11"/>
          <p:cNvSpPr>
            <a:spLocks noChangeShapeType="1"/>
          </p:cNvSpPr>
          <p:nvPr/>
        </p:nvSpPr>
        <p:spPr bwMode="auto">
          <a:xfrm flipV="1">
            <a:off x="6273547" y="1396763"/>
            <a:ext cx="408431"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2"/>
          <p:cNvSpPr>
            <a:spLocks noChangeShapeType="1"/>
          </p:cNvSpPr>
          <p:nvPr/>
        </p:nvSpPr>
        <p:spPr bwMode="auto">
          <a:xfrm>
            <a:off x="7297273" y="2224701"/>
            <a:ext cx="984397"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13"/>
          <p:cNvSpPr>
            <a:spLocks noChangeShapeType="1"/>
          </p:cNvSpPr>
          <p:nvPr/>
        </p:nvSpPr>
        <p:spPr bwMode="auto">
          <a:xfrm rot="10800000" flipH="1">
            <a:off x="8281670" y="1396763"/>
            <a:ext cx="0" cy="8279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15"/>
          <p:cNvSpPr>
            <a:spLocks noChangeShapeType="1"/>
          </p:cNvSpPr>
          <p:nvPr/>
        </p:nvSpPr>
        <p:spPr bwMode="auto">
          <a:xfrm>
            <a:off x="6908885" y="1396763"/>
            <a:ext cx="567266"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16"/>
          <p:cNvSpPr>
            <a:spLocks noChangeShapeType="1"/>
          </p:cNvSpPr>
          <p:nvPr/>
        </p:nvSpPr>
        <p:spPr bwMode="auto">
          <a:xfrm>
            <a:off x="7703058" y="1396763"/>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17"/>
          <p:cNvSpPr>
            <a:spLocks noChangeShapeType="1"/>
          </p:cNvSpPr>
          <p:nvPr/>
        </p:nvSpPr>
        <p:spPr bwMode="auto">
          <a:xfrm>
            <a:off x="6273547" y="2224701"/>
            <a:ext cx="886228"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 name="Line 13"/>
          <p:cNvSpPr>
            <a:spLocks noChangeShapeType="1"/>
          </p:cNvSpPr>
          <p:nvPr/>
        </p:nvSpPr>
        <p:spPr bwMode="auto">
          <a:xfrm rot="10800000" flipH="1">
            <a:off x="6273547" y="1396763"/>
            <a:ext cx="0" cy="8279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3682502827"/>
              </p:ext>
            </p:extLst>
          </p:nvPr>
        </p:nvGraphicFramePr>
        <p:xfrm>
          <a:off x="6621611" y="721836"/>
          <a:ext cx="298450" cy="338137"/>
        </p:xfrm>
        <a:graphic>
          <a:graphicData uri="http://schemas.openxmlformats.org/presentationml/2006/ole">
            <mc:AlternateContent xmlns:mc="http://schemas.openxmlformats.org/markup-compatibility/2006">
              <mc:Choice xmlns:v="urn:schemas-microsoft-com:vml" Requires="v">
                <p:oleObj spid="_x0000_s2302298" name="Equation" r:id="rId5" imgW="177800" imgH="203200" progId="Equation.DSMT4">
                  <p:embed/>
                </p:oleObj>
              </mc:Choice>
              <mc:Fallback>
                <p:oleObj name="Equation" r:id="rId5" imgW="177800" imgH="203200" progId="Equation.DSMT4">
                  <p:embed/>
                  <p:pic>
                    <p:nvPicPr>
                      <p:cNvPr id="0" name=""/>
                      <p:cNvPicPr/>
                      <p:nvPr/>
                    </p:nvPicPr>
                    <p:blipFill>
                      <a:blip r:embed="rId6"/>
                      <a:stretch>
                        <a:fillRect/>
                      </a:stretch>
                    </p:blipFill>
                    <p:spPr>
                      <a:xfrm>
                        <a:off x="6621611" y="721836"/>
                        <a:ext cx="298450" cy="33813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164157255"/>
              </p:ext>
            </p:extLst>
          </p:nvPr>
        </p:nvGraphicFramePr>
        <p:xfrm>
          <a:off x="7431088" y="722313"/>
          <a:ext cx="339725" cy="338137"/>
        </p:xfrm>
        <a:graphic>
          <a:graphicData uri="http://schemas.openxmlformats.org/presentationml/2006/ole">
            <mc:AlternateContent xmlns:mc="http://schemas.openxmlformats.org/markup-compatibility/2006">
              <mc:Choice xmlns:v="urn:schemas-microsoft-com:vml" Requires="v">
                <p:oleObj spid="_x0000_s2302299"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7431088" y="722313"/>
                        <a:ext cx="339725" cy="338137"/>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97140870"/>
              </p:ext>
            </p:extLst>
          </p:nvPr>
        </p:nvGraphicFramePr>
        <p:xfrm>
          <a:off x="7118350" y="2517775"/>
          <a:ext cx="423863" cy="274638"/>
        </p:xfrm>
        <a:graphic>
          <a:graphicData uri="http://schemas.openxmlformats.org/presentationml/2006/ole">
            <mc:AlternateContent xmlns:mc="http://schemas.openxmlformats.org/markup-compatibility/2006">
              <mc:Choice xmlns:v="urn:schemas-microsoft-com:vml" Requires="v">
                <p:oleObj spid="_x0000_s2302300" name="Equation" r:id="rId9" imgW="254000" imgH="165100" progId="Equation.DSMT4">
                  <p:embed/>
                </p:oleObj>
              </mc:Choice>
              <mc:Fallback>
                <p:oleObj name="Equation" r:id="rId9" imgW="254000" imgH="165100" progId="Equation.DSMT4">
                  <p:embed/>
                  <p:pic>
                    <p:nvPicPr>
                      <p:cNvPr id="0" name=""/>
                      <p:cNvPicPr/>
                      <p:nvPr/>
                    </p:nvPicPr>
                    <p:blipFill>
                      <a:blip r:embed="rId10"/>
                      <a:stretch>
                        <a:fillRect/>
                      </a:stretch>
                    </p:blipFill>
                    <p:spPr>
                      <a:xfrm>
                        <a:off x="7118350" y="2517775"/>
                        <a:ext cx="423863" cy="274638"/>
                      </a:xfrm>
                      <a:prstGeom prst="rect">
                        <a:avLst/>
                      </a:prstGeom>
                    </p:spPr>
                  </p:pic>
                </p:oleObj>
              </mc:Fallback>
            </mc:AlternateContent>
          </a:graphicData>
        </a:graphic>
      </p:graphicFrame>
      <p:sp>
        <p:nvSpPr>
          <p:cNvPr id="43" name="TextBox 42"/>
          <p:cNvSpPr txBox="1"/>
          <p:nvPr/>
        </p:nvSpPr>
        <p:spPr>
          <a:xfrm>
            <a:off x="416390" y="2985215"/>
            <a:ext cx="8448209" cy="1323439"/>
          </a:xfrm>
          <a:prstGeom prst="rect">
            <a:avLst/>
          </a:prstGeom>
          <a:noFill/>
        </p:spPr>
        <p:txBody>
          <a:bodyPr wrap="square" rtlCol="0">
            <a:spAutoFit/>
          </a:bodyPr>
          <a:lstStyle/>
          <a:p>
            <a:r>
              <a:rPr lang="en-US" sz="2000" dirty="0">
                <a:latin typeface="Times New Roman"/>
                <a:cs typeface="Times New Roman"/>
              </a:rPr>
              <a:t>circuits.  A battery provides a </a:t>
            </a:r>
            <a:r>
              <a:rPr lang="en-US" sz="2000" dirty="0">
                <a:solidFill>
                  <a:srgbClr val="0000FF"/>
                </a:solidFill>
                <a:latin typeface="Times New Roman"/>
                <a:cs typeface="Times New Roman"/>
              </a:rPr>
              <a:t>voltage difference </a:t>
            </a:r>
            <a:r>
              <a:rPr lang="en-US" sz="2000" dirty="0">
                <a:latin typeface="Times New Roman"/>
                <a:cs typeface="Times New Roman"/>
              </a:rPr>
              <a:t>across its terminals which generates a voltage difference between its </a:t>
            </a:r>
            <a:r>
              <a:rPr lang="en-US" sz="2000" dirty="0">
                <a:solidFill>
                  <a:srgbClr val="0000FF"/>
                </a:solidFill>
                <a:latin typeface="Times New Roman"/>
                <a:cs typeface="Times New Roman"/>
              </a:rPr>
              <a:t>+ terminal </a:t>
            </a:r>
            <a:r>
              <a:rPr lang="en-US" sz="2000" dirty="0">
                <a:latin typeface="Times New Roman"/>
                <a:cs typeface="Times New Roman"/>
              </a:rPr>
              <a:t>and the left plate (in the circuit above) of      .  As such, </a:t>
            </a:r>
            <a:r>
              <a:rPr lang="en-US" sz="2000" dirty="0">
                <a:solidFill>
                  <a:srgbClr val="0000FF"/>
                </a:solidFill>
                <a:latin typeface="Times New Roman"/>
                <a:cs typeface="Times New Roman"/>
              </a:rPr>
              <a:t>charge begins to accumulate </a:t>
            </a:r>
            <a:r>
              <a:rPr lang="en-US" sz="2000" dirty="0">
                <a:latin typeface="Times New Roman"/>
                <a:cs typeface="Times New Roman"/>
              </a:rPr>
              <a:t>on that plate </a:t>
            </a:r>
            <a:r>
              <a:rPr lang="en-US" sz="2000" dirty="0">
                <a:solidFill>
                  <a:srgbClr val="0000FF"/>
                </a:solidFill>
                <a:latin typeface="Times New Roman"/>
                <a:cs typeface="Times New Roman"/>
              </a:rPr>
              <a:t>electrostatically repulsing like charge off </a:t>
            </a:r>
            <a:r>
              <a:rPr lang="en-US" sz="2000" dirty="0">
                <a:latin typeface="Times New Roman"/>
                <a:cs typeface="Times New Roman"/>
              </a:rPr>
              <a:t>its </a:t>
            </a:r>
            <a:r>
              <a:rPr lang="en-US" sz="2000" dirty="0">
                <a:solidFill>
                  <a:srgbClr val="0000FF"/>
                </a:solidFill>
                <a:latin typeface="Times New Roman"/>
                <a:cs typeface="Times New Roman"/>
              </a:rPr>
              <a:t>right plate</a:t>
            </a:r>
            <a:r>
              <a:rPr lang="en-US" sz="2000" dirty="0">
                <a:latin typeface="Times New Roman"/>
                <a:cs typeface="Times New Roman"/>
              </a:rPr>
              <a:t>.</a:t>
            </a:r>
          </a:p>
        </p:txBody>
      </p:sp>
      <p:graphicFrame>
        <p:nvGraphicFramePr>
          <p:cNvPr id="44" name="Object 43"/>
          <p:cNvGraphicFramePr>
            <a:graphicFrameLocks noChangeAspect="1"/>
          </p:cNvGraphicFramePr>
          <p:nvPr>
            <p:extLst>
              <p:ext uri="{D42A27DB-BD31-4B8C-83A1-F6EECF244321}">
                <p14:modId xmlns:p14="http://schemas.microsoft.com/office/powerpoint/2010/main" val="1019022088"/>
              </p:ext>
            </p:extLst>
          </p:nvPr>
        </p:nvGraphicFramePr>
        <p:xfrm>
          <a:off x="2265511" y="3662741"/>
          <a:ext cx="298450" cy="338137"/>
        </p:xfrm>
        <a:graphic>
          <a:graphicData uri="http://schemas.openxmlformats.org/presentationml/2006/ole">
            <mc:AlternateContent xmlns:mc="http://schemas.openxmlformats.org/markup-compatibility/2006">
              <mc:Choice xmlns:v="urn:schemas-microsoft-com:vml" Requires="v">
                <p:oleObj spid="_x0000_s2302301" name="Equation" r:id="rId11" imgW="177800" imgH="203200" progId="Equation.DSMT4">
                  <p:embed/>
                </p:oleObj>
              </mc:Choice>
              <mc:Fallback>
                <p:oleObj name="Equation" r:id="rId11" imgW="177800" imgH="203200" progId="Equation.DSMT4">
                  <p:embed/>
                  <p:pic>
                    <p:nvPicPr>
                      <p:cNvPr id="0" name=""/>
                      <p:cNvPicPr/>
                      <p:nvPr/>
                    </p:nvPicPr>
                    <p:blipFill>
                      <a:blip r:embed="rId6"/>
                      <a:stretch>
                        <a:fillRect/>
                      </a:stretch>
                    </p:blipFill>
                    <p:spPr>
                      <a:xfrm>
                        <a:off x="2265511" y="3662741"/>
                        <a:ext cx="298450" cy="338137"/>
                      </a:xfrm>
                      <a:prstGeom prst="rect">
                        <a:avLst/>
                      </a:prstGeom>
                    </p:spPr>
                  </p:pic>
                </p:oleObj>
              </mc:Fallback>
            </mc:AlternateContent>
          </a:graphicData>
        </a:graphic>
      </p:graphicFrame>
      <p:sp>
        <p:nvSpPr>
          <p:cNvPr id="45" name="TextBox 44"/>
          <p:cNvSpPr txBox="1"/>
          <p:nvPr/>
        </p:nvSpPr>
        <p:spPr>
          <a:xfrm>
            <a:off x="419100" y="4324708"/>
            <a:ext cx="8448209" cy="1323439"/>
          </a:xfrm>
          <a:prstGeom prst="rect">
            <a:avLst/>
          </a:prstGeom>
          <a:noFill/>
        </p:spPr>
        <p:txBody>
          <a:bodyPr wrap="square" rtlCol="0">
            <a:spAutoFit/>
          </a:bodyPr>
          <a:lstStyle/>
          <a:p>
            <a:r>
              <a:rPr lang="en-US" sz="2000" dirty="0">
                <a:solidFill>
                  <a:srgbClr val="FF0000"/>
                </a:solidFill>
                <a:latin typeface="Apple Chancery"/>
                <a:cs typeface="Apple Chancery"/>
              </a:rPr>
              <a:t>In a series combination, </a:t>
            </a:r>
            <a:r>
              <a:rPr lang="en-US" sz="2000" dirty="0">
                <a:latin typeface="Times New Roman"/>
                <a:cs typeface="Times New Roman"/>
              </a:rPr>
              <a:t>the </a:t>
            </a:r>
            <a:r>
              <a:rPr lang="en-US" sz="2000" dirty="0">
                <a:solidFill>
                  <a:srgbClr val="0000FF"/>
                </a:solidFill>
                <a:latin typeface="Times New Roman"/>
                <a:cs typeface="Times New Roman"/>
              </a:rPr>
              <a:t>repulsed charge from the right plate moved to the next capacitor</a:t>
            </a:r>
            <a:r>
              <a:rPr lang="en-US" sz="2000" dirty="0">
                <a:latin typeface="Times New Roman"/>
                <a:cs typeface="Times New Roman"/>
              </a:rPr>
              <a:t>, depositing itself on that cap’s left plate, </a:t>
            </a:r>
            <a:r>
              <a:rPr lang="en-US" sz="2000" dirty="0">
                <a:solidFill>
                  <a:srgbClr val="0000FF"/>
                </a:solidFill>
                <a:latin typeface="Times New Roman"/>
                <a:cs typeface="Times New Roman"/>
              </a:rPr>
              <a:t>electrostatically repulsing like charge off its right plate </a:t>
            </a:r>
            <a:r>
              <a:rPr lang="en-US" sz="2000" dirty="0">
                <a:latin typeface="Times New Roman"/>
                <a:cs typeface="Times New Roman"/>
              </a:rPr>
              <a:t>. . . which proceeds back to the battery (hence a complete circuit).</a:t>
            </a:r>
          </a:p>
        </p:txBody>
      </p:sp>
      <p:sp>
        <p:nvSpPr>
          <p:cNvPr id="46" name="TextBox 45"/>
          <p:cNvSpPr txBox="1"/>
          <p:nvPr/>
        </p:nvSpPr>
        <p:spPr>
          <a:xfrm>
            <a:off x="421810" y="5664201"/>
            <a:ext cx="8448209" cy="400110"/>
          </a:xfrm>
          <a:prstGeom prst="rect">
            <a:avLst/>
          </a:prstGeom>
          <a:noFill/>
        </p:spPr>
        <p:txBody>
          <a:bodyPr wrap="square" rtlCol="0">
            <a:spAutoFit/>
          </a:bodyPr>
          <a:lstStyle/>
          <a:p>
            <a:r>
              <a:rPr lang="en-US" sz="2000" dirty="0">
                <a:solidFill>
                  <a:srgbClr val="FF0000"/>
                </a:solidFill>
                <a:latin typeface="Apple Chancery"/>
                <a:cs typeface="Apple Chancery"/>
              </a:rPr>
              <a:t>What’s common </a:t>
            </a:r>
            <a:r>
              <a:rPr lang="en-US" sz="2000" dirty="0">
                <a:latin typeface="Times New Roman"/>
                <a:cs typeface="Times New Roman"/>
              </a:rPr>
              <a:t>in the </a:t>
            </a:r>
            <a:r>
              <a:rPr lang="en-US" sz="2000" dirty="0">
                <a:solidFill>
                  <a:srgbClr val="0000FF"/>
                </a:solidFill>
                <a:latin typeface="Times New Roman"/>
                <a:cs typeface="Times New Roman"/>
              </a:rPr>
              <a:t>series combo of caps</a:t>
            </a:r>
            <a:r>
              <a:rPr lang="en-US" sz="2000" dirty="0">
                <a:latin typeface="Times New Roman"/>
                <a:cs typeface="Times New Roman"/>
              </a:rPr>
              <a:t>, then, is “</a:t>
            </a:r>
            <a:r>
              <a:rPr lang="en-US" sz="2000" i="1" dirty="0">
                <a:solidFill>
                  <a:srgbClr val="FF0000"/>
                </a:solidFill>
                <a:latin typeface="Times New Roman"/>
                <a:cs typeface="Times New Roman"/>
              </a:rPr>
              <a:t>the charge</a:t>
            </a:r>
            <a:r>
              <a:rPr lang="en-US" sz="2000" dirty="0">
                <a:latin typeface="Times New Roman"/>
                <a:cs typeface="Times New Roman"/>
              </a:rPr>
              <a:t>” </a:t>
            </a:r>
            <a:r>
              <a:rPr lang="en-US" sz="2000" dirty="0">
                <a:solidFill>
                  <a:srgbClr val="FF0000"/>
                </a:solidFill>
                <a:latin typeface="Times New Roman"/>
                <a:cs typeface="Times New Roman"/>
              </a:rPr>
              <a:t>on each cap</a:t>
            </a:r>
            <a:r>
              <a:rPr lang="en-US" sz="2000" dirty="0">
                <a:latin typeface="Times New Roman"/>
                <a:cs typeface="Times New Roman"/>
              </a:rPr>
              <a:t>.</a:t>
            </a:r>
          </a:p>
        </p:txBody>
      </p:sp>
    </p:spTree>
    <p:extLst>
      <p:ext uri="{BB962C8B-B14F-4D97-AF65-F5344CB8AC3E}">
        <p14:creationId xmlns:p14="http://schemas.microsoft.com/office/powerpoint/2010/main" val="29651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par>
                                <p:cTn id="14" presetID="9"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9"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dissolv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dissolv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32" grpId="0" animBg="1"/>
      <p:bldP spid="39" grpId="0" animBg="1"/>
      <p:bldP spid="43"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 in Series</a:t>
            </a:r>
            <a:endParaRPr lang="en-US" sz="2800" dirty="0">
              <a:latin typeface="Times New Roman"/>
              <a:cs typeface="Times New Roman"/>
            </a:endParaRP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595868"/>
            <a:ext cx="5626100" cy="1766332"/>
          </a:xfrm>
          <a:noFill/>
        </p:spPr>
        <p:txBody>
          <a:bodyPr>
            <a:normAutofit/>
          </a:bodyPr>
          <a:lstStyle/>
          <a:p>
            <a:pPr algn="l"/>
            <a:r>
              <a:rPr lang="en-US" sz="3100" dirty="0">
                <a:solidFill>
                  <a:srgbClr val="FF0000"/>
                </a:solidFill>
                <a:latin typeface="Apple Chancery"/>
                <a:ea typeface="ＭＳ Ｐゴシック" charset="0"/>
                <a:cs typeface="Apple Chancery"/>
              </a:rPr>
              <a:t>We know </a:t>
            </a:r>
            <a:r>
              <a:rPr lang="en-US" sz="2200" dirty="0">
                <a:latin typeface="Times New Roman"/>
                <a:cs typeface="Times New Roman"/>
              </a:rPr>
              <a:t>the total </a:t>
            </a:r>
            <a:r>
              <a:rPr lang="en-US" sz="2200" dirty="0">
                <a:solidFill>
                  <a:srgbClr val="0000FF"/>
                </a:solidFill>
                <a:latin typeface="Times New Roman"/>
                <a:cs typeface="Times New Roman"/>
              </a:rPr>
              <a:t>voltage-change across the battery</a:t>
            </a:r>
            <a:r>
              <a:rPr lang="en-US" sz="2200" dirty="0">
                <a:latin typeface="Times New Roman"/>
                <a:cs typeface="Times New Roman"/>
              </a:rPr>
              <a:t>, and hence across the capacitors, is      . Logic additionally dictates that: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grpSp>
        <p:nvGrpSpPr>
          <p:cNvPr id="17" name="Group 2"/>
          <p:cNvGrpSpPr>
            <a:grpSpLocks/>
          </p:cNvGrpSpPr>
          <p:nvPr/>
        </p:nvGrpSpPr>
        <p:grpSpPr bwMode="auto">
          <a:xfrm>
            <a:off x="7307991" y="818405"/>
            <a:ext cx="226907" cy="521715"/>
            <a:chOff x="960" y="1024"/>
            <a:chExt cx="160" cy="368"/>
          </a:xfrm>
        </p:grpSpPr>
        <p:sp>
          <p:nvSpPr>
            <p:cNvPr id="37" name="Rectangle 3"/>
            <p:cNvSpPr>
              <a:spLocks noChangeArrowheads="1"/>
            </p:cNvSpPr>
            <p:nvPr/>
          </p:nvSpPr>
          <p:spPr bwMode="auto">
            <a:xfrm>
              <a:off x="96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8" name="Rectangle 4"/>
            <p:cNvSpPr>
              <a:spLocks noChangeArrowheads="1"/>
            </p:cNvSpPr>
            <p:nvPr/>
          </p:nvSpPr>
          <p:spPr bwMode="auto">
            <a:xfrm>
              <a:off x="110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18" name="Group 5"/>
          <p:cNvGrpSpPr>
            <a:grpSpLocks/>
          </p:cNvGrpSpPr>
          <p:nvPr/>
        </p:nvGrpSpPr>
        <p:grpSpPr bwMode="auto">
          <a:xfrm>
            <a:off x="8102164" y="818405"/>
            <a:ext cx="226907" cy="521715"/>
            <a:chOff x="1520" y="1024"/>
            <a:chExt cx="160" cy="368"/>
          </a:xfrm>
        </p:grpSpPr>
        <p:sp>
          <p:nvSpPr>
            <p:cNvPr id="35" name="Rectangle 6"/>
            <p:cNvSpPr>
              <a:spLocks noChangeArrowheads="1"/>
            </p:cNvSpPr>
            <p:nvPr/>
          </p:nvSpPr>
          <p:spPr bwMode="auto">
            <a:xfrm>
              <a:off x="152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6" name="Rectangle 7"/>
            <p:cNvSpPr>
              <a:spLocks noChangeArrowheads="1"/>
            </p:cNvSpPr>
            <p:nvPr/>
          </p:nvSpPr>
          <p:spPr bwMode="auto">
            <a:xfrm>
              <a:off x="166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25" name="Group 8"/>
          <p:cNvGrpSpPr>
            <a:grpSpLocks/>
          </p:cNvGrpSpPr>
          <p:nvPr/>
        </p:nvGrpSpPr>
        <p:grpSpPr bwMode="auto">
          <a:xfrm>
            <a:off x="7763096" y="2230543"/>
            <a:ext cx="158835" cy="521715"/>
            <a:chOff x="2096" y="1024"/>
            <a:chExt cx="112" cy="368"/>
          </a:xfrm>
        </p:grpSpPr>
        <p:sp>
          <p:nvSpPr>
            <p:cNvPr id="33" name="Rectangle 9"/>
            <p:cNvSpPr>
              <a:spLocks noChangeArrowheads="1"/>
            </p:cNvSpPr>
            <p:nvPr/>
          </p:nvSpPr>
          <p:spPr bwMode="auto">
            <a:xfrm>
              <a:off x="2096"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34" name="Rectangle 10"/>
            <p:cNvSpPr>
              <a:spLocks noChangeArrowheads="1"/>
            </p:cNvSpPr>
            <p:nvPr/>
          </p:nvSpPr>
          <p:spPr bwMode="auto">
            <a:xfrm flipH="1">
              <a:off x="2200" y="1120"/>
              <a:ext cx="8" cy="1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sp>
        <p:nvSpPr>
          <p:cNvPr id="26" name="Line 11"/>
          <p:cNvSpPr>
            <a:spLocks noChangeShapeType="1"/>
          </p:cNvSpPr>
          <p:nvPr/>
        </p:nvSpPr>
        <p:spPr bwMode="auto">
          <a:xfrm flipV="1">
            <a:off x="6899560" y="1079263"/>
            <a:ext cx="408431"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2"/>
          <p:cNvSpPr>
            <a:spLocks noChangeShapeType="1"/>
          </p:cNvSpPr>
          <p:nvPr/>
        </p:nvSpPr>
        <p:spPr bwMode="auto">
          <a:xfrm>
            <a:off x="7923286" y="2491401"/>
            <a:ext cx="984397"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13"/>
          <p:cNvSpPr>
            <a:spLocks noChangeShapeType="1"/>
          </p:cNvSpPr>
          <p:nvPr/>
        </p:nvSpPr>
        <p:spPr bwMode="auto">
          <a:xfrm rot="10800000" flipH="1">
            <a:off x="8907683" y="1079263"/>
            <a:ext cx="0" cy="14121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15"/>
          <p:cNvSpPr>
            <a:spLocks noChangeShapeType="1"/>
          </p:cNvSpPr>
          <p:nvPr/>
        </p:nvSpPr>
        <p:spPr bwMode="auto">
          <a:xfrm>
            <a:off x="7534898" y="1079263"/>
            <a:ext cx="567266"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16"/>
          <p:cNvSpPr>
            <a:spLocks noChangeShapeType="1"/>
          </p:cNvSpPr>
          <p:nvPr/>
        </p:nvSpPr>
        <p:spPr bwMode="auto">
          <a:xfrm>
            <a:off x="8329071" y="1079263"/>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17"/>
          <p:cNvSpPr>
            <a:spLocks noChangeShapeType="1"/>
          </p:cNvSpPr>
          <p:nvPr/>
        </p:nvSpPr>
        <p:spPr bwMode="auto">
          <a:xfrm>
            <a:off x="6899560" y="2491401"/>
            <a:ext cx="886228"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 name="Line 13"/>
          <p:cNvSpPr>
            <a:spLocks noChangeShapeType="1"/>
          </p:cNvSpPr>
          <p:nvPr/>
        </p:nvSpPr>
        <p:spPr bwMode="auto">
          <a:xfrm rot="10800000" flipH="1">
            <a:off x="6899560" y="1079263"/>
            <a:ext cx="0" cy="14121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3856984009"/>
              </p:ext>
            </p:extLst>
          </p:nvPr>
        </p:nvGraphicFramePr>
        <p:xfrm>
          <a:off x="7247624" y="480536"/>
          <a:ext cx="298450" cy="338137"/>
        </p:xfrm>
        <a:graphic>
          <a:graphicData uri="http://schemas.openxmlformats.org/presentationml/2006/ole">
            <mc:AlternateContent xmlns:mc="http://schemas.openxmlformats.org/markup-compatibility/2006">
              <mc:Choice xmlns:v="urn:schemas-microsoft-com:vml" Requires="v">
                <p:oleObj spid="_x0000_s2452710" name="Equation" r:id="rId5" imgW="177800" imgH="203200" progId="Equation.DSMT4">
                  <p:embed/>
                </p:oleObj>
              </mc:Choice>
              <mc:Fallback>
                <p:oleObj name="Equation" r:id="rId5" imgW="177800" imgH="203200" progId="Equation.DSMT4">
                  <p:embed/>
                  <p:pic>
                    <p:nvPicPr>
                      <p:cNvPr id="0" name=""/>
                      <p:cNvPicPr/>
                      <p:nvPr/>
                    </p:nvPicPr>
                    <p:blipFill>
                      <a:blip r:embed="rId6"/>
                      <a:stretch>
                        <a:fillRect/>
                      </a:stretch>
                    </p:blipFill>
                    <p:spPr>
                      <a:xfrm>
                        <a:off x="7247624" y="480536"/>
                        <a:ext cx="298450" cy="33813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747801497"/>
              </p:ext>
            </p:extLst>
          </p:nvPr>
        </p:nvGraphicFramePr>
        <p:xfrm>
          <a:off x="8057101" y="481013"/>
          <a:ext cx="339725" cy="338137"/>
        </p:xfrm>
        <a:graphic>
          <a:graphicData uri="http://schemas.openxmlformats.org/presentationml/2006/ole">
            <mc:AlternateContent xmlns:mc="http://schemas.openxmlformats.org/markup-compatibility/2006">
              <mc:Choice xmlns:v="urn:schemas-microsoft-com:vml" Requires="v">
                <p:oleObj spid="_x0000_s2452711"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8057101" y="481013"/>
                        <a:ext cx="339725" cy="338137"/>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288934964"/>
              </p:ext>
            </p:extLst>
          </p:nvPr>
        </p:nvGraphicFramePr>
        <p:xfrm>
          <a:off x="7744363" y="2708275"/>
          <a:ext cx="423863" cy="274638"/>
        </p:xfrm>
        <a:graphic>
          <a:graphicData uri="http://schemas.openxmlformats.org/presentationml/2006/ole">
            <mc:AlternateContent xmlns:mc="http://schemas.openxmlformats.org/markup-compatibility/2006">
              <mc:Choice xmlns:v="urn:schemas-microsoft-com:vml" Requires="v">
                <p:oleObj spid="_x0000_s2452712" name="Equation" r:id="rId9" imgW="254000" imgH="165100" progId="Equation.DSMT4">
                  <p:embed/>
                </p:oleObj>
              </mc:Choice>
              <mc:Fallback>
                <p:oleObj name="Equation" r:id="rId9" imgW="254000" imgH="165100" progId="Equation.DSMT4">
                  <p:embed/>
                  <p:pic>
                    <p:nvPicPr>
                      <p:cNvPr id="0" name=""/>
                      <p:cNvPicPr/>
                      <p:nvPr/>
                    </p:nvPicPr>
                    <p:blipFill>
                      <a:blip r:embed="rId10"/>
                      <a:stretch>
                        <a:fillRect/>
                      </a:stretch>
                    </p:blipFill>
                    <p:spPr>
                      <a:xfrm>
                        <a:off x="7744363" y="2708275"/>
                        <a:ext cx="423863" cy="274638"/>
                      </a:xfrm>
                      <a:prstGeom prst="rect">
                        <a:avLst/>
                      </a:prstGeom>
                    </p:spPr>
                  </p:pic>
                </p:oleObj>
              </mc:Fallback>
            </mc:AlternateContent>
          </a:graphicData>
        </a:graphic>
      </p:graphicFrame>
      <p:sp>
        <p:nvSpPr>
          <p:cNvPr id="45" name="TextBox 44"/>
          <p:cNvSpPr txBox="1"/>
          <p:nvPr/>
        </p:nvSpPr>
        <p:spPr>
          <a:xfrm>
            <a:off x="227162" y="2709754"/>
            <a:ext cx="5194152" cy="400110"/>
          </a:xfrm>
          <a:prstGeom prst="rect">
            <a:avLst/>
          </a:prstGeom>
          <a:noFill/>
        </p:spPr>
        <p:txBody>
          <a:bodyPr wrap="square" rtlCol="0">
            <a:spAutoFit/>
          </a:bodyPr>
          <a:lstStyle/>
          <a:p>
            <a:r>
              <a:rPr lang="en-US" sz="2000" dirty="0">
                <a:solidFill>
                  <a:srgbClr val="FF0000"/>
                </a:solidFill>
                <a:latin typeface="Apple Chancery"/>
                <a:cs typeface="Apple Chancery"/>
              </a:rPr>
              <a:t>We know, though, </a:t>
            </a:r>
            <a:r>
              <a:rPr lang="en-US" sz="2000" dirty="0">
                <a:latin typeface="Times New Roman"/>
                <a:cs typeface="Times New Roman"/>
              </a:rPr>
              <a:t>that:</a:t>
            </a:r>
          </a:p>
        </p:txBody>
      </p:sp>
      <p:sp>
        <p:nvSpPr>
          <p:cNvPr id="46" name="TextBox 45"/>
          <p:cNvSpPr txBox="1"/>
          <p:nvPr/>
        </p:nvSpPr>
        <p:spPr>
          <a:xfrm>
            <a:off x="224071" y="5068305"/>
            <a:ext cx="4652729" cy="707886"/>
          </a:xfrm>
          <a:prstGeom prst="rect">
            <a:avLst/>
          </a:prstGeom>
          <a:noFill/>
        </p:spPr>
        <p:txBody>
          <a:bodyPr wrap="square" rtlCol="0">
            <a:spAutoFit/>
          </a:bodyPr>
          <a:lstStyle/>
          <a:p>
            <a:r>
              <a:rPr lang="en-US" sz="2000" dirty="0">
                <a:solidFill>
                  <a:srgbClr val="FF0000"/>
                </a:solidFill>
                <a:latin typeface="Apple Chancery"/>
                <a:cs typeface="Apple Chancery"/>
              </a:rPr>
              <a:t>In other words </a:t>
            </a:r>
            <a:r>
              <a:rPr lang="en-US" sz="2000" dirty="0">
                <a:latin typeface="Times New Roman"/>
                <a:cs typeface="Times New Roman"/>
              </a:rPr>
              <a:t>for a </a:t>
            </a:r>
            <a:r>
              <a:rPr lang="en-US" sz="2000" i="1" dirty="0">
                <a:solidFill>
                  <a:srgbClr val="0000FF"/>
                </a:solidFill>
                <a:latin typeface="Times New Roman"/>
                <a:cs typeface="Times New Roman"/>
              </a:rPr>
              <a:t>series combination </a:t>
            </a:r>
            <a:r>
              <a:rPr lang="en-US" sz="2000" dirty="0">
                <a:latin typeface="Times New Roman"/>
                <a:cs typeface="Times New Roman"/>
              </a:rPr>
              <a:t>of capacitors:</a:t>
            </a:r>
          </a:p>
        </p:txBody>
      </p:sp>
      <p:graphicFrame>
        <p:nvGraphicFramePr>
          <p:cNvPr id="47" name="Object 46"/>
          <p:cNvGraphicFramePr>
            <a:graphicFrameLocks noChangeAspect="1"/>
          </p:cNvGraphicFramePr>
          <p:nvPr>
            <p:extLst>
              <p:ext uri="{D42A27DB-BD31-4B8C-83A1-F6EECF244321}">
                <p14:modId xmlns:p14="http://schemas.microsoft.com/office/powerpoint/2010/main" val="2804546810"/>
              </p:ext>
            </p:extLst>
          </p:nvPr>
        </p:nvGraphicFramePr>
        <p:xfrm>
          <a:off x="4997450" y="1440476"/>
          <a:ext cx="423863" cy="274638"/>
        </p:xfrm>
        <a:graphic>
          <a:graphicData uri="http://schemas.openxmlformats.org/presentationml/2006/ole">
            <mc:AlternateContent xmlns:mc="http://schemas.openxmlformats.org/markup-compatibility/2006">
              <mc:Choice xmlns:v="urn:schemas-microsoft-com:vml" Requires="v">
                <p:oleObj spid="_x0000_s2452713" name="Equation" r:id="rId11" imgW="254000" imgH="165100" progId="Equation.DSMT4">
                  <p:embed/>
                </p:oleObj>
              </mc:Choice>
              <mc:Fallback>
                <p:oleObj name="Equation" r:id="rId11" imgW="254000" imgH="165100" progId="Equation.DSMT4">
                  <p:embed/>
                  <p:pic>
                    <p:nvPicPr>
                      <p:cNvPr id="0" name=""/>
                      <p:cNvPicPr/>
                      <p:nvPr/>
                    </p:nvPicPr>
                    <p:blipFill>
                      <a:blip r:embed="rId10"/>
                      <a:stretch>
                        <a:fillRect/>
                      </a:stretch>
                    </p:blipFill>
                    <p:spPr>
                      <a:xfrm>
                        <a:off x="4997450" y="1440476"/>
                        <a:ext cx="423863" cy="274638"/>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874112782"/>
              </p:ext>
            </p:extLst>
          </p:nvPr>
        </p:nvGraphicFramePr>
        <p:xfrm>
          <a:off x="2063750" y="2193458"/>
          <a:ext cx="1865313" cy="382588"/>
        </p:xfrm>
        <a:graphic>
          <a:graphicData uri="http://schemas.openxmlformats.org/presentationml/2006/ole">
            <mc:AlternateContent xmlns:mc="http://schemas.openxmlformats.org/markup-compatibility/2006">
              <mc:Choice xmlns:v="urn:schemas-microsoft-com:vml" Requires="v">
                <p:oleObj spid="_x0000_s2452714" name="Equation" r:id="rId12" imgW="1117600" imgH="228600" progId="Equation.DSMT4">
                  <p:embed/>
                </p:oleObj>
              </mc:Choice>
              <mc:Fallback>
                <p:oleObj name="Equation" r:id="rId12" imgW="1117600" imgH="228600" progId="Equation.DSMT4">
                  <p:embed/>
                  <p:pic>
                    <p:nvPicPr>
                      <p:cNvPr id="0" name=""/>
                      <p:cNvPicPr/>
                      <p:nvPr/>
                    </p:nvPicPr>
                    <p:blipFill>
                      <a:blip r:embed="rId13"/>
                      <a:stretch>
                        <a:fillRect/>
                      </a:stretch>
                    </p:blipFill>
                    <p:spPr>
                      <a:xfrm>
                        <a:off x="2063750" y="2193458"/>
                        <a:ext cx="1865313" cy="382588"/>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081826151"/>
              </p:ext>
            </p:extLst>
          </p:nvPr>
        </p:nvGraphicFramePr>
        <p:xfrm>
          <a:off x="2690811" y="2608263"/>
          <a:ext cx="2416175" cy="723900"/>
        </p:xfrm>
        <a:graphic>
          <a:graphicData uri="http://schemas.openxmlformats.org/presentationml/2006/ole">
            <mc:AlternateContent xmlns:mc="http://schemas.openxmlformats.org/markup-compatibility/2006">
              <mc:Choice xmlns:v="urn:schemas-microsoft-com:vml" Requires="v">
                <p:oleObj spid="_x0000_s2452715" name="Equation" r:id="rId14" imgW="1447800" imgH="431800" progId="Equation.DSMT4">
                  <p:embed/>
                </p:oleObj>
              </mc:Choice>
              <mc:Fallback>
                <p:oleObj name="Equation" r:id="rId14" imgW="1447800" imgH="431800" progId="Equation.DSMT4">
                  <p:embed/>
                  <p:pic>
                    <p:nvPicPr>
                      <p:cNvPr id="0" name=""/>
                      <p:cNvPicPr/>
                      <p:nvPr/>
                    </p:nvPicPr>
                    <p:blipFill>
                      <a:blip r:embed="rId15"/>
                      <a:stretch>
                        <a:fillRect/>
                      </a:stretch>
                    </p:blipFill>
                    <p:spPr>
                      <a:xfrm>
                        <a:off x="2690811" y="2608263"/>
                        <a:ext cx="2416175" cy="723900"/>
                      </a:xfrm>
                      <a:prstGeom prst="rect">
                        <a:avLst/>
                      </a:prstGeom>
                    </p:spPr>
                  </p:pic>
                </p:oleObj>
              </mc:Fallback>
            </mc:AlternateContent>
          </a:graphicData>
        </a:graphic>
      </p:graphicFrame>
      <p:sp>
        <p:nvSpPr>
          <p:cNvPr id="50" name="TextBox 49"/>
          <p:cNvSpPr txBox="1"/>
          <p:nvPr/>
        </p:nvSpPr>
        <p:spPr>
          <a:xfrm>
            <a:off x="227161" y="3344754"/>
            <a:ext cx="7020463" cy="1015663"/>
          </a:xfrm>
          <a:prstGeom prst="rect">
            <a:avLst/>
          </a:prstGeom>
          <a:noFill/>
        </p:spPr>
        <p:txBody>
          <a:bodyPr wrap="square" rtlCol="0">
            <a:spAutoFit/>
          </a:bodyPr>
          <a:lstStyle/>
          <a:p>
            <a:r>
              <a:rPr lang="en-US" sz="2000" dirty="0">
                <a:solidFill>
                  <a:srgbClr val="FF0000"/>
                </a:solidFill>
                <a:latin typeface="Apple Chancery"/>
                <a:cs typeface="Apple Chancery"/>
              </a:rPr>
              <a:t>If we had </a:t>
            </a:r>
            <a:r>
              <a:rPr lang="en-US" sz="2000" dirty="0">
                <a:latin typeface="Times New Roman"/>
                <a:cs typeface="Times New Roman"/>
              </a:rPr>
              <a:t>a single, </a:t>
            </a:r>
            <a:r>
              <a:rPr lang="en-US" sz="2000" i="1" dirty="0">
                <a:solidFill>
                  <a:srgbClr val="FF0000"/>
                </a:solidFill>
                <a:latin typeface="Times New Roman"/>
                <a:cs typeface="Times New Roman"/>
              </a:rPr>
              <a:t>equivalent capacitance       </a:t>
            </a:r>
            <a:r>
              <a:rPr lang="en-US" sz="2000" dirty="0">
                <a:latin typeface="Times New Roman"/>
                <a:cs typeface="Times New Roman"/>
              </a:rPr>
              <a:t>that could take the place of the series combination (i.e., a cap that would draw the same charge </a:t>
            </a:r>
            <a:r>
              <a:rPr lang="en-US" sz="2000" i="1" dirty="0">
                <a:solidFill>
                  <a:srgbClr val="FF0000"/>
                </a:solidFill>
                <a:latin typeface="Times New Roman"/>
                <a:cs typeface="Times New Roman"/>
              </a:rPr>
              <a:t>q</a:t>
            </a:r>
            <a:r>
              <a:rPr lang="en-US" sz="2000" dirty="0">
                <a:latin typeface="Times New Roman"/>
                <a:cs typeface="Times New Roman"/>
              </a:rPr>
              <a:t> for the same battery voltage       ), we could write:</a:t>
            </a:r>
          </a:p>
        </p:txBody>
      </p:sp>
      <p:grpSp>
        <p:nvGrpSpPr>
          <p:cNvPr id="54" name="Group 5"/>
          <p:cNvGrpSpPr>
            <a:grpSpLocks/>
          </p:cNvGrpSpPr>
          <p:nvPr/>
        </p:nvGrpSpPr>
        <p:grpSpPr bwMode="auto">
          <a:xfrm>
            <a:off x="8159176" y="3627306"/>
            <a:ext cx="226907" cy="521715"/>
            <a:chOff x="1520" y="1024"/>
            <a:chExt cx="160" cy="368"/>
          </a:xfrm>
        </p:grpSpPr>
        <p:sp>
          <p:nvSpPr>
            <p:cNvPr id="55" name="Rectangle 6"/>
            <p:cNvSpPr>
              <a:spLocks noChangeArrowheads="1"/>
            </p:cNvSpPr>
            <p:nvPr/>
          </p:nvSpPr>
          <p:spPr bwMode="auto">
            <a:xfrm>
              <a:off x="1520"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56" name="Rectangle 7"/>
            <p:cNvSpPr>
              <a:spLocks noChangeArrowheads="1"/>
            </p:cNvSpPr>
            <p:nvPr/>
          </p:nvSpPr>
          <p:spPr bwMode="auto">
            <a:xfrm>
              <a:off x="1664"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grpSp>
        <p:nvGrpSpPr>
          <p:cNvPr id="57" name="Group 8"/>
          <p:cNvGrpSpPr>
            <a:grpSpLocks/>
          </p:cNvGrpSpPr>
          <p:nvPr/>
        </p:nvGrpSpPr>
        <p:grpSpPr bwMode="auto">
          <a:xfrm>
            <a:off x="8204557" y="4468114"/>
            <a:ext cx="158835" cy="521715"/>
            <a:chOff x="2096" y="1024"/>
            <a:chExt cx="112" cy="368"/>
          </a:xfrm>
        </p:grpSpPr>
        <p:sp>
          <p:nvSpPr>
            <p:cNvPr id="58" name="Rectangle 9"/>
            <p:cNvSpPr>
              <a:spLocks noChangeArrowheads="1"/>
            </p:cNvSpPr>
            <p:nvPr/>
          </p:nvSpPr>
          <p:spPr bwMode="auto">
            <a:xfrm>
              <a:off x="2096" y="1024"/>
              <a:ext cx="16" cy="3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sp>
          <p:nvSpPr>
            <p:cNvPr id="59" name="Rectangle 10"/>
            <p:cNvSpPr>
              <a:spLocks noChangeArrowheads="1"/>
            </p:cNvSpPr>
            <p:nvPr/>
          </p:nvSpPr>
          <p:spPr bwMode="auto">
            <a:xfrm flipH="1">
              <a:off x="2200" y="1120"/>
              <a:ext cx="8" cy="168"/>
            </a:xfrm>
            <a:prstGeom prst="rect">
              <a:avLst/>
            </a:prstGeom>
            <a:blipFill dpi="0" rotWithShape="0">
              <a:blip r:embed="rId4"/>
              <a:srcRect/>
              <a:tile tx="0" ty="0" sx="100000" sy="100000" flip="none" algn="tl"/>
            </a:blipFill>
            <a:ln w="12700" cmpd="sng">
              <a:solidFill>
                <a:schemeClr val="tx1"/>
              </a:solidFill>
              <a:miter lim="800000"/>
              <a:headEnd/>
              <a:tailEnd/>
            </a:ln>
          </p:spPr>
          <p:txBody>
            <a:bodyPr/>
            <a:lstStyle/>
            <a:p>
              <a:endParaRPr lang="en-US"/>
            </a:p>
          </p:txBody>
        </p:sp>
      </p:grpSp>
      <p:sp>
        <p:nvSpPr>
          <p:cNvPr id="61" name="Line 12"/>
          <p:cNvSpPr>
            <a:spLocks noChangeShapeType="1"/>
          </p:cNvSpPr>
          <p:nvPr/>
        </p:nvSpPr>
        <p:spPr bwMode="auto">
          <a:xfrm>
            <a:off x="8363392" y="4716102"/>
            <a:ext cx="601303"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Line 13"/>
          <p:cNvSpPr>
            <a:spLocks noChangeShapeType="1"/>
          </p:cNvSpPr>
          <p:nvPr/>
        </p:nvSpPr>
        <p:spPr bwMode="auto">
          <a:xfrm rot="10800000" flipH="1">
            <a:off x="8964695" y="3888164"/>
            <a:ext cx="0" cy="8279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 name="Line 15"/>
          <p:cNvSpPr>
            <a:spLocks noChangeShapeType="1"/>
          </p:cNvSpPr>
          <p:nvPr/>
        </p:nvSpPr>
        <p:spPr bwMode="auto">
          <a:xfrm>
            <a:off x="7649632" y="3888164"/>
            <a:ext cx="509544"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4" name="Line 16"/>
          <p:cNvSpPr>
            <a:spLocks noChangeShapeType="1"/>
          </p:cNvSpPr>
          <p:nvPr/>
        </p:nvSpPr>
        <p:spPr bwMode="auto">
          <a:xfrm>
            <a:off x="8386083" y="3888164"/>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 name="Line 17"/>
          <p:cNvSpPr>
            <a:spLocks noChangeShapeType="1"/>
          </p:cNvSpPr>
          <p:nvPr/>
        </p:nvSpPr>
        <p:spPr bwMode="auto">
          <a:xfrm>
            <a:off x="7649632" y="4725077"/>
            <a:ext cx="556577"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 name="Line 13"/>
          <p:cNvSpPr>
            <a:spLocks noChangeShapeType="1"/>
          </p:cNvSpPr>
          <p:nvPr/>
        </p:nvSpPr>
        <p:spPr bwMode="auto">
          <a:xfrm rot="10800000" flipH="1">
            <a:off x="7646604" y="3888164"/>
            <a:ext cx="0" cy="8279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68" name="Object 67"/>
          <p:cNvGraphicFramePr>
            <a:graphicFrameLocks noChangeAspect="1"/>
          </p:cNvGraphicFramePr>
          <p:nvPr>
            <p:extLst>
              <p:ext uri="{D42A27DB-BD31-4B8C-83A1-F6EECF244321}">
                <p14:modId xmlns:p14="http://schemas.microsoft.com/office/powerpoint/2010/main" val="2396932904"/>
              </p:ext>
            </p:extLst>
          </p:nvPr>
        </p:nvGraphicFramePr>
        <p:xfrm>
          <a:off x="8082501" y="3251200"/>
          <a:ext cx="403225" cy="381000"/>
        </p:xfrm>
        <a:graphic>
          <a:graphicData uri="http://schemas.openxmlformats.org/presentationml/2006/ole">
            <mc:AlternateContent xmlns:mc="http://schemas.openxmlformats.org/markup-compatibility/2006">
              <mc:Choice xmlns:v="urn:schemas-microsoft-com:vml" Requires="v">
                <p:oleObj spid="_x0000_s2452716" name="Equation" r:id="rId16" imgW="241300" imgH="228600" progId="Equation.DSMT4">
                  <p:embed/>
                </p:oleObj>
              </mc:Choice>
              <mc:Fallback>
                <p:oleObj name="Equation" r:id="rId16" imgW="241300" imgH="228600" progId="Equation.DSMT4">
                  <p:embed/>
                  <p:pic>
                    <p:nvPicPr>
                      <p:cNvPr id="0" name=""/>
                      <p:cNvPicPr/>
                      <p:nvPr/>
                    </p:nvPicPr>
                    <p:blipFill>
                      <a:blip r:embed="rId17"/>
                      <a:stretch>
                        <a:fillRect/>
                      </a:stretch>
                    </p:blipFill>
                    <p:spPr>
                      <a:xfrm>
                        <a:off x="8082501" y="3251200"/>
                        <a:ext cx="403225" cy="381000"/>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868277817"/>
              </p:ext>
            </p:extLst>
          </p:nvPr>
        </p:nvGraphicFramePr>
        <p:xfrm>
          <a:off x="8177177" y="4939029"/>
          <a:ext cx="423863" cy="274638"/>
        </p:xfrm>
        <a:graphic>
          <a:graphicData uri="http://schemas.openxmlformats.org/presentationml/2006/ole">
            <mc:AlternateContent xmlns:mc="http://schemas.openxmlformats.org/markup-compatibility/2006">
              <mc:Choice xmlns:v="urn:schemas-microsoft-com:vml" Requires="v">
                <p:oleObj spid="_x0000_s2452717" name="Equation" r:id="rId18" imgW="254000" imgH="165100" progId="Equation.DSMT4">
                  <p:embed/>
                </p:oleObj>
              </mc:Choice>
              <mc:Fallback>
                <p:oleObj name="Equation" r:id="rId18" imgW="254000" imgH="165100" progId="Equation.DSMT4">
                  <p:embed/>
                  <p:pic>
                    <p:nvPicPr>
                      <p:cNvPr id="0" name=""/>
                      <p:cNvPicPr/>
                      <p:nvPr/>
                    </p:nvPicPr>
                    <p:blipFill>
                      <a:blip r:embed="rId10"/>
                      <a:stretch>
                        <a:fillRect/>
                      </a:stretch>
                    </p:blipFill>
                    <p:spPr>
                      <a:xfrm>
                        <a:off x="8177177" y="4939029"/>
                        <a:ext cx="423863" cy="274638"/>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2208127821"/>
              </p:ext>
            </p:extLst>
          </p:nvPr>
        </p:nvGraphicFramePr>
        <p:xfrm>
          <a:off x="4639213" y="3412421"/>
          <a:ext cx="403225" cy="381000"/>
        </p:xfrm>
        <a:graphic>
          <a:graphicData uri="http://schemas.openxmlformats.org/presentationml/2006/ole">
            <mc:AlternateContent xmlns:mc="http://schemas.openxmlformats.org/markup-compatibility/2006">
              <mc:Choice xmlns:v="urn:schemas-microsoft-com:vml" Requires="v">
                <p:oleObj spid="_x0000_s2452718" name="Equation" r:id="rId19" imgW="241300" imgH="228600" progId="Equation.DSMT4">
                  <p:embed/>
                </p:oleObj>
              </mc:Choice>
              <mc:Fallback>
                <p:oleObj name="Equation" r:id="rId19" imgW="241300" imgH="228600" progId="Equation.DSMT4">
                  <p:embed/>
                  <p:pic>
                    <p:nvPicPr>
                      <p:cNvPr id="0" name=""/>
                      <p:cNvPicPr/>
                      <p:nvPr/>
                    </p:nvPicPr>
                    <p:blipFill>
                      <a:blip r:embed="rId17"/>
                      <a:stretch>
                        <a:fillRect/>
                      </a:stretch>
                    </p:blipFill>
                    <p:spPr>
                      <a:xfrm>
                        <a:off x="4639213" y="3412421"/>
                        <a:ext cx="403225" cy="381000"/>
                      </a:xfrm>
                      <a:prstGeom prst="rect">
                        <a:avLst/>
                      </a:prstGeom>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3082086135"/>
              </p:ext>
            </p:extLst>
          </p:nvPr>
        </p:nvGraphicFramePr>
        <p:xfrm>
          <a:off x="4702173" y="4025856"/>
          <a:ext cx="423863" cy="274638"/>
        </p:xfrm>
        <a:graphic>
          <a:graphicData uri="http://schemas.openxmlformats.org/presentationml/2006/ole">
            <mc:AlternateContent xmlns:mc="http://schemas.openxmlformats.org/markup-compatibility/2006">
              <mc:Choice xmlns:v="urn:schemas-microsoft-com:vml" Requires="v">
                <p:oleObj spid="_x0000_s2452719" name="Equation" r:id="rId20" imgW="254000" imgH="165100" progId="Equation.DSMT4">
                  <p:embed/>
                </p:oleObj>
              </mc:Choice>
              <mc:Fallback>
                <p:oleObj name="Equation" r:id="rId20" imgW="254000" imgH="165100" progId="Equation.DSMT4">
                  <p:embed/>
                  <p:pic>
                    <p:nvPicPr>
                      <p:cNvPr id="0" name=""/>
                      <p:cNvPicPr/>
                      <p:nvPr/>
                    </p:nvPicPr>
                    <p:blipFill>
                      <a:blip r:embed="rId10"/>
                      <a:stretch>
                        <a:fillRect/>
                      </a:stretch>
                    </p:blipFill>
                    <p:spPr>
                      <a:xfrm>
                        <a:off x="4702173" y="4025856"/>
                        <a:ext cx="423863" cy="274638"/>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1781255954"/>
              </p:ext>
            </p:extLst>
          </p:nvPr>
        </p:nvGraphicFramePr>
        <p:xfrm>
          <a:off x="3111500" y="4300494"/>
          <a:ext cx="1038225" cy="744538"/>
        </p:xfrm>
        <a:graphic>
          <a:graphicData uri="http://schemas.openxmlformats.org/presentationml/2006/ole">
            <mc:AlternateContent xmlns:mc="http://schemas.openxmlformats.org/markup-compatibility/2006">
              <mc:Choice xmlns:v="urn:schemas-microsoft-com:vml" Requires="v">
                <p:oleObj spid="_x0000_s2452720" name="Equation" r:id="rId21" imgW="622300" imgH="444500" progId="Equation.DSMT4">
                  <p:embed/>
                </p:oleObj>
              </mc:Choice>
              <mc:Fallback>
                <p:oleObj name="Equation" r:id="rId21" imgW="622300" imgH="444500" progId="Equation.DSMT4">
                  <p:embed/>
                  <p:pic>
                    <p:nvPicPr>
                      <p:cNvPr id="0" name=""/>
                      <p:cNvPicPr/>
                      <p:nvPr/>
                    </p:nvPicPr>
                    <p:blipFill>
                      <a:blip r:embed="rId22"/>
                      <a:stretch>
                        <a:fillRect/>
                      </a:stretch>
                    </p:blipFill>
                    <p:spPr>
                      <a:xfrm>
                        <a:off x="3111500" y="4300494"/>
                        <a:ext cx="1038225" cy="744538"/>
                      </a:xfrm>
                      <a:prstGeom prst="rect">
                        <a:avLst/>
                      </a:prstGeom>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4146153130"/>
              </p:ext>
            </p:extLst>
          </p:nvPr>
        </p:nvGraphicFramePr>
        <p:xfrm>
          <a:off x="5236113" y="4957834"/>
          <a:ext cx="2862263" cy="1636713"/>
        </p:xfrm>
        <a:graphic>
          <a:graphicData uri="http://schemas.openxmlformats.org/presentationml/2006/ole">
            <mc:AlternateContent xmlns:mc="http://schemas.openxmlformats.org/markup-compatibility/2006">
              <mc:Choice xmlns:v="urn:schemas-microsoft-com:vml" Requires="v">
                <p:oleObj spid="_x0000_s2452721" name="Equation" r:id="rId23" imgW="1714500" imgH="977900" progId="Equation.DSMT4">
                  <p:embed/>
                </p:oleObj>
              </mc:Choice>
              <mc:Fallback>
                <p:oleObj name="Equation" r:id="rId23" imgW="1714500" imgH="977900" progId="Equation.DSMT4">
                  <p:embed/>
                  <p:pic>
                    <p:nvPicPr>
                      <p:cNvPr id="0" name=""/>
                      <p:cNvPicPr/>
                      <p:nvPr/>
                    </p:nvPicPr>
                    <p:blipFill>
                      <a:blip r:embed="rId24"/>
                      <a:stretch>
                        <a:fillRect/>
                      </a:stretch>
                    </p:blipFill>
                    <p:spPr>
                      <a:xfrm>
                        <a:off x="5236113" y="4957834"/>
                        <a:ext cx="2862263" cy="1636713"/>
                      </a:xfrm>
                      <a:prstGeom prst="rect">
                        <a:avLst/>
                      </a:prstGeom>
                    </p:spPr>
                  </p:pic>
                </p:oleObj>
              </mc:Fallback>
            </mc:AlternateContent>
          </a:graphicData>
        </a:graphic>
      </p:graphicFrame>
      <p:cxnSp>
        <p:nvCxnSpPr>
          <p:cNvPr id="51" name="Straight Connector 50"/>
          <p:cNvCxnSpPr/>
          <p:nvPr/>
        </p:nvCxnSpPr>
        <p:spPr>
          <a:xfrm flipV="1">
            <a:off x="5321838" y="53848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018213" y="53848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663788" y="53848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Left Brace 1"/>
          <p:cNvSpPr/>
          <p:nvPr/>
        </p:nvSpPr>
        <p:spPr>
          <a:xfrm rot="16200000" flipV="1">
            <a:off x="7212800" y="1164818"/>
            <a:ext cx="397412" cy="703180"/>
          </a:xfrm>
          <a:prstGeom prst="leftBrac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Left Brace 59"/>
          <p:cNvSpPr/>
          <p:nvPr/>
        </p:nvSpPr>
        <p:spPr>
          <a:xfrm rot="16200000" flipV="1">
            <a:off x="8063470" y="1164818"/>
            <a:ext cx="397412" cy="703180"/>
          </a:xfrm>
          <a:prstGeom prst="leftBrac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7" name="Object 66"/>
          <p:cNvGraphicFramePr>
            <a:graphicFrameLocks noChangeAspect="1"/>
          </p:cNvGraphicFramePr>
          <p:nvPr>
            <p:extLst>
              <p:ext uri="{D42A27DB-BD31-4B8C-83A1-F6EECF244321}">
                <p14:modId xmlns:p14="http://schemas.microsoft.com/office/powerpoint/2010/main" val="882470681"/>
              </p:ext>
            </p:extLst>
          </p:nvPr>
        </p:nvGraphicFramePr>
        <p:xfrm>
          <a:off x="7137400" y="1717675"/>
          <a:ext cx="555625" cy="381000"/>
        </p:xfrm>
        <a:graphic>
          <a:graphicData uri="http://schemas.openxmlformats.org/presentationml/2006/ole">
            <mc:AlternateContent xmlns:mc="http://schemas.openxmlformats.org/markup-compatibility/2006">
              <mc:Choice xmlns:v="urn:schemas-microsoft-com:vml" Requires="v">
                <p:oleObj spid="_x0000_s2452722" name="Equation" r:id="rId25" imgW="330200" imgH="228600" progId="Equation.DSMT4">
                  <p:embed/>
                </p:oleObj>
              </mc:Choice>
              <mc:Fallback>
                <p:oleObj name="Equation" r:id="rId25" imgW="330200" imgH="228600" progId="Equation.DSMT4">
                  <p:embed/>
                  <p:pic>
                    <p:nvPicPr>
                      <p:cNvPr id="0" name=""/>
                      <p:cNvPicPr/>
                      <p:nvPr/>
                    </p:nvPicPr>
                    <p:blipFill>
                      <a:blip r:embed="rId26"/>
                      <a:stretch>
                        <a:fillRect/>
                      </a:stretch>
                    </p:blipFill>
                    <p:spPr>
                      <a:xfrm>
                        <a:off x="7137400" y="1717675"/>
                        <a:ext cx="555625" cy="381000"/>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4086546835"/>
              </p:ext>
            </p:extLst>
          </p:nvPr>
        </p:nvGraphicFramePr>
        <p:xfrm>
          <a:off x="8020050" y="1716088"/>
          <a:ext cx="573088" cy="381000"/>
        </p:xfrm>
        <a:graphic>
          <a:graphicData uri="http://schemas.openxmlformats.org/presentationml/2006/ole">
            <mc:AlternateContent xmlns:mc="http://schemas.openxmlformats.org/markup-compatibility/2006">
              <mc:Choice xmlns:v="urn:schemas-microsoft-com:vml" Requires="v">
                <p:oleObj spid="_x0000_s2452723" name="Equation" r:id="rId27" imgW="342900" imgH="228600" progId="Equation.DSMT4">
                  <p:embed/>
                </p:oleObj>
              </mc:Choice>
              <mc:Fallback>
                <p:oleObj name="Equation" r:id="rId27" imgW="342900" imgH="228600" progId="Equation.DSMT4">
                  <p:embed/>
                  <p:pic>
                    <p:nvPicPr>
                      <p:cNvPr id="0" name=""/>
                      <p:cNvPicPr/>
                      <p:nvPr/>
                    </p:nvPicPr>
                    <p:blipFill>
                      <a:blip r:embed="rId28"/>
                      <a:stretch>
                        <a:fillRect/>
                      </a:stretch>
                    </p:blipFill>
                    <p:spPr>
                      <a:xfrm>
                        <a:off x="8020050" y="1716088"/>
                        <a:ext cx="573088" cy="381000"/>
                      </a:xfrm>
                      <a:prstGeom prst="rect">
                        <a:avLst/>
                      </a:prstGeom>
                    </p:spPr>
                  </p:pic>
                </p:oleObj>
              </mc:Fallback>
            </mc:AlternateContent>
          </a:graphicData>
        </a:graphic>
      </p:graphicFrame>
      <p:sp>
        <p:nvSpPr>
          <p:cNvPr id="75" name="TextBox 74"/>
          <p:cNvSpPr txBox="1"/>
          <p:nvPr/>
        </p:nvSpPr>
        <p:spPr>
          <a:xfrm>
            <a:off x="227162" y="5810461"/>
            <a:ext cx="1836588" cy="400110"/>
          </a:xfrm>
          <a:prstGeom prst="rect">
            <a:avLst/>
          </a:prstGeom>
          <a:noFill/>
        </p:spPr>
        <p:txBody>
          <a:bodyPr wrap="square" rtlCol="0">
            <a:spAutoFit/>
          </a:bodyPr>
          <a:lstStyle/>
          <a:p>
            <a:r>
              <a:rPr lang="en-US" sz="2000" dirty="0">
                <a:solidFill>
                  <a:srgbClr val="0000FF"/>
                </a:solidFill>
                <a:latin typeface="Apple Chancery"/>
                <a:cs typeface="Apple Chancery"/>
              </a:rPr>
              <a:t>Bottom line:</a:t>
            </a:r>
            <a:endParaRPr lang="en-US" sz="2000" dirty="0">
              <a:solidFill>
                <a:srgbClr val="0000FF"/>
              </a:solidFill>
              <a:latin typeface="Times New Roman"/>
              <a:cs typeface="Times New Roman"/>
            </a:endParaRPr>
          </a:p>
        </p:txBody>
      </p:sp>
      <p:graphicFrame>
        <p:nvGraphicFramePr>
          <p:cNvPr id="76" name="Object 75"/>
          <p:cNvGraphicFramePr>
            <a:graphicFrameLocks noChangeAspect="1"/>
          </p:cNvGraphicFramePr>
          <p:nvPr>
            <p:extLst>
              <p:ext uri="{D42A27DB-BD31-4B8C-83A1-F6EECF244321}">
                <p14:modId xmlns:p14="http://schemas.microsoft.com/office/powerpoint/2010/main" val="3343151720"/>
              </p:ext>
            </p:extLst>
          </p:nvPr>
        </p:nvGraphicFramePr>
        <p:xfrm>
          <a:off x="1719263" y="5746961"/>
          <a:ext cx="1930400" cy="742950"/>
        </p:xfrm>
        <a:graphic>
          <a:graphicData uri="http://schemas.openxmlformats.org/presentationml/2006/ole">
            <mc:AlternateContent xmlns:mc="http://schemas.openxmlformats.org/markup-compatibility/2006">
              <mc:Choice xmlns:v="urn:schemas-microsoft-com:vml" Requires="v">
                <p:oleObj spid="_x0000_s2452724" name="Equation" r:id="rId29" imgW="1155700" imgH="444500" progId="Equation.DSMT4">
                  <p:embed/>
                </p:oleObj>
              </mc:Choice>
              <mc:Fallback>
                <p:oleObj name="Equation" r:id="rId29" imgW="1155700" imgH="444500" progId="Equation.DSMT4">
                  <p:embed/>
                  <p:pic>
                    <p:nvPicPr>
                      <p:cNvPr id="0" name=""/>
                      <p:cNvPicPr/>
                      <p:nvPr/>
                    </p:nvPicPr>
                    <p:blipFill>
                      <a:blip r:embed="rId30"/>
                      <a:stretch>
                        <a:fillRect/>
                      </a:stretch>
                    </p:blipFill>
                    <p:spPr>
                      <a:xfrm>
                        <a:off x="1719263" y="5746961"/>
                        <a:ext cx="1930400" cy="742950"/>
                      </a:xfrm>
                      <a:prstGeom prst="rect">
                        <a:avLst/>
                      </a:prstGeom>
                    </p:spPr>
                  </p:pic>
                </p:oleObj>
              </mc:Fallback>
            </mc:AlternateContent>
          </a:graphicData>
        </a:graphic>
      </p:graphicFrame>
    </p:spTree>
    <p:extLst>
      <p:ext uri="{BB962C8B-B14F-4D97-AF65-F5344CB8AC3E}">
        <p14:creationId xmlns:p14="http://schemas.microsoft.com/office/powerpoint/2010/main" val="1066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par>
                                <p:cTn id="14" presetID="9"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dissolve">
                                      <p:cBhvr>
                                        <p:cTn id="16" dur="500"/>
                                        <p:tgtEl>
                                          <p:spTgt spid="74"/>
                                        </p:tgtEl>
                                      </p:cBhvr>
                                    </p:animEffect>
                                  </p:childTnLst>
                                </p:cTn>
                              </p:par>
                              <p:par>
                                <p:cTn id="17" presetID="9"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dissolve">
                                      <p:cBhvr>
                                        <p:cTn id="19" dur="5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dissolve">
                                      <p:cBhvr>
                                        <p:cTn id="24" dur="500"/>
                                        <p:tgtEl>
                                          <p:spTgt spid="45"/>
                                        </p:tgtEl>
                                      </p:cBhvr>
                                    </p:animEffect>
                                  </p:childTnLst>
                                </p:cTn>
                              </p:par>
                              <p:par>
                                <p:cTn id="25" presetID="9"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dissolve">
                                      <p:cBhvr>
                                        <p:cTn id="35" dur="500"/>
                                        <p:tgtEl>
                                          <p:spTgt spid="50"/>
                                        </p:tgtEl>
                                      </p:cBhvr>
                                    </p:animEffect>
                                  </p:childTnLst>
                                </p:cTn>
                              </p:par>
                              <p:par>
                                <p:cTn id="36" presetID="9" presetClass="entr" presetSubtype="0" fill="hold"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dissolve">
                                      <p:cBhvr>
                                        <p:cTn id="38" dur="500"/>
                                        <p:tgtEl>
                                          <p:spTgt spid="71"/>
                                        </p:tgtEl>
                                      </p:cBhvr>
                                    </p:animEffect>
                                  </p:childTnLst>
                                </p:cTn>
                              </p:par>
                              <p:par>
                                <p:cTn id="39" presetID="9"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dissolve">
                                      <p:cBhvr>
                                        <p:cTn id="41" dur="500"/>
                                        <p:tgtEl>
                                          <p:spTgt spid="54"/>
                                        </p:tgtEl>
                                      </p:cBhvr>
                                    </p:animEffect>
                                  </p:childTnLst>
                                </p:cTn>
                              </p:par>
                              <p:par>
                                <p:cTn id="42" presetID="9" presetClass="entr" presetSubtype="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dissolve">
                                      <p:cBhvr>
                                        <p:cTn id="44" dur="500"/>
                                        <p:tgtEl>
                                          <p:spTgt spid="5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dissolve">
                                      <p:cBhvr>
                                        <p:cTn id="47" dur="500"/>
                                        <p:tgtEl>
                                          <p:spTgt spid="6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dissolve">
                                      <p:cBhvr>
                                        <p:cTn id="50" dur="500"/>
                                        <p:tgtEl>
                                          <p:spTgt spid="6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dissolve">
                                      <p:cBhvr>
                                        <p:cTn id="53" dur="500"/>
                                        <p:tgtEl>
                                          <p:spTgt spid="6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dissolve">
                                      <p:cBhvr>
                                        <p:cTn id="56" dur="500"/>
                                        <p:tgtEl>
                                          <p:spTgt spid="6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dissolve">
                                      <p:cBhvr>
                                        <p:cTn id="59" dur="500"/>
                                        <p:tgtEl>
                                          <p:spTgt spid="65"/>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dissolve">
                                      <p:cBhvr>
                                        <p:cTn id="62" dur="500"/>
                                        <p:tgtEl>
                                          <p:spTgt spid="66"/>
                                        </p:tgtEl>
                                      </p:cBhvr>
                                    </p:animEffect>
                                  </p:childTnLst>
                                </p:cTn>
                              </p:par>
                              <p:par>
                                <p:cTn id="63" presetID="9"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dissolve">
                                      <p:cBhvr>
                                        <p:cTn id="65" dur="500"/>
                                        <p:tgtEl>
                                          <p:spTgt spid="68"/>
                                        </p:tgtEl>
                                      </p:cBhvr>
                                    </p:animEffect>
                                  </p:childTnLst>
                                </p:cTn>
                              </p:par>
                              <p:par>
                                <p:cTn id="66" presetID="9" presetClass="entr" presetSubtype="0" fill="hold"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dissolve">
                                      <p:cBhvr>
                                        <p:cTn id="68" dur="500"/>
                                        <p:tgtEl>
                                          <p:spTgt spid="6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dissolv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dissolve">
                                      <p:cBhvr>
                                        <p:cTn id="83" dur="500"/>
                                        <p:tgtEl>
                                          <p:spTgt spid="73"/>
                                        </p:tgtEl>
                                      </p:cBhvr>
                                    </p:animEffect>
                                  </p:childTnLst>
                                </p:cTn>
                              </p:par>
                              <p:par>
                                <p:cTn id="84" presetID="9" presetClass="entr" presetSubtype="0"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dissolve">
                                      <p:cBhvr>
                                        <p:cTn id="86" dur="500"/>
                                        <p:tgtEl>
                                          <p:spTgt spid="51"/>
                                        </p:tgtEl>
                                      </p:cBhvr>
                                    </p:animEffect>
                                  </p:childTnLst>
                                </p:cTn>
                              </p:par>
                              <p:par>
                                <p:cTn id="87" presetID="9" presetClass="entr" presetSubtype="0"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dissolve">
                                      <p:cBhvr>
                                        <p:cTn id="89" dur="500"/>
                                        <p:tgtEl>
                                          <p:spTgt spid="52"/>
                                        </p:tgtEl>
                                      </p:cBhvr>
                                    </p:animEffect>
                                  </p:childTnLst>
                                </p:cTn>
                              </p:par>
                              <p:par>
                                <p:cTn id="90" presetID="9" presetClass="entr" presetSubtype="0"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dissolve">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dissolve">
                                      <p:cBhvr>
                                        <p:cTn id="97" dur="500"/>
                                        <p:tgtEl>
                                          <p:spTgt spid="75"/>
                                        </p:tgtEl>
                                      </p:cBhvr>
                                    </p:animEffect>
                                  </p:childTnLst>
                                </p:cTn>
                              </p:par>
                              <p:par>
                                <p:cTn id="98" presetID="9" presetClass="entr" presetSubtype="0" fill="hold" nodeType="with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p:bldP spid="61" grpId="0" animBg="1"/>
      <p:bldP spid="62" grpId="0" animBg="1"/>
      <p:bldP spid="63" grpId="0" animBg="1"/>
      <p:bldP spid="64" grpId="0" animBg="1"/>
      <p:bldP spid="65" grpId="0" animBg="1"/>
      <p:bldP spid="66" grpId="0" animBg="1"/>
      <p:bldP spid="2" grpId="0" animBg="1"/>
      <p:bldP spid="60" grpId="0" animBg="1"/>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 in Parallel</a:t>
            </a:r>
            <a:endParaRPr lang="en-US" sz="2800" dirty="0">
              <a:latin typeface="Times New Roman"/>
              <a:cs typeface="Times New Roman"/>
            </a:endParaRP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graphicFrame>
        <p:nvGraphicFramePr>
          <p:cNvPr id="40" name="Object 39"/>
          <p:cNvGraphicFramePr>
            <a:graphicFrameLocks noChangeAspect="1"/>
          </p:cNvGraphicFramePr>
          <p:nvPr>
            <p:extLst>
              <p:ext uri="{D42A27DB-BD31-4B8C-83A1-F6EECF244321}">
                <p14:modId xmlns:p14="http://schemas.microsoft.com/office/powerpoint/2010/main" val="2340036207"/>
              </p:ext>
            </p:extLst>
          </p:nvPr>
        </p:nvGraphicFramePr>
        <p:xfrm>
          <a:off x="7774450" y="1274452"/>
          <a:ext cx="298450" cy="338137"/>
        </p:xfrm>
        <a:graphic>
          <a:graphicData uri="http://schemas.openxmlformats.org/presentationml/2006/ole">
            <mc:AlternateContent xmlns:mc="http://schemas.openxmlformats.org/markup-compatibility/2006">
              <mc:Choice xmlns:v="urn:schemas-microsoft-com:vml" Requires="v">
                <p:oleObj spid="_x0000_s2305851" name="Equation" r:id="rId4" imgW="177800" imgH="203200" progId="Equation.DSMT4">
                  <p:embed/>
                </p:oleObj>
              </mc:Choice>
              <mc:Fallback>
                <p:oleObj name="Equation" r:id="rId4" imgW="177800" imgH="203200" progId="Equation.DSMT4">
                  <p:embed/>
                  <p:pic>
                    <p:nvPicPr>
                      <p:cNvPr id="0" name=""/>
                      <p:cNvPicPr/>
                      <p:nvPr/>
                    </p:nvPicPr>
                    <p:blipFill>
                      <a:blip r:embed="rId5"/>
                      <a:stretch>
                        <a:fillRect/>
                      </a:stretch>
                    </p:blipFill>
                    <p:spPr>
                      <a:xfrm>
                        <a:off x="7774450" y="1274452"/>
                        <a:ext cx="298450" cy="33813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090645210"/>
              </p:ext>
            </p:extLst>
          </p:nvPr>
        </p:nvGraphicFramePr>
        <p:xfrm>
          <a:off x="7774450" y="572849"/>
          <a:ext cx="339725" cy="338137"/>
        </p:xfrm>
        <a:graphic>
          <a:graphicData uri="http://schemas.openxmlformats.org/presentationml/2006/ole">
            <mc:AlternateContent xmlns:mc="http://schemas.openxmlformats.org/markup-compatibility/2006">
              <mc:Choice xmlns:v="urn:schemas-microsoft-com:vml" Requires="v">
                <p:oleObj spid="_x0000_s2305852" name="Equation" r:id="rId6" imgW="203200" imgH="203200" progId="Equation.DSMT4">
                  <p:embed/>
                </p:oleObj>
              </mc:Choice>
              <mc:Fallback>
                <p:oleObj name="Equation" r:id="rId6" imgW="203200" imgH="203200" progId="Equation.DSMT4">
                  <p:embed/>
                  <p:pic>
                    <p:nvPicPr>
                      <p:cNvPr id="0" name=""/>
                      <p:cNvPicPr/>
                      <p:nvPr/>
                    </p:nvPicPr>
                    <p:blipFill>
                      <a:blip r:embed="rId7"/>
                      <a:stretch>
                        <a:fillRect/>
                      </a:stretch>
                    </p:blipFill>
                    <p:spPr>
                      <a:xfrm>
                        <a:off x="7774450" y="572849"/>
                        <a:ext cx="339725" cy="338137"/>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728671790"/>
              </p:ext>
            </p:extLst>
          </p:nvPr>
        </p:nvGraphicFramePr>
        <p:xfrm>
          <a:off x="7633238" y="2796094"/>
          <a:ext cx="423863" cy="274638"/>
        </p:xfrm>
        <a:graphic>
          <a:graphicData uri="http://schemas.openxmlformats.org/presentationml/2006/ole">
            <mc:AlternateContent xmlns:mc="http://schemas.openxmlformats.org/markup-compatibility/2006">
              <mc:Choice xmlns:v="urn:schemas-microsoft-com:vml" Requires="v">
                <p:oleObj spid="_x0000_s2305853" name="Equation" r:id="rId8" imgW="254000" imgH="165100" progId="Equation.DSMT4">
                  <p:embed/>
                </p:oleObj>
              </mc:Choice>
              <mc:Fallback>
                <p:oleObj name="Equation" r:id="rId8" imgW="254000" imgH="165100" progId="Equation.DSMT4">
                  <p:embed/>
                  <p:pic>
                    <p:nvPicPr>
                      <p:cNvPr id="0" name=""/>
                      <p:cNvPicPr/>
                      <p:nvPr/>
                    </p:nvPicPr>
                    <p:blipFill>
                      <a:blip r:embed="rId9"/>
                      <a:stretch>
                        <a:fillRect/>
                      </a:stretch>
                    </p:blipFill>
                    <p:spPr>
                      <a:xfrm>
                        <a:off x="7633238" y="2796094"/>
                        <a:ext cx="423863" cy="274638"/>
                      </a:xfrm>
                      <a:prstGeom prst="rect">
                        <a:avLst/>
                      </a:prstGeom>
                    </p:spPr>
                  </p:pic>
                </p:oleObj>
              </mc:Fallback>
            </mc:AlternateContent>
          </a:graphicData>
        </a:graphic>
      </p:graphicFrame>
      <p:sp>
        <p:nvSpPr>
          <p:cNvPr id="45" name="TextBox 44"/>
          <p:cNvSpPr txBox="1"/>
          <p:nvPr/>
        </p:nvSpPr>
        <p:spPr>
          <a:xfrm>
            <a:off x="227162" y="1998881"/>
            <a:ext cx="6351438" cy="707886"/>
          </a:xfrm>
          <a:prstGeom prst="rect">
            <a:avLst/>
          </a:prstGeom>
          <a:noFill/>
        </p:spPr>
        <p:txBody>
          <a:bodyPr wrap="square" rtlCol="0">
            <a:spAutoFit/>
          </a:bodyPr>
          <a:lstStyle/>
          <a:p>
            <a:r>
              <a:rPr lang="en-US" sz="2000" dirty="0">
                <a:solidFill>
                  <a:srgbClr val="FF0000"/>
                </a:solidFill>
                <a:latin typeface="Apple Chancery"/>
                <a:cs typeface="Apple Chancery"/>
              </a:rPr>
              <a:t>What is common </a:t>
            </a:r>
            <a:r>
              <a:rPr lang="en-US" sz="2000" dirty="0">
                <a:latin typeface="Times New Roman"/>
                <a:cs typeface="Times New Roman"/>
              </a:rPr>
              <a:t>in a parallel combination is the </a:t>
            </a:r>
            <a:r>
              <a:rPr lang="en-US" sz="2000" i="1" dirty="0">
                <a:solidFill>
                  <a:srgbClr val="0000FF"/>
                </a:solidFill>
                <a:latin typeface="Times New Roman"/>
                <a:cs typeface="Times New Roman"/>
              </a:rPr>
              <a:t>voltage drop </a:t>
            </a:r>
            <a:r>
              <a:rPr lang="en-US" sz="2000" dirty="0">
                <a:solidFill>
                  <a:srgbClr val="0000FF"/>
                </a:solidFill>
                <a:latin typeface="Times New Roman"/>
                <a:cs typeface="Times New Roman"/>
              </a:rPr>
              <a:t>across each element</a:t>
            </a:r>
            <a:r>
              <a:rPr lang="en-US" sz="2000" dirty="0">
                <a:latin typeface="Times New Roman"/>
                <a:cs typeface="Times New Roman"/>
              </a:rPr>
              <a:t>.</a:t>
            </a:r>
          </a:p>
        </p:txBody>
      </p:sp>
      <p:sp>
        <p:nvSpPr>
          <p:cNvPr id="46" name="TextBox 45"/>
          <p:cNvSpPr txBox="1"/>
          <p:nvPr/>
        </p:nvSpPr>
        <p:spPr>
          <a:xfrm>
            <a:off x="224071" y="4695067"/>
            <a:ext cx="4335229" cy="1015663"/>
          </a:xfrm>
          <a:prstGeom prst="rect">
            <a:avLst/>
          </a:prstGeom>
          <a:noFill/>
        </p:spPr>
        <p:txBody>
          <a:bodyPr wrap="square" rtlCol="0">
            <a:spAutoFit/>
          </a:bodyPr>
          <a:lstStyle/>
          <a:p>
            <a:r>
              <a:rPr lang="en-US" sz="2000" dirty="0">
                <a:solidFill>
                  <a:srgbClr val="FF0000"/>
                </a:solidFill>
                <a:latin typeface="Apple Chancery"/>
                <a:cs typeface="Apple Chancery"/>
              </a:rPr>
              <a:t>Using                                 </a:t>
            </a:r>
            <a:r>
              <a:rPr lang="en-US" sz="2000" dirty="0">
                <a:latin typeface="Times New Roman"/>
                <a:cs typeface="Times New Roman"/>
              </a:rPr>
              <a:t> and our </a:t>
            </a:r>
            <a:r>
              <a:rPr lang="en-US" sz="2000" dirty="0">
                <a:solidFill>
                  <a:srgbClr val="0000FF"/>
                </a:solidFill>
                <a:latin typeface="Times New Roman"/>
                <a:cs typeface="Times New Roman"/>
              </a:rPr>
              <a:t>equivalent capacitance circuit</a:t>
            </a:r>
            <a:r>
              <a:rPr lang="en-US" sz="2000" dirty="0">
                <a:latin typeface="Times New Roman"/>
                <a:cs typeface="Times New Roman"/>
              </a:rPr>
              <a:t>, we can write:</a:t>
            </a:r>
          </a:p>
        </p:txBody>
      </p:sp>
      <p:graphicFrame>
        <p:nvGraphicFramePr>
          <p:cNvPr id="49" name="Object 48"/>
          <p:cNvGraphicFramePr>
            <a:graphicFrameLocks noChangeAspect="1"/>
          </p:cNvGraphicFramePr>
          <p:nvPr>
            <p:extLst>
              <p:ext uri="{D42A27DB-BD31-4B8C-83A1-F6EECF244321}">
                <p14:modId xmlns:p14="http://schemas.microsoft.com/office/powerpoint/2010/main" val="1815348256"/>
              </p:ext>
            </p:extLst>
          </p:nvPr>
        </p:nvGraphicFramePr>
        <p:xfrm>
          <a:off x="2530475" y="4210050"/>
          <a:ext cx="2841625" cy="403225"/>
        </p:xfrm>
        <a:graphic>
          <a:graphicData uri="http://schemas.openxmlformats.org/presentationml/2006/ole">
            <mc:AlternateContent xmlns:mc="http://schemas.openxmlformats.org/markup-compatibility/2006">
              <mc:Choice xmlns:v="urn:schemas-microsoft-com:vml" Requires="v">
                <p:oleObj spid="_x0000_s2305854" name="Equation" r:id="rId10" imgW="1701800" imgH="241300" progId="Equation.DSMT4">
                  <p:embed/>
                </p:oleObj>
              </mc:Choice>
              <mc:Fallback>
                <p:oleObj name="Equation" r:id="rId10" imgW="1701800" imgH="241300" progId="Equation.DSMT4">
                  <p:embed/>
                  <p:pic>
                    <p:nvPicPr>
                      <p:cNvPr id="0" name=""/>
                      <p:cNvPicPr/>
                      <p:nvPr/>
                    </p:nvPicPr>
                    <p:blipFill>
                      <a:blip r:embed="rId11"/>
                      <a:stretch>
                        <a:fillRect/>
                      </a:stretch>
                    </p:blipFill>
                    <p:spPr>
                      <a:xfrm>
                        <a:off x="2530475" y="4210050"/>
                        <a:ext cx="2841625" cy="403225"/>
                      </a:xfrm>
                      <a:prstGeom prst="rect">
                        <a:avLst/>
                      </a:prstGeom>
                    </p:spPr>
                  </p:pic>
                </p:oleObj>
              </mc:Fallback>
            </mc:AlternateContent>
          </a:graphicData>
        </a:graphic>
      </p:graphicFrame>
      <p:sp>
        <p:nvSpPr>
          <p:cNvPr id="50" name="TextBox 49"/>
          <p:cNvSpPr txBox="1"/>
          <p:nvPr/>
        </p:nvSpPr>
        <p:spPr>
          <a:xfrm>
            <a:off x="224071" y="2832393"/>
            <a:ext cx="7348342" cy="1323439"/>
          </a:xfrm>
          <a:prstGeom prst="rect">
            <a:avLst/>
          </a:prstGeom>
          <a:noFill/>
        </p:spPr>
        <p:txBody>
          <a:bodyPr wrap="square" rtlCol="0">
            <a:spAutoFit/>
          </a:bodyPr>
          <a:lstStyle/>
          <a:p>
            <a:r>
              <a:rPr lang="en-US" sz="2000" dirty="0">
                <a:solidFill>
                  <a:srgbClr val="FF0000"/>
                </a:solidFill>
                <a:latin typeface="Apple Chancery"/>
                <a:cs typeface="Apple Chancery"/>
              </a:rPr>
              <a:t>So in the parallel </a:t>
            </a:r>
            <a:r>
              <a:rPr lang="en-US" sz="2000" dirty="0">
                <a:solidFill>
                  <a:srgbClr val="0000FF"/>
                </a:solidFill>
                <a:latin typeface="Times New Roman"/>
                <a:cs typeface="Times New Roman"/>
              </a:rPr>
              <a:t>combination of capacitors </a:t>
            </a:r>
            <a:r>
              <a:rPr lang="en-US" sz="2000" dirty="0">
                <a:latin typeface="Times New Roman"/>
                <a:cs typeface="Times New Roman"/>
              </a:rPr>
              <a:t>shown, </a:t>
            </a:r>
            <a:r>
              <a:rPr lang="en-US" sz="2000" dirty="0">
                <a:solidFill>
                  <a:srgbClr val="0000FF"/>
                </a:solidFill>
                <a:latin typeface="Times New Roman"/>
                <a:cs typeface="Times New Roman"/>
              </a:rPr>
              <a:t>charge</a:t>
            </a:r>
            <a:r>
              <a:rPr lang="en-US" sz="2000" dirty="0">
                <a:latin typeface="Times New Roman"/>
                <a:cs typeface="Times New Roman"/>
              </a:rPr>
              <a:t> will leave the battery and </a:t>
            </a:r>
            <a:r>
              <a:rPr lang="en-US" sz="2000" dirty="0">
                <a:solidFill>
                  <a:srgbClr val="0000FF"/>
                </a:solidFill>
                <a:latin typeface="Times New Roman"/>
                <a:cs typeface="Times New Roman"/>
              </a:rPr>
              <a:t>distribute itself between the two initially uncharged capacitors </a:t>
            </a:r>
            <a:r>
              <a:rPr lang="en-US" sz="2000" dirty="0">
                <a:latin typeface="Times New Roman"/>
                <a:cs typeface="Times New Roman"/>
              </a:rPr>
              <a:t>in such a way that the </a:t>
            </a:r>
            <a:r>
              <a:rPr lang="en-US" sz="2000" dirty="0">
                <a:solidFill>
                  <a:srgbClr val="0000FF"/>
                </a:solidFill>
                <a:latin typeface="Times New Roman"/>
                <a:cs typeface="Times New Roman"/>
              </a:rPr>
              <a:t>voltage across each cap is the same</a:t>
            </a:r>
            <a:r>
              <a:rPr lang="en-US" sz="2000" dirty="0">
                <a:latin typeface="Times New Roman"/>
                <a:cs typeface="Times New Roman"/>
              </a:rPr>
              <a:t>.  If        is the total charge drawn from the battery over a period of time:</a:t>
            </a:r>
          </a:p>
        </p:txBody>
      </p:sp>
      <p:grpSp>
        <p:nvGrpSpPr>
          <p:cNvPr id="54" name="Group 5"/>
          <p:cNvGrpSpPr>
            <a:grpSpLocks/>
          </p:cNvGrpSpPr>
          <p:nvPr/>
        </p:nvGrpSpPr>
        <p:grpSpPr bwMode="auto">
          <a:xfrm>
            <a:off x="8159176" y="3627306"/>
            <a:ext cx="226907" cy="521715"/>
            <a:chOff x="1520" y="1024"/>
            <a:chExt cx="160" cy="368"/>
          </a:xfrm>
        </p:grpSpPr>
        <p:sp>
          <p:nvSpPr>
            <p:cNvPr id="55" name="Rectangle 6"/>
            <p:cNvSpPr>
              <a:spLocks noChangeArrowheads="1"/>
            </p:cNvSpPr>
            <p:nvPr/>
          </p:nvSpPr>
          <p:spPr bwMode="auto">
            <a:xfrm>
              <a:off x="1520" y="1024"/>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56" name="Rectangle 7"/>
            <p:cNvSpPr>
              <a:spLocks noChangeArrowheads="1"/>
            </p:cNvSpPr>
            <p:nvPr/>
          </p:nvSpPr>
          <p:spPr bwMode="auto">
            <a:xfrm>
              <a:off x="1664" y="1024"/>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grpSp>
        <p:nvGrpSpPr>
          <p:cNvPr id="57" name="Group 8"/>
          <p:cNvGrpSpPr>
            <a:grpSpLocks/>
          </p:cNvGrpSpPr>
          <p:nvPr/>
        </p:nvGrpSpPr>
        <p:grpSpPr bwMode="auto">
          <a:xfrm>
            <a:off x="8204557" y="4468114"/>
            <a:ext cx="158835" cy="521715"/>
            <a:chOff x="2096" y="1024"/>
            <a:chExt cx="112" cy="368"/>
          </a:xfrm>
        </p:grpSpPr>
        <p:sp>
          <p:nvSpPr>
            <p:cNvPr id="58" name="Rectangle 9"/>
            <p:cNvSpPr>
              <a:spLocks noChangeArrowheads="1"/>
            </p:cNvSpPr>
            <p:nvPr/>
          </p:nvSpPr>
          <p:spPr bwMode="auto">
            <a:xfrm>
              <a:off x="2096" y="1024"/>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59" name="Rectangle 10"/>
            <p:cNvSpPr>
              <a:spLocks noChangeArrowheads="1"/>
            </p:cNvSpPr>
            <p:nvPr/>
          </p:nvSpPr>
          <p:spPr bwMode="auto">
            <a:xfrm flipH="1">
              <a:off x="2200" y="1120"/>
              <a:ext cx="8" cy="1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sp>
        <p:nvSpPr>
          <p:cNvPr id="61" name="Line 12"/>
          <p:cNvSpPr>
            <a:spLocks noChangeShapeType="1"/>
          </p:cNvSpPr>
          <p:nvPr/>
        </p:nvSpPr>
        <p:spPr bwMode="auto">
          <a:xfrm>
            <a:off x="8363392" y="4716102"/>
            <a:ext cx="601303"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Line 13"/>
          <p:cNvSpPr>
            <a:spLocks noChangeShapeType="1"/>
          </p:cNvSpPr>
          <p:nvPr/>
        </p:nvSpPr>
        <p:spPr bwMode="auto">
          <a:xfrm rot="10800000" flipH="1">
            <a:off x="8964695" y="3888164"/>
            <a:ext cx="0" cy="8279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 name="Line 15"/>
          <p:cNvSpPr>
            <a:spLocks noChangeShapeType="1"/>
          </p:cNvSpPr>
          <p:nvPr/>
        </p:nvSpPr>
        <p:spPr bwMode="auto">
          <a:xfrm>
            <a:off x="7649632" y="3888164"/>
            <a:ext cx="509544"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4" name="Line 16"/>
          <p:cNvSpPr>
            <a:spLocks noChangeShapeType="1"/>
          </p:cNvSpPr>
          <p:nvPr/>
        </p:nvSpPr>
        <p:spPr bwMode="auto">
          <a:xfrm>
            <a:off x="8386083" y="3888164"/>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 name="Line 17"/>
          <p:cNvSpPr>
            <a:spLocks noChangeShapeType="1"/>
          </p:cNvSpPr>
          <p:nvPr/>
        </p:nvSpPr>
        <p:spPr bwMode="auto">
          <a:xfrm>
            <a:off x="7649632" y="4725077"/>
            <a:ext cx="556577"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 name="Line 13"/>
          <p:cNvSpPr>
            <a:spLocks noChangeShapeType="1"/>
          </p:cNvSpPr>
          <p:nvPr/>
        </p:nvSpPr>
        <p:spPr bwMode="auto">
          <a:xfrm rot="10800000" flipH="1">
            <a:off x="7646604" y="3888164"/>
            <a:ext cx="0" cy="827938"/>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68" name="Object 67"/>
          <p:cNvGraphicFramePr>
            <a:graphicFrameLocks noChangeAspect="1"/>
          </p:cNvGraphicFramePr>
          <p:nvPr>
            <p:extLst>
              <p:ext uri="{D42A27DB-BD31-4B8C-83A1-F6EECF244321}">
                <p14:modId xmlns:p14="http://schemas.microsoft.com/office/powerpoint/2010/main" val="4160492434"/>
              </p:ext>
            </p:extLst>
          </p:nvPr>
        </p:nvGraphicFramePr>
        <p:xfrm>
          <a:off x="8057101" y="3251200"/>
          <a:ext cx="403225" cy="381000"/>
        </p:xfrm>
        <a:graphic>
          <a:graphicData uri="http://schemas.openxmlformats.org/presentationml/2006/ole">
            <mc:AlternateContent xmlns:mc="http://schemas.openxmlformats.org/markup-compatibility/2006">
              <mc:Choice xmlns:v="urn:schemas-microsoft-com:vml" Requires="v">
                <p:oleObj spid="_x0000_s2305855" name="Equation" r:id="rId13" imgW="241300" imgH="228600" progId="Equation.DSMT4">
                  <p:embed/>
                </p:oleObj>
              </mc:Choice>
              <mc:Fallback>
                <p:oleObj name="Equation" r:id="rId13" imgW="241300" imgH="228600" progId="Equation.DSMT4">
                  <p:embed/>
                  <p:pic>
                    <p:nvPicPr>
                      <p:cNvPr id="0" name=""/>
                      <p:cNvPicPr/>
                      <p:nvPr/>
                    </p:nvPicPr>
                    <p:blipFill>
                      <a:blip r:embed="rId14"/>
                      <a:stretch>
                        <a:fillRect/>
                      </a:stretch>
                    </p:blipFill>
                    <p:spPr>
                      <a:xfrm>
                        <a:off x="8057101" y="3251200"/>
                        <a:ext cx="403225" cy="381000"/>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1189166352"/>
              </p:ext>
            </p:extLst>
          </p:nvPr>
        </p:nvGraphicFramePr>
        <p:xfrm>
          <a:off x="8177177" y="4989829"/>
          <a:ext cx="423863" cy="274638"/>
        </p:xfrm>
        <a:graphic>
          <a:graphicData uri="http://schemas.openxmlformats.org/presentationml/2006/ole">
            <mc:AlternateContent xmlns:mc="http://schemas.openxmlformats.org/markup-compatibility/2006">
              <mc:Choice xmlns:v="urn:schemas-microsoft-com:vml" Requires="v">
                <p:oleObj spid="_x0000_s2305856" name="Equation" r:id="rId15" imgW="254000" imgH="165100" progId="Equation.DSMT4">
                  <p:embed/>
                </p:oleObj>
              </mc:Choice>
              <mc:Fallback>
                <p:oleObj name="Equation" r:id="rId15" imgW="254000" imgH="165100" progId="Equation.DSMT4">
                  <p:embed/>
                  <p:pic>
                    <p:nvPicPr>
                      <p:cNvPr id="0" name=""/>
                      <p:cNvPicPr/>
                      <p:nvPr/>
                    </p:nvPicPr>
                    <p:blipFill>
                      <a:blip r:embed="rId9"/>
                      <a:stretch>
                        <a:fillRect/>
                      </a:stretch>
                    </p:blipFill>
                    <p:spPr>
                      <a:xfrm>
                        <a:off x="8177177" y="4989829"/>
                        <a:ext cx="423863" cy="274638"/>
                      </a:xfrm>
                      <a:prstGeom prst="rect">
                        <a:avLst/>
                      </a:prstGeom>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26314045"/>
              </p:ext>
            </p:extLst>
          </p:nvPr>
        </p:nvGraphicFramePr>
        <p:xfrm>
          <a:off x="506413" y="3827552"/>
          <a:ext cx="487362" cy="338137"/>
        </p:xfrm>
        <a:graphic>
          <a:graphicData uri="http://schemas.openxmlformats.org/presentationml/2006/ole">
            <mc:AlternateContent xmlns:mc="http://schemas.openxmlformats.org/markup-compatibility/2006">
              <mc:Choice xmlns:v="urn:schemas-microsoft-com:vml" Requires="v">
                <p:oleObj spid="_x0000_s2305857" name="Equation" r:id="rId16" imgW="292100" imgH="203200" progId="Equation.DSMT4">
                  <p:embed/>
                </p:oleObj>
              </mc:Choice>
              <mc:Fallback>
                <p:oleObj name="Equation" r:id="rId16" imgW="292100" imgH="203200" progId="Equation.DSMT4">
                  <p:embed/>
                  <p:pic>
                    <p:nvPicPr>
                      <p:cNvPr id="0" name=""/>
                      <p:cNvPicPr/>
                      <p:nvPr/>
                    </p:nvPicPr>
                    <p:blipFill>
                      <a:blip r:embed="rId17"/>
                      <a:stretch>
                        <a:fillRect/>
                      </a:stretch>
                    </p:blipFill>
                    <p:spPr>
                      <a:xfrm>
                        <a:off x="506413" y="3827552"/>
                        <a:ext cx="487362" cy="338137"/>
                      </a:xfrm>
                      <a:prstGeom prst="rect">
                        <a:avLst/>
                      </a:prstGeom>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1871283461"/>
              </p:ext>
            </p:extLst>
          </p:nvPr>
        </p:nvGraphicFramePr>
        <p:xfrm>
          <a:off x="4726070" y="5107877"/>
          <a:ext cx="2373312" cy="1084263"/>
        </p:xfrm>
        <a:graphic>
          <a:graphicData uri="http://schemas.openxmlformats.org/presentationml/2006/ole">
            <mc:AlternateContent xmlns:mc="http://schemas.openxmlformats.org/markup-compatibility/2006">
              <mc:Choice xmlns:v="urn:schemas-microsoft-com:vml" Requires="v">
                <p:oleObj spid="_x0000_s2305858" name="Equation" r:id="rId18" imgW="1422400" imgH="647700" progId="Equation.DSMT4">
                  <p:embed/>
                </p:oleObj>
              </mc:Choice>
              <mc:Fallback>
                <p:oleObj name="Equation" r:id="rId18" imgW="1422400" imgH="647700" progId="Equation.DSMT4">
                  <p:embed/>
                  <p:pic>
                    <p:nvPicPr>
                      <p:cNvPr id="0" name=""/>
                      <p:cNvPicPr/>
                      <p:nvPr/>
                    </p:nvPicPr>
                    <p:blipFill>
                      <a:blip r:embed="rId19"/>
                      <a:stretch>
                        <a:fillRect/>
                      </a:stretch>
                    </p:blipFill>
                    <p:spPr>
                      <a:xfrm>
                        <a:off x="4726070" y="5107877"/>
                        <a:ext cx="2373312" cy="1084263"/>
                      </a:xfrm>
                      <a:prstGeom prst="rect">
                        <a:avLst/>
                      </a:prstGeom>
                    </p:spPr>
                  </p:pic>
                </p:oleObj>
              </mc:Fallback>
            </mc:AlternateContent>
          </a:graphicData>
        </a:graphic>
      </p:graphicFrame>
      <p:grpSp>
        <p:nvGrpSpPr>
          <p:cNvPr id="52" name="Group 2"/>
          <p:cNvGrpSpPr>
            <a:grpSpLocks/>
          </p:cNvGrpSpPr>
          <p:nvPr/>
        </p:nvGrpSpPr>
        <p:grpSpPr bwMode="auto">
          <a:xfrm>
            <a:off x="7551203" y="1571396"/>
            <a:ext cx="212103" cy="487837"/>
            <a:chOff x="1256" y="1200"/>
            <a:chExt cx="160" cy="368"/>
          </a:xfrm>
        </p:grpSpPr>
        <p:sp>
          <p:nvSpPr>
            <p:cNvPr id="87" name="Rectangle 3"/>
            <p:cNvSpPr>
              <a:spLocks noChangeArrowheads="1"/>
            </p:cNvSpPr>
            <p:nvPr/>
          </p:nvSpPr>
          <p:spPr bwMode="auto">
            <a:xfrm>
              <a:off x="1256" y="1200"/>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88" name="Rectangle 4"/>
            <p:cNvSpPr>
              <a:spLocks noChangeArrowheads="1"/>
            </p:cNvSpPr>
            <p:nvPr/>
          </p:nvSpPr>
          <p:spPr bwMode="auto">
            <a:xfrm>
              <a:off x="1400" y="1200"/>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grpSp>
        <p:nvGrpSpPr>
          <p:cNvPr id="53" name="Group 5"/>
          <p:cNvGrpSpPr>
            <a:grpSpLocks/>
          </p:cNvGrpSpPr>
          <p:nvPr/>
        </p:nvGrpSpPr>
        <p:grpSpPr bwMode="auto">
          <a:xfrm>
            <a:off x="7551203" y="786615"/>
            <a:ext cx="212103" cy="487837"/>
            <a:chOff x="1256" y="608"/>
            <a:chExt cx="160" cy="368"/>
          </a:xfrm>
        </p:grpSpPr>
        <p:sp>
          <p:nvSpPr>
            <p:cNvPr id="85" name="Rectangle 6"/>
            <p:cNvSpPr>
              <a:spLocks noChangeArrowheads="1"/>
            </p:cNvSpPr>
            <p:nvPr/>
          </p:nvSpPr>
          <p:spPr bwMode="auto">
            <a:xfrm>
              <a:off x="1256" y="608"/>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86" name="Rectangle 7"/>
            <p:cNvSpPr>
              <a:spLocks noChangeArrowheads="1"/>
            </p:cNvSpPr>
            <p:nvPr/>
          </p:nvSpPr>
          <p:spPr bwMode="auto">
            <a:xfrm>
              <a:off x="1400" y="608"/>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grpSp>
        <p:nvGrpSpPr>
          <p:cNvPr id="60" name="Group 8"/>
          <p:cNvGrpSpPr>
            <a:grpSpLocks/>
          </p:cNvGrpSpPr>
          <p:nvPr/>
        </p:nvGrpSpPr>
        <p:grpSpPr bwMode="auto">
          <a:xfrm>
            <a:off x="7604229" y="2356178"/>
            <a:ext cx="148472" cy="487837"/>
            <a:chOff x="1296" y="1792"/>
            <a:chExt cx="112" cy="368"/>
          </a:xfrm>
        </p:grpSpPr>
        <p:sp>
          <p:nvSpPr>
            <p:cNvPr id="83" name="Rectangle 9"/>
            <p:cNvSpPr>
              <a:spLocks noChangeArrowheads="1"/>
            </p:cNvSpPr>
            <p:nvPr/>
          </p:nvSpPr>
          <p:spPr bwMode="auto">
            <a:xfrm>
              <a:off x="1296" y="1792"/>
              <a:ext cx="16" cy="3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sp>
          <p:nvSpPr>
            <p:cNvPr id="84" name="Rectangle 10"/>
            <p:cNvSpPr>
              <a:spLocks noChangeArrowheads="1"/>
            </p:cNvSpPr>
            <p:nvPr/>
          </p:nvSpPr>
          <p:spPr bwMode="auto">
            <a:xfrm flipH="1">
              <a:off x="1400" y="1888"/>
              <a:ext cx="8" cy="168"/>
            </a:xfrm>
            <a:prstGeom prst="rect">
              <a:avLst/>
            </a:prstGeom>
            <a:blipFill dpi="0" rotWithShape="0">
              <a:blip r:embed="rId12"/>
              <a:srcRect/>
              <a:tile tx="0" ty="0" sx="100000" sy="100000" flip="none" algn="tl"/>
            </a:blipFill>
            <a:ln w="12700" cmpd="sng">
              <a:solidFill>
                <a:schemeClr val="tx1"/>
              </a:solidFill>
              <a:miter lim="800000"/>
              <a:headEnd/>
              <a:tailEnd/>
            </a:ln>
          </p:spPr>
          <p:txBody>
            <a:bodyPr/>
            <a:lstStyle/>
            <a:p>
              <a:endParaRPr lang="en-US"/>
            </a:p>
          </p:txBody>
        </p:sp>
      </p:grpSp>
      <p:sp>
        <p:nvSpPr>
          <p:cNvPr id="67" name="Line 11"/>
          <p:cNvSpPr>
            <a:spLocks noChangeShapeType="1"/>
          </p:cNvSpPr>
          <p:nvPr/>
        </p:nvSpPr>
        <p:spPr bwMode="auto">
          <a:xfrm>
            <a:off x="6925499" y="1804710"/>
            <a:ext cx="636309" cy="10605"/>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 name="Line 12"/>
          <p:cNvSpPr>
            <a:spLocks noChangeShapeType="1"/>
          </p:cNvSpPr>
          <p:nvPr/>
        </p:nvSpPr>
        <p:spPr bwMode="auto">
          <a:xfrm>
            <a:off x="7752701" y="1804710"/>
            <a:ext cx="837807"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5" name="Line 13"/>
          <p:cNvSpPr>
            <a:spLocks noChangeShapeType="1"/>
          </p:cNvSpPr>
          <p:nvPr/>
        </p:nvSpPr>
        <p:spPr bwMode="auto">
          <a:xfrm rot="10800000" flipH="1">
            <a:off x="8569298" y="1794105"/>
            <a:ext cx="21210" cy="805992"/>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6" name="Line 14"/>
          <p:cNvSpPr>
            <a:spLocks noChangeShapeType="1"/>
          </p:cNvSpPr>
          <p:nvPr/>
        </p:nvSpPr>
        <p:spPr bwMode="auto">
          <a:xfrm rot="10800000" flipH="1">
            <a:off x="6904289" y="1794105"/>
            <a:ext cx="21210" cy="805992"/>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 name="Line 15"/>
          <p:cNvSpPr>
            <a:spLocks noChangeShapeType="1"/>
          </p:cNvSpPr>
          <p:nvPr/>
        </p:nvSpPr>
        <p:spPr bwMode="auto">
          <a:xfrm>
            <a:off x="6904289" y="2589491"/>
            <a:ext cx="699940"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Line 16"/>
          <p:cNvSpPr>
            <a:spLocks noChangeShapeType="1"/>
          </p:cNvSpPr>
          <p:nvPr/>
        </p:nvSpPr>
        <p:spPr bwMode="auto">
          <a:xfrm rot="10800000" flipH="1">
            <a:off x="7742096" y="2589491"/>
            <a:ext cx="837807" cy="10605"/>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17"/>
          <p:cNvSpPr>
            <a:spLocks noChangeShapeType="1"/>
          </p:cNvSpPr>
          <p:nvPr/>
        </p:nvSpPr>
        <p:spPr bwMode="auto">
          <a:xfrm>
            <a:off x="6946710" y="1019928"/>
            <a:ext cx="636309" cy="10605"/>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 name="Line 18"/>
          <p:cNvSpPr>
            <a:spLocks noChangeShapeType="1"/>
          </p:cNvSpPr>
          <p:nvPr/>
        </p:nvSpPr>
        <p:spPr bwMode="auto">
          <a:xfrm>
            <a:off x="7773912" y="1019928"/>
            <a:ext cx="837807"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 name="Line 19"/>
          <p:cNvSpPr>
            <a:spLocks noChangeShapeType="1"/>
          </p:cNvSpPr>
          <p:nvPr/>
        </p:nvSpPr>
        <p:spPr bwMode="auto">
          <a:xfrm rot="10800000" flipH="1">
            <a:off x="8590509" y="1009323"/>
            <a:ext cx="21210" cy="805992"/>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 name="Line 20"/>
          <p:cNvSpPr>
            <a:spLocks noChangeShapeType="1"/>
          </p:cNvSpPr>
          <p:nvPr/>
        </p:nvSpPr>
        <p:spPr bwMode="auto">
          <a:xfrm rot="10800000" flipH="1">
            <a:off x="6925499" y="1009323"/>
            <a:ext cx="21210" cy="805992"/>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 name="TextBox 2"/>
          <p:cNvSpPr txBox="1"/>
          <p:nvPr/>
        </p:nvSpPr>
        <p:spPr>
          <a:xfrm>
            <a:off x="227161" y="1043202"/>
            <a:ext cx="6521311" cy="830997"/>
          </a:xfrm>
          <a:prstGeom prst="rect">
            <a:avLst/>
          </a:prstGeom>
          <a:noFill/>
        </p:spPr>
        <p:txBody>
          <a:bodyPr wrap="square" rtlCol="0">
            <a:spAutoFit/>
          </a:bodyPr>
          <a:lstStyle/>
          <a:p>
            <a:r>
              <a:rPr lang="en-US" sz="2800" dirty="0">
                <a:solidFill>
                  <a:srgbClr val="FF0000"/>
                </a:solidFill>
                <a:latin typeface="Apple Chancery"/>
                <a:cs typeface="Apple Chancery"/>
              </a:rPr>
              <a:t>Unlike series combinations</a:t>
            </a:r>
            <a:r>
              <a:rPr lang="en-US" sz="2000" dirty="0">
                <a:latin typeface="Times New Roman"/>
                <a:cs typeface="Times New Roman"/>
              </a:rPr>
              <a:t>, </a:t>
            </a:r>
            <a:r>
              <a:rPr lang="en-US" sz="2000" dirty="0">
                <a:solidFill>
                  <a:srgbClr val="0000FF"/>
                </a:solidFill>
                <a:latin typeface="Times New Roman"/>
                <a:cs typeface="Times New Roman"/>
              </a:rPr>
              <a:t>each element </a:t>
            </a:r>
            <a:r>
              <a:rPr lang="en-US" sz="2000" dirty="0">
                <a:latin typeface="Times New Roman"/>
                <a:cs typeface="Times New Roman"/>
              </a:rPr>
              <a:t>in a </a:t>
            </a:r>
            <a:r>
              <a:rPr lang="en-US" sz="2000" i="1" dirty="0">
                <a:solidFill>
                  <a:srgbClr val="FF0000"/>
                </a:solidFill>
                <a:latin typeface="Times New Roman"/>
                <a:cs typeface="Times New Roman"/>
              </a:rPr>
              <a:t>parallel combination </a:t>
            </a:r>
            <a:r>
              <a:rPr lang="en-US" sz="2000" dirty="0">
                <a:solidFill>
                  <a:srgbClr val="0000FF"/>
                </a:solidFill>
                <a:latin typeface="Times New Roman"/>
                <a:cs typeface="Times New Roman"/>
              </a:rPr>
              <a:t>attaches</a:t>
            </a:r>
            <a:r>
              <a:rPr lang="en-US" sz="2000" dirty="0">
                <a:latin typeface="Times New Roman"/>
                <a:cs typeface="Times New Roman"/>
              </a:rPr>
              <a:t> </a:t>
            </a:r>
            <a:r>
              <a:rPr lang="en-US" sz="2000" dirty="0">
                <a:solidFill>
                  <a:srgbClr val="0000FF"/>
                </a:solidFill>
                <a:latin typeface="Times New Roman"/>
                <a:cs typeface="Times New Roman"/>
              </a:rPr>
              <a:t>to</a:t>
            </a:r>
            <a:r>
              <a:rPr lang="en-US" sz="2000" dirty="0">
                <a:latin typeface="Times New Roman"/>
                <a:cs typeface="Times New Roman"/>
              </a:rPr>
              <a:t> its </a:t>
            </a:r>
            <a:r>
              <a:rPr lang="en-US" sz="2000" dirty="0">
                <a:solidFill>
                  <a:srgbClr val="0000FF"/>
                </a:solidFill>
                <a:latin typeface="Times New Roman"/>
                <a:cs typeface="Times New Roman"/>
              </a:rPr>
              <a:t>neighbors</a:t>
            </a:r>
            <a:r>
              <a:rPr lang="en-US" sz="2000" dirty="0">
                <a:latin typeface="Times New Roman"/>
                <a:cs typeface="Times New Roman"/>
              </a:rPr>
              <a:t> in </a:t>
            </a:r>
            <a:r>
              <a:rPr lang="en-US" sz="2000" i="1" dirty="0">
                <a:solidFill>
                  <a:srgbClr val="0000FF"/>
                </a:solidFill>
                <a:latin typeface="Times New Roman"/>
                <a:cs typeface="Times New Roman"/>
              </a:rPr>
              <a:t>two </a:t>
            </a:r>
            <a:r>
              <a:rPr lang="en-US" sz="2000" dirty="0">
                <a:solidFill>
                  <a:srgbClr val="0000FF"/>
                </a:solidFill>
                <a:latin typeface="Times New Roman"/>
                <a:cs typeface="Times New Roman"/>
              </a:rPr>
              <a:t>places.</a:t>
            </a:r>
          </a:p>
        </p:txBody>
      </p:sp>
      <p:graphicFrame>
        <p:nvGraphicFramePr>
          <p:cNvPr id="89" name="Object 88"/>
          <p:cNvGraphicFramePr>
            <a:graphicFrameLocks noChangeAspect="1"/>
          </p:cNvGraphicFramePr>
          <p:nvPr>
            <p:extLst>
              <p:ext uri="{D42A27DB-BD31-4B8C-83A1-F6EECF244321}">
                <p14:modId xmlns:p14="http://schemas.microsoft.com/office/powerpoint/2010/main" val="2600895605"/>
              </p:ext>
            </p:extLst>
          </p:nvPr>
        </p:nvGraphicFramePr>
        <p:xfrm>
          <a:off x="1003300" y="4640263"/>
          <a:ext cx="2309813" cy="530225"/>
        </p:xfrm>
        <a:graphic>
          <a:graphicData uri="http://schemas.openxmlformats.org/presentationml/2006/ole">
            <mc:AlternateContent xmlns:mc="http://schemas.openxmlformats.org/markup-compatibility/2006">
              <mc:Choice xmlns:v="urn:schemas-microsoft-com:vml" Requires="v">
                <p:oleObj spid="_x0000_s2305859" name="Equation" r:id="rId20" imgW="1384300" imgH="317500" progId="Equation.DSMT4">
                  <p:embed/>
                </p:oleObj>
              </mc:Choice>
              <mc:Fallback>
                <p:oleObj name="Equation" r:id="rId20" imgW="1384300" imgH="317500" progId="Equation.DSMT4">
                  <p:embed/>
                  <p:pic>
                    <p:nvPicPr>
                      <p:cNvPr id="0" name=""/>
                      <p:cNvPicPr/>
                      <p:nvPr/>
                    </p:nvPicPr>
                    <p:blipFill>
                      <a:blip r:embed="rId21"/>
                      <a:stretch>
                        <a:fillRect/>
                      </a:stretch>
                    </p:blipFill>
                    <p:spPr>
                      <a:xfrm>
                        <a:off x="1003300" y="4640263"/>
                        <a:ext cx="2309813" cy="530225"/>
                      </a:xfrm>
                      <a:prstGeom prst="rect">
                        <a:avLst/>
                      </a:prstGeom>
                    </p:spPr>
                  </p:pic>
                </p:oleObj>
              </mc:Fallback>
            </mc:AlternateContent>
          </a:graphicData>
        </a:graphic>
      </p:graphicFrame>
      <p:cxnSp>
        <p:nvCxnSpPr>
          <p:cNvPr id="90" name="Straight Connector 89"/>
          <p:cNvCxnSpPr/>
          <p:nvPr/>
        </p:nvCxnSpPr>
        <p:spPr>
          <a:xfrm flipV="1">
            <a:off x="5088467" y="5444067"/>
            <a:ext cx="296871" cy="37676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5918470" y="5425015"/>
            <a:ext cx="296871" cy="37676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6748473" y="5418662"/>
            <a:ext cx="296871" cy="376767"/>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227162" y="5810461"/>
            <a:ext cx="1836588" cy="400110"/>
          </a:xfrm>
          <a:prstGeom prst="rect">
            <a:avLst/>
          </a:prstGeom>
          <a:noFill/>
        </p:spPr>
        <p:txBody>
          <a:bodyPr wrap="square" rtlCol="0">
            <a:spAutoFit/>
          </a:bodyPr>
          <a:lstStyle/>
          <a:p>
            <a:r>
              <a:rPr lang="en-US" sz="2000" dirty="0">
                <a:solidFill>
                  <a:srgbClr val="0000FF"/>
                </a:solidFill>
                <a:latin typeface="Apple Chancery"/>
                <a:cs typeface="Apple Chancery"/>
              </a:rPr>
              <a:t>Bottom line:</a:t>
            </a:r>
            <a:endParaRPr lang="en-US" sz="2000" dirty="0">
              <a:solidFill>
                <a:srgbClr val="0000FF"/>
              </a:solidFill>
              <a:latin typeface="Times New Roman"/>
              <a:cs typeface="Times New Roman"/>
            </a:endParaRPr>
          </a:p>
        </p:txBody>
      </p:sp>
      <p:graphicFrame>
        <p:nvGraphicFramePr>
          <p:cNvPr id="72" name="Object 71"/>
          <p:cNvGraphicFramePr>
            <a:graphicFrameLocks noChangeAspect="1"/>
          </p:cNvGraphicFramePr>
          <p:nvPr>
            <p:extLst>
              <p:ext uri="{D42A27DB-BD31-4B8C-83A1-F6EECF244321}">
                <p14:modId xmlns:p14="http://schemas.microsoft.com/office/powerpoint/2010/main" val="3543056183"/>
              </p:ext>
            </p:extLst>
          </p:nvPr>
        </p:nvGraphicFramePr>
        <p:xfrm>
          <a:off x="1782763" y="5889625"/>
          <a:ext cx="1801812" cy="381000"/>
        </p:xfrm>
        <a:graphic>
          <a:graphicData uri="http://schemas.openxmlformats.org/presentationml/2006/ole">
            <mc:AlternateContent xmlns:mc="http://schemas.openxmlformats.org/markup-compatibility/2006">
              <mc:Choice xmlns:v="urn:schemas-microsoft-com:vml" Requires="v">
                <p:oleObj spid="_x0000_s2305860" name="Equation" r:id="rId22" imgW="1079500" imgH="228600" progId="Equation.DSMT4">
                  <p:embed/>
                </p:oleObj>
              </mc:Choice>
              <mc:Fallback>
                <p:oleObj name="Equation" r:id="rId22" imgW="1079500" imgH="228600" progId="Equation.DSMT4">
                  <p:embed/>
                  <p:pic>
                    <p:nvPicPr>
                      <p:cNvPr id="0" name=""/>
                      <p:cNvPicPr/>
                      <p:nvPr/>
                    </p:nvPicPr>
                    <p:blipFill>
                      <a:blip r:embed="rId23"/>
                      <a:stretch>
                        <a:fillRect/>
                      </a:stretch>
                    </p:blipFill>
                    <p:spPr>
                      <a:xfrm>
                        <a:off x="1782763" y="5889625"/>
                        <a:ext cx="1801812" cy="381000"/>
                      </a:xfrm>
                      <a:prstGeom prst="rect">
                        <a:avLst/>
                      </a:prstGeom>
                    </p:spPr>
                  </p:pic>
                </p:oleObj>
              </mc:Fallback>
            </mc:AlternateContent>
          </a:graphicData>
        </a:graphic>
      </p:graphicFrame>
    </p:spTree>
    <p:extLst>
      <p:ext uri="{BB962C8B-B14F-4D97-AF65-F5344CB8AC3E}">
        <p14:creationId xmlns:p14="http://schemas.microsoft.com/office/powerpoint/2010/main" val="58026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par>
                                <p:cTn id="13" presetID="9"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dissolve">
                                      <p:cBhvr>
                                        <p:cTn id="18" dur="500"/>
                                        <p:tgtEl>
                                          <p:spTgt spid="7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dissolve">
                                      <p:cBhvr>
                                        <p:cTn id="21" dur="500"/>
                                        <p:tgtEl>
                                          <p:spTgt spid="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dissolve">
                                      <p:cBhvr>
                                        <p:cTn id="24" dur="500"/>
                                        <p:tgtEl>
                                          <p:spTgt spid="7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dissolve">
                                      <p:cBhvr>
                                        <p:cTn id="27" dur="500"/>
                                        <p:tgtEl>
                                          <p:spTgt spid="76"/>
                                        </p:tgtEl>
                                      </p:cBhvr>
                                    </p:animEffect>
                                  </p:childTnLst>
                                </p:cTn>
                              </p:par>
                              <p:par>
                                <p:cTn id="28" presetID="9"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dissolve">
                                      <p:cBhvr>
                                        <p:cTn id="30" dur="500"/>
                                        <p:tgtEl>
                                          <p:spTgt spid="7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dissolve">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dissolv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500"/>
                                        <p:tgtEl>
                                          <p:spTgt spid="54"/>
                                        </p:tgtEl>
                                      </p:cBhvr>
                                    </p:animEffect>
                                  </p:childTnLst>
                                </p:cTn>
                              </p:par>
                              <p:par>
                                <p:cTn id="44" presetID="9"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dissolve">
                                      <p:cBhvr>
                                        <p:cTn id="46" dur="500"/>
                                        <p:tgtEl>
                                          <p:spTgt spid="5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dissolve">
                                      <p:cBhvr>
                                        <p:cTn id="55" dur="500"/>
                                        <p:tgtEl>
                                          <p:spTgt spid="6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dissolve">
                                      <p:cBhvr>
                                        <p:cTn id="58" dur="500"/>
                                        <p:tgtEl>
                                          <p:spTgt spid="6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dissolve">
                                      <p:cBhvr>
                                        <p:cTn id="61" dur="500"/>
                                        <p:tgtEl>
                                          <p:spTgt spid="6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dissolve">
                                      <p:cBhvr>
                                        <p:cTn id="64" dur="500"/>
                                        <p:tgtEl>
                                          <p:spTgt spid="66"/>
                                        </p:tgtEl>
                                      </p:cBhvr>
                                    </p:animEffect>
                                  </p:childTnLst>
                                </p:cTn>
                              </p:par>
                              <p:par>
                                <p:cTn id="65" presetID="9"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dissolve">
                                      <p:cBhvr>
                                        <p:cTn id="67" dur="500"/>
                                        <p:tgtEl>
                                          <p:spTgt spid="68"/>
                                        </p:tgtEl>
                                      </p:cBhvr>
                                    </p:animEffect>
                                  </p:childTnLst>
                                </p:cTn>
                              </p:par>
                              <p:par>
                                <p:cTn id="68" presetID="9" presetClass="entr" presetSubtype="0" fill="hold"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dissolve">
                                      <p:cBhvr>
                                        <p:cTn id="70" dur="500"/>
                                        <p:tgtEl>
                                          <p:spTgt spid="6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dissolve">
                                      <p:cBhvr>
                                        <p:cTn id="75" dur="500"/>
                                        <p:tgtEl>
                                          <p:spTgt spid="89"/>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dissolve">
                                      <p:cBhvr>
                                        <p:cTn id="83" dur="500"/>
                                        <p:tgtEl>
                                          <p:spTgt spid="94"/>
                                        </p:tgtEl>
                                      </p:cBhvr>
                                    </p:animEffect>
                                  </p:childTnLst>
                                </p:cTn>
                              </p:par>
                              <p:par>
                                <p:cTn id="84" presetID="9" presetClass="entr" presetSubtype="0"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dissolve">
                                      <p:cBhvr>
                                        <p:cTn id="86" dur="500"/>
                                        <p:tgtEl>
                                          <p:spTgt spid="93"/>
                                        </p:tgtEl>
                                      </p:cBhvr>
                                    </p:animEffect>
                                  </p:childTnLst>
                                </p:cTn>
                              </p:par>
                              <p:par>
                                <p:cTn id="87" presetID="9"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dissolve">
                                      <p:cBhvr>
                                        <p:cTn id="89" dur="500"/>
                                        <p:tgtEl>
                                          <p:spTgt spid="90"/>
                                        </p:tgtEl>
                                      </p:cBhvr>
                                    </p:animEffect>
                                  </p:childTnLst>
                                </p:cTn>
                              </p:par>
                              <p:par>
                                <p:cTn id="90" presetID="9" presetClass="entr" presetSubtype="0"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dissolv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dissolve">
                                      <p:cBhvr>
                                        <p:cTn id="97" dur="500"/>
                                        <p:tgtEl>
                                          <p:spTgt spid="7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dissolve">
                                      <p:cBhvr>
                                        <p:cTn id="10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p:bldP spid="61" grpId="0" animBg="1"/>
      <p:bldP spid="62" grpId="0" animBg="1"/>
      <p:bldP spid="63" grpId="0" animBg="1"/>
      <p:bldP spid="64" grpId="0" animBg="1"/>
      <p:bldP spid="65" grpId="0" animBg="1"/>
      <p:bldP spid="66" grpId="0" animBg="1"/>
      <p:bldP spid="75" grpId="0" animBg="1"/>
      <p:bldP spid="76" grpId="0" animBg="1"/>
      <p:bldP spid="77" grpId="0" animBg="1"/>
      <p:bldP spid="78" grpId="0" animBg="1"/>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258080"/>
            <a:ext cx="4406900" cy="1496696"/>
          </a:xfrm>
          <a:noFill/>
        </p:spPr>
        <p:txBody>
          <a:bodyPr>
            <a:normAutofit fontScale="90000"/>
          </a:bodyPr>
          <a:lstStyle/>
          <a:p>
            <a:pPr algn="l"/>
            <a:r>
              <a:rPr lang="en-US" sz="3600" dirty="0">
                <a:solidFill>
                  <a:srgbClr val="FF0000"/>
                </a:solidFill>
                <a:latin typeface="Apple Chancery"/>
                <a:ea typeface="ＭＳ Ｐゴシック" charset="0"/>
                <a:cs typeface="Apple Chancery"/>
              </a:rPr>
              <a:t>Example 7: </a:t>
            </a:r>
            <a:r>
              <a:rPr lang="en-US" sz="2200" dirty="0">
                <a:solidFill>
                  <a:srgbClr val="FF0000"/>
                </a:solidFill>
                <a:latin typeface="Apple Chancery"/>
                <a:cs typeface="Apple Chancery"/>
              </a:rPr>
              <a:t>Derive an expression </a:t>
            </a:r>
            <a:r>
              <a:rPr lang="en-US" sz="2200" dirty="0">
                <a:latin typeface="Times New Roman"/>
                <a:cs typeface="Times New Roman"/>
              </a:rPr>
              <a:t>for, then determine the equivalent capacitance of the capacitor combination shown to the right.  Assume all the capacitors are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
        <p:nvSpPr>
          <p:cNvPr id="57" name="TextBox 56"/>
          <p:cNvSpPr txBox="1"/>
          <p:nvPr/>
        </p:nvSpPr>
        <p:spPr>
          <a:xfrm>
            <a:off x="421481" y="1881776"/>
            <a:ext cx="4722019" cy="1631216"/>
          </a:xfrm>
          <a:prstGeom prst="rect">
            <a:avLst/>
          </a:prstGeom>
          <a:noFill/>
        </p:spPr>
        <p:txBody>
          <a:bodyPr wrap="square" rtlCol="0">
            <a:spAutoFit/>
          </a:bodyPr>
          <a:lstStyle/>
          <a:p>
            <a:r>
              <a:rPr lang="en-US" sz="2000" dirty="0">
                <a:solidFill>
                  <a:srgbClr val="FF0000"/>
                </a:solidFill>
                <a:latin typeface="Apple Chancery"/>
                <a:cs typeface="Apple Chancery"/>
              </a:rPr>
              <a:t>--This is </a:t>
            </a:r>
            <a:r>
              <a:rPr lang="en-US" sz="2000" dirty="0">
                <a:latin typeface="Times New Roman"/>
                <a:cs typeface="Times New Roman"/>
              </a:rPr>
              <a:t>essentially a </a:t>
            </a:r>
            <a:r>
              <a:rPr lang="en-US" sz="2000" dirty="0">
                <a:solidFill>
                  <a:srgbClr val="FF0000"/>
                </a:solidFill>
                <a:latin typeface="Times New Roman"/>
                <a:cs typeface="Times New Roman"/>
              </a:rPr>
              <a:t>series combination</a:t>
            </a:r>
            <a:r>
              <a:rPr lang="en-US" sz="2000" dirty="0">
                <a:latin typeface="Times New Roman"/>
                <a:cs typeface="Times New Roman"/>
              </a:rPr>
              <a:t>—</a:t>
            </a:r>
            <a:r>
              <a:rPr lang="en-US" sz="2000" dirty="0">
                <a:solidFill>
                  <a:srgbClr val="0000FF"/>
                </a:solidFill>
                <a:latin typeface="Times New Roman"/>
                <a:cs typeface="Times New Roman"/>
              </a:rPr>
              <a:t>three caps in series with</a:t>
            </a:r>
            <a:r>
              <a:rPr lang="en-US" sz="2000" dirty="0">
                <a:latin typeface="Times New Roman"/>
                <a:cs typeface="Times New Roman"/>
              </a:rPr>
              <a:t> a </a:t>
            </a:r>
            <a:r>
              <a:rPr lang="en-US" sz="2000" dirty="0">
                <a:solidFill>
                  <a:srgbClr val="0000FF"/>
                </a:solidFill>
                <a:latin typeface="Times New Roman"/>
                <a:cs typeface="Times New Roman"/>
              </a:rPr>
              <a:t>parallel combination </a:t>
            </a:r>
            <a:r>
              <a:rPr lang="en-US" sz="2000" dirty="0">
                <a:latin typeface="Times New Roman"/>
                <a:cs typeface="Times New Roman"/>
              </a:rPr>
              <a:t>(remember, what makes a series combo—each element is connected to its neighbor at one place).</a:t>
            </a:r>
          </a:p>
        </p:txBody>
      </p:sp>
      <p:cxnSp>
        <p:nvCxnSpPr>
          <p:cNvPr id="3" name="Straight Connector 2"/>
          <p:cNvCxnSpPr/>
          <p:nvPr/>
        </p:nvCxnSpPr>
        <p:spPr>
          <a:xfrm>
            <a:off x="5305929" y="924896"/>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35882" y="924896"/>
            <a:ext cx="92156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176434" y="924896"/>
            <a:ext cx="510967" cy="97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310491"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040444"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957448"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176434"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816896"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035882"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821458"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040444"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546850" y="924896"/>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319616" y="915772"/>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77450" y="1733757"/>
            <a:ext cx="33760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691964"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7910950"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1778989552"/>
              </p:ext>
            </p:extLst>
          </p:nvPr>
        </p:nvGraphicFramePr>
        <p:xfrm>
          <a:off x="1697037" y="1584076"/>
          <a:ext cx="982663" cy="341313"/>
        </p:xfrm>
        <a:graphic>
          <a:graphicData uri="http://schemas.openxmlformats.org/presentationml/2006/ole">
            <mc:AlternateContent xmlns:mc="http://schemas.openxmlformats.org/markup-compatibility/2006">
              <mc:Choice xmlns:v="urn:schemas-microsoft-com:vml" Requires="v">
                <p:oleObj spid="_x0000_s2327107" name="Equation" r:id="rId4" imgW="584200" imgH="203200" progId="Equation.DSMT4">
                  <p:embed/>
                </p:oleObj>
              </mc:Choice>
              <mc:Fallback>
                <p:oleObj name="Equation" r:id="rId4" imgW="584200" imgH="203200" progId="Equation.DSMT4">
                  <p:embed/>
                  <p:pic>
                    <p:nvPicPr>
                      <p:cNvPr id="0" name=""/>
                      <p:cNvPicPr/>
                      <p:nvPr/>
                    </p:nvPicPr>
                    <p:blipFill>
                      <a:blip r:embed="rId5"/>
                      <a:stretch>
                        <a:fillRect/>
                      </a:stretch>
                    </p:blipFill>
                    <p:spPr>
                      <a:xfrm>
                        <a:off x="1697037" y="1584076"/>
                        <a:ext cx="982663" cy="341313"/>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258260853"/>
              </p:ext>
            </p:extLst>
          </p:nvPr>
        </p:nvGraphicFramePr>
        <p:xfrm>
          <a:off x="5830108" y="1219936"/>
          <a:ext cx="234950" cy="257175"/>
        </p:xfrm>
        <a:graphic>
          <a:graphicData uri="http://schemas.openxmlformats.org/presentationml/2006/ole">
            <mc:AlternateContent xmlns:mc="http://schemas.openxmlformats.org/markup-compatibility/2006">
              <mc:Choice xmlns:v="urn:schemas-microsoft-com:vml" Requires="v">
                <p:oleObj spid="_x0000_s2327108"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5830108" y="1219936"/>
                        <a:ext cx="234950" cy="25717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548809947"/>
              </p:ext>
            </p:extLst>
          </p:nvPr>
        </p:nvGraphicFramePr>
        <p:xfrm>
          <a:off x="5813632" y="397016"/>
          <a:ext cx="234950" cy="257175"/>
        </p:xfrm>
        <a:graphic>
          <a:graphicData uri="http://schemas.openxmlformats.org/presentationml/2006/ole">
            <mc:AlternateContent xmlns:mc="http://schemas.openxmlformats.org/markup-compatibility/2006">
              <mc:Choice xmlns:v="urn:schemas-microsoft-com:vml" Requires="v">
                <p:oleObj spid="_x0000_s2327109" name="Equation" r:id="rId8" imgW="139700" imgH="152400" progId="Equation.DSMT4">
                  <p:embed/>
                </p:oleObj>
              </mc:Choice>
              <mc:Fallback>
                <p:oleObj name="Equation" r:id="rId8" imgW="139700" imgH="152400" progId="Equation.DSMT4">
                  <p:embed/>
                  <p:pic>
                    <p:nvPicPr>
                      <p:cNvPr id="0" name=""/>
                      <p:cNvPicPr/>
                      <p:nvPr/>
                    </p:nvPicPr>
                    <p:blipFill>
                      <a:blip r:embed="rId7"/>
                      <a:stretch>
                        <a:fillRect/>
                      </a:stretch>
                    </p:blipFill>
                    <p:spPr>
                      <a:xfrm>
                        <a:off x="5813632" y="397016"/>
                        <a:ext cx="234950" cy="257175"/>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14545857"/>
              </p:ext>
            </p:extLst>
          </p:nvPr>
        </p:nvGraphicFramePr>
        <p:xfrm>
          <a:off x="6941484" y="371616"/>
          <a:ext cx="234950" cy="257175"/>
        </p:xfrm>
        <a:graphic>
          <a:graphicData uri="http://schemas.openxmlformats.org/presentationml/2006/ole">
            <mc:AlternateContent xmlns:mc="http://schemas.openxmlformats.org/markup-compatibility/2006">
              <mc:Choice xmlns:v="urn:schemas-microsoft-com:vml" Requires="v">
                <p:oleObj spid="_x0000_s2327110" name="Equation" r:id="rId9" imgW="139700" imgH="152400" progId="Equation.DSMT4">
                  <p:embed/>
                </p:oleObj>
              </mc:Choice>
              <mc:Fallback>
                <p:oleObj name="Equation" r:id="rId9" imgW="139700" imgH="152400" progId="Equation.DSMT4">
                  <p:embed/>
                  <p:pic>
                    <p:nvPicPr>
                      <p:cNvPr id="0" name=""/>
                      <p:cNvPicPr/>
                      <p:nvPr/>
                    </p:nvPicPr>
                    <p:blipFill>
                      <a:blip r:embed="rId7"/>
                      <a:stretch>
                        <a:fillRect/>
                      </a:stretch>
                    </p:blipFill>
                    <p:spPr>
                      <a:xfrm>
                        <a:off x="6941484" y="371616"/>
                        <a:ext cx="234950" cy="257175"/>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558346787"/>
              </p:ext>
            </p:extLst>
          </p:nvPr>
        </p:nvGraphicFramePr>
        <p:xfrm>
          <a:off x="7687401" y="371616"/>
          <a:ext cx="234950" cy="257175"/>
        </p:xfrm>
        <a:graphic>
          <a:graphicData uri="http://schemas.openxmlformats.org/presentationml/2006/ole">
            <mc:AlternateContent xmlns:mc="http://schemas.openxmlformats.org/markup-compatibility/2006">
              <mc:Choice xmlns:v="urn:schemas-microsoft-com:vml" Requires="v">
                <p:oleObj spid="_x0000_s2327111" name="Equation" r:id="rId10" imgW="139700" imgH="152400" progId="Equation.DSMT4">
                  <p:embed/>
                </p:oleObj>
              </mc:Choice>
              <mc:Fallback>
                <p:oleObj name="Equation" r:id="rId10" imgW="139700" imgH="152400" progId="Equation.DSMT4">
                  <p:embed/>
                  <p:pic>
                    <p:nvPicPr>
                      <p:cNvPr id="0" name=""/>
                      <p:cNvPicPr/>
                      <p:nvPr/>
                    </p:nvPicPr>
                    <p:blipFill>
                      <a:blip r:embed="rId7"/>
                      <a:stretch>
                        <a:fillRect/>
                      </a:stretch>
                    </p:blipFill>
                    <p:spPr>
                      <a:xfrm>
                        <a:off x="7687401" y="371616"/>
                        <a:ext cx="234950" cy="257175"/>
                      </a:xfrm>
                      <a:prstGeom prst="rect">
                        <a:avLst/>
                      </a:prstGeom>
                    </p:spPr>
                  </p:pic>
                </p:oleObj>
              </mc:Fallback>
            </mc:AlternateContent>
          </a:graphicData>
        </a:graphic>
      </p:graphicFrame>
      <p:cxnSp>
        <p:nvCxnSpPr>
          <p:cNvPr id="69" name="Straight Connector 68"/>
          <p:cNvCxnSpPr/>
          <p:nvPr/>
        </p:nvCxnSpPr>
        <p:spPr>
          <a:xfrm>
            <a:off x="5305907"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035860"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816874"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6035860"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6542266" y="1734184"/>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315032" y="1725060"/>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5" name="Object 74"/>
          <p:cNvGraphicFramePr>
            <a:graphicFrameLocks noChangeAspect="1"/>
          </p:cNvGraphicFramePr>
          <p:nvPr>
            <p:extLst>
              <p:ext uri="{D42A27DB-BD31-4B8C-83A1-F6EECF244321}">
                <p14:modId xmlns:p14="http://schemas.microsoft.com/office/powerpoint/2010/main" val="561439612"/>
              </p:ext>
            </p:extLst>
          </p:nvPr>
        </p:nvGraphicFramePr>
        <p:xfrm>
          <a:off x="5825524" y="2029224"/>
          <a:ext cx="234950" cy="257175"/>
        </p:xfrm>
        <a:graphic>
          <a:graphicData uri="http://schemas.openxmlformats.org/presentationml/2006/ole">
            <mc:AlternateContent xmlns:mc="http://schemas.openxmlformats.org/markup-compatibility/2006">
              <mc:Choice xmlns:v="urn:schemas-microsoft-com:vml" Requires="v">
                <p:oleObj spid="_x0000_s2327112" name="Equation" r:id="rId11" imgW="139700" imgH="152400" progId="Equation.DSMT4">
                  <p:embed/>
                </p:oleObj>
              </mc:Choice>
              <mc:Fallback>
                <p:oleObj name="Equation" r:id="rId11" imgW="139700" imgH="152400" progId="Equation.DSMT4">
                  <p:embed/>
                  <p:pic>
                    <p:nvPicPr>
                      <p:cNvPr id="0" name=""/>
                      <p:cNvPicPr/>
                      <p:nvPr/>
                    </p:nvPicPr>
                    <p:blipFill>
                      <a:blip r:embed="rId7"/>
                      <a:stretch>
                        <a:fillRect/>
                      </a:stretch>
                    </p:blipFill>
                    <p:spPr>
                      <a:xfrm>
                        <a:off x="5825524" y="2029224"/>
                        <a:ext cx="234950" cy="257175"/>
                      </a:xfrm>
                      <a:prstGeom prst="rect">
                        <a:avLst/>
                      </a:prstGeom>
                    </p:spPr>
                  </p:pic>
                </p:oleObj>
              </mc:Fallback>
            </mc:AlternateContent>
          </a:graphicData>
        </a:graphic>
      </p:graphicFrame>
      <p:sp>
        <p:nvSpPr>
          <p:cNvPr id="76" name="TextBox 75"/>
          <p:cNvSpPr txBox="1"/>
          <p:nvPr/>
        </p:nvSpPr>
        <p:spPr>
          <a:xfrm>
            <a:off x="421481" y="3580650"/>
            <a:ext cx="7159202" cy="400110"/>
          </a:xfrm>
          <a:prstGeom prst="rect">
            <a:avLst/>
          </a:prstGeom>
          <a:noFill/>
        </p:spPr>
        <p:txBody>
          <a:bodyPr wrap="square" rtlCol="0">
            <a:spAutoFit/>
          </a:bodyPr>
          <a:lstStyle/>
          <a:p>
            <a:r>
              <a:rPr lang="en-US" sz="2000" dirty="0">
                <a:solidFill>
                  <a:srgbClr val="FF0000"/>
                </a:solidFill>
                <a:latin typeface="Apple Chancery"/>
                <a:cs typeface="Apple Chancery"/>
              </a:rPr>
              <a:t>--For the three series caps: </a:t>
            </a:r>
            <a:r>
              <a:rPr lang="en-US" sz="2000" dirty="0">
                <a:latin typeface="Times New Roman"/>
                <a:cs typeface="Times New Roman"/>
              </a:rPr>
              <a:t>Technically, we should write:</a:t>
            </a:r>
          </a:p>
        </p:txBody>
      </p:sp>
      <p:cxnSp>
        <p:nvCxnSpPr>
          <p:cNvPr id="77" name="Straight Connector 76"/>
          <p:cNvCxnSpPr/>
          <p:nvPr/>
        </p:nvCxnSpPr>
        <p:spPr>
          <a:xfrm>
            <a:off x="7910950" y="925867"/>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8645466" y="924881"/>
            <a:ext cx="314792"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8426480" y="671771"/>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8645466" y="671771"/>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81" name="Object 80"/>
          <p:cNvGraphicFramePr>
            <a:graphicFrameLocks noChangeAspect="1"/>
          </p:cNvGraphicFramePr>
          <p:nvPr>
            <p:extLst>
              <p:ext uri="{D42A27DB-BD31-4B8C-83A1-F6EECF244321}">
                <p14:modId xmlns:p14="http://schemas.microsoft.com/office/powerpoint/2010/main" val="3774374153"/>
              </p:ext>
            </p:extLst>
          </p:nvPr>
        </p:nvGraphicFramePr>
        <p:xfrm>
          <a:off x="8421917" y="369412"/>
          <a:ext cx="234950" cy="257175"/>
        </p:xfrm>
        <a:graphic>
          <a:graphicData uri="http://schemas.openxmlformats.org/presentationml/2006/ole">
            <mc:AlternateContent xmlns:mc="http://schemas.openxmlformats.org/markup-compatibility/2006">
              <mc:Choice xmlns:v="urn:schemas-microsoft-com:vml" Requires="v">
                <p:oleObj spid="_x0000_s2327113" name="Equation" r:id="rId12" imgW="139700" imgH="152400" progId="Equation.DSMT4">
                  <p:embed/>
                </p:oleObj>
              </mc:Choice>
              <mc:Fallback>
                <p:oleObj name="Equation" r:id="rId12" imgW="139700" imgH="152400" progId="Equation.DSMT4">
                  <p:embed/>
                  <p:pic>
                    <p:nvPicPr>
                      <p:cNvPr id="0" name=""/>
                      <p:cNvPicPr/>
                      <p:nvPr/>
                    </p:nvPicPr>
                    <p:blipFill>
                      <a:blip r:embed="rId7"/>
                      <a:stretch>
                        <a:fillRect/>
                      </a:stretch>
                    </p:blipFill>
                    <p:spPr>
                      <a:xfrm>
                        <a:off x="8421917" y="369412"/>
                        <a:ext cx="234950" cy="257175"/>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3879651324"/>
              </p:ext>
            </p:extLst>
          </p:nvPr>
        </p:nvGraphicFramePr>
        <p:xfrm>
          <a:off x="4975225" y="4114800"/>
          <a:ext cx="3627438" cy="2058988"/>
        </p:xfrm>
        <a:graphic>
          <a:graphicData uri="http://schemas.openxmlformats.org/presentationml/2006/ole">
            <mc:AlternateContent xmlns:mc="http://schemas.openxmlformats.org/markup-compatibility/2006">
              <mc:Choice xmlns:v="urn:schemas-microsoft-com:vml" Requires="v">
                <p:oleObj spid="_x0000_s2327114" name="Equation" r:id="rId13" imgW="2171700" imgH="1231900" progId="Equation.DSMT4">
                  <p:embed/>
                </p:oleObj>
              </mc:Choice>
              <mc:Fallback>
                <p:oleObj name="Equation" r:id="rId13" imgW="2171700" imgH="1231900" progId="Equation.DSMT4">
                  <p:embed/>
                  <p:pic>
                    <p:nvPicPr>
                      <p:cNvPr id="0" name=""/>
                      <p:cNvPicPr/>
                      <p:nvPr/>
                    </p:nvPicPr>
                    <p:blipFill>
                      <a:blip r:embed="rId14"/>
                      <a:stretch>
                        <a:fillRect/>
                      </a:stretch>
                    </p:blipFill>
                    <p:spPr>
                      <a:xfrm>
                        <a:off x="4975225" y="4114800"/>
                        <a:ext cx="3627438" cy="2058988"/>
                      </a:xfrm>
                      <a:prstGeom prst="rect">
                        <a:avLst/>
                      </a:prstGeom>
                    </p:spPr>
                  </p:pic>
                </p:oleObj>
              </mc:Fallback>
            </mc:AlternateContent>
          </a:graphicData>
        </a:graphic>
      </p:graphicFrame>
      <p:sp>
        <p:nvSpPr>
          <p:cNvPr id="23" name="Freeform 22"/>
          <p:cNvSpPr/>
          <p:nvPr/>
        </p:nvSpPr>
        <p:spPr>
          <a:xfrm>
            <a:off x="6731000" y="241300"/>
            <a:ext cx="2260600" cy="1155700"/>
          </a:xfrm>
          <a:custGeom>
            <a:avLst/>
            <a:gdLst>
              <a:gd name="connsiteX0" fmla="*/ 1955800 w 2260600"/>
              <a:gd name="connsiteY0" fmla="*/ 38100 h 1155700"/>
              <a:gd name="connsiteX1" fmla="*/ 1676400 w 2260600"/>
              <a:gd name="connsiteY1" fmla="*/ 25400 h 1155700"/>
              <a:gd name="connsiteX2" fmla="*/ 1638300 w 2260600"/>
              <a:gd name="connsiteY2" fmla="*/ 12700 h 1155700"/>
              <a:gd name="connsiteX3" fmla="*/ 1498600 w 2260600"/>
              <a:gd name="connsiteY3" fmla="*/ 0 h 1155700"/>
              <a:gd name="connsiteX4" fmla="*/ 1130300 w 2260600"/>
              <a:gd name="connsiteY4" fmla="*/ 12700 h 1155700"/>
              <a:gd name="connsiteX5" fmla="*/ 990600 w 2260600"/>
              <a:gd name="connsiteY5" fmla="*/ 50800 h 1155700"/>
              <a:gd name="connsiteX6" fmla="*/ 952500 w 2260600"/>
              <a:gd name="connsiteY6" fmla="*/ 76200 h 1155700"/>
              <a:gd name="connsiteX7" fmla="*/ 889000 w 2260600"/>
              <a:gd name="connsiteY7" fmla="*/ 88900 h 1155700"/>
              <a:gd name="connsiteX8" fmla="*/ 457200 w 2260600"/>
              <a:gd name="connsiteY8" fmla="*/ 76200 h 1155700"/>
              <a:gd name="connsiteX9" fmla="*/ 393700 w 2260600"/>
              <a:gd name="connsiteY9" fmla="*/ 50800 h 1155700"/>
              <a:gd name="connsiteX10" fmla="*/ 279400 w 2260600"/>
              <a:gd name="connsiteY10" fmla="*/ 25400 h 1155700"/>
              <a:gd name="connsiteX11" fmla="*/ 127000 w 2260600"/>
              <a:gd name="connsiteY11" fmla="*/ 50800 h 1155700"/>
              <a:gd name="connsiteX12" fmla="*/ 88900 w 2260600"/>
              <a:gd name="connsiteY12" fmla="*/ 76200 h 1155700"/>
              <a:gd name="connsiteX13" fmla="*/ 50800 w 2260600"/>
              <a:gd name="connsiteY13" fmla="*/ 114300 h 1155700"/>
              <a:gd name="connsiteX14" fmla="*/ 38100 w 2260600"/>
              <a:gd name="connsiteY14" fmla="*/ 152400 h 1155700"/>
              <a:gd name="connsiteX15" fmla="*/ 0 w 2260600"/>
              <a:gd name="connsiteY15" fmla="*/ 241300 h 1155700"/>
              <a:gd name="connsiteX16" fmla="*/ 25400 w 2260600"/>
              <a:gd name="connsiteY16" fmla="*/ 571500 h 1155700"/>
              <a:gd name="connsiteX17" fmla="*/ 50800 w 2260600"/>
              <a:gd name="connsiteY17" fmla="*/ 647700 h 1155700"/>
              <a:gd name="connsiteX18" fmla="*/ 63500 w 2260600"/>
              <a:gd name="connsiteY18" fmla="*/ 711200 h 1155700"/>
              <a:gd name="connsiteX19" fmla="*/ 88900 w 2260600"/>
              <a:gd name="connsiteY19" fmla="*/ 952500 h 1155700"/>
              <a:gd name="connsiteX20" fmla="*/ 114300 w 2260600"/>
              <a:gd name="connsiteY20" fmla="*/ 990600 h 1155700"/>
              <a:gd name="connsiteX21" fmla="*/ 177800 w 2260600"/>
              <a:gd name="connsiteY21" fmla="*/ 1066800 h 1155700"/>
              <a:gd name="connsiteX22" fmla="*/ 228600 w 2260600"/>
              <a:gd name="connsiteY22" fmla="*/ 1143000 h 1155700"/>
              <a:gd name="connsiteX23" fmla="*/ 266700 w 2260600"/>
              <a:gd name="connsiteY23" fmla="*/ 1155700 h 1155700"/>
              <a:gd name="connsiteX24" fmla="*/ 774700 w 2260600"/>
              <a:gd name="connsiteY24" fmla="*/ 1130300 h 1155700"/>
              <a:gd name="connsiteX25" fmla="*/ 914400 w 2260600"/>
              <a:gd name="connsiteY25" fmla="*/ 1092200 h 1155700"/>
              <a:gd name="connsiteX26" fmla="*/ 1104900 w 2260600"/>
              <a:gd name="connsiteY26" fmla="*/ 1054100 h 1155700"/>
              <a:gd name="connsiteX27" fmla="*/ 1612900 w 2260600"/>
              <a:gd name="connsiteY27" fmla="*/ 1066800 h 1155700"/>
              <a:gd name="connsiteX28" fmla="*/ 1651000 w 2260600"/>
              <a:gd name="connsiteY28" fmla="*/ 1079500 h 1155700"/>
              <a:gd name="connsiteX29" fmla="*/ 1739900 w 2260600"/>
              <a:gd name="connsiteY29" fmla="*/ 1104900 h 1155700"/>
              <a:gd name="connsiteX30" fmla="*/ 2044700 w 2260600"/>
              <a:gd name="connsiteY30" fmla="*/ 1066800 h 1155700"/>
              <a:gd name="connsiteX31" fmla="*/ 2082800 w 2260600"/>
              <a:gd name="connsiteY31" fmla="*/ 1054100 h 1155700"/>
              <a:gd name="connsiteX32" fmla="*/ 2159000 w 2260600"/>
              <a:gd name="connsiteY32" fmla="*/ 990600 h 1155700"/>
              <a:gd name="connsiteX33" fmla="*/ 2197100 w 2260600"/>
              <a:gd name="connsiteY33" fmla="*/ 965200 h 1155700"/>
              <a:gd name="connsiteX34" fmla="*/ 2235200 w 2260600"/>
              <a:gd name="connsiteY34" fmla="*/ 889000 h 1155700"/>
              <a:gd name="connsiteX35" fmla="*/ 2260600 w 2260600"/>
              <a:gd name="connsiteY35" fmla="*/ 850900 h 1155700"/>
              <a:gd name="connsiteX36" fmla="*/ 2247900 w 2260600"/>
              <a:gd name="connsiteY36" fmla="*/ 508000 h 1155700"/>
              <a:gd name="connsiteX37" fmla="*/ 2222500 w 2260600"/>
              <a:gd name="connsiteY37" fmla="*/ 431800 h 1155700"/>
              <a:gd name="connsiteX38" fmla="*/ 2209800 w 2260600"/>
              <a:gd name="connsiteY38" fmla="*/ 381000 h 1155700"/>
              <a:gd name="connsiteX39" fmla="*/ 2197100 w 2260600"/>
              <a:gd name="connsiteY39" fmla="*/ 342900 h 1155700"/>
              <a:gd name="connsiteX40" fmla="*/ 2184400 w 2260600"/>
              <a:gd name="connsiteY40" fmla="*/ 292100 h 1155700"/>
              <a:gd name="connsiteX41" fmla="*/ 2146300 w 2260600"/>
              <a:gd name="connsiteY41" fmla="*/ 254000 h 1155700"/>
              <a:gd name="connsiteX42" fmla="*/ 2082800 w 2260600"/>
              <a:gd name="connsiteY42" fmla="*/ 190500 h 1155700"/>
              <a:gd name="connsiteX43" fmla="*/ 2032000 w 2260600"/>
              <a:gd name="connsiteY43" fmla="*/ 139700 h 1155700"/>
              <a:gd name="connsiteX44" fmla="*/ 1905000 w 2260600"/>
              <a:gd name="connsiteY44" fmla="*/ 38100 h 1155700"/>
              <a:gd name="connsiteX45" fmla="*/ 1892300 w 2260600"/>
              <a:gd name="connsiteY45" fmla="*/ 381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60600" h="1155700">
                <a:moveTo>
                  <a:pt x="1955800" y="38100"/>
                </a:moveTo>
                <a:cubicBezTo>
                  <a:pt x="1862667" y="33867"/>
                  <a:pt x="1769333" y="32835"/>
                  <a:pt x="1676400" y="25400"/>
                </a:cubicBezTo>
                <a:cubicBezTo>
                  <a:pt x="1663056" y="24332"/>
                  <a:pt x="1651552" y="14593"/>
                  <a:pt x="1638300" y="12700"/>
                </a:cubicBezTo>
                <a:cubicBezTo>
                  <a:pt x="1592011" y="6087"/>
                  <a:pt x="1545167" y="4233"/>
                  <a:pt x="1498600" y="0"/>
                </a:cubicBezTo>
                <a:cubicBezTo>
                  <a:pt x="1375833" y="4233"/>
                  <a:pt x="1252928" y="5487"/>
                  <a:pt x="1130300" y="12700"/>
                </a:cubicBezTo>
                <a:cubicBezTo>
                  <a:pt x="1104136" y="14239"/>
                  <a:pt x="1008405" y="38930"/>
                  <a:pt x="990600" y="50800"/>
                </a:cubicBezTo>
                <a:cubicBezTo>
                  <a:pt x="977900" y="59267"/>
                  <a:pt x="966792" y="70841"/>
                  <a:pt x="952500" y="76200"/>
                </a:cubicBezTo>
                <a:cubicBezTo>
                  <a:pt x="932289" y="83779"/>
                  <a:pt x="910167" y="84667"/>
                  <a:pt x="889000" y="88900"/>
                </a:cubicBezTo>
                <a:cubicBezTo>
                  <a:pt x="745067" y="84667"/>
                  <a:pt x="600771" y="87244"/>
                  <a:pt x="457200" y="76200"/>
                </a:cubicBezTo>
                <a:cubicBezTo>
                  <a:pt x="434470" y="74452"/>
                  <a:pt x="415046" y="58805"/>
                  <a:pt x="393700" y="50800"/>
                </a:cubicBezTo>
                <a:cubicBezTo>
                  <a:pt x="343677" y="32041"/>
                  <a:pt x="344749" y="36292"/>
                  <a:pt x="279400" y="25400"/>
                </a:cubicBezTo>
                <a:cubicBezTo>
                  <a:pt x="243184" y="29424"/>
                  <a:pt x="169553" y="29524"/>
                  <a:pt x="127000" y="50800"/>
                </a:cubicBezTo>
                <a:cubicBezTo>
                  <a:pt x="113348" y="57626"/>
                  <a:pt x="100626" y="66429"/>
                  <a:pt x="88900" y="76200"/>
                </a:cubicBezTo>
                <a:cubicBezTo>
                  <a:pt x="75102" y="87698"/>
                  <a:pt x="63500" y="101600"/>
                  <a:pt x="50800" y="114300"/>
                </a:cubicBezTo>
                <a:cubicBezTo>
                  <a:pt x="46567" y="127000"/>
                  <a:pt x="43373" y="140095"/>
                  <a:pt x="38100" y="152400"/>
                </a:cubicBezTo>
                <a:cubicBezTo>
                  <a:pt x="-8980" y="262254"/>
                  <a:pt x="29784" y="151949"/>
                  <a:pt x="0" y="241300"/>
                </a:cubicBezTo>
                <a:cubicBezTo>
                  <a:pt x="1999" y="275290"/>
                  <a:pt x="11626" y="502630"/>
                  <a:pt x="25400" y="571500"/>
                </a:cubicBezTo>
                <a:cubicBezTo>
                  <a:pt x="30651" y="597754"/>
                  <a:pt x="45549" y="621446"/>
                  <a:pt x="50800" y="647700"/>
                </a:cubicBezTo>
                <a:lnTo>
                  <a:pt x="63500" y="711200"/>
                </a:lnTo>
                <a:cubicBezTo>
                  <a:pt x="64665" y="729841"/>
                  <a:pt x="57179" y="889058"/>
                  <a:pt x="88900" y="952500"/>
                </a:cubicBezTo>
                <a:cubicBezTo>
                  <a:pt x="95726" y="966152"/>
                  <a:pt x="106727" y="977348"/>
                  <a:pt x="114300" y="990600"/>
                </a:cubicBezTo>
                <a:cubicBezTo>
                  <a:pt x="153963" y="1060010"/>
                  <a:pt x="117952" y="1026901"/>
                  <a:pt x="177800" y="1066800"/>
                </a:cubicBezTo>
                <a:cubicBezTo>
                  <a:pt x="191115" y="1106744"/>
                  <a:pt x="187829" y="1115819"/>
                  <a:pt x="228600" y="1143000"/>
                </a:cubicBezTo>
                <a:cubicBezTo>
                  <a:pt x="239739" y="1150426"/>
                  <a:pt x="254000" y="1151467"/>
                  <a:pt x="266700" y="1155700"/>
                </a:cubicBezTo>
                <a:cubicBezTo>
                  <a:pt x="332210" y="1153653"/>
                  <a:pt x="633048" y="1156860"/>
                  <a:pt x="774700" y="1130300"/>
                </a:cubicBezTo>
                <a:cubicBezTo>
                  <a:pt x="937319" y="1099809"/>
                  <a:pt x="824763" y="1116646"/>
                  <a:pt x="914400" y="1092200"/>
                </a:cubicBezTo>
                <a:cubicBezTo>
                  <a:pt x="1022178" y="1062806"/>
                  <a:pt x="1001046" y="1068936"/>
                  <a:pt x="1104900" y="1054100"/>
                </a:cubicBezTo>
                <a:cubicBezTo>
                  <a:pt x="1274233" y="1058333"/>
                  <a:pt x="1443697" y="1058930"/>
                  <a:pt x="1612900" y="1066800"/>
                </a:cubicBezTo>
                <a:cubicBezTo>
                  <a:pt x="1626273" y="1067422"/>
                  <a:pt x="1638128" y="1075822"/>
                  <a:pt x="1651000" y="1079500"/>
                </a:cubicBezTo>
                <a:cubicBezTo>
                  <a:pt x="1762628" y="1111394"/>
                  <a:pt x="1648549" y="1074450"/>
                  <a:pt x="1739900" y="1104900"/>
                </a:cubicBezTo>
                <a:cubicBezTo>
                  <a:pt x="1886256" y="1090264"/>
                  <a:pt x="1936996" y="1097573"/>
                  <a:pt x="2044700" y="1066800"/>
                </a:cubicBezTo>
                <a:cubicBezTo>
                  <a:pt x="2057572" y="1063122"/>
                  <a:pt x="2070826" y="1060087"/>
                  <a:pt x="2082800" y="1054100"/>
                </a:cubicBezTo>
                <a:cubicBezTo>
                  <a:pt x="2130098" y="1030451"/>
                  <a:pt x="2116869" y="1025709"/>
                  <a:pt x="2159000" y="990600"/>
                </a:cubicBezTo>
                <a:cubicBezTo>
                  <a:pt x="2170726" y="980829"/>
                  <a:pt x="2184400" y="973667"/>
                  <a:pt x="2197100" y="965200"/>
                </a:cubicBezTo>
                <a:cubicBezTo>
                  <a:pt x="2269893" y="856011"/>
                  <a:pt x="2182620" y="994160"/>
                  <a:pt x="2235200" y="889000"/>
                </a:cubicBezTo>
                <a:cubicBezTo>
                  <a:pt x="2242026" y="875348"/>
                  <a:pt x="2252133" y="863600"/>
                  <a:pt x="2260600" y="850900"/>
                </a:cubicBezTo>
                <a:cubicBezTo>
                  <a:pt x="2256367" y="736600"/>
                  <a:pt x="2258255" y="621909"/>
                  <a:pt x="2247900" y="508000"/>
                </a:cubicBezTo>
                <a:cubicBezTo>
                  <a:pt x="2245476" y="481336"/>
                  <a:pt x="2228994" y="457775"/>
                  <a:pt x="2222500" y="431800"/>
                </a:cubicBezTo>
                <a:cubicBezTo>
                  <a:pt x="2218267" y="414867"/>
                  <a:pt x="2214595" y="397783"/>
                  <a:pt x="2209800" y="381000"/>
                </a:cubicBezTo>
                <a:cubicBezTo>
                  <a:pt x="2206122" y="368128"/>
                  <a:pt x="2200778" y="355772"/>
                  <a:pt x="2197100" y="342900"/>
                </a:cubicBezTo>
                <a:cubicBezTo>
                  <a:pt x="2192305" y="326117"/>
                  <a:pt x="2193060" y="307255"/>
                  <a:pt x="2184400" y="292100"/>
                </a:cubicBezTo>
                <a:cubicBezTo>
                  <a:pt x="2175489" y="276506"/>
                  <a:pt x="2157798" y="267798"/>
                  <a:pt x="2146300" y="254000"/>
                </a:cubicBezTo>
                <a:cubicBezTo>
                  <a:pt x="2093383" y="190500"/>
                  <a:pt x="2152650" y="237067"/>
                  <a:pt x="2082800" y="190500"/>
                </a:cubicBezTo>
                <a:cubicBezTo>
                  <a:pt x="2048933" y="88900"/>
                  <a:pt x="2099733" y="207433"/>
                  <a:pt x="2032000" y="139700"/>
                </a:cubicBezTo>
                <a:cubicBezTo>
                  <a:pt x="1973490" y="81190"/>
                  <a:pt x="2003897" y="38100"/>
                  <a:pt x="1905000" y="38100"/>
                </a:cubicBezTo>
                <a:lnTo>
                  <a:pt x="1892300" y="38100"/>
                </a:ln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TextBox 83"/>
          <p:cNvSpPr txBox="1"/>
          <p:nvPr/>
        </p:nvSpPr>
        <p:spPr>
          <a:xfrm>
            <a:off x="255149" y="4332926"/>
            <a:ext cx="4304151" cy="1631216"/>
          </a:xfrm>
          <a:prstGeom prst="rect">
            <a:avLst/>
          </a:prstGeom>
          <a:noFill/>
        </p:spPr>
        <p:txBody>
          <a:bodyPr wrap="square" rtlCol="0">
            <a:spAutoFit/>
          </a:bodyPr>
          <a:lstStyle/>
          <a:p>
            <a:r>
              <a:rPr lang="en-US" sz="2000" dirty="0">
                <a:solidFill>
                  <a:srgbClr val="FF0000"/>
                </a:solidFill>
                <a:latin typeface="Apple Chancery"/>
                <a:cs typeface="Apple Chancery"/>
              </a:rPr>
              <a:t>BIG NOTE: </a:t>
            </a:r>
            <a:r>
              <a:rPr lang="en-US" sz="2000" dirty="0">
                <a:latin typeface="Times New Roman"/>
                <a:cs typeface="Times New Roman"/>
              </a:rPr>
              <a:t>When you have equal-sized caps </a:t>
            </a:r>
            <a:r>
              <a:rPr lang="en-US" sz="2000" i="1" dirty="0">
                <a:solidFill>
                  <a:srgbClr val="FF0000"/>
                </a:solidFill>
                <a:latin typeface="Times New Roman"/>
                <a:cs typeface="Times New Roman"/>
              </a:rPr>
              <a:t>C</a:t>
            </a:r>
            <a:r>
              <a:rPr lang="en-US" sz="2000" dirty="0">
                <a:latin typeface="Times New Roman"/>
                <a:cs typeface="Times New Roman"/>
              </a:rPr>
              <a:t> in series, the </a:t>
            </a:r>
            <a:r>
              <a:rPr lang="en-US" sz="2000" dirty="0">
                <a:solidFill>
                  <a:srgbClr val="0000FF"/>
                </a:solidFill>
                <a:latin typeface="Times New Roman"/>
                <a:cs typeface="Times New Roman"/>
              </a:rPr>
              <a:t>equivalent capacitance </a:t>
            </a:r>
            <a:r>
              <a:rPr lang="en-US" sz="2000" dirty="0">
                <a:latin typeface="Times New Roman"/>
                <a:cs typeface="Times New Roman"/>
              </a:rPr>
              <a:t>equals </a:t>
            </a:r>
            <a:r>
              <a:rPr lang="en-US" sz="2000" i="1" dirty="0">
                <a:solidFill>
                  <a:srgbClr val="FF0000"/>
                </a:solidFill>
                <a:latin typeface="Times New Roman"/>
                <a:cs typeface="Times New Roman"/>
              </a:rPr>
              <a:t>C </a:t>
            </a:r>
            <a:r>
              <a:rPr lang="en-US" sz="2000" dirty="0">
                <a:solidFill>
                  <a:srgbClr val="FF0000"/>
                </a:solidFill>
                <a:latin typeface="Times New Roman"/>
                <a:cs typeface="Times New Roman"/>
              </a:rPr>
              <a:t>divided by the number of caps </a:t>
            </a:r>
            <a:r>
              <a:rPr lang="en-US" sz="2000" dirty="0">
                <a:latin typeface="Times New Roman"/>
                <a:cs typeface="Times New Roman"/>
              </a:rPr>
              <a:t>in the combination (look at our problem for confirmation!).</a:t>
            </a:r>
          </a:p>
        </p:txBody>
      </p:sp>
    </p:spTree>
    <p:extLst>
      <p:ext uri="{BB962C8B-B14F-4D97-AF65-F5344CB8AC3E}">
        <p14:creationId xmlns:p14="http://schemas.microsoft.com/office/powerpoint/2010/main" val="38568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dissolve">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dissolve">
                                      <p:cBhvr>
                                        <p:cTn id="2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6" grpId="0"/>
      <p:bldP spid="23" grpId="0" animBg="1"/>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
        <p:nvSpPr>
          <p:cNvPr id="57" name="TextBox 56"/>
          <p:cNvSpPr txBox="1"/>
          <p:nvPr/>
        </p:nvSpPr>
        <p:spPr>
          <a:xfrm>
            <a:off x="154781" y="438284"/>
            <a:ext cx="4722019" cy="400110"/>
          </a:xfrm>
          <a:prstGeom prst="rect">
            <a:avLst/>
          </a:prstGeom>
          <a:noFill/>
        </p:spPr>
        <p:txBody>
          <a:bodyPr wrap="square" rtlCol="0">
            <a:spAutoFit/>
          </a:bodyPr>
          <a:lstStyle/>
          <a:p>
            <a:r>
              <a:rPr lang="en-US" sz="2000" dirty="0">
                <a:solidFill>
                  <a:srgbClr val="FF0000"/>
                </a:solidFill>
                <a:latin typeface="Apple Chancery"/>
                <a:cs typeface="Apple Chancery"/>
              </a:rPr>
              <a:t>--Redrawing:</a:t>
            </a:r>
            <a:endParaRPr lang="en-US" sz="2000" dirty="0">
              <a:latin typeface="Times New Roman"/>
              <a:cs typeface="Times New Roman"/>
            </a:endParaRPr>
          </a:p>
        </p:txBody>
      </p:sp>
      <p:cxnSp>
        <p:nvCxnSpPr>
          <p:cNvPr id="3" name="Straight Connector 2"/>
          <p:cNvCxnSpPr/>
          <p:nvPr/>
        </p:nvCxnSpPr>
        <p:spPr>
          <a:xfrm>
            <a:off x="5305929" y="924896"/>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35882" y="924896"/>
            <a:ext cx="92156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176434" y="924896"/>
            <a:ext cx="510967" cy="97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310491"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040444" y="1727845"/>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957448"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176434" y="67397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5816896"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035882" y="678537"/>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821458"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040444" y="14997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546850" y="924896"/>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319616" y="915772"/>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77450" y="1733757"/>
            <a:ext cx="337603"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59" name="Object 58"/>
          <p:cNvGraphicFramePr>
            <a:graphicFrameLocks noChangeAspect="1"/>
          </p:cNvGraphicFramePr>
          <p:nvPr>
            <p:extLst>
              <p:ext uri="{D42A27DB-BD31-4B8C-83A1-F6EECF244321}">
                <p14:modId xmlns:p14="http://schemas.microsoft.com/office/powerpoint/2010/main" val="2218656616"/>
              </p:ext>
            </p:extLst>
          </p:nvPr>
        </p:nvGraphicFramePr>
        <p:xfrm>
          <a:off x="5830108" y="1219936"/>
          <a:ext cx="234950" cy="257175"/>
        </p:xfrm>
        <a:graphic>
          <a:graphicData uri="http://schemas.openxmlformats.org/presentationml/2006/ole">
            <mc:AlternateContent xmlns:mc="http://schemas.openxmlformats.org/markup-compatibility/2006">
              <mc:Choice xmlns:v="urn:schemas-microsoft-com:vml" Requires="v">
                <p:oleObj spid="_x0000_s2326105"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5830108" y="1219936"/>
                        <a:ext cx="234950" cy="25717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062051446"/>
              </p:ext>
            </p:extLst>
          </p:nvPr>
        </p:nvGraphicFramePr>
        <p:xfrm>
          <a:off x="5813632" y="397016"/>
          <a:ext cx="234950" cy="257175"/>
        </p:xfrm>
        <a:graphic>
          <a:graphicData uri="http://schemas.openxmlformats.org/presentationml/2006/ole">
            <mc:AlternateContent xmlns:mc="http://schemas.openxmlformats.org/markup-compatibility/2006">
              <mc:Choice xmlns:v="urn:schemas-microsoft-com:vml" Requires="v">
                <p:oleObj spid="_x0000_s2326106" name="Equation" r:id="rId6" imgW="139700" imgH="152400" progId="Equation.DSMT4">
                  <p:embed/>
                </p:oleObj>
              </mc:Choice>
              <mc:Fallback>
                <p:oleObj name="Equation" r:id="rId6" imgW="139700" imgH="152400" progId="Equation.DSMT4">
                  <p:embed/>
                  <p:pic>
                    <p:nvPicPr>
                      <p:cNvPr id="0" name=""/>
                      <p:cNvPicPr/>
                      <p:nvPr/>
                    </p:nvPicPr>
                    <p:blipFill>
                      <a:blip r:embed="rId5"/>
                      <a:stretch>
                        <a:fillRect/>
                      </a:stretch>
                    </p:blipFill>
                    <p:spPr>
                      <a:xfrm>
                        <a:off x="5813632" y="397016"/>
                        <a:ext cx="234950" cy="257175"/>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574949546"/>
              </p:ext>
            </p:extLst>
          </p:nvPr>
        </p:nvGraphicFramePr>
        <p:xfrm>
          <a:off x="6856413" y="215900"/>
          <a:ext cx="406400" cy="492125"/>
        </p:xfrm>
        <a:graphic>
          <a:graphicData uri="http://schemas.openxmlformats.org/presentationml/2006/ole">
            <mc:AlternateContent xmlns:mc="http://schemas.openxmlformats.org/markup-compatibility/2006">
              <mc:Choice xmlns:v="urn:schemas-microsoft-com:vml" Requires="v">
                <p:oleObj spid="_x0000_s2326107" name="Equation" r:id="rId7" imgW="241300" imgH="292100" progId="Equation.DSMT4">
                  <p:embed/>
                </p:oleObj>
              </mc:Choice>
              <mc:Fallback>
                <p:oleObj name="Equation" r:id="rId7" imgW="241300" imgH="292100" progId="Equation.DSMT4">
                  <p:embed/>
                  <p:pic>
                    <p:nvPicPr>
                      <p:cNvPr id="0" name=""/>
                      <p:cNvPicPr/>
                      <p:nvPr/>
                    </p:nvPicPr>
                    <p:blipFill>
                      <a:blip r:embed="rId8"/>
                      <a:stretch>
                        <a:fillRect/>
                      </a:stretch>
                    </p:blipFill>
                    <p:spPr>
                      <a:xfrm>
                        <a:off x="6856413" y="215900"/>
                        <a:ext cx="406400" cy="492125"/>
                      </a:xfrm>
                      <a:prstGeom prst="rect">
                        <a:avLst/>
                      </a:prstGeom>
                    </p:spPr>
                  </p:pic>
                </p:oleObj>
              </mc:Fallback>
            </mc:AlternateContent>
          </a:graphicData>
        </a:graphic>
      </p:graphicFrame>
      <p:cxnSp>
        <p:nvCxnSpPr>
          <p:cNvPr id="69" name="Straight Connector 68"/>
          <p:cNvCxnSpPr/>
          <p:nvPr/>
        </p:nvCxnSpPr>
        <p:spPr>
          <a:xfrm>
            <a:off x="5305907"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035860" y="2537133"/>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5816874"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6035860" y="230902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6542266" y="1734184"/>
            <a:ext cx="0" cy="81207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5315032" y="1725060"/>
            <a:ext cx="0" cy="821197"/>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5" name="Object 74"/>
          <p:cNvGraphicFramePr>
            <a:graphicFrameLocks noChangeAspect="1"/>
          </p:cNvGraphicFramePr>
          <p:nvPr>
            <p:extLst>
              <p:ext uri="{D42A27DB-BD31-4B8C-83A1-F6EECF244321}">
                <p14:modId xmlns:p14="http://schemas.microsoft.com/office/powerpoint/2010/main" val="4057792061"/>
              </p:ext>
            </p:extLst>
          </p:nvPr>
        </p:nvGraphicFramePr>
        <p:xfrm>
          <a:off x="5825524" y="2029224"/>
          <a:ext cx="234950" cy="257175"/>
        </p:xfrm>
        <a:graphic>
          <a:graphicData uri="http://schemas.openxmlformats.org/presentationml/2006/ole">
            <mc:AlternateContent xmlns:mc="http://schemas.openxmlformats.org/markup-compatibility/2006">
              <mc:Choice xmlns:v="urn:schemas-microsoft-com:vml" Requires="v">
                <p:oleObj spid="_x0000_s2326108" name="Equation" r:id="rId9" imgW="139700" imgH="152400" progId="Equation.DSMT4">
                  <p:embed/>
                </p:oleObj>
              </mc:Choice>
              <mc:Fallback>
                <p:oleObj name="Equation" r:id="rId9" imgW="139700" imgH="152400" progId="Equation.DSMT4">
                  <p:embed/>
                  <p:pic>
                    <p:nvPicPr>
                      <p:cNvPr id="0" name=""/>
                      <p:cNvPicPr/>
                      <p:nvPr/>
                    </p:nvPicPr>
                    <p:blipFill>
                      <a:blip r:embed="rId5"/>
                      <a:stretch>
                        <a:fillRect/>
                      </a:stretch>
                    </p:blipFill>
                    <p:spPr>
                      <a:xfrm>
                        <a:off x="5825524" y="2029224"/>
                        <a:ext cx="234950" cy="257175"/>
                      </a:xfrm>
                      <a:prstGeom prst="rect">
                        <a:avLst/>
                      </a:prstGeom>
                    </p:spPr>
                  </p:pic>
                </p:oleObj>
              </mc:Fallback>
            </mc:AlternateContent>
          </a:graphicData>
        </a:graphic>
      </p:graphicFrame>
      <p:sp>
        <p:nvSpPr>
          <p:cNvPr id="76" name="TextBox 75"/>
          <p:cNvSpPr txBox="1"/>
          <p:nvPr/>
        </p:nvSpPr>
        <p:spPr>
          <a:xfrm>
            <a:off x="154781" y="1017174"/>
            <a:ext cx="4531519" cy="1015663"/>
          </a:xfrm>
          <a:prstGeom prst="rect">
            <a:avLst/>
          </a:prstGeom>
          <a:noFill/>
        </p:spPr>
        <p:txBody>
          <a:bodyPr wrap="square" rtlCol="0">
            <a:spAutoFit/>
          </a:bodyPr>
          <a:lstStyle/>
          <a:p>
            <a:r>
              <a:rPr lang="en-US" sz="2000" dirty="0">
                <a:solidFill>
                  <a:srgbClr val="FF0000"/>
                </a:solidFill>
                <a:latin typeface="Apple Chancery"/>
                <a:cs typeface="Apple Chancery"/>
              </a:rPr>
              <a:t>--To continue, </a:t>
            </a:r>
            <a:r>
              <a:rPr lang="en-US" sz="2000" dirty="0">
                <a:latin typeface="Times New Roman"/>
                <a:cs typeface="Times New Roman"/>
              </a:rPr>
              <a:t>we need the equivalent capacitance for the parallel combination.  As parallels just add, we get:</a:t>
            </a:r>
          </a:p>
        </p:txBody>
      </p:sp>
      <p:graphicFrame>
        <p:nvGraphicFramePr>
          <p:cNvPr id="83" name="Object 82"/>
          <p:cNvGraphicFramePr>
            <a:graphicFrameLocks noChangeAspect="1"/>
          </p:cNvGraphicFramePr>
          <p:nvPr>
            <p:extLst>
              <p:ext uri="{D42A27DB-BD31-4B8C-83A1-F6EECF244321}">
                <p14:modId xmlns:p14="http://schemas.microsoft.com/office/powerpoint/2010/main" val="3723024123"/>
              </p:ext>
            </p:extLst>
          </p:nvPr>
        </p:nvGraphicFramePr>
        <p:xfrm>
          <a:off x="2649538" y="3309938"/>
          <a:ext cx="4773612" cy="3141662"/>
        </p:xfrm>
        <a:graphic>
          <a:graphicData uri="http://schemas.openxmlformats.org/presentationml/2006/ole">
            <mc:AlternateContent xmlns:mc="http://schemas.openxmlformats.org/markup-compatibility/2006">
              <mc:Choice xmlns:v="urn:schemas-microsoft-com:vml" Requires="v">
                <p:oleObj spid="_x0000_s2326109" name="Equation" r:id="rId10" imgW="2857500" imgH="1879600" progId="Equation.DSMT4">
                  <p:embed/>
                </p:oleObj>
              </mc:Choice>
              <mc:Fallback>
                <p:oleObj name="Equation" r:id="rId10" imgW="2857500" imgH="1879600" progId="Equation.DSMT4">
                  <p:embed/>
                  <p:pic>
                    <p:nvPicPr>
                      <p:cNvPr id="0" name=""/>
                      <p:cNvPicPr/>
                      <p:nvPr/>
                    </p:nvPicPr>
                    <p:blipFill>
                      <a:blip r:embed="rId11"/>
                      <a:stretch>
                        <a:fillRect/>
                      </a:stretch>
                    </p:blipFill>
                    <p:spPr>
                      <a:xfrm>
                        <a:off x="2649538" y="3309938"/>
                        <a:ext cx="4773612" cy="3141662"/>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1925473685"/>
              </p:ext>
            </p:extLst>
          </p:nvPr>
        </p:nvGraphicFramePr>
        <p:xfrm>
          <a:off x="1347788" y="2124075"/>
          <a:ext cx="2012950" cy="825500"/>
        </p:xfrm>
        <a:graphic>
          <a:graphicData uri="http://schemas.openxmlformats.org/presentationml/2006/ole">
            <mc:AlternateContent xmlns:mc="http://schemas.openxmlformats.org/markup-compatibility/2006">
              <mc:Choice xmlns:v="urn:schemas-microsoft-com:vml" Requires="v">
                <p:oleObj spid="_x0000_s2326110" name="Equation" r:id="rId12" imgW="1206500" imgH="495300" progId="Equation.DSMT4">
                  <p:embed/>
                </p:oleObj>
              </mc:Choice>
              <mc:Fallback>
                <p:oleObj name="Equation" r:id="rId12" imgW="1206500" imgH="495300" progId="Equation.DSMT4">
                  <p:embed/>
                  <p:pic>
                    <p:nvPicPr>
                      <p:cNvPr id="0" name=""/>
                      <p:cNvPicPr/>
                      <p:nvPr/>
                    </p:nvPicPr>
                    <p:blipFill>
                      <a:blip r:embed="rId13"/>
                      <a:stretch>
                        <a:fillRect/>
                      </a:stretch>
                    </p:blipFill>
                    <p:spPr>
                      <a:xfrm>
                        <a:off x="1347788" y="2124075"/>
                        <a:ext cx="2012950" cy="825500"/>
                      </a:xfrm>
                      <a:prstGeom prst="rect">
                        <a:avLst/>
                      </a:prstGeom>
                    </p:spPr>
                  </p:pic>
                </p:oleObj>
              </mc:Fallback>
            </mc:AlternateContent>
          </a:graphicData>
        </a:graphic>
      </p:graphicFrame>
      <p:sp>
        <p:nvSpPr>
          <p:cNvPr id="86" name="TextBox 85"/>
          <p:cNvSpPr txBox="1"/>
          <p:nvPr/>
        </p:nvSpPr>
        <p:spPr>
          <a:xfrm>
            <a:off x="255149" y="3079884"/>
            <a:ext cx="4722019" cy="400110"/>
          </a:xfrm>
          <a:prstGeom prst="rect">
            <a:avLst/>
          </a:prstGeom>
          <a:noFill/>
        </p:spPr>
        <p:txBody>
          <a:bodyPr wrap="square" rtlCol="0">
            <a:spAutoFit/>
          </a:bodyPr>
          <a:lstStyle/>
          <a:p>
            <a:r>
              <a:rPr lang="en-US" sz="2000" dirty="0">
                <a:solidFill>
                  <a:srgbClr val="FF0000"/>
                </a:solidFill>
                <a:latin typeface="Apple Chancery"/>
                <a:cs typeface="Apple Chancery"/>
              </a:rPr>
              <a:t>--Redrawing:</a:t>
            </a:r>
            <a:endParaRPr lang="en-US" sz="2000" dirty="0">
              <a:latin typeface="Times New Roman"/>
              <a:cs typeface="Times New Roman"/>
            </a:endParaRPr>
          </a:p>
        </p:txBody>
      </p:sp>
      <p:cxnSp>
        <p:nvCxnSpPr>
          <p:cNvPr id="87" name="Straight Connector 86"/>
          <p:cNvCxnSpPr/>
          <p:nvPr/>
        </p:nvCxnSpPr>
        <p:spPr>
          <a:xfrm>
            <a:off x="6532860" y="3479994"/>
            <a:ext cx="510967"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262813" y="3479994"/>
            <a:ext cx="921566"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8403365" y="3479994"/>
            <a:ext cx="510967" cy="971"/>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8184379" y="322907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403365" y="3229073"/>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7043827" y="32336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7262813" y="3233635"/>
            <a:ext cx="0" cy="49271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03" name="Object 102"/>
          <p:cNvGraphicFramePr>
            <a:graphicFrameLocks noChangeAspect="1"/>
          </p:cNvGraphicFramePr>
          <p:nvPr>
            <p:extLst>
              <p:ext uri="{D42A27DB-BD31-4B8C-83A1-F6EECF244321}">
                <p14:modId xmlns:p14="http://schemas.microsoft.com/office/powerpoint/2010/main" val="2952096973"/>
              </p:ext>
            </p:extLst>
          </p:nvPr>
        </p:nvGraphicFramePr>
        <p:xfrm>
          <a:off x="6976820" y="2952055"/>
          <a:ext cx="363537" cy="257175"/>
        </p:xfrm>
        <a:graphic>
          <a:graphicData uri="http://schemas.openxmlformats.org/presentationml/2006/ole">
            <mc:AlternateContent xmlns:mc="http://schemas.openxmlformats.org/markup-compatibility/2006">
              <mc:Choice xmlns:v="urn:schemas-microsoft-com:vml" Requires="v">
                <p:oleObj spid="_x0000_s2326111" name="Equation" r:id="rId14" imgW="215900" imgH="152400" progId="Equation.DSMT4">
                  <p:embed/>
                </p:oleObj>
              </mc:Choice>
              <mc:Fallback>
                <p:oleObj name="Equation" r:id="rId14" imgW="215900" imgH="152400" progId="Equation.DSMT4">
                  <p:embed/>
                  <p:pic>
                    <p:nvPicPr>
                      <p:cNvPr id="0" name=""/>
                      <p:cNvPicPr/>
                      <p:nvPr/>
                    </p:nvPicPr>
                    <p:blipFill>
                      <a:blip r:embed="rId15"/>
                      <a:stretch>
                        <a:fillRect/>
                      </a:stretch>
                    </p:blipFill>
                    <p:spPr>
                      <a:xfrm>
                        <a:off x="6976820" y="2952055"/>
                        <a:ext cx="363537" cy="257175"/>
                      </a:xfrm>
                      <a:prstGeom prst="rect">
                        <a:avLst/>
                      </a:prstGeom>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89791344"/>
              </p:ext>
            </p:extLst>
          </p:nvPr>
        </p:nvGraphicFramePr>
        <p:xfrm>
          <a:off x="8083344" y="2770998"/>
          <a:ext cx="406400" cy="492125"/>
        </p:xfrm>
        <a:graphic>
          <a:graphicData uri="http://schemas.openxmlformats.org/presentationml/2006/ole">
            <mc:AlternateContent xmlns:mc="http://schemas.openxmlformats.org/markup-compatibility/2006">
              <mc:Choice xmlns:v="urn:schemas-microsoft-com:vml" Requires="v">
                <p:oleObj spid="_x0000_s2326112" name="Equation" r:id="rId16" imgW="241300" imgH="292100" progId="Equation.DSMT4">
                  <p:embed/>
                </p:oleObj>
              </mc:Choice>
              <mc:Fallback>
                <p:oleObj name="Equation" r:id="rId16" imgW="241300" imgH="292100" progId="Equation.DSMT4">
                  <p:embed/>
                  <p:pic>
                    <p:nvPicPr>
                      <p:cNvPr id="0" name=""/>
                      <p:cNvPicPr/>
                      <p:nvPr/>
                    </p:nvPicPr>
                    <p:blipFill>
                      <a:blip r:embed="rId8"/>
                      <a:stretch>
                        <a:fillRect/>
                      </a:stretch>
                    </p:blipFill>
                    <p:spPr>
                      <a:xfrm>
                        <a:off x="8083344" y="2770998"/>
                        <a:ext cx="406400" cy="492125"/>
                      </a:xfrm>
                      <a:prstGeom prst="rect">
                        <a:avLst/>
                      </a:prstGeom>
                    </p:spPr>
                  </p:pic>
                </p:oleObj>
              </mc:Fallback>
            </mc:AlternateContent>
          </a:graphicData>
        </a:graphic>
      </p:graphicFrame>
      <p:sp>
        <p:nvSpPr>
          <p:cNvPr id="116" name="TextBox 115"/>
          <p:cNvSpPr txBox="1"/>
          <p:nvPr/>
        </p:nvSpPr>
        <p:spPr>
          <a:xfrm>
            <a:off x="307181" y="3586081"/>
            <a:ext cx="2194719" cy="707886"/>
          </a:xfrm>
          <a:prstGeom prst="rect">
            <a:avLst/>
          </a:prstGeom>
          <a:noFill/>
        </p:spPr>
        <p:txBody>
          <a:bodyPr wrap="square" rtlCol="0">
            <a:spAutoFit/>
          </a:bodyPr>
          <a:lstStyle/>
          <a:p>
            <a:r>
              <a:rPr lang="en-US" sz="2000" dirty="0">
                <a:solidFill>
                  <a:srgbClr val="FF0000"/>
                </a:solidFill>
                <a:latin typeface="Apple Chancery"/>
                <a:cs typeface="Apple Chancery"/>
              </a:rPr>
              <a:t>--For the final series combination:</a:t>
            </a:r>
            <a:endParaRPr lang="en-US" sz="2000" dirty="0">
              <a:latin typeface="Times New Roman"/>
              <a:cs typeface="Times New Roman"/>
            </a:endParaRPr>
          </a:p>
        </p:txBody>
      </p:sp>
    </p:spTree>
    <p:extLst>
      <p:ext uri="{BB962C8B-B14F-4D97-AF65-F5344CB8AC3E}">
        <p14:creationId xmlns:p14="http://schemas.microsoft.com/office/powerpoint/2010/main" val="17106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ssolve">
                                      <p:cBhvr>
                                        <p:cTn id="28" dur="500"/>
                                        <p:tgtEl>
                                          <p:spTgt spid="31"/>
                                        </p:tgtEl>
                                      </p:cBhvr>
                                    </p:animEffect>
                                  </p:childTnLst>
                                </p:cTn>
                              </p:par>
                              <p:par>
                                <p:cTn id="29" presetID="9"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par>
                                <p:cTn id="32" presetID="9"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par>
                                <p:cTn id="35" presetID="9"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par>
                                <p:cTn id="38" presetID="9"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par>
                                <p:cTn id="41" presetID="9"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par>
                                <p:cTn id="44" presetID="9"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dissolve">
                                      <p:cBhvr>
                                        <p:cTn id="46" dur="500"/>
                                        <p:tgtEl>
                                          <p:spTgt spid="41"/>
                                        </p:tgtEl>
                                      </p:cBhvr>
                                    </p:animEffect>
                                  </p:childTnLst>
                                </p:cTn>
                              </p:par>
                              <p:par>
                                <p:cTn id="47" presetID="9"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dissolve">
                                      <p:cBhvr>
                                        <p:cTn id="49" dur="500"/>
                                        <p:tgtEl>
                                          <p:spTgt spid="59"/>
                                        </p:tgtEl>
                                      </p:cBhvr>
                                    </p:animEffect>
                                  </p:childTnLst>
                                </p:cTn>
                              </p:par>
                              <p:par>
                                <p:cTn id="50" presetID="9"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dissolve">
                                      <p:cBhvr>
                                        <p:cTn id="52" dur="500"/>
                                        <p:tgtEl>
                                          <p:spTgt spid="60"/>
                                        </p:tgtEl>
                                      </p:cBhvr>
                                    </p:animEffect>
                                  </p:childTnLst>
                                </p:cTn>
                              </p:par>
                              <p:par>
                                <p:cTn id="53" presetID="9"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dissolve">
                                      <p:cBhvr>
                                        <p:cTn id="55" dur="500"/>
                                        <p:tgtEl>
                                          <p:spTgt spid="61"/>
                                        </p:tgtEl>
                                      </p:cBhvr>
                                    </p:animEffect>
                                  </p:childTnLst>
                                </p:cTn>
                              </p:par>
                              <p:par>
                                <p:cTn id="56" presetID="9" presetClass="entr" presetSubtype="0" fill="hold"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dissolve">
                                      <p:cBhvr>
                                        <p:cTn id="58" dur="500"/>
                                        <p:tgtEl>
                                          <p:spTgt spid="69"/>
                                        </p:tgtEl>
                                      </p:cBhvr>
                                    </p:animEffect>
                                  </p:childTnLst>
                                </p:cTn>
                              </p:par>
                              <p:par>
                                <p:cTn id="59" presetID="9"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dissolve">
                                      <p:cBhvr>
                                        <p:cTn id="61" dur="500"/>
                                        <p:tgtEl>
                                          <p:spTgt spid="70"/>
                                        </p:tgtEl>
                                      </p:cBhvr>
                                    </p:animEffect>
                                  </p:childTnLst>
                                </p:cTn>
                              </p:par>
                              <p:par>
                                <p:cTn id="62" presetID="9"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dissolve">
                                      <p:cBhvr>
                                        <p:cTn id="64" dur="500"/>
                                        <p:tgtEl>
                                          <p:spTgt spid="71"/>
                                        </p:tgtEl>
                                      </p:cBhvr>
                                    </p:animEffect>
                                  </p:childTnLst>
                                </p:cTn>
                              </p:par>
                              <p:par>
                                <p:cTn id="65" presetID="9"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dissolve">
                                      <p:cBhvr>
                                        <p:cTn id="67" dur="500"/>
                                        <p:tgtEl>
                                          <p:spTgt spid="72"/>
                                        </p:tgtEl>
                                      </p:cBhvr>
                                    </p:animEffect>
                                  </p:childTnLst>
                                </p:cTn>
                              </p:par>
                              <p:par>
                                <p:cTn id="68" presetID="9" presetClass="entr" presetSubtype="0" fill="hold"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dissolve">
                                      <p:cBhvr>
                                        <p:cTn id="70" dur="500"/>
                                        <p:tgtEl>
                                          <p:spTgt spid="73"/>
                                        </p:tgtEl>
                                      </p:cBhvr>
                                    </p:animEffect>
                                  </p:childTnLst>
                                </p:cTn>
                              </p:par>
                              <p:par>
                                <p:cTn id="71" presetID="9"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dissolve">
                                      <p:cBhvr>
                                        <p:cTn id="73" dur="500"/>
                                        <p:tgtEl>
                                          <p:spTgt spid="74"/>
                                        </p:tgtEl>
                                      </p:cBhvr>
                                    </p:animEffect>
                                  </p:childTnLst>
                                </p:cTn>
                              </p:par>
                              <p:par>
                                <p:cTn id="74" presetID="9"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dissolve">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dissolve">
                                      <p:cBhvr>
                                        <p:cTn id="81" dur="500"/>
                                        <p:tgtEl>
                                          <p:spTgt spid="7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dissolve">
                                      <p:cBhvr>
                                        <p:cTn id="86" dur="500"/>
                                        <p:tgtEl>
                                          <p:spTgt spid="85"/>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dissolve">
                                      <p:cBhvr>
                                        <p:cTn id="91" dur="500"/>
                                        <p:tgtEl>
                                          <p:spTgt spid="86"/>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dissolve">
                                      <p:cBhvr>
                                        <p:cTn id="96" dur="500"/>
                                        <p:tgtEl>
                                          <p:spTgt spid="87"/>
                                        </p:tgtEl>
                                      </p:cBhvr>
                                    </p:animEffect>
                                  </p:childTnLst>
                                </p:cTn>
                              </p:par>
                              <p:par>
                                <p:cTn id="97" presetID="9" presetClass="entr" presetSubtype="0"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dissolve">
                                      <p:cBhvr>
                                        <p:cTn id="99" dur="500"/>
                                        <p:tgtEl>
                                          <p:spTgt spid="88"/>
                                        </p:tgtEl>
                                      </p:cBhvr>
                                    </p:animEffect>
                                  </p:childTnLst>
                                </p:cTn>
                              </p:par>
                              <p:par>
                                <p:cTn id="100" presetID="9" presetClass="entr" presetSubtype="0" fill="hold"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dissolve">
                                      <p:cBhvr>
                                        <p:cTn id="102" dur="500"/>
                                        <p:tgtEl>
                                          <p:spTgt spid="89"/>
                                        </p:tgtEl>
                                      </p:cBhvr>
                                    </p:animEffect>
                                  </p:childTnLst>
                                </p:cTn>
                              </p:par>
                              <p:par>
                                <p:cTn id="103" presetID="9" presetClass="entr" presetSubtype="0" fill="hold" nodeType="with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dissolve">
                                      <p:cBhvr>
                                        <p:cTn id="105" dur="500"/>
                                        <p:tgtEl>
                                          <p:spTgt spid="93"/>
                                        </p:tgtEl>
                                      </p:cBhvr>
                                    </p:animEffect>
                                  </p:childTnLst>
                                </p:cTn>
                              </p:par>
                              <p:par>
                                <p:cTn id="106" presetID="9" presetClass="entr" presetSubtype="0" fill="hold" nodeType="with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dissolve">
                                      <p:cBhvr>
                                        <p:cTn id="108" dur="500"/>
                                        <p:tgtEl>
                                          <p:spTgt spid="94"/>
                                        </p:tgtEl>
                                      </p:cBhvr>
                                    </p:animEffect>
                                  </p:childTnLst>
                                </p:cTn>
                              </p:par>
                              <p:par>
                                <p:cTn id="109" presetID="9" presetClass="entr" presetSubtype="0" fill="hold" nodeType="with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dissolve">
                                      <p:cBhvr>
                                        <p:cTn id="111" dur="500"/>
                                        <p:tgtEl>
                                          <p:spTgt spid="95"/>
                                        </p:tgtEl>
                                      </p:cBhvr>
                                    </p:animEffect>
                                  </p:childTnLst>
                                </p:cTn>
                              </p:par>
                              <p:par>
                                <p:cTn id="112" presetID="9" presetClass="entr" presetSubtype="0" fill="hold" nodeType="with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dissolve">
                                      <p:cBhvr>
                                        <p:cTn id="114" dur="500"/>
                                        <p:tgtEl>
                                          <p:spTgt spid="96"/>
                                        </p:tgtEl>
                                      </p:cBhvr>
                                    </p:animEffect>
                                  </p:childTnLst>
                                </p:cTn>
                              </p:par>
                              <p:par>
                                <p:cTn id="115" presetID="9" presetClass="entr" presetSubtype="0" fill="hold" nodeType="withEffect">
                                  <p:stCondLst>
                                    <p:cond delay="0"/>
                                  </p:stCondLst>
                                  <p:childTnLst>
                                    <p:set>
                                      <p:cBhvr>
                                        <p:cTn id="116" dur="1" fill="hold">
                                          <p:stCondLst>
                                            <p:cond delay="0"/>
                                          </p:stCondLst>
                                        </p:cTn>
                                        <p:tgtEl>
                                          <p:spTgt spid="103"/>
                                        </p:tgtEl>
                                        <p:attrNameLst>
                                          <p:attrName>style.visibility</p:attrName>
                                        </p:attrNameLst>
                                      </p:cBhvr>
                                      <p:to>
                                        <p:strVal val="visible"/>
                                      </p:to>
                                    </p:set>
                                    <p:animEffect transition="in" filter="dissolve">
                                      <p:cBhvr>
                                        <p:cTn id="117" dur="500"/>
                                        <p:tgtEl>
                                          <p:spTgt spid="103"/>
                                        </p:tgtEl>
                                      </p:cBhvr>
                                    </p:animEffect>
                                  </p:childTnLst>
                                </p:cTn>
                              </p:par>
                              <p:par>
                                <p:cTn id="118" presetID="9" presetClass="entr" presetSubtype="0" fill="hold" nodeType="withEffect">
                                  <p:stCondLst>
                                    <p:cond delay="0"/>
                                  </p:stCondLst>
                                  <p:childTnLst>
                                    <p:set>
                                      <p:cBhvr>
                                        <p:cTn id="119" dur="1" fill="hold">
                                          <p:stCondLst>
                                            <p:cond delay="0"/>
                                          </p:stCondLst>
                                        </p:cTn>
                                        <p:tgtEl>
                                          <p:spTgt spid="104"/>
                                        </p:tgtEl>
                                        <p:attrNameLst>
                                          <p:attrName>style.visibility</p:attrName>
                                        </p:attrNameLst>
                                      </p:cBhvr>
                                      <p:to>
                                        <p:strVal val="visible"/>
                                      </p:to>
                                    </p:set>
                                    <p:animEffect transition="in" filter="dissolve">
                                      <p:cBhvr>
                                        <p:cTn id="120" dur="500"/>
                                        <p:tgtEl>
                                          <p:spTgt spid="104"/>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16"/>
                                        </p:tgtEl>
                                        <p:attrNameLst>
                                          <p:attrName>style.visibility</p:attrName>
                                        </p:attrNameLst>
                                      </p:cBhvr>
                                      <p:to>
                                        <p:strVal val="visible"/>
                                      </p:to>
                                    </p:set>
                                    <p:animEffect transition="in" filter="dissolve">
                                      <p:cBhvr>
                                        <p:cTn id="125" dur="500"/>
                                        <p:tgtEl>
                                          <p:spTgt spid="11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83"/>
                                        </p:tgtEl>
                                        <p:attrNameLst>
                                          <p:attrName>style.visibility</p:attrName>
                                        </p:attrNameLst>
                                      </p:cBhvr>
                                      <p:to>
                                        <p:strVal val="visible"/>
                                      </p:to>
                                    </p:set>
                                    <p:animEffect transition="in" filter="dissolve">
                                      <p:cBhvr>
                                        <p:cTn id="13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6"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6236DA83-BAAE-3343-A6E4-33710B7E3787}"/>
              </a:ext>
            </a:extLst>
          </p:cNvPr>
          <p:cNvSpPr txBox="1"/>
          <p:nvPr/>
        </p:nvSpPr>
        <p:spPr>
          <a:xfrm>
            <a:off x="80754" y="95588"/>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Deriving a Capacitor’s </a:t>
            </a:r>
            <a:r>
              <a:rPr lang="en-US" sz="3600">
                <a:solidFill>
                  <a:srgbClr val="FF0000"/>
                </a:solidFill>
                <a:latin typeface="Apple Chancery"/>
                <a:cs typeface="Apple Chancery"/>
              </a:rPr>
              <a:t>Energy Content</a:t>
            </a:r>
            <a:endParaRPr lang="en-US" sz="2800" dirty="0">
              <a:latin typeface="Times New Roman"/>
              <a:cs typeface="Times New Roman"/>
            </a:endParaRPr>
          </a:p>
        </p:txBody>
      </p:sp>
      <p:sp>
        <p:nvSpPr>
          <p:cNvPr id="76" name="TextBox 43">
            <a:extLst>
              <a:ext uri="{FF2B5EF4-FFF2-40B4-BE49-F238E27FC236}">
                <a16:creationId xmlns:a16="http://schemas.microsoft.com/office/drawing/2014/main" id="{F95C9107-7B00-1D46-BB05-084746FAC343}"/>
              </a:ext>
            </a:extLst>
          </p:cNvPr>
          <p:cNvSpPr txBox="1">
            <a:spLocks noChangeArrowheads="1"/>
          </p:cNvSpPr>
          <p:nvPr/>
        </p:nvSpPr>
        <p:spPr bwMode="auto">
          <a:xfrm>
            <a:off x="8729823" y="6472239"/>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16.)</a:t>
            </a:r>
          </a:p>
        </p:txBody>
      </p:sp>
      <p:graphicFrame>
        <p:nvGraphicFramePr>
          <p:cNvPr id="77" name="Object 76">
            <a:extLst>
              <a:ext uri="{FF2B5EF4-FFF2-40B4-BE49-F238E27FC236}">
                <a16:creationId xmlns:a16="http://schemas.microsoft.com/office/drawing/2014/main" id="{4215C6DC-597A-F94B-8393-1B5640C7195B}"/>
              </a:ext>
            </a:extLst>
          </p:cNvPr>
          <p:cNvGraphicFramePr>
            <a:graphicFrameLocks noChangeAspect="1"/>
          </p:cNvGraphicFramePr>
          <p:nvPr>
            <p:extLst>
              <p:ext uri="{D42A27DB-BD31-4B8C-83A1-F6EECF244321}">
                <p14:modId xmlns:p14="http://schemas.microsoft.com/office/powerpoint/2010/main" val="3189383426"/>
              </p:ext>
            </p:extLst>
          </p:nvPr>
        </p:nvGraphicFramePr>
        <p:xfrm>
          <a:off x="3894051" y="1955107"/>
          <a:ext cx="1274762" cy="700088"/>
        </p:xfrm>
        <a:graphic>
          <a:graphicData uri="http://schemas.openxmlformats.org/presentationml/2006/ole">
            <mc:AlternateContent xmlns:mc="http://schemas.openxmlformats.org/markup-compatibility/2006">
              <mc:Choice xmlns:v="urn:schemas-microsoft-com:vml" Requires="v">
                <p:oleObj spid="_x0000_s2270482" name="Equation" r:id="rId4" imgW="762000" imgH="419100" progId="Equation.DSMT4">
                  <p:embed/>
                </p:oleObj>
              </mc:Choice>
              <mc:Fallback>
                <p:oleObj name="Equation" r:id="rId4" imgW="762000" imgH="419100" progId="Equation.DSMT4">
                  <p:embed/>
                  <p:pic>
                    <p:nvPicPr>
                      <p:cNvPr id="23" name="Object 22"/>
                      <p:cNvPicPr/>
                      <p:nvPr/>
                    </p:nvPicPr>
                    <p:blipFill>
                      <a:blip r:embed="rId5"/>
                      <a:stretch>
                        <a:fillRect/>
                      </a:stretch>
                    </p:blipFill>
                    <p:spPr>
                      <a:xfrm>
                        <a:off x="3894051" y="1955107"/>
                        <a:ext cx="1274762" cy="700088"/>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D8D67D92-F5DE-B845-9AC2-04B1D20EA171}"/>
              </a:ext>
            </a:extLst>
          </p:cNvPr>
          <p:cNvGraphicFramePr>
            <a:graphicFrameLocks noChangeAspect="1"/>
          </p:cNvGraphicFramePr>
          <p:nvPr>
            <p:extLst>
              <p:ext uri="{D42A27DB-BD31-4B8C-83A1-F6EECF244321}">
                <p14:modId xmlns:p14="http://schemas.microsoft.com/office/powerpoint/2010/main" val="339903094"/>
              </p:ext>
            </p:extLst>
          </p:nvPr>
        </p:nvGraphicFramePr>
        <p:xfrm>
          <a:off x="3178448" y="3398022"/>
          <a:ext cx="2252662" cy="676275"/>
        </p:xfrm>
        <a:graphic>
          <a:graphicData uri="http://schemas.openxmlformats.org/presentationml/2006/ole">
            <mc:AlternateContent xmlns:mc="http://schemas.openxmlformats.org/markup-compatibility/2006">
              <mc:Choice xmlns:v="urn:schemas-microsoft-com:vml" Requires="v">
                <p:oleObj spid="_x0000_s2270483" name="Equation" r:id="rId6" imgW="1346200" imgH="406400" progId="Equation.DSMT4">
                  <p:embed/>
                </p:oleObj>
              </mc:Choice>
              <mc:Fallback>
                <p:oleObj name="Equation" r:id="rId6" imgW="1346200" imgH="406400" progId="Equation.DSMT4">
                  <p:embed/>
                  <p:pic>
                    <p:nvPicPr>
                      <p:cNvPr id="24" name="Object 23"/>
                      <p:cNvPicPr/>
                      <p:nvPr/>
                    </p:nvPicPr>
                    <p:blipFill>
                      <a:blip r:embed="rId7"/>
                      <a:stretch>
                        <a:fillRect/>
                      </a:stretch>
                    </p:blipFill>
                    <p:spPr>
                      <a:xfrm>
                        <a:off x="3178448" y="3398022"/>
                        <a:ext cx="2252662" cy="676275"/>
                      </a:xfrm>
                      <a:prstGeom prst="rect">
                        <a:avLst/>
                      </a:prstGeom>
                    </p:spPr>
                  </p:pic>
                </p:oleObj>
              </mc:Fallback>
            </mc:AlternateContent>
          </a:graphicData>
        </a:graphic>
      </p:graphicFrame>
      <p:cxnSp>
        <p:nvCxnSpPr>
          <p:cNvPr id="79" name="Straight Arrow Connector 78">
            <a:extLst>
              <a:ext uri="{FF2B5EF4-FFF2-40B4-BE49-F238E27FC236}">
                <a16:creationId xmlns:a16="http://schemas.microsoft.com/office/drawing/2014/main" id="{285AECC9-8113-DE45-B022-4148ACD0B361}"/>
              </a:ext>
            </a:extLst>
          </p:cNvPr>
          <p:cNvCxnSpPr/>
          <p:nvPr/>
        </p:nvCxnSpPr>
        <p:spPr>
          <a:xfrm>
            <a:off x="7111813" y="3263154"/>
            <a:ext cx="922205"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0" name="Object 79">
            <a:extLst>
              <a:ext uri="{FF2B5EF4-FFF2-40B4-BE49-F238E27FC236}">
                <a16:creationId xmlns:a16="http://schemas.microsoft.com/office/drawing/2014/main" id="{D822406E-8B3D-654C-A517-6EA3CAFC31D4}"/>
              </a:ext>
            </a:extLst>
          </p:cNvPr>
          <p:cNvGraphicFramePr>
            <a:graphicFrameLocks noChangeAspect="1"/>
          </p:cNvGraphicFramePr>
          <p:nvPr>
            <p:extLst>
              <p:ext uri="{D42A27DB-BD31-4B8C-83A1-F6EECF244321}">
                <p14:modId xmlns:p14="http://schemas.microsoft.com/office/powerpoint/2010/main" val="3451042838"/>
              </p:ext>
            </p:extLst>
          </p:nvPr>
        </p:nvGraphicFramePr>
        <p:xfrm>
          <a:off x="7271275" y="3263154"/>
          <a:ext cx="595313" cy="381000"/>
        </p:xfrm>
        <a:graphic>
          <a:graphicData uri="http://schemas.openxmlformats.org/presentationml/2006/ole">
            <mc:AlternateContent xmlns:mc="http://schemas.openxmlformats.org/markup-compatibility/2006">
              <mc:Choice xmlns:v="urn:schemas-microsoft-com:vml" Requires="v">
                <p:oleObj spid="_x0000_s2270484" name="Equation" r:id="rId8" imgW="355600" imgH="228600" progId="Equation.DSMT4">
                  <p:embed/>
                </p:oleObj>
              </mc:Choice>
              <mc:Fallback>
                <p:oleObj name="Equation" r:id="rId8" imgW="355600" imgH="228600" progId="Equation.DSMT4">
                  <p:embed/>
                  <p:pic>
                    <p:nvPicPr>
                      <p:cNvPr id="50" name="Object 49">
                        <a:extLst>
                          <a:ext uri="{FF2B5EF4-FFF2-40B4-BE49-F238E27FC236}">
                            <a16:creationId xmlns:a16="http://schemas.microsoft.com/office/drawing/2014/main" id="{33CA48CE-3A87-0F49-82AE-4303B540FE9E}"/>
                          </a:ext>
                        </a:extLst>
                      </p:cNvPr>
                      <p:cNvPicPr/>
                      <p:nvPr/>
                    </p:nvPicPr>
                    <p:blipFill>
                      <a:blip r:embed="rId9"/>
                      <a:stretch>
                        <a:fillRect/>
                      </a:stretch>
                    </p:blipFill>
                    <p:spPr>
                      <a:xfrm>
                        <a:off x="7271275" y="3263154"/>
                        <a:ext cx="595313" cy="381000"/>
                      </a:xfrm>
                      <a:prstGeom prst="rect">
                        <a:avLst/>
                      </a:prstGeom>
                    </p:spPr>
                  </p:pic>
                </p:oleObj>
              </mc:Fallback>
            </mc:AlternateContent>
          </a:graphicData>
        </a:graphic>
      </p:graphicFrame>
      <p:grpSp>
        <p:nvGrpSpPr>
          <p:cNvPr id="81" name="Group 80">
            <a:extLst>
              <a:ext uri="{FF2B5EF4-FFF2-40B4-BE49-F238E27FC236}">
                <a16:creationId xmlns:a16="http://schemas.microsoft.com/office/drawing/2014/main" id="{C791F455-806B-B34F-B748-08A1FFA19DE8}"/>
              </a:ext>
            </a:extLst>
          </p:cNvPr>
          <p:cNvGrpSpPr/>
          <p:nvPr/>
        </p:nvGrpSpPr>
        <p:grpSpPr>
          <a:xfrm>
            <a:off x="6641579" y="743355"/>
            <a:ext cx="2412999" cy="2447318"/>
            <a:chOff x="8019903" y="837507"/>
            <a:chExt cx="2412999" cy="2447318"/>
          </a:xfrm>
        </p:grpSpPr>
        <p:grpSp>
          <p:nvGrpSpPr>
            <p:cNvPr id="82" name="Group 81">
              <a:extLst>
                <a:ext uri="{FF2B5EF4-FFF2-40B4-BE49-F238E27FC236}">
                  <a16:creationId xmlns:a16="http://schemas.microsoft.com/office/drawing/2014/main" id="{ADE1FBDD-9B19-7642-82C2-85B5B681EC54}"/>
                </a:ext>
              </a:extLst>
            </p:cNvPr>
            <p:cNvGrpSpPr/>
            <p:nvPr/>
          </p:nvGrpSpPr>
          <p:grpSpPr>
            <a:xfrm>
              <a:off x="8019903" y="837507"/>
              <a:ext cx="2412999" cy="2447318"/>
              <a:chOff x="6531276" y="-317647"/>
              <a:chExt cx="3603323" cy="3654572"/>
            </a:xfrm>
          </p:grpSpPr>
          <p:grpSp>
            <p:nvGrpSpPr>
              <p:cNvPr id="85" name="Group 84">
                <a:extLst>
                  <a:ext uri="{FF2B5EF4-FFF2-40B4-BE49-F238E27FC236}">
                    <a16:creationId xmlns:a16="http://schemas.microsoft.com/office/drawing/2014/main" id="{2747518E-35A8-8046-8EB9-491393A7FAFB}"/>
                  </a:ext>
                </a:extLst>
              </p:cNvPr>
              <p:cNvGrpSpPr/>
              <p:nvPr/>
            </p:nvGrpSpPr>
            <p:grpSpPr>
              <a:xfrm>
                <a:off x="8610600" y="403898"/>
                <a:ext cx="817083" cy="2928541"/>
                <a:chOff x="7993519" y="679450"/>
                <a:chExt cx="817083" cy="2928541"/>
              </a:xfrm>
            </p:grpSpPr>
            <p:sp>
              <p:nvSpPr>
                <p:cNvPr id="102" name="Freeform 101">
                  <a:extLst>
                    <a:ext uri="{FF2B5EF4-FFF2-40B4-BE49-F238E27FC236}">
                      <a16:creationId xmlns:a16="http://schemas.microsoft.com/office/drawing/2014/main" id="{0AB0740D-6AFB-BB46-8FF6-E19678FA5970}"/>
                    </a:ext>
                  </a:extLst>
                </p:cNvPr>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Freeform 102">
                  <a:extLst>
                    <a:ext uri="{FF2B5EF4-FFF2-40B4-BE49-F238E27FC236}">
                      <a16:creationId xmlns:a16="http://schemas.microsoft.com/office/drawing/2014/main" id="{F57DF6AF-3E94-C64E-871F-51403703C6FA}"/>
                    </a:ext>
                  </a:extLst>
                </p:cNvPr>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36">
                  <a:extLst>
                    <a:ext uri="{FF2B5EF4-FFF2-40B4-BE49-F238E27FC236}">
                      <a16:creationId xmlns:a16="http://schemas.microsoft.com/office/drawing/2014/main" id="{C4223EFD-4028-2246-A5EF-0B4FA26E431A}"/>
                    </a:ext>
                  </a:extLst>
                </p:cNvPr>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05" name="Line 38">
                  <a:extLst>
                    <a:ext uri="{FF2B5EF4-FFF2-40B4-BE49-F238E27FC236}">
                      <a16:creationId xmlns:a16="http://schemas.microsoft.com/office/drawing/2014/main" id="{5F225B7A-6F17-904F-A8B0-A815267CC14C}"/>
                    </a:ext>
                  </a:extLst>
                </p:cNvPr>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45">
                  <a:extLst>
                    <a:ext uri="{FF2B5EF4-FFF2-40B4-BE49-F238E27FC236}">
                      <a16:creationId xmlns:a16="http://schemas.microsoft.com/office/drawing/2014/main" id="{F7B52527-E519-8648-9B1C-4DE2539A6D10}"/>
                    </a:ext>
                  </a:extLst>
                </p:cNvPr>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46">
                  <a:extLst>
                    <a:ext uri="{FF2B5EF4-FFF2-40B4-BE49-F238E27FC236}">
                      <a16:creationId xmlns:a16="http://schemas.microsoft.com/office/drawing/2014/main" id="{4AC3CDD8-7C4E-5F4F-A7E2-9C8B1E5976B5}"/>
                    </a:ext>
                  </a:extLst>
                </p:cNvPr>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 name="Line 47">
                  <a:extLst>
                    <a:ext uri="{FF2B5EF4-FFF2-40B4-BE49-F238E27FC236}">
                      <a16:creationId xmlns:a16="http://schemas.microsoft.com/office/drawing/2014/main" id="{75678B16-414B-3841-97C7-AE8720DABF44}"/>
                    </a:ext>
                  </a:extLst>
                </p:cNvPr>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50">
                  <a:extLst>
                    <a:ext uri="{FF2B5EF4-FFF2-40B4-BE49-F238E27FC236}">
                      <a16:creationId xmlns:a16="http://schemas.microsoft.com/office/drawing/2014/main" id="{CB78888D-E7D3-E447-92F5-50FBD3018003}"/>
                    </a:ext>
                  </a:extLst>
                </p:cNvPr>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52">
                  <a:extLst>
                    <a:ext uri="{FF2B5EF4-FFF2-40B4-BE49-F238E27FC236}">
                      <a16:creationId xmlns:a16="http://schemas.microsoft.com/office/drawing/2014/main" id="{7A49067B-218F-DF46-B0C9-5E16DAFD111E}"/>
                    </a:ext>
                  </a:extLst>
                </p:cNvPr>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86" name="Group 85">
                <a:extLst>
                  <a:ext uri="{FF2B5EF4-FFF2-40B4-BE49-F238E27FC236}">
                    <a16:creationId xmlns:a16="http://schemas.microsoft.com/office/drawing/2014/main" id="{9FE256DC-1BCE-8F47-8DE9-317BE2FB80E3}"/>
                  </a:ext>
                </a:extLst>
              </p:cNvPr>
              <p:cNvGrpSpPr/>
              <p:nvPr/>
            </p:nvGrpSpPr>
            <p:grpSpPr>
              <a:xfrm>
                <a:off x="6531276" y="-311090"/>
                <a:ext cx="1879600" cy="3648015"/>
                <a:chOff x="5822950" y="476250"/>
                <a:chExt cx="1879600" cy="3648015"/>
              </a:xfrm>
            </p:grpSpPr>
            <p:sp>
              <p:nvSpPr>
                <p:cNvPr id="90" name="Freeform 89">
                  <a:extLst>
                    <a:ext uri="{FF2B5EF4-FFF2-40B4-BE49-F238E27FC236}">
                      <a16:creationId xmlns:a16="http://schemas.microsoft.com/office/drawing/2014/main" id="{75184893-D721-1F4C-A570-7C65443A8A78}"/>
                    </a:ext>
                  </a:extLst>
                </p:cNvPr>
                <p:cNvSpPr/>
                <p:nvPr/>
              </p:nvSpPr>
              <p:spPr>
                <a:xfrm>
                  <a:off x="6391798" y="1195724"/>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Freeform 90">
                  <a:extLst>
                    <a:ext uri="{FF2B5EF4-FFF2-40B4-BE49-F238E27FC236}">
                      <a16:creationId xmlns:a16="http://schemas.microsoft.com/office/drawing/2014/main" id="{95248D4D-E446-9945-8E63-5C0D2649E1FD}"/>
                    </a:ext>
                  </a:extLst>
                </p:cNvPr>
                <p:cNvSpPr/>
                <p:nvPr/>
              </p:nvSpPr>
              <p:spPr>
                <a:xfrm>
                  <a:off x="6525148" y="1195724"/>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35">
                  <a:extLst>
                    <a:ext uri="{FF2B5EF4-FFF2-40B4-BE49-F238E27FC236}">
                      <a16:creationId xmlns:a16="http://schemas.microsoft.com/office/drawing/2014/main" id="{75CDEF77-23DD-F045-9CAB-B0CABC25D4EF}"/>
                    </a:ext>
                  </a:extLst>
                </p:cNvPr>
                <p:cNvSpPr>
                  <a:spLocks/>
                </p:cNvSpPr>
                <p:nvPr/>
              </p:nvSpPr>
              <p:spPr bwMode="auto">
                <a:xfrm>
                  <a:off x="6389611" y="1385404"/>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93" name="Line 37">
                  <a:extLst>
                    <a:ext uri="{FF2B5EF4-FFF2-40B4-BE49-F238E27FC236}">
                      <a16:creationId xmlns:a16="http://schemas.microsoft.com/office/drawing/2014/main" id="{0A942EB6-2C5F-0343-838B-55CE2ACC42FC}"/>
                    </a:ext>
                  </a:extLst>
                </p:cNvPr>
                <p:cNvSpPr>
                  <a:spLocks noChangeShapeType="1"/>
                </p:cNvSpPr>
                <p:nvPr/>
              </p:nvSpPr>
              <p:spPr bwMode="auto">
                <a:xfrm flipH="1">
                  <a:off x="5822950" y="2447263"/>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4" name="Line 41">
                  <a:extLst>
                    <a:ext uri="{FF2B5EF4-FFF2-40B4-BE49-F238E27FC236}">
                      <a16:creationId xmlns:a16="http://schemas.microsoft.com/office/drawing/2014/main" id="{42CBEEDE-4DF6-4E44-AF14-B6505961686A}"/>
                    </a:ext>
                  </a:extLst>
                </p:cNvPr>
                <p:cNvSpPr>
                  <a:spLocks noChangeShapeType="1"/>
                </p:cNvSpPr>
                <p:nvPr/>
              </p:nvSpPr>
              <p:spPr bwMode="auto">
                <a:xfrm flipV="1">
                  <a:off x="6531276"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42">
                  <a:extLst>
                    <a:ext uri="{FF2B5EF4-FFF2-40B4-BE49-F238E27FC236}">
                      <a16:creationId xmlns:a16="http://schemas.microsoft.com/office/drawing/2014/main" id="{5173C14F-4400-F14B-9C9C-AAEF0EA86513}"/>
                    </a:ext>
                  </a:extLst>
                </p:cNvPr>
                <p:cNvSpPr>
                  <a:spLocks noChangeShapeType="1"/>
                </p:cNvSpPr>
                <p:nvPr/>
              </p:nvSpPr>
              <p:spPr bwMode="auto">
                <a:xfrm flipV="1">
                  <a:off x="6389611"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44">
                  <a:extLst>
                    <a:ext uri="{FF2B5EF4-FFF2-40B4-BE49-F238E27FC236}">
                      <a16:creationId xmlns:a16="http://schemas.microsoft.com/office/drawing/2014/main" id="{EFF87822-166A-974F-84FD-F9201F571E43}"/>
                    </a:ext>
                  </a:extLst>
                </p:cNvPr>
                <p:cNvSpPr>
                  <a:spLocks noChangeShapeType="1"/>
                </p:cNvSpPr>
                <p:nvPr/>
              </p:nvSpPr>
              <p:spPr bwMode="auto">
                <a:xfrm flipH="1">
                  <a:off x="6625719" y="1196517"/>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49">
                  <a:extLst>
                    <a:ext uri="{FF2B5EF4-FFF2-40B4-BE49-F238E27FC236}">
                      <a16:creationId xmlns:a16="http://schemas.microsoft.com/office/drawing/2014/main" id="{B2718396-3D53-C048-9BF8-A77394E0D76B}"/>
                    </a:ext>
                  </a:extLst>
                </p:cNvPr>
                <p:cNvSpPr>
                  <a:spLocks noChangeShapeType="1"/>
                </p:cNvSpPr>
                <p:nvPr/>
              </p:nvSpPr>
              <p:spPr bwMode="auto">
                <a:xfrm flipV="1">
                  <a:off x="6531276" y="3935378"/>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51">
                  <a:extLst>
                    <a:ext uri="{FF2B5EF4-FFF2-40B4-BE49-F238E27FC236}">
                      <a16:creationId xmlns:a16="http://schemas.microsoft.com/office/drawing/2014/main" id="{B5995251-5ABA-D641-997D-18AF93D6CBAC}"/>
                    </a:ext>
                  </a:extLst>
                </p:cNvPr>
                <p:cNvSpPr>
                  <a:spLocks noChangeShapeType="1"/>
                </p:cNvSpPr>
                <p:nvPr/>
              </p:nvSpPr>
              <p:spPr bwMode="auto">
                <a:xfrm>
                  <a:off x="6767385" y="1196517"/>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99" name="Straight Connector 98">
                  <a:extLst>
                    <a:ext uri="{FF2B5EF4-FFF2-40B4-BE49-F238E27FC236}">
                      <a16:creationId xmlns:a16="http://schemas.microsoft.com/office/drawing/2014/main" id="{BBD52CCE-B42A-8748-820B-1BEFD5ADAF3C}"/>
                    </a:ext>
                  </a:extLst>
                </p:cNvPr>
                <p:cNvCxnSpPr/>
                <p:nvPr/>
              </p:nvCxnSpPr>
              <p:spPr>
                <a:xfrm flipV="1">
                  <a:off x="6531276" y="3196794"/>
                  <a:ext cx="1171274" cy="926280"/>
                </a:xfrm>
                <a:prstGeom prst="line">
                  <a:avLst/>
                </a:prstGeom>
              </p:spPr>
              <p:style>
                <a:lnRef idx="2">
                  <a:schemeClr val="accent1"/>
                </a:lnRef>
                <a:fillRef idx="0">
                  <a:schemeClr val="accent1"/>
                </a:fillRef>
                <a:effectRef idx="1">
                  <a:schemeClr val="accent1"/>
                </a:effectRef>
                <a:fontRef idx="minor">
                  <a:schemeClr val="tx1"/>
                </a:fontRef>
              </p:style>
            </p:cxnSp>
            <p:sp>
              <p:nvSpPr>
                <p:cNvPr id="100" name="Freeform 99">
                  <a:extLst>
                    <a:ext uri="{FF2B5EF4-FFF2-40B4-BE49-F238E27FC236}">
                      <a16:creationId xmlns:a16="http://schemas.microsoft.com/office/drawing/2014/main" id="{10B9B77D-C41D-D641-8972-8742D42713DC}"/>
                    </a:ext>
                  </a:extLst>
                </p:cNvPr>
                <p:cNvSpPr/>
                <p:nvPr/>
              </p:nvSpPr>
              <p:spPr>
                <a:xfrm>
                  <a:off x="6527800" y="476250"/>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Freeform 100">
                  <a:extLst>
                    <a:ext uri="{FF2B5EF4-FFF2-40B4-BE49-F238E27FC236}">
                      <a16:creationId xmlns:a16="http://schemas.microsoft.com/office/drawing/2014/main" id="{D3C3DAD1-0C25-7B4B-874C-2C5EB971E5CA}"/>
                    </a:ext>
                  </a:extLst>
                </p:cNvPr>
                <p:cNvSpPr/>
                <p:nvPr/>
              </p:nvSpPr>
              <p:spPr>
                <a:xfrm>
                  <a:off x="6388100" y="476250"/>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Freeform 86">
                <a:extLst>
                  <a:ext uri="{FF2B5EF4-FFF2-40B4-BE49-F238E27FC236}">
                    <a16:creationId xmlns:a16="http://schemas.microsoft.com/office/drawing/2014/main" id="{0375F898-6778-8B41-B942-85C050592991}"/>
                  </a:ext>
                </a:extLst>
              </p:cNvPr>
              <p:cNvSpPr/>
              <p:nvPr/>
            </p:nvSpPr>
            <p:spPr>
              <a:xfrm>
                <a:off x="8752266" y="-312461"/>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Freeform 87">
                <a:extLst>
                  <a:ext uri="{FF2B5EF4-FFF2-40B4-BE49-F238E27FC236}">
                    <a16:creationId xmlns:a16="http://schemas.microsoft.com/office/drawing/2014/main" id="{CB9CA72A-BEE0-6E48-95FA-328868EF3CCA}"/>
                  </a:ext>
                </a:extLst>
              </p:cNvPr>
              <p:cNvSpPr/>
              <p:nvPr/>
            </p:nvSpPr>
            <p:spPr>
              <a:xfrm>
                <a:off x="8615741" y="-317647"/>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Line 37">
                <a:extLst>
                  <a:ext uri="{FF2B5EF4-FFF2-40B4-BE49-F238E27FC236}">
                    <a16:creationId xmlns:a16="http://schemas.microsoft.com/office/drawing/2014/main" id="{AE533703-0A81-194B-816E-849F5BCD348B}"/>
                  </a:ext>
                </a:extLst>
              </p:cNvPr>
              <p:cNvSpPr>
                <a:spLocks noChangeShapeType="1"/>
              </p:cNvSpPr>
              <p:nvPr/>
            </p:nvSpPr>
            <p:spPr bwMode="auto">
              <a:xfrm flipH="1">
                <a:off x="9354004" y="1659923"/>
                <a:ext cx="78059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83" name="Object 82">
              <a:extLst>
                <a:ext uri="{FF2B5EF4-FFF2-40B4-BE49-F238E27FC236}">
                  <a16:creationId xmlns:a16="http://schemas.microsoft.com/office/drawing/2014/main" id="{42E7DB93-6930-384A-B666-4AC79157D177}"/>
                </a:ext>
              </a:extLst>
            </p:cNvPr>
            <p:cNvGraphicFramePr>
              <a:graphicFrameLocks noChangeAspect="1"/>
            </p:cNvGraphicFramePr>
            <p:nvPr>
              <p:extLst>
                <p:ext uri="{D42A27DB-BD31-4B8C-83A1-F6EECF244321}">
                  <p14:modId xmlns:p14="http://schemas.microsoft.com/office/powerpoint/2010/main" val="1301659161"/>
                </p:ext>
              </p:extLst>
            </p:nvPr>
          </p:nvGraphicFramePr>
          <p:xfrm>
            <a:off x="8724447" y="1458913"/>
            <a:ext cx="212725" cy="274637"/>
          </p:xfrm>
          <a:graphic>
            <a:graphicData uri="http://schemas.openxmlformats.org/presentationml/2006/ole">
              <mc:AlternateContent xmlns:mc="http://schemas.openxmlformats.org/markup-compatibility/2006">
                <mc:Choice xmlns:v="urn:schemas-microsoft-com:vml" Requires="v">
                  <p:oleObj spid="_x0000_s2270485" name="Equation" r:id="rId10" imgW="127000" imgH="165100" progId="Equation.DSMT4">
                    <p:embed/>
                  </p:oleObj>
                </mc:Choice>
                <mc:Fallback>
                  <p:oleObj name="Equation" r:id="rId10" imgW="127000" imgH="165100" progId="Equation.DSMT4">
                    <p:embed/>
                    <p:pic>
                      <p:nvPicPr>
                        <p:cNvPr id="52" name="Object 51">
                          <a:extLst>
                            <a:ext uri="{FF2B5EF4-FFF2-40B4-BE49-F238E27FC236}">
                              <a16:creationId xmlns:a16="http://schemas.microsoft.com/office/drawing/2014/main" id="{5D88B796-CD88-8740-9CA2-531086EC1EA8}"/>
                            </a:ext>
                          </a:extLst>
                        </p:cNvPr>
                        <p:cNvPicPr/>
                        <p:nvPr/>
                      </p:nvPicPr>
                      <p:blipFill>
                        <a:blip r:embed="rId11"/>
                        <a:stretch>
                          <a:fillRect/>
                        </a:stretch>
                      </p:blipFill>
                      <p:spPr>
                        <a:xfrm>
                          <a:off x="8724447" y="1458913"/>
                          <a:ext cx="212725" cy="274637"/>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4C2592BF-B2CA-CF45-99BE-62F0A830EC7D}"/>
                </a:ext>
              </a:extLst>
            </p:cNvPr>
            <p:cNvGraphicFramePr>
              <a:graphicFrameLocks noChangeAspect="1"/>
            </p:cNvGraphicFramePr>
            <p:nvPr>
              <p:extLst>
                <p:ext uri="{D42A27DB-BD31-4B8C-83A1-F6EECF244321}">
                  <p14:modId xmlns:p14="http://schemas.microsoft.com/office/powerpoint/2010/main" val="2279365084"/>
                </p:ext>
              </p:extLst>
            </p:nvPr>
          </p:nvGraphicFramePr>
          <p:xfrm>
            <a:off x="9778547" y="1458913"/>
            <a:ext cx="361950" cy="274637"/>
          </p:xfrm>
          <a:graphic>
            <a:graphicData uri="http://schemas.openxmlformats.org/presentationml/2006/ole">
              <mc:AlternateContent xmlns:mc="http://schemas.openxmlformats.org/markup-compatibility/2006">
                <mc:Choice xmlns:v="urn:schemas-microsoft-com:vml" Requires="v">
                  <p:oleObj spid="_x0000_s2270486" name="Equation" r:id="rId12" imgW="215900" imgH="165100" progId="Equation.DSMT4">
                    <p:embed/>
                  </p:oleObj>
                </mc:Choice>
                <mc:Fallback>
                  <p:oleObj name="Equation" r:id="rId12" imgW="215900" imgH="165100" progId="Equation.DSMT4">
                    <p:embed/>
                    <p:pic>
                      <p:nvPicPr>
                        <p:cNvPr id="53" name="Object 52">
                          <a:extLst>
                            <a:ext uri="{FF2B5EF4-FFF2-40B4-BE49-F238E27FC236}">
                              <a16:creationId xmlns:a16="http://schemas.microsoft.com/office/drawing/2014/main" id="{4B98E8B6-4FA4-8041-BAA8-C84348403296}"/>
                            </a:ext>
                          </a:extLst>
                        </p:cNvPr>
                        <p:cNvPicPr/>
                        <p:nvPr/>
                      </p:nvPicPr>
                      <p:blipFill>
                        <a:blip r:embed="rId13"/>
                        <a:stretch>
                          <a:fillRect/>
                        </a:stretch>
                      </p:blipFill>
                      <p:spPr>
                        <a:xfrm>
                          <a:off x="9778547" y="1458913"/>
                          <a:ext cx="361950" cy="274637"/>
                        </a:xfrm>
                        <a:prstGeom prst="rect">
                          <a:avLst/>
                        </a:prstGeom>
                      </p:spPr>
                    </p:pic>
                  </p:oleObj>
                </mc:Fallback>
              </mc:AlternateContent>
            </a:graphicData>
          </a:graphic>
        </p:graphicFrame>
      </p:grpSp>
      <p:sp>
        <p:nvSpPr>
          <p:cNvPr id="111" name="TextBox 110">
            <a:extLst>
              <a:ext uri="{FF2B5EF4-FFF2-40B4-BE49-F238E27FC236}">
                <a16:creationId xmlns:a16="http://schemas.microsoft.com/office/drawing/2014/main" id="{0F4B59E6-38DC-3A40-AA45-78C0FBA5252E}"/>
              </a:ext>
            </a:extLst>
          </p:cNvPr>
          <p:cNvSpPr txBox="1"/>
          <p:nvPr/>
        </p:nvSpPr>
        <p:spPr>
          <a:xfrm>
            <a:off x="80754" y="819347"/>
            <a:ext cx="6659266" cy="1077218"/>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Consider a</a:t>
            </a:r>
            <a:r>
              <a:rPr lang="en-US" sz="2000" dirty="0">
                <a:latin typeface="Times New Roman" panose="02020603050405020304" pitchFamily="18" charset="0"/>
                <a:cs typeface="Times New Roman" panose="02020603050405020304" pitchFamily="18" charset="0"/>
              </a:rPr>
              <a:t> </a:t>
            </a:r>
            <a:r>
              <a:rPr lang="en-US" sz="2000" dirty="0">
                <a:solidFill>
                  <a:srgbClr val="1229F5"/>
                </a:solidFill>
                <a:latin typeface="Times New Roman" panose="02020603050405020304" pitchFamily="18" charset="0"/>
                <a:cs typeface="Times New Roman" panose="02020603050405020304" pitchFamily="18" charset="0"/>
              </a:rPr>
              <a:t>partially charged capacitor</a:t>
            </a:r>
            <a:r>
              <a:rPr lang="en-US" sz="2000" dirty="0">
                <a:latin typeface="Times New Roman" panose="02020603050405020304" pitchFamily="18" charset="0"/>
                <a:cs typeface="Times New Roman" panose="02020603050405020304" pitchFamily="18" charset="0"/>
              </a:rPr>
              <a:t>.  </a:t>
            </a:r>
            <a:r>
              <a:rPr lang="en-US" sz="2000" dirty="0">
                <a:solidFill>
                  <a:srgbClr val="1229F5"/>
                </a:solidFill>
                <a:latin typeface="Times New Roman" panose="02020603050405020304" pitchFamily="18" charset="0"/>
                <a:cs typeface="Times New Roman" panose="02020603050405020304" pitchFamily="18" charset="0"/>
              </a:rPr>
              <a:t>How much work </a:t>
            </a:r>
            <a:r>
              <a:rPr lang="en-US" sz="2000" dirty="0">
                <a:latin typeface="Times New Roman" panose="02020603050405020304" pitchFamily="18" charset="0"/>
                <a:cs typeface="Times New Roman" panose="02020603050405020304" pitchFamily="18" charset="0"/>
              </a:rPr>
              <a:t>would be </a:t>
            </a:r>
            <a:r>
              <a:rPr lang="en-US" sz="2000" dirty="0">
                <a:solidFill>
                  <a:srgbClr val="1229F5"/>
                </a:solidFill>
                <a:latin typeface="Times New Roman" panose="02020603050405020304" pitchFamily="18" charset="0"/>
                <a:cs typeface="Times New Roman" panose="02020603050405020304" pitchFamily="18" charset="0"/>
              </a:rPr>
              <a:t>required to move </a:t>
            </a:r>
            <a:r>
              <a:rPr lang="en-US" sz="2000" dirty="0">
                <a:latin typeface="Times New Roman" panose="02020603050405020304" pitchFamily="18" charset="0"/>
                <a:cs typeface="Times New Roman" panose="02020603050405020304" pitchFamily="18" charset="0"/>
              </a:rPr>
              <a:t>a </a:t>
            </a:r>
            <a:r>
              <a:rPr lang="en-US" sz="2000" dirty="0">
                <a:solidFill>
                  <a:srgbClr val="1229F5"/>
                </a:solidFill>
                <a:latin typeface="Times New Roman" panose="02020603050405020304" pitchFamily="18" charset="0"/>
                <a:cs typeface="Times New Roman" panose="02020603050405020304" pitchFamily="18" charset="0"/>
              </a:rPr>
              <a:t>differential bit of charge +</a:t>
            </a:r>
            <a:r>
              <a:rPr lang="en-US" sz="2000" dirty="0" err="1">
                <a:solidFill>
                  <a:srgbClr val="1229F5"/>
                </a:solidFill>
                <a:latin typeface="Times New Roman" panose="02020603050405020304" pitchFamily="18" charset="0"/>
                <a:cs typeface="Times New Roman" panose="02020603050405020304" pitchFamily="18" charset="0"/>
              </a:rPr>
              <a:t>dq</a:t>
            </a:r>
            <a:r>
              <a:rPr lang="en-US" sz="2000" dirty="0">
                <a:solidFill>
                  <a:srgbClr val="1229F5"/>
                </a:solidFill>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from the – plate to the + plate</a:t>
            </a:r>
            <a:r>
              <a:rPr lang="en-US" sz="2000" dirty="0">
                <a:latin typeface="Times New Roman" panose="02020603050405020304" pitchFamily="18" charset="0"/>
                <a:cs typeface="Times New Roman" panose="02020603050405020304" pitchFamily="18" charset="0"/>
              </a:rPr>
              <a:t>?  </a:t>
            </a:r>
          </a:p>
        </p:txBody>
      </p:sp>
      <p:sp>
        <p:nvSpPr>
          <p:cNvPr id="112" name="TextBox 111">
            <a:extLst>
              <a:ext uri="{FF2B5EF4-FFF2-40B4-BE49-F238E27FC236}">
                <a16:creationId xmlns:a16="http://schemas.microsoft.com/office/drawing/2014/main" id="{7324E0C6-6C8A-194C-A6AC-F3DFF77BC2B3}"/>
              </a:ext>
            </a:extLst>
          </p:cNvPr>
          <p:cNvSpPr txBox="1"/>
          <p:nvPr/>
        </p:nvSpPr>
        <p:spPr>
          <a:xfrm>
            <a:off x="259739" y="1943573"/>
            <a:ext cx="3500565" cy="1323439"/>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Noting that </a:t>
            </a:r>
            <a:r>
              <a:rPr lang="en-US" sz="2000" dirty="0">
                <a:latin typeface="Times New Roman" panose="02020603050405020304" pitchFamily="18" charset="0"/>
                <a:cs typeface="Times New Roman" panose="02020603050405020304" pitchFamily="18" charset="0"/>
              </a:rPr>
              <a:t>the </a:t>
            </a:r>
            <a:r>
              <a:rPr lang="en-US" sz="2000" dirty="0">
                <a:solidFill>
                  <a:srgbClr val="1229F5"/>
                </a:solidFill>
                <a:latin typeface="Times New Roman" panose="02020603050405020304" pitchFamily="18" charset="0"/>
                <a:cs typeface="Times New Roman" panose="02020603050405020304" pitchFamily="18" charset="0"/>
              </a:rPr>
              <a:t>work </a:t>
            </a:r>
            <a:r>
              <a:rPr lang="en-US" sz="2000" i="1" dirty="0">
                <a:solidFill>
                  <a:srgbClr val="1229F5"/>
                </a:solidFill>
                <a:latin typeface="Times New Roman" panose="02020603050405020304" pitchFamily="18" charset="0"/>
                <a:cs typeface="Times New Roman" panose="02020603050405020304" pitchFamily="18" charset="0"/>
              </a:rPr>
              <a:t>you </a:t>
            </a:r>
            <a:r>
              <a:rPr lang="en-US" sz="2000" dirty="0">
                <a:solidFill>
                  <a:srgbClr val="1229F5"/>
                </a:solidFill>
                <a:latin typeface="Times New Roman" panose="02020603050405020304" pitchFamily="18" charset="0"/>
                <a:cs typeface="Times New Roman" panose="02020603050405020304" pitchFamily="18" charset="0"/>
              </a:rPr>
              <a:t>do </a:t>
            </a:r>
            <a:r>
              <a:rPr lang="en-US" sz="2000" dirty="0">
                <a:latin typeface="Times New Roman" panose="02020603050405020304" pitchFamily="18" charset="0"/>
                <a:cs typeface="Times New Roman" panose="02020603050405020304" pitchFamily="18" charset="0"/>
              </a:rPr>
              <a:t>will be </a:t>
            </a:r>
            <a:r>
              <a:rPr lang="en-US" sz="2000" dirty="0">
                <a:solidFill>
                  <a:srgbClr val="1229F5"/>
                </a:solidFill>
                <a:latin typeface="Times New Roman" panose="02020603050405020304" pitchFamily="18" charset="0"/>
                <a:cs typeface="Times New Roman" panose="02020603050405020304" pitchFamily="18" charset="0"/>
              </a:rPr>
              <a:t>minus</a:t>
            </a:r>
            <a:r>
              <a:rPr lang="en-US" sz="2000" dirty="0">
                <a:latin typeface="Times New Roman" panose="02020603050405020304" pitchFamily="18" charset="0"/>
                <a:cs typeface="Times New Roman" panose="02020603050405020304" pitchFamily="18" charset="0"/>
              </a:rPr>
              <a:t> the </a:t>
            </a:r>
            <a:r>
              <a:rPr lang="en-US" sz="2000" dirty="0">
                <a:solidFill>
                  <a:srgbClr val="1229F5"/>
                </a:solidFill>
                <a:latin typeface="Times New Roman" panose="02020603050405020304" pitchFamily="18" charset="0"/>
                <a:cs typeface="Times New Roman" panose="02020603050405020304" pitchFamily="18" charset="0"/>
              </a:rPr>
              <a:t>work the field does</a:t>
            </a:r>
            <a:r>
              <a:rPr lang="en-US" sz="2000" dirty="0">
                <a:latin typeface="Times New Roman" panose="02020603050405020304" pitchFamily="18" charset="0"/>
                <a:cs typeface="Times New Roman" panose="02020603050405020304" pitchFamily="18" charset="0"/>
              </a:rPr>
              <a:t>, and writing everything in differential form, we can write:</a:t>
            </a:r>
          </a:p>
        </p:txBody>
      </p:sp>
      <p:sp>
        <p:nvSpPr>
          <p:cNvPr id="113" name="TextBox 112">
            <a:extLst>
              <a:ext uri="{FF2B5EF4-FFF2-40B4-BE49-F238E27FC236}">
                <a16:creationId xmlns:a16="http://schemas.microsoft.com/office/drawing/2014/main" id="{C1CFF443-2DF7-9F46-AE0A-3B34D8C80740}"/>
              </a:ext>
            </a:extLst>
          </p:cNvPr>
          <p:cNvSpPr txBox="1"/>
          <p:nvPr/>
        </p:nvSpPr>
        <p:spPr>
          <a:xfrm>
            <a:off x="264170" y="3308537"/>
            <a:ext cx="3046442" cy="707886"/>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Noting that </a:t>
            </a:r>
            <a:r>
              <a:rPr lang="en-US" sz="2000" dirty="0">
                <a:latin typeface="Times New Roman" panose="02020603050405020304" pitchFamily="18" charset="0"/>
                <a:cs typeface="Times New Roman" panose="02020603050405020304" pitchFamily="18" charset="0"/>
              </a:rPr>
              <a:t>the </a:t>
            </a:r>
            <a:r>
              <a:rPr lang="en-US" sz="2000" dirty="0">
                <a:solidFill>
                  <a:srgbClr val="1229F5"/>
                </a:solidFill>
                <a:latin typeface="Times New Roman" panose="02020603050405020304" pitchFamily="18" charset="0"/>
                <a:cs typeface="Times New Roman" panose="02020603050405020304" pitchFamily="18" charset="0"/>
              </a:rPr>
              <a:t>definition of capacitance</a:t>
            </a:r>
            <a:r>
              <a:rPr lang="en-US" sz="2000" dirty="0">
                <a:latin typeface="Times New Roman" panose="02020603050405020304" pitchFamily="18" charset="0"/>
                <a:cs typeface="Times New Roman" panose="02020603050405020304" pitchFamily="18" charset="0"/>
              </a:rPr>
              <a:t> yields:</a:t>
            </a:r>
          </a:p>
        </p:txBody>
      </p:sp>
      <p:sp>
        <p:nvSpPr>
          <p:cNvPr id="114" name="TextBox 113">
            <a:extLst>
              <a:ext uri="{FF2B5EF4-FFF2-40B4-BE49-F238E27FC236}">
                <a16:creationId xmlns:a16="http://schemas.microsoft.com/office/drawing/2014/main" id="{0FE8662C-957C-0B45-AE34-809E55548027}"/>
              </a:ext>
            </a:extLst>
          </p:cNvPr>
          <p:cNvSpPr txBox="1"/>
          <p:nvPr/>
        </p:nvSpPr>
        <p:spPr>
          <a:xfrm>
            <a:off x="259739" y="4188588"/>
            <a:ext cx="3846915" cy="707886"/>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We can re-write </a:t>
            </a:r>
            <a:r>
              <a:rPr lang="en-US" sz="2000" dirty="0">
                <a:latin typeface="Times New Roman" panose="02020603050405020304" pitchFamily="18" charset="0"/>
                <a:cs typeface="Times New Roman" panose="02020603050405020304" pitchFamily="18" charset="0"/>
              </a:rPr>
              <a:t>that first differential equation as:</a:t>
            </a:r>
          </a:p>
        </p:txBody>
      </p:sp>
      <p:graphicFrame>
        <p:nvGraphicFramePr>
          <p:cNvPr id="115" name="Object 114">
            <a:extLst>
              <a:ext uri="{FF2B5EF4-FFF2-40B4-BE49-F238E27FC236}">
                <a16:creationId xmlns:a16="http://schemas.microsoft.com/office/drawing/2014/main" id="{1504D489-6313-6B4D-9729-FA31AEA5260B}"/>
              </a:ext>
            </a:extLst>
          </p:cNvPr>
          <p:cNvGraphicFramePr>
            <a:graphicFrameLocks noChangeAspect="1"/>
          </p:cNvGraphicFramePr>
          <p:nvPr>
            <p:extLst>
              <p:ext uri="{D42A27DB-BD31-4B8C-83A1-F6EECF244321}">
                <p14:modId xmlns:p14="http://schemas.microsoft.com/office/powerpoint/2010/main" val="213661403"/>
              </p:ext>
            </p:extLst>
          </p:nvPr>
        </p:nvGraphicFramePr>
        <p:xfrm>
          <a:off x="3607671" y="4111183"/>
          <a:ext cx="4292600" cy="720725"/>
        </p:xfrm>
        <a:graphic>
          <a:graphicData uri="http://schemas.openxmlformats.org/presentationml/2006/ole">
            <mc:AlternateContent xmlns:mc="http://schemas.openxmlformats.org/markup-compatibility/2006">
              <mc:Choice xmlns:v="urn:schemas-microsoft-com:vml" Requires="v">
                <p:oleObj spid="_x0000_s2270487" name="Equation" r:id="rId14" imgW="2565400" imgH="431800" progId="Equation.DSMT4">
                  <p:embed/>
                </p:oleObj>
              </mc:Choice>
              <mc:Fallback>
                <p:oleObj name="Equation" r:id="rId14" imgW="2565400" imgH="431800" progId="Equation.DSMT4">
                  <p:embed/>
                  <p:pic>
                    <p:nvPicPr>
                      <p:cNvPr id="67" name="Object 66">
                        <a:extLst>
                          <a:ext uri="{FF2B5EF4-FFF2-40B4-BE49-F238E27FC236}">
                            <a16:creationId xmlns:a16="http://schemas.microsoft.com/office/drawing/2014/main" id="{10A1E25A-1169-9641-814B-7AA078DACA36}"/>
                          </a:ext>
                        </a:extLst>
                      </p:cNvPr>
                      <p:cNvPicPr/>
                      <p:nvPr/>
                    </p:nvPicPr>
                    <p:blipFill>
                      <a:blip r:embed="rId15"/>
                      <a:stretch>
                        <a:fillRect/>
                      </a:stretch>
                    </p:blipFill>
                    <p:spPr>
                      <a:xfrm>
                        <a:off x="3607671" y="4111183"/>
                        <a:ext cx="4292600" cy="720725"/>
                      </a:xfrm>
                      <a:prstGeom prst="rect">
                        <a:avLst/>
                      </a:prstGeom>
                    </p:spPr>
                  </p:pic>
                </p:oleObj>
              </mc:Fallback>
            </mc:AlternateContent>
          </a:graphicData>
        </a:graphic>
      </p:graphicFrame>
      <p:sp>
        <p:nvSpPr>
          <p:cNvPr id="116" name="TextBox 115">
            <a:extLst>
              <a:ext uri="{FF2B5EF4-FFF2-40B4-BE49-F238E27FC236}">
                <a16:creationId xmlns:a16="http://schemas.microsoft.com/office/drawing/2014/main" id="{3B7C703C-C861-6740-974D-868D563E7364}"/>
              </a:ext>
            </a:extLst>
          </p:cNvPr>
          <p:cNvSpPr txBox="1"/>
          <p:nvPr/>
        </p:nvSpPr>
        <p:spPr>
          <a:xfrm>
            <a:off x="259739" y="4979579"/>
            <a:ext cx="3549746" cy="1015663"/>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Summing (integrating) </a:t>
            </a:r>
            <a:r>
              <a:rPr lang="en-US" sz="2000" dirty="0">
                <a:latin typeface="Times New Roman" panose="02020603050405020304" pitchFamily="18" charset="0"/>
                <a:cs typeface="Times New Roman" panose="02020603050405020304" pitchFamily="18" charset="0"/>
              </a:rPr>
              <a:t>to get the </a:t>
            </a:r>
            <a:r>
              <a:rPr lang="en-US" sz="2000" dirty="0">
                <a:solidFill>
                  <a:srgbClr val="1229F5"/>
                </a:solidFill>
                <a:latin typeface="Times New Roman" panose="02020603050405020304" pitchFamily="18" charset="0"/>
                <a:cs typeface="Times New Roman" panose="02020603050405020304" pitchFamily="18" charset="0"/>
              </a:rPr>
              <a:t>total work to assemble </a:t>
            </a:r>
            <a:r>
              <a:rPr lang="en-US" sz="2000" dirty="0">
                <a:latin typeface="Times New Roman" panose="02020603050405020304" pitchFamily="18" charset="0"/>
                <a:cs typeface="Times New Roman" panose="02020603050405020304" pitchFamily="18" charset="0"/>
              </a:rPr>
              <a:t>all the charge on the plates yields:</a:t>
            </a:r>
          </a:p>
        </p:txBody>
      </p:sp>
      <p:graphicFrame>
        <p:nvGraphicFramePr>
          <p:cNvPr id="117" name="Object 116">
            <a:extLst>
              <a:ext uri="{FF2B5EF4-FFF2-40B4-BE49-F238E27FC236}">
                <a16:creationId xmlns:a16="http://schemas.microsoft.com/office/drawing/2014/main" id="{24B16814-F214-234E-A7B3-C658BFB22121}"/>
              </a:ext>
            </a:extLst>
          </p:cNvPr>
          <p:cNvGraphicFramePr>
            <a:graphicFrameLocks noChangeAspect="1"/>
          </p:cNvGraphicFramePr>
          <p:nvPr>
            <p:extLst>
              <p:ext uri="{D42A27DB-BD31-4B8C-83A1-F6EECF244321}">
                <p14:modId xmlns:p14="http://schemas.microsoft.com/office/powerpoint/2010/main" val="1912619885"/>
              </p:ext>
            </p:extLst>
          </p:nvPr>
        </p:nvGraphicFramePr>
        <p:xfrm>
          <a:off x="4362179" y="4868638"/>
          <a:ext cx="2951163" cy="720725"/>
        </p:xfrm>
        <a:graphic>
          <a:graphicData uri="http://schemas.openxmlformats.org/presentationml/2006/ole">
            <mc:AlternateContent xmlns:mc="http://schemas.openxmlformats.org/markup-compatibility/2006">
              <mc:Choice xmlns:v="urn:schemas-microsoft-com:vml" Requires="v">
                <p:oleObj spid="_x0000_s2270488" name="Equation" r:id="rId16" imgW="1765300" imgH="431800" progId="Equation.DSMT4">
                  <p:embed/>
                </p:oleObj>
              </mc:Choice>
              <mc:Fallback>
                <p:oleObj name="Equation" r:id="rId16" imgW="1765300" imgH="431800" progId="Equation.DSMT4">
                  <p:embed/>
                  <p:pic>
                    <p:nvPicPr>
                      <p:cNvPr id="69" name="Object 68">
                        <a:extLst>
                          <a:ext uri="{FF2B5EF4-FFF2-40B4-BE49-F238E27FC236}">
                            <a16:creationId xmlns:a16="http://schemas.microsoft.com/office/drawing/2014/main" id="{BB3DCBA2-3293-7F4C-B8EC-B944A971B5E2}"/>
                          </a:ext>
                        </a:extLst>
                      </p:cNvPr>
                      <p:cNvPicPr/>
                      <p:nvPr/>
                    </p:nvPicPr>
                    <p:blipFill>
                      <a:blip r:embed="rId17"/>
                      <a:stretch>
                        <a:fillRect/>
                      </a:stretch>
                    </p:blipFill>
                    <p:spPr>
                      <a:xfrm>
                        <a:off x="4362179" y="4868638"/>
                        <a:ext cx="2951163" cy="720725"/>
                      </a:xfrm>
                      <a:prstGeom prst="rect">
                        <a:avLst/>
                      </a:prstGeom>
                    </p:spPr>
                  </p:pic>
                </p:oleObj>
              </mc:Fallback>
            </mc:AlternateContent>
          </a:graphicData>
        </a:graphic>
      </p:graphicFrame>
      <p:graphicFrame>
        <p:nvGraphicFramePr>
          <p:cNvPr id="118" name="Object 117">
            <a:extLst>
              <a:ext uri="{FF2B5EF4-FFF2-40B4-BE49-F238E27FC236}">
                <a16:creationId xmlns:a16="http://schemas.microsoft.com/office/drawing/2014/main" id="{47AB6EE8-53E8-1F4E-9F39-013CD3810E94}"/>
              </a:ext>
            </a:extLst>
          </p:cNvPr>
          <p:cNvGraphicFramePr>
            <a:graphicFrameLocks noChangeAspect="1"/>
          </p:cNvGraphicFramePr>
          <p:nvPr>
            <p:extLst>
              <p:ext uri="{D42A27DB-BD31-4B8C-83A1-F6EECF244321}">
                <p14:modId xmlns:p14="http://schemas.microsoft.com/office/powerpoint/2010/main" val="2674789567"/>
              </p:ext>
            </p:extLst>
          </p:nvPr>
        </p:nvGraphicFramePr>
        <p:xfrm>
          <a:off x="4220641" y="2622646"/>
          <a:ext cx="2420938" cy="401638"/>
        </p:xfrm>
        <a:graphic>
          <a:graphicData uri="http://schemas.openxmlformats.org/presentationml/2006/ole">
            <mc:AlternateContent xmlns:mc="http://schemas.openxmlformats.org/markup-compatibility/2006">
              <mc:Choice xmlns:v="urn:schemas-microsoft-com:vml" Requires="v">
                <p:oleObj spid="_x0000_s2270489" name="Equation" r:id="rId18" imgW="1447800" imgH="241300" progId="Equation.DSMT4">
                  <p:embed/>
                </p:oleObj>
              </mc:Choice>
              <mc:Fallback>
                <p:oleObj name="Equation" r:id="rId18" imgW="1447800" imgH="241300" progId="Equation.DSMT4">
                  <p:embed/>
                  <p:pic>
                    <p:nvPicPr>
                      <p:cNvPr id="71" name="Object 70">
                        <a:extLst>
                          <a:ext uri="{FF2B5EF4-FFF2-40B4-BE49-F238E27FC236}">
                            <a16:creationId xmlns:a16="http://schemas.microsoft.com/office/drawing/2014/main" id="{DF489501-56B9-9042-8A45-8DAB34837435}"/>
                          </a:ext>
                        </a:extLst>
                      </p:cNvPr>
                      <p:cNvPicPr/>
                      <p:nvPr/>
                    </p:nvPicPr>
                    <p:blipFill>
                      <a:blip r:embed="rId19"/>
                      <a:stretch>
                        <a:fillRect/>
                      </a:stretch>
                    </p:blipFill>
                    <p:spPr>
                      <a:xfrm>
                        <a:off x="4220641" y="2622646"/>
                        <a:ext cx="2420938" cy="401638"/>
                      </a:xfrm>
                      <a:prstGeom prst="rect">
                        <a:avLst/>
                      </a:prstGeom>
                    </p:spPr>
                  </p:pic>
                </p:oleObj>
              </mc:Fallback>
            </mc:AlternateContent>
          </a:graphicData>
        </a:graphic>
      </p:graphicFrame>
      <p:graphicFrame>
        <p:nvGraphicFramePr>
          <p:cNvPr id="119" name="Object 118">
            <a:extLst>
              <a:ext uri="{FF2B5EF4-FFF2-40B4-BE49-F238E27FC236}">
                <a16:creationId xmlns:a16="http://schemas.microsoft.com/office/drawing/2014/main" id="{E805DC85-A7C1-834D-B23C-6B1C2AC70CC9}"/>
              </a:ext>
            </a:extLst>
          </p:cNvPr>
          <p:cNvGraphicFramePr>
            <a:graphicFrameLocks noChangeAspect="1"/>
          </p:cNvGraphicFramePr>
          <p:nvPr>
            <p:extLst>
              <p:ext uri="{D42A27DB-BD31-4B8C-83A1-F6EECF244321}">
                <p14:modId xmlns:p14="http://schemas.microsoft.com/office/powerpoint/2010/main" val="1181559007"/>
              </p:ext>
            </p:extLst>
          </p:nvPr>
        </p:nvGraphicFramePr>
        <p:xfrm>
          <a:off x="5600430" y="3539074"/>
          <a:ext cx="1423987" cy="528637"/>
        </p:xfrm>
        <a:graphic>
          <a:graphicData uri="http://schemas.openxmlformats.org/presentationml/2006/ole">
            <mc:AlternateContent xmlns:mc="http://schemas.openxmlformats.org/markup-compatibility/2006">
              <mc:Choice xmlns:v="urn:schemas-microsoft-com:vml" Requires="v">
                <p:oleObj spid="_x0000_s2270490" name="Equation" r:id="rId20" imgW="850900" imgH="317500" progId="Equation.DSMT4">
                  <p:embed/>
                </p:oleObj>
              </mc:Choice>
              <mc:Fallback>
                <p:oleObj name="Equation" r:id="rId20" imgW="850900" imgH="317500" progId="Equation.DSMT4">
                  <p:embed/>
                  <p:pic>
                    <p:nvPicPr>
                      <p:cNvPr id="72" name="Object 71">
                        <a:extLst>
                          <a:ext uri="{FF2B5EF4-FFF2-40B4-BE49-F238E27FC236}">
                            <a16:creationId xmlns:a16="http://schemas.microsoft.com/office/drawing/2014/main" id="{AE7775A9-74BF-C645-BECA-6A54F655DCB4}"/>
                          </a:ext>
                        </a:extLst>
                      </p:cNvPr>
                      <p:cNvPicPr/>
                      <p:nvPr/>
                    </p:nvPicPr>
                    <p:blipFill>
                      <a:blip r:embed="rId21"/>
                      <a:stretch>
                        <a:fillRect/>
                      </a:stretch>
                    </p:blipFill>
                    <p:spPr>
                      <a:xfrm>
                        <a:off x="5600430" y="3539074"/>
                        <a:ext cx="1423987" cy="528637"/>
                      </a:xfrm>
                      <a:prstGeom prst="rect">
                        <a:avLst/>
                      </a:prstGeom>
                    </p:spPr>
                  </p:pic>
                </p:oleObj>
              </mc:Fallback>
            </mc:AlternateContent>
          </a:graphicData>
        </a:graphic>
      </p:graphicFrame>
      <p:graphicFrame>
        <p:nvGraphicFramePr>
          <p:cNvPr id="120" name="Object 119">
            <a:extLst>
              <a:ext uri="{FF2B5EF4-FFF2-40B4-BE49-F238E27FC236}">
                <a16:creationId xmlns:a16="http://schemas.microsoft.com/office/drawing/2014/main" id="{26C51442-6BC6-B240-A770-D58B325AFC2F}"/>
              </a:ext>
            </a:extLst>
          </p:cNvPr>
          <p:cNvGraphicFramePr>
            <a:graphicFrameLocks noChangeAspect="1"/>
          </p:cNvGraphicFramePr>
          <p:nvPr>
            <p:extLst>
              <p:ext uri="{D42A27DB-BD31-4B8C-83A1-F6EECF244321}">
                <p14:modId xmlns:p14="http://schemas.microsoft.com/office/powerpoint/2010/main" val="2713190129"/>
              </p:ext>
            </p:extLst>
          </p:nvPr>
        </p:nvGraphicFramePr>
        <p:xfrm>
          <a:off x="5670958" y="5527675"/>
          <a:ext cx="765175" cy="700088"/>
        </p:xfrm>
        <a:graphic>
          <a:graphicData uri="http://schemas.openxmlformats.org/presentationml/2006/ole">
            <mc:AlternateContent xmlns:mc="http://schemas.openxmlformats.org/markup-compatibility/2006">
              <mc:Choice xmlns:v="urn:schemas-microsoft-com:vml" Requires="v">
                <p:oleObj spid="_x0000_s2270491" name="Equation" r:id="rId22" imgW="457200" imgH="419100" progId="Equation.DSMT4">
                  <p:embed/>
                </p:oleObj>
              </mc:Choice>
              <mc:Fallback>
                <p:oleObj name="Equation" r:id="rId22" imgW="457200" imgH="419100" progId="Equation.DSMT4">
                  <p:embed/>
                  <p:pic>
                    <p:nvPicPr>
                      <p:cNvPr id="73" name="Object 72">
                        <a:extLst>
                          <a:ext uri="{FF2B5EF4-FFF2-40B4-BE49-F238E27FC236}">
                            <a16:creationId xmlns:a16="http://schemas.microsoft.com/office/drawing/2014/main" id="{74A30D7F-1218-B340-9789-7BC83F9C2DA0}"/>
                          </a:ext>
                        </a:extLst>
                      </p:cNvPr>
                      <p:cNvPicPr/>
                      <p:nvPr/>
                    </p:nvPicPr>
                    <p:blipFill>
                      <a:blip r:embed="rId23"/>
                      <a:stretch>
                        <a:fillRect/>
                      </a:stretch>
                    </p:blipFill>
                    <p:spPr>
                      <a:xfrm>
                        <a:off x="5670958" y="5527675"/>
                        <a:ext cx="765175" cy="700088"/>
                      </a:xfrm>
                      <a:prstGeom prst="rect">
                        <a:avLst/>
                      </a:prstGeom>
                    </p:spPr>
                  </p:pic>
                </p:oleObj>
              </mc:Fallback>
            </mc:AlternateContent>
          </a:graphicData>
        </a:graphic>
      </p:graphicFrame>
      <p:grpSp>
        <p:nvGrpSpPr>
          <p:cNvPr id="121" name="Group 120">
            <a:extLst>
              <a:ext uri="{FF2B5EF4-FFF2-40B4-BE49-F238E27FC236}">
                <a16:creationId xmlns:a16="http://schemas.microsoft.com/office/drawing/2014/main" id="{6B7D0565-C80B-C04F-BB34-933176189F76}"/>
              </a:ext>
            </a:extLst>
          </p:cNvPr>
          <p:cNvGrpSpPr/>
          <p:nvPr/>
        </p:nvGrpSpPr>
        <p:grpSpPr>
          <a:xfrm>
            <a:off x="6312424" y="5570087"/>
            <a:ext cx="1186882" cy="1015895"/>
            <a:chOff x="7826264" y="5570087"/>
            <a:chExt cx="1186882" cy="1015895"/>
          </a:xfrm>
        </p:grpSpPr>
        <p:graphicFrame>
          <p:nvGraphicFramePr>
            <p:cNvPr id="122" name="Object 121">
              <a:extLst>
                <a:ext uri="{FF2B5EF4-FFF2-40B4-BE49-F238E27FC236}">
                  <a16:creationId xmlns:a16="http://schemas.microsoft.com/office/drawing/2014/main" id="{47D087BD-1DF1-F244-8745-800B6BA3F391}"/>
                </a:ext>
              </a:extLst>
            </p:cNvPr>
            <p:cNvGraphicFramePr>
              <a:graphicFrameLocks noChangeAspect="1"/>
            </p:cNvGraphicFramePr>
            <p:nvPr>
              <p:extLst>
                <p:ext uri="{D42A27DB-BD31-4B8C-83A1-F6EECF244321}">
                  <p14:modId xmlns:p14="http://schemas.microsoft.com/office/powerpoint/2010/main" val="3610195515"/>
                </p:ext>
              </p:extLst>
            </p:nvPr>
          </p:nvGraphicFramePr>
          <p:xfrm>
            <a:off x="7826264" y="6333605"/>
            <a:ext cx="722398" cy="252377"/>
          </p:xfrm>
          <a:graphic>
            <a:graphicData uri="http://schemas.openxmlformats.org/presentationml/2006/ole">
              <mc:AlternateContent xmlns:mc="http://schemas.openxmlformats.org/markup-compatibility/2006">
                <mc:Choice xmlns:v="urn:schemas-microsoft-com:vml" Requires="v">
                  <p:oleObj spid="_x0000_s2270492" name="Equation" r:id="rId24" imgW="482600" imgH="190500" progId="Equation.DSMT4">
                    <p:embed/>
                  </p:oleObj>
                </mc:Choice>
                <mc:Fallback>
                  <p:oleObj name="Equation" r:id="rId24" imgW="482600" imgH="190500" progId="Equation.DSMT4">
                    <p:embed/>
                    <p:pic>
                      <p:nvPicPr>
                        <p:cNvPr id="70" name="Object 69">
                          <a:extLst>
                            <a:ext uri="{FF2B5EF4-FFF2-40B4-BE49-F238E27FC236}">
                              <a16:creationId xmlns:a16="http://schemas.microsoft.com/office/drawing/2014/main" id="{121DFC36-EC56-F345-A8B9-0D67BBEBE093}"/>
                            </a:ext>
                          </a:extLst>
                        </p:cNvPr>
                        <p:cNvPicPr/>
                        <p:nvPr/>
                      </p:nvPicPr>
                      <p:blipFill>
                        <a:blip r:embed="rId25"/>
                        <a:stretch>
                          <a:fillRect/>
                        </a:stretch>
                      </p:blipFill>
                      <p:spPr>
                        <a:xfrm>
                          <a:off x="7826264" y="6333605"/>
                          <a:ext cx="722398" cy="252377"/>
                        </a:xfrm>
                        <a:prstGeom prst="rect">
                          <a:avLst/>
                        </a:prstGeom>
                      </p:spPr>
                    </p:pic>
                  </p:oleObj>
                </mc:Fallback>
              </mc:AlternateContent>
            </a:graphicData>
          </a:graphic>
        </p:graphicFrame>
        <p:sp>
          <p:nvSpPr>
            <p:cNvPr id="123" name="Oval 122">
              <a:extLst>
                <a:ext uri="{FF2B5EF4-FFF2-40B4-BE49-F238E27FC236}">
                  <a16:creationId xmlns:a16="http://schemas.microsoft.com/office/drawing/2014/main" id="{D5DE523D-204C-7941-960B-AA60510BE52C}"/>
                </a:ext>
              </a:extLst>
            </p:cNvPr>
            <p:cNvSpPr/>
            <p:nvPr/>
          </p:nvSpPr>
          <p:spPr>
            <a:xfrm>
              <a:off x="7957557" y="5781916"/>
              <a:ext cx="267571" cy="26757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52680297-9A7E-B349-B2CD-5E2D5D77BB78}"/>
                </a:ext>
              </a:extLst>
            </p:cNvPr>
            <p:cNvCxnSpPr>
              <a:cxnSpLocks/>
              <a:stCxn id="123" idx="4"/>
            </p:cNvCxnSpPr>
            <p:nvPr/>
          </p:nvCxnSpPr>
          <p:spPr>
            <a:xfrm>
              <a:off x="8091343" y="6049487"/>
              <a:ext cx="0" cy="329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25" name="Object 124">
              <a:extLst>
                <a:ext uri="{FF2B5EF4-FFF2-40B4-BE49-F238E27FC236}">
                  <a16:creationId xmlns:a16="http://schemas.microsoft.com/office/drawing/2014/main" id="{2EBCB123-2091-7D45-B3A7-C1190BD8989A}"/>
                </a:ext>
              </a:extLst>
            </p:cNvPr>
            <p:cNvGraphicFramePr>
              <a:graphicFrameLocks noChangeAspect="1"/>
            </p:cNvGraphicFramePr>
            <p:nvPr>
              <p:extLst>
                <p:ext uri="{D42A27DB-BD31-4B8C-83A1-F6EECF244321}">
                  <p14:modId xmlns:p14="http://schemas.microsoft.com/office/powerpoint/2010/main" val="714968555"/>
                </p:ext>
              </p:extLst>
            </p:nvPr>
          </p:nvGraphicFramePr>
          <p:xfrm>
            <a:off x="7993971" y="5570087"/>
            <a:ext cx="1019175" cy="657225"/>
          </p:xfrm>
          <a:graphic>
            <a:graphicData uri="http://schemas.openxmlformats.org/presentationml/2006/ole">
              <mc:AlternateContent xmlns:mc="http://schemas.openxmlformats.org/markup-compatibility/2006">
                <mc:Choice xmlns:v="urn:schemas-microsoft-com:vml" Requires="v">
                  <p:oleObj spid="_x0000_s2270493" name="Equation" r:id="rId26" imgW="609600" imgH="393700" progId="Equation.DSMT4">
                    <p:embed/>
                  </p:oleObj>
                </mc:Choice>
                <mc:Fallback>
                  <p:oleObj name="Equation" r:id="rId26" imgW="609600" imgH="393700" progId="Equation.DSMT4">
                    <p:embed/>
                    <p:pic>
                      <p:nvPicPr>
                        <p:cNvPr id="74" name="Object 73">
                          <a:extLst>
                            <a:ext uri="{FF2B5EF4-FFF2-40B4-BE49-F238E27FC236}">
                              <a16:creationId xmlns:a16="http://schemas.microsoft.com/office/drawing/2014/main" id="{BB631279-4CC1-9848-B9C6-1E58340E0648}"/>
                            </a:ext>
                          </a:extLst>
                        </p:cNvPr>
                        <p:cNvPicPr/>
                        <p:nvPr/>
                      </p:nvPicPr>
                      <p:blipFill>
                        <a:blip r:embed="rId27"/>
                        <a:stretch>
                          <a:fillRect/>
                        </a:stretch>
                      </p:blipFill>
                      <p:spPr>
                        <a:xfrm>
                          <a:off x="7993971" y="5570087"/>
                          <a:ext cx="1019175" cy="657225"/>
                        </a:xfrm>
                        <a:prstGeom prst="rect">
                          <a:avLst/>
                        </a:prstGeom>
                      </p:spPr>
                    </p:pic>
                  </p:oleObj>
                </mc:Fallback>
              </mc:AlternateContent>
            </a:graphicData>
          </a:graphic>
        </p:graphicFrame>
      </p:grpSp>
      <p:sp>
        <p:nvSpPr>
          <p:cNvPr id="126" name="TextBox 125">
            <a:extLst>
              <a:ext uri="{FF2B5EF4-FFF2-40B4-BE49-F238E27FC236}">
                <a16:creationId xmlns:a16="http://schemas.microsoft.com/office/drawing/2014/main" id="{69C78C03-9962-8249-A4FA-52357153EB30}"/>
              </a:ext>
            </a:extLst>
          </p:cNvPr>
          <p:cNvSpPr txBox="1"/>
          <p:nvPr/>
        </p:nvSpPr>
        <p:spPr>
          <a:xfrm>
            <a:off x="259739" y="6078347"/>
            <a:ext cx="5111696" cy="400110"/>
          </a:xfrm>
          <a:prstGeom prst="rect">
            <a:avLst/>
          </a:prstGeom>
          <a:noFill/>
        </p:spPr>
        <p:txBody>
          <a:bodyPr wrap="squar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This is the </a:t>
            </a:r>
            <a:r>
              <a:rPr lang="en-US" sz="2000" dirty="0">
                <a:solidFill>
                  <a:srgbClr val="1229F5"/>
                </a:solidFill>
                <a:latin typeface="Times New Roman" panose="02020603050405020304" pitchFamily="18" charset="0"/>
                <a:cs typeface="Times New Roman" panose="02020603050405020304" pitchFamily="18" charset="0"/>
              </a:rPr>
              <a:t>energy stored in a capacitor.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9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dissolv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dissolv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dissolv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dissolv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dissolve">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dissolve">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dissolve">
                                      <p:cBhvr>
                                        <p:cTn id="42" dur="500"/>
                                        <p:tgtEl>
                                          <p:spTgt spid="1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dissolve">
                                      <p:cBhvr>
                                        <p:cTn id="47" dur="500"/>
                                        <p:tgtEl>
                                          <p:spTgt spid="1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dissolve">
                                      <p:cBhvr>
                                        <p:cTn id="52" dur="500"/>
                                        <p:tgtEl>
                                          <p:spTgt spid="1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dissolve">
                                      <p:cBhvr>
                                        <p:cTn id="57" dur="500"/>
                                        <p:tgtEl>
                                          <p:spTgt spid="12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dissolve">
                                      <p:cBhvr>
                                        <p:cTn id="62" dur="500"/>
                                        <p:tgtEl>
                                          <p:spTgt spid="12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dissolve">
                                      <p:cBhvr>
                                        <p:cTn id="6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6" grpId="0"/>
      <p:bldP spid="1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0594" y="95587"/>
            <a:ext cx="8997206" cy="1200329"/>
          </a:xfrm>
          <a:prstGeom prst="rect">
            <a:avLst/>
          </a:prstGeom>
          <a:noFill/>
        </p:spPr>
        <p:txBody>
          <a:bodyPr wrap="square" rtlCol="0">
            <a:spAutoFit/>
          </a:bodyPr>
          <a:lstStyle/>
          <a:p>
            <a:pPr algn="ctr"/>
            <a:r>
              <a:rPr lang="en-US" sz="3600" dirty="0">
                <a:solidFill>
                  <a:srgbClr val="FF0000"/>
                </a:solidFill>
                <a:latin typeface="Apple Chancery"/>
                <a:cs typeface="Apple Chancery"/>
              </a:rPr>
              <a:t>Deriving a Capacitor’s Capacitance Using  Physical Parameters</a:t>
            </a:r>
            <a:endParaRPr lang="en-US" sz="2800" dirty="0">
              <a:latin typeface="Times New Roman"/>
              <a:cs typeface="Times New Roman"/>
            </a:endParaRP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612900"/>
            <a:ext cx="7099300" cy="1384300"/>
          </a:xfrm>
          <a:noFill/>
        </p:spPr>
        <p:txBody>
          <a:bodyPr>
            <a:normAutofit fontScale="90000"/>
          </a:bodyPr>
          <a:lstStyle/>
          <a:p>
            <a:pPr algn="l"/>
            <a:r>
              <a:rPr lang="en-US" sz="2800" dirty="0">
                <a:solidFill>
                  <a:srgbClr val="FF0000"/>
                </a:solidFill>
                <a:latin typeface="Apple Chancery"/>
                <a:ea typeface="ＭＳ Ｐゴシック" charset="0"/>
                <a:cs typeface="Apple Chancery"/>
              </a:rPr>
              <a:t>Example 3:  </a:t>
            </a:r>
            <a:r>
              <a:rPr lang="en-US" sz="2200" dirty="0">
                <a:solidFill>
                  <a:srgbClr val="FF0000"/>
                </a:solidFill>
                <a:latin typeface="Apple Chancery"/>
                <a:cs typeface="Apple Chancery"/>
              </a:rPr>
              <a:t>Derive an expression </a:t>
            </a:r>
            <a:r>
              <a:rPr lang="en-US" sz="2200" dirty="0">
                <a:latin typeface="Times New Roman"/>
                <a:cs typeface="Times New Roman"/>
              </a:rPr>
              <a:t>for the capacitance of a </a:t>
            </a:r>
            <a:r>
              <a:rPr lang="en-US" sz="2200" dirty="0">
                <a:solidFill>
                  <a:srgbClr val="0000FF"/>
                </a:solidFill>
                <a:latin typeface="Times New Roman"/>
                <a:cs typeface="Times New Roman"/>
              </a:rPr>
              <a:t>conducting sphere </a:t>
            </a:r>
            <a:r>
              <a:rPr lang="en-US" sz="2200" dirty="0">
                <a:latin typeface="Times New Roman"/>
                <a:cs typeface="Times New Roman"/>
              </a:rPr>
              <a:t>of radius </a:t>
            </a:r>
            <a:r>
              <a:rPr lang="en-US" sz="2200" i="1" dirty="0">
                <a:solidFill>
                  <a:srgbClr val="FF0000"/>
                </a:solidFill>
                <a:latin typeface="Times New Roman"/>
                <a:cs typeface="Times New Roman"/>
              </a:rPr>
              <a:t>a</a:t>
            </a:r>
            <a:r>
              <a:rPr lang="en-US" sz="2200" i="1" dirty="0">
                <a:latin typeface="Times New Roman"/>
                <a:cs typeface="Times New Roman"/>
              </a:rPr>
              <a:t>.  </a:t>
            </a:r>
            <a:r>
              <a:rPr lang="en-US" sz="2200" dirty="0">
                <a:latin typeface="Times New Roman"/>
                <a:cs typeface="Times New Roman"/>
              </a:rPr>
              <a:t>(I’ve never understood why textbooks think this obscure problem is interesting enough to do, but ours does so I’m covering it.)</a:t>
            </a:r>
            <a:br>
              <a:rPr lang="en-US" sz="2200" dirty="0">
                <a:latin typeface="Times New Roman"/>
                <a:cs typeface="Times New Roman"/>
              </a:rPr>
            </a:b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sp>
        <p:nvSpPr>
          <p:cNvPr id="12" name="Oval 5"/>
          <p:cNvSpPr>
            <a:spLocks noChangeArrowheads="1"/>
          </p:cNvSpPr>
          <p:nvPr/>
        </p:nvSpPr>
        <p:spPr bwMode="auto">
          <a:xfrm>
            <a:off x="7404100" y="1447800"/>
            <a:ext cx="1219200" cy="1219200"/>
          </a:xfrm>
          <a:prstGeom prst="ellipse">
            <a:avLst/>
          </a:prstGeom>
          <a:gradFill rotWithShape="0">
            <a:gsLst>
              <a:gs pos="0">
                <a:srgbClr val="FFFFFF"/>
              </a:gs>
              <a:gs pos="100000">
                <a:srgbClr val="FF0003"/>
              </a:gs>
            </a:gsLst>
            <a:path path="shape">
              <a:fillToRect l="50000" t="50000" r="50000" b="50000"/>
            </a:path>
          </a:gradFill>
          <a:ln w="9525">
            <a:solidFill>
              <a:schemeClr val="tx1"/>
            </a:solidFill>
            <a:round/>
            <a:headEnd/>
            <a:tailEnd/>
          </a:ln>
        </p:spPr>
        <p:txBody>
          <a:bodyPr wrap="none" anchor="ctr"/>
          <a:lstStyle/>
          <a:p>
            <a:endParaRPr lang="en-US"/>
          </a:p>
        </p:txBody>
      </p:sp>
      <p:sp>
        <p:nvSpPr>
          <p:cNvPr id="2" name="TextBox 1"/>
          <p:cNvSpPr txBox="1"/>
          <p:nvPr/>
        </p:nvSpPr>
        <p:spPr>
          <a:xfrm>
            <a:off x="419100" y="2933700"/>
            <a:ext cx="8293100" cy="707886"/>
          </a:xfrm>
          <a:prstGeom prst="rect">
            <a:avLst/>
          </a:prstGeom>
          <a:noFill/>
        </p:spPr>
        <p:txBody>
          <a:bodyPr wrap="square" rtlCol="0">
            <a:spAutoFit/>
          </a:bodyPr>
          <a:lstStyle/>
          <a:p>
            <a:r>
              <a:rPr lang="en-US" sz="2000" dirty="0">
                <a:solidFill>
                  <a:srgbClr val="FF0000"/>
                </a:solidFill>
                <a:latin typeface="Apple Chancery"/>
                <a:cs typeface="Apple Chancery"/>
              </a:rPr>
              <a:t>The assumption: </a:t>
            </a:r>
            <a:r>
              <a:rPr lang="en-US" sz="2000" dirty="0">
                <a:latin typeface="Times New Roman"/>
                <a:cs typeface="Times New Roman"/>
              </a:rPr>
              <a:t>the sphere is the </a:t>
            </a:r>
            <a:r>
              <a:rPr lang="en-US" sz="2000" dirty="0">
                <a:solidFill>
                  <a:srgbClr val="0000FF"/>
                </a:solidFill>
                <a:latin typeface="Times New Roman"/>
                <a:cs typeface="Times New Roman"/>
              </a:rPr>
              <a:t>inner plate </a:t>
            </a:r>
            <a:r>
              <a:rPr lang="en-US" sz="2000" dirty="0">
                <a:latin typeface="Times New Roman"/>
                <a:cs typeface="Times New Roman"/>
              </a:rPr>
              <a:t>of a capacitor whose </a:t>
            </a:r>
            <a:r>
              <a:rPr lang="en-US" sz="2000" dirty="0">
                <a:solidFill>
                  <a:srgbClr val="0000FF"/>
                </a:solidFill>
                <a:latin typeface="Times New Roman"/>
                <a:cs typeface="Times New Roman"/>
              </a:rPr>
              <a:t>outer spherical plate </a:t>
            </a:r>
            <a:r>
              <a:rPr lang="en-US" sz="2000" dirty="0">
                <a:latin typeface="Times New Roman"/>
                <a:cs typeface="Times New Roman"/>
              </a:rPr>
              <a:t>is </a:t>
            </a:r>
            <a:r>
              <a:rPr lang="en-US" sz="2000" dirty="0">
                <a:solidFill>
                  <a:srgbClr val="0000FF"/>
                </a:solidFill>
                <a:latin typeface="Times New Roman"/>
                <a:cs typeface="Times New Roman"/>
              </a:rPr>
              <a:t>located at infinity </a:t>
            </a:r>
            <a:r>
              <a:rPr lang="en-US" sz="2000" dirty="0">
                <a:latin typeface="Times New Roman"/>
                <a:cs typeface="Times New Roman"/>
              </a:rPr>
              <a:t>(obscure enough for you?).  With that:</a:t>
            </a:r>
          </a:p>
        </p:txBody>
      </p:sp>
      <p:sp>
        <p:nvSpPr>
          <p:cNvPr id="19" name="TextBox 18"/>
          <p:cNvSpPr txBox="1"/>
          <p:nvPr/>
        </p:nvSpPr>
        <p:spPr>
          <a:xfrm>
            <a:off x="703263" y="3606463"/>
            <a:ext cx="8016399" cy="1015663"/>
          </a:xfrm>
          <a:prstGeom prst="rect">
            <a:avLst/>
          </a:prstGeom>
          <a:noFill/>
        </p:spPr>
        <p:txBody>
          <a:bodyPr wrap="square" rtlCol="0">
            <a:spAutoFit/>
          </a:bodyPr>
          <a:lstStyle/>
          <a:p>
            <a:r>
              <a:rPr lang="en-US" sz="2000" dirty="0">
                <a:solidFill>
                  <a:srgbClr val="FF0000"/>
                </a:solidFill>
                <a:latin typeface="Apple Chancery"/>
                <a:cs typeface="Apple Chancery"/>
              </a:rPr>
              <a:t>1.) Start by assuming </a:t>
            </a:r>
            <a:r>
              <a:rPr lang="en-US" sz="2000" dirty="0">
                <a:latin typeface="Times New Roman"/>
                <a:cs typeface="Times New Roman"/>
              </a:rPr>
              <a:t>there is </a:t>
            </a:r>
            <a:r>
              <a:rPr lang="en-US" sz="2000" i="1" dirty="0">
                <a:solidFill>
                  <a:srgbClr val="FF0000"/>
                </a:solidFill>
                <a:latin typeface="Times New Roman"/>
                <a:cs typeface="Times New Roman"/>
              </a:rPr>
              <a:t>Q’s</a:t>
            </a:r>
            <a:r>
              <a:rPr lang="en-US" sz="2000" dirty="0">
                <a:solidFill>
                  <a:srgbClr val="FF0000"/>
                </a:solidFill>
                <a:latin typeface="Times New Roman"/>
                <a:cs typeface="Times New Roman"/>
              </a:rPr>
              <a:t> </a:t>
            </a:r>
            <a:r>
              <a:rPr lang="en-US" sz="2000" dirty="0">
                <a:latin typeface="Times New Roman"/>
                <a:cs typeface="Times New Roman"/>
              </a:rPr>
              <a:t>worth of </a:t>
            </a:r>
            <a:r>
              <a:rPr lang="en-US" sz="2000" dirty="0">
                <a:solidFill>
                  <a:srgbClr val="0000FF"/>
                </a:solidFill>
                <a:latin typeface="Times New Roman"/>
                <a:cs typeface="Times New Roman"/>
              </a:rPr>
              <a:t>positive charge </a:t>
            </a:r>
            <a:r>
              <a:rPr lang="en-US" sz="2000" dirty="0">
                <a:latin typeface="Times New Roman"/>
                <a:cs typeface="Times New Roman"/>
              </a:rPr>
              <a:t>on one plate and </a:t>
            </a:r>
            <a:r>
              <a:rPr lang="en-US" sz="2000" i="1" dirty="0">
                <a:solidFill>
                  <a:srgbClr val="FF0000"/>
                </a:solidFill>
                <a:latin typeface="Times New Roman"/>
                <a:cs typeface="Times New Roman"/>
              </a:rPr>
              <a:t>–Q’s </a:t>
            </a:r>
            <a:r>
              <a:rPr lang="en-US" sz="2000" dirty="0">
                <a:latin typeface="Times New Roman"/>
                <a:cs typeface="Times New Roman"/>
              </a:rPr>
              <a:t>worth of charge </a:t>
            </a:r>
            <a:r>
              <a:rPr lang="en-US" sz="2000" dirty="0">
                <a:solidFill>
                  <a:srgbClr val="0000FF"/>
                </a:solidFill>
                <a:latin typeface="Times New Roman"/>
                <a:cs typeface="Times New Roman"/>
              </a:rPr>
              <a:t>on the other plate (the one at infinity)</a:t>
            </a:r>
            <a:r>
              <a:rPr lang="en-US" sz="2000" dirty="0">
                <a:latin typeface="Times New Roman"/>
                <a:cs typeface="Times New Roman"/>
              </a:rPr>
              <a:t>.  (In some cases, you might need to define a charge density, depending upon the geometry). </a:t>
            </a:r>
          </a:p>
        </p:txBody>
      </p:sp>
      <p:sp>
        <p:nvSpPr>
          <p:cNvPr id="20" name="TextBox 19"/>
          <p:cNvSpPr txBox="1"/>
          <p:nvPr/>
        </p:nvSpPr>
        <p:spPr>
          <a:xfrm>
            <a:off x="703263" y="4634152"/>
            <a:ext cx="7920037" cy="1015663"/>
          </a:xfrm>
          <a:prstGeom prst="rect">
            <a:avLst/>
          </a:prstGeom>
          <a:noFill/>
        </p:spPr>
        <p:txBody>
          <a:bodyPr wrap="square" rtlCol="0">
            <a:spAutoFit/>
          </a:bodyPr>
          <a:lstStyle/>
          <a:p>
            <a:r>
              <a:rPr lang="en-US" sz="2000" dirty="0">
                <a:solidFill>
                  <a:srgbClr val="FF0000"/>
                </a:solidFill>
                <a:latin typeface="Apple Chancery"/>
                <a:cs typeface="Apple Chancery"/>
              </a:rPr>
              <a:t>2.) Derive an expression </a:t>
            </a:r>
            <a:r>
              <a:rPr lang="en-US" sz="2000" dirty="0">
                <a:latin typeface="Times New Roman"/>
                <a:cs typeface="Times New Roman"/>
              </a:rPr>
              <a:t>for the </a:t>
            </a:r>
            <a:r>
              <a:rPr lang="en-US" sz="2000" dirty="0">
                <a:solidFill>
                  <a:srgbClr val="0000FF"/>
                </a:solidFill>
                <a:latin typeface="Times New Roman"/>
                <a:cs typeface="Times New Roman"/>
              </a:rPr>
              <a:t>electrical potential difference </a:t>
            </a:r>
            <a:r>
              <a:rPr lang="en-US" sz="2000" dirty="0">
                <a:latin typeface="Times New Roman"/>
                <a:cs typeface="Times New Roman"/>
              </a:rPr>
              <a:t>between the plates.  This will often require you to use </a:t>
            </a:r>
            <a:r>
              <a:rPr lang="en-US" sz="2000" dirty="0">
                <a:solidFill>
                  <a:srgbClr val="0000FF"/>
                </a:solidFill>
                <a:latin typeface="Times New Roman"/>
                <a:cs typeface="Times New Roman"/>
              </a:rPr>
              <a:t>Gauss’s Law </a:t>
            </a:r>
            <a:r>
              <a:rPr lang="en-US" sz="2000" dirty="0">
                <a:latin typeface="Times New Roman"/>
                <a:cs typeface="Times New Roman"/>
              </a:rPr>
              <a:t>between the plates to determine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function</a:t>
            </a:r>
            <a:r>
              <a:rPr lang="en-US" sz="2000" dirty="0">
                <a:latin typeface="Times New Roman"/>
                <a:cs typeface="Times New Roman"/>
              </a:rPr>
              <a:t>, then use                                     . </a:t>
            </a:r>
          </a:p>
        </p:txBody>
      </p:sp>
      <p:sp>
        <p:nvSpPr>
          <p:cNvPr id="21" name="TextBox 20"/>
          <p:cNvSpPr txBox="1"/>
          <p:nvPr/>
        </p:nvSpPr>
        <p:spPr>
          <a:xfrm>
            <a:off x="703263" y="5710575"/>
            <a:ext cx="7920037" cy="707886"/>
          </a:xfrm>
          <a:prstGeom prst="rect">
            <a:avLst/>
          </a:prstGeom>
          <a:noFill/>
        </p:spPr>
        <p:txBody>
          <a:bodyPr wrap="square" rtlCol="0">
            <a:spAutoFit/>
          </a:bodyPr>
          <a:lstStyle/>
          <a:p>
            <a:r>
              <a:rPr lang="en-US" sz="2000" dirty="0">
                <a:solidFill>
                  <a:srgbClr val="FF0000"/>
                </a:solidFill>
                <a:latin typeface="Apple Chancery"/>
                <a:cs typeface="Apple Chancery"/>
              </a:rPr>
              <a:t>3.) Then use </a:t>
            </a:r>
            <a:r>
              <a:rPr lang="en-US" sz="2000" dirty="0">
                <a:latin typeface="Times New Roman"/>
                <a:cs typeface="Times New Roman"/>
              </a:rPr>
              <a:t>the </a:t>
            </a:r>
            <a:r>
              <a:rPr lang="en-US" sz="2000" dirty="0">
                <a:solidFill>
                  <a:srgbClr val="0000FF"/>
                </a:solidFill>
                <a:latin typeface="Times New Roman"/>
                <a:cs typeface="Times New Roman"/>
              </a:rPr>
              <a:t>definition of capacitance                                </a:t>
            </a:r>
            <a:r>
              <a:rPr lang="en-US" sz="2000" dirty="0">
                <a:latin typeface="Times New Roman"/>
                <a:cs typeface="Times New Roman"/>
              </a:rPr>
              <a:t>to determine the capacitance </a:t>
            </a:r>
            <a:r>
              <a:rPr lang="en-US" sz="2000" i="1" dirty="0">
                <a:solidFill>
                  <a:srgbClr val="FF0000"/>
                </a:solidFill>
                <a:latin typeface="Times New Roman"/>
                <a:cs typeface="Times New Roman"/>
              </a:rPr>
              <a:t>C</a:t>
            </a:r>
            <a:r>
              <a:rPr lang="en-US" sz="2000" i="1" dirty="0">
                <a:latin typeface="Times New Roman"/>
                <a:cs typeface="Times New Roman"/>
              </a:rPr>
              <a:t> </a:t>
            </a:r>
            <a:r>
              <a:rPr lang="en-US" sz="2000" dirty="0">
                <a:latin typeface="Times New Roman"/>
                <a:cs typeface="Times New Roman"/>
              </a:rPr>
              <a:t>for the geometry. </a:t>
            </a:r>
          </a:p>
        </p:txBody>
      </p:sp>
      <p:graphicFrame>
        <p:nvGraphicFramePr>
          <p:cNvPr id="23" name="Object 22"/>
          <p:cNvGraphicFramePr>
            <a:graphicFrameLocks noChangeAspect="1"/>
          </p:cNvGraphicFramePr>
          <p:nvPr/>
        </p:nvGraphicFramePr>
        <p:xfrm>
          <a:off x="4662488" y="5227638"/>
          <a:ext cx="2336800" cy="487362"/>
        </p:xfrm>
        <a:graphic>
          <a:graphicData uri="http://schemas.openxmlformats.org/presentationml/2006/ole">
            <mc:AlternateContent xmlns:mc="http://schemas.openxmlformats.org/markup-compatibility/2006">
              <mc:Choice xmlns:v="urn:schemas-microsoft-com:vml" Requires="v">
                <p:oleObj spid="_x0000_s2498573" name="Equation" r:id="rId4" imgW="1397000" imgH="292100" progId="Equation.DSMT4">
                  <p:embed/>
                </p:oleObj>
              </mc:Choice>
              <mc:Fallback>
                <p:oleObj name="Equation" r:id="rId4" imgW="1397000" imgH="292100" progId="Equation.DSMT4">
                  <p:embed/>
                  <p:pic>
                    <p:nvPicPr>
                      <p:cNvPr id="23" name="Object 22"/>
                      <p:cNvPicPr/>
                      <p:nvPr/>
                    </p:nvPicPr>
                    <p:blipFill>
                      <a:blip r:embed="rId5"/>
                      <a:stretch>
                        <a:fillRect/>
                      </a:stretch>
                    </p:blipFill>
                    <p:spPr>
                      <a:xfrm>
                        <a:off x="4662488" y="5227638"/>
                        <a:ext cx="2336800" cy="487362"/>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5065713" y="5532438"/>
          <a:ext cx="2019300" cy="762000"/>
        </p:xfrm>
        <a:graphic>
          <a:graphicData uri="http://schemas.openxmlformats.org/presentationml/2006/ole">
            <mc:AlternateContent xmlns:mc="http://schemas.openxmlformats.org/markup-compatibility/2006">
              <mc:Choice xmlns:v="urn:schemas-microsoft-com:vml" Requires="v">
                <p:oleObj spid="_x0000_s2498574" name="Equation" r:id="rId6" imgW="1206500" imgH="457200" progId="Equation.DSMT4">
                  <p:embed/>
                </p:oleObj>
              </mc:Choice>
              <mc:Fallback>
                <p:oleObj name="Equation" r:id="rId6" imgW="1206500" imgH="457200" progId="Equation.DSMT4">
                  <p:embed/>
                  <p:pic>
                    <p:nvPicPr>
                      <p:cNvPr id="24" name="Object 23"/>
                      <p:cNvPicPr/>
                      <p:nvPr/>
                    </p:nvPicPr>
                    <p:blipFill>
                      <a:blip r:embed="rId7"/>
                      <a:stretch>
                        <a:fillRect/>
                      </a:stretch>
                    </p:blipFill>
                    <p:spPr>
                      <a:xfrm>
                        <a:off x="5065713" y="5532438"/>
                        <a:ext cx="2019300" cy="762000"/>
                      </a:xfrm>
                      <a:prstGeom prst="rect">
                        <a:avLst/>
                      </a:prstGeom>
                    </p:spPr>
                  </p:pic>
                </p:oleObj>
              </mc:Fallback>
            </mc:AlternateContent>
          </a:graphicData>
        </a:graphic>
      </p:graphicFrame>
    </p:spTree>
    <p:extLst>
      <p:ext uri="{BB962C8B-B14F-4D97-AF65-F5344CB8AC3E}">
        <p14:creationId xmlns:p14="http://schemas.microsoft.com/office/powerpoint/2010/main" val="4794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p:cNvGraphicFramePr>
            <a:graphicFrameLocks noChangeAspect="1"/>
          </p:cNvGraphicFramePr>
          <p:nvPr>
            <p:extLst>
              <p:ext uri="{D42A27DB-BD31-4B8C-83A1-F6EECF244321}">
                <p14:modId xmlns:p14="http://schemas.microsoft.com/office/powerpoint/2010/main" val="2279926188"/>
              </p:ext>
            </p:extLst>
          </p:nvPr>
        </p:nvGraphicFramePr>
        <p:xfrm>
          <a:off x="3898901" y="3692525"/>
          <a:ext cx="5100638" cy="2436813"/>
        </p:xfrm>
        <a:graphic>
          <a:graphicData uri="http://schemas.openxmlformats.org/presentationml/2006/ole">
            <mc:AlternateContent xmlns:mc="http://schemas.openxmlformats.org/markup-compatibility/2006">
              <mc:Choice xmlns:v="urn:schemas-microsoft-com:vml" Requires="v">
                <p:oleObj spid="_x0000_s2273015" name="Equation" r:id="rId4" imgW="3048000" imgH="1460500" progId="Equation.DSMT4">
                  <p:embed/>
                </p:oleObj>
              </mc:Choice>
              <mc:Fallback>
                <p:oleObj name="Equation" r:id="rId4" imgW="3048000" imgH="1460500" progId="Equation.DSMT4">
                  <p:embed/>
                  <p:pic>
                    <p:nvPicPr>
                      <p:cNvPr id="0" name=""/>
                      <p:cNvPicPr/>
                      <p:nvPr/>
                    </p:nvPicPr>
                    <p:blipFill>
                      <a:blip r:embed="rId5"/>
                      <a:stretch>
                        <a:fillRect/>
                      </a:stretch>
                    </p:blipFill>
                    <p:spPr>
                      <a:xfrm>
                        <a:off x="3898901" y="3692525"/>
                        <a:ext cx="5100638" cy="2436813"/>
                      </a:xfrm>
                      <a:prstGeom prst="rect">
                        <a:avLst/>
                      </a:prstGeom>
                    </p:spPr>
                  </p:pic>
                </p:oleObj>
              </mc:Fallback>
            </mc:AlternateContent>
          </a:graphicData>
        </a:graphic>
      </p:graphicFrame>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0" name="Rectangle 3"/>
          <p:cNvSpPr>
            <a:spLocks noChangeArrowheads="1"/>
          </p:cNvSpPr>
          <p:nvPr/>
        </p:nvSpPr>
        <p:spPr bwMode="auto">
          <a:xfrm>
            <a:off x="88900" y="355600"/>
            <a:ext cx="6750050"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Executing all that, </a:t>
            </a:r>
            <a:r>
              <a:rPr lang="en-US" sz="2000" dirty="0">
                <a:latin typeface="Times New Roman"/>
                <a:cs typeface="Times New Roman"/>
              </a:rPr>
              <a:t>we have:</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
        <p:nvSpPr>
          <p:cNvPr id="12" name="Oval 5"/>
          <p:cNvSpPr>
            <a:spLocks noChangeArrowheads="1"/>
          </p:cNvSpPr>
          <p:nvPr/>
        </p:nvSpPr>
        <p:spPr bwMode="auto">
          <a:xfrm>
            <a:off x="7251700" y="457200"/>
            <a:ext cx="1219200" cy="1219200"/>
          </a:xfrm>
          <a:prstGeom prst="ellipse">
            <a:avLst/>
          </a:prstGeom>
          <a:gradFill rotWithShape="0">
            <a:gsLst>
              <a:gs pos="0">
                <a:srgbClr val="FFFFFF"/>
              </a:gs>
              <a:gs pos="100000">
                <a:srgbClr val="FF0003"/>
              </a:gs>
            </a:gsLst>
            <a:path path="shape">
              <a:fillToRect l="50000" t="50000" r="50000" b="50000"/>
            </a:path>
          </a:gradFill>
          <a:ln w="9525">
            <a:solidFill>
              <a:schemeClr val="tx1"/>
            </a:solidFill>
            <a:round/>
            <a:headEnd/>
            <a:tailEnd/>
          </a:ln>
        </p:spPr>
        <p:txBody>
          <a:bodyPr wrap="none" anchor="ctr"/>
          <a:lstStyle/>
          <a:p>
            <a:endParaRPr lang="en-US"/>
          </a:p>
        </p:txBody>
      </p:sp>
      <p:sp>
        <p:nvSpPr>
          <p:cNvPr id="19" name="TextBox 18"/>
          <p:cNvSpPr txBox="1"/>
          <p:nvPr/>
        </p:nvSpPr>
        <p:spPr>
          <a:xfrm>
            <a:off x="355601" y="838200"/>
            <a:ext cx="3543300" cy="400110"/>
          </a:xfrm>
          <a:prstGeom prst="rect">
            <a:avLst/>
          </a:prstGeom>
          <a:noFill/>
        </p:spPr>
        <p:txBody>
          <a:bodyPr wrap="square" rtlCol="0">
            <a:spAutoFit/>
          </a:bodyPr>
          <a:lstStyle/>
          <a:p>
            <a:r>
              <a:rPr lang="en-US" sz="2000" dirty="0">
                <a:solidFill>
                  <a:srgbClr val="FF0000"/>
                </a:solidFill>
                <a:latin typeface="Apple Chancery"/>
                <a:cs typeface="Apple Chancery"/>
              </a:rPr>
              <a:t>1.) Assume </a:t>
            </a:r>
            <a:r>
              <a:rPr lang="en-US" sz="2000" i="1" dirty="0">
                <a:latin typeface="Times New Roman"/>
                <a:cs typeface="Times New Roman"/>
              </a:rPr>
              <a:t>Q’s</a:t>
            </a:r>
            <a:r>
              <a:rPr lang="en-US" sz="2000" dirty="0">
                <a:latin typeface="Times New Roman"/>
                <a:cs typeface="Times New Roman"/>
              </a:rPr>
              <a:t> on plates:</a:t>
            </a:r>
          </a:p>
        </p:txBody>
      </p:sp>
      <p:graphicFrame>
        <p:nvGraphicFramePr>
          <p:cNvPr id="21" name="Object 20"/>
          <p:cNvGraphicFramePr>
            <a:graphicFrameLocks noChangeAspect="1"/>
          </p:cNvGraphicFramePr>
          <p:nvPr>
            <p:extLst>
              <p:ext uri="{D42A27DB-BD31-4B8C-83A1-F6EECF244321}">
                <p14:modId xmlns:p14="http://schemas.microsoft.com/office/powerpoint/2010/main" val="488097126"/>
              </p:ext>
            </p:extLst>
          </p:nvPr>
        </p:nvGraphicFramePr>
        <p:xfrm>
          <a:off x="7746206" y="943035"/>
          <a:ext cx="255587" cy="295275"/>
        </p:xfrm>
        <a:graphic>
          <a:graphicData uri="http://schemas.openxmlformats.org/presentationml/2006/ole">
            <mc:AlternateContent xmlns:mc="http://schemas.openxmlformats.org/markup-compatibility/2006">
              <mc:Choice xmlns:v="urn:schemas-microsoft-com:vml" Requires="v">
                <p:oleObj spid="_x0000_s2273016" name="Equation" r:id="rId6" imgW="152400" imgH="177800" progId="Equation.DSMT4">
                  <p:embed/>
                </p:oleObj>
              </mc:Choice>
              <mc:Fallback>
                <p:oleObj name="Equation" r:id="rId6" imgW="152400" imgH="177800" progId="Equation.DSMT4">
                  <p:embed/>
                  <p:pic>
                    <p:nvPicPr>
                      <p:cNvPr id="0" name=""/>
                      <p:cNvPicPr/>
                      <p:nvPr/>
                    </p:nvPicPr>
                    <p:blipFill>
                      <a:blip r:embed="rId7"/>
                      <a:stretch>
                        <a:fillRect/>
                      </a:stretch>
                    </p:blipFill>
                    <p:spPr>
                      <a:xfrm>
                        <a:off x="7746206" y="943035"/>
                        <a:ext cx="255587" cy="295275"/>
                      </a:xfrm>
                      <a:prstGeom prst="rect">
                        <a:avLst/>
                      </a:prstGeom>
                    </p:spPr>
                  </p:pic>
                </p:oleObj>
              </mc:Fallback>
            </mc:AlternateContent>
          </a:graphicData>
        </a:graphic>
      </p:graphicFrame>
      <p:sp>
        <p:nvSpPr>
          <p:cNvPr id="22" name="TextBox 21"/>
          <p:cNvSpPr txBox="1"/>
          <p:nvPr/>
        </p:nvSpPr>
        <p:spPr>
          <a:xfrm>
            <a:off x="355601" y="1308100"/>
            <a:ext cx="3378199" cy="707886"/>
          </a:xfrm>
          <a:prstGeom prst="rect">
            <a:avLst/>
          </a:prstGeom>
          <a:noFill/>
        </p:spPr>
        <p:txBody>
          <a:bodyPr wrap="square" rtlCol="0">
            <a:spAutoFit/>
          </a:bodyPr>
          <a:lstStyle/>
          <a:p>
            <a:r>
              <a:rPr lang="en-US" sz="2000" dirty="0">
                <a:solidFill>
                  <a:srgbClr val="FF0000"/>
                </a:solidFill>
                <a:latin typeface="Apple Chancery"/>
                <a:cs typeface="Apple Chancery"/>
              </a:rPr>
              <a:t>2.) Gauss’s Law </a:t>
            </a:r>
            <a:r>
              <a:rPr lang="en-US" sz="2000" dirty="0">
                <a:latin typeface="Times New Roman"/>
                <a:cs typeface="Times New Roman"/>
              </a:rPr>
              <a:t>to determine </a:t>
            </a:r>
            <a:r>
              <a:rPr lang="en-US" sz="2000" i="1" dirty="0">
                <a:latin typeface="Times New Roman"/>
                <a:cs typeface="Times New Roman"/>
              </a:rPr>
              <a:t>E-</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between plates:</a:t>
            </a:r>
          </a:p>
        </p:txBody>
      </p:sp>
      <p:graphicFrame>
        <p:nvGraphicFramePr>
          <p:cNvPr id="23" name="Object 22"/>
          <p:cNvGraphicFramePr>
            <a:graphicFrameLocks noChangeAspect="1"/>
          </p:cNvGraphicFramePr>
          <p:nvPr>
            <p:extLst>
              <p:ext uri="{D42A27DB-BD31-4B8C-83A1-F6EECF244321}">
                <p14:modId xmlns:p14="http://schemas.microsoft.com/office/powerpoint/2010/main" val="1342120901"/>
              </p:ext>
            </p:extLst>
          </p:nvPr>
        </p:nvGraphicFramePr>
        <p:xfrm>
          <a:off x="4178301" y="1400175"/>
          <a:ext cx="2279650" cy="1928813"/>
        </p:xfrm>
        <a:graphic>
          <a:graphicData uri="http://schemas.openxmlformats.org/presentationml/2006/ole">
            <mc:AlternateContent xmlns:mc="http://schemas.openxmlformats.org/markup-compatibility/2006">
              <mc:Choice xmlns:v="urn:schemas-microsoft-com:vml" Requires="v">
                <p:oleObj spid="_x0000_s2273017" name="Equation" r:id="rId8" imgW="1358900" imgH="1155700" progId="Equation.DSMT4">
                  <p:embed/>
                </p:oleObj>
              </mc:Choice>
              <mc:Fallback>
                <p:oleObj name="Equation" r:id="rId8" imgW="1358900" imgH="1155700" progId="Equation.DSMT4">
                  <p:embed/>
                  <p:pic>
                    <p:nvPicPr>
                      <p:cNvPr id="0" name=""/>
                      <p:cNvPicPr/>
                      <p:nvPr/>
                    </p:nvPicPr>
                    <p:blipFill>
                      <a:blip r:embed="rId9"/>
                      <a:stretch>
                        <a:fillRect/>
                      </a:stretch>
                    </p:blipFill>
                    <p:spPr>
                      <a:xfrm>
                        <a:off x="4178301" y="1400175"/>
                        <a:ext cx="2279650" cy="1928813"/>
                      </a:xfrm>
                      <a:prstGeom prst="rect">
                        <a:avLst/>
                      </a:prstGeom>
                    </p:spPr>
                  </p:pic>
                </p:oleObj>
              </mc:Fallback>
            </mc:AlternateContent>
          </a:graphicData>
        </a:graphic>
      </p:graphicFrame>
      <p:sp>
        <p:nvSpPr>
          <p:cNvPr id="24" name="TextBox 23"/>
          <p:cNvSpPr txBox="1"/>
          <p:nvPr/>
        </p:nvSpPr>
        <p:spPr>
          <a:xfrm>
            <a:off x="350250" y="2935852"/>
            <a:ext cx="3822701" cy="1015663"/>
          </a:xfrm>
          <a:prstGeom prst="rect">
            <a:avLst/>
          </a:prstGeom>
          <a:noFill/>
        </p:spPr>
        <p:txBody>
          <a:bodyPr wrap="square" rtlCol="0">
            <a:spAutoFit/>
          </a:bodyPr>
          <a:lstStyle/>
          <a:p>
            <a:r>
              <a:rPr lang="en-US" sz="2000" dirty="0">
                <a:solidFill>
                  <a:srgbClr val="FF0000"/>
                </a:solidFill>
                <a:latin typeface="Apple Chancery"/>
                <a:cs typeface="Apple Chancery"/>
              </a:rPr>
              <a:t>3.) Derive an expression </a:t>
            </a:r>
            <a:r>
              <a:rPr lang="en-US" sz="2000" dirty="0">
                <a:latin typeface="Times New Roman"/>
                <a:cs typeface="Times New Roman"/>
              </a:rPr>
              <a:t>for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      ) between the plates:</a:t>
            </a:r>
          </a:p>
        </p:txBody>
      </p:sp>
      <p:graphicFrame>
        <p:nvGraphicFramePr>
          <p:cNvPr id="25" name="Object 24"/>
          <p:cNvGraphicFramePr>
            <a:graphicFrameLocks noChangeAspect="1"/>
          </p:cNvGraphicFramePr>
          <p:nvPr>
            <p:extLst>
              <p:ext uri="{D42A27DB-BD31-4B8C-83A1-F6EECF244321}">
                <p14:modId xmlns:p14="http://schemas.microsoft.com/office/powerpoint/2010/main" val="3866680965"/>
              </p:ext>
            </p:extLst>
          </p:nvPr>
        </p:nvGraphicFramePr>
        <p:xfrm>
          <a:off x="3558274" y="3309938"/>
          <a:ext cx="446088" cy="382587"/>
        </p:xfrm>
        <a:graphic>
          <a:graphicData uri="http://schemas.openxmlformats.org/presentationml/2006/ole">
            <mc:AlternateContent xmlns:mc="http://schemas.openxmlformats.org/markup-compatibility/2006">
              <mc:Choice xmlns:v="urn:schemas-microsoft-com:vml" Requires="v">
                <p:oleObj spid="_x0000_s2273018" name="Equation" r:id="rId10" imgW="266700" imgH="228600" progId="Equation.DSMT4">
                  <p:embed/>
                </p:oleObj>
              </mc:Choice>
              <mc:Fallback>
                <p:oleObj name="Equation" r:id="rId10" imgW="266700" imgH="228600" progId="Equation.DSMT4">
                  <p:embed/>
                  <p:pic>
                    <p:nvPicPr>
                      <p:cNvPr id="0" name=""/>
                      <p:cNvPicPr/>
                      <p:nvPr/>
                    </p:nvPicPr>
                    <p:blipFill>
                      <a:blip r:embed="rId11"/>
                      <a:stretch>
                        <a:fillRect/>
                      </a:stretch>
                    </p:blipFill>
                    <p:spPr>
                      <a:xfrm>
                        <a:off x="3558274" y="3309938"/>
                        <a:ext cx="446088" cy="382587"/>
                      </a:xfrm>
                      <a:prstGeom prst="rect">
                        <a:avLst/>
                      </a:prstGeom>
                    </p:spPr>
                  </p:pic>
                </p:oleObj>
              </mc:Fallback>
            </mc:AlternateContent>
          </a:graphicData>
        </a:graphic>
      </p:graphicFrame>
      <p:sp>
        <p:nvSpPr>
          <p:cNvPr id="27" name="TextBox 26"/>
          <p:cNvSpPr txBox="1"/>
          <p:nvPr/>
        </p:nvSpPr>
        <p:spPr>
          <a:xfrm>
            <a:off x="597694" y="4487068"/>
            <a:ext cx="3428206" cy="1631216"/>
          </a:xfrm>
          <a:prstGeom prst="rect">
            <a:avLst/>
          </a:prstGeom>
          <a:noFill/>
        </p:spPr>
        <p:txBody>
          <a:bodyPr wrap="square" rtlCol="0">
            <a:spAutoFit/>
          </a:bodyPr>
          <a:lstStyle/>
          <a:p>
            <a:r>
              <a:rPr lang="en-US" sz="2000" dirty="0">
                <a:latin typeface="Times New Roman"/>
                <a:cs typeface="Times New Roman"/>
              </a:rPr>
              <a:t>(Or you could have just noticed that </a:t>
            </a:r>
            <a:r>
              <a:rPr lang="en-US" sz="2000" i="1" dirty="0">
                <a:solidFill>
                  <a:srgbClr val="FF0000"/>
                </a:solidFill>
                <a:latin typeface="Times New Roman"/>
                <a:cs typeface="Times New Roman"/>
              </a:rPr>
              <a:t>V</a:t>
            </a:r>
            <a:r>
              <a:rPr lang="en-US" sz="2000" dirty="0">
                <a:latin typeface="Times New Roman"/>
                <a:cs typeface="Times New Roman"/>
              </a:rPr>
              <a:t> </a:t>
            </a:r>
            <a:r>
              <a:rPr lang="en-US" sz="2000" dirty="0">
                <a:solidFill>
                  <a:srgbClr val="0000FF"/>
                </a:solidFill>
                <a:latin typeface="Times New Roman"/>
                <a:cs typeface="Times New Roman"/>
              </a:rPr>
              <a:t>at infinity </a:t>
            </a:r>
            <a:r>
              <a:rPr lang="en-US" sz="2000" dirty="0">
                <a:latin typeface="Times New Roman"/>
                <a:cs typeface="Times New Roman"/>
              </a:rPr>
              <a:t>would be </a:t>
            </a:r>
            <a:r>
              <a:rPr lang="en-US" sz="2000" dirty="0">
                <a:solidFill>
                  <a:srgbClr val="FF0000"/>
                </a:solidFill>
                <a:latin typeface="Times New Roman"/>
                <a:cs typeface="Times New Roman"/>
              </a:rPr>
              <a:t>zero</a:t>
            </a:r>
            <a:r>
              <a:rPr lang="en-US" sz="2000" dirty="0">
                <a:latin typeface="Times New Roman"/>
                <a:cs typeface="Times New Roman"/>
              </a:rPr>
              <a:t>, and </a:t>
            </a:r>
            <a:r>
              <a:rPr lang="en-US" sz="2000" i="1" dirty="0">
                <a:solidFill>
                  <a:srgbClr val="FF0000"/>
                </a:solidFill>
                <a:latin typeface="Times New Roman"/>
                <a:cs typeface="Times New Roman"/>
              </a:rPr>
              <a:t>V</a:t>
            </a:r>
            <a:r>
              <a:rPr lang="en-US" sz="2000" dirty="0">
                <a:latin typeface="Times New Roman"/>
                <a:cs typeface="Times New Roman"/>
              </a:rPr>
              <a:t> </a:t>
            </a:r>
            <a:r>
              <a:rPr lang="en-US" sz="2000" dirty="0">
                <a:solidFill>
                  <a:srgbClr val="0000FF"/>
                </a:solidFill>
                <a:latin typeface="Times New Roman"/>
                <a:cs typeface="Times New Roman"/>
              </a:rPr>
              <a:t>at </a:t>
            </a:r>
            <a:r>
              <a:rPr lang="en-US" sz="2000" i="1" dirty="0">
                <a:solidFill>
                  <a:srgbClr val="0000FF"/>
                </a:solidFill>
                <a:latin typeface="Times New Roman"/>
                <a:cs typeface="Times New Roman"/>
              </a:rPr>
              <a:t>a</a:t>
            </a:r>
            <a:r>
              <a:rPr lang="en-US" sz="2000" i="1" dirty="0">
                <a:latin typeface="Times New Roman"/>
                <a:cs typeface="Times New Roman"/>
              </a:rPr>
              <a:t> </a:t>
            </a:r>
            <a:r>
              <a:rPr lang="en-US" sz="2000" dirty="0">
                <a:latin typeface="Times New Roman"/>
                <a:cs typeface="Times New Roman"/>
              </a:rPr>
              <a:t>would be                , and that the difference would just be</a:t>
            </a:r>
          </a:p>
        </p:txBody>
      </p:sp>
      <p:graphicFrame>
        <p:nvGraphicFramePr>
          <p:cNvPr id="28" name="Object 27"/>
          <p:cNvGraphicFramePr>
            <a:graphicFrameLocks noChangeAspect="1"/>
          </p:cNvGraphicFramePr>
          <p:nvPr>
            <p:extLst>
              <p:ext uri="{D42A27DB-BD31-4B8C-83A1-F6EECF244321}">
                <p14:modId xmlns:p14="http://schemas.microsoft.com/office/powerpoint/2010/main" val="1861763890"/>
              </p:ext>
            </p:extLst>
          </p:nvPr>
        </p:nvGraphicFramePr>
        <p:xfrm>
          <a:off x="1781176" y="5808663"/>
          <a:ext cx="744537" cy="720725"/>
        </p:xfrm>
        <a:graphic>
          <a:graphicData uri="http://schemas.openxmlformats.org/presentationml/2006/ole">
            <mc:AlternateContent xmlns:mc="http://schemas.openxmlformats.org/markup-compatibility/2006">
              <mc:Choice xmlns:v="urn:schemas-microsoft-com:vml" Requires="v">
                <p:oleObj spid="_x0000_s2273019" name="Equation" r:id="rId12" imgW="444500" imgH="431800" progId="Equation.DSMT4">
                  <p:embed/>
                </p:oleObj>
              </mc:Choice>
              <mc:Fallback>
                <p:oleObj name="Equation" r:id="rId12" imgW="444500" imgH="431800" progId="Equation.DSMT4">
                  <p:embed/>
                  <p:pic>
                    <p:nvPicPr>
                      <p:cNvPr id="0" name=""/>
                      <p:cNvPicPr/>
                      <p:nvPr/>
                    </p:nvPicPr>
                    <p:blipFill>
                      <a:blip r:embed="rId13"/>
                      <a:stretch>
                        <a:fillRect/>
                      </a:stretch>
                    </p:blipFill>
                    <p:spPr>
                      <a:xfrm>
                        <a:off x="1781176" y="5808663"/>
                        <a:ext cx="744537" cy="72072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213555010"/>
              </p:ext>
            </p:extLst>
          </p:nvPr>
        </p:nvGraphicFramePr>
        <p:xfrm>
          <a:off x="2741613" y="5047942"/>
          <a:ext cx="939800" cy="547996"/>
        </p:xfrm>
        <a:graphic>
          <a:graphicData uri="http://schemas.openxmlformats.org/presentationml/2006/ole">
            <mc:AlternateContent xmlns:mc="http://schemas.openxmlformats.org/markup-compatibility/2006">
              <mc:Choice xmlns:v="urn:schemas-microsoft-com:vml" Requires="v">
                <p:oleObj spid="_x0000_s2273020" name="Equation" r:id="rId14" imgW="673100" imgH="393700" progId="Equation.DSMT4">
                  <p:embed/>
                </p:oleObj>
              </mc:Choice>
              <mc:Fallback>
                <p:oleObj name="Equation" r:id="rId14" imgW="673100" imgH="393700" progId="Equation.DSMT4">
                  <p:embed/>
                  <p:pic>
                    <p:nvPicPr>
                      <p:cNvPr id="0" name=""/>
                      <p:cNvPicPr/>
                      <p:nvPr/>
                    </p:nvPicPr>
                    <p:blipFill>
                      <a:blip r:embed="rId15"/>
                      <a:stretch>
                        <a:fillRect/>
                      </a:stretch>
                    </p:blipFill>
                    <p:spPr>
                      <a:xfrm>
                        <a:off x="2741613" y="5047942"/>
                        <a:ext cx="939800" cy="547996"/>
                      </a:xfrm>
                      <a:prstGeom prst="rect">
                        <a:avLst/>
                      </a:prstGeom>
                    </p:spPr>
                  </p:pic>
                </p:oleObj>
              </mc:Fallback>
            </mc:AlternateContent>
          </a:graphicData>
        </a:graphic>
      </p:graphicFrame>
      <p:sp>
        <p:nvSpPr>
          <p:cNvPr id="30" name="TextBox 29"/>
          <p:cNvSpPr txBox="1"/>
          <p:nvPr/>
        </p:nvSpPr>
        <p:spPr>
          <a:xfrm>
            <a:off x="7794219" y="2224535"/>
            <a:ext cx="1415772" cy="307777"/>
          </a:xfrm>
          <a:prstGeom prst="rect">
            <a:avLst/>
          </a:prstGeom>
          <a:noFill/>
        </p:spPr>
        <p:txBody>
          <a:bodyPr wrap="none" rtlCol="0">
            <a:spAutoFit/>
          </a:bodyPr>
          <a:lstStyle/>
          <a:p>
            <a:r>
              <a:rPr lang="en-US" sz="1400" dirty="0">
                <a:latin typeface="Times New Roman"/>
                <a:cs typeface="Times New Roman"/>
              </a:rPr>
              <a:t>Gaussian surface</a:t>
            </a:r>
          </a:p>
        </p:txBody>
      </p:sp>
      <p:sp>
        <p:nvSpPr>
          <p:cNvPr id="31" name="Oval 30"/>
          <p:cNvSpPr/>
          <p:nvPr/>
        </p:nvSpPr>
        <p:spPr>
          <a:xfrm>
            <a:off x="6631890" y="-155911"/>
            <a:ext cx="2445435" cy="2445435"/>
          </a:xfrm>
          <a:prstGeom prst="ellipse">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endCxn id="31" idx="6"/>
          </p:cNvCxnSpPr>
          <p:nvPr/>
        </p:nvCxnSpPr>
        <p:spPr>
          <a:xfrm flipV="1">
            <a:off x="7870825" y="1066807"/>
            <a:ext cx="1206500" cy="9411"/>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33" name="Object 6"/>
          <p:cNvGraphicFramePr>
            <a:graphicFrameLocks noChangeAspect="1"/>
          </p:cNvGraphicFramePr>
          <p:nvPr>
            <p:extLst>
              <p:ext uri="{D42A27DB-BD31-4B8C-83A1-F6EECF244321}">
                <p14:modId xmlns:p14="http://schemas.microsoft.com/office/powerpoint/2010/main" val="3941973052"/>
              </p:ext>
            </p:extLst>
          </p:nvPr>
        </p:nvGraphicFramePr>
        <p:xfrm>
          <a:off x="8633937" y="1060517"/>
          <a:ext cx="171450" cy="209550"/>
        </p:xfrm>
        <a:graphic>
          <a:graphicData uri="http://schemas.openxmlformats.org/presentationml/2006/ole">
            <mc:AlternateContent xmlns:mc="http://schemas.openxmlformats.org/markup-compatibility/2006">
              <mc:Choice xmlns:v="urn:schemas-microsoft-com:vml" Requires="v">
                <p:oleObj spid="_x0000_s2273021" name="Equation" r:id="rId16" imgW="101600" imgH="127000" progId="Equation.DSMT4">
                  <p:embed/>
                </p:oleObj>
              </mc:Choice>
              <mc:Fallback>
                <p:oleObj name="Equation" r:id="rId16" imgW="101600" imgH="127000" progId="Equation.DSMT4">
                  <p:embed/>
                  <p:pic>
                    <p:nvPicPr>
                      <p:cNvPr id="0" name=""/>
                      <p:cNvPicPr>
                        <a:picLocks noChangeAspect="1" noChangeArrowheads="1"/>
                      </p:cNvPicPr>
                      <p:nvPr/>
                    </p:nvPicPr>
                    <p:blipFill>
                      <a:blip r:embed="rId17"/>
                      <a:srcRect/>
                      <a:stretch>
                        <a:fillRect/>
                      </a:stretch>
                    </p:blipFill>
                    <p:spPr bwMode="auto">
                      <a:xfrm>
                        <a:off x="8633937" y="1060517"/>
                        <a:ext cx="171450" cy="2095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593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par>
                                <p:cTn id="29" presetID="9"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dissolv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par>
                                <p:cTn id="55" presetID="9"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par>
                                <p:cTn id="58" presetID="9"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dissolv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7" grpId="0"/>
      <p:bldP spid="30" grpId="0"/>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graphicFrame>
        <p:nvGraphicFramePr>
          <p:cNvPr id="16" name="Object 15"/>
          <p:cNvGraphicFramePr>
            <a:graphicFrameLocks noChangeAspect="1"/>
          </p:cNvGraphicFramePr>
          <p:nvPr>
            <p:extLst>
              <p:ext uri="{D42A27DB-BD31-4B8C-83A1-F6EECF244321}">
                <p14:modId xmlns:p14="http://schemas.microsoft.com/office/powerpoint/2010/main" val="1269859534"/>
              </p:ext>
            </p:extLst>
          </p:nvPr>
        </p:nvGraphicFramePr>
        <p:xfrm>
          <a:off x="2824163" y="1149410"/>
          <a:ext cx="1512887" cy="2160588"/>
        </p:xfrm>
        <a:graphic>
          <a:graphicData uri="http://schemas.openxmlformats.org/presentationml/2006/ole">
            <mc:AlternateContent xmlns:mc="http://schemas.openxmlformats.org/markup-compatibility/2006">
              <mc:Choice xmlns:v="urn:schemas-microsoft-com:vml" Requires="v">
                <p:oleObj spid="_x0000_s2274532" name="Equation" r:id="rId4" imgW="901700" imgH="1295400" progId="Equation.DSMT4">
                  <p:embed/>
                </p:oleObj>
              </mc:Choice>
              <mc:Fallback>
                <p:oleObj name="Equation" r:id="rId4" imgW="901700" imgH="1295400" progId="Equation.DSMT4">
                  <p:embed/>
                  <p:pic>
                    <p:nvPicPr>
                      <p:cNvPr id="0" name=""/>
                      <p:cNvPicPr/>
                      <p:nvPr/>
                    </p:nvPicPr>
                    <p:blipFill>
                      <a:blip r:embed="rId5"/>
                      <a:stretch>
                        <a:fillRect/>
                      </a:stretch>
                    </p:blipFill>
                    <p:spPr>
                      <a:xfrm>
                        <a:off x="2824163" y="1149410"/>
                        <a:ext cx="1512887" cy="2160588"/>
                      </a:xfrm>
                      <a:prstGeom prst="rect">
                        <a:avLst/>
                      </a:prstGeom>
                    </p:spPr>
                  </p:pic>
                </p:oleObj>
              </mc:Fallback>
            </mc:AlternateContent>
          </a:graphicData>
        </a:graphic>
      </p:graphicFrame>
      <p:sp>
        <p:nvSpPr>
          <p:cNvPr id="12" name="Oval 5"/>
          <p:cNvSpPr>
            <a:spLocks noChangeArrowheads="1"/>
          </p:cNvSpPr>
          <p:nvPr/>
        </p:nvSpPr>
        <p:spPr bwMode="auto">
          <a:xfrm>
            <a:off x="7251700" y="457200"/>
            <a:ext cx="1219200" cy="1219200"/>
          </a:xfrm>
          <a:prstGeom prst="ellipse">
            <a:avLst/>
          </a:prstGeom>
          <a:gradFill rotWithShape="0">
            <a:gsLst>
              <a:gs pos="0">
                <a:srgbClr val="FFFFFF"/>
              </a:gs>
              <a:gs pos="100000">
                <a:srgbClr val="FF0003"/>
              </a:gs>
            </a:gsLst>
            <a:path path="shape">
              <a:fillToRect l="50000" t="50000" r="50000" b="50000"/>
            </a:path>
          </a:gradFill>
          <a:ln w="9525">
            <a:solidFill>
              <a:schemeClr val="tx1"/>
            </a:solidFill>
            <a:round/>
            <a:headEnd/>
            <a:tailEnd/>
          </a:ln>
        </p:spPr>
        <p:txBody>
          <a:bodyPr wrap="none" anchor="ctr"/>
          <a:lstStyle/>
          <a:p>
            <a:endParaRPr lang="en-US"/>
          </a:p>
        </p:txBody>
      </p:sp>
      <p:sp>
        <p:nvSpPr>
          <p:cNvPr id="19" name="TextBox 18"/>
          <p:cNvSpPr txBox="1"/>
          <p:nvPr/>
        </p:nvSpPr>
        <p:spPr>
          <a:xfrm>
            <a:off x="304800" y="438090"/>
            <a:ext cx="4864099" cy="400110"/>
          </a:xfrm>
          <a:prstGeom prst="rect">
            <a:avLst/>
          </a:prstGeom>
          <a:noFill/>
        </p:spPr>
        <p:txBody>
          <a:bodyPr wrap="square" rtlCol="0">
            <a:spAutoFit/>
          </a:bodyPr>
          <a:lstStyle/>
          <a:p>
            <a:r>
              <a:rPr lang="en-US" sz="2000" dirty="0">
                <a:solidFill>
                  <a:srgbClr val="FF0000"/>
                </a:solidFill>
                <a:latin typeface="Apple Chancery"/>
                <a:cs typeface="Apple Chancery"/>
              </a:rPr>
              <a:t>4.) Using the definition </a:t>
            </a:r>
            <a:r>
              <a:rPr lang="en-US" sz="2000" dirty="0">
                <a:solidFill>
                  <a:srgbClr val="0000FF"/>
                </a:solidFill>
                <a:latin typeface="Times New Roman"/>
                <a:cs typeface="Times New Roman"/>
              </a:rPr>
              <a:t>of capacitance</a:t>
            </a:r>
            <a:r>
              <a:rPr lang="en-US" sz="2000" dirty="0">
                <a:latin typeface="Times New Roman"/>
                <a:cs typeface="Times New Roman"/>
              </a:rPr>
              <a:t>:</a:t>
            </a:r>
          </a:p>
        </p:txBody>
      </p:sp>
      <p:graphicFrame>
        <p:nvGraphicFramePr>
          <p:cNvPr id="21" name="Object 20"/>
          <p:cNvGraphicFramePr>
            <a:graphicFrameLocks noChangeAspect="1"/>
          </p:cNvGraphicFramePr>
          <p:nvPr>
            <p:extLst>
              <p:ext uri="{D42A27DB-BD31-4B8C-83A1-F6EECF244321}">
                <p14:modId xmlns:p14="http://schemas.microsoft.com/office/powerpoint/2010/main" val="3352065145"/>
              </p:ext>
            </p:extLst>
          </p:nvPr>
        </p:nvGraphicFramePr>
        <p:xfrm>
          <a:off x="7746206" y="943035"/>
          <a:ext cx="255587" cy="295275"/>
        </p:xfrm>
        <a:graphic>
          <a:graphicData uri="http://schemas.openxmlformats.org/presentationml/2006/ole">
            <mc:AlternateContent xmlns:mc="http://schemas.openxmlformats.org/markup-compatibility/2006">
              <mc:Choice xmlns:v="urn:schemas-microsoft-com:vml" Requires="v">
                <p:oleObj spid="_x0000_s2274533" name="Equation" r:id="rId6" imgW="152400" imgH="177800" progId="Equation.DSMT4">
                  <p:embed/>
                </p:oleObj>
              </mc:Choice>
              <mc:Fallback>
                <p:oleObj name="Equation" r:id="rId6" imgW="152400" imgH="177800" progId="Equation.DSMT4">
                  <p:embed/>
                  <p:pic>
                    <p:nvPicPr>
                      <p:cNvPr id="0" name=""/>
                      <p:cNvPicPr/>
                      <p:nvPr/>
                    </p:nvPicPr>
                    <p:blipFill>
                      <a:blip r:embed="rId7"/>
                      <a:stretch>
                        <a:fillRect/>
                      </a:stretch>
                    </p:blipFill>
                    <p:spPr>
                      <a:xfrm>
                        <a:off x="7746206" y="943035"/>
                        <a:ext cx="255587" cy="295275"/>
                      </a:xfrm>
                      <a:prstGeom prst="rect">
                        <a:avLst/>
                      </a:prstGeom>
                    </p:spPr>
                  </p:pic>
                </p:oleObj>
              </mc:Fallback>
            </mc:AlternateContent>
          </a:graphicData>
        </a:graphic>
      </p:graphicFrame>
      <p:sp>
        <p:nvSpPr>
          <p:cNvPr id="17" name="TextBox 16"/>
          <p:cNvSpPr txBox="1"/>
          <p:nvPr/>
        </p:nvSpPr>
        <p:spPr>
          <a:xfrm>
            <a:off x="304800" y="3740090"/>
            <a:ext cx="8585200" cy="400110"/>
          </a:xfrm>
          <a:prstGeom prst="rect">
            <a:avLst/>
          </a:prstGeom>
          <a:noFill/>
        </p:spPr>
        <p:txBody>
          <a:bodyPr wrap="square" rtlCol="0">
            <a:spAutoFit/>
          </a:bodyPr>
          <a:lstStyle/>
          <a:p>
            <a:r>
              <a:rPr lang="en-US" sz="2000" dirty="0">
                <a:solidFill>
                  <a:srgbClr val="FF0000"/>
                </a:solidFill>
                <a:latin typeface="Apple Chancery"/>
                <a:cs typeface="Apple Chancery"/>
              </a:rPr>
              <a:t>Learn the approach.  </a:t>
            </a:r>
            <a:r>
              <a:rPr lang="en-US" sz="2000" dirty="0">
                <a:solidFill>
                  <a:srgbClr val="0000FF"/>
                </a:solidFill>
                <a:latin typeface="Times New Roman"/>
                <a:cs typeface="Times New Roman"/>
              </a:rPr>
              <a:t>You will be using it!</a:t>
            </a:r>
            <a:endParaRPr lang="en-US" sz="2000" dirty="0">
              <a:latin typeface="Times New Roman"/>
              <a:cs typeface="Times New Roman"/>
            </a:endParaRPr>
          </a:p>
        </p:txBody>
      </p:sp>
      <p:cxnSp>
        <p:nvCxnSpPr>
          <p:cNvPr id="10" name="Straight Connector 9"/>
          <p:cNvCxnSpPr/>
          <p:nvPr/>
        </p:nvCxnSpPr>
        <p:spPr>
          <a:xfrm flipV="1">
            <a:off x="3697288" y="19177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97288" y="22606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6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26:</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pic>
        <p:nvPicPr>
          <p:cNvPr id="4" name="cap discharg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58801" y="1433612"/>
            <a:ext cx="8026400" cy="5016500"/>
          </a:xfrm>
          <a:prstGeom prst="rect">
            <a:avLst/>
          </a:prstGeom>
        </p:spPr>
      </p:pic>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Capacitors</a:t>
            </a:r>
            <a:endParaRPr lang="en-US" sz="2800" dirty="0">
              <a:solidFill>
                <a:srgbClr val="0000FF"/>
              </a:solidFill>
              <a:latin typeface="Apple Chancery"/>
              <a:cs typeface="Apple Chancery"/>
            </a:endParaRPr>
          </a:p>
        </p:txBody>
      </p:sp>
      <p:sp>
        <p:nvSpPr>
          <p:cNvPr id="2" name="TextBox 1"/>
          <p:cNvSpPr txBox="1"/>
          <p:nvPr/>
        </p:nvSpPr>
        <p:spPr>
          <a:xfrm>
            <a:off x="127001" y="1032146"/>
            <a:ext cx="2566437" cy="400110"/>
          </a:xfrm>
          <a:prstGeom prst="rect">
            <a:avLst/>
          </a:prstGeom>
          <a:noFill/>
        </p:spPr>
        <p:txBody>
          <a:bodyPr wrap="none" rtlCol="0">
            <a:spAutoFit/>
          </a:bodyPr>
          <a:lstStyle/>
          <a:p>
            <a:r>
              <a:rPr lang="en-US" sz="2000" dirty="0">
                <a:solidFill>
                  <a:srgbClr val="FF0000"/>
                </a:solidFill>
                <a:latin typeface="Apple Chancery"/>
                <a:cs typeface="Apple Chancery"/>
              </a:rPr>
              <a:t>discharging capacitor:</a:t>
            </a:r>
          </a:p>
        </p:txBody>
      </p:sp>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video>
              <p:cMediaNode vol="80000">
                <p:cTn id="8"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14300"/>
            <a:ext cx="6273800" cy="1384300"/>
          </a:xfrm>
          <a:noFill/>
        </p:spPr>
        <p:txBody>
          <a:bodyPr>
            <a:normAutofit/>
          </a:bodyPr>
          <a:lstStyle/>
          <a:p>
            <a:pPr algn="l"/>
            <a:r>
              <a:rPr lang="en-US" sz="2800" dirty="0">
                <a:solidFill>
                  <a:srgbClr val="FF0000"/>
                </a:solidFill>
                <a:latin typeface="Apple Chancery"/>
                <a:ea typeface="ＭＳ Ｐゴシック" charset="0"/>
                <a:cs typeface="Apple Chancery"/>
              </a:rPr>
              <a:t>Example 4:  </a:t>
            </a:r>
            <a:r>
              <a:rPr lang="en-US" sz="2200" dirty="0">
                <a:solidFill>
                  <a:srgbClr val="FF0000"/>
                </a:solidFill>
                <a:latin typeface="Apple Chancery"/>
                <a:cs typeface="Apple Chancery"/>
              </a:rPr>
              <a:t>Derive an expression </a:t>
            </a:r>
            <a:r>
              <a:rPr lang="en-US" sz="2200" dirty="0">
                <a:latin typeface="Times New Roman"/>
                <a:cs typeface="Times New Roman"/>
              </a:rPr>
              <a:t>for the </a:t>
            </a:r>
            <a:r>
              <a:rPr lang="en-US" sz="2200" dirty="0">
                <a:solidFill>
                  <a:srgbClr val="FF0000"/>
                </a:solidFill>
                <a:latin typeface="Times New Roman"/>
                <a:cs typeface="Times New Roman"/>
              </a:rPr>
              <a:t>capacitance</a:t>
            </a:r>
            <a:r>
              <a:rPr lang="en-US" sz="2200" dirty="0">
                <a:latin typeface="Times New Roman"/>
                <a:cs typeface="Times New Roman"/>
              </a:rPr>
              <a:t> of a </a:t>
            </a:r>
            <a:r>
              <a:rPr lang="en-US" sz="2200" dirty="0">
                <a:solidFill>
                  <a:srgbClr val="0000FF"/>
                </a:solidFill>
                <a:latin typeface="Times New Roman"/>
                <a:cs typeface="Times New Roman"/>
              </a:rPr>
              <a:t>parallel plate capacitor </a:t>
            </a:r>
            <a:r>
              <a:rPr lang="en-US" sz="2200" dirty="0">
                <a:latin typeface="Times New Roman"/>
                <a:cs typeface="Times New Roman"/>
              </a:rPr>
              <a:t>of </a:t>
            </a:r>
            <a:r>
              <a:rPr lang="en-US" sz="2200" dirty="0">
                <a:solidFill>
                  <a:srgbClr val="0000FF"/>
                </a:solidFill>
                <a:latin typeface="Times New Roman"/>
                <a:cs typeface="Times New Roman"/>
              </a:rPr>
              <a:t>plate area </a:t>
            </a:r>
            <a:r>
              <a:rPr lang="en-US" sz="2200" i="1" dirty="0">
                <a:solidFill>
                  <a:srgbClr val="FF0000"/>
                </a:solidFill>
                <a:latin typeface="Times New Roman"/>
                <a:cs typeface="Times New Roman"/>
              </a:rPr>
              <a:t>A</a:t>
            </a:r>
            <a:r>
              <a:rPr lang="en-US" sz="2200" i="1" dirty="0">
                <a:latin typeface="Times New Roman"/>
                <a:cs typeface="Times New Roman"/>
              </a:rPr>
              <a:t> </a:t>
            </a:r>
            <a:r>
              <a:rPr lang="en-US" sz="2200" dirty="0">
                <a:latin typeface="Times New Roman"/>
                <a:cs typeface="Times New Roman"/>
              </a:rPr>
              <a:t>whose </a:t>
            </a:r>
            <a:r>
              <a:rPr lang="en-US" sz="2200" dirty="0">
                <a:solidFill>
                  <a:srgbClr val="0000FF"/>
                </a:solidFill>
                <a:latin typeface="Times New Roman"/>
                <a:cs typeface="Times New Roman"/>
              </a:rPr>
              <a:t>distance between its plates </a:t>
            </a:r>
            <a:r>
              <a:rPr lang="en-US" sz="2200" dirty="0">
                <a:latin typeface="Times New Roman"/>
                <a:cs typeface="Times New Roman"/>
              </a:rPr>
              <a:t>is </a:t>
            </a:r>
            <a:r>
              <a:rPr lang="en-US" sz="2200" i="1" dirty="0">
                <a:solidFill>
                  <a:srgbClr val="FF0000"/>
                </a:solidFill>
                <a:latin typeface="Times New Roman"/>
                <a:cs typeface="Times New Roman"/>
              </a:rPr>
              <a:t>d</a:t>
            </a:r>
            <a:r>
              <a:rPr lang="en-US" sz="2200" i="1" dirty="0">
                <a:latin typeface="Times New Roman"/>
                <a:cs typeface="Times New Roman"/>
              </a:rPr>
              <a:t>.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grpSp>
        <p:nvGrpSpPr>
          <p:cNvPr id="17" name="Group 16"/>
          <p:cNvGrpSpPr/>
          <p:nvPr/>
        </p:nvGrpSpPr>
        <p:grpSpPr>
          <a:xfrm>
            <a:off x="6515100" y="317353"/>
            <a:ext cx="2412999" cy="2447318"/>
            <a:chOff x="6531276" y="-317647"/>
            <a:chExt cx="3603323" cy="3654572"/>
          </a:xfrm>
        </p:grpSpPr>
        <p:grpSp>
          <p:nvGrpSpPr>
            <p:cNvPr id="18" name="Group 17"/>
            <p:cNvGrpSpPr/>
            <p:nvPr/>
          </p:nvGrpSpPr>
          <p:grpSpPr>
            <a:xfrm>
              <a:off x="8610600" y="403898"/>
              <a:ext cx="817083" cy="2928541"/>
              <a:chOff x="7993519" y="679450"/>
              <a:chExt cx="817083" cy="2928541"/>
            </a:xfrm>
          </p:grpSpPr>
          <p:sp>
            <p:nvSpPr>
              <p:cNvPr id="41" name="Freeform 40"/>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44"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5" name="Group 24"/>
            <p:cNvGrpSpPr/>
            <p:nvPr/>
          </p:nvGrpSpPr>
          <p:grpSpPr>
            <a:xfrm>
              <a:off x="6531276" y="-311090"/>
              <a:ext cx="1879600" cy="3648015"/>
              <a:chOff x="5822950" y="476250"/>
              <a:chExt cx="1879600" cy="3648015"/>
            </a:xfrm>
          </p:grpSpPr>
          <p:sp>
            <p:nvSpPr>
              <p:cNvPr id="29" name="Freeform 28"/>
              <p:cNvSpPr/>
              <p:nvPr/>
            </p:nvSpPr>
            <p:spPr>
              <a:xfrm>
                <a:off x="6391798" y="1195724"/>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6525148" y="1195724"/>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5"/>
              <p:cNvSpPr>
                <a:spLocks/>
              </p:cNvSpPr>
              <p:nvPr/>
            </p:nvSpPr>
            <p:spPr bwMode="auto">
              <a:xfrm>
                <a:off x="6389611" y="1385404"/>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32" name="Line 37"/>
              <p:cNvSpPr>
                <a:spLocks noChangeShapeType="1"/>
              </p:cNvSpPr>
              <p:nvPr/>
            </p:nvSpPr>
            <p:spPr bwMode="auto">
              <a:xfrm flipH="1">
                <a:off x="5822950" y="2447263"/>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41"/>
              <p:cNvSpPr>
                <a:spLocks noChangeShapeType="1"/>
              </p:cNvSpPr>
              <p:nvPr/>
            </p:nvSpPr>
            <p:spPr bwMode="auto">
              <a:xfrm flipV="1">
                <a:off x="6531276"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42"/>
              <p:cNvSpPr>
                <a:spLocks noChangeShapeType="1"/>
              </p:cNvSpPr>
              <p:nvPr/>
            </p:nvSpPr>
            <p:spPr bwMode="auto">
              <a:xfrm flipV="1">
                <a:off x="6389611"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44"/>
              <p:cNvSpPr>
                <a:spLocks noChangeShapeType="1"/>
              </p:cNvSpPr>
              <p:nvPr/>
            </p:nvSpPr>
            <p:spPr bwMode="auto">
              <a:xfrm flipH="1">
                <a:off x="6625719" y="1196517"/>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49"/>
              <p:cNvSpPr>
                <a:spLocks noChangeShapeType="1"/>
              </p:cNvSpPr>
              <p:nvPr/>
            </p:nvSpPr>
            <p:spPr bwMode="auto">
              <a:xfrm flipV="1">
                <a:off x="6531276" y="3935378"/>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51"/>
              <p:cNvSpPr>
                <a:spLocks noChangeShapeType="1"/>
              </p:cNvSpPr>
              <p:nvPr/>
            </p:nvSpPr>
            <p:spPr bwMode="auto">
              <a:xfrm>
                <a:off x="6767385" y="1196517"/>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38" name="Straight Connector 37"/>
              <p:cNvCxnSpPr/>
              <p:nvPr/>
            </p:nvCxnSpPr>
            <p:spPr>
              <a:xfrm flipV="1">
                <a:off x="6531276" y="3196794"/>
                <a:ext cx="1171274" cy="926280"/>
              </a:xfrm>
              <a:prstGeom prst="line">
                <a:avLst/>
              </a:prstGeom>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527800" y="476250"/>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6388100" y="476250"/>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Freeform 25"/>
            <p:cNvSpPr/>
            <p:nvPr/>
          </p:nvSpPr>
          <p:spPr>
            <a:xfrm>
              <a:off x="8752266" y="-312461"/>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8615741" y="-317647"/>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ine 37"/>
            <p:cNvSpPr>
              <a:spLocks noChangeShapeType="1"/>
            </p:cNvSpPr>
            <p:nvPr/>
          </p:nvSpPr>
          <p:spPr bwMode="auto">
            <a:xfrm flipH="1">
              <a:off x="9354004" y="1659923"/>
              <a:ext cx="78059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cxnSp>
        <p:nvCxnSpPr>
          <p:cNvPr id="50" name="Straight Arrow Connector 49"/>
          <p:cNvCxnSpPr/>
          <p:nvPr/>
        </p:nvCxnSpPr>
        <p:spPr>
          <a:xfrm>
            <a:off x="6985334" y="2895600"/>
            <a:ext cx="922205"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extLst>
              <p:ext uri="{D42A27DB-BD31-4B8C-83A1-F6EECF244321}">
                <p14:modId xmlns:p14="http://schemas.microsoft.com/office/powerpoint/2010/main" val="968235601"/>
              </p:ext>
            </p:extLst>
          </p:nvPr>
        </p:nvGraphicFramePr>
        <p:xfrm>
          <a:off x="7327900" y="2897188"/>
          <a:ext cx="212725" cy="274637"/>
        </p:xfrm>
        <a:graphic>
          <a:graphicData uri="http://schemas.openxmlformats.org/presentationml/2006/ole">
            <mc:AlternateContent xmlns:mc="http://schemas.openxmlformats.org/markup-compatibility/2006">
              <mc:Choice xmlns:v="urn:schemas-microsoft-com:vml" Requires="v">
                <p:oleObj spid="_x0000_s2277263" name="Equation" r:id="rId4" imgW="127000" imgH="165100" progId="Equation.DSMT4">
                  <p:embed/>
                </p:oleObj>
              </mc:Choice>
              <mc:Fallback>
                <p:oleObj name="Equation" r:id="rId4" imgW="127000" imgH="165100" progId="Equation.DSMT4">
                  <p:embed/>
                  <p:pic>
                    <p:nvPicPr>
                      <p:cNvPr id="0" name=""/>
                      <p:cNvPicPr/>
                      <p:nvPr/>
                    </p:nvPicPr>
                    <p:blipFill>
                      <a:blip r:embed="rId5"/>
                      <a:stretch>
                        <a:fillRect/>
                      </a:stretch>
                    </p:blipFill>
                    <p:spPr>
                      <a:xfrm>
                        <a:off x="7327900" y="2897188"/>
                        <a:ext cx="212725" cy="274637"/>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1743812347"/>
              </p:ext>
            </p:extLst>
          </p:nvPr>
        </p:nvGraphicFramePr>
        <p:xfrm>
          <a:off x="7046913" y="2152650"/>
          <a:ext cx="276225" cy="254000"/>
        </p:xfrm>
        <a:graphic>
          <a:graphicData uri="http://schemas.openxmlformats.org/presentationml/2006/ole">
            <mc:AlternateContent xmlns:mc="http://schemas.openxmlformats.org/markup-compatibility/2006">
              <mc:Choice xmlns:v="urn:schemas-microsoft-com:vml" Requires="v">
                <p:oleObj spid="_x0000_s2277264"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7046913" y="2152650"/>
                        <a:ext cx="276225" cy="2540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3080065688"/>
              </p:ext>
            </p:extLst>
          </p:nvPr>
        </p:nvGraphicFramePr>
        <p:xfrm>
          <a:off x="4449150" y="4569590"/>
          <a:ext cx="4208463" cy="1779588"/>
        </p:xfrm>
        <a:graphic>
          <a:graphicData uri="http://schemas.openxmlformats.org/presentationml/2006/ole">
            <mc:AlternateContent xmlns:mc="http://schemas.openxmlformats.org/markup-compatibility/2006">
              <mc:Choice xmlns:v="urn:schemas-microsoft-com:vml" Requires="v">
                <p:oleObj spid="_x0000_s2277265" name="Equation" r:id="rId8" imgW="2514600" imgH="1066800" progId="Equation.DSMT4">
                  <p:embed/>
                </p:oleObj>
              </mc:Choice>
              <mc:Fallback>
                <p:oleObj name="Equation" r:id="rId8" imgW="2514600" imgH="1066800" progId="Equation.DSMT4">
                  <p:embed/>
                  <p:pic>
                    <p:nvPicPr>
                      <p:cNvPr id="0" name=""/>
                      <p:cNvPicPr/>
                      <p:nvPr/>
                    </p:nvPicPr>
                    <p:blipFill>
                      <a:blip r:embed="rId9"/>
                      <a:stretch>
                        <a:fillRect/>
                      </a:stretch>
                    </p:blipFill>
                    <p:spPr>
                      <a:xfrm>
                        <a:off x="4449150" y="4569590"/>
                        <a:ext cx="4208463" cy="1779588"/>
                      </a:xfrm>
                      <a:prstGeom prst="rect">
                        <a:avLst/>
                      </a:prstGeom>
                    </p:spPr>
                  </p:pic>
                </p:oleObj>
              </mc:Fallback>
            </mc:AlternateContent>
          </a:graphicData>
        </a:graphic>
      </p:graphicFrame>
      <p:sp>
        <p:nvSpPr>
          <p:cNvPr id="54" name="TextBox 53"/>
          <p:cNvSpPr txBox="1"/>
          <p:nvPr/>
        </p:nvSpPr>
        <p:spPr>
          <a:xfrm>
            <a:off x="421480" y="1531143"/>
            <a:ext cx="6004719" cy="707886"/>
          </a:xfrm>
          <a:prstGeom prst="rect">
            <a:avLst/>
          </a:prstGeom>
          <a:noFill/>
        </p:spPr>
        <p:txBody>
          <a:bodyPr wrap="square" rtlCol="0">
            <a:spAutoFit/>
          </a:bodyPr>
          <a:lstStyle/>
          <a:p>
            <a:r>
              <a:rPr lang="en-US" sz="2000" dirty="0">
                <a:solidFill>
                  <a:srgbClr val="FF0000"/>
                </a:solidFill>
                <a:latin typeface="Apple Chancery"/>
                <a:cs typeface="Apple Chancery"/>
              </a:rPr>
              <a:t>1.) Assume charges</a:t>
            </a:r>
            <a:r>
              <a:rPr lang="en-US" sz="2000" i="1" dirty="0">
                <a:solidFill>
                  <a:srgbClr val="FF0000"/>
                </a:solidFill>
                <a:latin typeface="Apple Chancery"/>
                <a:cs typeface="Apple Chancery"/>
              </a:rPr>
              <a:t> </a:t>
            </a:r>
            <a:r>
              <a:rPr lang="en-US" sz="2000" dirty="0">
                <a:latin typeface="Times New Roman"/>
                <a:cs typeface="Times New Roman"/>
              </a:rPr>
              <a:t>(in this case, in the form of an </a:t>
            </a:r>
            <a:r>
              <a:rPr lang="en-US" sz="2000" dirty="0">
                <a:solidFill>
                  <a:srgbClr val="0000FF"/>
                </a:solidFill>
                <a:latin typeface="Times New Roman"/>
                <a:cs typeface="Times New Roman"/>
              </a:rPr>
              <a:t>area charge densities    </a:t>
            </a:r>
            <a:r>
              <a:rPr lang="en-US" sz="2000" dirty="0">
                <a:latin typeface="Times New Roman"/>
                <a:cs typeface="Times New Roman"/>
              </a:rPr>
              <a:t>):</a:t>
            </a:r>
          </a:p>
        </p:txBody>
      </p:sp>
      <p:sp>
        <p:nvSpPr>
          <p:cNvPr id="55" name="TextBox 54"/>
          <p:cNvSpPr txBox="1"/>
          <p:nvPr/>
        </p:nvSpPr>
        <p:spPr>
          <a:xfrm>
            <a:off x="421480" y="2366168"/>
            <a:ext cx="3871119" cy="1631216"/>
          </a:xfrm>
          <a:prstGeom prst="rect">
            <a:avLst/>
          </a:prstGeom>
          <a:noFill/>
        </p:spPr>
        <p:txBody>
          <a:bodyPr wrap="square" rtlCol="0">
            <a:spAutoFit/>
          </a:bodyPr>
          <a:lstStyle/>
          <a:p>
            <a:r>
              <a:rPr lang="en-US" sz="2000" dirty="0">
                <a:solidFill>
                  <a:srgbClr val="FF0000"/>
                </a:solidFill>
                <a:latin typeface="Apple Chancery"/>
                <a:cs typeface="Apple Chancery"/>
              </a:rPr>
              <a:t>2.) Noting that </a:t>
            </a:r>
            <a:r>
              <a:rPr lang="en-US" sz="2000" dirty="0">
                <a:latin typeface="Times New Roman"/>
                <a:cs typeface="Times New Roman"/>
              </a:rPr>
              <a:t>all the charge will migrate to the inside surfaces, use a Gaussian plug and </a:t>
            </a:r>
            <a:r>
              <a:rPr lang="en-US" sz="2000" i="1" dirty="0">
                <a:solidFill>
                  <a:srgbClr val="0000FF"/>
                </a:solidFill>
                <a:latin typeface="Times New Roman"/>
                <a:cs typeface="Times New Roman"/>
              </a:rPr>
              <a:t>Gauss’s Law </a:t>
            </a:r>
            <a:r>
              <a:rPr lang="en-US" sz="2000" dirty="0">
                <a:latin typeface="Times New Roman"/>
                <a:cs typeface="Times New Roman"/>
              </a:rPr>
              <a:t>to derive an expression for the </a:t>
            </a:r>
            <a:r>
              <a:rPr lang="en-US" sz="2000" i="1" dirty="0">
                <a:latin typeface="Times New Roman"/>
                <a:cs typeface="Times New Roman"/>
              </a:rPr>
              <a:t>E-</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between plates.</a:t>
            </a:r>
          </a:p>
        </p:txBody>
      </p:sp>
      <p:graphicFrame>
        <p:nvGraphicFramePr>
          <p:cNvPr id="56" name="Object 55"/>
          <p:cNvGraphicFramePr>
            <a:graphicFrameLocks noChangeAspect="1"/>
          </p:cNvGraphicFramePr>
          <p:nvPr>
            <p:extLst>
              <p:ext uri="{D42A27DB-BD31-4B8C-83A1-F6EECF244321}">
                <p14:modId xmlns:p14="http://schemas.microsoft.com/office/powerpoint/2010/main" val="1031948063"/>
              </p:ext>
            </p:extLst>
          </p:nvPr>
        </p:nvGraphicFramePr>
        <p:xfrm>
          <a:off x="4459288" y="2320925"/>
          <a:ext cx="1897062" cy="1928813"/>
        </p:xfrm>
        <a:graphic>
          <a:graphicData uri="http://schemas.openxmlformats.org/presentationml/2006/ole">
            <mc:AlternateContent xmlns:mc="http://schemas.openxmlformats.org/markup-compatibility/2006">
              <mc:Choice xmlns:v="urn:schemas-microsoft-com:vml" Requires="v">
                <p:oleObj spid="_x0000_s2277266" name="Equation" r:id="rId10" imgW="1130300" imgH="1155700" progId="Equation.DSMT4">
                  <p:embed/>
                </p:oleObj>
              </mc:Choice>
              <mc:Fallback>
                <p:oleObj name="Equation" r:id="rId10" imgW="1130300" imgH="1155700" progId="Equation.DSMT4">
                  <p:embed/>
                  <p:pic>
                    <p:nvPicPr>
                      <p:cNvPr id="0" name=""/>
                      <p:cNvPicPr/>
                      <p:nvPr/>
                    </p:nvPicPr>
                    <p:blipFill>
                      <a:blip r:embed="rId11"/>
                      <a:stretch>
                        <a:fillRect/>
                      </a:stretch>
                    </p:blipFill>
                    <p:spPr>
                      <a:xfrm>
                        <a:off x="4459288" y="2320925"/>
                        <a:ext cx="1897062" cy="1928813"/>
                      </a:xfrm>
                      <a:prstGeom prst="rect">
                        <a:avLst/>
                      </a:prstGeom>
                    </p:spPr>
                  </p:pic>
                </p:oleObj>
              </mc:Fallback>
            </mc:AlternateContent>
          </a:graphicData>
        </a:graphic>
      </p:graphicFrame>
      <p:sp>
        <p:nvSpPr>
          <p:cNvPr id="57" name="TextBox 56"/>
          <p:cNvSpPr txBox="1"/>
          <p:nvPr/>
        </p:nvSpPr>
        <p:spPr>
          <a:xfrm>
            <a:off x="421479" y="4468019"/>
            <a:ext cx="3871119" cy="1015663"/>
          </a:xfrm>
          <a:prstGeom prst="rect">
            <a:avLst/>
          </a:prstGeom>
          <a:noFill/>
        </p:spPr>
        <p:txBody>
          <a:bodyPr wrap="square" rtlCol="0">
            <a:spAutoFit/>
          </a:bodyPr>
          <a:lstStyle/>
          <a:p>
            <a:r>
              <a:rPr lang="en-US" sz="2000" dirty="0">
                <a:solidFill>
                  <a:srgbClr val="FF0000"/>
                </a:solidFill>
                <a:latin typeface="Apple Chancery"/>
                <a:cs typeface="Apple Chancery"/>
              </a:rPr>
              <a:t>3.) Derive an expression </a:t>
            </a:r>
            <a:r>
              <a:rPr lang="en-US" sz="2000" dirty="0">
                <a:latin typeface="Times New Roman"/>
                <a:cs typeface="Times New Roman"/>
              </a:rPr>
              <a:t>for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      ) between the plates:</a:t>
            </a:r>
          </a:p>
        </p:txBody>
      </p:sp>
      <p:graphicFrame>
        <p:nvGraphicFramePr>
          <p:cNvPr id="58" name="Object 57"/>
          <p:cNvGraphicFramePr>
            <a:graphicFrameLocks noChangeAspect="1"/>
          </p:cNvGraphicFramePr>
          <p:nvPr>
            <p:extLst>
              <p:ext uri="{D42A27DB-BD31-4B8C-83A1-F6EECF244321}">
                <p14:modId xmlns:p14="http://schemas.microsoft.com/office/powerpoint/2010/main" val="3570490879"/>
              </p:ext>
            </p:extLst>
          </p:nvPr>
        </p:nvGraphicFramePr>
        <p:xfrm>
          <a:off x="3623272" y="4825861"/>
          <a:ext cx="446088" cy="382587"/>
        </p:xfrm>
        <a:graphic>
          <a:graphicData uri="http://schemas.openxmlformats.org/presentationml/2006/ole">
            <mc:AlternateContent xmlns:mc="http://schemas.openxmlformats.org/markup-compatibility/2006">
              <mc:Choice xmlns:v="urn:schemas-microsoft-com:vml" Requires="v">
                <p:oleObj spid="_x0000_s2277267" name="Equation" r:id="rId12" imgW="266700" imgH="228600" progId="Equation.DSMT4">
                  <p:embed/>
                </p:oleObj>
              </mc:Choice>
              <mc:Fallback>
                <p:oleObj name="Equation" r:id="rId12" imgW="266700" imgH="228600" progId="Equation.DSMT4">
                  <p:embed/>
                  <p:pic>
                    <p:nvPicPr>
                      <p:cNvPr id="0" name=""/>
                      <p:cNvPicPr/>
                      <p:nvPr/>
                    </p:nvPicPr>
                    <p:blipFill>
                      <a:blip r:embed="rId13"/>
                      <a:stretch>
                        <a:fillRect/>
                      </a:stretch>
                    </p:blipFill>
                    <p:spPr>
                      <a:xfrm>
                        <a:off x="3623272" y="4825861"/>
                        <a:ext cx="446088" cy="382587"/>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1071014230"/>
              </p:ext>
            </p:extLst>
          </p:nvPr>
        </p:nvGraphicFramePr>
        <p:xfrm>
          <a:off x="7208838" y="958850"/>
          <a:ext cx="234950" cy="231775"/>
        </p:xfrm>
        <a:graphic>
          <a:graphicData uri="http://schemas.openxmlformats.org/presentationml/2006/ole">
            <mc:AlternateContent xmlns:mc="http://schemas.openxmlformats.org/markup-compatibility/2006">
              <mc:Choice xmlns:v="urn:schemas-microsoft-com:vml" Requires="v">
                <p:oleObj spid="_x0000_s2277268" name="Equation" r:id="rId14" imgW="139700" imgH="139700" progId="Equation.DSMT4">
                  <p:embed/>
                </p:oleObj>
              </mc:Choice>
              <mc:Fallback>
                <p:oleObj name="Equation" r:id="rId14" imgW="139700" imgH="139700" progId="Equation.DSMT4">
                  <p:embed/>
                  <p:pic>
                    <p:nvPicPr>
                      <p:cNvPr id="0" name=""/>
                      <p:cNvPicPr/>
                      <p:nvPr/>
                    </p:nvPicPr>
                    <p:blipFill>
                      <a:blip r:embed="rId15"/>
                      <a:stretch>
                        <a:fillRect/>
                      </a:stretch>
                    </p:blipFill>
                    <p:spPr>
                      <a:xfrm>
                        <a:off x="7208838" y="958850"/>
                        <a:ext cx="234950" cy="23177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825835635"/>
              </p:ext>
            </p:extLst>
          </p:nvPr>
        </p:nvGraphicFramePr>
        <p:xfrm>
          <a:off x="8262938" y="958850"/>
          <a:ext cx="384175" cy="231775"/>
        </p:xfrm>
        <a:graphic>
          <a:graphicData uri="http://schemas.openxmlformats.org/presentationml/2006/ole">
            <mc:AlternateContent xmlns:mc="http://schemas.openxmlformats.org/markup-compatibility/2006">
              <mc:Choice xmlns:v="urn:schemas-microsoft-com:vml" Requires="v">
                <p:oleObj spid="_x0000_s2277269" name="Equation" r:id="rId16" imgW="228600" imgH="139700" progId="Equation.DSMT4">
                  <p:embed/>
                </p:oleObj>
              </mc:Choice>
              <mc:Fallback>
                <p:oleObj name="Equation" r:id="rId16" imgW="228600" imgH="139700" progId="Equation.DSMT4">
                  <p:embed/>
                  <p:pic>
                    <p:nvPicPr>
                      <p:cNvPr id="0" name=""/>
                      <p:cNvPicPr/>
                      <p:nvPr/>
                    </p:nvPicPr>
                    <p:blipFill>
                      <a:blip r:embed="rId17"/>
                      <a:stretch>
                        <a:fillRect/>
                      </a:stretch>
                    </p:blipFill>
                    <p:spPr>
                      <a:xfrm>
                        <a:off x="8262938" y="958850"/>
                        <a:ext cx="384175" cy="231775"/>
                      </a:xfrm>
                      <a:prstGeom prst="rect">
                        <a:avLst/>
                      </a:prstGeom>
                    </p:spPr>
                  </p:pic>
                </p:oleObj>
              </mc:Fallback>
            </mc:AlternateContent>
          </a:graphicData>
        </a:graphic>
      </p:graphicFrame>
      <p:grpSp>
        <p:nvGrpSpPr>
          <p:cNvPr id="61" name="Group 60"/>
          <p:cNvGrpSpPr/>
          <p:nvPr/>
        </p:nvGrpSpPr>
        <p:grpSpPr>
          <a:xfrm>
            <a:off x="7255845" y="1542585"/>
            <a:ext cx="375886" cy="233363"/>
            <a:chOff x="7620000" y="2965450"/>
            <a:chExt cx="1143000" cy="709613"/>
          </a:xfrm>
        </p:grpSpPr>
        <p:sp>
          <p:nvSpPr>
            <p:cNvPr id="62" name="Oval 18"/>
            <p:cNvSpPr>
              <a:spLocks noChangeArrowheads="1"/>
            </p:cNvSpPr>
            <p:nvPr/>
          </p:nvSpPr>
          <p:spPr bwMode="auto">
            <a:xfrm>
              <a:off x="8382000" y="2971800"/>
              <a:ext cx="381000" cy="685800"/>
            </a:xfrm>
            <a:prstGeom prst="ellipse">
              <a:avLst/>
            </a:prstGeom>
            <a:solidFill>
              <a:srgbClr val="FF6600"/>
            </a:solidFill>
            <a:ln w="12700">
              <a:solidFill>
                <a:schemeClr val="tx1"/>
              </a:solidFill>
              <a:round/>
              <a:headEnd/>
              <a:tailEnd/>
            </a:ln>
          </p:spPr>
          <p:txBody>
            <a:bodyPr/>
            <a:lstStyle/>
            <a:p>
              <a:endParaRPr lang="en-US"/>
            </a:p>
          </p:txBody>
        </p:sp>
        <p:cxnSp>
          <p:nvCxnSpPr>
            <p:cNvPr id="63" name="Straight Connector 21"/>
            <p:cNvCxnSpPr>
              <a:cxnSpLocks noChangeShapeType="1"/>
              <a:stCxn id="64" idx="0"/>
            </p:cNvCxnSpPr>
            <p:nvPr/>
          </p:nvCxnSpPr>
          <p:spPr bwMode="auto">
            <a:xfrm rot="16200000" flipH="1">
              <a:off x="8324056" y="2763044"/>
              <a:ext cx="1588" cy="419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4" name="Oval 15"/>
            <p:cNvSpPr>
              <a:spLocks noChangeArrowheads="1"/>
            </p:cNvSpPr>
            <p:nvPr/>
          </p:nvSpPr>
          <p:spPr bwMode="auto">
            <a:xfrm>
              <a:off x="7924800" y="2971800"/>
              <a:ext cx="381000" cy="685800"/>
            </a:xfrm>
            <a:prstGeom prst="ellipse">
              <a:avLst/>
            </a:prstGeom>
            <a:solidFill>
              <a:schemeClr val="accent1"/>
            </a:solidFill>
            <a:ln w="12700">
              <a:solidFill>
                <a:schemeClr val="tx1"/>
              </a:solidFill>
              <a:round/>
              <a:headEnd/>
              <a:tailEnd/>
            </a:ln>
          </p:spPr>
          <p:txBody>
            <a:bodyPr/>
            <a:lstStyle/>
            <a:p>
              <a:endParaRPr lang="en-US"/>
            </a:p>
          </p:txBody>
        </p:sp>
        <p:cxnSp>
          <p:nvCxnSpPr>
            <p:cNvPr id="65" name="Straight Connector 28"/>
            <p:cNvCxnSpPr>
              <a:cxnSpLocks noChangeShapeType="1"/>
            </p:cNvCxnSpPr>
            <p:nvPr/>
          </p:nvCxnSpPr>
          <p:spPr bwMode="auto">
            <a:xfrm rot="16200000" flipH="1">
              <a:off x="8400256" y="3447257"/>
              <a:ext cx="1587" cy="419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6" name="Freeform 54"/>
            <p:cNvSpPr>
              <a:spLocks noChangeArrowheads="1"/>
            </p:cNvSpPr>
            <p:nvPr/>
          </p:nvSpPr>
          <p:spPr bwMode="auto">
            <a:xfrm>
              <a:off x="7875588" y="2965450"/>
              <a:ext cx="138112" cy="119063"/>
            </a:xfrm>
            <a:custGeom>
              <a:avLst/>
              <a:gdLst>
                <a:gd name="T0" fmla="*/ 7640 w 137054"/>
                <a:gd name="T1" fmla="*/ 16117 h 119591"/>
                <a:gd name="T2" fmla="*/ 128784 w 137054"/>
                <a:gd name="T3" fmla="*/ 16117 h 119591"/>
                <a:gd name="T4" fmla="*/ 82946 w 137054"/>
                <a:gd name="T5" fmla="*/ 112814 h 119591"/>
                <a:gd name="T6" fmla="*/ 7640 w 137054"/>
                <a:gd name="T7" fmla="*/ 16117 h 119591"/>
                <a:gd name="T8" fmla="*/ 0 60000 65536"/>
                <a:gd name="T9" fmla="*/ 0 60000 65536"/>
                <a:gd name="T10" fmla="*/ 0 60000 65536"/>
                <a:gd name="T11" fmla="*/ 0 60000 65536"/>
                <a:gd name="T12" fmla="*/ 0 w 137054"/>
                <a:gd name="T13" fmla="*/ 0 h 119591"/>
                <a:gd name="T14" fmla="*/ 137054 w 137054"/>
                <a:gd name="T15" fmla="*/ 119591 h 119591"/>
              </a:gdLst>
              <a:ahLst/>
              <a:cxnLst>
                <a:cxn ang="T8">
                  <a:pos x="T0" y="T1"/>
                </a:cxn>
                <a:cxn ang="T9">
                  <a:pos x="T2" y="T3"/>
                </a:cxn>
                <a:cxn ang="T10">
                  <a:pos x="T4" y="T5"/>
                </a:cxn>
                <a:cxn ang="T11">
                  <a:pos x="T6" y="T7"/>
                </a:cxn>
              </a:cxnLst>
              <a:rect l="T12" t="T13" r="T14" b="T15"/>
              <a:pathLst>
                <a:path w="137054" h="119591">
                  <a:moveTo>
                    <a:pt x="7408" y="16404"/>
                  </a:moveTo>
                  <a:cubicBezTo>
                    <a:pt x="14816" y="0"/>
                    <a:pt x="112712" y="0"/>
                    <a:pt x="124883" y="16404"/>
                  </a:cubicBezTo>
                  <a:cubicBezTo>
                    <a:pt x="137054" y="32808"/>
                    <a:pt x="93662" y="110067"/>
                    <a:pt x="80433" y="114829"/>
                  </a:cubicBezTo>
                  <a:cubicBezTo>
                    <a:pt x="67204" y="119591"/>
                    <a:pt x="0" y="32808"/>
                    <a:pt x="7408" y="1640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cxnSp>
          <p:nvCxnSpPr>
            <p:cNvPr id="67" name="Straight Connector 25"/>
            <p:cNvCxnSpPr>
              <a:cxnSpLocks noChangeShapeType="1"/>
            </p:cNvCxnSpPr>
            <p:nvPr/>
          </p:nvCxnSpPr>
          <p:spPr bwMode="auto">
            <a:xfrm>
              <a:off x="7772400" y="2970213"/>
              <a:ext cx="304800" cy="1587"/>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sp>
          <p:nvSpPr>
            <p:cNvPr id="68" name="Freeform 55"/>
            <p:cNvSpPr>
              <a:spLocks noChangeArrowheads="1"/>
            </p:cNvSpPr>
            <p:nvPr/>
          </p:nvSpPr>
          <p:spPr bwMode="auto">
            <a:xfrm rot="10800000">
              <a:off x="7864475" y="3538538"/>
              <a:ext cx="136525" cy="119062"/>
            </a:xfrm>
            <a:custGeom>
              <a:avLst/>
              <a:gdLst>
                <a:gd name="T0" fmla="*/ 7295 w 137054"/>
                <a:gd name="T1" fmla="*/ 16115 h 119591"/>
                <a:gd name="T2" fmla="*/ 122967 w 137054"/>
                <a:gd name="T3" fmla="*/ 16115 h 119591"/>
                <a:gd name="T4" fmla="*/ 79199 w 137054"/>
                <a:gd name="T5" fmla="*/ 112811 h 119591"/>
                <a:gd name="T6" fmla="*/ 7295 w 137054"/>
                <a:gd name="T7" fmla="*/ 16115 h 119591"/>
                <a:gd name="T8" fmla="*/ 0 60000 65536"/>
                <a:gd name="T9" fmla="*/ 0 60000 65536"/>
                <a:gd name="T10" fmla="*/ 0 60000 65536"/>
                <a:gd name="T11" fmla="*/ 0 60000 65536"/>
                <a:gd name="T12" fmla="*/ 0 w 137054"/>
                <a:gd name="T13" fmla="*/ 0 h 119591"/>
                <a:gd name="T14" fmla="*/ 137054 w 137054"/>
                <a:gd name="T15" fmla="*/ 119591 h 119591"/>
              </a:gdLst>
              <a:ahLst/>
              <a:cxnLst>
                <a:cxn ang="T8">
                  <a:pos x="T0" y="T1"/>
                </a:cxn>
                <a:cxn ang="T9">
                  <a:pos x="T2" y="T3"/>
                </a:cxn>
                <a:cxn ang="T10">
                  <a:pos x="T4" y="T5"/>
                </a:cxn>
                <a:cxn ang="T11">
                  <a:pos x="T6" y="T7"/>
                </a:cxn>
              </a:cxnLst>
              <a:rect l="T12" t="T13" r="T14" b="T15"/>
              <a:pathLst>
                <a:path w="137054" h="119591">
                  <a:moveTo>
                    <a:pt x="7408" y="16404"/>
                  </a:moveTo>
                  <a:cubicBezTo>
                    <a:pt x="14816" y="0"/>
                    <a:pt x="112712" y="0"/>
                    <a:pt x="124883" y="16404"/>
                  </a:cubicBezTo>
                  <a:cubicBezTo>
                    <a:pt x="137054" y="32808"/>
                    <a:pt x="93662" y="110067"/>
                    <a:pt x="80433" y="114829"/>
                  </a:cubicBezTo>
                  <a:cubicBezTo>
                    <a:pt x="67204" y="119591"/>
                    <a:pt x="0" y="32808"/>
                    <a:pt x="7408" y="1640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9" name="Oval 16"/>
            <p:cNvSpPr>
              <a:spLocks noChangeArrowheads="1"/>
            </p:cNvSpPr>
            <p:nvPr/>
          </p:nvSpPr>
          <p:spPr bwMode="auto">
            <a:xfrm>
              <a:off x="7620000" y="2971800"/>
              <a:ext cx="381000" cy="685800"/>
            </a:xfrm>
            <a:prstGeom prst="ellipse">
              <a:avLst/>
            </a:prstGeom>
            <a:solidFill>
              <a:schemeClr val="accent1"/>
            </a:solidFill>
            <a:ln w="12700">
              <a:solidFill>
                <a:schemeClr val="tx1"/>
              </a:solidFill>
              <a:prstDash val="dash"/>
              <a:round/>
              <a:headEnd/>
              <a:tailEnd/>
            </a:ln>
          </p:spPr>
          <p:txBody>
            <a:bodyPr/>
            <a:lstStyle/>
            <a:p>
              <a:endParaRPr lang="en-US"/>
            </a:p>
          </p:txBody>
        </p:sp>
        <p:cxnSp>
          <p:nvCxnSpPr>
            <p:cNvPr id="70" name="Straight Connector 29"/>
            <p:cNvCxnSpPr>
              <a:cxnSpLocks noChangeShapeType="1"/>
            </p:cNvCxnSpPr>
            <p:nvPr/>
          </p:nvCxnSpPr>
          <p:spPr bwMode="auto">
            <a:xfrm>
              <a:off x="7848600" y="3654425"/>
              <a:ext cx="304800" cy="1588"/>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sp>
          <p:nvSpPr>
            <p:cNvPr id="71" name="Freeform 52"/>
            <p:cNvSpPr>
              <a:spLocks noChangeArrowheads="1"/>
            </p:cNvSpPr>
            <p:nvPr/>
          </p:nvSpPr>
          <p:spPr bwMode="auto">
            <a:xfrm>
              <a:off x="7924800" y="2971800"/>
              <a:ext cx="685800" cy="703263"/>
            </a:xfrm>
            <a:custGeom>
              <a:avLst/>
              <a:gdLst>
                <a:gd name="T0" fmla="*/ 164748 w 953559"/>
                <a:gd name="T1" fmla="*/ 8467 h 703263"/>
                <a:gd name="T2" fmla="*/ 149475 w 953559"/>
                <a:gd name="T3" fmla="*/ 59267 h 703263"/>
                <a:gd name="T4" fmla="*/ 139700 w 953559"/>
                <a:gd name="T5" fmla="*/ 141817 h 703263"/>
                <a:gd name="T6" fmla="*/ 134201 w 953559"/>
                <a:gd name="T7" fmla="*/ 233892 h 703263"/>
                <a:gd name="T8" fmla="*/ 132369 w 953559"/>
                <a:gd name="T9" fmla="*/ 376767 h 703263"/>
                <a:gd name="T10" fmla="*/ 137867 w 953559"/>
                <a:gd name="T11" fmla="*/ 525992 h 703263"/>
                <a:gd name="T12" fmla="*/ 148864 w 953559"/>
                <a:gd name="T13" fmla="*/ 640292 h 703263"/>
                <a:gd name="T14" fmla="*/ 162915 w 953559"/>
                <a:gd name="T15" fmla="*/ 687917 h 703263"/>
                <a:gd name="T16" fmla="*/ 169636 w 953559"/>
                <a:gd name="T17" fmla="*/ 694267 h 703263"/>
                <a:gd name="T18" fmla="*/ 45005 w 953559"/>
                <a:gd name="T19" fmla="*/ 691092 h 703263"/>
                <a:gd name="T20" fmla="*/ 37675 w 953559"/>
                <a:gd name="T21" fmla="*/ 697442 h 703263"/>
                <a:gd name="T22" fmla="*/ 20568 w 953559"/>
                <a:gd name="T23" fmla="*/ 656167 h 703263"/>
                <a:gd name="T24" fmla="*/ 8961 w 953559"/>
                <a:gd name="T25" fmla="*/ 573617 h 703263"/>
                <a:gd name="T26" fmla="*/ 1629 w 953559"/>
                <a:gd name="T27" fmla="*/ 430742 h 703263"/>
                <a:gd name="T28" fmla="*/ 1018 w 953559"/>
                <a:gd name="T29" fmla="*/ 287867 h 703263"/>
                <a:gd name="T30" fmla="*/ 7739 w 953559"/>
                <a:gd name="T31" fmla="*/ 151342 h 703263"/>
                <a:gd name="T32" fmla="*/ 22400 w 953559"/>
                <a:gd name="T33" fmla="*/ 37042 h 703263"/>
                <a:gd name="T34" fmla="*/ 37063 w 953559"/>
                <a:gd name="T35" fmla="*/ 8467 h 703263"/>
                <a:gd name="T36" fmla="*/ 164748 w 953559"/>
                <a:gd name="T37" fmla="*/ 8467 h 7032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3559"/>
                <a:gd name="T58" fmla="*/ 0 h 703263"/>
                <a:gd name="T59" fmla="*/ 953559 w 953559"/>
                <a:gd name="T60" fmla="*/ 703263 h 7032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3559" h="703263">
                  <a:moveTo>
                    <a:pt x="856192" y="8467"/>
                  </a:moveTo>
                  <a:cubicBezTo>
                    <a:pt x="953559" y="16934"/>
                    <a:pt x="798513" y="37042"/>
                    <a:pt x="776817" y="59267"/>
                  </a:cubicBezTo>
                  <a:cubicBezTo>
                    <a:pt x="755121" y="81492"/>
                    <a:pt x="739246" y="112713"/>
                    <a:pt x="726017" y="141817"/>
                  </a:cubicBezTo>
                  <a:cubicBezTo>
                    <a:pt x="712788" y="170921"/>
                    <a:pt x="703792" y="194734"/>
                    <a:pt x="697442" y="233892"/>
                  </a:cubicBezTo>
                  <a:cubicBezTo>
                    <a:pt x="691092" y="273050"/>
                    <a:pt x="684742" y="328084"/>
                    <a:pt x="687917" y="376767"/>
                  </a:cubicBezTo>
                  <a:cubicBezTo>
                    <a:pt x="691092" y="425450"/>
                    <a:pt x="702205" y="482071"/>
                    <a:pt x="716492" y="525992"/>
                  </a:cubicBezTo>
                  <a:cubicBezTo>
                    <a:pt x="730779" y="569913"/>
                    <a:pt x="751946" y="613305"/>
                    <a:pt x="773642" y="640292"/>
                  </a:cubicBezTo>
                  <a:cubicBezTo>
                    <a:pt x="795338" y="667279"/>
                    <a:pt x="828675" y="678921"/>
                    <a:pt x="846667" y="687917"/>
                  </a:cubicBezTo>
                  <a:cubicBezTo>
                    <a:pt x="864659" y="696913"/>
                    <a:pt x="881592" y="694267"/>
                    <a:pt x="881592" y="694267"/>
                  </a:cubicBezTo>
                  <a:lnTo>
                    <a:pt x="233892" y="691092"/>
                  </a:lnTo>
                  <a:cubicBezTo>
                    <a:pt x="119592" y="691621"/>
                    <a:pt x="216959" y="703263"/>
                    <a:pt x="195792" y="697442"/>
                  </a:cubicBezTo>
                  <a:cubicBezTo>
                    <a:pt x="174625" y="691621"/>
                    <a:pt x="131763" y="676804"/>
                    <a:pt x="106892" y="656167"/>
                  </a:cubicBezTo>
                  <a:cubicBezTo>
                    <a:pt x="82021" y="635530"/>
                    <a:pt x="62971" y="611188"/>
                    <a:pt x="46567" y="573617"/>
                  </a:cubicBezTo>
                  <a:cubicBezTo>
                    <a:pt x="30163" y="536046"/>
                    <a:pt x="15346" y="478367"/>
                    <a:pt x="8467" y="430742"/>
                  </a:cubicBezTo>
                  <a:cubicBezTo>
                    <a:pt x="1588" y="383117"/>
                    <a:pt x="0" y="334434"/>
                    <a:pt x="5292" y="287867"/>
                  </a:cubicBezTo>
                  <a:cubicBezTo>
                    <a:pt x="10584" y="241300"/>
                    <a:pt x="21696" y="193146"/>
                    <a:pt x="40217" y="151342"/>
                  </a:cubicBezTo>
                  <a:cubicBezTo>
                    <a:pt x="58738" y="109538"/>
                    <a:pt x="91017" y="60855"/>
                    <a:pt x="116417" y="37042"/>
                  </a:cubicBezTo>
                  <a:cubicBezTo>
                    <a:pt x="141817" y="13230"/>
                    <a:pt x="69321" y="13229"/>
                    <a:pt x="192617" y="8467"/>
                  </a:cubicBezTo>
                  <a:cubicBezTo>
                    <a:pt x="315913" y="3705"/>
                    <a:pt x="758825" y="0"/>
                    <a:pt x="856192" y="8467"/>
                  </a:cubicBezTo>
                  <a:close/>
                </a:path>
              </a:pathLst>
            </a:custGeom>
            <a:solidFill>
              <a:srgbClr val="FFFF00"/>
            </a:solidFill>
            <a:ln w="9525">
              <a:solidFill>
                <a:schemeClr val="tx1"/>
              </a:solidFill>
              <a:round/>
              <a:headEnd/>
              <a:tailEnd/>
            </a:ln>
          </p:spPr>
          <p:txBody>
            <a:bodyPr/>
            <a:lstStyle/>
            <a:p>
              <a:endParaRPr lang="en-US"/>
            </a:p>
          </p:txBody>
        </p:sp>
      </p:grpSp>
      <p:graphicFrame>
        <p:nvGraphicFramePr>
          <p:cNvPr id="72" name="Object 71"/>
          <p:cNvGraphicFramePr>
            <a:graphicFrameLocks noChangeAspect="1"/>
          </p:cNvGraphicFramePr>
          <p:nvPr>
            <p:extLst>
              <p:ext uri="{D42A27DB-BD31-4B8C-83A1-F6EECF244321}">
                <p14:modId xmlns:p14="http://schemas.microsoft.com/office/powerpoint/2010/main" val="786182054"/>
              </p:ext>
            </p:extLst>
          </p:nvPr>
        </p:nvGraphicFramePr>
        <p:xfrm>
          <a:off x="2179638" y="1969154"/>
          <a:ext cx="234950" cy="231775"/>
        </p:xfrm>
        <a:graphic>
          <a:graphicData uri="http://schemas.openxmlformats.org/presentationml/2006/ole">
            <mc:AlternateContent xmlns:mc="http://schemas.openxmlformats.org/markup-compatibility/2006">
              <mc:Choice xmlns:v="urn:schemas-microsoft-com:vml" Requires="v">
                <p:oleObj spid="_x0000_s2277270" name="Equation" r:id="rId18" imgW="139700" imgH="139700" progId="Equation.DSMT4">
                  <p:embed/>
                </p:oleObj>
              </mc:Choice>
              <mc:Fallback>
                <p:oleObj name="Equation" r:id="rId18" imgW="139700" imgH="139700" progId="Equation.DSMT4">
                  <p:embed/>
                  <p:pic>
                    <p:nvPicPr>
                      <p:cNvPr id="0" name=""/>
                      <p:cNvPicPr/>
                      <p:nvPr/>
                    </p:nvPicPr>
                    <p:blipFill>
                      <a:blip r:embed="rId15"/>
                      <a:stretch>
                        <a:fillRect/>
                      </a:stretch>
                    </p:blipFill>
                    <p:spPr>
                      <a:xfrm>
                        <a:off x="2179638" y="1969154"/>
                        <a:ext cx="234950" cy="231775"/>
                      </a:xfrm>
                      <a:prstGeom prst="rect">
                        <a:avLst/>
                      </a:prstGeom>
                    </p:spPr>
                  </p:pic>
                </p:oleObj>
              </mc:Fallback>
            </mc:AlternateContent>
          </a:graphicData>
        </a:graphic>
      </p:graphicFrame>
      <p:cxnSp>
        <p:nvCxnSpPr>
          <p:cNvPr id="73" name="Straight Connector 72"/>
          <p:cNvCxnSpPr/>
          <p:nvPr/>
        </p:nvCxnSpPr>
        <p:spPr>
          <a:xfrm flipV="1">
            <a:off x="8026039" y="5169664"/>
            <a:ext cx="390203" cy="382587"/>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4" name="Object 73"/>
          <p:cNvGraphicFramePr>
            <a:graphicFrameLocks noChangeAspect="1"/>
          </p:cNvGraphicFramePr>
          <p:nvPr>
            <p:extLst>
              <p:ext uri="{D42A27DB-BD31-4B8C-83A1-F6EECF244321}">
                <p14:modId xmlns:p14="http://schemas.microsoft.com/office/powerpoint/2010/main" val="2953762143"/>
              </p:ext>
            </p:extLst>
          </p:nvPr>
        </p:nvGraphicFramePr>
        <p:xfrm>
          <a:off x="8456447" y="4994540"/>
          <a:ext cx="117475" cy="175124"/>
        </p:xfrm>
        <a:graphic>
          <a:graphicData uri="http://schemas.openxmlformats.org/presentationml/2006/ole">
            <mc:AlternateContent xmlns:mc="http://schemas.openxmlformats.org/markup-compatibility/2006">
              <mc:Choice xmlns:v="urn:schemas-microsoft-com:vml" Requires="v">
                <p:oleObj spid="_x0000_s2277271" name="Equation" r:id="rId19" imgW="101600" imgH="152400" progId="Equation.DSMT4">
                  <p:embed/>
                </p:oleObj>
              </mc:Choice>
              <mc:Fallback>
                <p:oleObj name="Equation" r:id="rId19" imgW="101600" imgH="152400" progId="Equation.DSMT4">
                  <p:embed/>
                  <p:pic>
                    <p:nvPicPr>
                      <p:cNvPr id="0" name=""/>
                      <p:cNvPicPr/>
                      <p:nvPr/>
                    </p:nvPicPr>
                    <p:blipFill>
                      <a:blip r:embed="rId20"/>
                      <a:stretch>
                        <a:fillRect/>
                      </a:stretch>
                    </p:blipFill>
                    <p:spPr>
                      <a:xfrm>
                        <a:off x="8456447" y="4994540"/>
                        <a:ext cx="117475" cy="175124"/>
                      </a:xfrm>
                      <a:prstGeom prst="rect">
                        <a:avLst/>
                      </a:prstGeom>
                    </p:spPr>
                  </p:pic>
                </p:oleObj>
              </mc:Fallback>
            </mc:AlternateContent>
          </a:graphicData>
        </a:graphic>
      </p:graphicFrame>
    </p:spTree>
    <p:extLst>
      <p:ext uri="{BB962C8B-B14F-4D97-AF65-F5344CB8AC3E}">
        <p14:creationId xmlns:p14="http://schemas.microsoft.com/office/powerpoint/2010/main" val="23031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par>
                                <p:cTn id="16" presetID="9"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ssolv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dissolve">
                                      <p:cBhvr>
                                        <p:cTn id="23" dur="500"/>
                                        <p:tgtEl>
                                          <p:spTgt spid="55"/>
                                        </p:tgtEl>
                                      </p:cBhvr>
                                    </p:animEffect>
                                  </p:childTnLst>
                                </p:cTn>
                              </p:par>
                              <p:par>
                                <p:cTn id="24" presetID="9" presetClass="entr" presetSubtype="0"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dissolv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dissolv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ssolve">
                                      <p:cBhvr>
                                        <p:cTn id="36" dur="500"/>
                                        <p:tgtEl>
                                          <p:spTgt spid="5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dissolve">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par>
                                <p:cTn id="45" presetID="9"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dissolve">
                                      <p:cBhvr>
                                        <p:cTn id="47" dur="500"/>
                                        <p:tgtEl>
                                          <p:spTgt spid="73"/>
                                        </p:tgtEl>
                                      </p:cBhvr>
                                    </p:animEffect>
                                  </p:childTnLst>
                                </p:cTn>
                              </p:par>
                              <p:par>
                                <p:cTn id="48" presetID="9" presetClass="entr" presetSubtype="0" fill="hold"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dissolve">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grpSp>
        <p:nvGrpSpPr>
          <p:cNvPr id="17" name="Group 16"/>
          <p:cNvGrpSpPr/>
          <p:nvPr/>
        </p:nvGrpSpPr>
        <p:grpSpPr>
          <a:xfrm>
            <a:off x="6515100" y="558653"/>
            <a:ext cx="2412999" cy="2447318"/>
            <a:chOff x="6531276" y="-317647"/>
            <a:chExt cx="3603323" cy="3654572"/>
          </a:xfrm>
        </p:grpSpPr>
        <p:grpSp>
          <p:nvGrpSpPr>
            <p:cNvPr id="18" name="Group 17"/>
            <p:cNvGrpSpPr/>
            <p:nvPr/>
          </p:nvGrpSpPr>
          <p:grpSpPr>
            <a:xfrm>
              <a:off x="8610600" y="403898"/>
              <a:ext cx="817083" cy="2928541"/>
              <a:chOff x="7993519" y="679450"/>
              <a:chExt cx="817083" cy="2928541"/>
            </a:xfrm>
          </p:grpSpPr>
          <p:sp>
            <p:nvSpPr>
              <p:cNvPr id="41" name="Freeform 40"/>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44"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5" name="Group 24"/>
            <p:cNvGrpSpPr/>
            <p:nvPr/>
          </p:nvGrpSpPr>
          <p:grpSpPr>
            <a:xfrm>
              <a:off x="6531276" y="-311090"/>
              <a:ext cx="1879600" cy="3648015"/>
              <a:chOff x="5822950" y="476250"/>
              <a:chExt cx="1879600" cy="3648015"/>
            </a:xfrm>
          </p:grpSpPr>
          <p:sp>
            <p:nvSpPr>
              <p:cNvPr id="29" name="Freeform 28"/>
              <p:cNvSpPr/>
              <p:nvPr/>
            </p:nvSpPr>
            <p:spPr>
              <a:xfrm>
                <a:off x="6391798" y="1195724"/>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6525148" y="1195724"/>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5"/>
              <p:cNvSpPr>
                <a:spLocks/>
              </p:cNvSpPr>
              <p:nvPr/>
            </p:nvSpPr>
            <p:spPr bwMode="auto">
              <a:xfrm>
                <a:off x="6389611" y="1385404"/>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32" name="Line 37"/>
              <p:cNvSpPr>
                <a:spLocks noChangeShapeType="1"/>
              </p:cNvSpPr>
              <p:nvPr/>
            </p:nvSpPr>
            <p:spPr bwMode="auto">
              <a:xfrm flipH="1">
                <a:off x="5822950" y="2447263"/>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41"/>
              <p:cNvSpPr>
                <a:spLocks noChangeShapeType="1"/>
              </p:cNvSpPr>
              <p:nvPr/>
            </p:nvSpPr>
            <p:spPr bwMode="auto">
              <a:xfrm flipV="1">
                <a:off x="6531276"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42"/>
              <p:cNvSpPr>
                <a:spLocks noChangeShapeType="1"/>
              </p:cNvSpPr>
              <p:nvPr/>
            </p:nvSpPr>
            <p:spPr bwMode="auto">
              <a:xfrm flipV="1">
                <a:off x="6389611"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44"/>
              <p:cNvSpPr>
                <a:spLocks noChangeShapeType="1"/>
              </p:cNvSpPr>
              <p:nvPr/>
            </p:nvSpPr>
            <p:spPr bwMode="auto">
              <a:xfrm flipH="1">
                <a:off x="6625719" y="1196517"/>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49"/>
              <p:cNvSpPr>
                <a:spLocks noChangeShapeType="1"/>
              </p:cNvSpPr>
              <p:nvPr/>
            </p:nvSpPr>
            <p:spPr bwMode="auto">
              <a:xfrm flipV="1">
                <a:off x="6531276" y="3935378"/>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51"/>
              <p:cNvSpPr>
                <a:spLocks noChangeShapeType="1"/>
              </p:cNvSpPr>
              <p:nvPr/>
            </p:nvSpPr>
            <p:spPr bwMode="auto">
              <a:xfrm>
                <a:off x="6767385" y="1196517"/>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38" name="Straight Connector 37"/>
              <p:cNvCxnSpPr/>
              <p:nvPr/>
            </p:nvCxnSpPr>
            <p:spPr>
              <a:xfrm flipV="1">
                <a:off x="6531276" y="3196794"/>
                <a:ext cx="1171274" cy="926280"/>
              </a:xfrm>
              <a:prstGeom prst="line">
                <a:avLst/>
              </a:prstGeom>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527800" y="476250"/>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6388100" y="476250"/>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Freeform 25"/>
            <p:cNvSpPr/>
            <p:nvPr/>
          </p:nvSpPr>
          <p:spPr>
            <a:xfrm>
              <a:off x="8752266" y="-312461"/>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8615741" y="-317647"/>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ine 37"/>
            <p:cNvSpPr>
              <a:spLocks noChangeShapeType="1"/>
            </p:cNvSpPr>
            <p:nvPr/>
          </p:nvSpPr>
          <p:spPr bwMode="auto">
            <a:xfrm flipH="1">
              <a:off x="9354004" y="1659923"/>
              <a:ext cx="78059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cxnSp>
        <p:nvCxnSpPr>
          <p:cNvPr id="50" name="Straight Arrow Connector 49"/>
          <p:cNvCxnSpPr/>
          <p:nvPr/>
        </p:nvCxnSpPr>
        <p:spPr>
          <a:xfrm>
            <a:off x="6985334" y="3136900"/>
            <a:ext cx="922205"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extLst>
              <p:ext uri="{D42A27DB-BD31-4B8C-83A1-F6EECF244321}">
                <p14:modId xmlns:p14="http://schemas.microsoft.com/office/powerpoint/2010/main" val="1114825799"/>
              </p:ext>
            </p:extLst>
          </p:nvPr>
        </p:nvGraphicFramePr>
        <p:xfrm>
          <a:off x="7327900" y="3138488"/>
          <a:ext cx="212725" cy="274637"/>
        </p:xfrm>
        <a:graphic>
          <a:graphicData uri="http://schemas.openxmlformats.org/presentationml/2006/ole">
            <mc:AlternateContent xmlns:mc="http://schemas.openxmlformats.org/markup-compatibility/2006">
              <mc:Choice xmlns:v="urn:schemas-microsoft-com:vml" Requires="v">
                <p:oleObj spid="_x0000_s2279142" name="Equation" r:id="rId4" imgW="127000" imgH="165100" progId="Equation.DSMT4">
                  <p:embed/>
                </p:oleObj>
              </mc:Choice>
              <mc:Fallback>
                <p:oleObj name="Equation" r:id="rId4" imgW="127000" imgH="165100" progId="Equation.DSMT4">
                  <p:embed/>
                  <p:pic>
                    <p:nvPicPr>
                      <p:cNvPr id="0" name=""/>
                      <p:cNvPicPr/>
                      <p:nvPr/>
                    </p:nvPicPr>
                    <p:blipFill>
                      <a:blip r:embed="rId5"/>
                      <a:stretch>
                        <a:fillRect/>
                      </a:stretch>
                    </p:blipFill>
                    <p:spPr>
                      <a:xfrm>
                        <a:off x="7327900" y="3138488"/>
                        <a:ext cx="212725" cy="274637"/>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1575686712"/>
              </p:ext>
            </p:extLst>
          </p:nvPr>
        </p:nvGraphicFramePr>
        <p:xfrm>
          <a:off x="7046913" y="2393950"/>
          <a:ext cx="276225" cy="254000"/>
        </p:xfrm>
        <a:graphic>
          <a:graphicData uri="http://schemas.openxmlformats.org/presentationml/2006/ole">
            <mc:AlternateContent xmlns:mc="http://schemas.openxmlformats.org/markup-compatibility/2006">
              <mc:Choice xmlns:v="urn:schemas-microsoft-com:vml" Requires="v">
                <p:oleObj spid="_x0000_s2279143"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7046913" y="2393950"/>
                        <a:ext cx="276225" cy="254000"/>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130003183"/>
              </p:ext>
            </p:extLst>
          </p:nvPr>
        </p:nvGraphicFramePr>
        <p:xfrm>
          <a:off x="1374775" y="1181100"/>
          <a:ext cx="2357438" cy="1566863"/>
        </p:xfrm>
        <a:graphic>
          <a:graphicData uri="http://schemas.openxmlformats.org/presentationml/2006/ole">
            <mc:AlternateContent xmlns:mc="http://schemas.openxmlformats.org/markup-compatibility/2006">
              <mc:Choice xmlns:v="urn:schemas-microsoft-com:vml" Requires="v">
                <p:oleObj spid="_x0000_s2279144" name="Equation" r:id="rId8" imgW="1409700" imgH="939800" progId="Equation.DSMT4">
                  <p:embed/>
                </p:oleObj>
              </mc:Choice>
              <mc:Fallback>
                <p:oleObj name="Equation" r:id="rId8" imgW="1409700" imgH="939800" progId="Equation.DSMT4">
                  <p:embed/>
                  <p:pic>
                    <p:nvPicPr>
                      <p:cNvPr id="0" name=""/>
                      <p:cNvPicPr/>
                      <p:nvPr/>
                    </p:nvPicPr>
                    <p:blipFill>
                      <a:blip r:embed="rId9"/>
                      <a:stretch>
                        <a:fillRect/>
                      </a:stretch>
                    </p:blipFill>
                    <p:spPr>
                      <a:xfrm>
                        <a:off x="1374775" y="1181100"/>
                        <a:ext cx="2357438" cy="1566863"/>
                      </a:xfrm>
                      <a:prstGeom prst="rect">
                        <a:avLst/>
                      </a:prstGeom>
                    </p:spPr>
                  </p:pic>
                </p:oleObj>
              </mc:Fallback>
            </mc:AlternateContent>
          </a:graphicData>
        </a:graphic>
      </p:graphicFrame>
      <p:sp>
        <p:nvSpPr>
          <p:cNvPr id="54" name="TextBox 53"/>
          <p:cNvSpPr txBox="1"/>
          <p:nvPr/>
        </p:nvSpPr>
        <p:spPr>
          <a:xfrm>
            <a:off x="496888" y="506220"/>
            <a:ext cx="3543300" cy="400110"/>
          </a:xfrm>
          <a:prstGeom prst="rect">
            <a:avLst/>
          </a:prstGeom>
          <a:noFill/>
        </p:spPr>
        <p:txBody>
          <a:bodyPr wrap="square" rtlCol="0">
            <a:spAutoFit/>
          </a:bodyPr>
          <a:lstStyle/>
          <a:p>
            <a:r>
              <a:rPr lang="en-US" sz="2000" dirty="0">
                <a:solidFill>
                  <a:srgbClr val="FF0000"/>
                </a:solidFill>
                <a:latin typeface="Apple Chancery"/>
                <a:cs typeface="Apple Chancery"/>
              </a:rPr>
              <a:t>Except</a:t>
            </a:r>
            <a:endParaRPr lang="en-US" sz="2000" dirty="0">
              <a:latin typeface="Times New Roman"/>
              <a:cs typeface="Times New Roman"/>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2978021538"/>
              </p:ext>
            </p:extLst>
          </p:nvPr>
        </p:nvGraphicFramePr>
        <p:xfrm>
          <a:off x="7756502" y="750695"/>
          <a:ext cx="234950" cy="231775"/>
        </p:xfrm>
        <a:graphic>
          <a:graphicData uri="http://schemas.openxmlformats.org/presentationml/2006/ole">
            <mc:AlternateContent xmlns:mc="http://schemas.openxmlformats.org/markup-compatibility/2006">
              <mc:Choice xmlns:v="urn:schemas-microsoft-com:vml" Requires="v">
                <p:oleObj spid="_x0000_s2279145" name="Equation" r:id="rId10" imgW="139700" imgH="139700" progId="Equation.DSMT4">
                  <p:embed/>
                </p:oleObj>
              </mc:Choice>
              <mc:Fallback>
                <p:oleObj name="Equation" r:id="rId10" imgW="139700" imgH="139700" progId="Equation.DSMT4">
                  <p:embed/>
                  <p:pic>
                    <p:nvPicPr>
                      <p:cNvPr id="0" name=""/>
                      <p:cNvPicPr/>
                      <p:nvPr/>
                    </p:nvPicPr>
                    <p:blipFill>
                      <a:blip r:embed="rId11"/>
                      <a:stretch>
                        <a:fillRect/>
                      </a:stretch>
                    </p:blipFill>
                    <p:spPr>
                      <a:xfrm>
                        <a:off x="7756502" y="750695"/>
                        <a:ext cx="234950" cy="231775"/>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430503510"/>
              </p:ext>
            </p:extLst>
          </p:nvPr>
        </p:nvGraphicFramePr>
        <p:xfrm>
          <a:off x="8122401" y="563370"/>
          <a:ext cx="384175" cy="231775"/>
        </p:xfrm>
        <a:graphic>
          <a:graphicData uri="http://schemas.openxmlformats.org/presentationml/2006/ole">
            <mc:AlternateContent xmlns:mc="http://schemas.openxmlformats.org/markup-compatibility/2006">
              <mc:Choice xmlns:v="urn:schemas-microsoft-com:vml" Requires="v">
                <p:oleObj spid="_x0000_s2279146" name="Equation" r:id="rId12" imgW="228600" imgH="139700" progId="Equation.DSMT4">
                  <p:embed/>
                </p:oleObj>
              </mc:Choice>
              <mc:Fallback>
                <p:oleObj name="Equation" r:id="rId12" imgW="228600" imgH="139700" progId="Equation.DSMT4">
                  <p:embed/>
                  <p:pic>
                    <p:nvPicPr>
                      <p:cNvPr id="0" name=""/>
                      <p:cNvPicPr/>
                      <p:nvPr/>
                    </p:nvPicPr>
                    <p:blipFill>
                      <a:blip r:embed="rId13"/>
                      <a:stretch>
                        <a:fillRect/>
                      </a:stretch>
                    </p:blipFill>
                    <p:spPr>
                      <a:xfrm>
                        <a:off x="8122401" y="563370"/>
                        <a:ext cx="384175" cy="231775"/>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762347173"/>
              </p:ext>
            </p:extLst>
          </p:nvPr>
        </p:nvGraphicFramePr>
        <p:xfrm>
          <a:off x="1428750" y="384617"/>
          <a:ext cx="722313" cy="657225"/>
        </p:xfrm>
        <a:graphic>
          <a:graphicData uri="http://schemas.openxmlformats.org/presentationml/2006/ole">
            <mc:AlternateContent xmlns:mc="http://schemas.openxmlformats.org/markup-compatibility/2006">
              <mc:Choice xmlns:v="urn:schemas-microsoft-com:vml" Requires="v">
                <p:oleObj spid="_x0000_s2279147" name="Equation" r:id="rId14" imgW="431800" imgH="393700" progId="Equation.DSMT4">
                  <p:embed/>
                </p:oleObj>
              </mc:Choice>
              <mc:Fallback>
                <p:oleObj name="Equation" r:id="rId14" imgW="431800" imgH="393700" progId="Equation.DSMT4">
                  <p:embed/>
                  <p:pic>
                    <p:nvPicPr>
                      <p:cNvPr id="0" name=""/>
                      <p:cNvPicPr/>
                      <p:nvPr/>
                    </p:nvPicPr>
                    <p:blipFill>
                      <a:blip r:embed="rId15"/>
                      <a:stretch>
                        <a:fillRect/>
                      </a:stretch>
                    </p:blipFill>
                    <p:spPr>
                      <a:xfrm>
                        <a:off x="1428750" y="384617"/>
                        <a:ext cx="722313" cy="657225"/>
                      </a:xfrm>
                      <a:prstGeom prst="rect">
                        <a:avLst/>
                      </a:prstGeom>
                    </p:spPr>
                  </p:pic>
                </p:oleObj>
              </mc:Fallback>
            </mc:AlternateContent>
          </a:graphicData>
        </a:graphic>
      </p:graphicFrame>
      <p:sp>
        <p:nvSpPr>
          <p:cNvPr id="62" name="TextBox 61"/>
          <p:cNvSpPr txBox="1"/>
          <p:nvPr/>
        </p:nvSpPr>
        <p:spPr>
          <a:xfrm>
            <a:off x="700088" y="977840"/>
            <a:ext cx="3543300" cy="400110"/>
          </a:xfrm>
          <a:prstGeom prst="rect">
            <a:avLst/>
          </a:prstGeom>
          <a:noFill/>
        </p:spPr>
        <p:txBody>
          <a:bodyPr wrap="square" rtlCol="0">
            <a:spAutoFit/>
          </a:bodyPr>
          <a:lstStyle/>
          <a:p>
            <a:r>
              <a:rPr lang="en-US" sz="2000" dirty="0">
                <a:latin typeface="Times New Roman"/>
                <a:cs typeface="Times New Roman"/>
              </a:rPr>
              <a:t>so</a:t>
            </a:r>
          </a:p>
        </p:txBody>
      </p:sp>
      <p:graphicFrame>
        <p:nvGraphicFramePr>
          <p:cNvPr id="63" name="Object 62"/>
          <p:cNvGraphicFramePr>
            <a:graphicFrameLocks noChangeAspect="1"/>
          </p:cNvGraphicFramePr>
          <p:nvPr>
            <p:extLst>
              <p:ext uri="{D42A27DB-BD31-4B8C-83A1-F6EECF244321}">
                <p14:modId xmlns:p14="http://schemas.microsoft.com/office/powerpoint/2010/main" val="3322373825"/>
              </p:ext>
            </p:extLst>
          </p:nvPr>
        </p:nvGraphicFramePr>
        <p:xfrm>
          <a:off x="3603625" y="3002169"/>
          <a:ext cx="2682875" cy="2541587"/>
        </p:xfrm>
        <a:graphic>
          <a:graphicData uri="http://schemas.openxmlformats.org/presentationml/2006/ole">
            <mc:AlternateContent xmlns:mc="http://schemas.openxmlformats.org/markup-compatibility/2006">
              <mc:Choice xmlns:v="urn:schemas-microsoft-com:vml" Requires="v">
                <p:oleObj spid="_x0000_s2279148" name="Equation" r:id="rId16" imgW="1600200" imgH="1524000" progId="Equation.DSMT4">
                  <p:embed/>
                </p:oleObj>
              </mc:Choice>
              <mc:Fallback>
                <p:oleObj name="Equation" r:id="rId16" imgW="1600200" imgH="1524000" progId="Equation.DSMT4">
                  <p:embed/>
                  <p:pic>
                    <p:nvPicPr>
                      <p:cNvPr id="0" name=""/>
                      <p:cNvPicPr/>
                      <p:nvPr/>
                    </p:nvPicPr>
                    <p:blipFill>
                      <a:blip r:embed="rId17"/>
                      <a:stretch>
                        <a:fillRect/>
                      </a:stretch>
                    </p:blipFill>
                    <p:spPr>
                      <a:xfrm>
                        <a:off x="3603625" y="3002169"/>
                        <a:ext cx="2682875" cy="2541587"/>
                      </a:xfrm>
                      <a:prstGeom prst="rect">
                        <a:avLst/>
                      </a:prstGeom>
                    </p:spPr>
                  </p:pic>
                </p:oleObj>
              </mc:Fallback>
            </mc:AlternateContent>
          </a:graphicData>
        </a:graphic>
      </p:graphicFrame>
      <p:sp>
        <p:nvSpPr>
          <p:cNvPr id="64" name="TextBox 63"/>
          <p:cNvSpPr txBox="1"/>
          <p:nvPr/>
        </p:nvSpPr>
        <p:spPr>
          <a:xfrm>
            <a:off x="327027" y="2874933"/>
            <a:ext cx="2847974" cy="707886"/>
          </a:xfrm>
          <a:prstGeom prst="rect">
            <a:avLst/>
          </a:prstGeom>
          <a:noFill/>
        </p:spPr>
        <p:txBody>
          <a:bodyPr wrap="square" rtlCol="0">
            <a:spAutoFit/>
          </a:bodyPr>
          <a:lstStyle/>
          <a:p>
            <a:r>
              <a:rPr lang="en-US" sz="2000" dirty="0">
                <a:solidFill>
                  <a:srgbClr val="FF0000"/>
                </a:solidFill>
                <a:latin typeface="Apple Chancery"/>
                <a:cs typeface="Apple Chancery"/>
              </a:rPr>
              <a:t>4.) Using the definition </a:t>
            </a:r>
            <a:r>
              <a:rPr lang="en-US" sz="2000" dirty="0">
                <a:solidFill>
                  <a:srgbClr val="0000FF"/>
                </a:solidFill>
                <a:latin typeface="Times New Roman"/>
                <a:cs typeface="Times New Roman"/>
              </a:rPr>
              <a:t>of capacitance</a:t>
            </a:r>
            <a:r>
              <a:rPr lang="en-US" sz="2000" dirty="0">
                <a:latin typeface="Times New Roman"/>
                <a:cs typeface="Times New Roman"/>
              </a:rPr>
              <a:t>:</a:t>
            </a:r>
          </a:p>
        </p:txBody>
      </p:sp>
      <p:sp>
        <p:nvSpPr>
          <p:cNvPr id="65" name="TextBox 64"/>
          <p:cNvSpPr txBox="1"/>
          <p:nvPr/>
        </p:nvSpPr>
        <p:spPr>
          <a:xfrm>
            <a:off x="327026" y="5700852"/>
            <a:ext cx="8711609" cy="707886"/>
          </a:xfrm>
          <a:prstGeom prst="rect">
            <a:avLst/>
          </a:prstGeom>
          <a:noFill/>
        </p:spPr>
        <p:txBody>
          <a:bodyPr wrap="square" rtlCol="0">
            <a:spAutoFit/>
          </a:bodyPr>
          <a:lstStyle/>
          <a:p>
            <a:r>
              <a:rPr lang="en-US" sz="2000" dirty="0">
                <a:solidFill>
                  <a:srgbClr val="FF0000"/>
                </a:solidFill>
                <a:latin typeface="Apple Chancery"/>
                <a:cs typeface="Apple Chancery"/>
              </a:rPr>
              <a:t>(This general expression </a:t>
            </a:r>
            <a:r>
              <a:rPr lang="en-US" sz="2000" dirty="0">
                <a:solidFill>
                  <a:srgbClr val="000000"/>
                </a:solidFill>
                <a:latin typeface="Times New Roman"/>
                <a:cs typeface="Times New Roman"/>
              </a:rPr>
              <a:t>for the </a:t>
            </a:r>
            <a:r>
              <a:rPr lang="en-US" sz="2000" dirty="0">
                <a:solidFill>
                  <a:srgbClr val="0000FF"/>
                </a:solidFill>
                <a:latin typeface="Times New Roman"/>
                <a:cs typeface="Times New Roman"/>
              </a:rPr>
              <a:t>capacitance</a:t>
            </a:r>
            <a:r>
              <a:rPr lang="en-US" sz="2000" dirty="0">
                <a:solidFill>
                  <a:srgbClr val="000000"/>
                </a:solidFill>
                <a:latin typeface="Times New Roman"/>
                <a:cs typeface="Times New Roman"/>
              </a:rPr>
              <a:t> of a </a:t>
            </a:r>
            <a:r>
              <a:rPr lang="en-US" sz="2000" i="1" dirty="0">
                <a:solidFill>
                  <a:srgbClr val="0000FF"/>
                </a:solidFill>
                <a:latin typeface="Times New Roman"/>
                <a:cs typeface="Times New Roman"/>
              </a:rPr>
              <a:t>parallel plate capacitor </a:t>
            </a:r>
            <a:r>
              <a:rPr lang="en-US" sz="2000" dirty="0">
                <a:solidFill>
                  <a:srgbClr val="000000"/>
                </a:solidFill>
                <a:latin typeface="Times New Roman"/>
                <a:cs typeface="Times New Roman"/>
              </a:rPr>
              <a:t>is actually something you will be expected to know.)</a:t>
            </a:r>
          </a:p>
        </p:txBody>
      </p:sp>
      <p:cxnSp>
        <p:nvCxnSpPr>
          <p:cNvPr id="4" name="Straight Connector 3"/>
          <p:cNvCxnSpPr/>
          <p:nvPr/>
        </p:nvCxnSpPr>
        <p:spPr>
          <a:xfrm flipV="1">
            <a:off x="5386388" y="38989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5299076" y="4279900"/>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29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dissolve">
                                      <p:cBhvr>
                                        <p:cTn id="20" dur="500"/>
                                        <p:tgtEl>
                                          <p:spTgt spid="66"/>
                                        </p:tgtEl>
                                      </p:cBhvr>
                                    </p:animEffect>
                                  </p:childTnLst>
                                </p:cTn>
                              </p:par>
                              <p:par>
                                <p:cTn id="21" presetID="9"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14300"/>
            <a:ext cx="6273800" cy="1384300"/>
          </a:xfrm>
          <a:noFill/>
        </p:spPr>
        <p:txBody>
          <a:bodyPr>
            <a:normAutofit/>
          </a:bodyPr>
          <a:lstStyle/>
          <a:p>
            <a:pPr algn="l"/>
            <a:r>
              <a:rPr lang="en-US" sz="2800" dirty="0">
                <a:solidFill>
                  <a:srgbClr val="FF0000"/>
                </a:solidFill>
                <a:latin typeface="Apple Chancery"/>
                <a:ea typeface="ＭＳ Ｐゴシック" charset="0"/>
                <a:cs typeface="Apple Chancery"/>
              </a:rPr>
              <a:t>Example 5: </a:t>
            </a:r>
            <a:r>
              <a:rPr lang="en-US" sz="2200" dirty="0">
                <a:solidFill>
                  <a:srgbClr val="FF0000"/>
                </a:solidFill>
                <a:latin typeface="Apple Chancery"/>
                <a:cs typeface="Apple Chancery"/>
              </a:rPr>
              <a:t>Derive an expression </a:t>
            </a:r>
            <a:r>
              <a:rPr lang="en-US" sz="2200" dirty="0">
                <a:latin typeface="Times New Roman"/>
                <a:cs typeface="Times New Roman"/>
              </a:rPr>
              <a:t>for the </a:t>
            </a:r>
            <a:r>
              <a:rPr lang="en-US" sz="2200" dirty="0">
                <a:solidFill>
                  <a:srgbClr val="FF0000"/>
                </a:solidFill>
                <a:latin typeface="Times New Roman"/>
                <a:cs typeface="Times New Roman"/>
              </a:rPr>
              <a:t>capacitance-per-unit-length</a:t>
            </a:r>
            <a:r>
              <a:rPr lang="en-US" sz="2200" dirty="0">
                <a:latin typeface="Times New Roman"/>
                <a:cs typeface="Times New Roman"/>
              </a:rPr>
              <a:t> of a </a:t>
            </a:r>
            <a:r>
              <a:rPr lang="en-US" sz="2200" dirty="0">
                <a:solidFill>
                  <a:srgbClr val="0000FF"/>
                </a:solidFill>
                <a:latin typeface="Times New Roman"/>
                <a:cs typeface="Times New Roman"/>
              </a:rPr>
              <a:t>coaxial cable</a:t>
            </a:r>
            <a:r>
              <a:rPr lang="en-US" sz="2200" i="1" dirty="0">
                <a:latin typeface="Times New Roman"/>
                <a:cs typeface="Times New Roman"/>
              </a:rPr>
              <a:t> </a:t>
            </a:r>
            <a:r>
              <a:rPr lang="en-US" sz="2200" dirty="0">
                <a:latin typeface="Times New Roman"/>
                <a:cs typeface="Times New Roman"/>
              </a:rPr>
              <a:t>of </a:t>
            </a:r>
            <a:r>
              <a:rPr lang="en-US" sz="2200" dirty="0">
                <a:solidFill>
                  <a:srgbClr val="0000FF"/>
                </a:solidFill>
                <a:latin typeface="Times New Roman"/>
                <a:cs typeface="Times New Roman"/>
              </a:rPr>
              <a:t>inside radius </a:t>
            </a:r>
            <a:r>
              <a:rPr lang="en-US" sz="2200" i="1" dirty="0">
                <a:solidFill>
                  <a:srgbClr val="FF0000"/>
                </a:solidFill>
                <a:latin typeface="Times New Roman"/>
                <a:cs typeface="Times New Roman"/>
              </a:rPr>
              <a:t>a</a:t>
            </a:r>
            <a:r>
              <a:rPr lang="en-US" sz="2200" i="1" dirty="0">
                <a:latin typeface="Times New Roman"/>
                <a:cs typeface="Times New Roman"/>
              </a:rPr>
              <a:t> </a:t>
            </a:r>
            <a:r>
              <a:rPr lang="en-US" sz="2200" dirty="0">
                <a:latin typeface="Times New Roman"/>
                <a:cs typeface="Times New Roman"/>
              </a:rPr>
              <a:t>and </a:t>
            </a:r>
            <a:r>
              <a:rPr lang="en-US" sz="2200" dirty="0">
                <a:solidFill>
                  <a:srgbClr val="0000FF"/>
                </a:solidFill>
                <a:latin typeface="Times New Roman"/>
                <a:cs typeface="Times New Roman"/>
              </a:rPr>
              <a:t>outside radius </a:t>
            </a:r>
            <a:r>
              <a:rPr lang="en-US" sz="2200" i="1" dirty="0">
                <a:solidFill>
                  <a:srgbClr val="FF0000"/>
                </a:solidFill>
                <a:latin typeface="Times New Roman"/>
                <a:cs typeface="Times New Roman"/>
              </a:rPr>
              <a:t>b</a:t>
            </a:r>
            <a:r>
              <a:rPr lang="en-US" sz="2200" dirty="0">
                <a:latin typeface="Times New Roman"/>
                <a:cs typeface="Times New Roman"/>
              </a:rPr>
              <a:t>.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22.)</a:t>
            </a:r>
          </a:p>
        </p:txBody>
      </p:sp>
      <p:graphicFrame>
        <p:nvGraphicFramePr>
          <p:cNvPr id="53" name="Object 52"/>
          <p:cNvGraphicFramePr>
            <a:graphicFrameLocks noChangeAspect="1"/>
          </p:cNvGraphicFramePr>
          <p:nvPr>
            <p:extLst>
              <p:ext uri="{D42A27DB-BD31-4B8C-83A1-F6EECF244321}">
                <p14:modId xmlns:p14="http://schemas.microsoft.com/office/powerpoint/2010/main" val="2616074706"/>
              </p:ext>
            </p:extLst>
          </p:nvPr>
        </p:nvGraphicFramePr>
        <p:xfrm>
          <a:off x="2780506" y="4457700"/>
          <a:ext cx="6184900" cy="1800225"/>
        </p:xfrm>
        <a:graphic>
          <a:graphicData uri="http://schemas.openxmlformats.org/presentationml/2006/ole">
            <mc:AlternateContent xmlns:mc="http://schemas.openxmlformats.org/markup-compatibility/2006">
              <mc:Choice xmlns:v="urn:schemas-microsoft-com:vml" Requires="v">
                <p:oleObj spid="_x0000_s2480189" name="Equation" r:id="rId4" imgW="3695700" imgH="1079500" progId="Equation.DSMT4">
                  <p:embed/>
                </p:oleObj>
              </mc:Choice>
              <mc:Fallback>
                <p:oleObj name="Equation" r:id="rId4" imgW="3695700" imgH="1079500" progId="Equation.DSMT4">
                  <p:embed/>
                  <p:pic>
                    <p:nvPicPr>
                      <p:cNvPr id="0" name=""/>
                      <p:cNvPicPr/>
                      <p:nvPr/>
                    </p:nvPicPr>
                    <p:blipFill>
                      <a:blip r:embed="rId5"/>
                      <a:stretch>
                        <a:fillRect/>
                      </a:stretch>
                    </p:blipFill>
                    <p:spPr>
                      <a:xfrm>
                        <a:off x="2780506" y="4457700"/>
                        <a:ext cx="6184900" cy="1800225"/>
                      </a:xfrm>
                      <a:prstGeom prst="rect">
                        <a:avLst/>
                      </a:prstGeom>
                    </p:spPr>
                  </p:pic>
                </p:oleObj>
              </mc:Fallback>
            </mc:AlternateContent>
          </a:graphicData>
        </a:graphic>
      </p:graphicFrame>
      <p:sp>
        <p:nvSpPr>
          <p:cNvPr id="54" name="TextBox 53"/>
          <p:cNvSpPr txBox="1"/>
          <p:nvPr/>
        </p:nvSpPr>
        <p:spPr>
          <a:xfrm>
            <a:off x="421480" y="1531143"/>
            <a:ext cx="4620419" cy="707886"/>
          </a:xfrm>
          <a:prstGeom prst="rect">
            <a:avLst/>
          </a:prstGeom>
          <a:noFill/>
        </p:spPr>
        <p:txBody>
          <a:bodyPr wrap="square" rtlCol="0">
            <a:spAutoFit/>
          </a:bodyPr>
          <a:lstStyle/>
          <a:p>
            <a:r>
              <a:rPr lang="en-US" sz="2000" dirty="0">
                <a:solidFill>
                  <a:srgbClr val="FF0000"/>
                </a:solidFill>
                <a:latin typeface="Apple Chancery"/>
                <a:cs typeface="Apple Chancery"/>
              </a:rPr>
              <a:t>1.) Assume </a:t>
            </a:r>
            <a:r>
              <a:rPr lang="en-US" sz="2000" i="1" dirty="0">
                <a:latin typeface="Times New Roman"/>
                <a:cs typeface="Times New Roman"/>
              </a:rPr>
              <a:t>charges </a:t>
            </a:r>
            <a:r>
              <a:rPr lang="en-US" sz="2000" dirty="0">
                <a:latin typeface="Times New Roman"/>
                <a:cs typeface="Times New Roman"/>
              </a:rPr>
              <a:t>(in this case, a </a:t>
            </a:r>
            <a:r>
              <a:rPr lang="en-US" sz="2000" dirty="0">
                <a:solidFill>
                  <a:srgbClr val="0000FF"/>
                </a:solidFill>
                <a:latin typeface="Times New Roman"/>
                <a:cs typeface="Times New Roman"/>
              </a:rPr>
              <a:t>linear charge density    </a:t>
            </a:r>
            <a:r>
              <a:rPr lang="en-US" sz="2000" dirty="0">
                <a:latin typeface="Times New Roman"/>
                <a:cs typeface="Times New Roman"/>
              </a:rPr>
              <a:t>) on the inside rod:</a:t>
            </a:r>
          </a:p>
        </p:txBody>
      </p:sp>
      <p:sp>
        <p:nvSpPr>
          <p:cNvPr id="55" name="TextBox 54"/>
          <p:cNvSpPr txBox="1"/>
          <p:nvPr/>
        </p:nvSpPr>
        <p:spPr>
          <a:xfrm>
            <a:off x="421481" y="2302668"/>
            <a:ext cx="3910013" cy="1631216"/>
          </a:xfrm>
          <a:prstGeom prst="rect">
            <a:avLst/>
          </a:prstGeom>
          <a:noFill/>
        </p:spPr>
        <p:txBody>
          <a:bodyPr wrap="square" rtlCol="0">
            <a:spAutoFit/>
          </a:bodyPr>
          <a:lstStyle/>
          <a:p>
            <a:r>
              <a:rPr lang="en-US" sz="2000" dirty="0">
                <a:solidFill>
                  <a:srgbClr val="FF0000"/>
                </a:solidFill>
                <a:latin typeface="Apple Chancery"/>
                <a:cs typeface="Apple Chancery"/>
              </a:rPr>
              <a:t>2.) Noting that </a:t>
            </a:r>
            <a:r>
              <a:rPr lang="en-US" sz="2000" dirty="0">
                <a:latin typeface="Times New Roman"/>
                <a:cs typeface="Times New Roman"/>
              </a:rPr>
              <a:t>all the charge will migrate to the inside surfaces, use a </a:t>
            </a:r>
            <a:r>
              <a:rPr lang="en-US" sz="2000" dirty="0">
                <a:solidFill>
                  <a:srgbClr val="0000FF"/>
                </a:solidFill>
                <a:latin typeface="Times New Roman"/>
                <a:cs typeface="Times New Roman"/>
              </a:rPr>
              <a:t>Gaussian cylinder </a:t>
            </a:r>
            <a:r>
              <a:rPr lang="en-US" sz="2000" dirty="0">
                <a:latin typeface="Times New Roman"/>
                <a:cs typeface="Times New Roman"/>
              </a:rPr>
              <a:t>of </a:t>
            </a:r>
            <a:r>
              <a:rPr lang="en-US" sz="2000" dirty="0">
                <a:solidFill>
                  <a:srgbClr val="0000FF"/>
                </a:solidFill>
                <a:latin typeface="Times New Roman"/>
                <a:cs typeface="Times New Roman"/>
              </a:rPr>
              <a:t>length</a:t>
            </a:r>
            <a:r>
              <a:rPr lang="en-US" sz="2000" dirty="0">
                <a:latin typeface="Times New Roman"/>
                <a:cs typeface="Times New Roman"/>
              </a:rPr>
              <a:t> </a:t>
            </a:r>
            <a:r>
              <a:rPr lang="en-US" sz="2000" i="1" dirty="0">
                <a:solidFill>
                  <a:srgbClr val="FF0000"/>
                </a:solidFill>
                <a:latin typeface="Times New Roman"/>
                <a:cs typeface="Times New Roman"/>
              </a:rPr>
              <a:t>L</a:t>
            </a:r>
            <a:r>
              <a:rPr lang="en-US" sz="2000" i="1" dirty="0">
                <a:latin typeface="Times New Roman"/>
                <a:cs typeface="Times New Roman"/>
              </a:rPr>
              <a:t> </a:t>
            </a:r>
            <a:r>
              <a:rPr lang="en-US" sz="2000" dirty="0">
                <a:latin typeface="Times New Roman"/>
                <a:cs typeface="Times New Roman"/>
              </a:rPr>
              <a:t>and </a:t>
            </a:r>
            <a:r>
              <a:rPr lang="en-US" sz="2000" i="1" dirty="0">
                <a:solidFill>
                  <a:srgbClr val="0000FF"/>
                </a:solidFill>
                <a:latin typeface="Times New Roman"/>
                <a:cs typeface="Times New Roman"/>
              </a:rPr>
              <a:t>Gauss’s Law </a:t>
            </a:r>
            <a:r>
              <a:rPr lang="en-US" sz="2000" dirty="0">
                <a:latin typeface="Times New Roman"/>
                <a:cs typeface="Times New Roman"/>
              </a:rPr>
              <a:t>to derive an expression for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between plates</a:t>
            </a:r>
            <a:r>
              <a:rPr lang="en-US" sz="2000" dirty="0">
                <a:latin typeface="Times New Roman"/>
                <a:cs typeface="Times New Roman"/>
              </a:rPr>
              <a:t>.</a:t>
            </a:r>
          </a:p>
        </p:txBody>
      </p:sp>
      <p:graphicFrame>
        <p:nvGraphicFramePr>
          <p:cNvPr id="56" name="Object 55"/>
          <p:cNvGraphicFramePr>
            <a:graphicFrameLocks noChangeAspect="1"/>
          </p:cNvGraphicFramePr>
          <p:nvPr>
            <p:extLst>
              <p:ext uri="{D42A27DB-BD31-4B8C-83A1-F6EECF244321}">
                <p14:modId xmlns:p14="http://schemas.microsoft.com/office/powerpoint/2010/main" val="1309647758"/>
              </p:ext>
            </p:extLst>
          </p:nvPr>
        </p:nvGraphicFramePr>
        <p:xfrm>
          <a:off x="4401190" y="2284413"/>
          <a:ext cx="2387600" cy="1930400"/>
        </p:xfrm>
        <a:graphic>
          <a:graphicData uri="http://schemas.openxmlformats.org/presentationml/2006/ole">
            <mc:AlternateContent xmlns:mc="http://schemas.openxmlformats.org/markup-compatibility/2006">
              <mc:Choice xmlns:v="urn:schemas-microsoft-com:vml" Requires="v">
                <p:oleObj spid="_x0000_s2480190" name="Equation" r:id="rId6" imgW="1422400" imgH="1155700" progId="Equation.DSMT4">
                  <p:embed/>
                </p:oleObj>
              </mc:Choice>
              <mc:Fallback>
                <p:oleObj name="Equation" r:id="rId6" imgW="1422400" imgH="1155700" progId="Equation.DSMT4">
                  <p:embed/>
                  <p:pic>
                    <p:nvPicPr>
                      <p:cNvPr id="0" name=""/>
                      <p:cNvPicPr/>
                      <p:nvPr/>
                    </p:nvPicPr>
                    <p:blipFill>
                      <a:blip r:embed="rId7"/>
                      <a:stretch>
                        <a:fillRect/>
                      </a:stretch>
                    </p:blipFill>
                    <p:spPr>
                      <a:xfrm>
                        <a:off x="4401190" y="2284413"/>
                        <a:ext cx="2387600" cy="1930400"/>
                      </a:xfrm>
                      <a:prstGeom prst="rect">
                        <a:avLst/>
                      </a:prstGeom>
                    </p:spPr>
                  </p:pic>
                </p:oleObj>
              </mc:Fallback>
            </mc:AlternateContent>
          </a:graphicData>
        </a:graphic>
      </p:graphicFrame>
      <p:sp>
        <p:nvSpPr>
          <p:cNvPr id="57" name="TextBox 56"/>
          <p:cNvSpPr txBox="1"/>
          <p:nvPr/>
        </p:nvSpPr>
        <p:spPr>
          <a:xfrm>
            <a:off x="421479" y="4264819"/>
            <a:ext cx="2067721" cy="2246769"/>
          </a:xfrm>
          <a:prstGeom prst="rect">
            <a:avLst/>
          </a:prstGeom>
          <a:noFill/>
        </p:spPr>
        <p:txBody>
          <a:bodyPr wrap="square" rtlCol="0">
            <a:spAutoFit/>
          </a:bodyPr>
          <a:lstStyle/>
          <a:p>
            <a:r>
              <a:rPr lang="en-US" sz="2000" dirty="0">
                <a:solidFill>
                  <a:srgbClr val="FF0000"/>
                </a:solidFill>
                <a:latin typeface="Apple Chancery"/>
                <a:cs typeface="Apple Chancery"/>
              </a:rPr>
              <a:t>3.) Derive an expression </a:t>
            </a:r>
            <a:r>
              <a:rPr lang="en-US" sz="2000" dirty="0">
                <a:latin typeface="Times New Roman"/>
                <a:cs typeface="Times New Roman"/>
              </a:rPr>
              <a:t>for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      ) between the plates:</a:t>
            </a:r>
          </a:p>
        </p:txBody>
      </p:sp>
      <p:graphicFrame>
        <p:nvGraphicFramePr>
          <p:cNvPr id="58" name="Object 57"/>
          <p:cNvGraphicFramePr>
            <a:graphicFrameLocks noChangeAspect="1"/>
          </p:cNvGraphicFramePr>
          <p:nvPr>
            <p:extLst>
              <p:ext uri="{D42A27DB-BD31-4B8C-83A1-F6EECF244321}">
                <p14:modId xmlns:p14="http://schemas.microsoft.com/office/powerpoint/2010/main" val="2483376499"/>
              </p:ext>
            </p:extLst>
          </p:nvPr>
        </p:nvGraphicFramePr>
        <p:xfrm>
          <a:off x="1641474" y="5559424"/>
          <a:ext cx="446088" cy="382587"/>
        </p:xfrm>
        <a:graphic>
          <a:graphicData uri="http://schemas.openxmlformats.org/presentationml/2006/ole">
            <mc:AlternateContent xmlns:mc="http://schemas.openxmlformats.org/markup-compatibility/2006">
              <mc:Choice xmlns:v="urn:schemas-microsoft-com:vml" Requires="v">
                <p:oleObj spid="_x0000_s2480191" name="Equation" r:id="rId8" imgW="266700" imgH="228600" progId="Equation.DSMT4">
                  <p:embed/>
                </p:oleObj>
              </mc:Choice>
              <mc:Fallback>
                <p:oleObj name="Equation" r:id="rId8" imgW="266700" imgH="228600" progId="Equation.DSMT4">
                  <p:embed/>
                  <p:pic>
                    <p:nvPicPr>
                      <p:cNvPr id="0" name=""/>
                      <p:cNvPicPr/>
                      <p:nvPr/>
                    </p:nvPicPr>
                    <p:blipFill>
                      <a:blip r:embed="rId9"/>
                      <a:stretch>
                        <a:fillRect/>
                      </a:stretch>
                    </p:blipFill>
                    <p:spPr>
                      <a:xfrm>
                        <a:off x="1641474" y="5559424"/>
                        <a:ext cx="446088" cy="382587"/>
                      </a:xfrm>
                      <a:prstGeom prst="rect">
                        <a:avLst/>
                      </a:prstGeom>
                    </p:spPr>
                  </p:pic>
                </p:oleObj>
              </mc:Fallback>
            </mc:AlternateContent>
          </a:graphicData>
        </a:graphic>
      </p:graphicFrame>
      <p:graphicFrame>
        <p:nvGraphicFramePr>
          <p:cNvPr id="80" name="Object 3"/>
          <p:cNvGraphicFramePr>
            <a:graphicFrameLocks noChangeAspect="1"/>
          </p:cNvGraphicFramePr>
          <p:nvPr>
            <p:extLst>
              <p:ext uri="{D42A27DB-BD31-4B8C-83A1-F6EECF244321}">
                <p14:modId xmlns:p14="http://schemas.microsoft.com/office/powerpoint/2010/main" val="236644999"/>
              </p:ext>
            </p:extLst>
          </p:nvPr>
        </p:nvGraphicFramePr>
        <p:xfrm>
          <a:off x="2001837" y="1904326"/>
          <a:ext cx="251032" cy="318828"/>
        </p:xfrm>
        <a:graphic>
          <a:graphicData uri="http://schemas.openxmlformats.org/presentationml/2006/ole">
            <mc:AlternateContent xmlns:mc="http://schemas.openxmlformats.org/markup-compatibility/2006">
              <mc:Choice xmlns:v="urn:schemas-microsoft-com:vml" Requires="v">
                <p:oleObj spid="_x0000_s2480192" name="Equation" r:id="rId10" imgW="139700" imgH="177800" progId="Equation.DSMT4">
                  <p:embed/>
                </p:oleObj>
              </mc:Choice>
              <mc:Fallback>
                <p:oleObj name="Equation" r:id="rId10" imgW="139700" imgH="177800" progId="Equation.DSMT4">
                  <p:embed/>
                  <p:pic>
                    <p:nvPicPr>
                      <p:cNvPr id="0" name=""/>
                      <p:cNvPicPr>
                        <a:picLocks noChangeAspect="1" noChangeArrowheads="1"/>
                      </p:cNvPicPr>
                      <p:nvPr/>
                    </p:nvPicPr>
                    <p:blipFill>
                      <a:blip r:embed="rId11"/>
                      <a:srcRect/>
                      <a:stretch>
                        <a:fillRect/>
                      </a:stretch>
                    </p:blipFill>
                    <p:spPr bwMode="auto">
                      <a:xfrm>
                        <a:off x="2001837" y="1904326"/>
                        <a:ext cx="251032" cy="318828"/>
                      </a:xfrm>
                      <a:prstGeom prst="rect">
                        <a:avLst/>
                      </a:prstGeom>
                      <a:noFill/>
                    </p:spPr>
                  </p:pic>
                </p:oleObj>
              </mc:Fallback>
            </mc:AlternateContent>
          </a:graphicData>
        </a:graphic>
      </p:graphicFrame>
      <p:cxnSp>
        <p:nvCxnSpPr>
          <p:cNvPr id="87" name="Straight Connector 86"/>
          <p:cNvCxnSpPr/>
          <p:nvPr/>
        </p:nvCxnSpPr>
        <p:spPr>
          <a:xfrm flipV="1">
            <a:off x="6788150" y="436033"/>
            <a:ext cx="2465917" cy="120000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7029450" y="999067"/>
            <a:ext cx="2165350" cy="103384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extLst>
              <p:ext uri="{D42A27DB-BD31-4B8C-83A1-F6EECF244321}">
                <p14:modId xmlns:p14="http://schemas.microsoft.com/office/powerpoint/2010/main" val="974415986"/>
              </p:ext>
            </p:extLst>
          </p:nvPr>
        </p:nvGraphicFramePr>
        <p:xfrm>
          <a:off x="7119937" y="2045614"/>
          <a:ext cx="212725" cy="274637"/>
        </p:xfrm>
        <a:graphic>
          <a:graphicData uri="http://schemas.openxmlformats.org/presentationml/2006/ole">
            <mc:AlternateContent xmlns:mc="http://schemas.openxmlformats.org/markup-compatibility/2006">
              <mc:Choice xmlns:v="urn:schemas-microsoft-com:vml" Requires="v">
                <p:oleObj spid="_x0000_s2480193" name="Equation" r:id="rId12" imgW="127000" imgH="165100" progId="Equation.DSMT4">
                  <p:embed/>
                </p:oleObj>
              </mc:Choice>
              <mc:Fallback>
                <p:oleObj name="Equation" r:id="rId12" imgW="127000" imgH="165100" progId="Equation.DSMT4">
                  <p:embed/>
                  <p:pic>
                    <p:nvPicPr>
                      <p:cNvPr id="0" name=""/>
                      <p:cNvPicPr/>
                      <p:nvPr/>
                    </p:nvPicPr>
                    <p:blipFill>
                      <a:blip r:embed="rId13"/>
                      <a:stretch>
                        <a:fillRect/>
                      </a:stretch>
                    </p:blipFill>
                    <p:spPr>
                      <a:xfrm>
                        <a:off x="7119937" y="2045614"/>
                        <a:ext cx="212725" cy="274637"/>
                      </a:xfrm>
                      <a:prstGeom prst="rect">
                        <a:avLst/>
                      </a:prstGeom>
                    </p:spPr>
                  </p:pic>
                </p:oleObj>
              </mc:Fallback>
            </mc:AlternateContent>
          </a:graphicData>
        </a:graphic>
      </p:graphicFrame>
      <p:cxnSp>
        <p:nvCxnSpPr>
          <p:cNvPr id="77" name="Straight Connector 17"/>
          <p:cNvCxnSpPr>
            <a:cxnSpLocks noChangeShapeType="1"/>
            <a:endCxn id="25601" idx="16"/>
          </p:cNvCxnSpPr>
          <p:nvPr/>
        </p:nvCxnSpPr>
        <p:spPr bwMode="auto">
          <a:xfrm flipV="1">
            <a:off x="7306260" y="1722968"/>
            <a:ext cx="1984904" cy="1016914"/>
          </a:xfrm>
          <a:prstGeom prst="line">
            <a:avLst/>
          </a:prstGeom>
          <a:noFill/>
          <a:ln w="28575">
            <a:solidFill>
              <a:schemeClr val="tx1"/>
            </a:solidFill>
            <a:round/>
            <a:headEnd/>
            <a:tailEnd/>
          </a:ln>
        </p:spPr>
      </p:cxnSp>
      <p:graphicFrame>
        <p:nvGraphicFramePr>
          <p:cNvPr id="84" name="Object 3"/>
          <p:cNvGraphicFramePr>
            <a:graphicFrameLocks noChangeAspect="1"/>
          </p:cNvGraphicFramePr>
          <p:nvPr>
            <p:extLst>
              <p:ext uri="{D42A27DB-BD31-4B8C-83A1-F6EECF244321}">
                <p14:modId xmlns:p14="http://schemas.microsoft.com/office/powerpoint/2010/main" val="2070064000"/>
              </p:ext>
            </p:extLst>
          </p:nvPr>
        </p:nvGraphicFramePr>
        <p:xfrm>
          <a:off x="6247606" y="1397912"/>
          <a:ext cx="357187" cy="276225"/>
        </p:xfrm>
        <a:graphic>
          <a:graphicData uri="http://schemas.openxmlformats.org/presentationml/2006/ole">
            <mc:AlternateContent xmlns:mc="http://schemas.openxmlformats.org/markup-compatibility/2006">
              <mc:Choice xmlns:v="urn:schemas-microsoft-com:vml" Requires="v">
                <p:oleObj spid="_x0000_s2480194" name="Equation" r:id="rId14" imgW="228600" imgH="177800" progId="Equation.DSMT4">
                  <p:embed/>
                </p:oleObj>
              </mc:Choice>
              <mc:Fallback>
                <p:oleObj name="Equation" r:id="rId14" imgW="228600" imgH="177800" progId="Equation.DSMT4">
                  <p:embed/>
                  <p:pic>
                    <p:nvPicPr>
                      <p:cNvPr id="0" name=""/>
                      <p:cNvPicPr>
                        <a:picLocks noChangeAspect="1" noChangeArrowheads="1"/>
                      </p:cNvPicPr>
                      <p:nvPr/>
                    </p:nvPicPr>
                    <p:blipFill>
                      <a:blip r:embed="rId15"/>
                      <a:srcRect/>
                      <a:stretch>
                        <a:fillRect/>
                      </a:stretch>
                    </p:blipFill>
                    <p:spPr bwMode="auto">
                      <a:xfrm>
                        <a:off x="6247606" y="1397912"/>
                        <a:ext cx="357187"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Oval 2"/>
          <p:cNvSpPr/>
          <p:nvPr/>
        </p:nvSpPr>
        <p:spPr>
          <a:xfrm rot="20051194">
            <a:off x="6677515" y="1606060"/>
            <a:ext cx="431782" cy="480505"/>
          </a:xfrm>
          <a:prstGeom prst="ellipse">
            <a:avLst/>
          </a:prstGeom>
          <a:solidFill>
            <a:srgbClr val="0000FF">
              <a:alpha val="74000"/>
            </a:srgbClr>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3" idx="0"/>
          </p:cNvCxnSpPr>
          <p:nvPr/>
        </p:nvCxnSpPr>
        <p:spPr>
          <a:xfrm flipV="1">
            <a:off x="6788790" y="1368425"/>
            <a:ext cx="554985" cy="2616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25610" idx="6"/>
          </p:cNvCxnSpPr>
          <p:nvPr/>
        </p:nvCxnSpPr>
        <p:spPr>
          <a:xfrm flipV="1">
            <a:off x="7056967" y="1765300"/>
            <a:ext cx="528108" cy="26246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3" idx="5"/>
          </p:cNvCxnSpPr>
          <p:nvPr/>
        </p:nvCxnSpPr>
        <p:spPr>
          <a:xfrm>
            <a:off x="6883400" y="1841500"/>
            <a:ext cx="221406" cy="91272"/>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6883400" y="1841500"/>
            <a:ext cx="342900" cy="7080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89"/>
          <p:cNvGraphicFramePr>
            <a:graphicFrameLocks noChangeAspect="1"/>
          </p:cNvGraphicFramePr>
          <p:nvPr>
            <p:extLst>
              <p:ext uri="{D42A27DB-BD31-4B8C-83A1-F6EECF244321}">
                <p14:modId xmlns:p14="http://schemas.microsoft.com/office/powerpoint/2010/main" val="775861944"/>
              </p:ext>
            </p:extLst>
          </p:nvPr>
        </p:nvGraphicFramePr>
        <p:xfrm>
          <a:off x="6889750" y="1639343"/>
          <a:ext cx="192088" cy="211137"/>
        </p:xfrm>
        <a:graphic>
          <a:graphicData uri="http://schemas.openxmlformats.org/presentationml/2006/ole">
            <mc:AlternateContent xmlns:mc="http://schemas.openxmlformats.org/markup-compatibility/2006">
              <mc:Choice xmlns:v="urn:schemas-microsoft-com:vml" Requires="v">
                <p:oleObj spid="_x0000_s2480195" name="Equation" r:id="rId16" imgW="114300" imgH="127000" progId="Equation.DSMT4">
                  <p:embed/>
                </p:oleObj>
              </mc:Choice>
              <mc:Fallback>
                <p:oleObj name="Equation" r:id="rId16" imgW="114300" imgH="127000" progId="Equation.DSMT4">
                  <p:embed/>
                  <p:pic>
                    <p:nvPicPr>
                      <p:cNvPr id="0" name=""/>
                      <p:cNvPicPr/>
                      <p:nvPr/>
                    </p:nvPicPr>
                    <p:blipFill>
                      <a:blip r:embed="rId17"/>
                      <a:stretch>
                        <a:fillRect/>
                      </a:stretch>
                    </p:blipFill>
                    <p:spPr>
                      <a:xfrm>
                        <a:off x="6889750" y="1639343"/>
                        <a:ext cx="192088" cy="211137"/>
                      </a:xfrm>
                      <a:prstGeom prst="rect">
                        <a:avLst/>
                      </a:prstGeom>
                    </p:spPr>
                  </p:pic>
                </p:oleObj>
              </mc:Fallback>
            </mc:AlternateContent>
          </a:graphicData>
        </a:graphic>
      </p:graphicFrame>
      <p:graphicFrame>
        <p:nvGraphicFramePr>
          <p:cNvPr id="91" name="Object 3"/>
          <p:cNvGraphicFramePr>
            <a:graphicFrameLocks noChangeAspect="1"/>
          </p:cNvGraphicFramePr>
          <p:nvPr>
            <p:extLst>
              <p:ext uri="{D42A27DB-BD31-4B8C-83A1-F6EECF244321}">
                <p14:modId xmlns:p14="http://schemas.microsoft.com/office/powerpoint/2010/main" val="2757146865"/>
              </p:ext>
            </p:extLst>
          </p:nvPr>
        </p:nvGraphicFramePr>
        <p:xfrm>
          <a:off x="6489703" y="1744912"/>
          <a:ext cx="251032" cy="318828"/>
        </p:xfrm>
        <a:graphic>
          <a:graphicData uri="http://schemas.openxmlformats.org/presentationml/2006/ole">
            <mc:AlternateContent xmlns:mc="http://schemas.openxmlformats.org/markup-compatibility/2006">
              <mc:Choice xmlns:v="urn:schemas-microsoft-com:vml" Requires="v">
                <p:oleObj spid="_x0000_s2480196" name="Equation" r:id="rId18" imgW="139700" imgH="177800" progId="Equation.DSMT4">
                  <p:embed/>
                </p:oleObj>
              </mc:Choice>
              <mc:Fallback>
                <p:oleObj name="Equation" r:id="rId18" imgW="139700" imgH="177800" progId="Equation.DSMT4">
                  <p:embed/>
                  <p:pic>
                    <p:nvPicPr>
                      <p:cNvPr id="0" name=""/>
                      <p:cNvPicPr>
                        <a:picLocks noChangeAspect="1" noChangeArrowheads="1"/>
                      </p:cNvPicPr>
                      <p:nvPr/>
                    </p:nvPicPr>
                    <p:blipFill>
                      <a:blip r:embed="rId19"/>
                      <a:srcRect/>
                      <a:stretch>
                        <a:fillRect/>
                      </a:stretch>
                    </p:blipFill>
                    <p:spPr bwMode="auto">
                      <a:xfrm>
                        <a:off x="6489703" y="1744912"/>
                        <a:ext cx="251032" cy="318828"/>
                      </a:xfrm>
                      <a:prstGeom prst="rect">
                        <a:avLst/>
                      </a:prstGeom>
                      <a:noFill/>
                    </p:spPr>
                  </p:pic>
                </p:oleObj>
              </mc:Fallback>
            </mc:AlternateContent>
          </a:graphicData>
        </a:graphic>
      </p:graphicFrame>
      <p:sp>
        <p:nvSpPr>
          <p:cNvPr id="98" name="Freeform 68"/>
          <p:cNvSpPr>
            <a:spLocks noChangeArrowheads="1"/>
          </p:cNvSpPr>
          <p:nvPr/>
        </p:nvSpPr>
        <p:spPr bwMode="auto">
          <a:xfrm>
            <a:off x="8812159" y="175168"/>
            <a:ext cx="855663" cy="1152525"/>
          </a:xfrm>
          <a:custGeom>
            <a:avLst/>
            <a:gdLst>
              <a:gd name="T0" fmla="*/ 0 w 855662"/>
              <a:gd name="T1" fmla="*/ 53975 h 1152525"/>
              <a:gd name="T2" fmla="*/ 127000 w 855662"/>
              <a:gd name="T3" fmla="*/ 9525 h 1152525"/>
              <a:gd name="T4" fmla="*/ 260350 w 855662"/>
              <a:gd name="T5" fmla="*/ 3175 h 1152525"/>
              <a:gd name="T6" fmla="*/ 390525 w 855662"/>
              <a:gd name="T7" fmla="*/ 28575 h 1152525"/>
              <a:gd name="T8" fmla="*/ 520708 w 855662"/>
              <a:gd name="T9" fmla="*/ 88900 h 1152525"/>
              <a:gd name="T10" fmla="*/ 638183 w 855662"/>
              <a:gd name="T11" fmla="*/ 177800 h 1152525"/>
              <a:gd name="T12" fmla="*/ 736608 w 855662"/>
              <a:gd name="T13" fmla="*/ 298450 h 1152525"/>
              <a:gd name="T14" fmla="*/ 828683 w 855662"/>
              <a:gd name="T15" fmla="*/ 495300 h 1152525"/>
              <a:gd name="T16" fmla="*/ 854083 w 855662"/>
              <a:gd name="T17" fmla="*/ 708025 h 1152525"/>
              <a:gd name="T18" fmla="*/ 838208 w 855662"/>
              <a:gd name="T19" fmla="*/ 841375 h 1152525"/>
              <a:gd name="T20" fmla="*/ 781058 w 855662"/>
              <a:gd name="T21" fmla="*/ 987425 h 1152525"/>
              <a:gd name="T22" fmla="*/ 695333 w 855662"/>
              <a:gd name="T23" fmla="*/ 1098550 h 1152525"/>
              <a:gd name="T24" fmla="*/ 625483 w 855662"/>
              <a:gd name="T25" fmla="*/ 1152525 h 1152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5662"/>
              <a:gd name="T40" fmla="*/ 0 h 1152525"/>
              <a:gd name="T41" fmla="*/ 855662 w 855662"/>
              <a:gd name="T42" fmla="*/ 1152525 h 1152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5662" h="1152525">
                <a:moveTo>
                  <a:pt x="0" y="53975"/>
                </a:moveTo>
                <a:cubicBezTo>
                  <a:pt x="41804" y="35983"/>
                  <a:pt x="83608" y="17992"/>
                  <a:pt x="127000" y="9525"/>
                </a:cubicBezTo>
                <a:cubicBezTo>
                  <a:pt x="170392" y="1058"/>
                  <a:pt x="216429" y="0"/>
                  <a:pt x="260350" y="3175"/>
                </a:cubicBezTo>
                <a:cubicBezTo>
                  <a:pt x="304271" y="6350"/>
                  <a:pt x="347133" y="14288"/>
                  <a:pt x="390525" y="28575"/>
                </a:cubicBezTo>
                <a:cubicBezTo>
                  <a:pt x="433917" y="42862"/>
                  <a:pt x="479425" y="64029"/>
                  <a:pt x="520700" y="88900"/>
                </a:cubicBezTo>
                <a:cubicBezTo>
                  <a:pt x="561975" y="113771"/>
                  <a:pt x="602192" y="142875"/>
                  <a:pt x="638175" y="177800"/>
                </a:cubicBezTo>
                <a:cubicBezTo>
                  <a:pt x="674158" y="212725"/>
                  <a:pt x="704850" y="245533"/>
                  <a:pt x="736600" y="298450"/>
                </a:cubicBezTo>
                <a:cubicBezTo>
                  <a:pt x="768350" y="351367"/>
                  <a:pt x="809096" y="427038"/>
                  <a:pt x="828675" y="495300"/>
                </a:cubicBezTo>
                <a:cubicBezTo>
                  <a:pt x="848254" y="563562"/>
                  <a:pt x="852488" y="650346"/>
                  <a:pt x="854075" y="708025"/>
                </a:cubicBezTo>
                <a:cubicBezTo>
                  <a:pt x="855662" y="765704"/>
                  <a:pt x="850371" y="794808"/>
                  <a:pt x="838200" y="841375"/>
                </a:cubicBezTo>
                <a:cubicBezTo>
                  <a:pt x="826029" y="887942"/>
                  <a:pt x="804863" y="944563"/>
                  <a:pt x="781050" y="987425"/>
                </a:cubicBezTo>
                <a:cubicBezTo>
                  <a:pt x="757238" y="1030288"/>
                  <a:pt x="721254" y="1071033"/>
                  <a:pt x="695325" y="1098550"/>
                </a:cubicBezTo>
                <a:cubicBezTo>
                  <a:pt x="669396" y="1126067"/>
                  <a:pt x="647435" y="1139296"/>
                  <a:pt x="625475" y="1152525"/>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25614" name="Group 25613"/>
          <p:cNvGrpSpPr/>
          <p:nvPr/>
        </p:nvGrpSpPr>
        <p:grpSpPr>
          <a:xfrm>
            <a:off x="7221484" y="162468"/>
            <a:ext cx="2428875" cy="1935163"/>
            <a:chOff x="7221484" y="162468"/>
            <a:chExt cx="2428875" cy="1935163"/>
          </a:xfrm>
        </p:grpSpPr>
        <p:sp>
          <p:nvSpPr>
            <p:cNvPr id="95" name="Donut 94"/>
            <p:cNvSpPr/>
            <p:nvPr/>
          </p:nvSpPr>
          <p:spPr bwMode="auto">
            <a:xfrm rot="20008896">
              <a:off x="8547047" y="162468"/>
              <a:ext cx="1103312" cy="1270000"/>
            </a:xfrm>
            <a:prstGeom prst="donut">
              <a:avLst>
                <a:gd name="adj" fmla="val 0"/>
              </a:avLst>
            </a:prstGeom>
            <a:solidFill>
              <a:srgbClr val="FF0000"/>
            </a:solidFill>
            <a:ln w="28575" cap="flat" cmpd="sng" algn="ctr">
              <a:solidFill>
                <a:srgbClr val="008000"/>
              </a:solidFill>
              <a:prstDash val="lgDash"/>
              <a:round/>
              <a:headEnd type="none" w="med" len="med"/>
              <a:tailEnd type="none" w="med" len="med"/>
            </a:ln>
            <a:effectLst/>
          </p:spPr>
          <p:txBody>
            <a:bodyPr/>
            <a:lstStyle/>
            <a:p>
              <a:pPr>
                <a:defRPr/>
              </a:pPr>
              <a:endParaRPr lang="en-US">
                <a:ea typeface="ＭＳ Ｐゴシック" charset="-128"/>
                <a:cs typeface="ＭＳ Ｐゴシック" charset="-128"/>
              </a:endParaRPr>
            </a:p>
          </p:txBody>
        </p:sp>
        <p:graphicFrame>
          <p:nvGraphicFramePr>
            <p:cNvPr id="92" name="Object 2"/>
            <p:cNvGraphicFramePr>
              <a:graphicFrameLocks noChangeAspect="1"/>
            </p:cNvGraphicFramePr>
            <p:nvPr>
              <p:extLst>
                <p:ext uri="{D42A27DB-BD31-4B8C-83A1-F6EECF244321}">
                  <p14:modId xmlns:p14="http://schemas.microsoft.com/office/powerpoint/2010/main" val="889350044"/>
                </p:ext>
              </p:extLst>
            </p:nvPr>
          </p:nvGraphicFramePr>
          <p:xfrm>
            <a:off x="8614358" y="1679575"/>
            <a:ext cx="268288" cy="292100"/>
          </p:xfrm>
          <a:graphic>
            <a:graphicData uri="http://schemas.openxmlformats.org/presentationml/2006/ole">
              <mc:AlternateContent xmlns:mc="http://schemas.openxmlformats.org/markup-compatibility/2006">
                <mc:Choice xmlns:v="urn:schemas-microsoft-com:vml" Requires="v">
                  <p:oleObj spid="_x0000_s2480197" name="Equation" r:id="rId20" imgW="139700" imgH="152400" progId="Equation.DSMT4">
                    <p:embed/>
                  </p:oleObj>
                </mc:Choice>
                <mc:Fallback>
                  <p:oleObj name="Equation" r:id="rId20" imgW="139700" imgH="152400" progId="Equation.DSMT4">
                    <p:embed/>
                    <p:pic>
                      <p:nvPicPr>
                        <p:cNvPr id="0" name=""/>
                        <p:cNvPicPr>
                          <a:picLocks noChangeAspect="1" noChangeArrowheads="1"/>
                        </p:cNvPicPr>
                        <p:nvPr/>
                      </p:nvPicPr>
                      <p:blipFill>
                        <a:blip r:embed="rId21"/>
                        <a:srcRect/>
                        <a:stretch>
                          <a:fillRect/>
                        </a:stretch>
                      </p:blipFill>
                      <p:spPr bwMode="auto">
                        <a:xfrm>
                          <a:off x="8614358" y="1679575"/>
                          <a:ext cx="268288" cy="292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93" name="Straight Arrow Connector 31"/>
            <p:cNvCxnSpPr>
              <a:cxnSpLocks noChangeShapeType="1"/>
            </p:cNvCxnSpPr>
            <p:nvPr/>
          </p:nvCxnSpPr>
          <p:spPr bwMode="auto">
            <a:xfrm>
              <a:off x="7758059" y="1438818"/>
              <a:ext cx="6096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94" name="Donut 93"/>
            <p:cNvSpPr/>
            <p:nvPr/>
          </p:nvSpPr>
          <p:spPr bwMode="auto">
            <a:xfrm rot="20008896">
              <a:off x="7221484" y="827631"/>
              <a:ext cx="1103313" cy="1270000"/>
            </a:xfrm>
            <a:prstGeom prst="donut">
              <a:avLst>
                <a:gd name="adj" fmla="val 0"/>
              </a:avLst>
            </a:prstGeom>
            <a:solidFill>
              <a:srgbClr val="FF0000"/>
            </a:solidFill>
            <a:ln w="28575" cap="flat" cmpd="sng" algn="ctr">
              <a:solidFill>
                <a:srgbClr val="008000"/>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cxnSp>
          <p:nvCxnSpPr>
            <p:cNvPr id="96" name="Straight Connector 68"/>
            <p:cNvCxnSpPr>
              <a:cxnSpLocks noChangeShapeType="1"/>
              <a:stCxn id="94" idx="0"/>
              <a:endCxn id="95" idx="0"/>
            </p:cNvCxnSpPr>
            <p:nvPr/>
          </p:nvCxnSpPr>
          <p:spPr bwMode="auto">
            <a:xfrm rot="5400000" flipH="1" flipV="1">
              <a:off x="7819971" y="-101056"/>
              <a:ext cx="665163" cy="1325562"/>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cxnSp>
          <p:nvCxnSpPr>
            <p:cNvPr id="97" name="Straight Connector 70"/>
            <p:cNvCxnSpPr>
              <a:cxnSpLocks noChangeShapeType="1"/>
              <a:stCxn id="94" idx="4"/>
              <a:endCxn id="95" idx="4"/>
            </p:cNvCxnSpPr>
            <p:nvPr/>
          </p:nvCxnSpPr>
          <p:spPr bwMode="auto">
            <a:xfrm rot="5400000" flipH="1" flipV="1">
              <a:off x="8386709" y="1035593"/>
              <a:ext cx="665163" cy="1325563"/>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graphicFrame>
          <p:nvGraphicFramePr>
            <p:cNvPr id="99" name="Object 6"/>
            <p:cNvGraphicFramePr>
              <a:graphicFrameLocks noChangeAspect="1"/>
            </p:cNvGraphicFramePr>
            <p:nvPr>
              <p:extLst>
                <p:ext uri="{D42A27DB-BD31-4B8C-83A1-F6EECF244321}">
                  <p14:modId xmlns:p14="http://schemas.microsoft.com/office/powerpoint/2010/main" val="5524575"/>
                </p:ext>
              </p:extLst>
            </p:nvPr>
          </p:nvGraphicFramePr>
          <p:xfrm>
            <a:off x="7940196" y="1197175"/>
            <a:ext cx="195263" cy="244475"/>
          </p:xfrm>
          <a:graphic>
            <a:graphicData uri="http://schemas.openxmlformats.org/presentationml/2006/ole">
              <mc:AlternateContent xmlns:mc="http://schemas.openxmlformats.org/markup-compatibility/2006">
                <mc:Choice xmlns:v="urn:schemas-microsoft-com:vml" Requires="v">
                  <p:oleObj spid="_x0000_s2480198" name="Equation" r:id="rId22" imgW="101600" imgH="127000" progId="Equation.DSMT4">
                    <p:embed/>
                  </p:oleObj>
                </mc:Choice>
                <mc:Fallback>
                  <p:oleObj name="Equation" r:id="rId22" imgW="101600" imgH="1270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40196" y="1197175"/>
                          <a:ext cx="195263"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75" name="Donut 74"/>
          <p:cNvSpPr/>
          <p:nvPr/>
        </p:nvSpPr>
        <p:spPr bwMode="auto">
          <a:xfrm rot="20008896">
            <a:off x="6038850" y="885151"/>
            <a:ext cx="1755775" cy="1938337"/>
          </a:xfrm>
          <a:prstGeom prst="donut">
            <a:avLst>
              <a:gd name="adj" fmla="val 11306"/>
            </a:avLst>
          </a:prstGeom>
          <a:solidFill>
            <a:srgbClr val="FF0000"/>
          </a:solidFill>
          <a:ln w="190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22" name="Freeform 21"/>
          <p:cNvSpPr/>
          <p:nvPr/>
        </p:nvSpPr>
        <p:spPr>
          <a:xfrm>
            <a:off x="7162800" y="14414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99"/>
          <p:cNvSpPr/>
          <p:nvPr/>
        </p:nvSpPr>
        <p:spPr>
          <a:xfrm>
            <a:off x="8497887" y="7937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7"/>
          <p:cNvCxnSpPr>
            <a:cxnSpLocks noChangeShapeType="1"/>
          </p:cNvCxnSpPr>
          <p:nvPr/>
        </p:nvCxnSpPr>
        <p:spPr bwMode="auto">
          <a:xfrm flipV="1">
            <a:off x="6637868" y="-63499"/>
            <a:ext cx="2215620" cy="994832"/>
          </a:xfrm>
          <a:prstGeom prst="line">
            <a:avLst/>
          </a:prstGeom>
          <a:noFill/>
          <a:ln w="28575">
            <a:solidFill>
              <a:schemeClr val="tx1"/>
            </a:solidFill>
            <a:round/>
            <a:headEnd/>
            <a:tailEnd/>
          </a:ln>
        </p:spPr>
      </p:cxnSp>
      <p:sp>
        <p:nvSpPr>
          <p:cNvPr id="25601" name="Freeform 25600"/>
          <p:cNvSpPr/>
          <p:nvPr/>
        </p:nvSpPr>
        <p:spPr>
          <a:xfrm>
            <a:off x="6658030" y="-38099"/>
            <a:ext cx="2633134" cy="2726267"/>
          </a:xfrm>
          <a:custGeom>
            <a:avLst/>
            <a:gdLst>
              <a:gd name="connsiteX0" fmla="*/ 101600 w 2633134"/>
              <a:gd name="connsiteY0" fmla="*/ 931334 h 2726267"/>
              <a:gd name="connsiteX1" fmla="*/ 249767 w 2633134"/>
              <a:gd name="connsiteY1" fmla="*/ 931334 h 2726267"/>
              <a:gd name="connsiteX2" fmla="*/ 406400 w 2633134"/>
              <a:gd name="connsiteY2" fmla="*/ 956734 h 2726267"/>
              <a:gd name="connsiteX3" fmla="*/ 554567 w 2633134"/>
              <a:gd name="connsiteY3" fmla="*/ 1011767 h 2726267"/>
              <a:gd name="connsiteX4" fmla="*/ 706967 w 2633134"/>
              <a:gd name="connsiteY4" fmla="*/ 1096434 h 2726267"/>
              <a:gd name="connsiteX5" fmla="*/ 825500 w 2633134"/>
              <a:gd name="connsiteY5" fmla="*/ 1198034 h 2726267"/>
              <a:gd name="connsiteX6" fmla="*/ 939800 w 2633134"/>
              <a:gd name="connsiteY6" fmla="*/ 1316567 h 2726267"/>
              <a:gd name="connsiteX7" fmla="*/ 1032934 w 2633134"/>
              <a:gd name="connsiteY7" fmla="*/ 1464734 h 2726267"/>
              <a:gd name="connsiteX8" fmla="*/ 1109134 w 2633134"/>
              <a:gd name="connsiteY8" fmla="*/ 1659467 h 2726267"/>
              <a:gd name="connsiteX9" fmla="*/ 1151467 w 2633134"/>
              <a:gd name="connsiteY9" fmla="*/ 1862667 h 2726267"/>
              <a:gd name="connsiteX10" fmla="*/ 1151467 w 2633134"/>
              <a:gd name="connsiteY10" fmla="*/ 2019300 h 2726267"/>
              <a:gd name="connsiteX11" fmla="*/ 1126067 w 2633134"/>
              <a:gd name="connsiteY11" fmla="*/ 2218267 h 2726267"/>
              <a:gd name="connsiteX12" fmla="*/ 1049867 w 2633134"/>
              <a:gd name="connsiteY12" fmla="*/ 2400300 h 2726267"/>
              <a:gd name="connsiteX13" fmla="*/ 956734 w 2633134"/>
              <a:gd name="connsiteY13" fmla="*/ 2552700 h 2726267"/>
              <a:gd name="connsiteX14" fmla="*/ 859367 w 2633134"/>
              <a:gd name="connsiteY14" fmla="*/ 2645834 h 2726267"/>
              <a:gd name="connsiteX15" fmla="*/ 736600 w 2633134"/>
              <a:gd name="connsiteY15" fmla="*/ 2726267 h 2726267"/>
              <a:gd name="connsiteX16" fmla="*/ 2633134 w 2633134"/>
              <a:gd name="connsiteY16" fmla="*/ 1761067 h 2726267"/>
              <a:gd name="connsiteX17" fmla="*/ 2611967 w 2633134"/>
              <a:gd name="connsiteY17" fmla="*/ 0 h 2726267"/>
              <a:gd name="connsiteX18" fmla="*/ 2163234 w 2633134"/>
              <a:gd name="connsiteY18" fmla="*/ 12700 h 2726267"/>
              <a:gd name="connsiteX19" fmla="*/ 1270000 w 2633134"/>
              <a:gd name="connsiteY19" fmla="*/ 355600 h 2726267"/>
              <a:gd name="connsiteX20" fmla="*/ 0 w 2633134"/>
              <a:gd name="connsiteY20" fmla="*/ 965200 h 2726267"/>
              <a:gd name="connsiteX21" fmla="*/ 165100 w 2633134"/>
              <a:gd name="connsiteY21" fmla="*/ 931334 h 2726267"/>
              <a:gd name="connsiteX22" fmla="*/ 338667 w 2633134"/>
              <a:gd name="connsiteY22" fmla="*/ 948267 h 2726267"/>
              <a:gd name="connsiteX23" fmla="*/ 499534 w 2633134"/>
              <a:gd name="connsiteY23" fmla="*/ 986367 h 2726267"/>
              <a:gd name="connsiteX24" fmla="*/ 711200 w 2633134"/>
              <a:gd name="connsiteY24" fmla="*/ 1100667 h 272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33134" h="2726267">
                <a:moveTo>
                  <a:pt x="101600" y="931334"/>
                </a:moveTo>
                <a:lnTo>
                  <a:pt x="249767" y="931334"/>
                </a:lnTo>
                <a:lnTo>
                  <a:pt x="406400" y="956734"/>
                </a:lnTo>
                <a:lnTo>
                  <a:pt x="554567" y="1011767"/>
                </a:lnTo>
                <a:lnTo>
                  <a:pt x="706967" y="1096434"/>
                </a:lnTo>
                <a:lnTo>
                  <a:pt x="825500" y="1198034"/>
                </a:lnTo>
                <a:lnTo>
                  <a:pt x="939800" y="1316567"/>
                </a:lnTo>
                <a:lnTo>
                  <a:pt x="1032934" y="1464734"/>
                </a:lnTo>
                <a:lnTo>
                  <a:pt x="1109134" y="1659467"/>
                </a:lnTo>
                <a:lnTo>
                  <a:pt x="1151467" y="1862667"/>
                </a:lnTo>
                <a:lnTo>
                  <a:pt x="1151467" y="2019300"/>
                </a:lnTo>
                <a:lnTo>
                  <a:pt x="1126067" y="2218267"/>
                </a:lnTo>
                <a:lnTo>
                  <a:pt x="1049867" y="2400300"/>
                </a:lnTo>
                <a:lnTo>
                  <a:pt x="956734" y="2552700"/>
                </a:lnTo>
                <a:lnTo>
                  <a:pt x="859367" y="2645834"/>
                </a:lnTo>
                <a:lnTo>
                  <a:pt x="736600" y="2726267"/>
                </a:lnTo>
                <a:lnTo>
                  <a:pt x="2633134" y="1761067"/>
                </a:lnTo>
                <a:lnTo>
                  <a:pt x="2611967" y="0"/>
                </a:lnTo>
                <a:lnTo>
                  <a:pt x="2163234" y="12700"/>
                </a:lnTo>
                <a:lnTo>
                  <a:pt x="1270000" y="355600"/>
                </a:lnTo>
                <a:lnTo>
                  <a:pt x="0" y="965200"/>
                </a:lnTo>
                <a:lnTo>
                  <a:pt x="165100" y="931334"/>
                </a:lnTo>
                <a:lnTo>
                  <a:pt x="338667" y="948267"/>
                </a:lnTo>
                <a:lnTo>
                  <a:pt x="499534" y="986367"/>
                </a:lnTo>
                <a:lnTo>
                  <a:pt x="711200" y="1100667"/>
                </a:lnTo>
              </a:path>
            </a:pathLst>
          </a:custGeom>
          <a:solidFill>
            <a:srgbClr val="FF0000">
              <a:alpha val="34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09" name="Freeform 25608"/>
          <p:cNvSpPr/>
          <p:nvPr/>
        </p:nvSpPr>
        <p:spPr>
          <a:xfrm>
            <a:off x="7572376" y="471871"/>
            <a:ext cx="1672167" cy="1202266"/>
          </a:xfrm>
          <a:custGeom>
            <a:avLst/>
            <a:gdLst>
              <a:gd name="connsiteX0" fmla="*/ 0 w 1672167"/>
              <a:gd name="connsiteY0" fmla="*/ 783166 h 1202266"/>
              <a:gd name="connsiteX1" fmla="*/ 135467 w 1672167"/>
              <a:gd name="connsiteY1" fmla="*/ 956733 h 1202266"/>
              <a:gd name="connsiteX2" fmla="*/ 186267 w 1672167"/>
              <a:gd name="connsiteY2" fmla="*/ 1096433 h 1202266"/>
              <a:gd name="connsiteX3" fmla="*/ 224367 w 1672167"/>
              <a:gd name="connsiteY3" fmla="*/ 1202266 h 1202266"/>
              <a:gd name="connsiteX4" fmla="*/ 1672167 w 1672167"/>
              <a:gd name="connsiteY4" fmla="*/ 512233 h 1202266"/>
              <a:gd name="connsiteX5" fmla="*/ 1642533 w 1672167"/>
              <a:gd name="connsiteY5" fmla="*/ 0 h 1202266"/>
              <a:gd name="connsiteX6" fmla="*/ 0 w 1672167"/>
              <a:gd name="connsiteY6" fmla="*/ 783166 h 1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67" h="1202266">
                <a:moveTo>
                  <a:pt x="0" y="783166"/>
                </a:moveTo>
                <a:lnTo>
                  <a:pt x="135467" y="956733"/>
                </a:lnTo>
                <a:lnTo>
                  <a:pt x="186267" y="1096433"/>
                </a:lnTo>
                <a:lnTo>
                  <a:pt x="224367" y="1202266"/>
                </a:lnTo>
                <a:lnTo>
                  <a:pt x="1672167" y="512233"/>
                </a:lnTo>
                <a:lnTo>
                  <a:pt x="1642533" y="0"/>
                </a:lnTo>
                <a:lnTo>
                  <a:pt x="0" y="783166"/>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10" name="Freeform 25609"/>
          <p:cNvSpPr/>
          <p:nvPr/>
        </p:nvSpPr>
        <p:spPr>
          <a:xfrm>
            <a:off x="6794500" y="1346200"/>
            <a:ext cx="795867" cy="681567"/>
          </a:xfrm>
          <a:custGeom>
            <a:avLst/>
            <a:gdLst>
              <a:gd name="connsiteX0" fmla="*/ 67733 w 795867"/>
              <a:gd name="connsiteY0" fmla="*/ 258233 h 681567"/>
              <a:gd name="connsiteX1" fmla="*/ 182033 w 795867"/>
              <a:gd name="connsiteY1" fmla="*/ 279400 h 681567"/>
              <a:gd name="connsiteX2" fmla="*/ 275167 w 795867"/>
              <a:gd name="connsiteY2" fmla="*/ 347133 h 681567"/>
              <a:gd name="connsiteX3" fmla="*/ 321733 w 795867"/>
              <a:gd name="connsiteY3" fmla="*/ 469900 h 681567"/>
              <a:gd name="connsiteX4" fmla="*/ 321733 w 795867"/>
              <a:gd name="connsiteY4" fmla="*/ 571500 h 681567"/>
              <a:gd name="connsiteX5" fmla="*/ 296333 w 795867"/>
              <a:gd name="connsiteY5" fmla="*/ 639233 h 681567"/>
              <a:gd name="connsiteX6" fmla="*/ 262467 w 795867"/>
              <a:gd name="connsiteY6" fmla="*/ 681567 h 681567"/>
              <a:gd name="connsiteX7" fmla="*/ 795867 w 795867"/>
              <a:gd name="connsiteY7" fmla="*/ 414867 h 681567"/>
              <a:gd name="connsiteX8" fmla="*/ 770467 w 795867"/>
              <a:gd name="connsiteY8" fmla="*/ 300567 h 681567"/>
              <a:gd name="connsiteX9" fmla="*/ 706967 w 795867"/>
              <a:gd name="connsiteY9" fmla="*/ 173567 h 681567"/>
              <a:gd name="connsiteX10" fmla="*/ 643467 w 795867"/>
              <a:gd name="connsiteY10" fmla="*/ 76200 h 681567"/>
              <a:gd name="connsiteX11" fmla="*/ 584200 w 795867"/>
              <a:gd name="connsiteY11" fmla="*/ 0 h 681567"/>
              <a:gd name="connsiteX12" fmla="*/ 0 w 795867"/>
              <a:gd name="connsiteY12" fmla="*/ 266700 h 681567"/>
              <a:gd name="connsiteX13" fmla="*/ 67733 w 795867"/>
              <a:gd name="connsiteY13" fmla="*/ 258233 h 6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5867" h="681567">
                <a:moveTo>
                  <a:pt x="67733" y="258233"/>
                </a:moveTo>
                <a:lnTo>
                  <a:pt x="182033" y="279400"/>
                </a:lnTo>
                <a:lnTo>
                  <a:pt x="275167" y="347133"/>
                </a:lnTo>
                <a:lnTo>
                  <a:pt x="321733" y="469900"/>
                </a:lnTo>
                <a:lnTo>
                  <a:pt x="321733" y="571500"/>
                </a:lnTo>
                <a:lnTo>
                  <a:pt x="296333" y="639233"/>
                </a:lnTo>
                <a:lnTo>
                  <a:pt x="262467" y="681567"/>
                </a:lnTo>
                <a:lnTo>
                  <a:pt x="795867" y="414867"/>
                </a:lnTo>
                <a:lnTo>
                  <a:pt x="770467" y="300567"/>
                </a:lnTo>
                <a:lnTo>
                  <a:pt x="706967" y="173567"/>
                </a:lnTo>
                <a:lnTo>
                  <a:pt x="643467" y="76200"/>
                </a:lnTo>
                <a:lnTo>
                  <a:pt x="584200" y="0"/>
                </a:lnTo>
                <a:lnTo>
                  <a:pt x="0" y="266700"/>
                </a:lnTo>
                <a:lnTo>
                  <a:pt x="67733" y="258233"/>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V="1">
            <a:off x="7111158" y="5064124"/>
            <a:ext cx="390203" cy="382587"/>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1685072029"/>
              </p:ext>
            </p:extLst>
          </p:nvPr>
        </p:nvGraphicFramePr>
        <p:xfrm>
          <a:off x="7541566" y="4889000"/>
          <a:ext cx="117475" cy="175124"/>
        </p:xfrm>
        <a:graphic>
          <a:graphicData uri="http://schemas.openxmlformats.org/presentationml/2006/ole">
            <mc:AlternateContent xmlns:mc="http://schemas.openxmlformats.org/markup-compatibility/2006">
              <mc:Choice xmlns:v="urn:schemas-microsoft-com:vml" Requires="v">
                <p:oleObj spid="_x0000_s2480199" name="Equation" r:id="rId24" imgW="101600" imgH="152400" progId="Equation.DSMT4">
                  <p:embed/>
                </p:oleObj>
              </mc:Choice>
              <mc:Fallback>
                <p:oleObj name="Equation" r:id="rId24" imgW="101600" imgH="152400" progId="Equation.DSMT4">
                  <p:embed/>
                  <p:pic>
                    <p:nvPicPr>
                      <p:cNvPr id="0" name=""/>
                      <p:cNvPicPr/>
                      <p:nvPr/>
                    </p:nvPicPr>
                    <p:blipFill>
                      <a:blip r:embed="rId25"/>
                      <a:stretch>
                        <a:fillRect/>
                      </a:stretch>
                    </p:blipFill>
                    <p:spPr>
                      <a:xfrm>
                        <a:off x="7541566" y="4889000"/>
                        <a:ext cx="117475" cy="175124"/>
                      </a:xfrm>
                      <a:prstGeom prst="rect">
                        <a:avLst/>
                      </a:prstGeom>
                    </p:spPr>
                  </p:pic>
                </p:oleObj>
              </mc:Fallback>
            </mc:AlternateContent>
          </a:graphicData>
        </a:graphic>
      </p:graphicFrame>
    </p:spTree>
    <p:extLst>
      <p:ext uri="{BB962C8B-B14F-4D97-AF65-F5344CB8AC3E}">
        <p14:creationId xmlns:p14="http://schemas.microsoft.com/office/powerpoint/2010/main" val="283434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dissolve">
                                      <p:cBhvr>
                                        <p:cTn id="15" dur="500"/>
                                        <p:tgtEl>
                                          <p:spTgt spid="84"/>
                                        </p:tgtEl>
                                      </p:cBhvr>
                                    </p:animEffect>
                                  </p:childTnLst>
                                </p:cTn>
                              </p:par>
                              <p:par>
                                <p:cTn id="16" presetID="9"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dissolve">
                                      <p:cBhvr>
                                        <p:cTn id="18" dur="500"/>
                                        <p:tgtEl>
                                          <p:spTgt spid="9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dissolve">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dissolve">
                                      <p:cBhvr>
                                        <p:cTn id="28" dur="500"/>
                                        <p:tgtEl>
                                          <p:spTgt spid="256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dissolve">
                                      <p:cBhvr>
                                        <p:cTn id="33" dur="500"/>
                                        <p:tgtEl>
                                          <p:spTgt spid="5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dissolve">
                                      <p:cBhvr>
                                        <p:cTn id="38" dur="500"/>
                                        <p:tgtEl>
                                          <p:spTgt spid="5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dissolv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ssolv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dissolve">
                                      <p:cBhvr>
                                        <p:cTn id="51" dur="500"/>
                                        <p:tgtEl>
                                          <p:spTgt spid="42"/>
                                        </p:tgtEl>
                                      </p:cBhvr>
                                    </p:animEffect>
                                  </p:childTnLst>
                                </p:cTn>
                              </p:par>
                              <p:par>
                                <p:cTn id="52" presetID="9"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dissolv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graphicFrame>
        <p:nvGraphicFramePr>
          <p:cNvPr id="53" name="Object 52"/>
          <p:cNvGraphicFramePr>
            <a:graphicFrameLocks noChangeAspect="1"/>
          </p:cNvGraphicFramePr>
          <p:nvPr>
            <p:extLst>
              <p:ext uri="{D42A27DB-BD31-4B8C-83A1-F6EECF244321}">
                <p14:modId xmlns:p14="http://schemas.microsoft.com/office/powerpoint/2010/main" val="2625347301"/>
              </p:ext>
            </p:extLst>
          </p:nvPr>
        </p:nvGraphicFramePr>
        <p:xfrm>
          <a:off x="1944688" y="1171575"/>
          <a:ext cx="2019300" cy="1587500"/>
        </p:xfrm>
        <a:graphic>
          <a:graphicData uri="http://schemas.openxmlformats.org/presentationml/2006/ole">
            <mc:AlternateContent xmlns:mc="http://schemas.openxmlformats.org/markup-compatibility/2006">
              <mc:Choice xmlns:v="urn:schemas-microsoft-com:vml" Requires="v">
                <p:oleObj spid="_x0000_s2284450" name="Equation" r:id="rId4" imgW="1206500" imgH="952500" progId="Equation.DSMT4">
                  <p:embed/>
                </p:oleObj>
              </mc:Choice>
              <mc:Fallback>
                <p:oleObj name="Equation" r:id="rId4" imgW="1206500" imgH="952500" progId="Equation.DSMT4">
                  <p:embed/>
                  <p:pic>
                    <p:nvPicPr>
                      <p:cNvPr id="0" name=""/>
                      <p:cNvPicPr/>
                      <p:nvPr/>
                    </p:nvPicPr>
                    <p:blipFill>
                      <a:blip r:embed="rId5"/>
                      <a:stretch>
                        <a:fillRect/>
                      </a:stretch>
                    </p:blipFill>
                    <p:spPr>
                      <a:xfrm>
                        <a:off x="1944688" y="1171575"/>
                        <a:ext cx="2019300" cy="1587500"/>
                      </a:xfrm>
                      <a:prstGeom prst="rect">
                        <a:avLst/>
                      </a:prstGeom>
                    </p:spPr>
                  </p:pic>
                </p:oleObj>
              </mc:Fallback>
            </mc:AlternateContent>
          </a:graphicData>
        </a:graphic>
      </p:graphicFrame>
      <p:sp>
        <p:nvSpPr>
          <p:cNvPr id="54" name="TextBox 53"/>
          <p:cNvSpPr txBox="1"/>
          <p:nvPr/>
        </p:nvSpPr>
        <p:spPr>
          <a:xfrm>
            <a:off x="496888" y="506220"/>
            <a:ext cx="3543300" cy="400110"/>
          </a:xfrm>
          <a:prstGeom prst="rect">
            <a:avLst/>
          </a:prstGeom>
          <a:noFill/>
        </p:spPr>
        <p:txBody>
          <a:bodyPr wrap="square" rtlCol="0">
            <a:spAutoFit/>
          </a:bodyPr>
          <a:lstStyle/>
          <a:p>
            <a:r>
              <a:rPr lang="en-US" sz="2000" dirty="0">
                <a:solidFill>
                  <a:srgbClr val="FF0000"/>
                </a:solidFill>
                <a:latin typeface="Apple Chancery"/>
                <a:cs typeface="Apple Chancery"/>
              </a:rPr>
              <a:t>Except</a:t>
            </a:r>
            <a:endParaRPr lang="en-US" sz="2000" dirty="0">
              <a:latin typeface="Times New Roman"/>
              <a:cs typeface="Times New Roman"/>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2556343610"/>
              </p:ext>
            </p:extLst>
          </p:nvPr>
        </p:nvGraphicFramePr>
        <p:xfrm>
          <a:off x="1439863" y="384175"/>
          <a:ext cx="700087" cy="657225"/>
        </p:xfrm>
        <a:graphic>
          <a:graphicData uri="http://schemas.openxmlformats.org/presentationml/2006/ole">
            <mc:AlternateContent xmlns:mc="http://schemas.openxmlformats.org/markup-compatibility/2006">
              <mc:Choice xmlns:v="urn:schemas-microsoft-com:vml" Requires="v">
                <p:oleObj spid="_x0000_s2284451" name="Equation" r:id="rId6" imgW="419100" imgH="393700" progId="Equation.DSMT4">
                  <p:embed/>
                </p:oleObj>
              </mc:Choice>
              <mc:Fallback>
                <p:oleObj name="Equation" r:id="rId6" imgW="419100" imgH="393700" progId="Equation.DSMT4">
                  <p:embed/>
                  <p:pic>
                    <p:nvPicPr>
                      <p:cNvPr id="0" name=""/>
                      <p:cNvPicPr/>
                      <p:nvPr/>
                    </p:nvPicPr>
                    <p:blipFill>
                      <a:blip r:embed="rId7"/>
                      <a:stretch>
                        <a:fillRect/>
                      </a:stretch>
                    </p:blipFill>
                    <p:spPr>
                      <a:xfrm>
                        <a:off x="1439863" y="384175"/>
                        <a:ext cx="700087" cy="657225"/>
                      </a:xfrm>
                      <a:prstGeom prst="rect">
                        <a:avLst/>
                      </a:prstGeom>
                    </p:spPr>
                  </p:pic>
                </p:oleObj>
              </mc:Fallback>
            </mc:AlternateContent>
          </a:graphicData>
        </a:graphic>
      </p:graphicFrame>
      <p:sp>
        <p:nvSpPr>
          <p:cNvPr id="62" name="TextBox 61"/>
          <p:cNvSpPr txBox="1"/>
          <p:nvPr/>
        </p:nvSpPr>
        <p:spPr>
          <a:xfrm>
            <a:off x="865188" y="977840"/>
            <a:ext cx="3543300" cy="400110"/>
          </a:xfrm>
          <a:prstGeom prst="rect">
            <a:avLst/>
          </a:prstGeom>
          <a:noFill/>
        </p:spPr>
        <p:txBody>
          <a:bodyPr wrap="square" rtlCol="0">
            <a:spAutoFit/>
          </a:bodyPr>
          <a:lstStyle/>
          <a:p>
            <a:r>
              <a:rPr lang="en-US" sz="2000" dirty="0">
                <a:latin typeface="Times New Roman"/>
                <a:cs typeface="Times New Roman"/>
              </a:rPr>
              <a:t>so</a:t>
            </a:r>
          </a:p>
        </p:txBody>
      </p:sp>
      <p:graphicFrame>
        <p:nvGraphicFramePr>
          <p:cNvPr id="63" name="Object 62"/>
          <p:cNvGraphicFramePr>
            <a:graphicFrameLocks noChangeAspect="1"/>
          </p:cNvGraphicFramePr>
          <p:nvPr>
            <p:extLst>
              <p:ext uri="{D42A27DB-BD31-4B8C-83A1-F6EECF244321}">
                <p14:modId xmlns:p14="http://schemas.microsoft.com/office/powerpoint/2010/main" val="2763048898"/>
              </p:ext>
            </p:extLst>
          </p:nvPr>
        </p:nvGraphicFramePr>
        <p:xfrm>
          <a:off x="2308225" y="3508375"/>
          <a:ext cx="2832100" cy="3092450"/>
        </p:xfrm>
        <a:graphic>
          <a:graphicData uri="http://schemas.openxmlformats.org/presentationml/2006/ole">
            <mc:AlternateContent xmlns:mc="http://schemas.openxmlformats.org/markup-compatibility/2006">
              <mc:Choice xmlns:v="urn:schemas-microsoft-com:vml" Requires="v">
                <p:oleObj spid="_x0000_s2284452" name="Equation" r:id="rId8" imgW="1689100" imgH="1854200" progId="Equation.DSMT4">
                  <p:embed/>
                </p:oleObj>
              </mc:Choice>
              <mc:Fallback>
                <p:oleObj name="Equation" r:id="rId8" imgW="1689100" imgH="1854200" progId="Equation.DSMT4">
                  <p:embed/>
                  <p:pic>
                    <p:nvPicPr>
                      <p:cNvPr id="0" name=""/>
                      <p:cNvPicPr/>
                      <p:nvPr/>
                    </p:nvPicPr>
                    <p:blipFill>
                      <a:blip r:embed="rId9"/>
                      <a:stretch>
                        <a:fillRect/>
                      </a:stretch>
                    </p:blipFill>
                    <p:spPr>
                      <a:xfrm>
                        <a:off x="2308225" y="3508375"/>
                        <a:ext cx="2832100" cy="3092450"/>
                      </a:xfrm>
                      <a:prstGeom prst="rect">
                        <a:avLst/>
                      </a:prstGeom>
                    </p:spPr>
                  </p:pic>
                </p:oleObj>
              </mc:Fallback>
            </mc:AlternateContent>
          </a:graphicData>
        </a:graphic>
      </p:graphicFrame>
      <p:sp>
        <p:nvSpPr>
          <p:cNvPr id="64" name="TextBox 63"/>
          <p:cNvSpPr txBox="1"/>
          <p:nvPr/>
        </p:nvSpPr>
        <p:spPr>
          <a:xfrm>
            <a:off x="327026" y="2874933"/>
            <a:ext cx="4864099" cy="400110"/>
          </a:xfrm>
          <a:prstGeom prst="rect">
            <a:avLst/>
          </a:prstGeom>
          <a:noFill/>
        </p:spPr>
        <p:txBody>
          <a:bodyPr wrap="square" rtlCol="0">
            <a:spAutoFit/>
          </a:bodyPr>
          <a:lstStyle/>
          <a:p>
            <a:r>
              <a:rPr lang="en-US" sz="2000" dirty="0">
                <a:solidFill>
                  <a:srgbClr val="FF0000"/>
                </a:solidFill>
                <a:latin typeface="Apple Chancery"/>
                <a:cs typeface="Apple Chancery"/>
              </a:rPr>
              <a:t>4.) Using the definition </a:t>
            </a:r>
            <a:r>
              <a:rPr lang="en-US" sz="2000" dirty="0">
                <a:solidFill>
                  <a:srgbClr val="0000FF"/>
                </a:solidFill>
                <a:latin typeface="Times New Roman"/>
                <a:cs typeface="Times New Roman"/>
              </a:rPr>
              <a:t>of capacitance</a:t>
            </a:r>
            <a:r>
              <a:rPr lang="en-US" sz="2000" dirty="0">
                <a:latin typeface="Times New Roman"/>
                <a:cs typeface="Times New Roman"/>
              </a:rPr>
              <a:t>:</a:t>
            </a:r>
          </a:p>
        </p:txBody>
      </p:sp>
      <p:cxnSp>
        <p:nvCxnSpPr>
          <p:cNvPr id="4" name="Straight Connector 3"/>
          <p:cNvCxnSpPr/>
          <p:nvPr/>
        </p:nvCxnSpPr>
        <p:spPr>
          <a:xfrm flipV="1">
            <a:off x="4306888" y="4368800"/>
            <a:ext cx="203200" cy="2921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3851276" y="4724400"/>
            <a:ext cx="203200" cy="2921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6788150" y="436033"/>
            <a:ext cx="2465917" cy="120000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029450" y="999067"/>
            <a:ext cx="2165350" cy="103384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16" name="Object 115"/>
          <p:cNvGraphicFramePr>
            <a:graphicFrameLocks noChangeAspect="1"/>
          </p:cNvGraphicFramePr>
          <p:nvPr>
            <p:extLst>
              <p:ext uri="{D42A27DB-BD31-4B8C-83A1-F6EECF244321}">
                <p14:modId xmlns:p14="http://schemas.microsoft.com/office/powerpoint/2010/main" val="2157982767"/>
              </p:ext>
            </p:extLst>
          </p:nvPr>
        </p:nvGraphicFramePr>
        <p:xfrm>
          <a:off x="7119937" y="2045614"/>
          <a:ext cx="212725" cy="274637"/>
        </p:xfrm>
        <a:graphic>
          <a:graphicData uri="http://schemas.openxmlformats.org/presentationml/2006/ole">
            <mc:AlternateContent xmlns:mc="http://schemas.openxmlformats.org/markup-compatibility/2006">
              <mc:Choice xmlns:v="urn:schemas-microsoft-com:vml" Requires="v">
                <p:oleObj spid="_x0000_s2284453" name="Equation" r:id="rId10" imgW="127000" imgH="165100" progId="Equation.DSMT4">
                  <p:embed/>
                </p:oleObj>
              </mc:Choice>
              <mc:Fallback>
                <p:oleObj name="Equation" r:id="rId10" imgW="127000" imgH="165100" progId="Equation.DSMT4">
                  <p:embed/>
                  <p:pic>
                    <p:nvPicPr>
                      <p:cNvPr id="0" name=""/>
                      <p:cNvPicPr/>
                      <p:nvPr/>
                    </p:nvPicPr>
                    <p:blipFill>
                      <a:blip r:embed="rId11"/>
                      <a:stretch>
                        <a:fillRect/>
                      </a:stretch>
                    </p:blipFill>
                    <p:spPr>
                      <a:xfrm>
                        <a:off x="7119937" y="2045614"/>
                        <a:ext cx="212725" cy="274637"/>
                      </a:xfrm>
                      <a:prstGeom prst="rect">
                        <a:avLst/>
                      </a:prstGeom>
                    </p:spPr>
                  </p:pic>
                </p:oleObj>
              </mc:Fallback>
            </mc:AlternateContent>
          </a:graphicData>
        </a:graphic>
      </p:graphicFrame>
      <p:cxnSp>
        <p:nvCxnSpPr>
          <p:cNvPr id="117" name="Straight Connector 17"/>
          <p:cNvCxnSpPr>
            <a:cxnSpLocks noChangeShapeType="1"/>
            <a:endCxn id="139" idx="16"/>
          </p:cNvCxnSpPr>
          <p:nvPr/>
        </p:nvCxnSpPr>
        <p:spPr bwMode="auto">
          <a:xfrm flipV="1">
            <a:off x="7306260" y="1722968"/>
            <a:ext cx="1984904" cy="1016914"/>
          </a:xfrm>
          <a:prstGeom prst="line">
            <a:avLst/>
          </a:prstGeom>
          <a:noFill/>
          <a:ln w="28575">
            <a:solidFill>
              <a:schemeClr val="tx1"/>
            </a:solidFill>
            <a:round/>
            <a:headEnd/>
            <a:tailEnd/>
          </a:ln>
        </p:spPr>
      </p:cxnSp>
      <p:graphicFrame>
        <p:nvGraphicFramePr>
          <p:cNvPr id="118" name="Object 3"/>
          <p:cNvGraphicFramePr>
            <a:graphicFrameLocks noChangeAspect="1"/>
          </p:cNvGraphicFramePr>
          <p:nvPr>
            <p:extLst>
              <p:ext uri="{D42A27DB-BD31-4B8C-83A1-F6EECF244321}">
                <p14:modId xmlns:p14="http://schemas.microsoft.com/office/powerpoint/2010/main" val="1597401377"/>
              </p:ext>
            </p:extLst>
          </p:nvPr>
        </p:nvGraphicFramePr>
        <p:xfrm>
          <a:off x="6247606" y="1397912"/>
          <a:ext cx="357187" cy="276225"/>
        </p:xfrm>
        <a:graphic>
          <a:graphicData uri="http://schemas.openxmlformats.org/presentationml/2006/ole">
            <mc:AlternateContent xmlns:mc="http://schemas.openxmlformats.org/markup-compatibility/2006">
              <mc:Choice xmlns:v="urn:schemas-microsoft-com:vml" Requires="v">
                <p:oleObj spid="_x0000_s2284454" name="Equation" r:id="rId12" imgW="228600" imgH="177800" progId="Equation.DSMT4">
                  <p:embed/>
                </p:oleObj>
              </mc:Choice>
              <mc:Fallback>
                <p:oleObj name="Equation" r:id="rId12" imgW="228600" imgH="177800" progId="Equation.DSMT4">
                  <p:embed/>
                  <p:pic>
                    <p:nvPicPr>
                      <p:cNvPr id="0" name=""/>
                      <p:cNvPicPr>
                        <a:picLocks noChangeAspect="1" noChangeArrowheads="1"/>
                      </p:cNvPicPr>
                      <p:nvPr/>
                    </p:nvPicPr>
                    <p:blipFill>
                      <a:blip r:embed="rId13"/>
                      <a:srcRect/>
                      <a:stretch>
                        <a:fillRect/>
                      </a:stretch>
                    </p:blipFill>
                    <p:spPr bwMode="auto">
                      <a:xfrm>
                        <a:off x="6247606" y="1397912"/>
                        <a:ext cx="357187"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19" name="Oval 118"/>
          <p:cNvSpPr/>
          <p:nvPr/>
        </p:nvSpPr>
        <p:spPr>
          <a:xfrm rot="20051194">
            <a:off x="6677515" y="1606060"/>
            <a:ext cx="431782" cy="480505"/>
          </a:xfrm>
          <a:prstGeom prst="ellipse">
            <a:avLst/>
          </a:prstGeom>
          <a:solidFill>
            <a:srgbClr val="0000FF">
              <a:alpha val="74000"/>
            </a:srgbClr>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19" idx="0"/>
          </p:cNvCxnSpPr>
          <p:nvPr/>
        </p:nvCxnSpPr>
        <p:spPr>
          <a:xfrm flipV="1">
            <a:off x="6788790" y="1368425"/>
            <a:ext cx="554985" cy="2616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41" idx="6"/>
          </p:cNvCxnSpPr>
          <p:nvPr/>
        </p:nvCxnSpPr>
        <p:spPr>
          <a:xfrm flipV="1">
            <a:off x="7056967" y="1765300"/>
            <a:ext cx="528108" cy="26246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9" idx="5"/>
          </p:cNvCxnSpPr>
          <p:nvPr/>
        </p:nvCxnSpPr>
        <p:spPr>
          <a:xfrm>
            <a:off x="6883400" y="1841500"/>
            <a:ext cx="221406" cy="91272"/>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6883400" y="1841500"/>
            <a:ext cx="342900" cy="7080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4" name="Object 123"/>
          <p:cNvGraphicFramePr>
            <a:graphicFrameLocks noChangeAspect="1"/>
          </p:cNvGraphicFramePr>
          <p:nvPr>
            <p:extLst>
              <p:ext uri="{D42A27DB-BD31-4B8C-83A1-F6EECF244321}">
                <p14:modId xmlns:p14="http://schemas.microsoft.com/office/powerpoint/2010/main" val="2155533331"/>
              </p:ext>
            </p:extLst>
          </p:nvPr>
        </p:nvGraphicFramePr>
        <p:xfrm>
          <a:off x="6889750" y="1639343"/>
          <a:ext cx="192088" cy="211137"/>
        </p:xfrm>
        <a:graphic>
          <a:graphicData uri="http://schemas.openxmlformats.org/presentationml/2006/ole">
            <mc:AlternateContent xmlns:mc="http://schemas.openxmlformats.org/markup-compatibility/2006">
              <mc:Choice xmlns:v="urn:schemas-microsoft-com:vml" Requires="v">
                <p:oleObj spid="_x0000_s2284455" name="Equation" r:id="rId14" imgW="114300" imgH="127000" progId="Equation.DSMT4">
                  <p:embed/>
                </p:oleObj>
              </mc:Choice>
              <mc:Fallback>
                <p:oleObj name="Equation" r:id="rId14" imgW="114300" imgH="127000" progId="Equation.DSMT4">
                  <p:embed/>
                  <p:pic>
                    <p:nvPicPr>
                      <p:cNvPr id="0" name=""/>
                      <p:cNvPicPr/>
                      <p:nvPr/>
                    </p:nvPicPr>
                    <p:blipFill>
                      <a:blip r:embed="rId15"/>
                      <a:stretch>
                        <a:fillRect/>
                      </a:stretch>
                    </p:blipFill>
                    <p:spPr>
                      <a:xfrm>
                        <a:off x="6889750" y="1639343"/>
                        <a:ext cx="192088" cy="211137"/>
                      </a:xfrm>
                      <a:prstGeom prst="rect">
                        <a:avLst/>
                      </a:prstGeom>
                    </p:spPr>
                  </p:pic>
                </p:oleObj>
              </mc:Fallback>
            </mc:AlternateContent>
          </a:graphicData>
        </a:graphic>
      </p:graphicFrame>
      <p:graphicFrame>
        <p:nvGraphicFramePr>
          <p:cNvPr id="125" name="Object 3"/>
          <p:cNvGraphicFramePr>
            <a:graphicFrameLocks noChangeAspect="1"/>
          </p:cNvGraphicFramePr>
          <p:nvPr>
            <p:extLst>
              <p:ext uri="{D42A27DB-BD31-4B8C-83A1-F6EECF244321}">
                <p14:modId xmlns:p14="http://schemas.microsoft.com/office/powerpoint/2010/main" val="2621004268"/>
              </p:ext>
            </p:extLst>
          </p:nvPr>
        </p:nvGraphicFramePr>
        <p:xfrm>
          <a:off x="6489703" y="1744912"/>
          <a:ext cx="251032" cy="318828"/>
        </p:xfrm>
        <a:graphic>
          <a:graphicData uri="http://schemas.openxmlformats.org/presentationml/2006/ole">
            <mc:AlternateContent xmlns:mc="http://schemas.openxmlformats.org/markup-compatibility/2006">
              <mc:Choice xmlns:v="urn:schemas-microsoft-com:vml" Requires="v">
                <p:oleObj spid="_x0000_s2284456" name="Equation" r:id="rId16" imgW="139700" imgH="177800" progId="Equation.DSMT4">
                  <p:embed/>
                </p:oleObj>
              </mc:Choice>
              <mc:Fallback>
                <p:oleObj name="Equation" r:id="rId16" imgW="139700" imgH="177800" progId="Equation.DSMT4">
                  <p:embed/>
                  <p:pic>
                    <p:nvPicPr>
                      <p:cNvPr id="0" name=""/>
                      <p:cNvPicPr>
                        <a:picLocks noChangeAspect="1" noChangeArrowheads="1"/>
                      </p:cNvPicPr>
                      <p:nvPr/>
                    </p:nvPicPr>
                    <p:blipFill>
                      <a:blip r:embed="rId17"/>
                      <a:srcRect/>
                      <a:stretch>
                        <a:fillRect/>
                      </a:stretch>
                    </p:blipFill>
                    <p:spPr bwMode="auto">
                      <a:xfrm>
                        <a:off x="6489703" y="1744912"/>
                        <a:ext cx="251032" cy="318828"/>
                      </a:xfrm>
                      <a:prstGeom prst="rect">
                        <a:avLst/>
                      </a:prstGeom>
                      <a:noFill/>
                    </p:spPr>
                  </p:pic>
                </p:oleObj>
              </mc:Fallback>
            </mc:AlternateContent>
          </a:graphicData>
        </a:graphic>
      </p:graphicFrame>
      <p:sp>
        <p:nvSpPr>
          <p:cNvPr id="126" name="Freeform 68"/>
          <p:cNvSpPr>
            <a:spLocks noChangeArrowheads="1"/>
          </p:cNvSpPr>
          <p:nvPr/>
        </p:nvSpPr>
        <p:spPr bwMode="auto">
          <a:xfrm>
            <a:off x="8812159" y="175168"/>
            <a:ext cx="855663" cy="1152525"/>
          </a:xfrm>
          <a:custGeom>
            <a:avLst/>
            <a:gdLst>
              <a:gd name="T0" fmla="*/ 0 w 855662"/>
              <a:gd name="T1" fmla="*/ 53975 h 1152525"/>
              <a:gd name="T2" fmla="*/ 127000 w 855662"/>
              <a:gd name="T3" fmla="*/ 9525 h 1152525"/>
              <a:gd name="T4" fmla="*/ 260350 w 855662"/>
              <a:gd name="T5" fmla="*/ 3175 h 1152525"/>
              <a:gd name="T6" fmla="*/ 390525 w 855662"/>
              <a:gd name="T7" fmla="*/ 28575 h 1152525"/>
              <a:gd name="T8" fmla="*/ 520708 w 855662"/>
              <a:gd name="T9" fmla="*/ 88900 h 1152525"/>
              <a:gd name="T10" fmla="*/ 638183 w 855662"/>
              <a:gd name="T11" fmla="*/ 177800 h 1152525"/>
              <a:gd name="T12" fmla="*/ 736608 w 855662"/>
              <a:gd name="T13" fmla="*/ 298450 h 1152525"/>
              <a:gd name="T14" fmla="*/ 828683 w 855662"/>
              <a:gd name="T15" fmla="*/ 495300 h 1152525"/>
              <a:gd name="T16" fmla="*/ 854083 w 855662"/>
              <a:gd name="T17" fmla="*/ 708025 h 1152525"/>
              <a:gd name="T18" fmla="*/ 838208 w 855662"/>
              <a:gd name="T19" fmla="*/ 841375 h 1152525"/>
              <a:gd name="T20" fmla="*/ 781058 w 855662"/>
              <a:gd name="T21" fmla="*/ 987425 h 1152525"/>
              <a:gd name="T22" fmla="*/ 695333 w 855662"/>
              <a:gd name="T23" fmla="*/ 1098550 h 1152525"/>
              <a:gd name="T24" fmla="*/ 625483 w 855662"/>
              <a:gd name="T25" fmla="*/ 1152525 h 1152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5662"/>
              <a:gd name="T40" fmla="*/ 0 h 1152525"/>
              <a:gd name="T41" fmla="*/ 855662 w 855662"/>
              <a:gd name="T42" fmla="*/ 1152525 h 1152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5662" h="1152525">
                <a:moveTo>
                  <a:pt x="0" y="53975"/>
                </a:moveTo>
                <a:cubicBezTo>
                  <a:pt x="41804" y="35983"/>
                  <a:pt x="83608" y="17992"/>
                  <a:pt x="127000" y="9525"/>
                </a:cubicBezTo>
                <a:cubicBezTo>
                  <a:pt x="170392" y="1058"/>
                  <a:pt x="216429" y="0"/>
                  <a:pt x="260350" y="3175"/>
                </a:cubicBezTo>
                <a:cubicBezTo>
                  <a:pt x="304271" y="6350"/>
                  <a:pt x="347133" y="14288"/>
                  <a:pt x="390525" y="28575"/>
                </a:cubicBezTo>
                <a:cubicBezTo>
                  <a:pt x="433917" y="42862"/>
                  <a:pt x="479425" y="64029"/>
                  <a:pt x="520700" y="88900"/>
                </a:cubicBezTo>
                <a:cubicBezTo>
                  <a:pt x="561975" y="113771"/>
                  <a:pt x="602192" y="142875"/>
                  <a:pt x="638175" y="177800"/>
                </a:cubicBezTo>
                <a:cubicBezTo>
                  <a:pt x="674158" y="212725"/>
                  <a:pt x="704850" y="245533"/>
                  <a:pt x="736600" y="298450"/>
                </a:cubicBezTo>
                <a:cubicBezTo>
                  <a:pt x="768350" y="351367"/>
                  <a:pt x="809096" y="427038"/>
                  <a:pt x="828675" y="495300"/>
                </a:cubicBezTo>
                <a:cubicBezTo>
                  <a:pt x="848254" y="563562"/>
                  <a:pt x="852488" y="650346"/>
                  <a:pt x="854075" y="708025"/>
                </a:cubicBezTo>
                <a:cubicBezTo>
                  <a:pt x="855662" y="765704"/>
                  <a:pt x="850371" y="794808"/>
                  <a:pt x="838200" y="841375"/>
                </a:cubicBezTo>
                <a:cubicBezTo>
                  <a:pt x="826029" y="887942"/>
                  <a:pt x="804863" y="944563"/>
                  <a:pt x="781050" y="987425"/>
                </a:cubicBezTo>
                <a:cubicBezTo>
                  <a:pt x="757238" y="1030288"/>
                  <a:pt x="721254" y="1071033"/>
                  <a:pt x="695325" y="1098550"/>
                </a:cubicBezTo>
                <a:cubicBezTo>
                  <a:pt x="669396" y="1126067"/>
                  <a:pt x="647435" y="1139296"/>
                  <a:pt x="625475" y="1152525"/>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127" name="Group 126"/>
          <p:cNvGrpSpPr/>
          <p:nvPr/>
        </p:nvGrpSpPr>
        <p:grpSpPr>
          <a:xfrm>
            <a:off x="7221484" y="162468"/>
            <a:ext cx="2428875" cy="1935163"/>
            <a:chOff x="7221484" y="162468"/>
            <a:chExt cx="2428875" cy="1935163"/>
          </a:xfrm>
        </p:grpSpPr>
        <p:sp>
          <p:nvSpPr>
            <p:cNvPr id="128" name="Donut 127"/>
            <p:cNvSpPr/>
            <p:nvPr/>
          </p:nvSpPr>
          <p:spPr bwMode="auto">
            <a:xfrm rot="20008896">
              <a:off x="8547047" y="162468"/>
              <a:ext cx="1103312" cy="1270000"/>
            </a:xfrm>
            <a:prstGeom prst="donut">
              <a:avLst>
                <a:gd name="adj" fmla="val 0"/>
              </a:avLst>
            </a:prstGeom>
            <a:solidFill>
              <a:srgbClr val="FF0000"/>
            </a:solidFill>
            <a:ln w="28575" cap="flat" cmpd="sng" algn="ctr">
              <a:solidFill>
                <a:srgbClr val="008000"/>
              </a:solidFill>
              <a:prstDash val="lgDash"/>
              <a:round/>
              <a:headEnd type="none" w="med" len="med"/>
              <a:tailEnd type="none" w="med" len="med"/>
            </a:ln>
            <a:effectLst/>
          </p:spPr>
          <p:txBody>
            <a:bodyPr/>
            <a:lstStyle/>
            <a:p>
              <a:pPr>
                <a:defRPr/>
              </a:pPr>
              <a:endParaRPr lang="en-US">
                <a:ea typeface="ＭＳ Ｐゴシック" charset="-128"/>
                <a:cs typeface="ＭＳ Ｐゴシック" charset="-128"/>
              </a:endParaRPr>
            </a:p>
          </p:txBody>
        </p:sp>
        <p:graphicFrame>
          <p:nvGraphicFramePr>
            <p:cNvPr id="129" name="Object 2"/>
            <p:cNvGraphicFramePr>
              <a:graphicFrameLocks noChangeAspect="1"/>
            </p:cNvGraphicFramePr>
            <p:nvPr>
              <p:extLst>
                <p:ext uri="{D42A27DB-BD31-4B8C-83A1-F6EECF244321}">
                  <p14:modId xmlns:p14="http://schemas.microsoft.com/office/powerpoint/2010/main" val="2223668503"/>
                </p:ext>
              </p:extLst>
            </p:nvPr>
          </p:nvGraphicFramePr>
          <p:xfrm>
            <a:off x="8614358" y="1679575"/>
            <a:ext cx="268288" cy="292100"/>
          </p:xfrm>
          <a:graphic>
            <a:graphicData uri="http://schemas.openxmlformats.org/presentationml/2006/ole">
              <mc:AlternateContent xmlns:mc="http://schemas.openxmlformats.org/markup-compatibility/2006">
                <mc:Choice xmlns:v="urn:schemas-microsoft-com:vml" Requires="v">
                  <p:oleObj spid="_x0000_s2284457" name="Equation" r:id="rId18" imgW="139700" imgH="152400" progId="Equation.DSMT4">
                    <p:embed/>
                  </p:oleObj>
                </mc:Choice>
                <mc:Fallback>
                  <p:oleObj name="Equation" r:id="rId18" imgW="139700" imgH="152400" progId="Equation.DSMT4">
                    <p:embed/>
                    <p:pic>
                      <p:nvPicPr>
                        <p:cNvPr id="0" name=""/>
                        <p:cNvPicPr>
                          <a:picLocks noChangeAspect="1" noChangeArrowheads="1"/>
                        </p:cNvPicPr>
                        <p:nvPr/>
                      </p:nvPicPr>
                      <p:blipFill>
                        <a:blip r:embed="rId19"/>
                        <a:srcRect/>
                        <a:stretch>
                          <a:fillRect/>
                        </a:stretch>
                      </p:blipFill>
                      <p:spPr bwMode="auto">
                        <a:xfrm>
                          <a:off x="8614358" y="1679575"/>
                          <a:ext cx="268288" cy="292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30" name="Straight Arrow Connector 31"/>
            <p:cNvCxnSpPr>
              <a:cxnSpLocks noChangeShapeType="1"/>
            </p:cNvCxnSpPr>
            <p:nvPr/>
          </p:nvCxnSpPr>
          <p:spPr bwMode="auto">
            <a:xfrm>
              <a:off x="7758059" y="1438818"/>
              <a:ext cx="6096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1" name="Donut 130"/>
            <p:cNvSpPr/>
            <p:nvPr/>
          </p:nvSpPr>
          <p:spPr bwMode="auto">
            <a:xfrm rot="20008896">
              <a:off x="7221484" y="827631"/>
              <a:ext cx="1103313" cy="1270000"/>
            </a:xfrm>
            <a:prstGeom prst="donut">
              <a:avLst>
                <a:gd name="adj" fmla="val 0"/>
              </a:avLst>
            </a:prstGeom>
            <a:solidFill>
              <a:srgbClr val="FF0000"/>
            </a:solidFill>
            <a:ln w="28575" cap="flat" cmpd="sng" algn="ctr">
              <a:solidFill>
                <a:srgbClr val="008000"/>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cxnSp>
          <p:nvCxnSpPr>
            <p:cNvPr id="132" name="Straight Connector 68"/>
            <p:cNvCxnSpPr>
              <a:cxnSpLocks noChangeShapeType="1"/>
              <a:stCxn id="131" idx="0"/>
              <a:endCxn id="128" idx="0"/>
            </p:cNvCxnSpPr>
            <p:nvPr/>
          </p:nvCxnSpPr>
          <p:spPr bwMode="auto">
            <a:xfrm rot="5400000" flipH="1" flipV="1">
              <a:off x="7819971" y="-101056"/>
              <a:ext cx="665163" cy="1325562"/>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cxnSp>
          <p:nvCxnSpPr>
            <p:cNvPr id="133" name="Straight Connector 70"/>
            <p:cNvCxnSpPr>
              <a:cxnSpLocks noChangeShapeType="1"/>
              <a:stCxn id="131" idx="4"/>
              <a:endCxn id="128" idx="4"/>
            </p:cNvCxnSpPr>
            <p:nvPr/>
          </p:nvCxnSpPr>
          <p:spPr bwMode="auto">
            <a:xfrm rot="5400000" flipH="1" flipV="1">
              <a:off x="8386709" y="1035593"/>
              <a:ext cx="665163" cy="1325563"/>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graphicFrame>
          <p:nvGraphicFramePr>
            <p:cNvPr id="134" name="Object 6"/>
            <p:cNvGraphicFramePr>
              <a:graphicFrameLocks noChangeAspect="1"/>
            </p:cNvGraphicFramePr>
            <p:nvPr>
              <p:extLst>
                <p:ext uri="{D42A27DB-BD31-4B8C-83A1-F6EECF244321}">
                  <p14:modId xmlns:p14="http://schemas.microsoft.com/office/powerpoint/2010/main" val="3097509825"/>
                </p:ext>
              </p:extLst>
            </p:nvPr>
          </p:nvGraphicFramePr>
          <p:xfrm>
            <a:off x="7940196" y="1197175"/>
            <a:ext cx="195263" cy="244475"/>
          </p:xfrm>
          <a:graphic>
            <a:graphicData uri="http://schemas.openxmlformats.org/presentationml/2006/ole">
              <mc:AlternateContent xmlns:mc="http://schemas.openxmlformats.org/markup-compatibility/2006">
                <mc:Choice xmlns:v="urn:schemas-microsoft-com:vml" Requires="v">
                  <p:oleObj spid="_x0000_s2284458" name="Equation" r:id="rId20" imgW="101600" imgH="127000" progId="Equation.DSMT4">
                    <p:embed/>
                  </p:oleObj>
                </mc:Choice>
                <mc:Fallback>
                  <p:oleObj name="Equation" r:id="rId20" imgW="101600" imgH="1270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40196" y="1197175"/>
                          <a:ext cx="195263"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35" name="Donut 134"/>
          <p:cNvSpPr/>
          <p:nvPr/>
        </p:nvSpPr>
        <p:spPr bwMode="auto">
          <a:xfrm rot="20008896">
            <a:off x="6038850" y="885151"/>
            <a:ext cx="1755775" cy="1938337"/>
          </a:xfrm>
          <a:prstGeom prst="donut">
            <a:avLst>
              <a:gd name="adj" fmla="val 11306"/>
            </a:avLst>
          </a:prstGeom>
          <a:solidFill>
            <a:srgbClr val="FF0000"/>
          </a:solidFill>
          <a:ln w="190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136" name="Freeform 135"/>
          <p:cNvSpPr/>
          <p:nvPr/>
        </p:nvSpPr>
        <p:spPr>
          <a:xfrm>
            <a:off x="7162800" y="14414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Freeform 136"/>
          <p:cNvSpPr/>
          <p:nvPr/>
        </p:nvSpPr>
        <p:spPr>
          <a:xfrm>
            <a:off x="8497887" y="7937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8" name="Straight Connector 17"/>
          <p:cNvCxnSpPr>
            <a:cxnSpLocks noChangeShapeType="1"/>
          </p:cNvCxnSpPr>
          <p:nvPr/>
        </p:nvCxnSpPr>
        <p:spPr bwMode="auto">
          <a:xfrm flipV="1">
            <a:off x="6637868" y="-63499"/>
            <a:ext cx="2215620" cy="994832"/>
          </a:xfrm>
          <a:prstGeom prst="line">
            <a:avLst/>
          </a:prstGeom>
          <a:noFill/>
          <a:ln w="28575">
            <a:solidFill>
              <a:schemeClr val="tx1"/>
            </a:solidFill>
            <a:round/>
            <a:headEnd/>
            <a:tailEnd/>
          </a:ln>
        </p:spPr>
      </p:cxnSp>
      <p:sp>
        <p:nvSpPr>
          <p:cNvPr id="139" name="Freeform 138"/>
          <p:cNvSpPr/>
          <p:nvPr/>
        </p:nvSpPr>
        <p:spPr>
          <a:xfrm>
            <a:off x="6658030" y="-38099"/>
            <a:ext cx="2633134" cy="2726267"/>
          </a:xfrm>
          <a:custGeom>
            <a:avLst/>
            <a:gdLst>
              <a:gd name="connsiteX0" fmla="*/ 101600 w 2633134"/>
              <a:gd name="connsiteY0" fmla="*/ 931334 h 2726267"/>
              <a:gd name="connsiteX1" fmla="*/ 249767 w 2633134"/>
              <a:gd name="connsiteY1" fmla="*/ 931334 h 2726267"/>
              <a:gd name="connsiteX2" fmla="*/ 406400 w 2633134"/>
              <a:gd name="connsiteY2" fmla="*/ 956734 h 2726267"/>
              <a:gd name="connsiteX3" fmla="*/ 554567 w 2633134"/>
              <a:gd name="connsiteY3" fmla="*/ 1011767 h 2726267"/>
              <a:gd name="connsiteX4" fmla="*/ 706967 w 2633134"/>
              <a:gd name="connsiteY4" fmla="*/ 1096434 h 2726267"/>
              <a:gd name="connsiteX5" fmla="*/ 825500 w 2633134"/>
              <a:gd name="connsiteY5" fmla="*/ 1198034 h 2726267"/>
              <a:gd name="connsiteX6" fmla="*/ 939800 w 2633134"/>
              <a:gd name="connsiteY6" fmla="*/ 1316567 h 2726267"/>
              <a:gd name="connsiteX7" fmla="*/ 1032934 w 2633134"/>
              <a:gd name="connsiteY7" fmla="*/ 1464734 h 2726267"/>
              <a:gd name="connsiteX8" fmla="*/ 1109134 w 2633134"/>
              <a:gd name="connsiteY8" fmla="*/ 1659467 h 2726267"/>
              <a:gd name="connsiteX9" fmla="*/ 1151467 w 2633134"/>
              <a:gd name="connsiteY9" fmla="*/ 1862667 h 2726267"/>
              <a:gd name="connsiteX10" fmla="*/ 1151467 w 2633134"/>
              <a:gd name="connsiteY10" fmla="*/ 2019300 h 2726267"/>
              <a:gd name="connsiteX11" fmla="*/ 1126067 w 2633134"/>
              <a:gd name="connsiteY11" fmla="*/ 2218267 h 2726267"/>
              <a:gd name="connsiteX12" fmla="*/ 1049867 w 2633134"/>
              <a:gd name="connsiteY12" fmla="*/ 2400300 h 2726267"/>
              <a:gd name="connsiteX13" fmla="*/ 956734 w 2633134"/>
              <a:gd name="connsiteY13" fmla="*/ 2552700 h 2726267"/>
              <a:gd name="connsiteX14" fmla="*/ 859367 w 2633134"/>
              <a:gd name="connsiteY14" fmla="*/ 2645834 h 2726267"/>
              <a:gd name="connsiteX15" fmla="*/ 736600 w 2633134"/>
              <a:gd name="connsiteY15" fmla="*/ 2726267 h 2726267"/>
              <a:gd name="connsiteX16" fmla="*/ 2633134 w 2633134"/>
              <a:gd name="connsiteY16" fmla="*/ 1761067 h 2726267"/>
              <a:gd name="connsiteX17" fmla="*/ 2611967 w 2633134"/>
              <a:gd name="connsiteY17" fmla="*/ 0 h 2726267"/>
              <a:gd name="connsiteX18" fmla="*/ 2163234 w 2633134"/>
              <a:gd name="connsiteY18" fmla="*/ 12700 h 2726267"/>
              <a:gd name="connsiteX19" fmla="*/ 1270000 w 2633134"/>
              <a:gd name="connsiteY19" fmla="*/ 355600 h 2726267"/>
              <a:gd name="connsiteX20" fmla="*/ 0 w 2633134"/>
              <a:gd name="connsiteY20" fmla="*/ 965200 h 2726267"/>
              <a:gd name="connsiteX21" fmla="*/ 165100 w 2633134"/>
              <a:gd name="connsiteY21" fmla="*/ 931334 h 2726267"/>
              <a:gd name="connsiteX22" fmla="*/ 338667 w 2633134"/>
              <a:gd name="connsiteY22" fmla="*/ 948267 h 2726267"/>
              <a:gd name="connsiteX23" fmla="*/ 499534 w 2633134"/>
              <a:gd name="connsiteY23" fmla="*/ 986367 h 2726267"/>
              <a:gd name="connsiteX24" fmla="*/ 711200 w 2633134"/>
              <a:gd name="connsiteY24" fmla="*/ 1100667 h 272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33134" h="2726267">
                <a:moveTo>
                  <a:pt x="101600" y="931334"/>
                </a:moveTo>
                <a:lnTo>
                  <a:pt x="249767" y="931334"/>
                </a:lnTo>
                <a:lnTo>
                  <a:pt x="406400" y="956734"/>
                </a:lnTo>
                <a:lnTo>
                  <a:pt x="554567" y="1011767"/>
                </a:lnTo>
                <a:lnTo>
                  <a:pt x="706967" y="1096434"/>
                </a:lnTo>
                <a:lnTo>
                  <a:pt x="825500" y="1198034"/>
                </a:lnTo>
                <a:lnTo>
                  <a:pt x="939800" y="1316567"/>
                </a:lnTo>
                <a:lnTo>
                  <a:pt x="1032934" y="1464734"/>
                </a:lnTo>
                <a:lnTo>
                  <a:pt x="1109134" y="1659467"/>
                </a:lnTo>
                <a:lnTo>
                  <a:pt x="1151467" y="1862667"/>
                </a:lnTo>
                <a:lnTo>
                  <a:pt x="1151467" y="2019300"/>
                </a:lnTo>
                <a:lnTo>
                  <a:pt x="1126067" y="2218267"/>
                </a:lnTo>
                <a:lnTo>
                  <a:pt x="1049867" y="2400300"/>
                </a:lnTo>
                <a:lnTo>
                  <a:pt x="956734" y="2552700"/>
                </a:lnTo>
                <a:lnTo>
                  <a:pt x="859367" y="2645834"/>
                </a:lnTo>
                <a:lnTo>
                  <a:pt x="736600" y="2726267"/>
                </a:lnTo>
                <a:lnTo>
                  <a:pt x="2633134" y="1761067"/>
                </a:lnTo>
                <a:lnTo>
                  <a:pt x="2611967" y="0"/>
                </a:lnTo>
                <a:lnTo>
                  <a:pt x="2163234" y="12700"/>
                </a:lnTo>
                <a:lnTo>
                  <a:pt x="1270000" y="355600"/>
                </a:lnTo>
                <a:lnTo>
                  <a:pt x="0" y="965200"/>
                </a:lnTo>
                <a:lnTo>
                  <a:pt x="165100" y="931334"/>
                </a:lnTo>
                <a:lnTo>
                  <a:pt x="338667" y="948267"/>
                </a:lnTo>
                <a:lnTo>
                  <a:pt x="499534" y="986367"/>
                </a:lnTo>
                <a:lnTo>
                  <a:pt x="711200" y="1100667"/>
                </a:lnTo>
              </a:path>
            </a:pathLst>
          </a:custGeom>
          <a:solidFill>
            <a:srgbClr val="FF0000">
              <a:alpha val="34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Freeform 139"/>
          <p:cNvSpPr/>
          <p:nvPr/>
        </p:nvSpPr>
        <p:spPr>
          <a:xfrm>
            <a:off x="7572376" y="471871"/>
            <a:ext cx="1672167" cy="1202266"/>
          </a:xfrm>
          <a:custGeom>
            <a:avLst/>
            <a:gdLst>
              <a:gd name="connsiteX0" fmla="*/ 0 w 1672167"/>
              <a:gd name="connsiteY0" fmla="*/ 783166 h 1202266"/>
              <a:gd name="connsiteX1" fmla="*/ 135467 w 1672167"/>
              <a:gd name="connsiteY1" fmla="*/ 956733 h 1202266"/>
              <a:gd name="connsiteX2" fmla="*/ 186267 w 1672167"/>
              <a:gd name="connsiteY2" fmla="*/ 1096433 h 1202266"/>
              <a:gd name="connsiteX3" fmla="*/ 224367 w 1672167"/>
              <a:gd name="connsiteY3" fmla="*/ 1202266 h 1202266"/>
              <a:gd name="connsiteX4" fmla="*/ 1672167 w 1672167"/>
              <a:gd name="connsiteY4" fmla="*/ 512233 h 1202266"/>
              <a:gd name="connsiteX5" fmla="*/ 1642533 w 1672167"/>
              <a:gd name="connsiteY5" fmla="*/ 0 h 1202266"/>
              <a:gd name="connsiteX6" fmla="*/ 0 w 1672167"/>
              <a:gd name="connsiteY6" fmla="*/ 783166 h 1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67" h="1202266">
                <a:moveTo>
                  <a:pt x="0" y="783166"/>
                </a:moveTo>
                <a:lnTo>
                  <a:pt x="135467" y="956733"/>
                </a:lnTo>
                <a:lnTo>
                  <a:pt x="186267" y="1096433"/>
                </a:lnTo>
                <a:lnTo>
                  <a:pt x="224367" y="1202266"/>
                </a:lnTo>
                <a:lnTo>
                  <a:pt x="1672167" y="512233"/>
                </a:lnTo>
                <a:lnTo>
                  <a:pt x="1642533" y="0"/>
                </a:lnTo>
                <a:lnTo>
                  <a:pt x="0" y="783166"/>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Freeform 140"/>
          <p:cNvSpPr/>
          <p:nvPr/>
        </p:nvSpPr>
        <p:spPr>
          <a:xfrm>
            <a:off x="6794500" y="1346200"/>
            <a:ext cx="795867" cy="681567"/>
          </a:xfrm>
          <a:custGeom>
            <a:avLst/>
            <a:gdLst>
              <a:gd name="connsiteX0" fmla="*/ 67733 w 795867"/>
              <a:gd name="connsiteY0" fmla="*/ 258233 h 681567"/>
              <a:gd name="connsiteX1" fmla="*/ 182033 w 795867"/>
              <a:gd name="connsiteY1" fmla="*/ 279400 h 681567"/>
              <a:gd name="connsiteX2" fmla="*/ 275167 w 795867"/>
              <a:gd name="connsiteY2" fmla="*/ 347133 h 681567"/>
              <a:gd name="connsiteX3" fmla="*/ 321733 w 795867"/>
              <a:gd name="connsiteY3" fmla="*/ 469900 h 681567"/>
              <a:gd name="connsiteX4" fmla="*/ 321733 w 795867"/>
              <a:gd name="connsiteY4" fmla="*/ 571500 h 681567"/>
              <a:gd name="connsiteX5" fmla="*/ 296333 w 795867"/>
              <a:gd name="connsiteY5" fmla="*/ 639233 h 681567"/>
              <a:gd name="connsiteX6" fmla="*/ 262467 w 795867"/>
              <a:gd name="connsiteY6" fmla="*/ 681567 h 681567"/>
              <a:gd name="connsiteX7" fmla="*/ 795867 w 795867"/>
              <a:gd name="connsiteY7" fmla="*/ 414867 h 681567"/>
              <a:gd name="connsiteX8" fmla="*/ 770467 w 795867"/>
              <a:gd name="connsiteY8" fmla="*/ 300567 h 681567"/>
              <a:gd name="connsiteX9" fmla="*/ 706967 w 795867"/>
              <a:gd name="connsiteY9" fmla="*/ 173567 h 681567"/>
              <a:gd name="connsiteX10" fmla="*/ 643467 w 795867"/>
              <a:gd name="connsiteY10" fmla="*/ 76200 h 681567"/>
              <a:gd name="connsiteX11" fmla="*/ 584200 w 795867"/>
              <a:gd name="connsiteY11" fmla="*/ 0 h 681567"/>
              <a:gd name="connsiteX12" fmla="*/ 0 w 795867"/>
              <a:gd name="connsiteY12" fmla="*/ 266700 h 681567"/>
              <a:gd name="connsiteX13" fmla="*/ 67733 w 795867"/>
              <a:gd name="connsiteY13" fmla="*/ 258233 h 6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5867" h="681567">
                <a:moveTo>
                  <a:pt x="67733" y="258233"/>
                </a:moveTo>
                <a:lnTo>
                  <a:pt x="182033" y="279400"/>
                </a:lnTo>
                <a:lnTo>
                  <a:pt x="275167" y="347133"/>
                </a:lnTo>
                <a:lnTo>
                  <a:pt x="321733" y="469900"/>
                </a:lnTo>
                <a:lnTo>
                  <a:pt x="321733" y="571500"/>
                </a:lnTo>
                <a:lnTo>
                  <a:pt x="296333" y="639233"/>
                </a:lnTo>
                <a:lnTo>
                  <a:pt x="262467" y="681567"/>
                </a:lnTo>
                <a:lnTo>
                  <a:pt x="795867" y="414867"/>
                </a:lnTo>
                <a:lnTo>
                  <a:pt x="770467" y="300567"/>
                </a:lnTo>
                <a:lnTo>
                  <a:pt x="706967" y="173567"/>
                </a:lnTo>
                <a:lnTo>
                  <a:pt x="643467" y="76200"/>
                </a:lnTo>
                <a:lnTo>
                  <a:pt x="584200" y="0"/>
                </a:lnTo>
                <a:lnTo>
                  <a:pt x="0" y="266700"/>
                </a:lnTo>
                <a:lnTo>
                  <a:pt x="67733" y="258233"/>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nodeType="with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dissolve">
                                      <p:cBhvr>
                                        <p:cTn id="20" dur="500"/>
                                        <p:tgtEl>
                                          <p:spTgt spid="66"/>
                                        </p:tgtEl>
                                      </p:cBhvr>
                                    </p:animEffect>
                                  </p:childTnLst>
                                </p:cTn>
                              </p:par>
                              <p:par>
                                <p:cTn id="21" presetID="9"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14300"/>
            <a:ext cx="6273800" cy="1384300"/>
          </a:xfrm>
          <a:noFill/>
        </p:spPr>
        <p:txBody>
          <a:bodyPr>
            <a:normAutofit/>
          </a:bodyPr>
          <a:lstStyle/>
          <a:p>
            <a:pPr algn="l"/>
            <a:r>
              <a:rPr lang="en-US" sz="2800" dirty="0">
                <a:solidFill>
                  <a:srgbClr val="FF0000"/>
                </a:solidFill>
                <a:latin typeface="Apple Chancery"/>
                <a:ea typeface="ＭＳ Ｐゴシック" charset="0"/>
                <a:cs typeface="Apple Chancery"/>
              </a:rPr>
              <a:t>Point of order: </a:t>
            </a:r>
            <a:r>
              <a:rPr lang="en-US" sz="2200" dirty="0">
                <a:latin typeface="Times New Roman"/>
                <a:cs typeface="Times New Roman"/>
              </a:rPr>
              <a:t>what would have happened if we had </a:t>
            </a:r>
            <a:r>
              <a:rPr lang="en-US" sz="2200" dirty="0">
                <a:solidFill>
                  <a:srgbClr val="0000FF"/>
                </a:solidFill>
                <a:latin typeface="Times New Roman"/>
                <a:cs typeface="Times New Roman"/>
              </a:rPr>
              <a:t>defined</a:t>
            </a:r>
            <a:r>
              <a:rPr lang="en-US" sz="2200" dirty="0">
                <a:latin typeface="Times New Roman"/>
                <a:cs typeface="Times New Roman"/>
              </a:rPr>
              <a:t> the </a:t>
            </a:r>
            <a:r>
              <a:rPr lang="en-US" sz="2200" i="1" dirty="0">
                <a:solidFill>
                  <a:srgbClr val="0000FF"/>
                </a:solidFill>
                <a:latin typeface="Times New Roman"/>
                <a:cs typeface="Times New Roman"/>
              </a:rPr>
              <a:t>inner section </a:t>
            </a:r>
            <a:r>
              <a:rPr lang="en-US" sz="2200" dirty="0">
                <a:latin typeface="Times New Roman"/>
                <a:cs typeface="Times New Roman"/>
              </a:rPr>
              <a:t>a charge density       and the </a:t>
            </a:r>
            <a:r>
              <a:rPr lang="en-US" sz="2200" i="1" dirty="0">
                <a:solidFill>
                  <a:srgbClr val="0000FF"/>
                </a:solidFill>
                <a:latin typeface="Times New Roman"/>
                <a:cs typeface="Times New Roman"/>
              </a:rPr>
              <a:t>outer shell </a:t>
            </a:r>
            <a:r>
              <a:rPr lang="en-US" sz="2200" dirty="0">
                <a:latin typeface="Times New Roman"/>
                <a:cs typeface="Times New Roman"/>
              </a:rPr>
              <a:t>a charge density of      ?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24.)</a:t>
            </a:r>
          </a:p>
        </p:txBody>
      </p:sp>
      <p:graphicFrame>
        <p:nvGraphicFramePr>
          <p:cNvPr id="53" name="Object 52"/>
          <p:cNvGraphicFramePr>
            <a:graphicFrameLocks noChangeAspect="1"/>
          </p:cNvGraphicFramePr>
          <p:nvPr>
            <p:extLst>
              <p:ext uri="{D42A27DB-BD31-4B8C-83A1-F6EECF244321}">
                <p14:modId xmlns:p14="http://schemas.microsoft.com/office/powerpoint/2010/main" val="3585569750"/>
              </p:ext>
            </p:extLst>
          </p:nvPr>
        </p:nvGraphicFramePr>
        <p:xfrm>
          <a:off x="3001875" y="3819525"/>
          <a:ext cx="5419725" cy="2414588"/>
        </p:xfrm>
        <a:graphic>
          <a:graphicData uri="http://schemas.openxmlformats.org/presentationml/2006/ole">
            <mc:AlternateContent xmlns:mc="http://schemas.openxmlformats.org/markup-compatibility/2006">
              <mc:Choice xmlns:v="urn:schemas-microsoft-com:vml" Requires="v">
                <p:oleObj spid="_x0000_s2383370" name="Equation" r:id="rId4" imgW="3238500" imgH="1447800" progId="Equation.DSMT4">
                  <p:embed/>
                </p:oleObj>
              </mc:Choice>
              <mc:Fallback>
                <p:oleObj name="Equation" r:id="rId4" imgW="3238500" imgH="1447800" progId="Equation.DSMT4">
                  <p:embed/>
                  <p:pic>
                    <p:nvPicPr>
                      <p:cNvPr id="0" name=""/>
                      <p:cNvPicPr/>
                      <p:nvPr/>
                    </p:nvPicPr>
                    <p:blipFill>
                      <a:blip r:embed="rId5"/>
                      <a:stretch>
                        <a:fillRect/>
                      </a:stretch>
                    </p:blipFill>
                    <p:spPr>
                      <a:xfrm>
                        <a:off x="3001875" y="3819525"/>
                        <a:ext cx="5419725" cy="2414588"/>
                      </a:xfrm>
                      <a:prstGeom prst="rect">
                        <a:avLst/>
                      </a:prstGeom>
                    </p:spPr>
                  </p:pic>
                </p:oleObj>
              </mc:Fallback>
            </mc:AlternateContent>
          </a:graphicData>
        </a:graphic>
      </p:graphicFrame>
      <p:sp>
        <p:nvSpPr>
          <p:cNvPr id="55" name="TextBox 54"/>
          <p:cNvSpPr txBox="1"/>
          <p:nvPr/>
        </p:nvSpPr>
        <p:spPr>
          <a:xfrm>
            <a:off x="421481" y="1594782"/>
            <a:ext cx="2359025" cy="707886"/>
          </a:xfrm>
          <a:prstGeom prst="rect">
            <a:avLst/>
          </a:prstGeom>
          <a:noFill/>
        </p:spPr>
        <p:txBody>
          <a:bodyPr wrap="square" rtlCol="0">
            <a:spAutoFit/>
          </a:bodyPr>
          <a:lstStyle/>
          <a:p>
            <a:r>
              <a:rPr lang="en-US" sz="2000" dirty="0">
                <a:solidFill>
                  <a:srgbClr val="FF0000"/>
                </a:solidFill>
                <a:latin typeface="Apple Chancery"/>
                <a:cs typeface="Apple Chancery"/>
              </a:rPr>
              <a:t>Gauss’s Law </a:t>
            </a:r>
            <a:r>
              <a:rPr lang="en-US" sz="2000" dirty="0">
                <a:latin typeface="Times New Roman"/>
                <a:cs typeface="Times New Roman"/>
              </a:rPr>
              <a:t>would have yielded:</a:t>
            </a:r>
          </a:p>
        </p:txBody>
      </p:sp>
      <p:graphicFrame>
        <p:nvGraphicFramePr>
          <p:cNvPr id="56" name="Object 55"/>
          <p:cNvGraphicFramePr>
            <a:graphicFrameLocks noChangeAspect="1"/>
          </p:cNvGraphicFramePr>
          <p:nvPr>
            <p:extLst>
              <p:ext uri="{D42A27DB-BD31-4B8C-83A1-F6EECF244321}">
                <p14:modId xmlns:p14="http://schemas.microsoft.com/office/powerpoint/2010/main" val="3870208147"/>
              </p:ext>
            </p:extLst>
          </p:nvPr>
        </p:nvGraphicFramePr>
        <p:xfrm>
          <a:off x="2867025" y="1584325"/>
          <a:ext cx="5157788" cy="1930400"/>
        </p:xfrm>
        <a:graphic>
          <a:graphicData uri="http://schemas.openxmlformats.org/presentationml/2006/ole">
            <mc:AlternateContent xmlns:mc="http://schemas.openxmlformats.org/markup-compatibility/2006">
              <mc:Choice xmlns:v="urn:schemas-microsoft-com:vml" Requires="v">
                <p:oleObj spid="_x0000_s2383371" name="Equation" r:id="rId6" imgW="3073400" imgH="1155700" progId="Equation.DSMT4">
                  <p:embed/>
                </p:oleObj>
              </mc:Choice>
              <mc:Fallback>
                <p:oleObj name="Equation" r:id="rId6" imgW="3073400" imgH="1155700" progId="Equation.DSMT4">
                  <p:embed/>
                  <p:pic>
                    <p:nvPicPr>
                      <p:cNvPr id="0" name=""/>
                      <p:cNvPicPr/>
                      <p:nvPr/>
                    </p:nvPicPr>
                    <p:blipFill>
                      <a:blip r:embed="rId7"/>
                      <a:stretch>
                        <a:fillRect/>
                      </a:stretch>
                    </p:blipFill>
                    <p:spPr>
                      <a:xfrm>
                        <a:off x="2867025" y="1584325"/>
                        <a:ext cx="5157788" cy="1930400"/>
                      </a:xfrm>
                      <a:prstGeom prst="rect">
                        <a:avLst/>
                      </a:prstGeom>
                    </p:spPr>
                  </p:pic>
                </p:oleObj>
              </mc:Fallback>
            </mc:AlternateContent>
          </a:graphicData>
        </a:graphic>
      </p:graphicFrame>
      <p:sp>
        <p:nvSpPr>
          <p:cNvPr id="57" name="TextBox 56"/>
          <p:cNvSpPr txBox="1"/>
          <p:nvPr/>
        </p:nvSpPr>
        <p:spPr>
          <a:xfrm>
            <a:off x="421481" y="2872650"/>
            <a:ext cx="2261394" cy="3477875"/>
          </a:xfrm>
          <a:prstGeom prst="rect">
            <a:avLst/>
          </a:prstGeom>
          <a:noFill/>
        </p:spPr>
        <p:txBody>
          <a:bodyPr wrap="square" rtlCol="0">
            <a:spAutoFit/>
          </a:bodyPr>
          <a:lstStyle/>
          <a:p>
            <a:r>
              <a:rPr lang="en-US" sz="2000" dirty="0">
                <a:solidFill>
                  <a:srgbClr val="FF0000"/>
                </a:solidFill>
                <a:latin typeface="Apple Chancery"/>
                <a:cs typeface="Apple Chancery"/>
              </a:rPr>
              <a:t>Remembering that </a:t>
            </a:r>
            <a:r>
              <a:rPr lang="en-US" sz="2000" i="1" dirty="0" err="1">
                <a:solidFill>
                  <a:srgbClr val="0000FF"/>
                </a:solidFill>
                <a:latin typeface="Times New Roman"/>
                <a:cs typeface="Times New Roman"/>
              </a:rPr>
              <a:t>dr</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is defined </a:t>
            </a:r>
            <a:r>
              <a:rPr lang="en-US" sz="2000" dirty="0">
                <a:solidFill>
                  <a:srgbClr val="0000FF"/>
                </a:solidFill>
                <a:latin typeface="Times New Roman"/>
                <a:cs typeface="Times New Roman"/>
              </a:rPr>
              <a:t>outward</a:t>
            </a:r>
            <a:r>
              <a:rPr lang="en-US" sz="2000" dirty="0">
                <a:solidFill>
                  <a:srgbClr val="000000"/>
                </a:solidFill>
                <a:latin typeface="Times New Roman"/>
                <a:cs typeface="Times New Roman"/>
              </a:rPr>
              <a:t>, if we track WITH the </a:t>
            </a:r>
            <a:r>
              <a:rPr lang="en-US" sz="2000" i="1" dirty="0">
                <a:solidFill>
                  <a:srgbClr val="0000FF"/>
                </a:solidFill>
                <a:latin typeface="Times New Roman"/>
                <a:cs typeface="Times New Roman"/>
              </a:rPr>
              <a:t>electric field </a:t>
            </a:r>
            <a:r>
              <a:rPr lang="en-US" sz="2000" dirty="0">
                <a:solidFill>
                  <a:srgbClr val="000000"/>
                </a:solidFill>
                <a:latin typeface="Times New Roman"/>
                <a:cs typeface="Times New Roman"/>
              </a:rPr>
              <a:t>to determine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and, hence,       , we’d have to track from the </a:t>
            </a:r>
            <a:r>
              <a:rPr lang="en-US" sz="2000" dirty="0">
                <a:solidFill>
                  <a:srgbClr val="FF0000"/>
                </a:solidFill>
                <a:latin typeface="Times New Roman"/>
                <a:cs typeface="Times New Roman"/>
              </a:rPr>
              <a:t>outside shell </a:t>
            </a:r>
            <a:r>
              <a:rPr lang="en-US" sz="2000" dirty="0">
                <a:solidFill>
                  <a:srgbClr val="0000FF"/>
                </a:solidFill>
                <a:latin typeface="Times New Roman"/>
                <a:cs typeface="Times New Roman"/>
              </a:rPr>
              <a:t>to</a:t>
            </a:r>
            <a:r>
              <a:rPr lang="en-US" sz="2000" dirty="0">
                <a:latin typeface="Times New Roman"/>
                <a:cs typeface="Times New Roman"/>
              </a:rPr>
              <a:t> </a:t>
            </a:r>
            <a:r>
              <a:rPr lang="en-US" sz="2000" dirty="0">
                <a:solidFill>
                  <a:srgbClr val="FF0000"/>
                </a:solidFill>
                <a:latin typeface="Times New Roman"/>
                <a:cs typeface="Times New Roman"/>
              </a:rPr>
              <a:t>inside</a:t>
            </a:r>
            <a:r>
              <a:rPr lang="en-US" sz="2000" dirty="0">
                <a:latin typeface="Times New Roman"/>
                <a:cs typeface="Times New Roman"/>
              </a:rPr>
              <a:t>, so:</a:t>
            </a:r>
          </a:p>
        </p:txBody>
      </p:sp>
      <p:graphicFrame>
        <p:nvGraphicFramePr>
          <p:cNvPr id="58" name="Object 57"/>
          <p:cNvGraphicFramePr>
            <a:graphicFrameLocks noChangeAspect="1"/>
          </p:cNvGraphicFramePr>
          <p:nvPr>
            <p:extLst>
              <p:ext uri="{D42A27DB-BD31-4B8C-83A1-F6EECF244321}">
                <p14:modId xmlns:p14="http://schemas.microsoft.com/office/powerpoint/2010/main" val="3468054584"/>
              </p:ext>
            </p:extLst>
          </p:nvPr>
        </p:nvGraphicFramePr>
        <p:xfrm>
          <a:off x="1682274" y="5064917"/>
          <a:ext cx="446088" cy="382587"/>
        </p:xfrm>
        <a:graphic>
          <a:graphicData uri="http://schemas.openxmlformats.org/presentationml/2006/ole">
            <mc:AlternateContent xmlns:mc="http://schemas.openxmlformats.org/markup-compatibility/2006">
              <mc:Choice xmlns:v="urn:schemas-microsoft-com:vml" Requires="v">
                <p:oleObj spid="_x0000_s2383372" name="Equation" r:id="rId8" imgW="266700" imgH="228600" progId="Equation.DSMT4">
                  <p:embed/>
                </p:oleObj>
              </mc:Choice>
              <mc:Fallback>
                <p:oleObj name="Equation" r:id="rId8" imgW="266700" imgH="228600" progId="Equation.DSMT4">
                  <p:embed/>
                  <p:pic>
                    <p:nvPicPr>
                      <p:cNvPr id="0" name=""/>
                      <p:cNvPicPr/>
                      <p:nvPr/>
                    </p:nvPicPr>
                    <p:blipFill>
                      <a:blip r:embed="rId9"/>
                      <a:stretch>
                        <a:fillRect/>
                      </a:stretch>
                    </p:blipFill>
                    <p:spPr>
                      <a:xfrm>
                        <a:off x="1682274" y="5064917"/>
                        <a:ext cx="446088" cy="382587"/>
                      </a:xfrm>
                      <a:prstGeom prst="rect">
                        <a:avLst/>
                      </a:prstGeom>
                    </p:spPr>
                  </p:pic>
                </p:oleObj>
              </mc:Fallback>
            </mc:AlternateContent>
          </a:graphicData>
        </a:graphic>
      </p:graphicFrame>
      <p:cxnSp>
        <p:nvCxnSpPr>
          <p:cNvPr id="87" name="Straight Connector 86"/>
          <p:cNvCxnSpPr/>
          <p:nvPr/>
        </p:nvCxnSpPr>
        <p:spPr>
          <a:xfrm flipV="1">
            <a:off x="6788150" y="436033"/>
            <a:ext cx="2465917" cy="120000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7029450" y="999067"/>
            <a:ext cx="2165350" cy="1033847"/>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extLst>
              <p:ext uri="{D42A27DB-BD31-4B8C-83A1-F6EECF244321}">
                <p14:modId xmlns:p14="http://schemas.microsoft.com/office/powerpoint/2010/main" val="1070258101"/>
              </p:ext>
            </p:extLst>
          </p:nvPr>
        </p:nvGraphicFramePr>
        <p:xfrm>
          <a:off x="7119937" y="2045614"/>
          <a:ext cx="212725" cy="274637"/>
        </p:xfrm>
        <a:graphic>
          <a:graphicData uri="http://schemas.openxmlformats.org/presentationml/2006/ole">
            <mc:AlternateContent xmlns:mc="http://schemas.openxmlformats.org/markup-compatibility/2006">
              <mc:Choice xmlns:v="urn:schemas-microsoft-com:vml" Requires="v">
                <p:oleObj spid="_x0000_s2383373" name="Equation" r:id="rId10" imgW="127000" imgH="165100" progId="Equation.DSMT4">
                  <p:embed/>
                </p:oleObj>
              </mc:Choice>
              <mc:Fallback>
                <p:oleObj name="Equation" r:id="rId10" imgW="127000" imgH="165100" progId="Equation.DSMT4">
                  <p:embed/>
                  <p:pic>
                    <p:nvPicPr>
                      <p:cNvPr id="0" name=""/>
                      <p:cNvPicPr/>
                      <p:nvPr/>
                    </p:nvPicPr>
                    <p:blipFill>
                      <a:blip r:embed="rId11"/>
                      <a:stretch>
                        <a:fillRect/>
                      </a:stretch>
                    </p:blipFill>
                    <p:spPr>
                      <a:xfrm>
                        <a:off x="7119937" y="2045614"/>
                        <a:ext cx="212725" cy="274637"/>
                      </a:xfrm>
                      <a:prstGeom prst="rect">
                        <a:avLst/>
                      </a:prstGeom>
                    </p:spPr>
                  </p:pic>
                </p:oleObj>
              </mc:Fallback>
            </mc:AlternateContent>
          </a:graphicData>
        </a:graphic>
      </p:graphicFrame>
      <p:cxnSp>
        <p:nvCxnSpPr>
          <p:cNvPr id="77" name="Straight Connector 17"/>
          <p:cNvCxnSpPr>
            <a:cxnSpLocks noChangeShapeType="1"/>
            <a:endCxn id="25601" idx="16"/>
          </p:cNvCxnSpPr>
          <p:nvPr/>
        </p:nvCxnSpPr>
        <p:spPr bwMode="auto">
          <a:xfrm flipV="1">
            <a:off x="7306260" y="1722968"/>
            <a:ext cx="1984904" cy="1016914"/>
          </a:xfrm>
          <a:prstGeom prst="line">
            <a:avLst/>
          </a:prstGeom>
          <a:noFill/>
          <a:ln w="28575">
            <a:solidFill>
              <a:schemeClr val="tx1"/>
            </a:solidFill>
            <a:round/>
            <a:headEnd/>
            <a:tailEnd/>
          </a:ln>
        </p:spPr>
      </p:cxnSp>
      <p:graphicFrame>
        <p:nvGraphicFramePr>
          <p:cNvPr id="84" name="Object 3"/>
          <p:cNvGraphicFramePr>
            <a:graphicFrameLocks noChangeAspect="1"/>
          </p:cNvGraphicFramePr>
          <p:nvPr>
            <p:extLst>
              <p:ext uri="{D42A27DB-BD31-4B8C-83A1-F6EECF244321}">
                <p14:modId xmlns:p14="http://schemas.microsoft.com/office/powerpoint/2010/main" val="322934058"/>
              </p:ext>
            </p:extLst>
          </p:nvPr>
        </p:nvGraphicFramePr>
        <p:xfrm>
          <a:off x="6247606" y="1397912"/>
          <a:ext cx="357187" cy="276225"/>
        </p:xfrm>
        <a:graphic>
          <a:graphicData uri="http://schemas.openxmlformats.org/presentationml/2006/ole">
            <mc:AlternateContent xmlns:mc="http://schemas.openxmlformats.org/markup-compatibility/2006">
              <mc:Choice xmlns:v="urn:schemas-microsoft-com:vml" Requires="v">
                <p:oleObj spid="_x0000_s2383374" name="Equation" r:id="rId12" imgW="228600" imgH="177800" progId="Equation.DSMT4">
                  <p:embed/>
                </p:oleObj>
              </mc:Choice>
              <mc:Fallback>
                <p:oleObj name="Equation" r:id="rId12" imgW="228600" imgH="177800" progId="Equation.DSMT4">
                  <p:embed/>
                  <p:pic>
                    <p:nvPicPr>
                      <p:cNvPr id="0" name=""/>
                      <p:cNvPicPr>
                        <a:picLocks noChangeAspect="1" noChangeArrowheads="1"/>
                      </p:cNvPicPr>
                      <p:nvPr/>
                    </p:nvPicPr>
                    <p:blipFill>
                      <a:blip r:embed="rId13"/>
                      <a:srcRect/>
                      <a:stretch>
                        <a:fillRect/>
                      </a:stretch>
                    </p:blipFill>
                    <p:spPr bwMode="auto">
                      <a:xfrm>
                        <a:off x="6247606" y="1397912"/>
                        <a:ext cx="357187"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Oval 2"/>
          <p:cNvSpPr/>
          <p:nvPr/>
        </p:nvSpPr>
        <p:spPr>
          <a:xfrm rot="20051194">
            <a:off x="6677515" y="1606060"/>
            <a:ext cx="431782" cy="480505"/>
          </a:xfrm>
          <a:prstGeom prst="ellipse">
            <a:avLst/>
          </a:prstGeom>
          <a:solidFill>
            <a:srgbClr val="0000FF">
              <a:alpha val="74000"/>
            </a:srgbClr>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a:stCxn id="3" idx="0"/>
          </p:cNvCxnSpPr>
          <p:nvPr/>
        </p:nvCxnSpPr>
        <p:spPr>
          <a:xfrm flipV="1">
            <a:off x="6788790" y="1368425"/>
            <a:ext cx="554985" cy="2616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25610" idx="6"/>
          </p:cNvCxnSpPr>
          <p:nvPr/>
        </p:nvCxnSpPr>
        <p:spPr>
          <a:xfrm flipV="1">
            <a:off x="7056967" y="1765300"/>
            <a:ext cx="528108" cy="26246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3" idx="5"/>
          </p:cNvCxnSpPr>
          <p:nvPr/>
        </p:nvCxnSpPr>
        <p:spPr>
          <a:xfrm>
            <a:off x="6883400" y="1841500"/>
            <a:ext cx="221406" cy="91272"/>
          </a:xfrm>
          <a:prstGeom prst="straightConnector1">
            <a:avLst/>
          </a:prstGeom>
          <a:ln>
            <a:solidFill>
              <a:srgbClr val="FFFF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6883400" y="1841500"/>
            <a:ext cx="342900" cy="7080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89"/>
          <p:cNvGraphicFramePr>
            <a:graphicFrameLocks noChangeAspect="1"/>
          </p:cNvGraphicFramePr>
          <p:nvPr>
            <p:extLst>
              <p:ext uri="{D42A27DB-BD31-4B8C-83A1-F6EECF244321}">
                <p14:modId xmlns:p14="http://schemas.microsoft.com/office/powerpoint/2010/main" val="3545236312"/>
              </p:ext>
            </p:extLst>
          </p:nvPr>
        </p:nvGraphicFramePr>
        <p:xfrm>
          <a:off x="6889750" y="1639343"/>
          <a:ext cx="192088" cy="211137"/>
        </p:xfrm>
        <a:graphic>
          <a:graphicData uri="http://schemas.openxmlformats.org/presentationml/2006/ole">
            <mc:AlternateContent xmlns:mc="http://schemas.openxmlformats.org/markup-compatibility/2006">
              <mc:Choice xmlns:v="urn:schemas-microsoft-com:vml" Requires="v">
                <p:oleObj spid="_x0000_s2383375" name="Equation" r:id="rId14" imgW="114300" imgH="127000" progId="Equation.DSMT4">
                  <p:embed/>
                </p:oleObj>
              </mc:Choice>
              <mc:Fallback>
                <p:oleObj name="Equation" r:id="rId14" imgW="114300" imgH="127000" progId="Equation.DSMT4">
                  <p:embed/>
                  <p:pic>
                    <p:nvPicPr>
                      <p:cNvPr id="0" name=""/>
                      <p:cNvPicPr/>
                      <p:nvPr/>
                    </p:nvPicPr>
                    <p:blipFill>
                      <a:blip r:embed="rId15"/>
                      <a:stretch>
                        <a:fillRect/>
                      </a:stretch>
                    </p:blipFill>
                    <p:spPr>
                      <a:xfrm>
                        <a:off x="6889750" y="1639343"/>
                        <a:ext cx="192088" cy="211137"/>
                      </a:xfrm>
                      <a:prstGeom prst="rect">
                        <a:avLst/>
                      </a:prstGeom>
                    </p:spPr>
                  </p:pic>
                </p:oleObj>
              </mc:Fallback>
            </mc:AlternateContent>
          </a:graphicData>
        </a:graphic>
      </p:graphicFrame>
      <p:graphicFrame>
        <p:nvGraphicFramePr>
          <p:cNvPr id="91" name="Object 3"/>
          <p:cNvGraphicFramePr>
            <a:graphicFrameLocks noChangeAspect="1"/>
          </p:cNvGraphicFramePr>
          <p:nvPr>
            <p:extLst>
              <p:ext uri="{D42A27DB-BD31-4B8C-83A1-F6EECF244321}">
                <p14:modId xmlns:p14="http://schemas.microsoft.com/office/powerpoint/2010/main" val="340038561"/>
              </p:ext>
            </p:extLst>
          </p:nvPr>
        </p:nvGraphicFramePr>
        <p:xfrm>
          <a:off x="6334125" y="1744663"/>
          <a:ext cx="411163" cy="319087"/>
        </p:xfrm>
        <a:graphic>
          <a:graphicData uri="http://schemas.openxmlformats.org/presentationml/2006/ole">
            <mc:AlternateContent xmlns:mc="http://schemas.openxmlformats.org/markup-compatibility/2006">
              <mc:Choice xmlns:v="urn:schemas-microsoft-com:vml" Requires="v">
                <p:oleObj spid="_x0000_s2383376" name="Equation" r:id="rId16" imgW="228600" imgH="177800" progId="Equation.DSMT4">
                  <p:embed/>
                </p:oleObj>
              </mc:Choice>
              <mc:Fallback>
                <p:oleObj name="Equation" r:id="rId16" imgW="228600" imgH="177800" progId="Equation.DSMT4">
                  <p:embed/>
                  <p:pic>
                    <p:nvPicPr>
                      <p:cNvPr id="0" name=""/>
                      <p:cNvPicPr>
                        <a:picLocks noChangeAspect="1" noChangeArrowheads="1"/>
                      </p:cNvPicPr>
                      <p:nvPr/>
                    </p:nvPicPr>
                    <p:blipFill>
                      <a:blip r:embed="rId17"/>
                      <a:srcRect/>
                      <a:stretch>
                        <a:fillRect/>
                      </a:stretch>
                    </p:blipFill>
                    <p:spPr bwMode="auto">
                      <a:xfrm>
                        <a:off x="6334125" y="1744663"/>
                        <a:ext cx="411163" cy="319087"/>
                      </a:xfrm>
                      <a:prstGeom prst="rect">
                        <a:avLst/>
                      </a:prstGeom>
                      <a:noFill/>
                    </p:spPr>
                  </p:pic>
                </p:oleObj>
              </mc:Fallback>
            </mc:AlternateContent>
          </a:graphicData>
        </a:graphic>
      </p:graphicFrame>
      <p:sp>
        <p:nvSpPr>
          <p:cNvPr id="98" name="Freeform 68"/>
          <p:cNvSpPr>
            <a:spLocks noChangeArrowheads="1"/>
          </p:cNvSpPr>
          <p:nvPr/>
        </p:nvSpPr>
        <p:spPr bwMode="auto">
          <a:xfrm>
            <a:off x="8812159" y="175168"/>
            <a:ext cx="855663" cy="1152525"/>
          </a:xfrm>
          <a:custGeom>
            <a:avLst/>
            <a:gdLst>
              <a:gd name="T0" fmla="*/ 0 w 855662"/>
              <a:gd name="T1" fmla="*/ 53975 h 1152525"/>
              <a:gd name="T2" fmla="*/ 127000 w 855662"/>
              <a:gd name="T3" fmla="*/ 9525 h 1152525"/>
              <a:gd name="T4" fmla="*/ 260350 w 855662"/>
              <a:gd name="T5" fmla="*/ 3175 h 1152525"/>
              <a:gd name="T6" fmla="*/ 390525 w 855662"/>
              <a:gd name="T7" fmla="*/ 28575 h 1152525"/>
              <a:gd name="T8" fmla="*/ 520708 w 855662"/>
              <a:gd name="T9" fmla="*/ 88900 h 1152525"/>
              <a:gd name="T10" fmla="*/ 638183 w 855662"/>
              <a:gd name="T11" fmla="*/ 177800 h 1152525"/>
              <a:gd name="T12" fmla="*/ 736608 w 855662"/>
              <a:gd name="T13" fmla="*/ 298450 h 1152525"/>
              <a:gd name="T14" fmla="*/ 828683 w 855662"/>
              <a:gd name="T15" fmla="*/ 495300 h 1152525"/>
              <a:gd name="T16" fmla="*/ 854083 w 855662"/>
              <a:gd name="T17" fmla="*/ 708025 h 1152525"/>
              <a:gd name="T18" fmla="*/ 838208 w 855662"/>
              <a:gd name="T19" fmla="*/ 841375 h 1152525"/>
              <a:gd name="T20" fmla="*/ 781058 w 855662"/>
              <a:gd name="T21" fmla="*/ 987425 h 1152525"/>
              <a:gd name="T22" fmla="*/ 695333 w 855662"/>
              <a:gd name="T23" fmla="*/ 1098550 h 1152525"/>
              <a:gd name="T24" fmla="*/ 625483 w 855662"/>
              <a:gd name="T25" fmla="*/ 1152525 h 1152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5662"/>
              <a:gd name="T40" fmla="*/ 0 h 1152525"/>
              <a:gd name="T41" fmla="*/ 855662 w 855662"/>
              <a:gd name="T42" fmla="*/ 1152525 h 1152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5662" h="1152525">
                <a:moveTo>
                  <a:pt x="0" y="53975"/>
                </a:moveTo>
                <a:cubicBezTo>
                  <a:pt x="41804" y="35983"/>
                  <a:pt x="83608" y="17992"/>
                  <a:pt x="127000" y="9525"/>
                </a:cubicBezTo>
                <a:cubicBezTo>
                  <a:pt x="170392" y="1058"/>
                  <a:pt x="216429" y="0"/>
                  <a:pt x="260350" y="3175"/>
                </a:cubicBezTo>
                <a:cubicBezTo>
                  <a:pt x="304271" y="6350"/>
                  <a:pt x="347133" y="14288"/>
                  <a:pt x="390525" y="28575"/>
                </a:cubicBezTo>
                <a:cubicBezTo>
                  <a:pt x="433917" y="42862"/>
                  <a:pt x="479425" y="64029"/>
                  <a:pt x="520700" y="88900"/>
                </a:cubicBezTo>
                <a:cubicBezTo>
                  <a:pt x="561975" y="113771"/>
                  <a:pt x="602192" y="142875"/>
                  <a:pt x="638175" y="177800"/>
                </a:cubicBezTo>
                <a:cubicBezTo>
                  <a:pt x="674158" y="212725"/>
                  <a:pt x="704850" y="245533"/>
                  <a:pt x="736600" y="298450"/>
                </a:cubicBezTo>
                <a:cubicBezTo>
                  <a:pt x="768350" y="351367"/>
                  <a:pt x="809096" y="427038"/>
                  <a:pt x="828675" y="495300"/>
                </a:cubicBezTo>
                <a:cubicBezTo>
                  <a:pt x="848254" y="563562"/>
                  <a:pt x="852488" y="650346"/>
                  <a:pt x="854075" y="708025"/>
                </a:cubicBezTo>
                <a:cubicBezTo>
                  <a:pt x="855662" y="765704"/>
                  <a:pt x="850371" y="794808"/>
                  <a:pt x="838200" y="841375"/>
                </a:cubicBezTo>
                <a:cubicBezTo>
                  <a:pt x="826029" y="887942"/>
                  <a:pt x="804863" y="944563"/>
                  <a:pt x="781050" y="987425"/>
                </a:cubicBezTo>
                <a:cubicBezTo>
                  <a:pt x="757238" y="1030288"/>
                  <a:pt x="721254" y="1071033"/>
                  <a:pt x="695325" y="1098550"/>
                </a:cubicBezTo>
                <a:cubicBezTo>
                  <a:pt x="669396" y="1126067"/>
                  <a:pt x="647435" y="1139296"/>
                  <a:pt x="625475" y="1152525"/>
                </a:cubicBezTo>
              </a:path>
            </a:pathLst>
          </a:custGeom>
          <a:noFill/>
          <a:ln w="28575">
            <a:solidFill>
              <a:srgbClr val="008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nvGrpSpPr>
          <p:cNvPr id="25614" name="Group 25613"/>
          <p:cNvGrpSpPr/>
          <p:nvPr/>
        </p:nvGrpSpPr>
        <p:grpSpPr>
          <a:xfrm>
            <a:off x="7221484" y="162468"/>
            <a:ext cx="2428875" cy="1935163"/>
            <a:chOff x="7221484" y="162468"/>
            <a:chExt cx="2428875" cy="1935163"/>
          </a:xfrm>
        </p:grpSpPr>
        <p:sp>
          <p:nvSpPr>
            <p:cNvPr id="95" name="Donut 94"/>
            <p:cNvSpPr/>
            <p:nvPr/>
          </p:nvSpPr>
          <p:spPr bwMode="auto">
            <a:xfrm rot="20008896">
              <a:off x="8547047" y="162468"/>
              <a:ext cx="1103312" cy="1270000"/>
            </a:xfrm>
            <a:prstGeom prst="donut">
              <a:avLst>
                <a:gd name="adj" fmla="val 0"/>
              </a:avLst>
            </a:prstGeom>
            <a:solidFill>
              <a:srgbClr val="FF0000"/>
            </a:solidFill>
            <a:ln w="28575" cap="flat" cmpd="sng" algn="ctr">
              <a:solidFill>
                <a:srgbClr val="008000"/>
              </a:solidFill>
              <a:prstDash val="lgDash"/>
              <a:round/>
              <a:headEnd type="none" w="med" len="med"/>
              <a:tailEnd type="none" w="med" len="med"/>
            </a:ln>
            <a:effectLst/>
          </p:spPr>
          <p:txBody>
            <a:bodyPr/>
            <a:lstStyle/>
            <a:p>
              <a:pPr>
                <a:defRPr/>
              </a:pPr>
              <a:endParaRPr lang="en-US">
                <a:ea typeface="ＭＳ Ｐゴシック" charset="-128"/>
                <a:cs typeface="ＭＳ Ｐゴシック" charset="-128"/>
              </a:endParaRPr>
            </a:p>
          </p:txBody>
        </p:sp>
        <p:graphicFrame>
          <p:nvGraphicFramePr>
            <p:cNvPr id="92" name="Object 2"/>
            <p:cNvGraphicFramePr>
              <a:graphicFrameLocks noChangeAspect="1"/>
            </p:cNvGraphicFramePr>
            <p:nvPr>
              <p:extLst>
                <p:ext uri="{D42A27DB-BD31-4B8C-83A1-F6EECF244321}">
                  <p14:modId xmlns:p14="http://schemas.microsoft.com/office/powerpoint/2010/main" val="3565113777"/>
                </p:ext>
              </p:extLst>
            </p:nvPr>
          </p:nvGraphicFramePr>
          <p:xfrm>
            <a:off x="8614358" y="1679575"/>
            <a:ext cx="268288" cy="292100"/>
          </p:xfrm>
          <a:graphic>
            <a:graphicData uri="http://schemas.openxmlformats.org/presentationml/2006/ole">
              <mc:AlternateContent xmlns:mc="http://schemas.openxmlformats.org/markup-compatibility/2006">
                <mc:Choice xmlns:v="urn:schemas-microsoft-com:vml" Requires="v">
                  <p:oleObj spid="_x0000_s2383377" name="Equation" r:id="rId18" imgW="139700" imgH="152400" progId="Equation.DSMT4">
                    <p:embed/>
                  </p:oleObj>
                </mc:Choice>
                <mc:Fallback>
                  <p:oleObj name="Equation" r:id="rId18" imgW="139700" imgH="152400" progId="Equation.DSMT4">
                    <p:embed/>
                    <p:pic>
                      <p:nvPicPr>
                        <p:cNvPr id="0" name=""/>
                        <p:cNvPicPr>
                          <a:picLocks noChangeAspect="1" noChangeArrowheads="1"/>
                        </p:cNvPicPr>
                        <p:nvPr/>
                      </p:nvPicPr>
                      <p:blipFill>
                        <a:blip r:embed="rId19"/>
                        <a:srcRect/>
                        <a:stretch>
                          <a:fillRect/>
                        </a:stretch>
                      </p:blipFill>
                      <p:spPr bwMode="auto">
                        <a:xfrm>
                          <a:off x="8614358" y="1679575"/>
                          <a:ext cx="268288" cy="292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93" name="Straight Arrow Connector 31"/>
            <p:cNvCxnSpPr>
              <a:cxnSpLocks noChangeShapeType="1"/>
            </p:cNvCxnSpPr>
            <p:nvPr/>
          </p:nvCxnSpPr>
          <p:spPr bwMode="auto">
            <a:xfrm>
              <a:off x="7758059" y="1438818"/>
              <a:ext cx="6096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94" name="Donut 93"/>
            <p:cNvSpPr/>
            <p:nvPr/>
          </p:nvSpPr>
          <p:spPr bwMode="auto">
            <a:xfrm rot="20008896">
              <a:off x="7221484" y="827631"/>
              <a:ext cx="1103313" cy="1270000"/>
            </a:xfrm>
            <a:prstGeom prst="donut">
              <a:avLst>
                <a:gd name="adj" fmla="val 0"/>
              </a:avLst>
            </a:prstGeom>
            <a:solidFill>
              <a:srgbClr val="FF0000"/>
            </a:solidFill>
            <a:ln w="28575" cap="flat" cmpd="sng" algn="ctr">
              <a:solidFill>
                <a:srgbClr val="008000"/>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cxnSp>
          <p:nvCxnSpPr>
            <p:cNvPr id="96" name="Straight Connector 68"/>
            <p:cNvCxnSpPr>
              <a:cxnSpLocks noChangeShapeType="1"/>
              <a:stCxn id="94" idx="0"/>
              <a:endCxn id="95" idx="0"/>
            </p:cNvCxnSpPr>
            <p:nvPr/>
          </p:nvCxnSpPr>
          <p:spPr bwMode="auto">
            <a:xfrm rot="5400000" flipH="1" flipV="1">
              <a:off x="7819971" y="-101056"/>
              <a:ext cx="665163" cy="1325562"/>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cxnSp>
          <p:nvCxnSpPr>
            <p:cNvPr id="97" name="Straight Connector 70"/>
            <p:cNvCxnSpPr>
              <a:cxnSpLocks noChangeShapeType="1"/>
              <a:stCxn id="94" idx="4"/>
              <a:endCxn id="95" idx="4"/>
            </p:cNvCxnSpPr>
            <p:nvPr/>
          </p:nvCxnSpPr>
          <p:spPr bwMode="auto">
            <a:xfrm rot="5400000" flipH="1" flipV="1">
              <a:off x="8386709" y="1035593"/>
              <a:ext cx="665163" cy="1325563"/>
            </a:xfrm>
            <a:prstGeom prst="line">
              <a:avLst/>
            </a:prstGeom>
            <a:noFill/>
            <a:ln w="28575">
              <a:solidFill>
                <a:srgbClr val="008000"/>
              </a:solidFill>
              <a:round/>
              <a:headEnd/>
              <a:tailEnd/>
            </a:ln>
            <a:extLst>
              <a:ext uri="{909E8E84-426E-40dd-AFC4-6F175D3DCCD1}">
                <a14:hiddenFill xmlns="" xmlns:a14="http://schemas.microsoft.com/office/drawing/2010/main">
                  <a:noFill/>
                </a14:hiddenFill>
              </a:ext>
            </a:extLst>
          </p:spPr>
        </p:cxnSp>
        <p:graphicFrame>
          <p:nvGraphicFramePr>
            <p:cNvPr id="99" name="Object 6"/>
            <p:cNvGraphicFramePr>
              <a:graphicFrameLocks noChangeAspect="1"/>
            </p:cNvGraphicFramePr>
            <p:nvPr>
              <p:extLst>
                <p:ext uri="{D42A27DB-BD31-4B8C-83A1-F6EECF244321}">
                  <p14:modId xmlns:p14="http://schemas.microsoft.com/office/powerpoint/2010/main" val="1843931759"/>
                </p:ext>
              </p:extLst>
            </p:nvPr>
          </p:nvGraphicFramePr>
          <p:xfrm>
            <a:off x="7940196" y="1197175"/>
            <a:ext cx="195263" cy="244475"/>
          </p:xfrm>
          <a:graphic>
            <a:graphicData uri="http://schemas.openxmlformats.org/presentationml/2006/ole">
              <mc:AlternateContent xmlns:mc="http://schemas.openxmlformats.org/markup-compatibility/2006">
                <mc:Choice xmlns:v="urn:schemas-microsoft-com:vml" Requires="v">
                  <p:oleObj spid="_x0000_s2383378" name="Equation" r:id="rId20" imgW="101600" imgH="127000" progId="Equation.DSMT4">
                    <p:embed/>
                  </p:oleObj>
                </mc:Choice>
                <mc:Fallback>
                  <p:oleObj name="Equation" r:id="rId20" imgW="101600" imgH="1270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40196" y="1197175"/>
                          <a:ext cx="195263" cy="244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75" name="Donut 74"/>
          <p:cNvSpPr/>
          <p:nvPr/>
        </p:nvSpPr>
        <p:spPr bwMode="auto">
          <a:xfrm rot="20008896">
            <a:off x="6038850" y="885151"/>
            <a:ext cx="1755775" cy="1938337"/>
          </a:xfrm>
          <a:prstGeom prst="donut">
            <a:avLst>
              <a:gd name="adj" fmla="val 11306"/>
            </a:avLst>
          </a:prstGeom>
          <a:solidFill>
            <a:srgbClr val="FF0000"/>
          </a:solidFill>
          <a:ln w="19050"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22" name="Freeform 21"/>
          <p:cNvSpPr/>
          <p:nvPr/>
        </p:nvSpPr>
        <p:spPr>
          <a:xfrm>
            <a:off x="7162800" y="14414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99"/>
          <p:cNvSpPr/>
          <p:nvPr/>
        </p:nvSpPr>
        <p:spPr>
          <a:xfrm>
            <a:off x="8497887" y="793750"/>
            <a:ext cx="231775" cy="419100"/>
          </a:xfrm>
          <a:custGeom>
            <a:avLst/>
            <a:gdLst>
              <a:gd name="connsiteX0" fmla="*/ 0 w 231775"/>
              <a:gd name="connsiteY0" fmla="*/ 41275 h 419100"/>
              <a:gd name="connsiteX1" fmla="*/ 88900 w 231775"/>
              <a:gd name="connsiteY1" fmla="*/ 0 h 419100"/>
              <a:gd name="connsiteX2" fmla="*/ 231775 w 231775"/>
              <a:gd name="connsiteY2" fmla="*/ 393700 h 419100"/>
              <a:gd name="connsiteX3" fmla="*/ 165100 w 231775"/>
              <a:gd name="connsiteY3" fmla="*/ 419100 h 419100"/>
              <a:gd name="connsiteX4" fmla="*/ 57150 w 231775"/>
              <a:gd name="connsiteY4" fmla="*/ 215900 h 419100"/>
              <a:gd name="connsiteX5" fmla="*/ 0 w 231775"/>
              <a:gd name="connsiteY5" fmla="*/ 4127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 h="419100">
                <a:moveTo>
                  <a:pt x="0" y="41275"/>
                </a:moveTo>
                <a:lnTo>
                  <a:pt x="88900" y="0"/>
                </a:lnTo>
                <a:lnTo>
                  <a:pt x="231775" y="393700"/>
                </a:lnTo>
                <a:lnTo>
                  <a:pt x="165100" y="419100"/>
                </a:lnTo>
                <a:lnTo>
                  <a:pt x="57150" y="215900"/>
                </a:lnTo>
                <a:lnTo>
                  <a:pt x="0" y="41275"/>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7"/>
          <p:cNvCxnSpPr>
            <a:cxnSpLocks noChangeShapeType="1"/>
          </p:cNvCxnSpPr>
          <p:nvPr/>
        </p:nvCxnSpPr>
        <p:spPr bwMode="auto">
          <a:xfrm flipV="1">
            <a:off x="6637868" y="-63499"/>
            <a:ext cx="2215620" cy="994832"/>
          </a:xfrm>
          <a:prstGeom prst="line">
            <a:avLst/>
          </a:prstGeom>
          <a:noFill/>
          <a:ln w="28575">
            <a:solidFill>
              <a:schemeClr val="tx1"/>
            </a:solidFill>
            <a:round/>
            <a:headEnd/>
            <a:tailEnd/>
          </a:ln>
        </p:spPr>
      </p:cxnSp>
      <p:sp>
        <p:nvSpPr>
          <p:cNvPr id="25601" name="Freeform 25600"/>
          <p:cNvSpPr/>
          <p:nvPr/>
        </p:nvSpPr>
        <p:spPr>
          <a:xfrm>
            <a:off x="6658030" y="-38099"/>
            <a:ext cx="2633134" cy="2726267"/>
          </a:xfrm>
          <a:custGeom>
            <a:avLst/>
            <a:gdLst>
              <a:gd name="connsiteX0" fmla="*/ 101600 w 2633134"/>
              <a:gd name="connsiteY0" fmla="*/ 931334 h 2726267"/>
              <a:gd name="connsiteX1" fmla="*/ 249767 w 2633134"/>
              <a:gd name="connsiteY1" fmla="*/ 931334 h 2726267"/>
              <a:gd name="connsiteX2" fmla="*/ 406400 w 2633134"/>
              <a:gd name="connsiteY2" fmla="*/ 956734 h 2726267"/>
              <a:gd name="connsiteX3" fmla="*/ 554567 w 2633134"/>
              <a:gd name="connsiteY3" fmla="*/ 1011767 h 2726267"/>
              <a:gd name="connsiteX4" fmla="*/ 706967 w 2633134"/>
              <a:gd name="connsiteY4" fmla="*/ 1096434 h 2726267"/>
              <a:gd name="connsiteX5" fmla="*/ 825500 w 2633134"/>
              <a:gd name="connsiteY5" fmla="*/ 1198034 h 2726267"/>
              <a:gd name="connsiteX6" fmla="*/ 939800 w 2633134"/>
              <a:gd name="connsiteY6" fmla="*/ 1316567 h 2726267"/>
              <a:gd name="connsiteX7" fmla="*/ 1032934 w 2633134"/>
              <a:gd name="connsiteY7" fmla="*/ 1464734 h 2726267"/>
              <a:gd name="connsiteX8" fmla="*/ 1109134 w 2633134"/>
              <a:gd name="connsiteY8" fmla="*/ 1659467 h 2726267"/>
              <a:gd name="connsiteX9" fmla="*/ 1151467 w 2633134"/>
              <a:gd name="connsiteY9" fmla="*/ 1862667 h 2726267"/>
              <a:gd name="connsiteX10" fmla="*/ 1151467 w 2633134"/>
              <a:gd name="connsiteY10" fmla="*/ 2019300 h 2726267"/>
              <a:gd name="connsiteX11" fmla="*/ 1126067 w 2633134"/>
              <a:gd name="connsiteY11" fmla="*/ 2218267 h 2726267"/>
              <a:gd name="connsiteX12" fmla="*/ 1049867 w 2633134"/>
              <a:gd name="connsiteY12" fmla="*/ 2400300 h 2726267"/>
              <a:gd name="connsiteX13" fmla="*/ 956734 w 2633134"/>
              <a:gd name="connsiteY13" fmla="*/ 2552700 h 2726267"/>
              <a:gd name="connsiteX14" fmla="*/ 859367 w 2633134"/>
              <a:gd name="connsiteY14" fmla="*/ 2645834 h 2726267"/>
              <a:gd name="connsiteX15" fmla="*/ 736600 w 2633134"/>
              <a:gd name="connsiteY15" fmla="*/ 2726267 h 2726267"/>
              <a:gd name="connsiteX16" fmla="*/ 2633134 w 2633134"/>
              <a:gd name="connsiteY16" fmla="*/ 1761067 h 2726267"/>
              <a:gd name="connsiteX17" fmla="*/ 2611967 w 2633134"/>
              <a:gd name="connsiteY17" fmla="*/ 0 h 2726267"/>
              <a:gd name="connsiteX18" fmla="*/ 2163234 w 2633134"/>
              <a:gd name="connsiteY18" fmla="*/ 12700 h 2726267"/>
              <a:gd name="connsiteX19" fmla="*/ 1270000 w 2633134"/>
              <a:gd name="connsiteY19" fmla="*/ 355600 h 2726267"/>
              <a:gd name="connsiteX20" fmla="*/ 0 w 2633134"/>
              <a:gd name="connsiteY20" fmla="*/ 965200 h 2726267"/>
              <a:gd name="connsiteX21" fmla="*/ 165100 w 2633134"/>
              <a:gd name="connsiteY21" fmla="*/ 931334 h 2726267"/>
              <a:gd name="connsiteX22" fmla="*/ 338667 w 2633134"/>
              <a:gd name="connsiteY22" fmla="*/ 948267 h 2726267"/>
              <a:gd name="connsiteX23" fmla="*/ 499534 w 2633134"/>
              <a:gd name="connsiteY23" fmla="*/ 986367 h 2726267"/>
              <a:gd name="connsiteX24" fmla="*/ 711200 w 2633134"/>
              <a:gd name="connsiteY24" fmla="*/ 1100667 h 272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33134" h="2726267">
                <a:moveTo>
                  <a:pt x="101600" y="931334"/>
                </a:moveTo>
                <a:lnTo>
                  <a:pt x="249767" y="931334"/>
                </a:lnTo>
                <a:lnTo>
                  <a:pt x="406400" y="956734"/>
                </a:lnTo>
                <a:lnTo>
                  <a:pt x="554567" y="1011767"/>
                </a:lnTo>
                <a:lnTo>
                  <a:pt x="706967" y="1096434"/>
                </a:lnTo>
                <a:lnTo>
                  <a:pt x="825500" y="1198034"/>
                </a:lnTo>
                <a:lnTo>
                  <a:pt x="939800" y="1316567"/>
                </a:lnTo>
                <a:lnTo>
                  <a:pt x="1032934" y="1464734"/>
                </a:lnTo>
                <a:lnTo>
                  <a:pt x="1109134" y="1659467"/>
                </a:lnTo>
                <a:lnTo>
                  <a:pt x="1151467" y="1862667"/>
                </a:lnTo>
                <a:lnTo>
                  <a:pt x="1151467" y="2019300"/>
                </a:lnTo>
                <a:lnTo>
                  <a:pt x="1126067" y="2218267"/>
                </a:lnTo>
                <a:lnTo>
                  <a:pt x="1049867" y="2400300"/>
                </a:lnTo>
                <a:lnTo>
                  <a:pt x="956734" y="2552700"/>
                </a:lnTo>
                <a:lnTo>
                  <a:pt x="859367" y="2645834"/>
                </a:lnTo>
                <a:lnTo>
                  <a:pt x="736600" y="2726267"/>
                </a:lnTo>
                <a:lnTo>
                  <a:pt x="2633134" y="1761067"/>
                </a:lnTo>
                <a:lnTo>
                  <a:pt x="2611967" y="0"/>
                </a:lnTo>
                <a:lnTo>
                  <a:pt x="2163234" y="12700"/>
                </a:lnTo>
                <a:lnTo>
                  <a:pt x="1270000" y="355600"/>
                </a:lnTo>
                <a:lnTo>
                  <a:pt x="0" y="965200"/>
                </a:lnTo>
                <a:lnTo>
                  <a:pt x="165100" y="931334"/>
                </a:lnTo>
                <a:lnTo>
                  <a:pt x="338667" y="948267"/>
                </a:lnTo>
                <a:lnTo>
                  <a:pt x="499534" y="986367"/>
                </a:lnTo>
                <a:lnTo>
                  <a:pt x="711200" y="1100667"/>
                </a:lnTo>
              </a:path>
            </a:pathLst>
          </a:custGeom>
          <a:solidFill>
            <a:srgbClr val="FF0000">
              <a:alpha val="34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09" name="Freeform 25608"/>
          <p:cNvSpPr/>
          <p:nvPr/>
        </p:nvSpPr>
        <p:spPr>
          <a:xfrm>
            <a:off x="7572376" y="471871"/>
            <a:ext cx="1672167" cy="1202266"/>
          </a:xfrm>
          <a:custGeom>
            <a:avLst/>
            <a:gdLst>
              <a:gd name="connsiteX0" fmla="*/ 0 w 1672167"/>
              <a:gd name="connsiteY0" fmla="*/ 783166 h 1202266"/>
              <a:gd name="connsiteX1" fmla="*/ 135467 w 1672167"/>
              <a:gd name="connsiteY1" fmla="*/ 956733 h 1202266"/>
              <a:gd name="connsiteX2" fmla="*/ 186267 w 1672167"/>
              <a:gd name="connsiteY2" fmla="*/ 1096433 h 1202266"/>
              <a:gd name="connsiteX3" fmla="*/ 224367 w 1672167"/>
              <a:gd name="connsiteY3" fmla="*/ 1202266 h 1202266"/>
              <a:gd name="connsiteX4" fmla="*/ 1672167 w 1672167"/>
              <a:gd name="connsiteY4" fmla="*/ 512233 h 1202266"/>
              <a:gd name="connsiteX5" fmla="*/ 1642533 w 1672167"/>
              <a:gd name="connsiteY5" fmla="*/ 0 h 1202266"/>
              <a:gd name="connsiteX6" fmla="*/ 0 w 1672167"/>
              <a:gd name="connsiteY6" fmla="*/ 783166 h 1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67" h="1202266">
                <a:moveTo>
                  <a:pt x="0" y="783166"/>
                </a:moveTo>
                <a:lnTo>
                  <a:pt x="135467" y="956733"/>
                </a:lnTo>
                <a:lnTo>
                  <a:pt x="186267" y="1096433"/>
                </a:lnTo>
                <a:lnTo>
                  <a:pt x="224367" y="1202266"/>
                </a:lnTo>
                <a:lnTo>
                  <a:pt x="1672167" y="512233"/>
                </a:lnTo>
                <a:lnTo>
                  <a:pt x="1642533" y="0"/>
                </a:lnTo>
                <a:lnTo>
                  <a:pt x="0" y="783166"/>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10" name="Freeform 25609"/>
          <p:cNvSpPr/>
          <p:nvPr/>
        </p:nvSpPr>
        <p:spPr>
          <a:xfrm>
            <a:off x="6794500" y="1346200"/>
            <a:ext cx="795867" cy="681567"/>
          </a:xfrm>
          <a:custGeom>
            <a:avLst/>
            <a:gdLst>
              <a:gd name="connsiteX0" fmla="*/ 67733 w 795867"/>
              <a:gd name="connsiteY0" fmla="*/ 258233 h 681567"/>
              <a:gd name="connsiteX1" fmla="*/ 182033 w 795867"/>
              <a:gd name="connsiteY1" fmla="*/ 279400 h 681567"/>
              <a:gd name="connsiteX2" fmla="*/ 275167 w 795867"/>
              <a:gd name="connsiteY2" fmla="*/ 347133 h 681567"/>
              <a:gd name="connsiteX3" fmla="*/ 321733 w 795867"/>
              <a:gd name="connsiteY3" fmla="*/ 469900 h 681567"/>
              <a:gd name="connsiteX4" fmla="*/ 321733 w 795867"/>
              <a:gd name="connsiteY4" fmla="*/ 571500 h 681567"/>
              <a:gd name="connsiteX5" fmla="*/ 296333 w 795867"/>
              <a:gd name="connsiteY5" fmla="*/ 639233 h 681567"/>
              <a:gd name="connsiteX6" fmla="*/ 262467 w 795867"/>
              <a:gd name="connsiteY6" fmla="*/ 681567 h 681567"/>
              <a:gd name="connsiteX7" fmla="*/ 795867 w 795867"/>
              <a:gd name="connsiteY7" fmla="*/ 414867 h 681567"/>
              <a:gd name="connsiteX8" fmla="*/ 770467 w 795867"/>
              <a:gd name="connsiteY8" fmla="*/ 300567 h 681567"/>
              <a:gd name="connsiteX9" fmla="*/ 706967 w 795867"/>
              <a:gd name="connsiteY9" fmla="*/ 173567 h 681567"/>
              <a:gd name="connsiteX10" fmla="*/ 643467 w 795867"/>
              <a:gd name="connsiteY10" fmla="*/ 76200 h 681567"/>
              <a:gd name="connsiteX11" fmla="*/ 584200 w 795867"/>
              <a:gd name="connsiteY11" fmla="*/ 0 h 681567"/>
              <a:gd name="connsiteX12" fmla="*/ 0 w 795867"/>
              <a:gd name="connsiteY12" fmla="*/ 266700 h 681567"/>
              <a:gd name="connsiteX13" fmla="*/ 67733 w 795867"/>
              <a:gd name="connsiteY13" fmla="*/ 258233 h 6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5867" h="681567">
                <a:moveTo>
                  <a:pt x="67733" y="258233"/>
                </a:moveTo>
                <a:lnTo>
                  <a:pt x="182033" y="279400"/>
                </a:lnTo>
                <a:lnTo>
                  <a:pt x="275167" y="347133"/>
                </a:lnTo>
                <a:lnTo>
                  <a:pt x="321733" y="469900"/>
                </a:lnTo>
                <a:lnTo>
                  <a:pt x="321733" y="571500"/>
                </a:lnTo>
                <a:lnTo>
                  <a:pt x="296333" y="639233"/>
                </a:lnTo>
                <a:lnTo>
                  <a:pt x="262467" y="681567"/>
                </a:lnTo>
                <a:lnTo>
                  <a:pt x="795867" y="414867"/>
                </a:lnTo>
                <a:lnTo>
                  <a:pt x="770467" y="300567"/>
                </a:lnTo>
                <a:lnTo>
                  <a:pt x="706967" y="173567"/>
                </a:lnTo>
                <a:lnTo>
                  <a:pt x="643467" y="76200"/>
                </a:lnTo>
                <a:lnTo>
                  <a:pt x="584200" y="0"/>
                </a:lnTo>
                <a:lnTo>
                  <a:pt x="0" y="266700"/>
                </a:lnTo>
                <a:lnTo>
                  <a:pt x="67733" y="258233"/>
                </a:lnTo>
                <a:close/>
              </a:path>
            </a:pathLst>
          </a:custGeom>
          <a:solidFill>
            <a:srgbClr val="0000F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3"/>
          <p:cNvGraphicFramePr>
            <a:graphicFrameLocks noChangeAspect="1"/>
          </p:cNvGraphicFramePr>
          <p:nvPr>
            <p:extLst>
              <p:ext uri="{D42A27DB-BD31-4B8C-83A1-F6EECF244321}">
                <p14:modId xmlns:p14="http://schemas.microsoft.com/office/powerpoint/2010/main" val="4062066388"/>
              </p:ext>
            </p:extLst>
          </p:nvPr>
        </p:nvGraphicFramePr>
        <p:xfrm>
          <a:off x="5402263" y="712788"/>
          <a:ext cx="411162" cy="319087"/>
        </p:xfrm>
        <a:graphic>
          <a:graphicData uri="http://schemas.openxmlformats.org/presentationml/2006/ole">
            <mc:AlternateContent xmlns:mc="http://schemas.openxmlformats.org/markup-compatibility/2006">
              <mc:Choice xmlns:v="urn:schemas-microsoft-com:vml" Requires="v">
                <p:oleObj spid="_x0000_s2383379" name="Equation" r:id="rId22" imgW="228600" imgH="177800" progId="Equation.DSMT4">
                  <p:embed/>
                </p:oleObj>
              </mc:Choice>
              <mc:Fallback>
                <p:oleObj name="Equation" r:id="rId22" imgW="228600" imgH="177800" progId="Equation.DSMT4">
                  <p:embed/>
                  <p:pic>
                    <p:nvPicPr>
                      <p:cNvPr id="0" name=""/>
                      <p:cNvPicPr>
                        <a:picLocks noChangeAspect="1" noChangeArrowheads="1"/>
                      </p:cNvPicPr>
                      <p:nvPr/>
                    </p:nvPicPr>
                    <p:blipFill>
                      <a:blip r:embed="rId23"/>
                      <a:srcRect/>
                      <a:stretch>
                        <a:fillRect/>
                      </a:stretch>
                    </p:blipFill>
                    <p:spPr bwMode="auto">
                      <a:xfrm>
                        <a:off x="5402263" y="712788"/>
                        <a:ext cx="411162" cy="319087"/>
                      </a:xfrm>
                      <a:prstGeom prst="rect">
                        <a:avLst/>
                      </a:prstGeom>
                      <a:noFill/>
                    </p:spPr>
                  </p:pic>
                </p:oleObj>
              </mc:Fallback>
            </mc:AlternateContent>
          </a:graphicData>
        </a:graphic>
      </p:graphicFrame>
      <p:graphicFrame>
        <p:nvGraphicFramePr>
          <p:cNvPr id="42" name="Object 3"/>
          <p:cNvGraphicFramePr>
            <a:graphicFrameLocks noChangeAspect="1"/>
          </p:cNvGraphicFramePr>
          <p:nvPr>
            <p:extLst>
              <p:ext uri="{D42A27DB-BD31-4B8C-83A1-F6EECF244321}">
                <p14:modId xmlns:p14="http://schemas.microsoft.com/office/powerpoint/2010/main" val="115481458"/>
              </p:ext>
            </p:extLst>
          </p:nvPr>
        </p:nvGraphicFramePr>
        <p:xfrm>
          <a:off x="4050353" y="1046706"/>
          <a:ext cx="411162" cy="319087"/>
        </p:xfrm>
        <a:graphic>
          <a:graphicData uri="http://schemas.openxmlformats.org/presentationml/2006/ole">
            <mc:AlternateContent xmlns:mc="http://schemas.openxmlformats.org/markup-compatibility/2006">
              <mc:Choice xmlns:v="urn:schemas-microsoft-com:vml" Requires="v">
                <p:oleObj spid="_x0000_s2383380" name="Equation" r:id="rId24" imgW="228600" imgH="177800" progId="Equation.DSMT4">
                  <p:embed/>
                </p:oleObj>
              </mc:Choice>
              <mc:Fallback>
                <p:oleObj name="Equation" r:id="rId24" imgW="228600" imgH="177800" progId="Equation.DSMT4">
                  <p:embed/>
                  <p:pic>
                    <p:nvPicPr>
                      <p:cNvPr id="0" name=""/>
                      <p:cNvPicPr>
                        <a:picLocks noChangeAspect="1" noChangeArrowheads="1"/>
                      </p:cNvPicPr>
                      <p:nvPr/>
                    </p:nvPicPr>
                    <p:blipFill>
                      <a:blip r:embed="rId25"/>
                      <a:srcRect/>
                      <a:stretch>
                        <a:fillRect/>
                      </a:stretch>
                    </p:blipFill>
                    <p:spPr bwMode="auto">
                      <a:xfrm>
                        <a:off x="4050353" y="1046706"/>
                        <a:ext cx="411162" cy="319087"/>
                      </a:xfrm>
                      <a:prstGeom prst="rect">
                        <a:avLst/>
                      </a:prstGeom>
                      <a:noFill/>
                    </p:spPr>
                  </p:pic>
                </p:oleObj>
              </mc:Fallback>
            </mc:AlternateContent>
          </a:graphicData>
        </a:graphic>
      </p:graphicFrame>
      <p:cxnSp>
        <p:nvCxnSpPr>
          <p:cNvPr id="43" name="Straight Connector 42"/>
          <p:cNvCxnSpPr/>
          <p:nvPr/>
        </p:nvCxnSpPr>
        <p:spPr>
          <a:xfrm flipV="1">
            <a:off x="7666306" y="4442617"/>
            <a:ext cx="390203" cy="382587"/>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4006036361"/>
              </p:ext>
            </p:extLst>
          </p:nvPr>
        </p:nvGraphicFramePr>
        <p:xfrm>
          <a:off x="8045450" y="4267200"/>
          <a:ext cx="219075" cy="174625"/>
        </p:xfrm>
        <a:graphic>
          <a:graphicData uri="http://schemas.openxmlformats.org/presentationml/2006/ole">
            <mc:AlternateContent xmlns:mc="http://schemas.openxmlformats.org/markup-compatibility/2006">
              <mc:Choice xmlns:v="urn:schemas-microsoft-com:vml" Requires="v">
                <p:oleObj spid="_x0000_s2383381" name="Equation" r:id="rId26" imgW="190500" imgH="152400" progId="Equation.DSMT4">
                  <p:embed/>
                </p:oleObj>
              </mc:Choice>
              <mc:Fallback>
                <p:oleObj name="Equation" r:id="rId26" imgW="190500" imgH="152400" progId="Equation.DSMT4">
                  <p:embed/>
                  <p:pic>
                    <p:nvPicPr>
                      <p:cNvPr id="0" name=""/>
                      <p:cNvPicPr/>
                      <p:nvPr/>
                    </p:nvPicPr>
                    <p:blipFill>
                      <a:blip r:embed="rId27"/>
                      <a:stretch>
                        <a:fillRect/>
                      </a:stretch>
                    </p:blipFill>
                    <p:spPr>
                      <a:xfrm>
                        <a:off x="8045450" y="4267200"/>
                        <a:ext cx="219075" cy="174625"/>
                      </a:xfrm>
                      <a:prstGeom prst="rect">
                        <a:avLst/>
                      </a:prstGeom>
                    </p:spPr>
                  </p:pic>
                </p:oleObj>
              </mc:Fallback>
            </mc:AlternateContent>
          </a:graphicData>
        </a:graphic>
      </p:graphicFrame>
      <p:sp>
        <p:nvSpPr>
          <p:cNvPr id="45" name="TextBox 44"/>
          <p:cNvSpPr txBox="1"/>
          <p:nvPr/>
        </p:nvSpPr>
        <p:spPr>
          <a:xfrm>
            <a:off x="6249106" y="6262628"/>
            <a:ext cx="2261394" cy="400110"/>
          </a:xfrm>
          <a:prstGeom prst="rect">
            <a:avLst/>
          </a:prstGeom>
          <a:noFill/>
        </p:spPr>
        <p:txBody>
          <a:bodyPr wrap="square" rtlCol="0">
            <a:spAutoFit/>
          </a:bodyPr>
          <a:lstStyle/>
          <a:p>
            <a:r>
              <a:rPr lang="en-US" sz="2000" dirty="0">
                <a:solidFill>
                  <a:srgbClr val="FF0000"/>
                </a:solidFill>
                <a:latin typeface="Apple Chancery"/>
                <a:cs typeface="Apple Chancery"/>
              </a:rPr>
              <a:t>SAME RESULT!</a:t>
            </a:r>
            <a:endParaRPr lang="en-US" sz="2000" dirty="0">
              <a:latin typeface="Times New Roman"/>
              <a:cs typeface="Times New Roman"/>
            </a:endParaRPr>
          </a:p>
        </p:txBody>
      </p:sp>
    </p:spTree>
    <p:extLst>
      <p:ext uri="{BB962C8B-B14F-4D97-AF65-F5344CB8AC3E}">
        <p14:creationId xmlns:p14="http://schemas.microsoft.com/office/powerpoint/2010/main" val="232335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par>
                                <p:cTn id="8" presetID="9"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dissolve">
                                      <p:cBhvr>
                                        <p:cTn id="10" dur="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dissolve">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614"/>
                                        </p:tgtEl>
                                        <p:attrNameLst>
                                          <p:attrName>style.visibility</p:attrName>
                                        </p:attrNameLst>
                                      </p:cBhvr>
                                      <p:to>
                                        <p:strVal val="visible"/>
                                      </p:to>
                                    </p:set>
                                    <p:animEffect transition="in" filter="dissolve">
                                      <p:cBhvr>
                                        <p:cTn id="20" dur="500"/>
                                        <p:tgtEl>
                                          <p:spTgt spid="256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dissolv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dissolve">
                                      <p:cBhvr>
                                        <p:cTn id="30" dur="500"/>
                                        <p:tgtEl>
                                          <p:spTgt spid="5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dissolv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dissolve">
                                      <p:cBhvr>
                                        <p:cTn id="38" dur="500"/>
                                        <p:tgtEl>
                                          <p:spTgt spid="44"/>
                                        </p:tgtEl>
                                      </p:cBhvr>
                                    </p:animEffect>
                                  </p:childTnLst>
                                </p:cTn>
                              </p:par>
                              <p:par>
                                <p:cTn id="39" presetID="9"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dissolve">
                                      <p:cBhvr>
                                        <p:cTn id="41" dur="500"/>
                                        <p:tgtEl>
                                          <p:spTgt spid="43"/>
                                        </p:tgtEl>
                                      </p:cBhvr>
                                    </p:animEffect>
                                  </p:childTnLst>
                                </p:cTn>
                              </p:par>
                              <p:par>
                                <p:cTn id="42" presetID="9"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dissolv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dissolve">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691703" y="-113792"/>
            <a:ext cx="2379912" cy="2379912"/>
          </a:xfrm>
          <a:prstGeom prst="donut">
            <a:avLst>
              <a:gd name="adj" fmla="val 4376"/>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14300"/>
            <a:ext cx="5738180" cy="1384300"/>
          </a:xfrm>
          <a:noFill/>
        </p:spPr>
        <p:txBody>
          <a:bodyPr>
            <a:normAutofit/>
          </a:bodyPr>
          <a:lstStyle/>
          <a:p>
            <a:pPr algn="l"/>
            <a:r>
              <a:rPr lang="en-US" sz="2800" dirty="0">
                <a:solidFill>
                  <a:srgbClr val="FF0000"/>
                </a:solidFill>
                <a:latin typeface="Apple Chancery"/>
                <a:ea typeface="ＭＳ Ｐゴシック" charset="0"/>
                <a:cs typeface="Apple Chancery"/>
              </a:rPr>
              <a:t>Example 6: </a:t>
            </a:r>
            <a:r>
              <a:rPr lang="en-US" sz="2200" dirty="0">
                <a:solidFill>
                  <a:srgbClr val="FF0000"/>
                </a:solidFill>
                <a:latin typeface="Apple Chancery"/>
                <a:cs typeface="Apple Chancery"/>
              </a:rPr>
              <a:t>Derive an expression </a:t>
            </a:r>
            <a:r>
              <a:rPr lang="en-US" sz="2200" dirty="0">
                <a:latin typeface="Times New Roman"/>
                <a:cs typeface="Times New Roman"/>
              </a:rPr>
              <a:t>for the </a:t>
            </a:r>
            <a:r>
              <a:rPr lang="en-US" sz="2200" dirty="0">
                <a:solidFill>
                  <a:srgbClr val="FF0000"/>
                </a:solidFill>
                <a:latin typeface="Times New Roman"/>
                <a:cs typeface="Times New Roman"/>
              </a:rPr>
              <a:t>capacitance </a:t>
            </a:r>
            <a:r>
              <a:rPr lang="en-US" sz="2200" dirty="0">
                <a:latin typeface="Times New Roman"/>
                <a:cs typeface="Times New Roman"/>
              </a:rPr>
              <a:t>of </a:t>
            </a:r>
            <a:r>
              <a:rPr lang="en-US" sz="2200" i="1" dirty="0">
                <a:solidFill>
                  <a:srgbClr val="0000FF"/>
                </a:solidFill>
                <a:latin typeface="Times New Roman"/>
                <a:cs typeface="Times New Roman"/>
              </a:rPr>
              <a:t>concentric spherical shells </a:t>
            </a:r>
            <a:r>
              <a:rPr lang="en-US" sz="2200" dirty="0">
                <a:latin typeface="Times New Roman"/>
                <a:cs typeface="Times New Roman"/>
              </a:rPr>
              <a:t>of </a:t>
            </a:r>
            <a:r>
              <a:rPr lang="en-US" sz="2200" dirty="0">
                <a:solidFill>
                  <a:srgbClr val="0000FF"/>
                </a:solidFill>
                <a:latin typeface="Times New Roman"/>
                <a:cs typeface="Times New Roman"/>
              </a:rPr>
              <a:t>inside radius </a:t>
            </a:r>
            <a:r>
              <a:rPr lang="en-US" sz="2200" i="1" dirty="0">
                <a:solidFill>
                  <a:srgbClr val="FF0000"/>
                </a:solidFill>
                <a:latin typeface="Times New Roman"/>
                <a:cs typeface="Times New Roman"/>
              </a:rPr>
              <a:t>a</a:t>
            </a:r>
            <a:r>
              <a:rPr lang="en-US" sz="2200" i="1" dirty="0">
                <a:latin typeface="Times New Roman"/>
                <a:cs typeface="Times New Roman"/>
              </a:rPr>
              <a:t> </a:t>
            </a:r>
            <a:r>
              <a:rPr lang="en-US" sz="2200" dirty="0">
                <a:latin typeface="Times New Roman"/>
                <a:cs typeface="Times New Roman"/>
              </a:rPr>
              <a:t>and </a:t>
            </a:r>
            <a:r>
              <a:rPr lang="en-US" sz="2200" dirty="0">
                <a:solidFill>
                  <a:srgbClr val="0000FF"/>
                </a:solidFill>
                <a:latin typeface="Times New Roman"/>
                <a:cs typeface="Times New Roman"/>
              </a:rPr>
              <a:t>outside radius </a:t>
            </a:r>
            <a:r>
              <a:rPr lang="en-US" sz="2200" i="1" dirty="0">
                <a:solidFill>
                  <a:srgbClr val="FF0000"/>
                </a:solidFill>
                <a:latin typeface="Times New Roman"/>
                <a:cs typeface="Times New Roman"/>
              </a:rPr>
              <a:t>b</a:t>
            </a:r>
            <a:r>
              <a:rPr lang="en-US" sz="2200" dirty="0">
                <a:latin typeface="Times New Roman"/>
                <a:cs typeface="Times New Roman"/>
              </a:rPr>
              <a:t>.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25.)</a:t>
            </a:r>
          </a:p>
        </p:txBody>
      </p:sp>
      <p:graphicFrame>
        <p:nvGraphicFramePr>
          <p:cNvPr id="53" name="Object 52"/>
          <p:cNvGraphicFramePr>
            <a:graphicFrameLocks noChangeAspect="1"/>
          </p:cNvGraphicFramePr>
          <p:nvPr>
            <p:extLst>
              <p:ext uri="{D42A27DB-BD31-4B8C-83A1-F6EECF244321}">
                <p14:modId xmlns:p14="http://schemas.microsoft.com/office/powerpoint/2010/main" val="2828056469"/>
              </p:ext>
            </p:extLst>
          </p:nvPr>
        </p:nvGraphicFramePr>
        <p:xfrm>
          <a:off x="2608263" y="4178300"/>
          <a:ext cx="6567487" cy="1820863"/>
        </p:xfrm>
        <a:graphic>
          <a:graphicData uri="http://schemas.openxmlformats.org/presentationml/2006/ole">
            <mc:AlternateContent xmlns:mc="http://schemas.openxmlformats.org/markup-compatibility/2006">
              <mc:Choice xmlns:v="urn:schemas-microsoft-com:vml" Requires="v">
                <p:oleObj spid="_x0000_s2286259" name="Equation" r:id="rId4" imgW="3924300" imgH="1092200" progId="Equation.DSMT4">
                  <p:embed/>
                </p:oleObj>
              </mc:Choice>
              <mc:Fallback>
                <p:oleObj name="Equation" r:id="rId4" imgW="3924300" imgH="1092200" progId="Equation.DSMT4">
                  <p:embed/>
                  <p:pic>
                    <p:nvPicPr>
                      <p:cNvPr id="0" name=""/>
                      <p:cNvPicPr/>
                      <p:nvPr/>
                    </p:nvPicPr>
                    <p:blipFill>
                      <a:blip r:embed="rId5"/>
                      <a:stretch>
                        <a:fillRect/>
                      </a:stretch>
                    </p:blipFill>
                    <p:spPr>
                      <a:xfrm>
                        <a:off x="2608263" y="4178300"/>
                        <a:ext cx="6567487" cy="1820863"/>
                      </a:xfrm>
                      <a:prstGeom prst="rect">
                        <a:avLst/>
                      </a:prstGeom>
                    </p:spPr>
                  </p:pic>
                </p:oleObj>
              </mc:Fallback>
            </mc:AlternateContent>
          </a:graphicData>
        </a:graphic>
      </p:graphicFrame>
      <p:sp>
        <p:nvSpPr>
          <p:cNvPr id="54" name="TextBox 53"/>
          <p:cNvSpPr txBox="1"/>
          <p:nvPr/>
        </p:nvSpPr>
        <p:spPr>
          <a:xfrm>
            <a:off x="421480" y="1531143"/>
            <a:ext cx="4290220" cy="400110"/>
          </a:xfrm>
          <a:prstGeom prst="rect">
            <a:avLst/>
          </a:prstGeom>
          <a:noFill/>
        </p:spPr>
        <p:txBody>
          <a:bodyPr wrap="square" rtlCol="0">
            <a:spAutoFit/>
          </a:bodyPr>
          <a:lstStyle/>
          <a:p>
            <a:r>
              <a:rPr lang="en-US" sz="2000" dirty="0">
                <a:solidFill>
                  <a:srgbClr val="FF0000"/>
                </a:solidFill>
                <a:latin typeface="Apple Chancery"/>
                <a:cs typeface="Apple Chancery"/>
              </a:rPr>
              <a:t>1.) Assume </a:t>
            </a:r>
            <a:r>
              <a:rPr lang="en-US" sz="2000" i="1" dirty="0">
                <a:latin typeface="Times New Roman"/>
                <a:cs typeface="Times New Roman"/>
              </a:rPr>
              <a:t>charges </a:t>
            </a:r>
            <a:r>
              <a:rPr lang="en-US" sz="2000" dirty="0">
                <a:latin typeface="Times New Roman"/>
                <a:cs typeface="Times New Roman"/>
              </a:rPr>
              <a:t>(in this case, Q’s):</a:t>
            </a:r>
          </a:p>
        </p:txBody>
      </p:sp>
      <p:sp>
        <p:nvSpPr>
          <p:cNvPr id="55" name="TextBox 54"/>
          <p:cNvSpPr txBox="1"/>
          <p:nvPr/>
        </p:nvSpPr>
        <p:spPr>
          <a:xfrm>
            <a:off x="421481" y="1962134"/>
            <a:ext cx="6360319" cy="1015663"/>
          </a:xfrm>
          <a:prstGeom prst="rect">
            <a:avLst/>
          </a:prstGeom>
          <a:noFill/>
        </p:spPr>
        <p:txBody>
          <a:bodyPr wrap="square" rtlCol="0">
            <a:spAutoFit/>
          </a:bodyPr>
          <a:lstStyle/>
          <a:p>
            <a:r>
              <a:rPr lang="en-US" sz="2000" dirty="0">
                <a:solidFill>
                  <a:srgbClr val="FF0000"/>
                </a:solidFill>
                <a:latin typeface="Apple Chancery"/>
                <a:cs typeface="Apple Chancery"/>
              </a:rPr>
              <a:t>2.) Noting that </a:t>
            </a:r>
            <a:r>
              <a:rPr lang="en-US" sz="2000" dirty="0">
                <a:latin typeface="Times New Roman"/>
                <a:cs typeface="Times New Roman"/>
              </a:rPr>
              <a:t>all the charge will migrate to the inside surfaces, we don’t really need Gauss’s Law as we know from experience that the </a:t>
            </a:r>
            <a:r>
              <a:rPr lang="en-US" sz="2000" i="1" dirty="0">
                <a:latin typeface="Times New Roman"/>
                <a:cs typeface="Times New Roman"/>
              </a:rPr>
              <a:t>E-</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for a charged sphere is:</a:t>
            </a:r>
          </a:p>
        </p:txBody>
      </p:sp>
      <p:graphicFrame>
        <p:nvGraphicFramePr>
          <p:cNvPr id="56" name="Object 55"/>
          <p:cNvGraphicFramePr>
            <a:graphicFrameLocks noChangeAspect="1"/>
          </p:cNvGraphicFramePr>
          <p:nvPr>
            <p:extLst>
              <p:ext uri="{D42A27DB-BD31-4B8C-83A1-F6EECF244321}">
                <p14:modId xmlns:p14="http://schemas.microsoft.com/office/powerpoint/2010/main" val="742422869"/>
              </p:ext>
            </p:extLst>
          </p:nvPr>
        </p:nvGraphicFramePr>
        <p:xfrm>
          <a:off x="3128962" y="3084513"/>
          <a:ext cx="1235075" cy="720725"/>
        </p:xfrm>
        <a:graphic>
          <a:graphicData uri="http://schemas.openxmlformats.org/presentationml/2006/ole">
            <mc:AlternateContent xmlns:mc="http://schemas.openxmlformats.org/markup-compatibility/2006">
              <mc:Choice xmlns:v="urn:schemas-microsoft-com:vml" Requires="v">
                <p:oleObj spid="_x0000_s2286260" name="Equation" r:id="rId6" imgW="736600" imgH="431800" progId="Equation.DSMT4">
                  <p:embed/>
                </p:oleObj>
              </mc:Choice>
              <mc:Fallback>
                <p:oleObj name="Equation" r:id="rId6" imgW="736600" imgH="431800" progId="Equation.DSMT4">
                  <p:embed/>
                  <p:pic>
                    <p:nvPicPr>
                      <p:cNvPr id="0" name=""/>
                      <p:cNvPicPr/>
                      <p:nvPr/>
                    </p:nvPicPr>
                    <p:blipFill>
                      <a:blip r:embed="rId7"/>
                      <a:stretch>
                        <a:fillRect/>
                      </a:stretch>
                    </p:blipFill>
                    <p:spPr>
                      <a:xfrm>
                        <a:off x="3128962" y="3084513"/>
                        <a:ext cx="1235075" cy="720725"/>
                      </a:xfrm>
                      <a:prstGeom prst="rect">
                        <a:avLst/>
                      </a:prstGeom>
                    </p:spPr>
                  </p:pic>
                </p:oleObj>
              </mc:Fallback>
            </mc:AlternateContent>
          </a:graphicData>
        </a:graphic>
      </p:graphicFrame>
      <p:sp>
        <p:nvSpPr>
          <p:cNvPr id="57" name="TextBox 56"/>
          <p:cNvSpPr txBox="1"/>
          <p:nvPr/>
        </p:nvSpPr>
        <p:spPr>
          <a:xfrm>
            <a:off x="421481" y="3805238"/>
            <a:ext cx="2067721" cy="2246769"/>
          </a:xfrm>
          <a:prstGeom prst="rect">
            <a:avLst/>
          </a:prstGeom>
          <a:noFill/>
        </p:spPr>
        <p:txBody>
          <a:bodyPr wrap="square" rtlCol="0">
            <a:spAutoFit/>
          </a:bodyPr>
          <a:lstStyle/>
          <a:p>
            <a:r>
              <a:rPr lang="en-US" sz="2000" dirty="0">
                <a:solidFill>
                  <a:srgbClr val="FF0000"/>
                </a:solidFill>
                <a:latin typeface="Apple Chancery"/>
                <a:cs typeface="Apple Chancery"/>
              </a:rPr>
              <a:t>3.) Derive an expression </a:t>
            </a:r>
            <a:r>
              <a:rPr lang="en-US" sz="2000" dirty="0">
                <a:latin typeface="Times New Roman"/>
                <a:cs typeface="Times New Roman"/>
              </a:rPr>
              <a:t>for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      ) between the plates:</a:t>
            </a:r>
          </a:p>
        </p:txBody>
      </p:sp>
      <p:graphicFrame>
        <p:nvGraphicFramePr>
          <p:cNvPr id="58" name="Object 57"/>
          <p:cNvGraphicFramePr>
            <a:graphicFrameLocks noChangeAspect="1"/>
          </p:cNvGraphicFramePr>
          <p:nvPr>
            <p:extLst>
              <p:ext uri="{D42A27DB-BD31-4B8C-83A1-F6EECF244321}">
                <p14:modId xmlns:p14="http://schemas.microsoft.com/office/powerpoint/2010/main" val="2346084173"/>
              </p:ext>
            </p:extLst>
          </p:nvPr>
        </p:nvGraphicFramePr>
        <p:xfrm>
          <a:off x="1641474" y="5087937"/>
          <a:ext cx="446088" cy="382587"/>
        </p:xfrm>
        <a:graphic>
          <a:graphicData uri="http://schemas.openxmlformats.org/presentationml/2006/ole">
            <mc:AlternateContent xmlns:mc="http://schemas.openxmlformats.org/markup-compatibility/2006">
              <mc:Choice xmlns:v="urn:schemas-microsoft-com:vml" Requires="v">
                <p:oleObj spid="_x0000_s2286261" name="Equation" r:id="rId8" imgW="266700" imgH="228600" progId="Equation.DSMT4">
                  <p:embed/>
                </p:oleObj>
              </mc:Choice>
              <mc:Fallback>
                <p:oleObj name="Equation" r:id="rId8" imgW="266700" imgH="228600" progId="Equation.DSMT4">
                  <p:embed/>
                  <p:pic>
                    <p:nvPicPr>
                      <p:cNvPr id="0" name=""/>
                      <p:cNvPicPr/>
                      <p:nvPr/>
                    </p:nvPicPr>
                    <p:blipFill>
                      <a:blip r:embed="rId9"/>
                      <a:stretch>
                        <a:fillRect/>
                      </a:stretch>
                    </p:blipFill>
                    <p:spPr>
                      <a:xfrm>
                        <a:off x="1641474" y="5087937"/>
                        <a:ext cx="446088" cy="382587"/>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005504193"/>
              </p:ext>
            </p:extLst>
          </p:nvPr>
        </p:nvGraphicFramePr>
        <p:xfrm>
          <a:off x="7602371" y="230188"/>
          <a:ext cx="212725" cy="274637"/>
        </p:xfrm>
        <a:graphic>
          <a:graphicData uri="http://schemas.openxmlformats.org/presentationml/2006/ole">
            <mc:AlternateContent xmlns:mc="http://schemas.openxmlformats.org/markup-compatibility/2006">
              <mc:Choice xmlns:v="urn:schemas-microsoft-com:vml" Requires="v">
                <p:oleObj spid="_x0000_s2286262" name="Equation" r:id="rId10" imgW="127000" imgH="165100" progId="Equation.DSMT4">
                  <p:embed/>
                </p:oleObj>
              </mc:Choice>
              <mc:Fallback>
                <p:oleObj name="Equation" r:id="rId10" imgW="127000" imgH="165100" progId="Equation.DSMT4">
                  <p:embed/>
                  <p:pic>
                    <p:nvPicPr>
                      <p:cNvPr id="0" name=""/>
                      <p:cNvPicPr/>
                      <p:nvPr/>
                    </p:nvPicPr>
                    <p:blipFill>
                      <a:blip r:embed="rId11"/>
                      <a:stretch>
                        <a:fillRect/>
                      </a:stretch>
                    </p:blipFill>
                    <p:spPr>
                      <a:xfrm>
                        <a:off x="7602371" y="230188"/>
                        <a:ext cx="212725" cy="274637"/>
                      </a:xfrm>
                      <a:prstGeom prst="rect">
                        <a:avLst/>
                      </a:prstGeom>
                    </p:spPr>
                  </p:pic>
                </p:oleObj>
              </mc:Fallback>
            </mc:AlternateContent>
          </a:graphicData>
        </a:graphic>
      </p:graphicFrame>
      <p:sp>
        <p:nvSpPr>
          <p:cNvPr id="38" name="Oval 5"/>
          <p:cNvSpPr>
            <a:spLocks noChangeArrowheads="1"/>
          </p:cNvSpPr>
          <p:nvPr/>
        </p:nvSpPr>
        <p:spPr bwMode="auto">
          <a:xfrm>
            <a:off x="7375525" y="580918"/>
            <a:ext cx="990600" cy="990600"/>
          </a:xfrm>
          <a:prstGeom prst="ellipse">
            <a:avLst/>
          </a:prstGeom>
          <a:solidFill>
            <a:srgbClr val="FF0000"/>
          </a:solidFill>
          <a:ln w="9525">
            <a:solidFill>
              <a:schemeClr val="tx1"/>
            </a:solidFill>
            <a:round/>
            <a:headEnd/>
            <a:tailEnd/>
          </a:ln>
        </p:spPr>
        <p:txBody>
          <a:bodyPr wrap="none" anchor="ctr"/>
          <a:lstStyle/>
          <a:p>
            <a:endParaRPr lang="en-US"/>
          </a:p>
        </p:txBody>
      </p:sp>
      <p:graphicFrame>
        <p:nvGraphicFramePr>
          <p:cNvPr id="39" name="Object 38"/>
          <p:cNvGraphicFramePr>
            <a:graphicFrameLocks noChangeAspect="1"/>
          </p:cNvGraphicFramePr>
          <p:nvPr>
            <p:extLst>
              <p:ext uri="{D42A27DB-BD31-4B8C-83A1-F6EECF244321}">
                <p14:modId xmlns:p14="http://schemas.microsoft.com/office/powerpoint/2010/main" val="2888347913"/>
              </p:ext>
            </p:extLst>
          </p:nvPr>
        </p:nvGraphicFramePr>
        <p:xfrm>
          <a:off x="7205663" y="1235868"/>
          <a:ext cx="255587" cy="295275"/>
        </p:xfrm>
        <a:graphic>
          <a:graphicData uri="http://schemas.openxmlformats.org/presentationml/2006/ole">
            <mc:AlternateContent xmlns:mc="http://schemas.openxmlformats.org/markup-compatibility/2006">
              <mc:Choice xmlns:v="urn:schemas-microsoft-com:vml" Requires="v">
                <p:oleObj spid="_x0000_s2286263" name="Equation" r:id="rId12" imgW="152400" imgH="177800" progId="Equation.DSMT4">
                  <p:embed/>
                </p:oleObj>
              </mc:Choice>
              <mc:Fallback>
                <p:oleObj name="Equation" r:id="rId12" imgW="152400" imgH="177800" progId="Equation.DSMT4">
                  <p:embed/>
                  <p:pic>
                    <p:nvPicPr>
                      <p:cNvPr id="0" name=""/>
                      <p:cNvPicPr/>
                      <p:nvPr/>
                    </p:nvPicPr>
                    <p:blipFill>
                      <a:blip r:embed="rId13"/>
                      <a:stretch>
                        <a:fillRect/>
                      </a:stretch>
                    </p:blipFill>
                    <p:spPr>
                      <a:xfrm>
                        <a:off x="7205663" y="1235868"/>
                        <a:ext cx="255587" cy="295275"/>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663685688"/>
              </p:ext>
            </p:extLst>
          </p:nvPr>
        </p:nvGraphicFramePr>
        <p:xfrm>
          <a:off x="6202753" y="886458"/>
          <a:ext cx="425450" cy="295275"/>
        </p:xfrm>
        <a:graphic>
          <a:graphicData uri="http://schemas.openxmlformats.org/presentationml/2006/ole">
            <mc:AlternateContent xmlns:mc="http://schemas.openxmlformats.org/markup-compatibility/2006">
              <mc:Choice xmlns:v="urn:schemas-microsoft-com:vml" Requires="v">
                <p:oleObj spid="_x0000_s2286264" name="Equation" r:id="rId14" imgW="254000" imgH="177800" progId="Equation.DSMT4">
                  <p:embed/>
                </p:oleObj>
              </mc:Choice>
              <mc:Fallback>
                <p:oleObj name="Equation" r:id="rId14" imgW="254000" imgH="177800" progId="Equation.DSMT4">
                  <p:embed/>
                  <p:pic>
                    <p:nvPicPr>
                      <p:cNvPr id="0" name=""/>
                      <p:cNvPicPr/>
                      <p:nvPr/>
                    </p:nvPicPr>
                    <p:blipFill>
                      <a:blip r:embed="rId15"/>
                      <a:stretch>
                        <a:fillRect/>
                      </a:stretch>
                    </p:blipFill>
                    <p:spPr>
                      <a:xfrm>
                        <a:off x="6202753" y="886458"/>
                        <a:ext cx="425450" cy="295275"/>
                      </a:xfrm>
                      <a:prstGeom prst="rect">
                        <a:avLst/>
                      </a:prstGeom>
                    </p:spPr>
                  </p:pic>
                </p:oleObj>
              </mc:Fallback>
            </mc:AlternateContent>
          </a:graphicData>
        </a:graphic>
      </p:graphicFrame>
      <p:cxnSp>
        <p:nvCxnSpPr>
          <p:cNvPr id="50" name="Straight Arrow Connector 49"/>
          <p:cNvCxnSpPr>
            <a:endCxn id="38" idx="7"/>
          </p:cNvCxnSpPr>
          <p:nvPr/>
        </p:nvCxnSpPr>
        <p:spPr>
          <a:xfrm flipV="1">
            <a:off x="7875711" y="725988"/>
            <a:ext cx="345344" cy="350176"/>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aphicFrame>
        <p:nvGraphicFramePr>
          <p:cNvPr id="90" name="Object 89"/>
          <p:cNvGraphicFramePr>
            <a:graphicFrameLocks noChangeAspect="1"/>
          </p:cNvGraphicFramePr>
          <p:nvPr>
            <p:extLst>
              <p:ext uri="{D42A27DB-BD31-4B8C-83A1-F6EECF244321}">
                <p14:modId xmlns:p14="http://schemas.microsoft.com/office/powerpoint/2010/main" val="772000029"/>
              </p:ext>
            </p:extLst>
          </p:nvPr>
        </p:nvGraphicFramePr>
        <p:xfrm>
          <a:off x="7875711" y="692413"/>
          <a:ext cx="192088" cy="211137"/>
        </p:xfrm>
        <a:graphic>
          <a:graphicData uri="http://schemas.openxmlformats.org/presentationml/2006/ole">
            <mc:AlternateContent xmlns:mc="http://schemas.openxmlformats.org/markup-compatibility/2006">
              <mc:Choice xmlns:v="urn:schemas-microsoft-com:vml" Requires="v">
                <p:oleObj spid="_x0000_s2286265" name="Equation" r:id="rId16" imgW="114300" imgH="127000" progId="Equation.DSMT4">
                  <p:embed/>
                </p:oleObj>
              </mc:Choice>
              <mc:Fallback>
                <p:oleObj name="Equation" r:id="rId16" imgW="114300" imgH="127000" progId="Equation.DSMT4">
                  <p:embed/>
                  <p:pic>
                    <p:nvPicPr>
                      <p:cNvPr id="0" name=""/>
                      <p:cNvPicPr/>
                      <p:nvPr/>
                    </p:nvPicPr>
                    <p:blipFill>
                      <a:blip r:embed="rId17"/>
                      <a:stretch>
                        <a:fillRect/>
                      </a:stretch>
                    </p:blipFill>
                    <p:spPr>
                      <a:xfrm>
                        <a:off x="7875711" y="692413"/>
                        <a:ext cx="192088" cy="211137"/>
                      </a:xfrm>
                      <a:prstGeom prst="rect">
                        <a:avLst/>
                      </a:prstGeom>
                    </p:spPr>
                  </p:pic>
                </p:oleObj>
              </mc:Fallback>
            </mc:AlternateContent>
          </a:graphicData>
        </a:graphic>
      </p:graphicFrame>
      <p:cxnSp>
        <p:nvCxnSpPr>
          <p:cNvPr id="52" name="Straight Arrow Connector 51"/>
          <p:cNvCxnSpPr/>
          <p:nvPr/>
        </p:nvCxnSpPr>
        <p:spPr>
          <a:xfrm flipH="1" flipV="1">
            <a:off x="7486650" y="59267"/>
            <a:ext cx="383769" cy="1017048"/>
          </a:xfrm>
          <a:prstGeom prst="straightConnector1">
            <a:avLst/>
          </a:prstGeom>
          <a:ln w="1270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629400" y="647700"/>
            <a:ext cx="397383" cy="368300"/>
          </a:xfrm>
          <a:custGeom>
            <a:avLst/>
            <a:gdLst>
              <a:gd name="connsiteX0" fmla="*/ 0 w 397383"/>
              <a:gd name="connsiteY0" fmla="*/ 368300 h 368300"/>
              <a:gd name="connsiteX1" fmla="*/ 381000 w 397383"/>
              <a:gd name="connsiteY1" fmla="*/ 203200 h 368300"/>
              <a:gd name="connsiteX2" fmla="*/ 292100 w 397383"/>
              <a:gd name="connsiteY2" fmla="*/ 0 h 368300"/>
            </a:gdLst>
            <a:ahLst/>
            <a:cxnLst>
              <a:cxn ang="0">
                <a:pos x="connsiteX0" y="connsiteY0"/>
              </a:cxn>
              <a:cxn ang="0">
                <a:pos x="connsiteX1" y="connsiteY1"/>
              </a:cxn>
              <a:cxn ang="0">
                <a:pos x="connsiteX2" y="connsiteY2"/>
              </a:cxn>
            </a:cxnLst>
            <a:rect l="l" t="t" r="r" b="b"/>
            <a:pathLst>
              <a:path w="397383" h="368300">
                <a:moveTo>
                  <a:pt x="0" y="368300"/>
                </a:moveTo>
                <a:cubicBezTo>
                  <a:pt x="166158" y="316441"/>
                  <a:pt x="332317" y="264583"/>
                  <a:pt x="381000" y="203200"/>
                </a:cubicBezTo>
                <a:cubicBezTo>
                  <a:pt x="429683" y="141817"/>
                  <a:pt x="360891" y="70908"/>
                  <a:pt x="292100" y="0"/>
                </a:cubicBezTo>
              </a:path>
            </a:pathLst>
          </a:cu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7429500" y="1460500"/>
            <a:ext cx="215900" cy="179857"/>
          </a:xfrm>
          <a:custGeom>
            <a:avLst/>
            <a:gdLst>
              <a:gd name="connsiteX0" fmla="*/ 0 w 215900"/>
              <a:gd name="connsiteY0" fmla="*/ 0 h 179857"/>
              <a:gd name="connsiteX1" fmla="*/ 127000 w 215900"/>
              <a:gd name="connsiteY1" fmla="*/ 177800 h 179857"/>
              <a:gd name="connsiteX2" fmla="*/ 215900 w 215900"/>
              <a:gd name="connsiteY2" fmla="*/ 101600 h 179857"/>
            </a:gdLst>
            <a:ahLst/>
            <a:cxnLst>
              <a:cxn ang="0">
                <a:pos x="connsiteX0" y="connsiteY0"/>
              </a:cxn>
              <a:cxn ang="0">
                <a:pos x="connsiteX1" y="connsiteY1"/>
              </a:cxn>
              <a:cxn ang="0">
                <a:pos x="connsiteX2" y="connsiteY2"/>
              </a:cxn>
            </a:cxnLst>
            <a:rect l="l" t="t" r="r" b="b"/>
            <a:pathLst>
              <a:path w="215900" h="179857">
                <a:moveTo>
                  <a:pt x="0" y="0"/>
                </a:moveTo>
                <a:cubicBezTo>
                  <a:pt x="45508" y="80433"/>
                  <a:pt x="91017" y="160867"/>
                  <a:pt x="127000" y="177800"/>
                </a:cubicBezTo>
                <a:cubicBezTo>
                  <a:pt x="162983" y="194733"/>
                  <a:pt x="215900" y="101600"/>
                  <a:pt x="215900" y="1016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90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dissolv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ssolve">
                                      <p:cBhvr>
                                        <p:cTn id="36" dur="500"/>
                                        <p:tgtEl>
                                          <p:spTgt spid="5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dissolve">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dissolve">
                                      <p:cBhvr>
                                        <p:cTn id="4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graphicFrame>
        <p:nvGraphicFramePr>
          <p:cNvPr id="63" name="Object 62"/>
          <p:cNvGraphicFramePr>
            <a:graphicFrameLocks noChangeAspect="1"/>
          </p:cNvGraphicFramePr>
          <p:nvPr>
            <p:extLst>
              <p:ext uri="{D42A27DB-BD31-4B8C-83A1-F6EECF244321}">
                <p14:modId xmlns:p14="http://schemas.microsoft.com/office/powerpoint/2010/main" val="2379147353"/>
              </p:ext>
            </p:extLst>
          </p:nvPr>
        </p:nvGraphicFramePr>
        <p:xfrm>
          <a:off x="1509714" y="1701800"/>
          <a:ext cx="2917825" cy="2584450"/>
        </p:xfrm>
        <a:graphic>
          <a:graphicData uri="http://schemas.openxmlformats.org/presentationml/2006/ole">
            <mc:AlternateContent xmlns:mc="http://schemas.openxmlformats.org/markup-compatibility/2006">
              <mc:Choice xmlns:v="urn:schemas-microsoft-com:vml" Requires="v">
                <p:oleObj spid="_x0000_s2287757" name="Equation" r:id="rId4" imgW="1739900" imgH="1549400" progId="Equation.DSMT4">
                  <p:embed/>
                </p:oleObj>
              </mc:Choice>
              <mc:Fallback>
                <p:oleObj name="Equation" r:id="rId4" imgW="1739900" imgH="1549400" progId="Equation.DSMT4">
                  <p:embed/>
                  <p:pic>
                    <p:nvPicPr>
                      <p:cNvPr id="0" name=""/>
                      <p:cNvPicPr/>
                      <p:nvPr/>
                    </p:nvPicPr>
                    <p:blipFill>
                      <a:blip r:embed="rId5"/>
                      <a:stretch>
                        <a:fillRect/>
                      </a:stretch>
                    </p:blipFill>
                    <p:spPr>
                      <a:xfrm>
                        <a:off x="1509714" y="1701800"/>
                        <a:ext cx="2917825" cy="2584450"/>
                      </a:xfrm>
                      <a:prstGeom prst="rect">
                        <a:avLst/>
                      </a:prstGeom>
                    </p:spPr>
                  </p:pic>
                </p:oleObj>
              </mc:Fallback>
            </mc:AlternateContent>
          </a:graphicData>
        </a:graphic>
      </p:graphicFrame>
      <p:sp>
        <p:nvSpPr>
          <p:cNvPr id="64" name="TextBox 63"/>
          <p:cNvSpPr txBox="1"/>
          <p:nvPr/>
        </p:nvSpPr>
        <p:spPr>
          <a:xfrm>
            <a:off x="276226" y="1038708"/>
            <a:ext cx="4864099" cy="400110"/>
          </a:xfrm>
          <a:prstGeom prst="rect">
            <a:avLst/>
          </a:prstGeom>
          <a:noFill/>
        </p:spPr>
        <p:txBody>
          <a:bodyPr wrap="square" rtlCol="0">
            <a:spAutoFit/>
          </a:bodyPr>
          <a:lstStyle/>
          <a:p>
            <a:r>
              <a:rPr lang="en-US" sz="2000" dirty="0">
                <a:solidFill>
                  <a:srgbClr val="FF0000"/>
                </a:solidFill>
                <a:latin typeface="Apple Chancery"/>
                <a:cs typeface="Apple Chancery"/>
              </a:rPr>
              <a:t>4.) Using the definition </a:t>
            </a:r>
            <a:r>
              <a:rPr lang="en-US" sz="2000" dirty="0">
                <a:solidFill>
                  <a:srgbClr val="0000FF"/>
                </a:solidFill>
                <a:latin typeface="Times New Roman"/>
                <a:cs typeface="Times New Roman"/>
              </a:rPr>
              <a:t>of capacitance</a:t>
            </a:r>
            <a:r>
              <a:rPr lang="en-US" sz="2000" dirty="0">
                <a:latin typeface="Times New Roman"/>
                <a:cs typeface="Times New Roman"/>
              </a:rPr>
              <a:t>:</a:t>
            </a:r>
          </a:p>
        </p:txBody>
      </p:sp>
      <p:cxnSp>
        <p:nvCxnSpPr>
          <p:cNvPr id="4" name="Straight Connector 3"/>
          <p:cNvCxnSpPr/>
          <p:nvPr/>
        </p:nvCxnSpPr>
        <p:spPr>
          <a:xfrm flipV="1">
            <a:off x="3551239" y="2587625"/>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3146427" y="2905125"/>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28626" y="4594708"/>
            <a:ext cx="8461374" cy="1015663"/>
          </a:xfrm>
          <a:prstGeom prst="rect">
            <a:avLst/>
          </a:prstGeom>
          <a:noFill/>
        </p:spPr>
        <p:txBody>
          <a:bodyPr wrap="square" rtlCol="0">
            <a:spAutoFit/>
          </a:bodyPr>
          <a:lstStyle/>
          <a:p>
            <a:r>
              <a:rPr lang="en-US" sz="2000" dirty="0">
                <a:solidFill>
                  <a:srgbClr val="FF0000"/>
                </a:solidFill>
                <a:latin typeface="Apple Chancery"/>
                <a:cs typeface="Apple Chancery"/>
              </a:rPr>
              <a:t>It should go </a:t>
            </a:r>
            <a:r>
              <a:rPr lang="en-US" sz="2000" dirty="0">
                <a:latin typeface="Times New Roman"/>
                <a:cs typeface="Times New Roman"/>
              </a:rPr>
              <a:t>without saying, but I’ll say it anyway.  These </a:t>
            </a:r>
            <a:r>
              <a:rPr lang="en-US" sz="2000" dirty="0">
                <a:solidFill>
                  <a:srgbClr val="FF0000"/>
                </a:solidFill>
                <a:latin typeface="Times New Roman"/>
                <a:cs typeface="Times New Roman"/>
              </a:rPr>
              <a:t>derivations</a:t>
            </a:r>
            <a:r>
              <a:rPr lang="en-US" sz="2000" dirty="0">
                <a:latin typeface="Times New Roman"/>
                <a:cs typeface="Times New Roman"/>
              </a:rPr>
              <a:t> are </a:t>
            </a:r>
            <a:r>
              <a:rPr lang="en-US" sz="2000" dirty="0">
                <a:solidFill>
                  <a:srgbClr val="FF0000"/>
                </a:solidFill>
                <a:latin typeface="Times New Roman"/>
                <a:cs typeface="Times New Roman"/>
              </a:rPr>
              <a:t>not here to memorize</a:t>
            </a:r>
            <a:r>
              <a:rPr lang="en-US" sz="2000" dirty="0">
                <a:latin typeface="Times New Roman"/>
                <a:cs typeface="Times New Roman"/>
              </a:rPr>
              <a:t>.  </a:t>
            </a:r>
            <a:r>
              <a:rPr lang="en-US" sz="2000" dirty="0">
                <a:solidFill>
                  <a:srgbClr val="0000FF"/>
                </a:solidFill>
                <a:latin typeface="Times New Roman"/>
                <a:cs typeface="Times New Roman"/>
              </a:rPr>
              <a:t>UNDERSTAND THE APPROACH </a:t>
            </a:r>
            <a:r>
              <a:rPr lang="en-US" sz="2000" dirty="0">
                <a:latin typeface="Times New Roman"/>
                <a:cs typeface="Times New Roman"/>
              </a:rPr>
              <a:t>so you can handle whatever comes down the pike!</a:t>
            </a:r>
          </a:p>
        </p:txBody>
      </p:sp>
    </p:spTree>
    <p:extLst>
      <p:ext uri="{BB962C8B-B14F-4D97-AF65-F5344CB8AC3E}">
        <p14:creationId xmlns:p14="http://schemas.microsoft.com/office/powerpoint/2010/main" val="14754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dissolv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Lab this week  </a:t>
            </a:r>
            <a:r>
              <a:rPr lang="en-US" sz="2000" dirty="0">
                <a:latin typeface="Times New Roman"/>
                <a:cs typeface="Times New Roman"/>
              </a:rPr>
              <a:t>(courtesy of Mr. White)</a:t>
            </a:r>
            <a:endParaRPr lang="en-US" sz="2400" dirty="0">
              <a:solidFill>
                <a:srgbClr val="FF0000"/>
              </a:solidFill>
              <a:latin typeface="Apple Chancery"/>
              <a:cs typeface="Apple Chancery"/>
            </a:endParaRPr>
          </a:p>
        </p:txBody>
      </p:sp>
      <p:pic>
        <p:nvPicPr>
          <p:cNvPr id="21507" name="Picture 1031"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1562100"/>
            <a:ext cx="2463800" cy="384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1032"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2336800" cy="384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Rectangle 11"/>
          <p:cNvSpPr>
            <a:spLocks noChangeArrowheads="1"/>
          </p:cNvSpPr>
          <p:nvPr/>
        </p:nvSpPr>
        <p:spPr bwMode="auto">
          <a:xfrm>
            <a:off x="914400" y="5461000"/>
            <a:ext cx="7467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latin typeface="Times New Roman"/>
                <a:cs typeface="Times New Roman"/>
              </a:rPr>
              <a:t>Measuring voltage			                   Measuring current</a:t>
            </a: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Tree>
    <p:extLst>
      <p:ext uri="{BB962C8B-B14F-4D97-AF65-F5344CB8AC3E}">
        <p14:creationId xmlns:p14="http://schemas.microsoft.com/office/powerpoint/2010/main" val="2114425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The Electric Battery  </a:t>
            </a:r>
            <a:r>
              <a:rPr lang="en-US" sz="2000" dirty="0">
                <a:latin typeface="Times New Roman"/>
                <a:cs typeface="Times New Roman"/>
              </a:rPr>
              <a:t>(courtesy of Mr. White)</a:t>
            </a:r>
            <a:endParaRPr lang="en-US" sz="2400" dirty="0">
              <a:latin typeface="Times New Roman"/>
              <a:cs typeface="Times New Roman"/>
            </a:endParaRPr>
          </a:p>
        </p:txBody>
      </p:sp>
      <p:pic>
        <p:nvPicPr>
          <p:cNvPr id="2" name="Picture 1" descr="Galvani-frogs-legs-electric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90392"/>
            <a:ext cx="7162800" cy="5867608"/>
          </a:xfrm>
          <a:prstGeom prst="rect">
            <a:avLst/>
          </a:prstGeom>
        </p:spPr>
      </p:pic>
      <p:sp>
        <p:nvSpPr>
          <p:cNvPr id="46083" name="Rectangle 3"/>
          <p:cNvSpPr>
            <a:spLocks noChangeArrowheads="1"/>
          </p:cNvSpPr>
          <p:nvPr/>
        </p:nvSpPr>
        <p:spPr bwMode="auto">
          <a:xfrm>
            <a:off x="152400" y="838200"/>
            <a:ext cx="8763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latin typeface="Gill Sans" charset="0"/>
              </a:rPr>
              <a:t>1780s - Galvani vs. Volta</a:t>
            </a:r>
          </a:p>
          <a:p>
            <a:pPr marL="4763" indent="-4763"/>
            <a:endParaRPr lang="en-US" dirty="0">
              <a:latin typeface="Palatino" charset="0"/>
            </a:endParaRPr>
          </a:p>
        </p:txBody>
      </p:sp>
      <p:sp>
        <p:nvSpPr>
          <p:cNvPr id="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6"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spTree>
    <p:extLst>
      <p:ext uri="{BB962C8B-B14F-4D97-AF65-F5344CB8AC3E}">
        <p14:creationId xmlns:p14="http://schemas.microsoft.com/office/powerpoint/2010/main" val="25237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The Electric Battery  </a:t>
            </a:r>
            <a:r>
              <a:rPr lang="en-US" sz="2000" dirty="0">
                <a:latin typeface="Times New Roman"/>
                <a:cs typeface="Times New Roman"/>
              </a:rPr>
              <a:t>(courtesy of Mr. White)</a:t>
            </a:r>
            <a:endParaRPr lang="en-US" sz="2400" dirty="0">
              <a:latin typeface="Apple Chancery"/>
              <a:cs typeface="Apple Chancery"/>
            </a:endParaRPr>
          </a:p>
        </p:txBody>
      </p:sp>
      <p:sp>
        <p:nvSpPr>
          <p:cNvPr id="46083" name="Rectangle 3"/>
          <p:cNvSpPr>
            <a:spLocks noChangeArrowheads="1"/>
          </p:cNvSpPr>
          <p:nvPr/>
        </p:nvSpPr>
        <p:spPr bwMode="auto">
          <a:xfrm>
            <a:off x="152400" y="838200"/>
            <a:ext cx="8763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800">
                <a:latin typeface="Gill Sans" charset="0"/>
              </a:rPr>
              <a:t>1780s - Galvani vs. Volta</a:t>
            </a:r>
          </a:p>
          <a:p>
            <a:pPr marL="4763" indent="-4763"/>
            <a:endParaRPr lang="en-US">
              <a:latin typeface="Palatino" charset="0"/>
            </a:endParaRPr>
          </a:p>
        </p:txBody>
      </p:sp>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4000500" cy="355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VoltaBattery-attribution-Guido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965200"/>
            <a:ext cx="4419600" cy="5892800"/>
          </a:xfrm>
          <a:prstGeom prst="rect">
            <a:avLst/>
          </a:prstGeom>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spTree>
    <p:extLst>
      <p:ext uri="{BB962C8B-B14F-4D97-AF65-F5344CB8AC3E}">
        <p14:creationId xmlns:p14="http://schemas.microsoft.com/office/powerpoint/2010/main" val="425087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2" name="TextBox 1"/>
          <p:cNvSpPr txBox="1"/>
          <p:nvPr/>
        </p:nvSpPr>
        <p:spPr>
          <a:xfrm>
            <a:off x="215901" y="1207412"/>
            <a:ext cx="5753099" cy="707886"/>
          </a:xfrm>
          <a:prstGeom prst="rect">
            <a:avLst/>
          </a:prstGeom>
          <a:noFill/>
        </p:spPr>
        <p:txBody>
          <a:bodyPr wrap="square" rtlCol="0">
            <a:spAutoFit/>
          </a:bodyPr>
          <a:lstStyle/>
          <a:p>
            <a:r>
              <a:rPr lang="en-US" sz="2000" dirty="0">
                <a:solidFill>
                  <a:srgbClr val="FF0000"/>
                </a:solidFill>
                <a:latin typeface="Apple Chancery"/>
                <a:cs typeface="Apple Chancery"/>
              </a:rPr>
              <a:t>Electric fields: </a:t>
            </a:r>
            <a:r>
              <a:rPr lang="en-US" sz="2000" dirty="0">
                <a:latin typeface="Times New Roman"/>
                <a:cs typeface="Times New Roman"/>
              </a:rPr>
              <a:t>exist in presence of charge configurations; are </a:t>
            </a:r>
            <a:r>
              <a:rPr lang="en-US" sz="2000" i="1" dirty="0">
                <a:solidFill>
                  <a:srgbClr val="0000FF"/>
                </a:solidFill>
                <a:latin typeface="Times New Roman"/>
                <a:cs typeface="Times New Roman"/>
              </a:rPr>
              <a:t>modified force-fields</a:t>
            </a: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General Review</a:t>
            </a:r>
            <a:endParaRPr lang="en-US" sz="2000" dirty="0">
              <a:latin typeface="Times New Roman"/>
              <a:cs typeface="Times New Roman"/>
            </a:endParaRPr>
          </a:p>
        </p:txBody>
      </p:sp>
      <p:sp>
        <p:nvSpPr>
          <p:cNvPr id="77" name="TextBox 76"/>
          <p:cNvSpPr txBox="1"/>
          <p:nvPr/>
        </p:nvSpPr>
        <p:spPr>
          <a:xfrm>
            <a:off x="263787" y="2014496"/>
            <a:ext cx="5527414" cy="707886"/>
          </a:xfrm>
          <a:prstGeom prst="rect">
            <a:avLst/>
          </a:prstGeom>
          <a:noFill/>
        </p:spPr>
        <p:txBody>
          <a:bodyPr wrap="square" rtlCol="0">
            <a:spAutoFit/>
          </a:bodyPr>
          <a:lstStyle/>
          <a:p>
            <a:r>
              <a:rPr lang="en-US" sz="2000" dirty="0">
                <a:solidFill>
                  <a:srgbClr val="FF0000"/>
                </a:solidFill>
                <a:latin typeface="Apple Chancery"/>
                <a:cs typeface="Apple Chancery"/>
              </a:rPr>
              <a:t>Gauss’s Law: </a:t>
            </a:r>
            <a:r>
              <a:rPr lang="en-US" sz="2000" dirty="0">
                <a:latin typeface="Times New Roman"/>
                <a:cs typeface="Times New Roman"/>
              </a:rPr>
              <a:t>used to generate electric field functions for symmetric charge configurations</a:t>
            </a:r>
          </a:p>
        </p:txBody>
      </p:sp>
      <p:sp>
        <p:nvSpPr>
          <p:cNvPr id="79" name="TextBox 78"/>
          <p:cNvSpPr txBox="1"/>
          <p:nvPr/>
        </p:nvSpPr>
        <p:spPr>
          <a:xfrm>
            <a:off x="263787" y="2828564"/>
            <a:ext cx="5159114" cy="1938992"/>
          </a:xfrm>
          <a:prstGeom prst="rect">
            <a:avLst/>
          </a:prstGeom>
          <a:noFill/>
        </p:spPr>
        <p:txBody>
          <a:bodyPr wrap="square" rtlCol="0">
            <a:spAutoFit/>
          </a:bodyPr>
          <a:lstStyle/>
          <a:p>
            <a:r>
              <a:rPr lang="en-US" sz="2000" dirty="0">
                <a:solidFill>
                  <a:srgbClr val="FF0000"/>
                </a:solidFill>
                <a:latin typeface="Apple Chancery"/>
                <a:cs typeface="Apple Chancery"/>
              </a:rPr>
              <a:t>Electrical potentials: </a:t>
            </a:r>
            <a:r>
              <a:rPr lang="en-US" sz="2000" dirty="0">
                <a:latin typeface="Times New Roman"/>
                <a:cs typeface="Times New Roman"/>
              </a:rPr>
              <a:t>voltage fields that exist in the presence of charge configurations; are </a:t>
            </a:r>
            <a:r>
              <a:rPr lang="en-US" sz="2000" dirty="0">
                <a:solidFill>
                  <a:srgbClr val="0000FF"/>
                </a:solidFill>
                <a:latin typeface="Times New Roman"/>
                <a:cs typeface="Times New Roman"/>
              </a:rPr>
              <a:t>modified </a:t>
            </a:r>
            <a:r>
              <a:rPr lang="en-US" sz="2000" i="1" dirty="0">
                <a:solidFill>
                  <a:srgbClr val="0000FF"/>
                </a:solidFill>
                <a:latin typeface="Times New Roman"/>
                <a:cs typeface="Times New Roman"/>
              </a:rPr>
              <a:t>potential energy functions</a:t>
            </a:r>
            <a:r>
              <a:rPr lang="en-US" sz="2000" dirty="0">
                <a:latin typeface="Times New Roman"/>
                <a:cs typeface="Times New Roman"/>
              </a:rPr>
              <a:t>; the potential </a:t>
            </a:r>
            <a:r>
              <a:rPr lang="en-US" sz="2000" i="1" dirty="0">
                <a:latin typeface="Times New Roman"/>
                <a:cs typeface="Times New Roman"/>
              </a:rPr>
              <a:t>difference</a:t>
            </a:r>
            <a:r>
              <a:rPr lang="en-US" sz="2000" dirty="0">
                <a:latin typeface="Times New Roman"/>
                <a:cs typeface="Times New Roman"/>
              </a:rPr>
              <a:t> between two points equals </a:t>
            </a:r>
            <a:r>
              <a:rPr lang="en-US" sz="2000" i="1" dirty="0">
                <a:latin typeface="Times New Roman"/>
                <a:cs typeface="Times New Roman"/>
              </a:rPr>
              <a:t>work-per-unit-charge </a:t>
            </a:r>
            <a:r>
              <a:rPr lang="en-US" sz="2000" dirty="0">
                <a:latin typeface="Times New Roman"/>
                <a:cs typeface="Times New Roman"/>
              </a:rPr>
              <a:t>available to a secondary charge due to presence of field-producing charge</a:t>
            </a:r>
          </a:p>
        </p:txBody>
      </p:sp>
      <p:graphicFrame>
        <p:nvGraphicFramePr>
          <p:cNvPr id="80" name="Object 79"/>
          <p:cNvGraphicFramePr>
            <a:graphicFrameLocks noChangeAspect="1"/>
          </p:cNvGraphicFramePr>
          <p:nvPr>
            <p:extLst>
              <p:ext uri="{D42A27DB-BD31-4B8C-83A1-F6EECF244321}">
                <p14:modId xmlns:p14="http://schemas.microsoft.com/office/powerpoint/2010/main" val="4273455641"/>
              </p:ext>
            </p:extLst>
          </p:nvPr>
        </p:nvGraphicFramePr>
        <p:xfrm>
          <a:off x="6640513" y="1038225"/>
          <a:ext cx="1724025" cy="658813"/>
        </p:xfrm>
        <a:graphic>
          <a:graphicData uri="http://schemas.openxmlformats.org/presentationml/2006/ole">
            <mc:AlternateContent xmlns:mc="http://schemas.openxmlformats.org/markup-compatibility/2006">
              <mc:Choice xmlns:v="urn:schemas-microsoft-com:vml" Requires="v">
                <p:oleObj spid="_x0000_s1251" name="Equation" r:id="rId4" imgW="1028700" imgH="393700" progId="Equation.DSMT4">
                  <p:embed/>
                </p:oleObj>
              </mc:Choice>
              <mc:Fallback>
                <p:oleObj name="Equation" r:id="rId4" imgW="1028700" imgH="393700" progId="Equation.DSMT4">
                  <p:embed/>
                  <p:pic>
                    <p:nvPicPr>
                      <p:cNvPr id="0" name=""/>
                      <p:cNvPicPr/>
                      <p:nvPr/>
                    </p:nvPicPr>
                    <p:blipFill>
                      <a:blip r:embed="rId5"/>
                      <a:stretch>
                        <a:fillRect/>
                      </a:stretch>
                    </p:blipFill>
                    <p:spPr>
                      <a:xfrm>
                        <a:off x="6640513" y="1038225"/>
                        <a:ext cx="1724025" cy="658813"/>
                      </a:xfrm>
                      <a:prstGeom prst="rect">
                        <a:avLst/>
                      </a:prstGeom>
                    </p:spPr>
                  </p:pic>
                </p:oleObj>
              </mc:Fallback>
            </mc:AlternateContent>
          </a:graphicData>
        </a:graphic>
      </p:graphicFrame>
      <p:graphicFrame>
        <p:nvGraphicFramePr>
          <p:cNvPr id="81" name="Object 80"/>
          <p:cNvGraphicFramePr>
            <a:graphicFrameLocks noChangeAspect="1"/>
          </p:cNvGraphicFramePr>
          <p:nvPr>
            <p:extLst>
              <p:ext uri="{D42A27DB-BD31-4B8C-83A1-F6EECF244321}">
                <p14:modId xmlns:p14="http://schemas.microsoft.com/office/powerpoint/2010/main" val="1586067099"/>
              </p:ext>
            </p:extLst>
          </p:nvPr>
        </p:nvGraphicFramePr>
        <p:xfrm>
          <a:off x="7099300" y="1663658"/>
          <a:ext cx="703263" cy="701675"/>
        </p:xfrm>
        <a:graphic>
          <a:graphicData uri="http://schemas.openxmlformats.org/presentationml/2006/ole">
            <mc:AlternateContent xmlns:mc="http://schemas.openxmlformats.org/markup-compatibility/2006">
              <mc:Choice xmlns:v="urn:schemas-microsoft-com:vml" Requires="v">
                <p:oleObj spid="_x0000_s1252" name="Equation" r:id="rId6" imgW="419100" imgH="419100" progId="Equation.DSMT4">
                  <p:embed/>
                </p:oleObj>
              </mc:Choice>
              <mc:Fallback>
                <p:oleObj name="Equation" r:id="rId6" imgW="419100" imgH="419100" progId="Equation.DSMT4">
                  <p:embed/>
                  <p:pic>
                    <p:nvPicPr>
                      <p:cNvPr id="0" name=""/>
                      <p:cNvPicPr/>
                      <p:nvPr/>
                    </p:nvPicPr>
                    <p:blipFill>
                      <a:blip r:embed="rId7"/>
                      <a:stretch>
                        <a:fillRect/>
                      </a:stretch>
                    </p:blipFill>
                    <p:spPr>
                      <a:xfrm>
                        <a:off x="7099300" y="1663658"/>
                        <a:ext cx="703263" cy="701675"/>
                      </a:xfrm>
                      <a:prstGeom prst="rect">
                        <a:avLst/>
                      </a:prstGeom>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3473868660"/>
              </p:ext>
            </p:extLst>
          </p:nvPr>
        </p:nvGraphicFramePr>
        <p:xfrm>
          <a:off x="6799262" y="2365333"/>
          <a:ext cx="1470025" cy="509588"/>
        </p:xfrm>
        <a:graphic>
          <a:graphicData uri="http://schemas.openxmlformats.org/presentationml/2006/ole">
            <mc:AlternateContent xmlns:mc="http://schemas.openxmlformats.org/markup-compatibility/2006">
              <mc:Choice xmlns:v="urn:schemas-microsoft-com:vml" Requires="v">
                <p:oleObj spid="_x0000_s1253" name="Equation" r:id="rId8" imgW="876300" imgH="304800" progId="Equation.DSMT4">
                  <p:embed/>
                </p:oleObj>
              </mc:Choice>
              <mc:Fallback>
                <p:oleObj name="Equation" r:id="rId8" imgW="876300" imgH="304800" progId="Equation.DSMT4">
                  <p:embed/>
                  <p:pic>
                    <p:nvPicPr>
                      <p:cNvPr id="0" name=""/>
                      <p:cNvPicPr/>
                      <p:nvPr/>
                    </p:nvPicPr>
                    <p:blipFill>
                      <a:blip r:embed="rId9"/>
                      <a:stretch>
                        <a:fillRect/>
                      </a:stretch>
                    </p:blipFill>
                    <p:spPr>
                      <a:xfrm>
                        <a:off x="6799262" y="2365333"/>
                        <a:ext cx="1470025" cy="509588"/>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3321189335"/>
              </p:ext>
            </p:extLst>
          </p:nvPr>
        </p:nvGraphicFramePr>
        <p:xfrm>
          <a:off x="6788150" y="2917032"/>
          <a:ext cx="1576388" cy="722312"/>
        </p:xfrm>
        <a:graphic>
          <a:graphicData uri="http://schemas.openxmlformats.org/presentationml/2006/ole">
            <mc:AlternateContent xmlns:mc="http://schemas.openxmlformats.org/markup-compatibility/2006">
              <mc:Choice xmlns:v="urn:schemas-microsoft-com:vml" Requires="v">
                <p:oleObj spid="_x0000_s1254" name="Equation" r:id="rId10" imgW="939800" imgH="431800" progId="Equation.DSMT4">
                  <p:embed/>
                </p:oleObj>
              </mc:Choice>
              <mc:Fallback>
                <p:oleObj name="Equation" r:id="rId10" imgW="939800" imgH="431800" progId="Equation.DSMT4">
                  <p:embed/>
                  <p:pic>
                    <p:nvPicPr>
                      <p:cNvPr id="0" name=""/>
                      <p:cNvPicPr/>
                      <p:nvPr/>
                    </p:nvPicPr>
                    <p:blipFill>
                      <a:blip r:embed="rId11"/>
                      <a:stretch>
                        <a:fillRect/>
                      </a:stretch>
                    </p:blipFill>
                    <p:spPr>
                      <a:xfrm>
                        <a:off x="6788150" y="2917032"/>
                        <a:ext cx="1576388" cy="722312"/>
                      </a:xfrm>
                      <a:prstGeom prst="rect">
                        <a:avLst/>
                      </a:prstGeom>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1538341780"/>
              </p:ext>
            </p:extLst>
          </p:nvPr>
        </p:nvGraphicFramePr>
        <p:xfrm>
          <a:off x="5842001" y="3639344"/>
          <a:ext cx="3086100" cy="509587"/>
        </p:xfrm>
        <a:graphic>
          <a:graphicData uri="http://schemas.openxmlformats.org/presentationml/2006/ole">
            <mc:AlternateContent xmlns:mc="http://schemas.openxmlformats.org/markup-compatibility/2006">
              <mc:Choice xmlns:v="urn:schemas-microsoft-com:vml" Requires="v">
                <p:oleObj spid="_x0000_s1255" name="Equation" r:id="rId12" imgW="1841500" imgH="304800" progId="Equation.DSMT4">
                  <p:embed/>
                </p:oleObj>
              </mc:Choice>
              <mc:Fallback>
                <p:oleObj name="Equation" r:id="rId12" imgW="1841500" imgH="304800" progId="Equation.DSMT4">
                  <p:embed/>
                  <p:pic>
                    <p:nvPicPr>
                      <p:cNvPr id="0" name=""/>
                      <p:cNvPicPr/>
                      <p:nvPr/>
                    </p:nvPicPr>
                    <p:blipFill>
                      <a:blip r:embed="rId13"/>
                      <a:stretch>
                        <a:fillRect/>
                      </a:stretch>
                    </p:blipFill>
                    <p:spPr>
                      <a:xfrm>
                        <a:off x="5842001" y="3639344"/>
                        <a:ext cx="3086100" cy="509587"/>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1669654124"/>
              </p:ext>
            </p:extLst>
          </p:nvPr>
        </p:nvGraphicFramePr>
        <p:xfrm>
          <a:off x="6640513" y="4280193"/>
          <a:ext cx="1554163" cy="487363"/>
        </p:xfrm>
        <a:graphic>
          <a:graphicData uri="http://schemas.openxmlformats.org/presentationml/2006/ole">
            <mc:AlternateContent xmlns:mc="http://schemas.openxmlformats.org/markup-compatibility/2006">
              <mc:Choice xmlns:v="urn:schemas-microsoft-com:vml" Requires="v">
                <p:oleObj spid="_x0000_s1256" name="Equation" r:id="rId14" imgW="927100" imgH="292100" progId="Equation.DSMT4">
                  <p:embed/>
                </p:oleObj>
              </mc:Choice>
              <mc:Fallback>
                <p:oleObj name="Equation" r:id="rId14" imgW="927100" imgH="292100" progId="Equation.DSMT4">
                  <p:embed/>
                  <p:pic>
                    <p:nvPicPr>
                      <p:cNvPr id="0" name=""/>
                      <p:cNvPicPr/>
                      <p:nvPr/>
                    </p:nvPicPr>
                    <p:blipFill>
                      <a:blip r:embed="rId15"/>
                      <a:stretch>
                        <a:fillRect/>
                      </a:stretch>
                    </p:blipFill>
                    <p:spPr>
                      <a:xfrm>
                        <a:off x="6640513" y="4280193"/>
                        <a:ext cx="1554163" cy="487363"/>
                      </a:xfrm>
                      <a:prstGeom prst="rect">
                        <a:avLst/>
                      </a:prstGeom>
                    </p:spPr>
                  </p:pic>
                </p:oleObj>
              </mc:Fallback>
            </mc:AlternateContent>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val="1992822294"/>
              </p:ext>
            </p:extLst>
          </p:nvPr>
        </p:nvGraphicFramePr>
        <p:xfrm>
          <a:off x="6608762" y="4767556"/>
          <a:ext cx="1660525" cy="657225"/>
        </p:xfrm>
        <a:graphic>
          <a:graphicData uri="http://schemas.openxmlformats.org/presentationml/2006/ole">
            <mc:AlternateContent xmlns:mc="http://schemas.openxmlformats.org/markup-compatibility/2006">
              <mc:Choice xmlns:v="urn:schemas-microsoft-com:vml" Requires="v">
                <p:oleObj spid="_x0000_s1257" name="Equation" r:id="rId16" imgW="990600" imgH="393700" progId="Equation.DSMT4">
                  <p:embed/>
                </p:oleObj>
              </mc:Choice>
              <mc:Fallback>
                <p:oleObj name="Equation" r:id="rId16" imgW="990600" imgH="393700" progId="Equation.DSMT4">
                  <p:embed/>
                  <p:pic>
                    <p:nvPicPr>
                      <p:cNvPr id="0" name=""/>
                      <p:cNvPicPr/>
                      <p:nvPr/>
                    </p:nvPicPr>
                    <p:blipFill>
                      <a:blip r:embed="rId17"/>
                      <a:stretch>
                        <a:fillRect/>
                      </a:stretch>
                    </p:blipFill>
                    <p:spPr>
                      <a:xfrm>
                        <a:off x="6608762" y="4767556"/>
                        <a:ext cx="1660525" cy="657225"/>
                      </a:xfrm>
                      <a:prstGeom prst="rect">
                        <a:avLst/>
                      </a:prstGeom>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1646641079"/>
              </p:ext>
            </p:extLst>
          </p:nvPr>
        </p:nvGraphicFramePr>
        <p:xfrm>
          <a:off x="6964363" y="5450181"/>
          <a:ext cx="1022350" cy="657225"/>
        </p:xfrm>
        <a:graphic>
          <a:graphicData uri="http://schemas.openxmlformats.org/presentationml/2006/ole">
            <mc:AlternateContent xmlns:mc="http://schemas.openxmlformats.org/markup-compatibility/2006">
              <mc:Choice xmlns:v="urn:schemas-microsoft-com:vml" Requires="v">
                <p:oleObj spid="_x0000_s1258" name="Equation" r:id="rId18" imgW="609600" imgH="393700" progId="Equation.DSMT4">
                  <p:embed/>
                </p:oleObj>
              </mc:Choice>
              <mc:Fallback>
                <p:oleObj name="Equation" r:id="rId18" imgW="609600" imgH="393700" progId="Equation.DSMT4">
                  <p:embed/>
                  <p:pic>
                    <p:nvPicPr>
                      <p:cNvPr id="0" name=""/>
                      <p:cNvPicPr/>
                      <p:nvPr/>
                    </p:nvPicPr>
                    <p:blipFill>
                      <a:blip r:embed="rId19"/>
                      <a:stretch>
                        <a:fillRect/>
                      </a:stretch>
                    </p:blipFill>
                    <p:spPr>
                      <a:xfrm>
                        <a:off x="6964363" y="5450181"/>
                        <a:ext cx="1022350" cy="657225"/>
                      </a:xfrm>
                      <a:prstGeom prst="rect">
                        <a:avLst/>
                      </a:prstGeom>
                    </p:spPr>
                  </p:pic>
                </p:oleObj>
              </mc:Fallback>
            </mc:AlternateContent>
          </a:graphicData>
        </a:graphic>
      </p:graphicFrame>
    </p:spTree>
    <p:extLst>
      <p:ext uri="{BB962C8B-B14F-4D97-AF65-F5344CB8AC3E}">
        <p14:creationId xmlns:p14="http://schemas.microsoft.com/office/powerpoint/2010/main" val="141441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dissolv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dissolv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dissolv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dissolv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dissolv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dissolv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dissolv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12"/>
          <p:cNvSpPr>
            <a:spLocks noChangeArrowheads="1"/>
          </p:cNvSpPr>
          <p:nvPr/>
        </p:nvSpPr>
        <p:spPr bwMode="auto">
          <a:xfrm>
            <a:off x="6143625" y="3579813"/>
            <a:ext cx="533400" cy="152400"/>
          </a:xfrm>
          <a:prstGeom prst="ellipse">
            <a:avLst/>
          </a:prstGeom>
          <a:solidFill>
            <a:srgbClr val="E38078"/>
          </a:solidFill>
          <a:ln w="9525">
            <a:solidFill>
              <a:schemeClr val="tx1"/>
            </a:solidFill>
            <a:round/>
            <a:headEnd/>
            <a:tailEnd/>
          </a:ln>
        </p:spPr>
        <p:txBody>
          <a:bodyPr wrap="none" anchor="ctr"/>
          <a:lstStyle/>
          <a:p>
            <a:endParaRPr lang="en-US"/>
          </a:p>
        </p:txBody>
      </p:sp>
      <p:sp>
        <p:nvSpPr>
          <p:cNvPr id="48131" name="Rectangle 9"/>
          <p:cNvSpPr>
            <a:spLocks noChangeArrowheads="1"/>
          </p:cNvSpPr>
          <p:nvPr/>
        </p:nvSpPr>
        <p:spPr bwMode="auto">
          <a:xfrm>
            <a:off x="6134100" y="1522413"/>
            <a:ext cx="533400" cy="2133600"/>
          </a:xfrm>
          <a:prstGeom prst="rect">
            <a:avLst/>
          </a:prstGeom>
          <a:solidFill>
            <a:srgbClr val="E3807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8133" name="Rectangle 3"/>
          <p:cNvSpPr>
            <a:spLocks noChangeArrowheads="1"/>
          </p:cNvSpPr>
          <p:nvPr/>
        </p:nvSpPr>
        <p:spPr bwMode="auto">
          <a:xfrm>
            <a:off x="152400" y="838200"/>
            <a:ext cx="463867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Two electrodes </a:t>
            </a:r>
            <a:r>
              <a:rPr lang="en-US" sz="2000" dirty="0">
                <a:latin typeface="Times New Roman"/>
                <a:cs typeface="Times New Roman"/>
              </a:rPr>
              <a:t>(carbon and zinc) are immersed in a dilute acid (the </a:t>
            </a:r>
            <a:r>
              <a:rPr lang="en-US" sz="2000" i="1" dirty="0">
                <a:latin typeface="Times New Roman"/>
                <a:cs typeface="Times New Roman"/>
              </a:rPr>
              <a:t>electrolyte</a:t>
            </a:r>
            <a:r>
              <a:rPr lang="en-US" sz="2000" dirty="0">
                <a:latin typeface="Times New Roman"/>
                <a:cs typeface="Times New Roman"/>
              </a:rPr>
              <a:t>).</a:t>
            </a:r>
          </a:p>
          <a:p>
            <a:pPr marL="4763" indent="-4763"/>
            <a:endParaRPr lang="en-US" dirty="0">
              <a:latin typeface="Palatino" charset="0"/>
            </a:endParaRPr>
          </a:p>
        </p:txBody>
      </p:sp>
      <p:sp>
        <p:nvSpPr>
          <p:cNvPr id="48134" name="Freeform 11"/>
          <p:cNvSpPr>
            <a:spLocks/>
          </p:cNvSpPr>
          <p:nvPr/>
        </p:nvSpPr>
        <p:spPr bwMode="auto">
          <a:xfrm>
            <a:off x="5181600" y="1370013"/>
            <a:ext cx="2362200" cy="2819400"/>
          </a:xfrm>
          <a:custGeom>
            <a:avLst/>
            <a:gdLst>
              <a:gd name="T0" fmla="*/ 0 w 1488"/>
              <a:gd name="T1" fmla="*/ 2147483647 h 1776"/>
              <a:gd name="T2" fmla="*/ 0 w 1488"/>
              <a:gd name="T3" fmla="*/ 0 h 1776"/>
              <a:gd name="T4" fmla="*/ 2147483647 w 1488"/>
              <a:gd name="T5" fmla="*/ 0 h 1776"/>
              <a:gd name="T6" fmla="*/ 2147483647 w 1488"/>
              <a:gd name="T7" fmla="*/ 2147483647 h 1776"/>
              <a:gd name="T8" fmla="*/ 0 60000 65536"/>
              <a:gd name="T9" fmla="*/ 0 60000 65536"/>
              <a:gd name="T10" fmla="*/ 0 60000 65536"/>
              <a:gd name="T11" fmla="*/ 0 60000 65536"/>
              <a:gd name="T12" fmla="*/ 0 w 1488"/>
              <a:gd name="T13" fmla="*/ 0 h 1776"/>
              <a:gd name="T14" fmla="*/ 1488 w 1488"/>
              <a:gd name="T15" fmla="*/ 1776 h 1776"/>
            </a:gdLst>
            <a:ahLst/>
            <a:cxnLst>
              <a:cxn ang="T8">
                <a:pos x="T0" y="T1"/>
              </a:cxn>
              <a:cxn ang="T9">
                <a:pos x="T2" y="T3"/>
              </a:cxn>
              <a:cxn ang="T10">
                <a:pos x="T4" y="T5"/>
              </a:cxn>
              <a:cxn ang="T11">
                <a:pos x="T6" y="T7"/>
              </a:cxn>
            </a:cxnLst>
            <a:rect l="T12" t="T13" r="T14" b="T15"/>
            <a:pathLst>
              <a:path w="1488" h="1776">
                <a:moveTo>
                  <a:pt x="0" y="1776"/>
                </a:moveTo>
                <a:lnTo>
                  <a:pt x="0" y="0"/>
                </a:lnTo>
                <a:lnTo>
                  <a:pt x="1488" y="0"/>
                </a:lnTo>
                <a:lnTo>
                  <a:pt x="1488" y="1776"/>
                </a:lnTo>
              </a:path>
            </a:pathLst>
          </a:custGeom>
          <a:solidFill>
            <a:srgbClr val="799DE3">
              <a:alpha val="32941"/>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8135" name="Oval 6"/>
          <p:cNvSpPr>
            <a:spLocks noChangeArrowheads="1"/>
          </p:cNvSpPr>
          <p:nvPr/>
        </p:nvSpPr>
        <p:spPr bwMode="auto">
          <a:xfrm>
            <a:off x="5181600" y="1141413"/>
            <a:ext cx="2362200" cy="457200"/>
          </a:xfrm>
          <a:prstGeom prst="ellipse">
            <a:avLst/>
          </a:prstGeom>
          <a:solidFill>
            <a:srgbClr val="E38078"/>
          </a:solidFill>
          <a:ln w="9525">
            <a:solidFill>
              <a:schemeClr val="tx1"/>
            </a:solidFill>
            <a:round/>
            <a:headEnd/>
            <a:tailEnd/>
          </a:ln>
        </p:spPr>
        <p:txBody>
          <a:bodyPr wrap="none" anchor="ctr"/>
          <a:lstStyle/>
          <a:p>
            <a:endParaRPr lang="en-US"/>
          </a:p>
        </p:txBody>
      </p:sp>
      <p:sp>
        <p:nvSpPr>
          <p:cNvPr id="48136" name="Oval 7"/>
          <p:cNvSpPr>
            <a:spLocks noChangeArrowheads="1"/>
          </p:cNvSpPr>
          <p:nvPr/>
        </p:nvSpPr>
        <p:spPr bwMode="auto">
          <a:xfrm>
            <a:off x="6134100" y="1217613"/>
            <a:ext cx="533400" cy="76200"/>
          </a:xfrm>
          <a:prstGeom prst="ellipse">
            <a:avLst/>
          </a:prstGeom>
          <a:solidFill>
            <a:srgbClr val="E38078"/>
          </a:solidFill>
          <a:ln w="9525">
            <a:solidFill>
              <a:schemeClr val="tx1"/>
            </a:solidFill>
            <a:round/>
            <a:headEnd/>
            <a:tailEnd/>
          </a:ln>
        </p:spPr>
        <p:txBody>
          <a:bodyPr wrap="none" anchor="ctr"/>
          <a:lstStyle/>
          <a:p>
            <a:endParaRPr lang="en-US"/>
          </a:p>
        </p:txBody>
      </p:sp>
      <p:sp>
        <p:nvSpPr>
          <p:cNvPr id="48137" name="Oval 10"/>
          <p:cNvSpPr>
            <a:spLocks noChangeArrowheads="1"/>
          </p:cNvSpPr>
          <p:nvPr/>
        </p:nvSpPr>
        <p:spPr bwMode="auto">
          <a:xfrm>
            <a:off x="5181600" y="3960813"/>
            <a:ext cx="2362200" cy="457200"/>
          </a:xfrm>
          <a:prstGeom prst="ellipse">
            <a:avLst/>
          </a:prstGeom>
          <a:solidFill>
            <a:srgbClr val="799DE3"/>
          </a:solidFill>
          <a:ln w="9525">
            <a:solidFill>
              <a:schemeClr val="tx1"/>
            </a:solidFill>
            <a:round/>
            <a:headEnd/>
            <a:tailEnd/>
          </a:ln>
        </p:spPr>
        <p:txBody>
          <a:bodyPr wrap="none" anchor="ctr"/>
          <a:lstStyle/>
          <a:p>
            <a:endParaRPr lang="en-US"/>
          </a:p>
        </p:txBody>
      </p:sp>
      <p:sp>
        <p:nvSpPr>
          <p:cNvPr id="48138" name="Line 13"/>
          <p:cNvSpPr>
            <a:spLocks noChangeShapeType="1"/>
          </p:cNvSpPr>
          <p:nvPr/>
        </p:nvSpPr>
        <p:spPr bwMode="auto">
          <a:xfrm flipV="1">
            <a:off x="6134100" y="1598613"/>
            <a:ext cx="9525" cy="2057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39" name="Line 14"/>
          <p:cNvSpPr>
            <a:spLocks noChangeShapeType="1"/>
          </p:cNvSpPr>
          <p:nvPr/>
        </p:nvSpPr>
        <p:spPr bwMode="auto">
          <a:xfrm flipV="1">
            <a:off x="6672263" y="1593851"/>
            <a:ext cx="9525" cy="2057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0" name="Line 15"/>
          <p:cNvSpPr>
            <a:spLocks noChangeShapeType="1"/>
          </p:cNvSpPr>
          <p:nvPr/>
        </p:nvSpPr>
        <p:spPr bwMode="auto">
          <a:xfrm>
            <a:off x="5181600" y="1370013"/>
            <a:ext cx="0" cy="281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1" name="Line 16"/>
          <p:cNvSpPr>
            <a:spLocks noChangeShapeType="1"/>
          </p:cNvSpPr>
          <p:nvPr/>
        </p:nvSpPr>
        <p:spPr bwMode="auto">
          <a:xfrm>
            <a:off x="7543800" y="1370013"/>
            <a:ext cx="0" cy="2819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142" name="Arc 17"/>
          <p:cNvSpPr>
            <a:spLocks/>
          </p:cNvSpPr>
          <p:nvPr/>
        </p:nvSpPr>
        <p:spPr bwMode="auto">
          <a:xfrm flipH="1" flipV="1">
            <a:off x="6657975" y="1241426"/>
            <a:ext cx="200025" cy="76200"/>
          </a:xfrm>
          <a:custGeom>
            <a:avLst/>
            <a:gdLst>
              <a:gd name="T0" fmla="*/ 0 w 21600"/>
              <a:gd name="T1" fmla="*/ 0 h 21600"/>
              <a:gd name="T2" fmla="*/ 2147483647 w 21600"/>
              <a:gd name="T3" fmla="*/ 41635310 h 21600"/>
              <a:gd name="T4" fmla="*/ 0 w 21600"/>
              <a:gd name="T5" fmla="*/ 416353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143" name="Arc 18"/>
          <p:cNvSpPr>
            <a:spLocks/>
          </p:cNvSpPr>
          <p:nvPr/>
        </p:nvSpPr>
        <p:spPr bwMode="auto">
          <a:xfrm flipV="1">
            <a:off x="5943600" y="1231901"/>
            <a:ext cx="200025" cy="76200"/>
          </a:xfrm>
          <a:custGeom>
            <a:avLst/>
            <a:gdLst>
              <a:gd name="T0" fmla="*/ 0 w 21600"/>
              <a:gd name="T1" fmla="*/ 0 h 21600"/>
              <a:gd name="T2" fmla="*/ 2147483647 w 21600"/>
              <a:gd name="T3" fmla="*/ 41635310 h 21600"/>
              <a:gd name="T4" fmla="*/ 0 w 21600"/>
              <a:gd name="T5" fmla="*/ 416353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144" name="Arc 19"/>
          <p:cNvSpPr>
            <a:spLocks/>
          </p:cNvSpPr>
          <p:nvPr/>
        </p:nvSpPr>
        <p:spPr bwMode="auto">
          <a:xfrm flipV="1">
            <a:off x="5181600" y="1338263"/>
            <a:ext cx="2354263" cy="236538"/>
          </a:xfrm>
          <a:custGeom>
            <a:avLst/>
            <a:gdLst>
              <a:gd name="T0" fmla="*/ 2147483647 w 43018"/>
              <a:gd name="T1" fmla="*/ 2147483647 h 22298"/>
              <a:gd name="T2" fmla="*/ 2147483647 w 43018"/>
              <a:gd name="T3" fmla="*/ 2147483647 h 22298"/>
              <a:gd name="T4" fmla="*/ 2147483647 w 43018"/>
              <a:gd name="T5" fmla="*/ 2147483647 h 22298"/>
              <a:gd name="T6" fmla="*/ 0 60000 65536"/>
              <a:gd name="T7" fmla="*/ 0 60000 65536"/>
              <a:gd name="T8" fmla="*/ 0 60000 65536"/>
              <a:gd name="T9" fmla="*/ 0 w 43018"/>
              <a:gd name="T10" fmla="*/ 0 h 22298"/>
              <a:gd name="T11" fmla="*/ 43018 w 43018"/>
              <a:gd name="T12" fmla="*/ 22298 h 22298"/>
            </a:gdLst>
            <a:ahLst/>
            <a:cxnLst>
              <a:cxn ang="T6">
                <a:pos x="T0" y="T1"/>
              </a:cxn>
              <a:cxn ang="T7">
                <a:pos x="T2" y="T3"/>
              </a:cxn>
              <a:cxn ang="T8">
                <a:pos x="T4" y="T5"/>
              </a:cxn>
            </a:cxnLst>
            <a:rect l="T9" t="T10" r="T11" b="T12"/>
            <a:pathLst>
              <a:path w="43018" h="22298" fill="none" extrusionOk="0">
                <a:moveTo>
                  <a:pt x="11" y="22298"/>
                </a:moveTo>
                <a:cubicBezTo>
                  <a:pt x="3" y="22065"/>
                  <a:pt x="0" y="21832"/>
                  <a:pt x="0" y="21600"/>
                </a:cubicBezTo>
                <a:cubicBezTo>
                  <a:pt x="0" y="9670"/>
                  <a:pt x="9670" y="0"/>
                  <a:pt x="21600" y="0"/>
                </a:cubicBezTo>
                <a:cubicBezTo>
                  <a:pt x="32450" y="0"/>
                  <a:pt x="41616" y="8048"/>
                  <a:pt x="43018" y="18807"/>
                </a:cubicBezTo>
              </a:path>
              <a:path w="43018" h="22298" stroke="0" extrusionOk="0">
                <a:moveTo>
                  <a:pt x="11" y="22298"/>
                </a:moveTo>
                <a:cubicBezTo>
                  <a:pt x="3" y="22065"/>
                  <a:pt x="0" y="21832"/>
                  <a:pt x="0" y="21600"/>
                </a:cubicBezTo>
                <a:cubicBezTo>
                  <a:pt x="0" y="9670"/>
                  <a:pt x="9670" y="0"/>
                  <a:pt x="21600" y="0"/>
                </a:cubicBezTo>
                <a:cubicBezTo>
                  <a:pt x="32450" y="0"/>
                  <a:pt x="41616" y="8048"/>
                  <a:pt x="43018" y="18807"/>
                </a:cubicBezTo>
                <a:lnTo>
                  <a:pt x="21600" y="21600"/>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145" name="Text Box 20"/>
          <p:cNvSpPr txBox="1">
            <a:spLocks noChangeArrowheads="1"/>
          </p:cNvSpPr>
          <p:nvPr/>
        </p:nvSpPr>
        <p:spPr bwMode="auto">
          <a:xfrm>
            <a:off x="5438775" y="1136651"/>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i="1"/>
              <a:t>C</a:t>
            </a:r>
          </a:p>
        </p:txBody>
      </p:sp>
      <p:sp>
        <p:nvSpPr>
          <p:cNvPr id="48146" name="Text Box 21"/>
          <p:cNvSpPr txBox="1">
            <a:spLocks noChangeArrowheads="1"/>
          </p:cNvSpPr>
          <p:nvPr/>
        </p:nvSpPr>
        <p:spPr bwMode="auto">
          <a:xfrm>
            <a:off x="6248400" y="39608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i="1" dirty="0"/>
              <a:t>Zn</a:t>
            </a:r>
          </a:p>
        </p:txBody>
      </p:sp>
      <p:sp>
        <p:nvSpPr>
          <p:cNvPr id="20" name="Text Box 21"/>
          <p:cNvSpPr txBox="1">
            <a:spLocks noChangeArrowheads="1"/>
          </p:cNvSpPr>
          <p:nvPr/>
        </p:nvSpPr>
        <p:spPr bwMode="auto">
          <a:xfrm>
            <a:off x="5334000" y="20558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1" name="Text Box 21"/>
          <p:cNvSpPr txBox="1">
            <a:spLocks noChangeArrowheads="1"/>
          </p:cNvSpPr>
          <p:nvPr/>
        </p:nvSpPr>
        <p:spPr bwMode="auto">
          <a:xfrm>
            <a:off x="6781800" y="22844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2" name="Text Box 21"/>
          <p:cNvSpPr txBox="1">
            <a:spLocks noChangeArrowheads="1"/>
          </p:cNvSpPr>
          <p:nvPr/>
        </p:nvSpPr>
        <p:spPr bwMode="auto">
          <a:xfrm>
            <a:off x="6781800" y="3422651"/>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3" name="Text Box 21"/>
          <p:cNvSpPr txBox="1">
            <a:spLocks noChangeArrowheads="1"/>
          </p:cNvSpPr>
          <p:nvPr/>
        </p:nvSpPr>
        <p:spPr bwMode="auto">
          <a:xfrm>
            <a:off x="5334000" y="3289718"/>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0000"/>
                </a:solidFill>
              </a:rPr>
              <a:t>Zn</a:t>
            </a:r>
            <a:r>
              <a:rPr lang="en-US" b="1" baseline="30000" dirty="0">
                <a:solidFill>
                  <a:srgbClr val="FF0000"/>
                </a:solidFill>
              </a:rPr>
              <a:t>2+</a:t>
            </a:r>
            <a:endParaRPr lang="en-US" b="1" dirty="0">
              <a:solidFill>
                <a:srgbClr val="FF0000"/>
              </a:solidFill>
            </a:endParaRPr>
          </a:p>
        </p:txBody>
      </p:sp>
      <p:sp>
        <p:nvSpPr>
          <p:cNvPr id="25" name="Text Box 21"/>
          <p:cNvSpPr txBox="1">
            <a:spLocks noChangeArrowheads="1"/>
          </p:cNvSpPr>
          <p:nvPr/>
        </p:nvSpPr>
        <p:spPr bwMode="auto">
          <a:xfrm>
            <a:off x="5334000" y="3042402"/>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sp>
        <p:nvSpPr>
          <p:cNvPr id="29" name="Text Box 21"/>
          <p:cNvSpPr txBox="1">
            <a:spLocks noChangeArrowheads="1"/>
          </p:cNvSpPr>
          <p:nvPr/>
        </p:nvSpPr>
        <p:spPr bwMode="auto">
          <a:xfrm>
            <a:off x="5334000" y="18272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sp>
        <p:nvSpPr>
          <p:cNvPr id="30" name="Text Box 21"/>
          <p:cNvSpPr txBox="1">
            <a:spLocks noChangeArrowheads="1"/>
          </p:cNvSpPr>
          <p:nvPr/>
        </p:nvSpPr>
        <p:spPr bwMode="auto">
          <a:xfrm>
            <a:off x="6781800" y="2055813"/>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sp>
        <p:nvSpPr>
          <p:cNvPr id="31" name="Text Box 21"/>
          <p:cNvSpPr txBox="1">
            <a:spLocks noChangeArrowheads="1"/>
          </p:cNvSpPr>
          <p:nvPr/>
        </p:nvSpPr>
        <p:spPr bwMode="auto">
          <a:xfrm>
            <a:off x="6844632" y="3149350"/>
            <a:ext cx="1219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2e</a:t>
            </a:r>
            <a:r>
              <a:rPr lang="en-US" b="1" baseline="30000" dirty="0">
                <a:solidFill>
                  <a:srgbClr val="3366FF"/>
                </a:solidFill>
              </a:rPr>
              <a:t>–</a:t>
            </a:r>
            <a:endParaRPr lang="en-US" b="1" dirty="0">
              <a:solidFill>
                <a:srgbClr val="3366FF"/>
              </a:solidFill>
            </a:endParaRPr>
          </a:p>
        </p:txBody>
      </p:sp>
      <p:grpSp>
        <p:nvGrpSpPr>
          <p:cNvPr id="5" name="Group 4"/>
          <p:cNvGrpSpPr/>
          <p:nvPr/>
        </p:nvGrpSpPr>
        <p:grpSpPr>
          <a:xfrm>
            <a:off x="5334000" y="3907925"/>
            <a:ext cx="2324100" cy="738688"/>
            <a:chOff x="3505200" y="5176838"/>
            <a:chExt cx="2324100" cy="738688"/>
          </a:xfrm>
        </p:grpSpPr>
        <p:sp>
          <p:nvSpPr>
            <p:cNvPr id="33" name="Text Box 21"/>
            <p:cNvSpPr txBox="1">
              <a:spLocks noChangeArrowheads="1"/>
            </p:cNvSpPr>
            <p:nvPr/>
          </p:nvSpPr>
          <p:spPr bwMode="auto">
            <a:xfrm>
              <a:off x="4762500" y="5176838"/>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4" name="Text Box 21"/>
            <p:cNvSpPr txBox="1">
              <a:spLocks noChangeArrowheads="1"/>
            </p:cNvSpPr>
            <p:nvPr/>
          </p:nvSpPr>
          <p:spPr bwMode="auto">
            <a:xfrm>
              <a:off x="4953000" y="5277853"/>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5" name="Text Box 21"/>
            <p:cNvSpPr txBox="1">
              <a:spLocks noChangeArrowheads="1"/>
            </p:cNvSpPr>
            <p:nvPr/>
          </p:nvSpPr>
          <p:spPr bwMode="auto">
            <a:xfrm>
              <a:off x="4191000" y="5285874"/>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6" name="Text Box 21"/>
            <p:cNvSpPr txBox="1">
              <a:spLocks noChangeArrowheads="1"/>
            </p:cNvSpPr>
            <p:nvPr/>
          </p:nvSpPr>
          <p:spPr bwMode="auto">
            <a:xfrm>
              <a:off x="5295900" y="5277853"/>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7" name="Text Box 21"/>
            <p:cNvSpPr txBox="1">
              <a:spLocks noChangeArrowheads="1"/>
            </p:cNvSpPr>
            <p:nvPr/>
          </p:nvSpPr>
          <p:spPr bwMode="auto">
            <a:xfrm>
              <a:off x="4495800" y="5458326"/>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8" name="Text Box 21"/>
            <p:cNvSpPr txBox="1">
              <a:spLocks noChangeArrowheads="1"/>
            </p:cNvSpPr>
            <p:nvPr/>
          </p:nvSpPr>
          <p:spPr bwMode="auto">
            <a:xfrm>
              <a:off x="3771900" y="5405438"/>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39" name="Text Box 21"/>
            <p:cNvSpPr txBox="1">
              <a:spLocks noChangeArrowheads="1"/>
            </p:cNvSpPr>
            <p:nvPr/>
          </p:nvSpPr>
          <p:spPr bwMode="auto">
            <a:xfrm>
              <a:off x="3848100" y="5176838"/>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sp>
          <p:nvSpPr>
            <p:cNvPr id="40" name="Text Box 21"/>
            <p:cNvSpPr txBox="1">
              <a:spLocks noChangeArrowheads="1"/>
            </p:cNvSpPr>
            <p:nvPr/>
          </p:nvSpPr>
          <p:spPr bwMode="auto">
            <a:xfrm>
              <a:off x="3505200" y="52578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3366FF"/>
                  </a:solidFill>
                </a:rPr>
                <a:t>e</a:t>
              </a:r>
              <a:r>
                <a:rPr lang="en-US" b="1" baseline="30000" dirty="0">
                  <a:solidFill>
                    <a:srgbClr val="3366FF"/>
                  </a:solidFill>
                </a:rPr>
                <a:t>–</a:t>
              </a:r>
              <a:endParaRPr lang="en-US" b="1" dirty="0">
                <a:solidFill>
                  <a:srgbClr val="3366FF"/>
                </a:solidFill>
              </a:endParaRPr>
            </a:p>
          </p:txBody>
        </p:sp>
      </p:grpSp>
      <p:sp>
        <p:nvSpPr>
          <p:cNvPr id="42" name="Text Box 21"/>
          <p:cNvSpPr txBox="1">
            <a:spLocks noChangeArrowheads="1"/>
          </p:cNvSpPr>
          <p:nvPr/>
        </p:nvSpPr>
        <p:spPr bwMode="auto">
          <a:xfrm>
            <a:off x="6134100" y="2470448"/>
            <a:ext cx="685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FF00"/>
                </a:solidFill>
              </a:rPr>
              <a:t>C</a:t>
            </a:r>
            <a:r>
              <a:rPr lang="en-US" b="1" baseline="30000" dirty="0">
                <a:solidFill>
                  <a:srgbClr val="FFFF00"/>
                </a:solidFill>
              </a:rPr>
              <a:t>4+</a:t>
            </a:r>
            <a:endParaRPr lang="en-US" b="1" dirty="0">
              <a:solidFill>
                <a:srgbClr val="FFFF00"/>
              </a:solidFill>
            </a:endParaRPr>
          </a:p>
        </p:txBody>
      </p:sp>
      <p:sp>
        <p:nvSpPr>
          <p:cNvPr id="43" name="Text Box 21"/>
          <p:cNvSpPr txBox="1">
            <a:spLocks noChangeArrowheads="1"/>
          </p:cNvSpPr>
          <p:nvPr/>
        </p:nvSpPr>
        <p:spPr bwMode="auto">
          <a:xfrm>
            <a:off x="6096000" y="1700213"/>
            <a:ext cx="685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b="1" dirty="0">
                <a:solidFill>
                  <a:srgbClr val="FFFF00"/>
                </a:solidFill>
              </a:rPr>
              <a:t>C</a:t>
            </a:r>
            <a:r>
              <a:rPr lang="en-US" b="1" baseline="30000" dirty="0">
                <a:solidFill>
                  <a:srgbClr val="FFFF00"/>
                </a:solidFill>
              </a:rPr>
              <a:t>4+</a:t>
            </a:r>
            <a:endParaRPr lang="en-US" b="1" dirty="0">
              <a:solidFill>
                <a:srgbClr val="FFFF00"/>
              </a:solidFill>
            </a:endParaRPr>
          </a:p>
        </p:txBody>
      </p:sp>
      <p:sp>
        <p:nvSpPr>
          <p:cNvPr id="41"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rgbClr val="FF0000"/>
                </a:solidFill>
                <a:latin typeface="Apple Chancery"/>
                <a:cs typeface="Apple Chancery"/>
              </a:rPr>
              <a:t>How It Works  </a:t>
            </a:r>
            <a:r>
              <a:rPr lang="en-US" sz="2000" dirty="0">
                <a:latin typeface="Times New Roman"/>
                <a:cs typeface="Times New Roman"/>
              </a:rPr>
              <a:t>(courtesy of Mr. White)</a:t>
            </a:r>
            <a:endParaRPr lang="en-US" sz="2400" dirty="0">
              <a:latin typeface="Times New Roman"/>
              <a:cs typeface="Times New Roman"/>
            </a:endParaRPr>
          </a:p>
        </p:txBody>
      </p:sp>
      <p:sp>
        <p:nvSpPr>
          <p:cNvPr id="44" name="Rectangle 3"/>
          <p:cNvSpPr>
            <a:spLocks noChangeArrowheads="1"/>
          </p:cNvSpPr>
          <p:nvPr/>
        </p:nvSpPr>
        <p:spPr bwMode="auto">
          <a:xfrm>
            <a:off x="152400" y="1651000"/>
            <a:ext cx="463867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As the acid </a:t>
            </a:r>
            <a:r>
              <a:rPr lang="en-US" sz="2000" dirty="0">
                <a:latin typeface="Times New Roman"/>
                <a:cs typeface="Times New Roman"/>
              </a:rPr>
              <a:t>dissolves the Zn,         ions are drawn into the electrolytic solution leaving    </a:t>
            </a:r>
          </a:p>
          <a:p>
            <a:pPr marL="4763" indent="-4763"/>
            <a:r>
              <a:rPr lang="en-US" sz="2000" dirty="0">
                <a:latin typeface="Times New Roman"/>
                <a:cs typeface="Times New Roman"/>
              </a:rPr>
              <a:t>      in the zinc.</a:t>
            </a:r>
            <a:endParaRPr lang="en-US" dirty="0">
              <a:latin typeface="Palatino" charset="0"/>
            </a:endParaRPr>
          </a:p>
        </p:txBody>
      </p:sp>
      <p:sp>
        <p:nvSpPr>
          <p:cNvPr id="45" name="Rectangle 3"/>
          <p:cNvSpPr>
            <a:spLocks noChangeArrowheads="1"/>
          </p:cNvSpPr>
          <p:nvPr/>
        </p:nvSpPr>
        <p:spPr bwMode="auto">
          <a:xfrm>
            <a:off x="152400" y="2741613"/>
            <a:ext cx="4638675"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Extra       </a:t>
            </a:r>
            <a:r>
              <a:rPr lang="en-US" sz="2000" dirty="0">
                <a:latin typeface="Times New Roman"/>
                <a:cs typeface="Times New Roman"/>
              </a:rPr>
              <a:t>are pulled from the carbon rod to neutralize the now positively charged electrolyte, leaving positive charges (electron holes) on the carbon.</a:t>
            </a:r>
            <a:endParaRPr lang="en-US" dirty="0">
              <a:latin typeface="Palatino" charset="0"/>
            </a:endParaRPr>
          </a:p>
        </p:txBody>
      </p:sp>
      <p:sp>
        <p:nvSpPr>
          <p:cNvPr id="46" name="Rectangle 3"/>
          <p:cNvSpPr>
            <a:spLocks noChangeArrowheads="1"/>
          </p:cNvSpPr>
          <p:nvPr/>
        </p:nvSpPr>
        <p:spPr bwMode="auto">
          <a:xfrm>
            <a:off x="152400" y="4158751"/>
            <a:ext cx="4638675"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4763"/>
            <a:r>
              <a:rPr lang="en-US" sz="2000" dirty="0">
                <a:solidFill>
                  <a:srgbClr val="FF0000"/>
                </a:solidFill>
                <a:latin typeface="Apple Chancery"/>
                <a:cs typeface="Apple Chancery"/>
              </a:rPr>
              <a:t>In this way, </a:t>
            </a:r>
            <a:r>
              <a:rPr lang="en-US" sz="2000" dirty="0">
                <a:latin typeface="Times New Roman"/>
                <a:cs typeface="Times New Roman"/>
              </a:rPr>
              <a:t>an </a:t>
            </a:r>
            <a:r>
              <a:rPr lang="en-US" sz="2000" dirty="0">
                <a:solidFill>
                  <a:srgbClr val="1935C7"/>
                </a:solidFill>
                <a:latin typeface="Times New Roman"/>
                <a:cs typeface="Times New Roman"/>
              </a:rPr>
              <a:t>electrical potential difference </a:t>
            </a:r>
            <a:r>
              <a:rPr lang="en-US" sz="2000" dirty="0">
                <a:latin typeface="Times New Roman"/>
                <a:cs typeface="Times New Roman"/>
              </a:rPr>
              <a:t>is created between the rod and the bottom plate of the battery.</a:t>
            </a:r>
            <a:endParaRPr lang="en-US" dirty="0">
              <a:latin typeface="Palatino"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2728867178"/>
              </p:ext>
            </p:extLst>
          </p:nvPr>
        </p:nvGraphicFramePr>
        <p:xfrm>
          <a:off x="937008" y="2730720"/>
          <a:ext cx="381000" cy="317500"/>
        </p:xfrm>
        <a:graphic>
          <a:graphicData uri="http://schemas.openxmlformats.org/presentationml/2006/ole">
            <mc:AlternateContent xmlns:mc="http://schemas.openxmlformats.org/markup-compatibility/2006">
              <mc:Choice xmlns:v="urn:schemas-microsoft-com:vml" Requires="v">
                <p:oleObj spid="_x0000_s2300175" name="Equation" r:id="rId4" imgW="228600" imgH="190500" progId="Equation.DSMT4">
                  <p:embed/>
                </p:oleObj>
              </mc:Choice>
              <mc:Fallback>
                <p:oleObj name="Equation" r:id="rId4" imgW="228600" imgH="190500" progId="Equation.DSMT4">
                  <p:embed/>
                  <p:pic>
                    <p:nvPicPr>
                      <p:cNvPr id="0" name=""/>
                      <p:cNvPicPr/>
                      <p:nvPr/>
                    </p:nvPicPr>
                    <p:blipFill>
                      <a:blip r:embed="rId5"/>
                      <a:stretch>
                        <a:fillRect/>
                      </a:stretch>
                    </p:blipFill>
                    <p:spPr>
                      <a:xfrm>
                        <a:off x="937008" y="2730720"/>
                        <a:ext cx="381000" cy="317500"/>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849162649"/>
              </p:ext>
            </p:extLst>
          </p:nvPr>
        </p:nvGraphicFramePr>
        <p:xfrm>
          <a:off x="3228975" y="1643283"/>
          <a:ext cx="550863" cy="317500"/>
        </p:xfrm>
        <a:graphic>
          <a:graphicData uri="http://schemas.openxmlformats.org/presentationml/2006/ole">
            <mc:AlternateContent xmlns:mc="http://schemas.openxmlformats.org/markup-compatibility/2006">
              <mc:Choice xmlns:v="urn:schemas-microsoft-com:vml" Requires="v">
                <p:oleObj spid="_x0000_s2300176" name="Equation" r:id="rId6" imgW="330200" imgH="190500" progId="Equation.DSMT4">
                  <p:embed/>
                </p:oleObj>
              </mc:Choice>
              <mc:Fallback>
                <p:oleObj name="Equation" r:id="rId6" imgW="330200" imgH="190500" progId="Equation.DSMT4">
                  <p:embed/>
                  <p:pic>
                    <p:nvPicPr>
                      <p:cNvPr id="0" name=""/>
                      <p:cNvPicPr/>
                      <p:nvPr/>
                    </p:nvPicPr>
                    <p:blipFill>
                      <a:blip r:embed="rId7"/>
                      <a:stretch>
                        <a:fillRect/>
                      </a:stretch>
                    </p:blipFill>
                    <p:spPr>
                      <a:xfrm>
                        <a:off x="3228975" y="1643283"/>
                        <a:ext cx="550863" cy="317500"/>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833099465"/>
              </p:ext>
            </p:extLst>
          </p:nvPr>
        </p:nvGraphicFramePr>
        <p:xfrm>
          <a:off x="222250" y="2281238"/>
          <a:ext cx="381000" cy="317500"/>
        </p:xfrm>
        <a:graphic>
          <a:graphicData uri="http://schemas.openxmlformats.org/presentationml/2006/ole">
            <mc:AlternateContent xmlns:mc="http://schemas.openxmlformats.org/markup-compatibility/2006">
              <mc:Choice xmlns:v="urn:schemas-microsoft-com:vml" Requires="v">
                <p:oleObj spid="_x0000_s2300177" name="Equation" r:id="rId8" imgW="228600" imgH="190500" progId="Equation.DSMT4">
                  <p:embed/>
                </p:oleObj>
              </mc:Choice>
              <mc:Fallback>
                <p:oleObj name="Equation" r:id="rId8" imgW="228600" imgH="190500" progId="Equation.DSMT4">
                  <p:embed/>
                  <p:pic>
                    <p:nvPicPr>
                      <p:cNvPr id="0" name=""/>
                      <p:cNvPicPr/>
                      <p:nvPr/>
                    </p:nvPicPr>
                    <p:blipFill>
                      <a:blip r:embed="rId9"/>
                      <a:stretch>
                        <a:fillRect/>
                      </a:stretch>
                    </p:blipFill>
                    <p:spPr>
                      <a:xfrm>
                        <a:off x="222250" y="2281238"/>
                        <a:ext cx="381000" cy="317500"/>
                      </a:xfrm>
                      <a:prstGeom prst="rect">
                        <a:avLst/>
                      </a:prstGeom>
                    </p:spPr>
                  </p:pic>
                </p:oleObj>
              </mc:Fallback>
            </mc:AlternateContent>
          </a:graphicData>
        </a:graphic>
      </p:graphicFrame>
      <p:sp>
        <p:nvSpPr>
          <p:cNvPr id="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Tree>
    <p:extLst>
      <p:ext uri="{BB962C8B-B14F-4D97-AF65-F5344CB8AC3E}">
        <p14:creationId xmlns:p14="http://schemas.microsoft.com/office/powerpoint/2010/main" val="40936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ssolve">
                                      <p:cBhvr>
                                        <p:cTn id="10" dur="500"/>
                                        <p:tgtEl>
                                          <p:spTgt spid="44"/>
                                        </p:tgtEl>
                                      </p:cBhvr>
                                    </p:animEffect>
                                  </p:childTnLst>
                                </p:cTn>
                              </p:par>
                              <p:par>
                                <p:cTn id="11" presetID="9"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dissolve">
                                      <p:cBhvr>
                                        <p:cTn id="35" dur="500"/>
                                        <p:tgtEl>
                                          <p:spTgt spid="4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dissolve">
                                      <p:cBhvr>
                                        <p:cTn id="43" dur="500"/>
                                        <p:tgtEl>
                                          <p:spTgt spid="4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dissolve">
                                      <p:cBhvr>
                                        <p:cTn id="46" dur="500"/>
                                        <p:tgtEl>
                                          <p:spTgt spid="4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dissolv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dissolve">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9" grpId="0"/>
      <p:bldP spid="30" grpId="0"/>
      <p:bldP spid="31" grpId="0"/>
      <p:bldP spid="42" grpId="0"/>
      <p:bldP spid="43" grpId="0"/>
      <p:bldP spid="44" grpId="0"/>
      <p:bldP spid="45"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Box 77"/>
          <p:cNvSpPr txBox="1">
            <a:spLocks/>
          </p:cNvSpPr>
          <p:nvPr/>
        </p:nvSpPr>
        <p:spPr bwMode="auto">
          <a:xfrm>
            <a:off x="535883" y="3001710"/>
            <a:ext cx="5763588"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chemeClr val="tx1"/>
                </a:solidFill>
                <a:latin typeface="Times New Roman"/>
                <a:cs typeface="Times New Roman"/>
              </a:rPr>
              <a:t>plates. This creates a </a:t>
            </a:r>
            <a:r>
              <a:rPr lang="en-US" sz="2000" dirty="0">
                <a:solidFill>
                  <a:srgbClr val="FF0000"/>
                </a:solidFill>
                <a:latin typeface="Times New Roman"/>
                <a:cs typeface="Times New Roman"/>
              </a:rPr>
              <a:t>reverse electric field </a:t>
            </a:r>
            <a:r>
              <a:rPr lang="en-US" sz="2000" dirty="0">
                <a:latin typeface="Times New Roman"/>
                <a:cs typeface="Times New Roman"/>
              </a:rPr>
              <a:t>that diminishes the net electric field across the plates (see sketch on next page).</a:t>
            </a:r>
          </a:p>
        </p:txBody>
      </p:sp>
      <p:sp>
        <p:nvSpPr>
          <p:cNvPr id="22" name="TextBox 21"/>
          <p:cNvSpPr txBox="1"/>
          <p:nvPr/>
        </p:nvSpPr>
        <p:spPr>
          <a:xfrm>
            <a:off x="70594" y="95587"/>
            <a:ext cx="899720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Dielectrics</a:t>
            </a:r>
            <a:endParaRPr lang="en-US" sz="2800" dirty="0">
              <a:latin typeface="Times New Roman"/>
              <a:cs typeface="Times New Roman"/>
            </a:endParaRP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
        <p:nvSpPr>
          <p:cNvPr id="3" name="TextBox 2"/>
          <p:cNvSpPr txBox="1"/>
          <p:nvPr/>
        </p:nvSpPr>
        <p:spPr>
          <a:xfrm>
            <a:off x="227161" y="820853"/>
            <a:ext cx="5691309" cy="830997"/>
          </a:xfrm>
          <a:prstGeom prst="rect">
            <a:avLst/>
          </a:prstGeom>
          <a:noFill/>
        </p:spPr>
        <p:txBody>
          <a:bodyPr wrap="square" rtlCol="0">
            <a:spAutoFit/>
          </a:bodyPr>
          <a:lstStyle/>
          <a:p>
            <a:r>
              <a:rPr lang="en-US" sz="2800" dirty="0">
                <a:solidFill>
                  <a:srgbClr val="FF0000"/>
                </a:solidFill>
                <a:latin typeface="Apple Chancery"/>
                <a:cs typeface="Apple Chancery"/>
              </a:rPr>
              <a:t>Consider</a:t>
            </a:r>
            <a:r>
              <a:rPr lang="en-US" sz="2000" dirty="0">
                <a:latin typeface="Times New Roman"/>
                <a:cs typeface="Times New Roman"/>
              </a:rPr>
              <a:t> the </a:t>
            </a:r>
            <a:r>
              <a:rPr lang="en-US" sz="2000" dirty="0">
                <a:solidFill>
                  <a:srgbClr val="0000FF"/>
                </a:solidFill>
                <a:latin typeface="Times New Roman"/>
                <a:cs typeface="Times New Roman"/>
              </a:rPr>
              <a:t>charged,</a:t>
            </a:r>
            <a:r>
              <a:rPr lang="en-US" sz="2000" dirty="0">
                <a:latin typeface="Times New Roman"/>
                <a:cs typeface="Times New Roman"/>
              </a:rPr>
              <a:t> </a:t>
            </a:r>
            <a:r>
              <a:rPr lang="en-US" sz="2000" i="1" dirty="0">
                <a:solidFill>
                  <a:srgbClr val="0000FF"/>
                </a:solidFill>
                <a:latin typeface="Times New Roman"/>
                <a:cs typeface="Times New Roman"/>
              </a:rPr>
              <a:t>parallel-plate capacitor </a:t>
            </a:r>
            <a:r>
              <a:rPr lang="en-US" sz="2000" dirty="0">
                <a:latin typeface="Times New Roman"/>
                <a:cs typeface="Times New Roman"/>
              </a:rPr>
              <a:t>shown to the right (complete with its </a:t>
            </a:r>
            <a:r>
              <a:rPr lang="en-US" sz="2000" i="1" dirty="0">
                <a:latin typeface="Times New Roman"/>
                <a:cs typeface="Times New Roman"/>
              </a:rPr>
              <a:t>E-</a:t>
            </a:r>
            <a:r>
              <a:rPr lang="en-US" sz="2000" i="1" dirty="0" err="1">
                <a:latin typeface="Times New Roman"/>
                <a:cs typeface="Times New Roman"/>
              </a:rPr>
              <a:t>fld</a:t>
            </a:r>
            <a:r>
              <a:rPr lang="en-US" sz="2000" dirty="0">
                <a:latin typeface="Times New Roman"/>
                <a:cs typeface="Times New Roman"/>
              </a:rPr>
              <a:t>)</a:t>
            </a:r>
            <a:r>
              <a:rPr lang="en-US" sz="2000" dirty="0">
                <a:solidFill>
                  <a:srgbClr val="0000FF"/>
                </a:solidFill>
                <a:latin typeface="Times New Roman"/>
                <a:cs typeface="Times New Roman"/>
              </a:rPr>
              <a:t>.</a:t>
            </a:r>
          </a:p>
        </p:txBody>
      </p:sp>
      <p:sp>
        <p:nvSpPr>
          <p:cNvPr id="164" name="Text Box 76"/>
          <p:cNvSpPr txBox="1">
            <a:spLocks/>
          </p:cNvSpPr>
          <p:nvPr/>
        </p:nvSpPr>
        <p:spPr bwMode="auto">
          <a:xfrm>
            <a:off x="227161" y="1664550"/>
            <a:ext cx="5691309"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Placing an </a:t>
            </a:r>
            <a:r>
              <a:rPr lang="en-US" sz="2000" dirty="0">
                <a:latin typeface="Times New Roman"/>
                <a:cs typeface="Times New Roman"/>
              </a:rPr>
              <a:t>insulating material (called a </a:t>
            </a:r>
            <a:r>
              <a:rPr lang="en-US" sz="2000" i="1" dirty="0">
                <a:solidFill>
                  <a:srgbClr val="0000FF"/>
                </a:solidFill>
                <a:latin typeface="Times New Roman"/>
                <a:cs typeface="Times New Roman"/>
              </a:rPr>
              <a:t>dielectric</a:t>
            </a:r>
            <a:r>
              <a:rPr lang="en-US" altLang="ja-JP" sz="2000" dirty="0">
                <a:latin typeface="Times New Roman"/>
                <a:cs typeface="Times New Roman"/>
              </a:rPr>
              <a:t>)</a:t>
            </a:r>
            <a:r>
              <a:rPr lang="en-US" sz="2000" dirty="0">
                <a:latin typeface="Times New Roman"/>
                <a:cs typeface="Times New Roman"/>
              </a:rPr>
              <a:t> between the plates does a number of things.   </a:t>
            </a:r>
          </a:p>
        </p:txBody>
      </p:sp>
      <p:sp>
        <p:nvSpPr>
          <p:cNvPr id="166" name="Text Box 78"/>
          <p:cNvSpPr txBox="1">
            <a:spLocks/>
          </p:cNvSpPr>
          <p:nvPr/>
        </p:nvSpPr>
        <p:spPr bwMode="auto">
          <a:xfrm>
            <a:off x="535883" y="4070508"/>
            <a:ext cx="5382588"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2.) With the net electric field </a:t>
            </a:r>
            <a:r>
              <a:rPr lang="en-US" sz="2000" dirty="0">
                <a:latin typeface="Times New Roman"/>
                <a:cs typeface="Times New Roman"/>
              </a:rPr>
              <a:t>diminishing, the </a:t>
            </a:r>
            <a:r>
              <a:rPr lang="en-US" sz="2000" dirty="0">
                <a:solidFill>
                  <a:srgbClr val="0000FF"/>
                </a:solidFill>
                <a:latin typeface="Times New Roman"/>
                <a:cs typeface="Times New Roman"/>
              </a:rPr>
              <a:t>net electrical potential </a:t>
            </a:r>
            <a:r>
              <a:rPr lang="en-US" sz="2000" dirty="0">
                <a:latin typeface="Times New Roman"/>
                <a:cs typeface="Times New Roman"/>
              </a:rPr>
              <a:t>across the plates </a:t>
            </a:r>
            <a:r>
              <a:rPr lang="en-US" sz="2000" dirty="0">
                <a:solidFill>
                  <a:srgbClr val="FF0000"/>
                </a:solidFill>
                <a:latin typeface="Times New Roman"/>
                <a:cs typeface="Times New Roman"/>
              </a:rPr>
              <a:t>goes DOWN</a:t>
            </a:r>
            <a:r>
              <a:rPr lang="en-US" sz="2000" dirty="0">
                <a:latin typeface="Times New Roman"/>
                <a:cs typeface="Times New Roman"/>
              </a:rPr>
              <a:t>.  </a:t>
            </a:r>
          </a:p>
        </p:txBody>
      </p:sp>
      <p:sp>
        <p:nvSpPr>
          <p:cNvPr id="167" name="Text Box 79"/>
          <p:cNvSpPr txBox="1">
            <a:spLocks/>
          </p:cNvSpPr>
          <p:nvPr/>
        </p:nvSpPr>
        <p:spPr bwMode="auto">
          <a:xfrm>
            <a:off x="535883" y="5125081"/>
            <a:ext cx="8443016"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3.) Conceptually, </a:t>
            </a:r>
            <a:r>
              <a:rPr lang="en-US" sz="2000" dirty="0">
                <a:latin typeface="Times New Roman"/>
                <a:cs typeface="Times New Roman"/>
              </a:rPr>
              <a:t>placing a </a:t>
            </a:r>
            <a:r>
              <a:rPr lang="en-US" sz="2000" dirty="0">
                <a:solidFill>
                  <a:srgbClr val="0000FF"/>
                </a:solidFill>
                <a:latin typeface="Times New Roman"/>
                <a:cs typeface="Times New Roman"/>
              </a:rPr>
              <a:t>dielectric</a:t>
            </a:r>
            <a:r>
              <a:rPr lang="en-US" sz="2000" dirty="0">
                <a:latin typeface="Times New Roman"/>
                <a:cs typeface="Times New Roman"/>
              </a:rPr>
              <a:t> between the plates effectively </a:t>
            </a:r>
            <a:r>
              <a:rPr lang="en-US" sz="2000" dirty="0">
                <a:solidFill>
                  <a:srgbClr val="0000FF"/>
                </a:solidFill>
                <a:latin typeface="Times New Roman"/>
                <a:cs typeface="Times New Roman"/>
              </a:rPr>
              <a:t>allows the plates to hold more charge per unit volt</a:t>
            </a:r>
            <a:r>
              <a:rPr lang="en-US" sz="2000" dirty="0">
                <a:latin typeface="Times New Roman"/>
                <a:cs typeface="Times New Roman"/>
              </a:rPr>
              <a:t>.  This is why the capacitance increases when a dielectric is placed internal to the cap.  </a:t>
            </a:r>
          </a:p>
        </p:txBody>
      </p:sp>
      <p:sp>
        <p:nvSpPr>
          <p:cNvPr id="92" name="Rectangle 3"/>
          <p:cNvSpPr>
            <a:spLocks noChangeArrowheads="1"/>
          </p:cNvSpPr>
          <p:nvPr/>
        </p:nvSpPr>
        <p:spPr bwMode="auto">
          <a:xfrm>
            <a:off x="6426201" y="869120"/>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95" name="Rectangle 4"/>
          <p:cNvSpPr>
            <a:spLocks noChangeArrowheads="1"/>
          </p:cNvSpPr>
          <p:nvPr/>
        </p:nvSpPr>
        <p:spPr bwMode="auto">
          <a:xfrm>
            <a:off x="8228871" y="869120"/>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96" name="Line 5"/>
          <p:cNvSpPr>
            <a:spLocks noChangeShapeType="1"/>
          </p:cNvSpPr>
          <p:nvPr/>
        </p:nvSpPr>
        <p:spPr bwMode="auto">
          <a:xfrm flipV="1">
            <a:off x="5969001" y="2287435"/>
            <a:ext cx="457200" cy="67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97" name="Line 6"/>
          <p:cNvSpPr>
            <a:spLocks noChangeShapeType="1"/>
          </p:cNvSpPr>
          <p:nvPr/>
        </p:nvSpPr>
        <p:spPr bwMode="auto">
          <a:xfrm>
            <a:off x="8508999" y="2287435"/>
            <a:ext cx="445131" cy="67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98" name="Group 7"/>
          <p:cNvGrpSpPr>
            <a:grpSpLocks/>
          </p:cNvGrpSpPr>
          <p:nvPr/>
        </p:nvGrpSpPr>
        <p:grpSpPr bwMode="auto">
          <a:xfrm>
            <a:off x="6620684" y="973179"/>
            <a:ext cx="75679" cy="75679"/>
            <a:chOff x="2320" y="1664"/>
            <a:chExt cx="64" cy="64"/>
          </a:xfrm>
        </p:grpSpPr>
        <p:sp>
          <p:nvSpPr>
            <p:cNvPr id="162"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3"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9" name="Line 10"/>
          <p:cNvSpPr>
            <a:spLocks noChangeShapeType="1"/>
          </p:cNvSpPr>
          <p:nvPr/>
        </p:nvSpPr>
        <p:spPr bwMode="auto">
          <a:xfrm flipH="1">
            <a:off x="8257250" y="101101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100" name="Group 11"/>
          <p:cNvGrpSpPr>
            <a:grpSpLocks/>
          </p:cNvGrpSpPr>
          <p:nvPr/>
        </p:nvGrpSpPr>
        <p:grpSpPr bwMode="auto">
          <a:xfrm>
            <a:off x="6620684" y="1171837"/>
            <a:ext cx="75679" cy="75679"/>
            <a:chOff x="2320" y="1832"/>
            <a:chExt cx="64" cy="64"/>
          </a:xfrm>
        </p:grpSpPr>
        <p:sp>
          <p:nvSpPr>
            <p:cNvPr id="16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1" name="Group 14"/>
          <p:cNvGrpSpPr>
            <a:grpSpLocks/>
          </p:cNvGrpSpPr>
          <p:nvPr/>
        </p:nvGrpSpPr>
        <p:grpSpPr bwMode="auto">
          <a:xfrm>
            <a:off x="6620684" y="1370496"/>
            <a:ext cx="75679" cy="75679"/>
            <a:chOff x="2320" y="2000"/>
            <a:chExt cx="64" cy="64"/>
          </a:xfrm>
        </p:grpSpPr>
        <p:sp>
          <p:nvSpPr>
            <p:cNvPr id="158"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17"/>
          <p:cNvGrpSpPr>
            <a:grpSpLocks/>
          </p:cNvGrpSpPr>
          <p:nvPr/>
        </p:nvGrpSpPr>
        <p:grpSpPr bwMode="auto">
          <a:xfrm>
            <a:off x="6620684" y="1569154"/>
            <a:ext cx="75679" cy="75679"/>
            <a:chOff x="2320" y="2168"/>
            <a:chExt cx="64" cy="64"/>
          </a:xfrm>
        </p:grpSpPr>
        <p:sp>
          <p:nvSpPr>
            <p:cNvPr id="156"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7"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3" name="Group 20"/>
          <p:cNvGrpSpPr>
            <a:grpSpLocks/>
          </p:cNvGrpSpPr>
          <p:nvPr/>
        </p:nvGrpSpPr>
        <p:grpSpPr bwMode="auto">
          <a:xfrm>
            <a:off x="6620684" y="1767812"/>
            <a:ext cx="75679" cy="75679"/>
            <a:chOff x="2320" y="2336"/>
            <a:chExt cx="64" cy="64"/>
          </a:xfrm>
        </p:grpSpPr>
        <p:sp>
          <p:nvSpPr>
            <p:cNvPr id="154"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4" name="Group 23"/>
          <p:cNvGrpSpPr>
            <a:grpSpLocks/>
          </p:cNvGrpSpPr>
          <p:nvPr/>
        </p:nvGrpSpPr>
        <p:grpSpPr bwMode="auto">
          <a:xfrm>
            <a:off x="6620684" y="1966470"/>
            <a:ext cx="75679" cy="75679"/>
            <a:chOff x="2320" y="2504"/>
            <a:chExt cx="64" cy="64"/>
          </a:xfrm>
        </p:grpSpPr>
        <p:sp>
          <p:nvSpPr>
            <p:cNvPr id="152"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26"/>
          <p:cNvGrpSpPr>
            <a:grpSpLocks/>
          </p:cNvGrpSpPr>
          <p:nvPr/>
        </p:nvGrpSpPr>
        <p:grpSpPr bwMode="auto">
          <a:xfrm>
            <a:off x="6620684" y="2165129"/>
            <a:ext cx="75679" cy="75679"/>
            <a:chOff x="2320" y="2672"/>
            <a:chExt cx="64" cy="64"/>
          </a:xfrm>
        </p:grpSpPr>
        <p:sp>
          <p:nvSpPr>
            <p:cNvPr id="150"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1"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6" name="Group 29"/>
          <p:cNvGrpSpPr>
            <a:grpSpLocks/>
          </p:cNvGrpSpPr>
          <p:nvPr/>
        </p:nvGrpSpPr>
        <p:grpSpPr bwMode="auto">
          <a:xfrm>
            <a:off x="6620684" y="2363787"/>
            <a:ext cx="75679" cy="75679"/>
            <a:chOff x="2320" y="2840"/>
            <a:chExt cx="64" cy="64"/>
          </a:xfrm>
        </p:grpSpPr>
        <p:sp>
          <p:nvSpPr>
            <p:cNvPr id="148"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7" name="Group 32"/>
          <p:cNvGrpSpPr>
            <a:grpSpLocks/>
          </p:cNvGrpSpPr>
          <p:nvPr/>
        </p:nvGrpSpPr>
        <p:grpSpPr bwMode="auto">
          <a:xfrm>
            <a:off x="6620684" y="2562445"/>
            <a:ext cx="75679" cy="75679"/>
            <a:chOff x="2320" y="3008"/>
            <a:chExt cx="64" cy="64"/>
          </a:xfrm>
        </p:grpSpPr>
        <p:sp>
          <p:nvSpPr>
            <p:cNvPr id="146"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7"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5"/>
          <p:cNvGrpSpPr>
            <a:grpSpLocks/>
          </p:cNvGrpSpPr>
          <p:nvPr/>
        </p:nvGrpSpPr>
        <p:grpSpPr bwMode="auto">
          <a:xfrm>
            <a:off x="6620684" y="2761103"/>
            <a:ext cx="75679" cy="75679"/>
            <a:chOff x="2320" y="3176"/>
            <a:chExt cx="64" cy="64"/>
          </a:xfrm>
        </p:grpSpPr>
        <p:sp>
          <p:nvSpPr>
            <p:cNvPr id="144"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5"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9" name="Group 38"/>
          <p:cNvGrpSpPr>
            <a:grpSpLocks/>
          </p:cNvGrpSpPr>
          <p:nvPr/>
        </p:nvGrpSpPr>
        <p:grpSpPr bwMode="auto">
          <a:xfrm>
            <a:off x="6620684" y="2959762"/>
            <a:ext cx="75679" cy="75679"/>
            <a:chOff x="2320" y="3344"/>
            <a:chExt cx="64" cy="64"/>
          </a:xfrm>
        </p:grpSpPr>
        <p:sp>
          <p:nvSpPr>
            <p:cNvPr id="142"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0" name="Group 41"/>
          <p:cNvGrpSpPr>
            <a:grpSpLocks/>
          </p:cNvGrpSpPr>
          <p:nvPr/>
        </p:nvGrpSpPr>
        <p:grpSpPr bwMode="auto">
          <a:xfrm>
            <a:off x="6620684" y="3158420"/>
            <a:ext cx="75679" cy="75679"/>
            <a:chOff x="2320" y="3512"/>
            <a:chExt cx="64" cy="64"/>
          </a:xfrm>
        </p:grpSpPr>
        <p:sp>
          <p:nvSpPr>
            <p:cNvPr id="140"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1"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4"/>
          <p:cNvGrpSpPr>
            <a:grpSpLocks/>
          </p:cNvGrpSpPr>
          <p:nvPr/>
        </p:nvGrpSpPr>
        <p:grpSpPr bwMode="auto">
          <a:xfrm>
            <a:off x="6620684" y="3357078"/>
            <a:ext cx="75679" cy="75679"/>
            <a:chOff x="2320" y="3680"/>
            <a:chExt cx="64" cy="64"/>
          </a:xfrm>
        </p:grpSpPr>
        <p:sp>
          <p:nvSpPr>
            <p:cNvPr id="138"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9"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2" name="Group 47"/>
          <p:cNvGrpSpPr>
            <a:grpSpLocks/>
          </p:cNvGrpSpPr>
          <p:nvPr/>
        </p:nvGrpSpPr>
        <p:grpSpPr bwMode="auto">
          <a:xfrm>
            <a:off x="6620684" y="3555736"/>
            <a:ext cx="75679" cy="75679"/>
            <a:chOff x="2320" y="3848"/>
            <a:chExt cx="64" cy="64"/>
          </a:xfrm>
        </p:grpSpPr>
        <p:sp>
          <p:nvSpPr>
            <p:cNvPr id="136"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3" name="Line 50"/>
          <p:cNvSpPr>
            <a:spLocks noChangeShapeType="1"/>
          </p:cNvSpPr>
          <p:nvPr/>
        </p:nvSpPr>
        <p:spPr bwMode="auto">
          <a:xfrm flipH="1">
            <a:off x="8257250" y="120967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4" name="Line 51"/>
          <p:cNvSpPr>
            <a:spLocks noChangeShapeType="1"/>
          </p:cNvSpPr>
          <p:nvPr/>
        </p:nvSpPr>
        <p:spPr bwMode="auto">
          <a:xfrm flipH="1">
            <a:off x="8257250" y="140833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5" name="Line 52"/>
          <p:cNvSpPr>
            <a:spLocks noChangeShapeType="1"/>
          </p:cNvSpPr>
          <p:nvPr/>
        </p:nvSpPr>
        <p:spPr bwMode="auto">
          <a:xfrm flipH="1">
            <a:off x="8257250" y="160699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6" name="Line 53"/>
          <p:cNvSpPr>
            <a:spLocks noChangeShapeType="1"/>
          </p:cNvSpPr>
          <p:nvPr/>
        </p:nvSpPr>
        <p:spPr bwMode="auto">
          <a:xfrm flipH="1">
            <a:off x="8257250" y="180565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7" name="Line 54"/>
          <p:cNvSpPr>
            <a:spLocks noChangeShapeType="1"/>
          </p:cNvSpPr>
          <p:nvPr/>
        </p:nvSpPr>
        <p:spPr bwMode="auto">
          <a:xfrm flipH="1">
            <a:off x="8257250" y="200431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8" name="Line 55"/>
          <p:cNvSpPr>
            <a:spLocks noChangeShapeType="1"/>
          </p:cNvSpPr>
          <p:nvPr/>
        </p:nvSpPr>
        <p:spPr bwMode="auto">
          <a:xfrm flipH="1">
            <a:off x="8257250" y="220296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9" name="Line 56"/>
          <p:cNvSpPr>
            <a:spLocks noChangeShapeType="1"/>
          </p:cNvSpPr>
          <p:nvPr/>
        </p:nvSpPr>
        <p:spPr bwMode="auto">
          <a:xfrm flipH="1">
            <a:off x="8257250" y="240162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0" name="Line 57"/>
          <p:cNvSpPr>
            <a:spLocks noChangeShapeType="1"/>
          </p:cNvSpPr>
          <p:nvPr/>
        </p:nvSpPr>
        <p:spPr bwMode="auto">
          <a:xfrm flipH="1">
            <a:off x="8257250" y="260028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8"/>
          <p:cNvSpPr>
            <a:spLocks noChangeShapeType="1"/>
          </p:cNvSpPr>
          <p:nvPr/>
        </p:nvSpPr>
        <p:spPr bwMode="auto">
          <a:xfrm flipH="1">
            <a:off x="8257250" y="279894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9"/>
          <p:cNvSpPr>
            <a:spLocks noChangeShapeType="1"/>
          </p:cNvSpPr>
          <p:nvPr/>
        </p:nvSpPr>
        <p:spPr bwMode="auto">
          <a:xfrm flipH="1">
            <a:off x="8257250" y="299760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60"/>
          <p:cNvSpPr>
            <a:spLocks noChangeShapeType="1"/>
          </p:cNvSpPr>
          <p:nvPr/>
        </p:nvSpPr>
        <p:spPr bwMode="auto">
          <a:xfrm flipH="1">
            <a:off x="8257250" y="319626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61"/>
          <p:cNvSpPr>
            <a:spLocks noChangeShapeType="1"/>
          </p:cNvSpPr>
          <p:nvPr/>
        </p:nvSpPr>
        <p:spPr bwMode="auto">
          <a:xfrm flipH="1">
            <a:off x="8257250" y="339491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62"/>
          <p:cNvSpPr>
            <a:spLocks noChangeShapeType="1"/>
          </p:cNvSpPr>
          <p:nvPr/>
        </p:nvSpPr>
        <p:spPr bwMode="auto">
          <a:xfrm flipH="1">
            <a:off x="8257250" y="359357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63"/>
          <p:cNvSpPr>
            <a:spLocks noChangeShapeType="1"/>
          </p:cNvSpPr>
          <p:nvPr/>
        </p:nvSpPr>
        <p:spPr bwMode="auto">
          <a:xfrm flipH="1">
            <a:off x="6742481" y="1086698"/>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64"/>
          <p:cNvSpPr>
            <a:spLocks noChangeShapeType="1"/>
          </p:cNvSpPr>
          <p:nvPr/>
        </p:nvSpPr>
        <p:spPr bwMode="auto">
          <a:xfrm flipH="1">
            <a:off x="6742481" y="1351576"/>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65"/>
          <p:cNvSpPr>
            <a:spLocks noChangeShapeType="1"/>
          </p:cNvSpPr>
          <p:nvPr/>
        </p:nvSpPr>
        <p:spPr bwMode="auto">
          <a:xfrm flipH="1">
            <a:off x="6742481" y="1616453"/>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66"/>
          <p:cNvSpPr>
            <a:spLocks noChangeShapeType="1"/>
          </p:cNvSpPr>
          <p:nvPr/>
        </p:nvSpPr>
        <p:spPr bwMode="auto">
          <a:xfrm flipH="1">
            <a:off x="6742481" y="1881331"/>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7"/>
          <p:cNvSpPr>
            <a:spLocks noChangeShapeType="1"/>
          </p:cNvSpPr>
          <p:nvPr/>
        </p:nvSpPr>
        <p:spPr bwMode="auto">
          <a:xfrm flipH="1">
            <a:off x="6742481" y="2146209"/>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8"/>
          <p:cNvSpPr>
            <a:spLocks noChangeShapeType="1"/>
          </p:cNvSpPr>
          <p:nvPr/>
        </p:nvSpPr>
        <p:spPr bwMode="auto">
          <a:xfrm flipH="1">
            <a:off x="6742481" y="2411087"/>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9"/>
          <p:cNvSpPr>
            <a:spLocks noChangeShapeType="1"/>
          </p:cNvSpPr>
          <p:nvPr/>
        </p:nvSpPr>
        <p:spPr bwMode="auto">
          <a:xfrm flipH="1">
            <a:off x="6742481" y="2675964"/>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3" name="Line 70"/>
          <p:cNvSpPr>
            <a:spLocks noChangeShapeType="1"/>
          </p:cNvSpPr>
          <p:nvPr/>
        </p:nvSpPr>
        <p:spPr bwMode="auto">
          <a:xfrm flipH="1">
            <a:off x="6742481" y="2940842"/>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4" name="Line 71"/>
          <p:cNvSpPr>
            <a:spLocks noChangeShapeType="1"/>
          </p:cNvSpPr>
          <p:nvPr/>
        </p:nvSpPr>
        <p:spPr bwMode="auto">
          <a:xfrm flipH="1">
            <a:off x="6742481" y="3205720"/>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5" name="Line 72"/>
          <p:cNvSpPr>
            <a:spLocks noChangeShapeType="1"/>
          </p:cNvSpPr>
          <p:nvPr/>
        </p:nvSpPr>
        <p:spPr bwMode="auto">
          <a:xfrm flipH="1">
            <a:off x="6742481" y="3470597"/>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 name="Rectangle 1"/>
          <p:cNvSpPr/>
          <p:nvPr/>
        </p:nvSpPr>
        <p:spPr>
          <a:xfrm>
            <a:off x="6963834" y="774909"/>
            <a:ext cx="1028700"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1"/>
          <p:cNvGrpSpPr>
            <a:grpSpLocks/>
          </p:cNvGrpSpPr>
          <p:nvPr/>
        </p:nvGrpSpPr>
        <p:grpSpPr bwMode="auto">
          <a:xfrm>
            <a:off x="7916855" y="1127387"/>
            <a:ext cx="75679" cy="75679"/>
            <a:chOff x="2320" y="1832"/>
            <a:chExt cx="64" cy="64"/>
          </a:xfrm>
        </p:grpSpPr>
        <p:sp>
          <p:nvSpPr>
            <p:cNvPr id="17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75" name="Group 11"/>
          <p:cNvGrpSpPr>
            <a:grpSpLocks/>
          </p:cNvGrpSpPr>
          <p:nvPr/>
        </p:nvGrpSpPr>
        <p:grpSpPr bwMode="auto">
          <a:xfrm>
            <a:off x="7916855" y="1688491"/>
            <a:ext cx="75679" cy="75679"/>
            <a:chOff x="2320" y="1832"/>
            <a:chExt cx="64" cy="64"/>
          </a:xfrm>
        </p:grpSpPr>
        <p:sp>
          <p:nvSpPr>
            <p:cNvPr id="176"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7"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78" name="Group 11"/>
          <p:cNvGrpSpPr>
            <a:grpSpLocks/>
          </p:cNvGrpSpPr>
          <p:nvPr/>
        </p:nvGrpSpPr>
        <p:grpSpPr bwMode="auto">
          <a:xfrm>
            <a:off x="7916855" y="2249595"/>
            <a:ext cx="75679" cy="75679"/>
            <a:chOff x="2320" y="1832"/>
            <a:chExt cx="64" cy="64"/>
          </a:xfrm>
        </p:grpSpPr>
        <p:sp>
          <p:nvSpPr>
            <p:cNvPr id="179"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0"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81" name="Group 11"/>
          <p:cNvGrpSpPr>
            <a:grpSpLocks/>
          </p:cNvGrpSpPr>
          <p:nvPr/>
        </p:nvGrpSpPr>
        <p:grpSpPr bwMode="auto">
          <a:xfrm>
            <a:off x="7916855" y="2810699"/>
            <a:ext cx="75679" cy="75679"/>
            <a:chOff x="2320" y="1832"/>
            <a:chExt cx="64" cy="64"/>
          </a:xfrm>
        </p:grpSpPr>
        <p:sp>
          <p:nvSpPr>
            <p:cNvPr id="1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84" name="Group 11"/>
          <p:cNvGrpSpPr>
            <a:grpSpLocks/>
          </p:cNvGrpSpPr>
          <p:nvPr/>
        </p:nvGrpSpPr>
        <p:grpSpPr bwMode="auto">
          <a:xfrm>
            <a:off x="7916855" y="3371803"/>
            <a:ext cx="75679" cy="75679"/>
            <a:chOff x="2320" y="1832"/>
            <a:chExt cx="64" cy="64"/>
          </a:xfrm>
        </p:grpSpPr>
        <p:sp>
          <p:nvSpPr>
            <p:cNvPr id="18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87" name="Line 50"/>
          <p:cNvSpPr>
            <a:spLocks noChangeShapeType="1"/>
          </p:cNvSpPr>
          <p:nvPr/>
        </p:nvSpPr>
        <p:spPr bwMode="auto">
          <a:xfrm flipH="1">
            <a:off x="6963834" y="116522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88" name="Line 50"/>
          <p:cNvSpPr>
            <a:spLocks noChangeShapeType="1"/>
          </p:cNvSpPr>
          <p:nvPr/>
        </p:nvSpPr>
        <p:spPr bwMode="auto">
          <a:xfrm flipH="1">
            <a:off x="6970184" y="17263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89" name="Line 50"/>
          <p:cNvSpPr>
            <a:spLocks noChangeShapeType="1"/>
          </p:cNvSpPr>
          <p:nvPr/>
        </p:nvSpPr>
        <p:spPr bwMode="auto">
          <a:xfrm flipH="1">
            <a:off x="6970184" y="228743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0" name="Line 50"/>
          <p:cNvSpPr>
            <a:spLocks noChangeShapeType="1"/>
          </p:cNvSpPr>
          <p:nvPr/>
        </p:nvSpPr>
        <p:spPr bwMode="auto">
          <a:xfrm flipH="1">
            <a:off x="6970184" y="285070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1" name="Line 50"/>
          <p:cNvSpPr>
            <a:spLocks noChangeShapeType="1"/>
          </p:cNvSpPr>
          <p:nvPr/>
        </p:nvSpPr>
        <p:spPr bwMode="auto">
          <a:xfrm flipH="1">
            <a:off x="6970184" y="340899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2" name="Line 64"/>
          <p:cNvSpPr>
            <a:spLocks noChangeShapeType="1"/>
          </p:cNvSpPr>
          <p:nvPr/>
        </p:nvSpPr>
        <p:spPr bwMode="auto">
          <a:xfrm>
            <a:off x="7068021" y="1164049"/>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7" name="Line 64"/>
          <p:cNvSpPr>
            <a:spLocks noChangeShapeType="1"/>
          </p:cNvSpPr>
          <p:nvPr/>
        </p:nvSpPr>
        <p:spPr bwMode="auto">
          <a:xfrm>
            <a:off x="7068021" y="1726331"/>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8" name="Line 64"/>
          <p:cNvSpPr>
            <a:spLocks noChangeShapeType="1"/>
          </p:cNvSpPr>
          <p:nvPr/>
        </p:nvSpPr>
        <p:spPr bwMode="auto">
          <a:xfrm>
            <a:off x="7068021" y="2288613"/>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9" name="Line 64"/>
          <p:cNvSpPr>
            <a:spLocks noChangeShapeType="1"/>
          </p:cNvSpPr>
          <p:nvPr/>
        </p:nvSpPr>
        <p:spPr bwMode="auto">
          <a:xfrm>
            <a:off x="7068021" y="2850895"/>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00" name="Line 64"/>
          <p:cNvSpPr>
            <a:spLocks noChangeShapeType="1"/>
          </p:cNvSpPr>
          <p:nvPr/>
        </p:nvSpPr>
        <p:spPr bwMode="auto">
          <a:xfrm>
            <a:off x="7068021" y="3413177"/>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01" name="Rectangle 107"/>
          <p:cNvSpPr>
            <a:spLocks noChangeArrowheads="1"/>
          </p:cNvSpPr>
          <p:nvPr/>
        </p:nvSpPr>
        <p:spPr bwMode="auto">
          <a:xfrm>
            <a:off x="6274754" y="-65831"/>
            <a:ext cx="2658610" cy="891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1400" dirty="0">
                <a:latin typeface="Times New Roman"/>
                <a:cs typeface="Times New Roman"/>
              </a:rPr>
              <a:t>reverse electric-field due to van der Waal effect in insulating dielectric</a:t>
            </a:r>
            <a:endParaRPr lang="en-US" dirty="0">
              <a:latin typeface="Times New Roman"/>
              <a:cs typeface="Times New Roman"/>
            </a:endParaRPr>
          </a:p>
        </p:txBody>
      </p:sp>
      <p:sp>
        <p:nvSpPr>
          <p:cNvPr id="202" name="Text Box 108"/>
          <p:cNvSpPr txBox="1">
            <a:spLocks/>
          </p:cNvSpPr>
          <p:nvPr/>
        </p:nvSpPr>
        <p:spPr bwMode="auto">
          <a:xfrm>
            <a:off x="6274754" y="3902057"/>
            <a:ext cx="3009158" cy="72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400" dirty="0">
                <a:latin typeface="Times New Roman"/>
                <a:cs typeface="Times New Roman"/>
              </a:rPr>
              <a:t>net electric field, hence net voltage across the plates, decreases with dielectric</a:t>
            </a:r>
          </a:p>
        </p:txBody>
      </p:sp>
      <p:sp>
        <p:nvSpPr>
          <p:cNvPr id="203" name="Text Box 78"/>
          <p:cNvSpPr txBox="1">
            <a:spLocks/>
          </p:cNvSpPr>
          <p:nvPr/>
        </p:nvSpPr>
        <p:spPr bwMode="auto">
          <a:xfrm>
            <a:off x="535883" y="4673834"/>
            <a:ext cx="8443648"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As C=q/V, a </a:t>
            </a:r>
            <a:r>
              <a:rPr lang="en-US" sz="2000" dirty="0">
                <a:solidFill>
                  <a:srgbClr val="0000FF"/>
                </a:solidFill>
                <a:latin typeface="Times New Roman"/>
                <a:cs typeface="Times New Roman"/>
              </a:rPr>
              <a:t>diminishing of V </a:t>
            </a:r>
            <a:r>
              <a:rPr lang="en-US" sz="2000" dirty="0">
                <a:latin typeface="Times New Roman"/>
                <a:cs typeface="Times New Roman"/>
              </a:rPr>
              <a:t>means the </a:t>
            </a:r>
            <a:r>
              <a:rPr lang="en-US" sz="2000" dirty="0">
                <a:solidFill>
                  <a:srgbClr val="FF0000"/>
                </a:solidFill>
                <a:latin typeface="Times New Roman"/>
                <a:cs typeface="Times New Roman"/>
              </a:rPr>
              <a:t>capacitance goes UP</a:t>
            </a:r>
            <a:r>
              <a:rPr lang="en-US" sz="2000" dirty="0">
                <a:latin typeface="Times New Roman"/>
                <a:cs typeface="Times New Roman"/>
              </a:rPr>
              <a:t>.  </a:t>
            </a:r>
          </a:p>
        </p:txBody>
      </p:sp>
      <p:sp>
        <p:nvSpPr>
          <p:cNvPr id="5" name="Freeform 4"/>
          <p:cNvSpPr/>
          <p:nvPr/>
        </p:nvSpPr>
        <p:spPr>
          <a:xfrm>
            <a:off x="7254220" y="520700"/>
            <a:ext cx="1657060" cy="584200"/>
          </a:xfrm>
          <a:custGeom>
            <a:avLst/>
            <a:gdLst>
              <a:gd name="connsiteX0" fmla="*/ 1432580 w 1657060"/>
              <a:gd name="connsiteY0" fmla="*/ 0 h 584200"/>
              <a:gd name="connsiteX1" fmla="*/ 1546880 w 1657060"/>
              <a:gd name="connsiteY1" fmla="*/ 76200 h 584200"/>
              <a:gd name="connsiteX2" fmla="*/ 60980 w 1657060"/>
              <a:gd name="connsiteY2" fmla="*/ 177800 h 584200"/>
              <a:gd name="connsiteX3" fmla="*/ 264180 w 165706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657060" h="584200">
                <a:moveTo>
                  <a:pt x="1432580" y="0"/>
                </a:moveTo>
                <a:cubicBezTo>
                  <a:pt x="1604030" y="23283"/>
                  <a:pt x="1775480" y="46567"/>
                  <a:pt x="1546880" y="76200"/>
                </a:cubicBezTo>
                <a:cubicBezTo>
                  <a:pt x="1318280" y="105833"/>
                  <a:pt x="274763" y="93133"/>
                  <a:pt x="60980" y="177800"/>
                </a:cubicBezTo>
                <a:cubicBezTo>
                  <a:pt x="-152803" y="262467"/>
                  <a:pt x="264180" y="584200"/>
                  <a:pt x="264180" y="5842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Line 103"/>
          <p:cNvSpPr>
            <a:spLocks noChangeShapeType="1"/>
          </p:cNvSpPr>
          <p:nvPr/>
        </p:nvSpPr>
        <p:spPr bwMode="auto">
          <a:xfrm flipH="1" flipV="1">
            <a:off x="6742480" y="1473403"/>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09" name="Line 103"/>
          <p:cNvSpPr>
            <a:spLocks noChangeShapeType="1"/>
          </p:cNvSpPr>
          <p:nvPr/>
        </p:nvSpPr>
        <p:spPr bwMode="auto">
          <a:xfrm flipH="1" flipV="1">
            <a:off x="6734014" y="2042149"/>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10" name="Line 103"/>
          <p:cNvSpPr>
            <a:spLocks noChangeShapeType="1"/>
          </p:cNvSpPr>
          <p:nvPr/>
        </p:nvSpPr>
        <p:spPr bwMode="auto">
          <a:xfrm flipH="1" flipV="1">
            <a:off x="6738248" y="2610895"/>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11" name="Line 103"/>
          <p:cNvSpPr>
            <a:spLocks noChangeShapeType="1"/>
          </p:cNvSpPr>
          <p:nvPr/>
        </p:nvSpPr>
        <p:spPr bwMode="auto">
          <a:xfrm flipH="1" flipV="1">
            <a:off x="6742482" y="3179641"/>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5" name="Text Box 77"/>
          <p:cNvSpPr txBox="1">
            <a:spLocks/>
          </p:cNvSpPr>
          <p:nvPr/>
        </p:nvSpPr>
        <p:spPr bwMode="auto">
          <a:xfrm>
            <a:off x="561283" y="2395486"/>
            <a:ext cx="5763588"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1.) The dielectric</a:t>
            </a:r>
            <a:r>
              <a:rPr lang="en-US" sz="2000" dirty="0">
                <a:latin typeface="Times New Roman"/>
                <a:cs typeface="Times New Roman"/>
              </a:rPr>
              <a:t> experiences a </a:t>
            </a:r>
            <a:r>
              <a:rPr lang="en-US" sz="2000" dirty="0">
                <a:solidFill>
                  <a:srgbClr val="0000FF"/>
                </a:solidFill>
                <a:latin typeface="Times New Roman"/>
                <a:cs typeface="Times New Roman"/>
              </a:rPr>
              <a:t>van der Waal effect </a:t>
            </a:r>
            <a:r>
              <a:rPr lang="en-US" sz="2000" dirty="0">
                <a:latin typeface="Times New Roman"/>
                <a:cs typeface="Times New Roman"/>
              </a:rPr>
              <a:t>due to its presence in the electric field between the</a:t>
            </a:r>
          </a:p>
        </p:txBody>
      </p:sp>
      <p:sp>
        <p:nvSpPr>
          <p:cNvPr id="6" name="Freeform 5"/>
          <p:cNvSpPr/>
          <p:nvPr/>
        </p:nvSpPr>
        <p:spPr>
          <a:xfrm>
            <a:off x="7263738" y="3238500"/>
            <a:ext cx="192054" cy="723900"/>
          </a:xfrm>
          <a:custGeom>
            <a:avLst/>
            <a:gdLst>
              <a:gd name="connsiteX0" fmla="*/ 140362 w 192054"/>
              <a:gd name="connsiteY0" fmla="*/ 0 h 723900"/>
              <a:gd name="connsiteX1" fmla="*/ 662 w 192054"/>
              <a:gd name="connsiteY1" fmla="*/ 355600 h 723900"/>
              <a:gd name="connsiteX2" fmla="*/ 191162 w 192054"/>
              <a:gd name="connsiteY2" fmla="*/ 330200 h 723900"/>
              <a:gd name="connsiteX3" fmla="*/ 76862 w 192054"/>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92054" h="723900">
                <a:moveTo>
                  <a:pt x="140362" y="0"/>
                </a:moveTo>
                <a:cubicBezTo>
                  <a:pt x="66278" y="150283"/>
                  <a:pt x="-7805" y="300567"/>
                  <a:pt x="662" y="355600"/>
                </a:cubicBezTo>
                <a:cubicBezTo>
                  <a:pt x="9129" y="410633"/>
                  <a:pt x="178462" y="268817"/>
                  <a:pt x="191162" y="330200"/>
                </a:cubicBezTo>
                <a:cubicBezTo>
                  <a:pt x="203862" y="391583"/>
                  <a:pt x="76862" y="723900"/>
                  <a:pt x="76862" y="723900"/>
                </a:cubicBezTo>
              </a:path>
            </a:pathLst>
          </a:cu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843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dissolve">
                                      <p:cBhvr>
                                        <p:cTn id="7" dur="500"/>
                                        <p:tgtEl>
                                          <p:spTgt spid="1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dissolve">
                                      <p:cBhvr>
                                        <p:cTn id="15" dur="500"/>
                                        <p:tgtEl>
                                          <p:spTgt spid="16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dissolve">
                                      <p:cBhvr>
                                        <p:cTn id="18" dur="500"/>
                                        <p:tgtEl>
                                          <p:spTgt spid="18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8"/>
                                        </p:tgtEl>
                                        <p:attrNameLst>
                                          <p:attrName>style.visibility</p:attrName>
                                        </p:attrNameLst>
                                      </p:cBhvr>
                                      <p:to>
                                        <p:strVal val="visible"/>
                                      </p:to>
                                    </p:set>
                                    <p:animEffect transition="in" filter="dissolve">
                                      <p:cBhvr>
                                        <p:cTn id="21" dur="500"/>
                                        <p:tgtEl>
                                          <p:spTgt spid="18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9"/>
                                        </p:tgtEl>
                                        <p:attrNameLst>
                                          <p:attrName>style.visibility</p:attrName>
                                        </p:attrNameLst>
                                      </p:cBhvr>
                                      <p:to>
                                        <p:strVal val="visible"/>
                                      </p:to>
                                    </p:set>
                                    <p:animEffect transition="in" filter="dissolve">
                                      <p:cBhvr>
                                        <p:cTn id="24" dur="500"/>
                                        <p:tgtEl>
                                          <p:spTgt spid="18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dissolve">
                                      <p:cBhvr>
                                        <p:cTn id="27" dur="500"/>
                                        <p:tgtEl>
                                          <p:spTgt spid="19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1"/>
                                        </p:tgtEl>
                                        <p:attrNameLst>
                                          <p:attrName>style.visibility</p:attrName>
                                        </p:attrNameLst>
                                      </p:cBhvr>
                                      <p:to>
                                        <p:strVal val="visible"/>
                                      </p:to>
                                    </p:set>
                                    <p:animEffect transition="in" filter="dissolve">
                                      <p:cBhvr>
                                        <p:cTn id="30" dur="500"/>
                                        <p:tgtEl>
                                          <p:spTgt spid="191"/>
                                        </p:tgtEl>
                                      </p:cBhvr>
                                    </p:animEffect>
                                  </p:childTnLst>
                                </p:cTn>
                              </p:par>
                              <p:par>
                                <p:cTn id="31" presetID="9" presetClass="entr" presetSubtype="0" fill="hold" nodeType="withEffect">
                                  <p:stCondLst>
                                    <p:cond delay="0"/>
                                  </p:stCondLst>
                                  <p:childTnLst>
                                    <p:set>
                                      <p:cBhvr>
                                        <p:cTn id="32" dur="1" fill="hold">
                                          <p:stCondLst>
                                            <p:cond delay="0"/>
                                          </p:stCondLst>
                                        </p:cTn>
                                        <p:tgtEl>
                                          <p:spTgt spid="184"/>
                                        </p:tgtEl>
                                        <p:attrNameLst>
                                          <p:attrName>style.visibility</p:attrName>
                                        </p:attrNameLst>
                                      </p:cBhvr>
                                      <p:to>
                                        <p:strVal val="visible"/>
                                      </p:to>
                                    </p:set>
                                    <p:animEffect transition="in" filter="dissolve">
                                      <p:cBhvr>
                                        <p:cTn id="33" dur="500"/>
                                        <p:tgtEl>
                                          <p:spTgt spid="184"/>
                                        </p:tgtEl>
                                      </p:cBhvr>
                                    </p:animEffect>
                                  </p:childTnLst>
                                </p:cTn>
                              </p:par>
                              <p:par>
                                <p:cTn id="34" presetID="9" presetClass="entr" presetSubtype="0" fill="hold" nodeType="withEffect">
                                  <p:stCondLst>
                                    <p:cond delay="0"/>
                                  </p:stCondLst>
                                  <p:childTnLst>
                                    <p:set>
                                      <p:cBhvr>
                                        <p:cTn id="35" dur="1" fill="hold">
                                          <p:stCondLst>
                                            <p:cond delay="0"/>
                                          </p:stCondLst>
                                        </p:cTn>
                                        <p:tgtEl>
                                          <p:spTgt spid="181"/>
                                        </p:tgtEl>
                                        <p:attrNameLst>
                                          <p:attrName>style.visibility</p:attrName>
                                        </p:attrNameLst>
                                      </p:cBhvr>
                                      <p:to>
                                        <p:strVal val="visible"/>
                                      </p:to>
                                    </p:set>
                                    <p:animEffect transition="in" filter="dissolve">
                                      <p:cBhvr>
                                        <p:cTn id="36" dur="500"/>
                                        <p:tgtEl>
                                          <p:spTgt spid="181"/>
                                        </p:tgtEl>
                                      </p:cBhvr>
                                    </p:animEffect>
                                  </p:childTnLst>
                                </p:cTn>
                              </p:par>
                              <p:par>
                                <p:cTn id="37" presetID="9"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dissolve">
                                      <p:cBhvr>
                                        <p:cTn id="39" dur="500"/>
                                        <p:tgtEl>
                                          <p:spTgt spid="178"/>
                                        </p:tgtEl>
                                      </p:cBhvr>
                                    </p:animEffect>
                                  </p:childTnLst>
                                </p:cTn>
                              </p:par>
                              <p:par>
                                <p:cTn id="40" presetID="9" presetClass="entr" presetSubtype="0" fill="hold" nodeType="withEffect">
                                  <p:stCondLst>
                                    <p:cond delay="0"/>
                                  </p:stCondLst>
                                  <p:childTnLst>
                                    <p:set>
                                      <p:cBhvr>
                                        <p:cTn id="41" dur="1" fill="hold">
                                          <p:stCondLst>
                                            <p:cond delay="0"/>
                                          </p:stCondLst>
                                        </p:cTn>
                                        <p:tgtEl>
                                          <p:spTgt spid="175"/>
                                        </p:tgtEl>
                                        <p:attrNameLst>
                                          <p:attrName>style.visibility</p:attrName>
                                        </p:attrNameLst>
                                      </p:cBhvr>
                                      <p:to>
                                        <p:strVal val="visible"/>
                                      </p:to>
                                    </p:set>
                                    <p:animEffect transition="in" filter="dissolve">
                                      <p:cBhvr>
                                        <p:cTn id="42" dur="500"/>
                                        <p:tgtEl>
                                          <p:spTgt spid="175"/>
                                        </p:tgtEl>
                                      </p:cBhvr>
                                    </p:animEffect>
                                  </p:childTnLst>
                                </p:cTn>
                              </p:par>
                              <p:par>
                                <p:cTn id="43" presetID="9" presetClass="entr" presetSubtype="0" fill="hold" nodeType="withEffect">
                                  <p:stCondLst>
                                    <p:cond delay="0"/>
                                  </p:stCondLst>
                                  <p:childTnLst>
                                    <p:set>
                                      <p:cBhvr>
                                        <p:cTn id="44" dur="1" fill="hold">
                                          <p:stCondLst>
                                            <p:cond delay="0"/>
                                          </p:stCondLst>
                                        </p:cTn>
                                        <p:tgtEl>
                                          <p:spTgt spid="169"/>
                                        </p:tgtEl>
                                        <p:attrNameLst>
                                          <p:attrName>style.visibility</p:attrName>
                                        </p:attrNameLst>
                                      </p:cBhvr>
                                      <p:to>
                                        <p:strVal val="visible"/>
                                      </p:to>
                                    </p:set>
                                    <p:animEffect transition="in" filter="dissolve">
                                      <p:cBhvr>
                                        <p:cTn id="45" dur="500"/>
                                        <p:tgtEl>
                                          <p:spTgt spid="1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01"/>
                                        </p:tgtEl>
                                        <p:attrNameLst>
                                          <p:attrName>style.visibility</p:attrName>
                                        </p:attrNameLst>
                                      </p:cBhvr>
                                      <p:to>
                                        <p:strVal val="visible"/>
                                      </p:to>
                                    </p:set>
                                    <p:animEffect transition="in" filter="dissolve">
                                      <p:cBhvr>
                                        <p:cTn id="50" dur="500"/>
                                        <p:tgtEl>
                                          <p:spTgt spid="20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ssolve">
                                      <p:cBhvr>
                                        <p:cTn id="53" dur="500"/>
                                        <p:tgtEl>
                                          <p:spTgt spid="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92"/>
                                        </p:tgtEl>
                                        <p:attrNameLst>
                                          <p:attrName>style.visibility</p:attrName>
                                        </p:attrNameLst>
                                      </p:cBhvr>
                                      <p:to>
                                        <p:strVal val="visible"/>
                                      </p:to>
                                    </p:set>
                                    <p:animEffect transition="in" filter="dissolve">
                                      <p:cBhvr>
                                        <p:cTn id="56" dur="500"/>
                                        <p:tgtEl>
                                          <p:spTgt spid="19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97"/>
                                        </p:tgtEl>
                                        <p:attrNameLst>
                                          <p:attrName>style.visibility</p:attrName>
                                        </p:attrNameLst>
                                      </p:cBhvr>
                                      <p:to>
                                        <p:strVal val="visible"/>
                                      </p:to>
                                    </p:set>
                                    <p:animEffect transition="in" filter="dissolve">
                                      <p:cBhvr>
                                        <p:cTn id="59" dur="500"/>
                                        <p:tgtEl>
                                          <p:spTgt spid="19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98"/>
                                        </p:tgtEl>
                                        <p:attrNameLst>
                                          <p:attrName>style.visibility</p:attrName>
                                        </p:attrNameLst>
                                      </p:cBhvr>
                                      <p:to>
                                        <p:strVal val="visible"/>
                                      </p:to>
                                    </p:set>
                                    <p:animEffect transition="in" filter="dissolve">
                                      <p:cBhvr>
                                        <p:cTn id="62" dur="500"/>
                                        <p:tgtEl>
                                          <p:spTgt spid="19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99"/>
                                        </p:tgtEl>
                                        <p:attrNameLst>
                                          <p:attrName>style.visibility</p:attrName>
                                        </p:attrNameLst>
                                      </p:cBhvr>
                                      <p:to>
                                        <p:strVal val="visible"/>
                                      </p:to>
                                    </p:set>
                                    <p:animEffect transition="in" filter="dissolve">
                                      <p:cBhvr>
                                        <p:cTn id="65" dur="500"/>
                                        <p:tgtEl>
                                          <p:spTgt spid="19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00"/>
                                        </p:tgtEl>
                                        <p:attrNameLst>
                                          <p:attrName>style.visibility</p:attrName>
                                        </p:attrNameLst>
                                      </p:cBhvr>
                                      <p:to>
                                        <p:strVal val="visible"/>
                                      </p:to>
                                    </p:set>
                                    <p:animEffect transition="in" filter="dissolve">
                                      <p:cBhvr>
                                        <p:cTn id="68" dur="500"/>
                                        <p:tgtEl>
                                          <p:spTgt spid="20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68"/>
                                        </p:tgtEl>
                                        <p:attrNameLst>
                                          <p:attrName>style.visibility</p:attrName>
                                        </p:attrNameLst>
                                      </p:cBhvr>
                                      <p:to>
                                        <p:strVal val="visible"/>
                                      </p:to>
                                    </p:set>
                                    <p:animEffect transition="in" filter="dissolve">
                                      <p:cBhvr>
                                        <p:cTn id="71" dur="500"/>
                                        <p:tgtEl>
                                          <p:spTgt spid="16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02"/>
                                        </p:tgtEl>
                                        <p:attrNameLst>
                                          <p:attrName>style.visibility</p:attrName>
                                        </p:attrNameLst>
                                      </p:cBhvr>
                                      <p:to>
                                        <p:strVal val="visible"/>
                                      </p:to>
                                    </p:set>
                                    <p:animEffect transition="in" filter="dissolve">
                                      <p:cBhvr>
                                        <p:cTn id="76" dur="500"/>
                                        <p:tgtEl>
                                          <p:spTgt spid="202"/>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dissolve">
                                      <p:cBhvr>
                                        <p:cTn id="79" dur="500"/>
                                        <p:tgtEl>
                                          <p:spTgt spid="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11"/>
                                        </p:tgtEl>
                                        <p:attrNameLst>
                                          <p:attrName>style.visibility</p:attrName>
                                        </p:attrNameLst>
                                      </p:cBhvr>
                                      <p:to>
                                        <p:strVal val="visible"/>
                                      </p:to>
                                    </p:set>
                                    <p:animEffect transition="in" filter="dissolve">
                                      <p:cBhvr>
                                        <p:cTn id="82" dur="500"/>
                                        <p:tgtEl>
                                          <p:spTgt spid="21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10"/>
                                        </p:tgtEl>
                                        <p:attrNameLst>
                                          <p:attrName>style.visibility</p:attrName>
                                        </p:attrNameLst>
                                      </p:cBhvr>
                                      <p:to>
                                        <p:strVal val="visible"/>
                                      </p:to>
                                    </p:set>
                                    <p:animEffect transition="in" filter="dissolve">
                                      <p:cBhvr>
                                        <p:cTn id="85" dur="500"/>
                                        <p:tgtEl>
                                          <p:spTgt spid="21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09"/>
                                        </p:tgtEl>
                                        <p:attrNameLst>
                                          <p:attrName>style.visibility</p:attrName>
                                        </p:attrNameLst>
                                      </p:cBhvr>
                                      <p:to>
                                        <p:strVal val="visible"/>
                                      </p:to>
                                    </p:set>
                                    <p:animEffect transition="in" filter="dissolve">
                                      <p:cBhvr>
                                        <p:cTn id="88" dur="500"/>
                                        <p:tgtEl>
                                          <p:spTgt spid="20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04"/>
                                        </p:tgtEl>
                                        <p:attrNameLst>
                                          <p:attrName>style.visibility</p:attrName>
                                        </p:attrNameLst>
                                      </p:cBhvr>
                                      <p:to>
                                        <p:strVal val="visible"/>
                                      </p:to>
                                    </p:set>
                                    <p:animEffect transition="in" filter="dissolve">
                                      <p:cBhvr>
                                        <p:cTn id="91" dur="500"/>
                                        <p:tgtEl>
                                          <p:spTgt spid="204"/>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66"/>
                                        </p:tgtEl>
                                        <p:attrNameLst>
                                          <p:attrName>style.visibility</p:attrName>
                                        </p:attrNameLst>
                                      </p:cBhvr>
                                      <p:to>
                                        <p:strVal val="visible"/>
                                      </p:to>
                                    </p:set>
                                    <p:animEffect transition="in" filter="dissolve">
                                      <p:cBhvr>
                                        <p:cTn id="94" dur="500"/>
                                        <p:tgtEl>
                                          <p:spTgt spid="16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dissolve">
                                      <p:cBhvr>
                                        <p:cTn id="99" dur="500"/>
                                        <p:tgtEl>
                                          <p:spTgt spid="20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67"/>
                                        </p:tgtEl>
                                        <p:attrNameLst>
                                          <p:attrName>style.visibility</p:attrName>
                                        </p:attrNameLst>
                                      </p:cBhvr>
                                      <p:to>
                                        <p:strVal val="visible"/>
                                      </p:to>
                                    </p:set>
                                    <p:animEffect transition="in" filter="dissolve">
                                      <p:cBhvr>
                                        <p:cTn id="104"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4" grpId="0"/>
      <p:bldP spid="166" grpId="0"/>
      <p:bldP spid="167" grpId="0"/>
      <p:bldP spid="2" grpId="0" animBg="1"/>
      <p:bldP spid="187" grpId="0" animBg="1"/>
      <p:bldP spid="188" grpId="0" animBg="1"/>
      <p:bldP spid="189" grpId="0" animBg="1"/>
      <p:bldP spid="190" grpId="0" animBg="1"/>
      <p:bldP spid="191" grpId="0" animBg="1"/>
      <p:bldP spid="192" grpId="0" animBg="1"/>
      <p:bldP spid="197" grpId="0" animBg="1"/>
      <p:bldP spid="198" grpId="0" animBg="1"/>
      <p:bldP spid="199" grpId="0" animBg="1"/>
      <p:bldP spid="200" grpId="0" animBg="1"/>
      <p:bldP spid="201" grpId="0"/>
      <p:bldP spid="202" grpId="0"/>
      <p:bldP spid="203" grpId="0"/>
      <p:bldP spid="5" grpId="0" animBg="1"/>
      <p:bldP spid="204" grpId="0" animBg="1"/>
      <p:bldP spid="209" grpId="0" animBg="1"/>
      <p:bldP spid="210" grpId="0" animBg="1"/>
      <p:bldP spid="211" grpId="0" animBg="1"/>
      <p:bldP spid="16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3"/>
          <p:cNvSpPr>
            <a:spLocks noChangeArrowheads="1"/>
          </p:cNvSpPr>
          <p:nvPr/>
        </p:nvSpPr>
        <p:spPr bwMode="auto">
          <a:xfrm>
            <a:off x="6426201" y="869120"/>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205" name="Rectangle 4"/>
          <p:cNvSpPr>
            <a:spLocks noChangeArrowheads="1"/>
          </p:cNvSpPr>
          <p:nvPr/>
        </p:nvSpPr>
        <p:spPr bwMode="auto">
          <a:xfrm>
            <a:off x="8228871" y="869120"/>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
        <p:nvSpPr>
          <p:cNvPr id="3" name="TextBox 2"/>
          <p:cNvSpPr txBox="1"/>
          <p:nvPr/>
        </p:nvSpPr>
        <p:spPr>
          <a:xfrm>
            <a:off x="188792" y="530366"/>
            <a:ext cx="5996108" cy="830997"/>
          </a:xfrm>
          <a:prstGeom prst="rect">
            <a:avLst/>
          </a:prstGeom>
          <a:noFill/>
        </p:spPr>
        <p:txBody>
          <a:bodyPr wrap="square" rtlCol="0">
            <a:spAutoFit/>
          </a:bodyPr>
          <a:lstStyle/>
          <a:p>
            <a:r>
              <a:rPr lang="en-US" sz="2800" dirty="0">
                <a:solidFill>
                  <a:srgbClr val="FF0000"/>
                </a:solidFill>
                <a:latin typeface="Apple Chancery"/>
                <a:cs typeface="Apple Chancery"/>
              </a:rPr>
              <a:t>Net effect: </a:t>
            </a:r>
            <a:r>
              <a:rPr lang="en-US" sz="2000" dirty="0">
                <a:latin typeface="Times New Roman"/>
                <a:cs typeface="Times New Roman"/>
              </a:rPr>
              <a:t>For the </a:t>
            </a:r>
            <a:r>
              <a:rPr lang="en-US" sz="2000" dirty="0">
                <a:solidFill>
                  <a:srgbClr val="0000FF"/>
                </a:solidFill>
                <a:latin typeface="Times New Roman"/>
                <a:cs typeface="Times New Roman"/>
              </a:rPr>
              <a:t>charged,</a:t>
            </a:r>
            <a:r>
              <a:rPr lang="en-US" sz="2000" dirty="0">
                <a:latin typeface="Times New Roman"/>
                <a:cs typeface="Times New Roman"/>
              </a:rPr>
              <a:t> </a:t>
            </a:r>
            <a:r>
              <a:rPr lang="en-US" sz="2000" i="1" dirty="0">
                <a:solidFill>
                  <a:srgbClr val="0000FF"/>
                </a:solidFill>
                <a:latin typeface="Times New Roman"/>
                <a:cs typeface="Times New Roman"/>
              </a:rPr>
              <a:t>parallel-plate capacitor </a:t>
            </a:r>
            <a:r>
              <a:rPr lang="en-US" sz="2000" dirty="0">
                <a:latin typeface="Times New Roman"/>
                <a:cs typeface="Times New Roman"/>
              </a:rPr>
              <a:t>shown to the right</a:t>
            </a:r>
            <a:r>
              <a:rPr lang="en-US" sz="2000" dirty="0">
                <a:solidFill>
                  <a:srgbClr val="0000FF"/>
                </a:solidFill>
                <a:latin typeface="Times New Roman"/>
                <a:cs typeface="Times New Roman"/>
              </a:rPr>
              <a:t>.</a:t>
            </a:r>
          </a:p>
        </p:txBody>
      </p:sp>
      <p:sp>
        <p:nvSpPr>
          <p:cNvPr id="166" name="Text Box 78"/>
          <p:cNvSpPr txBox="1">
            <a:spLocks/>
          </p:cNvSpPr>
          <p:nvPr/>
        </p:nvSpPr>
        <p:spPr bwMode="auto">
          <a:xfrm>
            <a:off x="713412" y="2761103"/>
            <a:ext cx="5688341"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where    , sometimes characterized as     , is the proportionality constant called the </a:t>
            </a:r>
            <a:r>
              <a:rPr lang="en-US" sz="2000" i="1" dirty="0">
                <a:solidFill>
                  <a:srgbClr val="FF0000"/>
                </a:solidFill>
                <a:latin typeface="Times New Roman"/>
                <a:cs typeface="Times New Roman"/>
              </a:rPr>
              <a:t>dielectric constant</a:t>
            </a:r>
            <a:r>
              <a:rPr lang="en-US" sz="2000" dirty="0">
                <a:latin typeface="Times New Roman"/>
                <a:cs typeface="Times New Roman"/>
              </a:rPr>
              <a:t>.</a:t>
            </a:r>
          </a:p>
        </p:txBody>
      </p:sp>
      <p:sp>
        <p:nvSpPr>
          <p:cNvPr id="96" name="Line 5"/>
          <p:cNvSpPr>
            <a:spLocks noChangeShapeType="1"/>
          </p:cNvSpPr>
          <p:nvPr/>
        </p:nvSpPr>
        <p:spPr bwMode="auto">
          <a:xfrm>
            <a:off x="5969001" y="2288108"/>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97" name="Line 6"/>
          <p:cNvSpPr>
            <a:spLocks noChangeShapeType="1"/>
          </p:cNvSpPr>
          <p:nvPr/>
        </p:nvSpPr>
        <p:spPr bwMode="auto">
          <a:xfrm>
            <a:off x="8508999" y="2288108"/>
            <a:ext cx="445131"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98" name="Group 7"/>
          <p:cNvGrpSpPr>
            <a:grpSpLocks/>
          </p:cNvGrpSpPr>
          <p:nvPr/>
        </p:nvGrpSpPr>
        <p:grpSpPr bwMode="auto">
          <a:xfrm>
            <a:off x="6620684" y="973179"/>
            <a:ext cx="75679" cy="75679"/>
            <a:chOff x="2320" y="1664"/>
            <a:chExt cx="64" cy="64"/>
          </a:xfrm>
        </p:grpSpPr>
        <p:sp>
          <p:nvSpPr>
            <p:cNvPr id="162"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3"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9" name="Line 10"/>
          <p:cNvSpPr>
            <a:spLocks noChangeShapeType="1"/>
          </p:cNvSpPr>
          <p:nvPr/>
        </p:nvSpPr>
        <p:spPr bwMode="auto">
          <a:xfrm flipH="1">
            <a:off x="8257250" y="101101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100" name="Group 11"/>
          <p:cNvGrpSpPr>
            <a:grpSpLocks/>
          </p:cNvGrpSpPr>
          <p:nvPr/>
        </p:nvGrpSpPr>
        <p:grpSpPr bwMode="auto">
          <a:xfrm>
            <a:off x="6620684" y="1171837"/>
            <a:ext cx="75679" cy="75679"/>
            <a:chOff x="2320" y="1832"/>
            <a:chExt cx="64" cy="64"/>
          </a:xfrm>
        </p:grpSpPr>
        <p:sp>
          <p:nvSpPr>
            <p:cNvPr id="16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1" name="Group 14"/>
          <p:cNvGrpSpPr>
            <a:grpSpLocks/>
          </p:cNvGrpSpPr>
          <p:nvPr/>
        </p:nvGrpSpPr>
        <p:grpSpPr bwMode="auto">
          <a:xfrm>
            <a:off x="6620684" y="1370496"/>
            <a:ext cx="75679" cy="75679"/>
            <a:chOff x="2320" y="2000"/>
            <a:chExt cx="64" cy="64"/>
          </a:xfrm>
        </p:grpSpPr>
        <p:sp>
          <p:nvSpPr>
            <p:cNvPr id="158"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17"/>
          <p:cNvGrpSpPr>
            <a:grpSpLocks/>
          </p:cNvGrpSpPr>
          <p:nvPr/>
        </p:nvGrpSpPr>
        <p:grpSpPr bwMode="auto">
          <a:xfrm>
            <a:off x="6620684" y="1569154"/>
            <a:ext cx="75679" cy="75679"/>
            <a:chOff x="2320" y="2168"/>
            <a:chExt cx="64" cy="64"/>
          </a:xfrm>
        </p:grpSpPr>
        <p:sp>
          <p:nvSpPr>
            <p:cNvPr id="156"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7"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3" name="Group 20"/>
          <p:cNvGrpSpPr>
            <a:grpSpLocks/>
          </p:cNvGrpSpPr>
          <p:nvPr/>
        </p:nvGrpSpPr>
        <p:grpSpPr bwMode="auto">
          <a:xfrm>
            <a:off x="6620684" y="1767812"/>
            <a:ext cx="75679" cy="75679"/>
            <a:chOff x="2320" y="2336"/>
            <a:chExt cx="64" cy="64"/>
          </a:xfrm>
        </p:grpSpPr>
        <p:sp>
          <p:nvSpPr>
            <p:cNvPr id="154"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4" name="Group 23"/>
          <p:cNvGrpSpPr>
            <a:grpSpLocks/>
          </p:cNvGrpSpPr>
          <p:nvPr/>
        </p:nvGrpSpPr>
        <p:grpSpPr bwMode="auto">
          <a:xfrm>
            <a:off x="6620684" y="1966470"/>
            <a:ext cx="75679" cy="75679"/>
            <a:chOff x="2320" y="2504"/>
            <a:chExt cx="64" cy="64"/>
          </a:xfrm>
        </p:grpSpPr>
        <p:sp>
          <p:nvSpPr>
            <p:cNvPr id="152"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26"/>
          <p:cNvGrpSpPr>
            <a:grpSpLocks/>
          </p:cNvGrpSpPr>
          <p:nvPr/>
        </p:nvGrpSpPr>
        <p:grpSpPr bwMode="auto">
          <a:xfrm>
            <a:off x="6620684" y="2165129"/>
            <a:ext cx="75679" cy="75679"/>
            <a:chOff x="2320" y="2672"/>
            <a:chExt cx="64" cy="64"/>
          </a:xfrm>
        </p:grpSpPr>
        <p:sp>
          <p:nvSpPr>
            <p:cNvPr id="150"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1"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6" name="Group 29"/>
          <p:cNvGrpSpPr>
            <a:grpSpLocks/>
          </p:cNvGrpSpPr>
          <p:nvPr/>
        </p:nvGrpSpPr>
        <p:grpSpPr bwMode="auto">
          <a:xfrm>
            <a:off x="6620684" y="2363787"/>
            <a:ext cx="75679" cy="75679"/>
            <a:chOff x="2320" y="2840"/>
            <a:chExt cx="64" cy="64"/>
          </a:xfrm>
        </p:grpSpPr>
        <p:sp>
          <p:nvSpPr>
            <p:cNvPr id="148"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7" name="Group 32"/>
          <p:cNvGrpSpPr>
            <a:grpSpLocks/>
          </p:cNvGrpSpPr>
          <p:nvPr/>
        </p:nvGrpSpPr>
        <p:grpSpPr bwMode="auto">
          <a:xfrm>
            <a:off x="6620684" y="2562445"/>
            <a:ext cx="75679" cy="75679"/>
            <a:chOff x="2320" y="3008"/>
            <a:chExt cx="64" cy="64"/>
          </a:xfrm>
        </p:grpSpPr>
        <p:sp>
          <p:nvSpPr>
            <p:cNvPr id="146"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7"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5"/>
          <p:cNvGrpSpPr>
            <a:grpSpLocks/>
          </p:cNvGrpSpPr>
          <p:nvPr/>
        </p:nvGrpSpPr>
        <p:grpSpPr bwMode="auto">
          <a:xfrm>
            <a:off x="6620684" y="2761103"/>
            <a:ext cx="75679" cy="75679"/>
            <a:chOff x="2320" y="3176"/>
            <a:chExt cx="64" cy="64"/>
          </a:xfrm>
        </p:grpSpPr>
        <p:sp>
          <p:nvSpPr>
            <p:cNvPr id="144"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5"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9" name="Group 38"/>
          <p:cNvGrpSpPr>
            <a:grpSpLocks/>
          </p:cNvGrpSpPr>
          <p:nvPr/>
        </p:nvGrpSpPr>
        <p:grpSpPr bwMode="auto">
          <a:xfrm>
            <a:off x="6620684" y="2959762"/>
            <a:ext cx="75679" cy="75679"/>
            <a:chOff x="2320" y="3344"/>
            <a:chExt cx="64" cy="64"/>
          </a:xfrm>
        </p:grpSpPr>
        <p:sp>
          <p:nvSpPr>
            <p:cNvPr id="142"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3"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0" name="Group 41"/>
          <p:cNvGrpSpPr>
            <a:grpSpLocks/>
          </p:cNvGrpSpPr>
          <p:nvPr/>
        </p:nvGrpSpPr>
        <p:grpSpPr bwMode="auto">
          <a:xfrm>
            <a:off x="6620684" y="3158420"/>
            <a:ext cx="75679" cy="75679"/>
            <a:chOff x="2320" y="3512"/>
            <a:chExt cx="64" cy="64"/>
          </a:xfrm>
        </p:grpSpPr>
        <p:sp>
          <p:nvSpPr>
            <p:cNvPr id="140"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1"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4"/>
          <p:cNvGrpSpPr>
            <a:grpSpLocks/>
          </p:cNvGrpSpPr>
          <p:nvPr/>
        </p:nvGrpSpPr>
        <p:grpSpPr bwMode="auto">
          <a:xfrm>
            <a:off x="6620684" y="3357078"/>
            <a:ext cx="75679" cy="75679"/>
            <a:chOff x="2320" y="3680"/>
            <a:chExt cx="64" cy="64"/>
          </a:xfrm>
        </p:grpSpPr>
        <p:sp>
          <p:nvSpPr>
            <p:cNvPr id="138"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9"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2" name="Group 47"/>
          <p:cNvGrpSpPr>
            <a:grpSpLocks/>
          </p:cNvGrpSpPr>
          <p:nvPr/>
        </p:nvGrpSpPr>
        <p:grpSpPr bwMode="auto">
          <a:xfrm>
            <a:off x="6620684" y="3555736"/>
            <a:ext cx="75679" cy="75679"/>
            <a:chOff x="2320" y="3848"/>
            <a:chExt cx="64" cy="64"/>
          </a:xfrm>
        </p:grpSpPr>
        <p:sp>
          <p:nvSpPr>
            <p:cNvPr id="136"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13" name="Line 50"/>
          <p:cNvSpPr>
            <a:spLocks noChangeShapeType="1"/>
          </p:cNvSpPr>
          <p:nvPr/>
        </p:nvSpPr>
        <p:spPr bwMode="auto">
          <a:xfrm flipH="1">
            <a:off x="8257250" y="120967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4" name="Line 51"/>
          <p:cNvSpPr>
            <a:spLocks noChangeShapeType="1"/>
          </p:cNvSpPr>
          <p:nvPr/>
        </p:nvSpPr>
        <p:spPr bwMode="auto">
          <a:xfrm flipH="1">
            <a:off x="8257250" y="140833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5" name="Line 52"/>
          <p:cNvSpPr>
            <a:spLocks noChangeShapeType="1"/>
          </p:cNvSpPr>
          <p:nvPr/>
        </p:nvSpPr>
        <p:spPr bwMode="auto">
          <a:xfrm flipH="1">
            <a:off x="8257250" y="160699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6" name="Line 53"/>
          <p:cNvSpPr>
            <a:spLocks noChangeShapeType="1"/>
          </p:cNvSpPr>
          <p:nvPr/>
        </p:nvSpPr>
        <p:spPr bwMode="auto">
          <a:xfrm flipH="1">
            <a:off x="8257250" y="180565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7" name="Line 54"/>
          <p:cNvSpPr>
            <a:spLocks noChangeShapeType="1"/>
          </p:cNvSpPr>
          <p:nvPr/>
        </p:nvSpPr>
        <p:spPr bwMode="auto">
          <a:xfrm flipH="1">
            <a:off x="8257250" y="200431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8" name="Line 55"/>
          <p:cNvSpPr>
            <a:spLocks noChangeShapeType="1"/>
          </p:cNvSpPr>
          <p:nvPr/>
        </p:nvSpPr>
        <p:spPr bwMode="auto">
          <a:xfrm flipH="1">
            <a:off x="8257250" y="220296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9" name="Line 56"/>
          <p:cNvSpPr>
            <a:spLocks noChangeShapeType="1"/>
          </p:cNvSpPr>
          <p:nvPr/>
        </p:nvSpPr>
        <p:spPr bwMode="auto">
          <a:xfrm flipH="1">
            <a:off x="8257250" y="240162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0" name="Line 57"/>
          <p:cNvSpPr>
            <a:spLocks noChangeShapeType="1"/>
          </p:cNvSpPr>
          <p:nvPr/>
        </p:nvSpPr>
        <p:spPr bwMode="auto">
          <a:xfrm flipH="1">
            <a:off x="8257250" y="260028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8"/>
          <p:cNvSpPr>
            <a:spLocks noChangeShapeType="1"/>
          </p:cNvSpPr>
          <p:nvPr/>
        </p:nvSpPr>
        <p:spPr bwMode="auto">
          <a:xfrm flipH="1">
            <a:off x="8257250" y="279894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9"/>
          <p:cNvSpPr>
            <a:spLocks noChangeShapeType="1"/>
          </p:cNvSpPr>
          <p:nvPr/>
        </p:nvSpPr>
        <p:spPr bwMode="auto">
          <a:xfrm flipH="1">
            <a:off x="8257250" y="299760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60"/>
          <p:cNvSpPr>
            <a:spLocks noChangeShapeType="1"/>
          </p:cNvSpPr>
          <p:nvPr/>
        </p:nvSpPr>
        <p:spPr bwMode="auto">
          <a:xfrm flipH="1">
            <a:off x="8257250" y="319626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61"/>
          <p:cNvSpPr>
            <a:spLocks noChangeShapeType="1"/>
          </p:cNvSpPr>
          <p:nvPr/>
        </p:nvSpPr>
        <p:spPr bwMode="auto">
          <a:xfrm flipH="1">
            <a:off x="8257250" y="339491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62"/>
          <p:cNvSpPr>
            <a:spLocks noChangeShapeType="1"/>
          </p:cNvSpPr>
          <p:nvPr/>
        </p:nvSpPr>
        <p:spPr bwMode="auto">
          <a:xfrm flipH="1">
            <a:off x="8257250" y="359357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63"/>
          <p:cNvSpPr>
            <a:spLocks noChangeShapeType="1"/>
          </p:cNvSpPr>
          <p:nvPr/>
        </p:nvSpPr>
        <p:spPr bwMode="auto">
          <a:xfrm flipH="1">
            <a:off x="6742481" y="1086698"/>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64"/>
          <p:cNvSpPr>
            <a:spLocks noChangeShapeType="1"/>
          </p:cNvSpPr>
          <p:nvPr/>
        </p:nvSpPr>
        <p:spPr bwMode="auto">
          <a:xfrm flipH="1">
            <a:off x="6742481" y="1351576"/>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65"/>
          <p:cNvSpPr>
            <a:spLocks noChangeShapeType="1"/>
          </p:cNvSpPr>
          <p:nvPr/>
        </p:nvSpPr>
        <p:spPr bwMode="auto">
          <a:xfrm flipH="1">
            <a:off x="6742481" y="1616453"/>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66"/>
          <p:cNvSpPr>
            <a:spLocks noChangeShapeType="1"/>
          </p:cNvSpPr>
          <p:nvPr/>
        </p:nvSpPr>
        <p:spPr bwMode="auto">
          <a:xfrm flipH="1">
            <a:off x="6742481" y="1881331"/>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7"/>
          <p:cNvSpPr>
            <a:spLocks noChangeShapeType="1"/>
          </p:cNvSpPr>
          <p:nvPr/>
        </p:nvSpPr>
        <p:spPr bwMode="auto">
          <a:xfrm flipH="1">
            <a:off x="6742481" y="2146209"/>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8"/>
          <p:cNvSpPr>
            <a:spLocks noChangeShapeType="1"/>
          </p:cNvSpPr>
          <p:nvPr/>
        </p:nvSpPr>
        <p:spPr bwMode="auto">
          <a:xfrm flipH="1">
            <a:off x="6742481" y="2411087"/>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9"/>
          <p:cNvSpPr>
            <a:spLocks noChangeShapeType="1"/>
          </p:cNvSpPr>
          <p:nvPr/>
        </p:nvSpPr>
        <p:spPr bwMode="auto">
          <a:xfrm flipH="1">
            <a:off x="6742481" y="2675964"/>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3" name="Line 70"/>
          <p:cNvSpPr>
            <a:spLocks noChangeShapeType="1"/>
          </p:cNvSpPr>
          <p:nvPr/>
        </p:nvSpPr>
        <p:spPr bwMode="auto">
          <a:xfrm flipH="1">
            <a:off x="6742481" y="2940842"/>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4" name="Line 71"/>
          <p:cNvSpPr>
            <a:spLocks noChangeShapeType="1"/>
          </p:cNvSpPr>
          <p:nvPr/>
        </p:nvSpPr>
        <p:spPr bwMode="auto">
          <a:xfrm flipH="1">
            <a:off x="6742481" y="3205720"/>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5" name="Line 72"/>
          <p:cNvSpPr>
            <a:spLocks noChangeShapeType="1"/>
          </p:cNvSpPr>
          <p:nvPr/>
        </p:nvSpPr>
        <p:spPr bwMode="auto">
          <a:xfrm flipH="1">
            <a:off x="6742481" y="3470597"/>
            <a:ext cx="1486389" cy="0"/>
          </a:xfrm>
          <a:prstGeom prst="line">
            <a:avLst/>
          </a:prstGeom>
          <a:noFill/>
          <a:ln w="38100">
            <a:solidFill>
              <a:srgbClr val="2525FF"/>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 name="Rectangle 1"/>
          <p:cNvSpPr/>
          <p:nvPr/>
        </p:nvSpPr>
        <p:spPr>
          <a:xfrm>
            <a:off x="6963834" y="774909"/>
            <a:ext cx="1028700"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9" name="Group 11"/>
          <p:cNvGrpSpPr>
            <a:grpSpLocks/>
          </p:cNvGrpSpPr>
          <p:nvPr/>
        </p:nvGrpSpPr>
        <p:grpSpPr bwMode="auto">
          <a:xfrm>
            <a:off x="7916855" y="1127387"/>
            <a:ext cx="75679" cy="75679"/>
            <a:chOff x="2320" y="1832"/>
            <a:chExt cx="64" cy="64"/>
          </a:xfrm>
        </p:grpSpPr>
        <p:sp>
          <p:nvSpPr>
            <p:cNvPr id="170"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1"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75" name="Group 11"/>
          <p:cNvGrpSpPr>
            <a:grpSpLocks/>
          </p:cNvGrpSpPr>
          <p:nvPr/>
        </p:nvGrpSpPr>
        <p:grpSpPr bwMode="auto">
          <a:xfrm>
            <a:off x="7916855" y="1688491"/>
            <a:ext cx="75679" cy="75679"/>
            <a:chOff x="2320" y="1832"/>
            <a:chExt cx="64" cy="64"/>
          </a:xfrm>
        </p:grpSpPr>
        <p:sp>
          <p:nvSpPr>
            <p:cNvPr id="176"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7"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78" name="Group 11"/>
          <p:cNvGrpSpPr>
            <a:grpSpLocks/>
          </p:cNvGrpSpPr>
          <p:nvPr/>
        </p:nvGrpSpPr>
        <p:grpSpPr bwMode="auto">
          <a:xfrm>
            <a:off x="7916855" y="2249595"/>
            <a:ext cx="75679" cy="75679"/>
            <a:chOff x="2320" y="1832"/>
            <a:chExt cx="64" cy="64"/>
          </a:xfrm>
        </p:grpSpPr>
        <p:sp>
          <p:nvSpPr>
            <p:cNvPr id="179"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0"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81" name="Group 11"/>
          <p:cNvGrpSpPr>
            <a:grpSpLocks/>
          </p:cNvGrpSpPr>
          <p:nvPr/>
        </p:nvGrpSpPr>
        <p:grpSpPr bwMode="auto">
          <a:xfrm>
            <a:off x="7916855" y="2810699"/>
            <a:ext cx="75679" cy="75679"/>
            <a:chOff x="2320" y="1832"/>
            <a:chExt cx="64" cy="64"/>
          </a:xfrm>
        </p:grpSpPr>
        <p:sp>
          <p:nvSpPr>
            <p:cNvPr id="1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84" name="Group 11"/>
          <p:cNvGrpSpPr>
            <a:grpSpLocks/>
          </p:cNvGrpSpPr>
          <p:nvPr/>
        </p:nvGrpSpPr>
        <p:grpSpPr bwMode="auto">
          <a:xfrm>
            <a:off x="7916855" y="3371803"/>
            <a:ext cx="75679" cy="75679"/>
            <a:chOff x="2320" y="1832"/>
            <a:chExt cx="64" cy="64"/>
          </a:xfrm>
        </p:grpSpPr>
        <p:sp>
          <p:nvSpPr>
            <p:cNvPr id="18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87" name="Line 50"/>
          <p:cNvSpPr>
            <a:spLocks noChangeShapeType="1"/>
          </p:cNvSpPr>
          <p:nvPr/>
        </p:nvSpPr>
        <p:spPr bwMode="auto">
          <a:xfrm flipH="1">
            <a:off x="6963834" y="116522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88" name="Line 50"/>
          <p:cNvSpPr>
            <a:spLocks noChangeShapeType="1"/>
          </p:cNvSpPr>
          <p:nvPr/>
        </p:nvSpPr>
        <p:spPr bwMode="auto">
          <a:xfrm flipH="1">
            <a:off x="6970184" y="17263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89" name="Line 50"/>
          <p:cNvSpPr>
            <a:spLocks noChangeShapeType="1"/>
          </p:cNvSpPr>
          <p:nvPr/>
        </p:nvSpPr>
        <p:spPr bwMode="auto">
          <a:xfrm flipH="1">
            <a:off x="6970184" y="228743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0" name="Line 50"/>
          <p:cNvSpPr>
            <a:spLocks noChangeShapeType="1"/>
          </p:cNvSpPr>
          <p:nvPr/>
        </p:nvSpPr>
        <p:spPr bwMode="auto">
          <a:xfrm flipH="1">
            <a:off x="6970184" y="285070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1" name="Line 50"/>
          <p:cNvSpPr>
            <a:spLocks noChangeShapeType="1"/>
          </p:cNvSpPr>
          <p:nvPr/>
        </p:nvSpPr>
        <p:spPr bwMode="auto">
          <a:xfrm flipH="1">
            <a:off x="6970184" y="340899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2" name="Line 64"/>
          <p:cNvSpPr>
            <a:spLocks noChangeShapeType="1"/>
          </p:cNvSpPr>
          <p:nvPr/>
        </p:nvSpPr>
        <p:spPr bwMode="auto">
          <a:xfrm>
            <a:off x="7068021" y="1164049"/>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7" name="Line 64"/>
          <p:cNvSpPr>
            <a:spLocks noChangeShapeType="1"/>
          </p:cNvSpPr>
          <p:nvPr/>
        </p:nvSpPr>
        <p:spPr bwMode="auto">
          <a:xfrm>
            <a:off x="7068021" y="1726331"/>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8" name="Line 64"/>
          <p:cNvSpPr>
            <a:spLocks noChangeShapeType="1"/>
          </p:cNvSpPr>
          <p:nvPr/>
        </p:nvSpPr>
        <p:spPr bwMode="auto">
          <a:xfrm>
            <a:off x="7068021" y="2288613"/>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99" name="Line 64"/>
          <p:cNvSpPr>
            <a:spLocks noChangeShapeType="1"/>
          </p:cNvSpPr>
          <p:nvPr/>
        </p:nvSpPr>
        <p:spPr bwMode="auto">
          <a:xfrm>
            <a:off x="7068021" y="2850895"/>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00" name="Line 64"/>
          <p:cNvSpPr>
            <a:spLocks noChangeShapeType="1"/>
          </p:cNvSpPr>
          <p:nvPr/>
        </p:nvSpPr>
        <p:spPr bwMode="auto">
          <a:xfrm>
            <a:off x="7068021" y="3413177"/>
            <a:ext cx="8186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01" name="Rectangle 107"/>
          <p:cNvSpPr>
            <a:spLocks noChangeArrowheads="1"/>
          </p:cNvSpPr>
          <p:nvPr/>
        </p:nvSpPr>
        <p:spPr bwMode="auto">
          <a:xfrm>
            <a:off x="6274754" y="-65831"/>
            <a:ext cx="2658610" cy="891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l"/>
            <a:r>
              <a:rPr lang="en-US" sz="1400" dirty="0">
                <a:latin typeface="Times New Roman"/>
                <a:cs typeface="Times New Roman"/>
              </a:rPr>
              <a:t>reverse electric-field due to van der Waal effect in insulating dielectric</a:t>
            </a:r>
            <a:endParaRPr lang="en-US" dirty="0">
              <a:latin typeface="Times New Roman"/>
              <a:cs typeface="Times New Roman"/>
            </a:endParaRPr>
          </a:p>
        </p:txBody>
      </p:sp>
      <p:sp>
        <p:nvSpPr>
          <p:cNvPr id="202" name="Text Box 108"/>
          <p:cNvSpPr txBox="1">
            <a:spLocks/>
          </p:cNvSpPr>
          <p:nvPr/>
        </p:nvSpPr>
        <p:spPr bwMode="auto">
          <a:xfrm>
            <a:off x="6274754" y="3902057"/>
            <a:ext cx="3009158" cy="72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400" dirty="0">
                <a:latin typeface="Times New Roman"/>
                <a:cs typeface="Times New Roman"/>
              </a:rPr>
              <a:t>net electric field, hence net voltage across the plates, decreases with dielectric</a:t>
            </a:r>
          </a:p>
        </p:txBody>
      </p:sp>
      <p:sp>
        <p:nvSpPr>
          <p:cNvPr id="5" name="Freeform 4"/>
          <p:cNvSpPr/>
          <p:nvPr/>
        </p:nvSpPr>
        <p:spPr>
          <a:xfrm>
            <a:off x="7254220" y="520700"/>
            <a:ext cx="1657060" cy="584200"/>
          </a:xfrm>
          <a:custGeom>
            <a:avLst/>
            <a:gdLst>
              <a:gd name="connsiteX0" fmla="*/ 1432580 w 1657060"/>
              <a:gd name="connsiteY0" fmla="*/ 0 h 584200"/>
              <a:gd name="connsiteX1" fmla="*/ 1546880 w 1657060"/>
              <a:gd name="connsiteY1" fmla="*/ 76200 h 584200"/>
              <a:gd name="connsiteX2" fmla="*/ 60980 w 1657060"/>
              <a:gd name="connsiteY2" fmla="*/ 177800 h 584200"/>
              <a:gd name="connsiteX3" fmla="*/ 264180 w 165706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657060" h="584200">
                <a:moveTo>
                  <a:pt x="1432580" y="0"/>
                </a:moveTo>
                <a:cubicBezTo>
                  <a:pt x="1604030" y="23283"/>
                  <a:pt x="1775480" y="46567"/>
                  <a:pt x="1546880" y="76200"/>
                </a:cubicBezTo>
                <a:cubicBezTo>
                  <a:pt x="1318280" y="105833"/>
                  <a:pt x="274763" y="93133"/>
                  <a:pt x="60980" y="177800"/>
                </a:cubicBezTo>
                <a:cubicBezTo>
                  <a:pt x="-152803" y="262467"/>
                  <a:pt x="264180" y="584200"/>
                  <a:pt x="264180" y="5842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4" name="Line 103"/>
          <p:cNvSpPr>
            <a:spLocks noChangeShapeType="1"/>
          </p:cNvSpPr>
          <p:nvPr/>
        </p:nvSpPr>
        <p:spPr bwMode="auto">
          <a:xfrm flipH="1" flipV="1">
            <a:off x="6742480" y="1473403"/>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09" name="Line 103"/>
          <p:cNvSpPr>
            <a:spLocks noChangeShapeType="1"/>
          </p:cNvSpPr>
          <p:nvPr/>
        </p:nvSpPr>
        <p:spPr bwMode="auto">
          <a:xfrm flipH="1" flipV="1">
            <a:off x="6734014" y="2042149"/>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10" name="Line 103"/>
          <p:cNvSpPr>
            <a:spLocks noChangeShapeType="1"/>
          </p:cNvSpPr>
          <p:nvPr/>
        </p:nvSpPr>
        <p:spPr bwMode="auto">
          <a:xfrm flipH="1" flipV="1">
            <a:off x="6738248" y="2610895"/>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11" name="Line 103"/>
          <p:cNvSpPr>
            <a:spLocks noChangeShapeType="1"/>
          </p:cNvSpPr>
          <p:nvPr/>
        </p:nvSpPr>
        <p:spPr bwMode="auto">
          <a:xfrm flipH="1" flipV="1">
            <a:off x="6742482" y="3179641"/>
            <a:ext cx="1486389" cy="0"/>
          </a:xfrm>
          <a:prstGeom prst="line">
            <a:avLst/>
          </a:prstGeom>
          <a:noFill/>
          <a:ln w="76200">
            <a:solidFill>
              <a:schemeClr val="tx1"/>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5" name="Text Box 77"/>
          <p:cNvSpPr txBox="1">
            <a:spLocks/>
          </p:cNvSpPr>
          <p:nvPr/>
        </p:nvSpPr>
        <p:spPr bwMode="auto">
          <a:xfrm>
            <a:off x="434965" y="1394272"/>
            <a:ext cx="5457835"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1.) The capacitance </a:t>
            </a:r>
            <a:r>
              <a:rPr lang="en-US" sz="2000" dirty="0">
                <a:latin typeface="Times New Roman"/>
                <a:cs typeface="Times New Roman"/>
              </a:rPr>
              <a:t>of a capacitor </a:t>
            </a:r>
            <a:r>
              <a:rPr lang="en-US" sz="2000" i="1" dirty="0">
                <a:solidFill>
                  <a:srgbClr val="0000FF"/>
                </a:solidFill>
                <a:latin typeface="Times New Roman"/>
                <a:cs typeface="Times New Roman"/>
              </a:rPr>
              <a:t>with a dielectric </a:t>
            </a:r>
            <a:r>
              <a:rPr lang="en-US" sz="2000" dirty="0">
                <a:latin typeface="Times New Roman"/>
                <a:cs typeface="Times New Roman"/>
              </a:rPr>
              <a:t>between its plates will equal:</a:t>
            </a:r>
          </a:p>
        </p:txBody>
      </p:sp>
      <p:sp>
        <p:nvSpPr>
          <p:cNvPr id="6" name="Freeform 5"/>
          <p:cNvSpPr/>
          <p:nvPr/>
        </p:nvSpPr>
        <p:spPr>
          <a:xfrm>
            <a:off x="7263738" y="3238500"/>
            <a:ext cx="192054" cy="723900"/>
          </a:xfrm>
          <a:custGeom>
            <a:avLst/>
            <a:gdLst>
              <a:gd name="connsiteX0" fmla="*/ 140362 w 192054"/>
              <a:gd name="connsiteY0" fmla="*/ 0 h 723900"/>
              <a:gd name="connsiteX1" fmla="*/ 662 w 192054"/>
              <a:gd name="connsiteY1" fmla="*/ 355600 h 723900"/>
              <a:gd name="connsiteX2" fmla="*/ 191162 w 192054"/>
              <a:gd name="connsiteY2" fmla="*/ 330200 h 723900"/>
              <a:gd name="connsiteX3" fmla="*/ 76862 w 192054"/>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192054" h="723900">
                <a:moveTo>
                  <a:pt x="140362" y="0"/>
                </a:moveTo>
                <a:cubicBezTo>
                  <a:pt x="66278" y="150283"/>
                  <a:pt x="-7805" y="300567"/>
                  <a:pt x="662" y="355600"/>
                </a:cubicBezTo>
                <a:cubicBezTo>
                  <a:pt x="9129" y="410633"/>
                  <a:pt x="178462" y="268817"/>
                  <a:pt x="191162" y="330200"/>
                </a:cubicBezTo>
                <a:cubicBezTo>
                  <a:pt x="203862" y="391583"/>
                  <a:pt x="76862" y="723900"/>
                  <a:pt x="76862" y="723900"/>
                </a:cubicBezTo>
              </a:path>
            </a:pathLst>
          </a:cu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72" name="Object 2"/>
          <p:cNvGraphicFramePr>
            <a:graphicFrameLocks noChangeAspect="1"/>
          </p:cNvGraphicFramePr>
          <p:nvPr>
            <p:extLst>
              <p:ext uri="{D42A27DB-BD31-4B8C-83A1-F6EECF244321}">
                <p14:modId xmlns:p14="http://schemas.microsoft.com/office/powerpoint/2010/main" val="534772413"/>
              </p:ext>
            </p:extLst>
          </p:nvPr>
        </p:nvGraphicFramePr>
        <p:xfrm>
          <a:off x="1312863" y="2201863"/>
          <a:ext cx="3386137" cy="409575"/>
        </p:xfrm>
        <a:graphic>
          <a:graphicData uri="http://schemas.openxmlformats.org/presentationml/2006/ole">
            <mc:AlternateContent xmlns:mc="http://schemas.openxmlformats.org/markup-compatibility/2006">
              <mc:Choice xmlns:v="urn:schemas-microsoft-com:vml" Requires="v">
                <p:oleObj spid="_x0000_s2322671" name="Equation" r:id="rId4" imgW="1676400" imgH="203200" progId="Equation.DSMT4">
                  <p:embed/>
                </p:oleObj>
              </mc:Choice>
              <mc:Fallback>
                <p:oleObj name="Equation" r:id="rId4" imgW="1676400" imgH="203200" progId="Equation.DSMT4">
                  <p:embed/>
                  <p:pic>
                    <p:nvPicPr>
                      <p:cNvPr id="0" name=""/>
                      <p:cNvPicPr>
                        <a:picLocks noChangeAspect="1" noChangeArrowheads="1"/>
                      </p:cNvPicPr>
                      <p:nvPr/>
                    </p:nvPicPr>
                    <p:blipFill>
                      <a:blip r:embed="rId5"/>
                      <a:srcRect/>
                      <a:stretch>
                        <a:fillRect/>
                      </a:stretch>
                    </p:blipFill>
                    <p:spPr bwMode="auto">
                      <a:xfrm>
                        <a:off x="1312863" y="2201863"/>
                        <a:ext cx="3386137" cy="4095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3" name="Object 3"/>
          <p:cNvGraphicFramePr>
            <a:graphicFrameLocks noChangeAspect="1"/>
          </p:cNvGraphicFramePr>
          <p:nvPr>
            <p:extLst>
              <p:ext uri="{D42A27DB-BD31-4B8C-83A1-F6EECF244321}">
                <p14:modId xmlns:p14="http://schemas.microsoft.com/office/powerpoint/2010/main" val="3043476956"/>
              </p:ext>
            </p:extLst>
          </p:nvPr>
        </p:nvGraphicFramePr>
        <p:xfrm>
          <a:off x="1443990" y="2844327"/>
          <a:ext cx="282893" cy="255747"/>
        </p:xfrm>
        <a:graphic>
          <a:graphicData uri="http://schemas.openxmlformats.org/presentationml/2006/ole">
            <mc:AlternateContent xmlns:mc="http://schemas.openxmlformats.org/markup-compatibility/2006">
              <mc:Choice xmlns:v="urn:schemas-microsoft-com:vml" Requires="v">
                <p:oleObj spid="_x0000_s2322672" name="Equation" r:id="rId6" imgW="139700" imgH="127000" progId="Equation.DSMT4">
                  <p:embed/>
                </p:oleObj>
              </mc:Choice>
              <mc:Fallback>
                <p:oleObj name="Equation" r:id="rId6" imgW="139700" imgH="127000" progId="Equation.DSMT4">
                  <p:embed/>
                  <p:pic>
                    <p:nvPicPr>
                      <p:cNvPr id="0" name=""/>
                      <p:cNvPicPr>
                        <a:picLocks noChangeAspect="1" noChangeArrowheads="1"/>
                      </p:cNvPicPr>
                      <p:nvPr/>
                    </p:nvPicPr>
                    <p:blipFill>
                      <a:blip r:embed="rId7"/>
                      <a:srcRect/>
                      <a:stretch>
                        <a:fillRect/>
                      </a:stretch>
                    </p:blipFill>
                    <p:spPr bwMode="auto">
                      <a:xfrm>
                        <a:off x="1443990" y="2844327"/>
                        <a:ext cx="282893" cy="2557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3" name="Object 192"/>
          <p:cNvGraphicFramePr>
            <a:graphicFrameLocks noChangeAspect="1"/>
          </p:cNvGraphicFramePr>
          <p:nvPr>
            <p:extLst>
              <p:ext uri="{D42A27DB-BD31-4B8C-83A1-F6EECF244321}">
                <p14:modId xmlns:p14="http://schemas.microsoft.com/office/powerpoint/2010/main" val="207154638"/>
              </p:ext>
            </p:extLst>
          </p:nvPr>
        </p:nvGraphicFramePr>
        <p:xfrm>
          <a:off x="4613275" y="2822573"/>
          <a:ext cx="276225" cy="338138"/>
        </p:xfrm>
        <a:graphic>
          <a:graphicData uri="http://schemas.openxmlformats.org/presentationml/2006/ole">
            <mc:AlternateContent xmlns:mc="http://schemas.openxmlformats.org/markup-compatibility/2006">
              <mc:Choice xmlns:v="urn:schemas-microsoft-com:vml" Requires="v">
                <p:oleObj spid="_x0000_s2322673" name="Equation" r:id="rId8" imgW="165100" imgH="203200" progId="Equation.DSMT4">
                  <p:embed/>
                </p:oleObj>
              </mc:Choice>
              <mc:Fallback>
                <p:oleObj name="Equation" r:id="rId8" imgW="165100" imgH="203200" progId="Equation.DSMT4">
                  <p:embed/>
                  <p:pic>
                    <p:nvPicPr>
                      <p:cNvPr id="0" name=""/>
                      <p:cNvPicPr/>
                      <p:nvPr/>
                    </p:nvPicPr>
                    <p:blipFill>
                      <a:blip r:embed="rId9"/>
                      <a:stretch>
                        <a:fillRect/>
                      </a:stretch>
                    </p:blipFill>
                    <p:spPr>
                      <a:xfrm>
                        <a:off x="4613275" y="2822573"/>
                        <a:ext cx="276225" cy="338138"/>
                      </a:xfrm>
                      <a:prstGeom prst="rect">
                        <a:avLst/>
                      </a:prstGeom>
                    </p:spPr>
                  </p:pic>
                </p:oleObj>
              </mc:Fallback>
            </mc:AlternateContent>
          </a:graphicData>
        </a:graphic>
      </p:graphicFrame>
      <p:sp>
        <p:nvSpPr>
          <p:cNvPr id="194" name="Text Box 101"/>
          <p:cNvSpPr txBox="1">
            <a:spLocks/>
          </p:cNvSpPr>
          <p:nvPr/>
        </p:nvSpPr>
        <p:spPr bwMode="auto">
          <a:xfrm>
            <a:off x="434965" y="3593576"/>
            <a:ext cx="5635635"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Note 1:  This means </a:t>
            </a:r>
            <a:r>
              <a:rPr lang="en-US" sz="2000" dirty="0">
                <a:latin typeface="Times New Roman"/>
                <a:cs typeface="Times New Roman"/>
              </a:rPr>
              <a:t>there are </a:t>
            </a:r>
            <a:r>
              <a:rPr lang="en-US" sz="2000" dirty="0">
                <a:solidFill>
                  <a:srgbClr val="0000FF"/>
                </a:solidFill>
                <a:latin typeface="Times New Roman"/>
                <a:cs typeface="Times New Roman"/>
              </a:rPr>
              <a:t>three ways to increase a capacitor’s value</a:t>
            </a:r>
            <a:r>
              <a:rPr lang="en-US" sz="2000" dirty="0">
                <a:latin typeface="Times New Roman"/>
                <a:cs typeface="Times New Roman"/>
              </a:rPr>
              <a:t>:</a:t>
            </a:r>
          </a:p>
        </p:txBody>
      </p:sp>
      <p:sp>
        <p:nvSpPr>
          <p:cNvPr id="195" name="Text Box 77"/>
          <p:cNvSpPr txBox="1">
            <a:spLocks/>
          </p:cNvSpPr>
          <p:nvPr/>
        </p:nvSpPr>
        <p:spPr bwMode="auto">
          <a:xfrm>
            <a:off x="812238" y="4323211"/>
            <a:ext cx="790742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1.) </a:t>
            </a:r>
            <a:r>
              <a:rPr lang="en-US" sz="2000" dirty="0">
                <a:solidFill>
                  <a:srgbClr val="FF0000"/>
                </a:solidFill>
                <a:latin typeface="Times New Roman"/>
                <a:cs typeface="Times New Roman"/>
              </a:rPr>
              <a:t>increase</a:t>
            </a:r>
            <a:r>
              <a:rPr lang="en-US" sz="2000" dirty="0">
                <a:latin typeface="Times New Roman"/>
                <a:cs typeface="Times New Roman"/>
              </a:rPr>
              <a:t> the </a:t>
            </a:r>
            <a:r>
              <a:rPr lang="en-US" sz="2000" dirty="0">
                <a:solidFill>
                  <a:srgbClr val="FF0000"/>
                </a:solidFill>
                <a:latin typeface="Times New Roman"/>
                <a:cs typeface="Times New Roman"/>
              </a:rPr>
              <a:t>plate area</a:t>
            </a:r>
            <a:r>
              <a:rPr lang="en-US" sz="2000" dirty="0">
                <a:latin typeface="Times New Roman"/>
                <a:cs typeface="Times New Roman"/>
              </a:rPr>
              <a:t>.</a:t>
            </a:r>
          </a:p>
        </p:txBody>
      </p:sp>
      <p:sp>
        <p:nvSpPr>
          <p:cNvPr id="164" name="Text Box 77"/>
          <p:cNvSpPr txBox="1">
            <a:spLocks/>
          </p:cNvSpPr>
          <p:nvPr/>
        </p:nvSpPr>
        <p:spPr bwMode="auto">
          <a:xfrm>
            <a:off x="812238" y="4734549"/>
            <a:ext cx="790742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2.) </a:t>
            </a:r>
            <a:r>
              <a:rPr lang="en-US" sz="2000" dirty="0">
                <a:latin typeface="Times New Roman"/>
                <a:cs typeface="Times New Roman"/>
              </a:rPr>
              <a:t>bring the </a:t>
            </a:r>
            <a:r>
              <a:rPr lang="en-US" sz="2000" dirty="0">
                <a:solidFill>
                  <a:srgbClr val="FF0000"/>
                </a:solidFill>
                <a:latin typeface="Times New Roman"/>
                <a:cs typeface="Times New Roman"/>
              </a:rPr>
              <a:t>plates closer together</a:t>
            </a:r>
            <a:r>
              <a:rPr lang="en-US" sz="2000" dirty="0">
                <a:latin typeface="Times New Roman"/>
                <a:cs typeface="Times New Roman"/>
              </a:rPr>
              <a:t>.</a:t>
            </a:r>
          </a:p>
        </p:txBody>
      </p:sp>
      <p:sp>
        <p:nvSpPr>
          <p:cNvPr id="167" name="Text Box 77"/>
          <p:cNvSpPr txBox="1">
            <a:spLocks/>
          </p:cNvSpPr>
          <p:nvPr/>
        </p:nvSpPr>
        <p:spPr bwMode="auto">
          <a:xfrm>
            <a:off x="812238" y="5145887"/>
            <a:ext cx="7907424"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2000" dirty="0">
                <a:solidFill>
                  <a:srgbClr val="FF0000"/>
                </a:solidFill>
                <a:latin typeface="Apple Chancery"/>
                <a:cs typeface="Apple Chancery"/>
              </a:rPr>
              <a:t>3.) </a:t>
            </a:r>
            <a:r>
              <a:rPr lang="en-US" sz="2000" dirty="0">
                <a:latin typeface="Times New Roman"/>
                <a:cs typeface="Times New Roman"/>
              </a:rPr>
              <a:t>place an insulating </a:t>
            </a:r>
            <a:r>
              <a:rPr lang="en-US" sz="2000" i="1" dirty="0">
                <a:solidFill>
                  <a:srgbClr val="FF0000"/>
                </a:solidFill>
                <a:latin typeface="Times New Roman"/>
                <a:cs typeface="Times New Roman"/>
              </a:rPr>
              <a:t>dielectric </a:t>
            </a:r>
            <a:r>
              <a:rPr lang="en-US" sz="2000" dirty="0">
                <a:solidFill>
                  <a:srgbClr val="FF0000"/>
                </a:solidFill>
                <a:latin typeface="Times New Roman"/>
                <a:cs typeface="Times New Roman"/>
              </a:rPr>
              <a:t>between the plates</a:t>
            </a:r>
            <a:r>
              <a:rPr lang="en-US" sz="2000" dirty="0">
                <a:latin typeface="Times New Roman"/>
                <a:cs typeface="Times New Roman"/>
              </a:rPr>
              <a:t>.</a:t>
            </a:r>
          </a:p>
        </p:txBody>
      </p:sp>
    </p:spTree>
    <p:extLst>
      <p:ext uri="{BB962C8B-B14F-4D97-AF65-F5344CB8AC3E}">
        <p14:creationId xmlns:p14="http://schemas.microsoft.com/office/powerpoint/2010/main" val="34862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dissolv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dissolv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dissolve">
                                      <p:cBhvr>
                                        <p:cTn id="17" dur="500"/>
                                        <p:tgtEl>
                                          <p:spTgt spid="173"/>
                                        </p:tgtEl>
                                      </p:cBhvr>
                                    </p:animEffect>
                                  </p:childTnLst>
                                </p:cTn>
                              </p:par>
                              <p:par>
                                <p:cTn id="18" presetID="9" presetClass="entr" presetSubtype="0"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dissolve">
                                      <p:cBhvr>
                                        <p:cTn id="20" dur="500"/>
                                        <p:tgtEl>
                                          <p:spTgt spid="19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dissolve">
                                      <p:cBhvr>
                                        <p:cTn id="23" dur="500"/>
                                        <p:tgtEl>
                                          <p:spTgt spid="16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dissolve">
                                      <p:cBhvr>
                                        <p:cTn id="28" dur="500"/>
                                        <p:tgtEl>
                                          <p:spTgt spid="19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5"/>
                                        </p:tgtEl>
                                        <p:attrNameLst>
                                          <p:attrName>style.visibility</p:attrName>
                                        </p:attrNameLst>
                                      </p:cBhvr>
                                      <p:to>
                                        <p:strVal val="visible"/>
                                      </p:to>
                                    </p:set>
                                    <p:animEffect transition="in" filter="dissolve">
                                      <p:cBhvr>
                                        <p:cTn id="33" dur="500"/>
                                        <p:tgtEl>
                                          <p:spTgt spid="19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64"/>
                                        </p:tgtEl>
                                        <p:attrNameLst>
                                          <p:attrName>style.visibility</p:attrName>
                                        </p:attrNameLst>
                                      </p:cBhvr>
                                      <p:to>
                                        <p:strVal val="visible"/>
                                      </p:to>
                                    </p:set>
                                    <p:animEffect transition="in" filter="dissolve">
                                      <p:cBhvr>
                                        <p:cTn id="38" dur="500"/>
                                        <p:tgtEl>
                                          <p:spTgt spid="16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7"/>
                                        </p:tgtEl>
                                        <p:attrNameLst>
                                          <p:attrName>style.visibility</p:attrName>
                                        </p:attrNameLst>
                                      </p:cBhvr>
                                      <p:to>
                                        <p:strVal val="visible"/>
                                      </p:to>
                                    </p:set>
                                    <p:animEffect transition="in" filter="dissolve">
                                      <p:cBhvr>
                                        <p:cTn id="43"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5" grpId="0"/>
      <p:bldP spid="194" grpId="0"/>
      <p:bldP spid="195" grpId="0"/>
      <p:bldP spid="164" grpId="0"/>
      <p:bldP spid="1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p:cNvSpPr txBox="1"/>
          <p:nvPr/>
        </p:nvSpPr>
        <p:spPr>
          <a:xfrm>
            <a:off x="421479" y="3999306"/>
            <a:ext cx="8557421" cy="1631216"/>
          </a:xfrm>
          <a:prstGeom prst="rect">
            <a:avLst/>
          </a:prstGeom>
          <a:noFill/>
        </p:spPr>
        <p:txBody>
          <a:bodyPr wrap="square" rtlCol="0">
            <a:spAutoFit/>
          </a:bodyPr>
          <a:lstStyle/>
          <a:p>
            <a:r>
              <a:rPr lang="en-US" sz="2000" dirty="0">
                <a:solidFill>
                  <a:srgbClr val="FF0000"/>
                </a:solidFill>
                <a:latin typeface="Apple Chancery"/>
                <a:cs typeface="Apple Chancery"/>
              </a:rPr>
              <a:t>3.) Gauss’s Law is still                           </a:t>
            </a:r>
            <a:r>
              <a:rPr lang="en-US" sz="2000" dirty="0">
                <a:latin typeface="Times New Roman"/>
                <a:cs typeface="Times New Roman"/>
              </a:rPr>
              <a:t>, but there’s a problem.  The </a:t>
            </a:r>
            <a:r>
              <a:rPr lang="en-US" sz="2000" i="1" dirty="0">
                <a:latin typeface="Times New Roman"/>
                <a:cs typeface="Times New Roman"/>
              </a:rPr>
              <a:t>charge enclosed </a:t>
            </a:r>
            <a:r>
              <a:rPr lang="en-US" sz="2000" dirty="0">
                <a:latin typeface="Times New Roman"/>
                <a:cs typeface="Times New Roman"/>
              </a:rPr>
              <a:t>isn’t solely the charge on        the plates due to          (inside the Gaussian plug, I’ll call this plate charge    ).  There is also charge </a:t>
            </a:r>
            <a:r>
              <a:rPr lang="en-US" sz="2000" i="1" dirty="0">
                <a:solidFill>
                  <a:srgbClr val="0000FF"/>
                </a:solidFill>
                <a:latin typeface="Times New Roman"/>
                <a:cs typeface="Times New Roman"/>
              </a:rPr>
              <a:t>induced on the dielectric’s surface </a:t>
            </a:r>
            <a:r>
              <a:rPr lang="en-US" sz="2000" dirty="0">
                <a:latin typeface="Times New Roman"/>
                <a:cs typeface="Times New Roman"/>
              </a:rPr>
              <a:t>(a negative        --call the charge inside the Gaussian plug due to this     ) due to the van der Waal effect.  In other words, </a:t>
            </a:r>
          </a:p>
        </p:txBody>
      </p:sp>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114299"/>
            <a:ext cx="6273800" cy="1719731"/>
          </a:xfrm>
          <a:noFill/>
        </p:spPr>
        <p:txBody>
          <a:bodyPr>
            <a:normAutofit/>
          </a:bodyPr>
          <a:lstStyle/>
          <a:p>
            <a:pPr algn="l"/>
            <a:r>
              <a:rPr lang="en-US" sz="2800" dirty="0">
                <a:solidFill>
                  <a:srgbClr val="FF0000"/>
                </a:solidFill>
                <a:latin typeface="Apple Chancery"/>
                <a:ea typeface="ＭＳ Ｐゴシック" charset="0"/>
                <a:cs typeface="Apple Chancery"/>
              </a:rPr>
              <a:t>Example 8:  </a:t>
            </a:r>
            <a:r>
              <a:rPr lang="en-US" sz="2200" dirty="0">
                <a:solidFill>
                  <a:srgbClr val="FF0000"/>
                </a:solidFill>
                <a:latin typeface="Apple Chancery"/>
                <a:cs typeface="Apple Chancery"/>
              </a:rPr>
              <a:t>Genesis of dielectric constant: </a:t>
            </a:r>
            <a:r>
              <a:rPr lang="en-US" sz="2200" dirty="0">
                <a:latin typeface="Times New Roman"/>
                <a:cs typeface="Times New Roman"/>
              </a:rPr>
              <a:t>Derive an expression for the </a:t>
            </a:r>
            <a:r>
              <a:rPr lang="en-US" sz="2200" dirty="0">
                <a:solidFill>
                  <a:srgbClr val="FF0000"/>
                </a:solidFill>
                <a:latin typeface="Times New Roman"/>
                <a:cs typeface="Times New Roman"/>
              </a:rPr>
              <a:t>capacitance</a:t>
            </a:r>
            <a:r>
              <a:rPr lang="en-US" sz="2200" dirty="0">
                <a:latin typeface="Times New Roman"/>
                <a:cs typeface="Times New Roman"/>
              </a:rPr>
              <a:t> of a </a:t>
            </a:r>
            <a:r>
              <a:rPr lang="en-US" sz="2200" i="1" dirty="0">
                <a:solidFill>
                  <a:srgbClr val="0000FF"/>
                </a:solidFill>
                <a:latin typeface="Times New Roman"/>
                <a:cs typeface="Times New Roman"/>
              </a:rPr>
              <a:t>parallel plate capacitor </a:t>
            </a:r>
            <a:r>
              <a:rPr lang="en-US" sz="2200" dirty="0">
                <a:latin typeface="Times New Roman"/>
                <a:cs typeface="Times New Roman"/>
              </a:rPr>
              <a:t>of </a:t>
            </a:r>
            <a:r>
              <a:rPr lang="en-US" sz="2200" dirty="0">
                <a:solidFill>
                  <a:srgbClr val="0000FF"/>
                </a:solidFill>
                <a:latin typeface="Times New Roman"/>
                <a:cs typeface="Times New Roman"/>
              </a:rPr>
              <a:t>plate area </a:t>
            </a:r>
            <a:r>
              <a:rPr lang="en-US" sz="2200" i="1" dirty="0">
                <a:solidFill>
                  <a:srgbClr val="FF0000"/>
                </a:solidFill>
                <a:latin typeface="Times New Roman"/>
                <a:cs typeface="Times New Roman"/>
              </a:rPr>
              <a:t>A</a:t>
            </a:r>
            <a:r>
              <a:rPr lang="en-US" sz="2200" i="1" dirty="0">
                <a:latin typeface="Times New Roman"/>
                <a:cs typeface="Times New Roman"/>
              </a:rPr>
              <a:t> </a:t>
            </a:r>
            <a:r>
              <a:rPr lang="en-US" sz="2200" dirty="0">
                <a:latin typeface="Times New Roman"/>
                <a:cs typeface="Times New Roman"/>
              </a:rPr>
              <a:t>and </a:t>
            </a:r>
            <a:r>
              <a:rPr lang="en-US" sz="2200" dirty="0">
                <a:solidFill>
                  <a:srgbClr val="0000FF"/>
                </a:solidFill>
                <a:latin typeface="Times New Roman"/>
                <a:cs typeface="Times New Roman"/>
              </a:rPr>
              <a:t>distance between the plates </a:t>
            </a:r>
            <a:r>
              <a:rPr lang="en-US" sz="2200" i="1" dirty="0">
                <a:solidFill>
                  <a:srgbClr val="FF0000"/>
                </a:solidFill>
                <a:latin typeface="Times New Roman"/>
                <a:cs typeface="Times New Roman"/>
              </a:rPr>
              <a:t>d </a:t>
            </a:r>
            <a:r>
              <a:rPr lang="en-US" sz="2200" dirty="0">
                <a:latin typeface="Times New Roman"/>
                <a:cs typeface="Times New Roman"/>
              </a:rPr>
              <a:t>if it has between its plates an insulator.</a:t>
            </a:r>
            <a:r>
              <a:rPr lang="en-US" sz="2200" i="1" dirty="0">
                <a:latin typeface="Times New Roman"/>
                <a:cs typeface="Times New Roman"/>
              </a:rPr>
              <a:t>  </a:t>
            </a:r>
            <a:endParaRPr lang="en-US" sz="2200" dirty="0">
              <a:solidFill>
                <a:srgbClr val="FF0000"/>
              </a:solidFill>
              <a:latin typeface="Apple Chancery"/>
              <a:ea typeface="ＭＳ Ｐゴシック" charset="0"/>
              <a:cs typeface="Apple Chancery"/>
            </a:endParaRP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33.)</a:t>
            </a:r>
          </a:p>
        </p:txBody>
      </p:sp>
      <p:sp>
        <p:nvSpPr>
          <p:cNvPr id="54" name="TextBox 53"/>
          <p:cNvSpPr txBox="1"/>
          <p:nvPr/>
        </p:nvSpPr>
        <p:spPr>
          <a:xfrm>
            <a:off x="421479" y="1841175"/>
            <a:ext cx="6004719" cy="707886"/>
          </a:xfrm>
          <a:prstGeom prst="rect">
            <a:avLst/>
          </a:prstGeom>
          <a:noFill/>
        </p:spPr>
        <p:txBody>
          <a:bodyPr wrap="square" rtlCol="0">
            <a:spAutoFit/>
          </a:bodyPr>
          <a:lstStyle/>
          <a:p>
            <a:r>
              <a:rPr lang="en-US" sz="2000" dirty="0">
                <a:solidFill>
                  <a:srgbClr val="FF0000"/>
                </a:solidFill>
                <a:latin typeface="Apple Chancery"/>
                <a:cs typeface="Apple Chancery"/>
              </a:rPr>
              <a:t>1.) The approach </a:t>
            </a:r>
            <a:r>
              <a:rPr lang="en-US" sz="2000" dirty="0">
                <a:latin typeface="Times New Roman"/>
                <a:cs typeface="Times New Roman"/>
              </a:rPr>
              <a:t>is similar to the one used originally.  Assume an </a:t>
            </a:r>
            <a:r>
              <a:rPr lang="en-US" sz="2000" dirty="0">
                <a:solidFill>
                  <a:srgbClr val="0000FF"/>
                </a:solidFill>
                <a:latin typeface="Times New Roman"/>
                <a:cs typeface="Times New Roman"/>
              </a:rPr>
              <a:t>area charge densities          </a:t>
            </a:r>
            <a:r>
              <a:rPr lang="en-US" sz="2000" dirty="0">
                <a:solidFill>
                  <a:srgbClr val="000000"/>
                </a:solidFill>
                <a:latin typeface="Times New Roman"/>
                <a:cs typeface="Times New Roman"/>
              </a:rPr>
              <a:t>for the plates.    </a:t>
            </a:r>
          </a:p>
        </p:txBody>
      </p:sp>
      <p:sp>
        <p:nvSpPr>
          <p:cNvPr id="55" name="TextBox 54"/>
          <p:cNvSpPr txBox="1"/>
          <p:nvPr/>
        </p:nvSpPr>
        <p:spPr>
          <a:xfrm>
            <a:off x="421479" y="2644714"/>
            <a:ext cx="5679719" cy="1323439"/>
          </a:xfrm>
          <a:prstGeom prst="rect">
            <a:avLst/>
          </a:prstGeom>
          <a:noFill/>
        </p:spPr>
        <p:txBody>
          <a:bodyPr wrap="square" rtlCol="0">
            <a:spAutoFit/>
          </a:bodyPr>
          <a:lstStyle/>
          <a:p>
            <a:r>
              <a:rPr lang="en-US" sz="2000" dirty="0">
                <a:solidFill>
                  <a:srgbClr val="FF0000"/>
                </a:solidFill>
                <a:latin typeface="Apple Chancery"/>
                <a:cs typeface="Apple Chancery"/>
              </a:rPr>
              <a:t>2.) All the plate charge </a:t>
            </a:r>
            <a:r>
              <a:rPr lang="en-US" sz="2000" dirty="0">
                <a:latin typeface="Times New Roman"/>
                <a:cs typeface="Times New Roman"/>
              </a:rPr>
              <a:t>will still migrate to the inside surfaces, so a </a:t>
            </a:r>
            <a:r>
              <a:rPr lang="en-US" sz="2000" dirty="0">
                <a:solidFill>
                  <a:srgbClr val="0000FF"/>
                </a:solidFill>
                <a:latin typeface="Times New Roman"/>
                <a:cs typeface="Times New Roman"/>
              </a:rPr>
              <a:t>Gaussian plug </a:t>
            </a:r>
            <a:r>
              <a:rPr lang="en-US" sz="2000" dirty="0">
                <a:latin typeface="Times New Roman"/>
                <a:cs typeface="Times New Roman"/>
              </a:rPr>
              <a:t>will have one side in the region between the plates (in the dielectric) and </a:t>
            </a:r>
            <a:r>
              <a:rPr lang="en-US" sz="2000" dirty="0">
                <a:solidFill>
                  <a:srgbClr val="0000FF"/>
                </a:solidFill>
                <a:latin typeface="Times New Roman"/>
                <a:cs typeface="Times New Roman"/>
              </a:rPr>
              <a:t>one</a:t>
            </a:r>
            <a:r>
              <a:rPr lang="en-US" sz="2000" dirty="0">
                <a:latin typeface="Times New Roman"/>
                <a:cs typeface="Times New Roman"/>
              </a:rPr>
              <a:t> </a:t>
            </a:r>
            <a:r>
              <a:rPr lang="en-US" sz="2000" dirty="0">
                <a:solidFill>
                  <a:srgbClr val="0000FF"/>
                </a:solidFill>
                <a:latin typeface="Times New Roman"/>
                <a:cs typeface="Times New Roman"/>
              </a:rPr>
              <a:t>face inside the conductor </a:t>
            </a:r>
            <a:r>
              <a:rPr lang="en-US" sz="2000" dirty="0">
                <a:latin typeface="Times New Roman"/>
                <a:cs typeface="Times New Roman"/>
              </a:rPr>
              <a:t>where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is zero</a:t>
            </a:r>
            <a:r>
              <a:rPr lang="en-US" sz="2000" dirty="0">
                <a:latin typeface="Times New Roman"/>
                <a:cs typeface="Times New Roman"/>
              </a:rPr>
              <a:t>.</a:t>
            </a:r>
          </a:p>
        </p:txBody>
      </p:sp>
      <p:graphicFrame>
        <p:nvGraphicFramePr>
          <p:cNvPr id="56" name="Object 55"/>
          <p:cNvGraphicFramePr>
            <a:graphicFrameLocks noChangeAspect="1"/>
          </p:cNvGraphicFramePr>
          <p:nvPr>
            <p:extLst>
              <p:ext uri="{D42A27DB-BD31-4B8C-83A1-F6EECF244321}">
                <p14:modId xmlns:p14="http://schemas.microsoft.com/office/powerpoint/2010/main" val="2765882059"/>
              </p:ext>
            </p:extLst>
          </p:nvPr>
        </p:nvGraphicFramePr>
        <p:xfrm>
          <a:off x="2839591" y="3917353"/>
          <a:ext cx="1854200" cy="720725"/>
        </p:xfrm>
        <a:graphic>
          <a:graphicData uri="http://schemas.openxmlformats.org/presentationml/2006/ole">
            <mc:AlternateContent xmlns:mc="http://schemas.openxmlformats.org/markup-compatibility/2006">
              <mc:Choice xmlns:v="urn:schemas-microsoft-com:vml" Requires="v">
                <p:oleObj spid="_x0000_s2324121" name="Equation" r:id="rId4" imgW="1104900" imgH="431800" progId="Equation.DSMT4">
                  <p:embed/>
                </p:oleObj>
              </mc:Choice>
              <mc:Fallback>
                <p:oleObj name="Equation" r:id="rId4" imgW="1104900" imgH="431800" progId="Equation.DSMT4">
                  <p:embed/>
                  <p:pic>
                    <p:nvPicPr>
                      <p:cNvPr id="0" name=""/>
                      <p:cNvPicPr/>
                      <p:nvPr/>
                    </p:nvPicPr>
                    <p:blipFill>
                      <a:blip r:embed="rId5"/>
                      <a:stretch>
                        <a:fillRect/>
                      </a:stretch>
                    </p:blipFill>
                    <p:spPr>
                      <a:xfrm>
                        <a:off x="2839591" y="3917353"/>
                        <a:ext cx="1854200" cy="72072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082799463"/>
              </p:ext>
            </p:extLst>
          </p:nvPr>
        </p:nvGraphicFramePr>
        <p:xfrm>
          <a:off x="6327775" y="3284538"/>
          <a:ext cx="533400" cy="379412"/>
        </p:xfrm>
        <a:graphic>
          <a:graphicData uri="http://schemas.openxmlformats.org/presentationml/2006/ole">
            <mc:AlternateContent xmlns:mc="http://schemas.openxmlformats.org/markup-compatibility/2006">
              <mc:Choice xmlns:v="urn:schemas-microsoft-com:vml" Requires="v">
                <p:oleObj spid="_x0000_s2324122" name="Equation" r:id="rId6" imgW="317500" imgH="228600" progId="Equation.DSMT4">
                  <p:embed/>
                </p:oleObj>
              </mc:Choice>
              <mc:Fallback>
                <p:oleObj name="Equation" r:id="rId6" imgW="317500" imgH="228600" progId="Equation.DSMT4">
                  <p:embed/>
                  <p:pic>
                    <p:nvPicPr>
                      <p:cNvPr id="0" name=""/>
                      <p:cNvPicPr/>
                      <p:nvPr/>
                    </p:nvPicPr>
                    <p:blipFill>
                      <a:blip r:embed="rId7"/>
                      <a:stretch>
                        <a:fillRect/>
                      </a:stretch>
                    </p:blipFill>
                    <p:spPr>
                      <a:xfrm>
                        <a:off x="6327775" y="3284538"/>
                        <a:ext cx="533400" cy="379412"/>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3160674378"/>
              </p:ext>
            </p:extLst>
          </p:nvPr>
        </p:nvGraphicFramePr>
        <p:xfrm>
          <a:off x="3859213" y="2214563"/>
          <a:ext cx="533400" cy="379412"/>
        </p:xfrm>
        <a:graphic>
          <a:graphicData uri="http://schemas.openxmlformats.org/presentationml/2006/ole">
            <mc:AlternateContent xmlns:mc="http://schemas.openxmlformats.org/markup-compatibility/2006">
              <mc:Choice xmlns:v="urn:schemas-microsoft-com:vml" Requires="v">
                <p:oleObj spid="_x0000_s2324123" name="Equation" r:id="rId8" imgW="317500" imgH="228600" progId="Equation.DSMT4">
                  <p:embed/>
                </p:oleObj>
              </mc:Choice>
              <mc:Fallback>
                <p:oleObj name="Equation" r:id="rId8" imgW="317500" imgH="228600" progId="Equation.DSMT4">
                  <p:embed/>
                  <p:pic>
                    <p:nvPicPr>
                      <p:cNvPr id="0" name=""/>
                      <p:cNvPicPr/>
                      <p:nvPr/>
                    </p:nvPicPr>
                    <p:blipFill>
                      <a:blip r:embed="rId9"/>
                      <a:stretch>
                        <a:fillRect/>
                      </a:stretch>
                    </p:blipFill>
                    <p:spPr>
                      <a:xfrm>
                        <a:off x="3859213" y="2214563"/>
                        <a:ext cx="533400" cy="379412"/>
                      </a:xfrm>
                      <a:prstGeom prst="rect">
                        <a:avLst/>
                      </a:prstGeom>
                    </p:spPr>
                  </p:pic>
                </p:oleObj>
              </mc:Fallback>
            </mc:AlternateContent>
          </a:graphicData>
        </a:graphic>
      </p:graphicFrame>
      <p:sp>
        <p:nvSpPr>
          <p:cNvPr id="73" name="Rectangle 3"/>
          <p:cNvSpPr>
            <a:spLocks noChangeArrowheads="1"/>
          </p:cNvSpPr>
          <p:nvPr/>
        </p:nvSpPr>
        <p:spPr bwMode="auto">
          <a:xfrm>
            <a:off x="6706330" y="500183"/>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74" name="Rectangle 4"/>
          <p:cNvSpPr>
            <a:spLocks noChangeArrowheads="1"/>
          </p:cNvSpPr>
          <p:nvPr/>
        </p:nvSpPr>
        <p:spPr bwMode="auto">
          <a:xfrm>
            <a:off x="8509000" y="500183"/>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75" name="Line 5"/>
          <p:cNvSpPr>
            <a:spLocks noChangeShapeType="1"/>
          </p:cNvSpPr>
          <p:nvPr/>
        </p:nvSpPr>
        <p:spPr bwMode="auto">
          <a:xfrm>
            <a:off x="6249130" y="1919171"/>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76" name="Line 6"/>
          <p:cNvSpPr>
            <a:spLocks noChangeShapeType="1"/>
          </p:cNvSpPr>
          <p:nvPr/>
        </p:nvSpPr>
        <p:spPr bwMode="auto">
          <a:xfrm>
            <a:off x="8789128" y="1919171"/>
            <a:ext cx="445131"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77" name="Group 7"/>
          <p:cNvGrpSpPr>
            <a:grpSpLocks/>
          </p:cNvGrpSpPr>
          <p:nvPr/>
        </p:nvGrpSpPr>
        <p:grpSpPr bwMode="auto">
          <a:xfrm>
            <a:off x="6900813" y="604242"/>
            <a:ext cx="75679" cy="75679"/>
            <a:chOff x="2320" y="1664"/>
            <a:chExt cx="64" cy="64"/>
          </a:xfrm>
        </p:grpSpPr>
        <p:sp>
          <p:nvSpPr>
            <p:cNvPr id="78"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 name="Line 10"/>
          <p:cNvSpPr>
            <a:spLocks noChangeShapeType="1"/>
          </p:cNvSpPr>
          <p:nvPr/>
        </p:nvSpPr>
        <p:spPr bwMode="auto">
          <a:xfrm flipH="1">
            <a:off x="8537379" y="64208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81" name="Group 11"/>
          <p:cNvGrpSpPr>
            <a:grpSpLocks/>
          </p:cNvGrpSpPr>
          <p:nvPr/>
        </p:nvGrpSpPr>
        <p:grpSpPr bwMode="auto">
          <a:xfrm>
            <a:off x="6900813" y="802900"/>
            <a:ext cx="75679" cy="75679"/>
            <a:chOff x="2320" y="1832"/>
            <a:chExt cx="64" cy="64"/>
          </a:xfrm>
        </p:grpSpPr>
        <p:sp>
          <p:nvSpPr>
            <p:cNvPr id="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4" name="Group 14"/>
          <p:cNvGrpSpPr>
            <a:grpSpLocks/>
          </p:cNvGrpSpPr>
          <p:nvPr/>
        </p:nvGrpSpPr>
        <p:grpSpPr bwMode="auto">
          <a:xfrm>
            <a:off x="6900813" y="1001559"/>
            <a:ext cx="75679" cy="75679"/>
            <a:chOff x="2320" y="2000"/>
            <a:chExt cx="64" cy="64"/>
          </a:xfrm>
        </p:grpSpPr>
        <p:sp>
          <p:nvSpPr>
            <p:cNvPr id="85"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7" name="Group 17"/>
          <p:cNvGrpSpPr>
            <a:grpSpLocks/>
          </p:cNvGrpSpPr>
          <p:nvPr/>
        </p:nvGrpSpPr>
        <p:grpSpPr bwMode="auto">
          <a:xfrm>
            <a:off x="6900813" y="1200217"/>
            <a:ext cx="75679" cy="75679"/>
            <a:chOff x="2320" y="2168"/>
            <a:chExt cx="64" cy="64"/>
          </a:xfrm>
        </p:grpSpPr>
        <p:sp>
          <p:nvSpPr>
            <p:cNvPr id="88"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0" name="Group 20"/>
          <p:cNvGrpSpPr>
            <a:grpSpLocks/>
          </p:cNvGrpSpPr>
          <p:nvPr/>
        </p:nvGrpSpPr>
        <p:grpSpPr bwMode="auto">
          <a:xfrm>
            <a:off x="6900813" y="1398875"/>
            <a:ext cx="75679" cy="75679"/>
            <a:chOff x="2320" y="2336"/>
            <a:chExt cx="64" cy="64"/>
          </a:xfrm>
        </p:grpSpPr>
        <p:sp>
          <p:nvSpPr>
            <p:cNvPr id="91"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3" name="Group 23"/>
          <p:cNvGrpSpPr>
            <a:grpSpLocks/>
          </p:cNvGrpSpPr>
          <p:nvPr/>
        </p:nvGrpSpPr>
        <p:grpSpPr bwMode="auto">
          <a:xfrm>
            <a:off x="6900813" y="1597533"/>
            <a:ext cx="75679" cy="75679"/>
            <a:chOff x="2320" y="2504"/>
            <a:chExt cx="64" cy="64"/>
          </a:xfrm>
        </p:grpSpPr>
        <p:sp>
          <p:nvSpPr>
            <p:cNvPr id="94"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6" name="Group 26"/>
          <p:cNvGrpSpPr>
            <a:grpSpLocks/>
          </p:cNvGrpSpPr>
          <p:nvPr/>
        </p:nvGrpSpPr>
        <p:grpSpPr bwMode="auto">
          <a:xfrm>
            <a:off x="6900813" y="1796192"/>
            <a:ext cx="75679" cy="75679"/>
            <a:chOff x="2320" y="2672"/>
            <a:chExt cx="64" cy="64"/>
          </a:xfrm>
        </p:grpSpPr>
        <p:sp>
          <p:nvSpPr>
            <p:cNvPr id="97"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9" name="Group 29"/>
          <p:cNvGrpSpPr>
            <a:grpSpLocks/>
          </p:cNvGrpSpPr>
          <p:nvPr/>
        </p:nvGrpSpPr>
        <p:grpSpPr bwMode="auto">
          <a:xfrm>
            <a:off x="6900813" y="1994850"/>
            <a:ext cx="75679" cy="75679"/>
            <a:chOff x="2320" y="2840"/>
            <a:chExt cx="64" cy="64"/>
          </a:xfrm>
        </p:grpSpPr>
        <p:sp>
          <p:nvSpPr>
            <p:cNvPr id="100"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32"/>
          <p:cNvGrpSpPr>
            <a:grpSpLocks/>
          </p:cNvGrpSpPr>
          <p:nvPr/>
        </p:nvGrpSpPr>
        <p:grpSpPr bwMode="auto">
          <a:xfrm>
            <a:off x="6900813" y="2193508"/>
            <a:ext cx="75679" cy="75679"/>
            <a:chOff x="2320" y="3008"/>
            <a:chExt cx="64" cy="64"/>
          </a:xfrm>
        </p:grpSpPr>
        <p:sp>
          <p:nvSpPr>
            <p:cNvPr id="103"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35"/>
          <p:cNvGrpSpPr>
            <a:grpSpLocks/>
          </p:cNvGrpSpPr>
          <p:nvPr/>
        </p:nvGrpSpPr>
        <p:grpSpPr bwMode="auto">
          <a:xfrm>
            <a:off x="6900813" y="2392166"/>
            <a:ext cx="75679" cy="75679"/>
            <a:chOff x="2320" y="3176"/>
            <a:chExt cx="64" cy="64"/>
          </a:xfrm>
        </p:grpSpPr>
        <p:sp>
          <p:nvSpPr>
            <p:cNvPr id="106"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8"/>
          <p:cNvGrpSpPr>
            <a:grpSpLocks/>
          </p:cNvGrpSpPr>
          <p:nvPr/>
        </p:nvGrpSpPr>
        <p:grpSpPr bwMode="auto">
          <a:xfrm>
            <a:off x="6900813" y="2590825"/>
            <a:ext cx="75679" cy="75679"/>
            <a:chOff x="2320" y="3344"/>
            <a:chExt cx="64" cy="64"/>
          </a:xfrm>
        </p:grpSpPr>
        <p:sp>
          <p:nvSpPr>
            <p:cNvPr id="109"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1"/>
          <p:cNvGrpSpPr>
            <a:grpSpLocks/>
          </p:cNvGrpSpPr>
          <p:nvPr/>
        </p:nvGrpSpPr>
        <p:grpSpPr bwMode="auto">
          <a:xfrm>
            <a:off x="6900813" y="2789483"/>
            <a:ext cx="75679" cy="75679"/>
            <a:chOff x="2320" y="3512"/>
            <a:chExt cx="64" cy="64"/>
          </a:xfrm>
        </p:grpSpPr>
        <p:sp>
          <p:nvSpPr>
            <p:cNvPr id="112"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4" name="Group 44"/>
          <p:cNvGrpSpPr>
            <a:grpSpLocks/>
          </p:cNvGrpSpPr>
          <p:nvPr/>
        </p:nvGrpSpPr>
        <p:grpSpPr bwMode="auto">
          <a:xfrm>
            <a:off x="6900813" y="2988141"/>
            <a:ext cx="75679" cy="75679"/>
            <a:chOff x="2320" y="3680"/>
            <a:chExt cx="64" cy="64"/>
          </a:xfrm>
        </p:grpSpPr>
        <p:sp>
          <p:nvSpPr>
            <p:cNvPr id="115"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7" name="Group 47"/>
          <p:cNvGrpSpPr>
            <a:grpSpLocks/>
          </p:cNvGrpSpPr>
          <p:nvPr/>
        </p:nvGrpSpPr>
        <p:grpSpPr bwMode="auto">
          <a:xfrm>
            <a:off x="6900813" y="3186799"/>
            <a:ext cx="75679" cy="75679"/>
            <a:chOff x="2320" y="3848"/>
            <a:chExt cx="64" cy="64"/>
          </a:xfrm>
        </p:grpSpPr>
        <p:sp>
          <p:nvSpPr>
            <p:cNvPr id="118"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0" name="Line 50"/>
          <p:cNvSpPr>
            <a:spLocks noChangeShapeType="1"/>
          </p:cNvSpPr>
          <p:nvPr/>
        </p:nvSpPr>
        <p:spPr bwMode="auto">
          <a:xfrm flipH="1">
            <a:off x="8537379" y="84074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1"/>
          <p:cNvSpPr>
            <a:spLocks noChangeShapeType="1"/>
          </p:cNvSpPr>
          <p:nvPr/>
        </p:nvSpPr>
        <p:spPr bwMode="auto">
          <a:xfrm flipH="1">
            <a:off x="8537379" y="10393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2"/>
          <p:cNvSpPr>
            <a:spLocks noChangeShapeType="1"/>
          </p:cNvSpPr>
          <p:nvPr/>
        </p:nvSpPr>
        <p:spPr bwMode="auto">
          <a:xfrm flipH="1">
            <a:off x="8537379" y="123805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53"/>
          <p:cNvSpPr>
            <a:spLocks noChangeShapeType="1"/>
          </p:cNvSpPr>
          <p:nvPr/>
        </p:nvSpPr>
        <p:spPr bwMode="auto">
          <a:xfrm flipH="1">
            <a:off x="8537379" y="143671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54"/>
          <p:cNvSpPr>
            <a:spLocks noChangeShapeType="1"/>
          </p:cNvSpPr>
          <p:nvPr/>
        </p:nvSpPr>
        <p:spPr bwMode="auto">
          <a:xfrm flipH="1">
            <a:off x="8537379" y="163537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55"/>
          <p:cNvSpPr>
            <a:spLocks noChangeShapeType="1"/>
          </p:cNvSpPr>
          <p:nvPr/>
        </p:nvSpPr>
        <p:spPr bwMode="auto">
          <a:xfrm flipH="1">
            <a:off x="8537379" y="18340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56"/>
          <p:cNvSpPr>
            <a:spLocks noChangeShapeType="1"/>
          </p:cNvSpPr>
          <p:nvPr/>
        </p:nvSpPr>
        <p:spPr bwMode="auto">
          <a:xfrm flipH="1">
            <a:off x="8537379" y="20326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57"/>
          <p:cNvSpPr>
            <a:spLocks noChangeShapeType="1"/>
          </p:cNvSpPr>
          <p:nvPr/>
        </p:nvSpPr>
        <p:spPr bwMode="auto">
          <a:xfrm flipH="1">
            <a:off x="8537379" y="223134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58"/>
          <p:cNvSpPr>
            <a:spLocks noChangeShapeType="1"/>
          </p:cNvSpPr>
          <p:nvPr/>
        </p:nvSpPr>
        <p:spPr bwMode="auto">
          <a:xfrm flipH="1">
            <a:off x="8537379" y="243000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59"/>
          <p:cNvSpPr>
            <a:spLocks noChangeShapeType="1"/>
          </p:cNvSpPr>
          <p:nvPr/>
        </p:nvSpPr>
        <p:spPr bwMode="auto">
          <a:xfrm flipH="1">
            <a:off x="8537379" y="262866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0"/>
          <p:cNvSpPr>
            <a:spLocks noChangeShapeType="1"/>
          </p:cNvSpPr>
          <p:nvPr/>
        </p:nvSpPr>
        <p:spPr bwMode="auto">
          <a:xfrm flipH="1">
            <a:off x="8537379" y="282732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1"/>
          <p:cNvSpPr>
            <a:spLocks noChangeShapeType="1"/>
          </p:cNvSpPr>
          <p:nvPr/>
        </p:nvSpPr>
        <p:spPr bwMode="auto">
          <a:xfrm flipH="1">
            <a:off x="8537379" y="302598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2"/>
          <p:cNvSpPr>
            <a:spLocks noChangeShapeType="1"/>
          </p:cNvSpPr>
          <p:nvPr/>
        </p:nvSpPr>
        <p:spPr bwMode="auto">
          <a:xfrm flipH="1">
            <a:off x="8537379" y="322463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43" name="Rectangle 142"/>
          <p:cNvSpPr/>
          <p:nvPr/>
        </p:nvSpPr>
        <p:spPr>
          <a:xfrm>
            <a:off x="7014334" y="405972"/>
            <a:ext cx="1494666"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4" name="Group 11"/>
          <p:cNvGrpSpPr>
            <a:grpSpLocks/>
          </p:cNvGrpSpPr>
          <p:nvPr/>
        </p:nvGrpSpPr>
        <p:grpSpPr bwMode="auto">
          <a:xfrm>
            <a:off x="8412884" y="758450"/>
            <a:ext cx="75679" cy="75679"/>
            <a:chOff x="2320" y="1832"/>
            <a:chExt cx="64" cy="64"/>
          </a:xfrm>
        </p:grpSpPr>
        <p:sp>
          <p:nvSpPr>
            <p:cNvPr id="14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47" name="Group 11"/>
          <p:cNvGrpSpPr>
            <a:grpSpLocks/>
          </p:cNvGrpSpPr>
          <p:nvPr/>
        </p:nvGrpSpPr>
        <p:grpSpPr bwMode="auto">
          <a:xfrm>
            <a:off x="8412884" y="1319554"/>
            <a:ext cx="75679" cy="75679"/>
            <a:chOff x="2320" y="1832"/>
            <a:chExt cx="64" cy="64"/>
          </a:xfrm>
        </p:grpSpPr>
        <p:sp>
          <p:nvSpPr>
            <p:cNvPr id="148"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 name="Group 11"/>
          <p:cNvGrpSpPr>
            <a:grpSpLocks/>
          </p:cNvGrpSpPr>
          <p:nvPr/>
        </p:nvGrpSpPr>
        <p:grpSpPr bwMode="auto">
          <a:xfrm>
            <a:off x="8412884" y="1880658"/>
            <a:ext cx="75679" cy="75679"/>
            <a:chOff x="2320" y="1832"/>
            <a:chExt cx="64" cy="64"/>
          </a:xfrm>
        </p:grpSpPr>
        <p:sp>
          <p:nvSpPr>
            <p:cNvPr id="151"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2"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3" name="Group 11"/>
          <p:cNvGrpSpPr>
            <a:grpSpLocks/>
          </p:cNvGrpSpPr>
          <p:nvPr/>
        </p:nvGrpSpPr>
        <p:grpSpPr bwMode="auto">
          <a:xfrm>
            <a:off x="8412884" y="2441762"/>
            <a:ext cx="75679" cy="75679"/>
            <a:chOff x="2320" y="1832"/>
            <a:chExt cx="64" cy="64"/>
          </a:xfrm>
        </p:grpSpPr>
        <p:sp>
          <p:nvSpPr>
            <p:cNvPr id="154"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6" name="Group 11"/>
          <p:cNvGrpSpPr>
            <a:grpSpLocks/>
          </p:cNvGrpSpPr>
          <p:nvPr/>
        </p:nvGrpSpPr>
        <p:grpSpPr bwMode="auto">
          <a:xfrm>
            <a:off x="8412884" y="3002866"/>
            <a:ext cx="75679" cy="75679"/>
            <a:chOff x="2320" y="1832"/>
            <a:chExt cx="64" cy="64"/>
          </a:xfrm>
        </p:grpSpPr>
        <p:sp>
          <p:nvSpPr>
            <p:cNvPr id="157"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8"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59" name="Line 50"/>
          <p:cNvSpPr>
            <a:spLocks noChangeShapeType="1"/>
          </p:cNvSpPr>
          <p:nvPr/>
        </p:nvSpPr>
        <p:spPr bwMode="auto">
          <a:xfrm flipH="1">
            <a:off x="7040763" y="7962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0" name="Line 50"/>
          <p:cNvSpPr>
            <a:spLocks noChangeShapeType="1"/>
          </p:cNvSpPr>
          <p:nvPr/>
        </p:nvSpPr>
        <p:spPr bwMode="auto">
          <a:xfrm flipH="1">
            <a:off x="7047113" y="135739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1" name="Line 50"/>
          <p:cNvSpPr>
            <a:spLocks noChangeShapeType="1"/>
          </p:cNvSpPr>
          <p:nvPr/>
        </p:nvSpPr>
        <p:spPr bwMode="auto">
          <a:xfrm flipH="1">
            <a:off x="7047113" y="19184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2" name="Line 50"/>
          <p:cNvSpPr>
            <a:spLocks noChangeShapeType="1"/>
          </p:cNvSpPr>
          <p:nvPr/>
        </p:nvSpPr>
        <p:spPr bwMode="auto">
          <a:xfrm flipH="1">
            <a:off x="7047113" y="248177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3" name="Line 50"/>
          <p:cNvSpPr>
            <a:spLocks noChangeShapeType="1"/>
          </p:cNvSpPr>
          <p:nvPr/>
        </p:nvSpPr>
        <p:spPr bwMode="auto">
          <a:xfrm flipH="1">
            <a:off x="7047113" y="304005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4" name="Line 64"/>
          <p:cNvSpPr>
            <a:spLocks noChangeShapeType="1"/>
          </p:cNvSpPr>
          <p:nvPr/>
        </p:nvSpPr>
        <p:spPr bwMode="auto">
          <a:xfrm flipH="1">
            <a:off x="7156449" y="795112"/>
            <a:ext cx="12389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5" name="Line 64"/>
          <p:cNvSpPr>
            <a:spLocks noChangeShapeType="1"/>
          </p:cNvSpPr>
          <p:nvPr/>
        </p:nvSpPr>
        <p:spPr bwMode="auto">
          <a:xfrm flipH="1">
            <a:off x="7156449" y="1357394"/>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6" name="Line 64"/>
          <p:cNvSpPr>
            <a:spLocks noChangeShapeType="1"/>
          </p:cNvSpPr>
          <p:nvPr/>
        </p:nvSpPr>
        <p:spPr bwMode="auto">
          <a:xfrm flipH="1">
            <a:off x="7156449" y="1919676"/>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7" name="Line 64"/>
          <p:cNvSpPr>
            <a:spLocks noChangeShapeType="1"/>
          </p:cNvSpPr>
          <p:nvPr/>
        </p:nvSpPr>
        <p:spPr bwMode="auto">
          <a:xfrm flipH="1">
            <a:off x="7156449" y="2481958"/>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8" name="Line 64"/>
          <p:cNvSpPr>
            <a:spLocks noChangeShapeType="1"/>
          </p:cNvSpPr>
          <p:nvPr/>
        </p:nvSpPr>
        <p:spPr bwMode="auto">
          <a:xfrm flipH="1">
            <a:off x="7156449" y="3044240"/>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 name="Rectangle 1"/>
          <p:cNvSpPr/>
          <p:nvPr/>
        </p:nvSpPr>
        <p:spPr>
          <a:xfrm>
            <a:off x="6805042" y="1238057"/>
            <a:ext cx="687958" cy="23649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01198" y="36640"/>
            <a:ext cx="1498991" cy="369332"/>
          </a:xfrm>
          <a:prstGeom prst="rect">
            <a:avLst/>
          </a:prstGeom>
          <a:noFill/>
        </p:spPr>
        <p:txBody>
          <a:bodyPr wrap="none" rtlCol="0">
            <a:spAutoFit/>
          </a:bodyPr>
          <a:lstStyle/>
          <a:p>
            <a:r>
              <a:rPr lang="en-US" dirty="0">
                <a:solidFill>
                  <a:srgbClr val="0000FF"/>
                </a:solidFill>
                <a:latin typeface="Times New Roman"/>
                <a:cs typeface="Times New Roman"/>
              </a:rPr>
              <a:t>Gaussian plug</a:t>
            </a:r>
          </a:p>
        </p:txBody>
      </p:sp>
      <p:sp>
        <p:nvSpPr>
          <p:cNvPr id="4" name="Freeform 3"/>
          <p:cNvSpPr/>
          <p:nvPr/>
        </p:nvSpPr>
        <p:spPr>
          <a:xfrm>
            <a:off x="7159973" y="240295"/>
            <a:ext cx="663699" cy="966205"/>
          </a:xfrm>
          <a:custGeom>
            <a:avLst/>
            <a:gdLst>
              <a:gd name="connsiteX0" fmla="*/ 383827 w 663699"/>
              <a:gd name="connsiteY0" fmla="*/ 39105 h 966205"/>
              <a:gd name="connsiteX1" fmla="*/ 650527 w 663699"/>
              <a:gd name="connsiteY1" fmla="*/ 39105 h 966205"/>
              <a:gd name="connsiteX2" fmla="*/ 15527 w 663699"/>
              <a:gd name="connsiteY2" fmla="*/ 445505 h 966205"/>
              <a:gd name="connsiteX3" fmla="*/ 180627 w 663699"/>
              <a:gd name="connsiteY3" fmla="*/ 966205 h 966205"/>
            </a:gdLst>
            <a:ahLst/>
            <a:cxnLst>
              <a:cxn ang="0">
                <a:pos x="connsiteX0" y="connsiteY0"/>
              </a:cxn>
              <a:cxn ang="0">
                <a:pos x="connsiteX1" y="connsiteY1"/>
              </a:cxn>
              <a:cxn ang="0">
                <a:pos x="connsiteX2" y="connsiteY2"/>
              </a:cxn>
              <a:cxn ang="0">
                <a:pos x="connsiteX3" y="connsiteY3"/>
              </a:cxn>
            </a:cxnLst>
            <a:rect l="l" t="t" r="r" b="b"/>
            <a:pathLst>
              <a:path w="663699" h="966205">
                <a:moveTo>
                  <a:pt x="383827" y="39105"/>
                </a:moveTo>
                <a:cubicBezTo>
                  <a:pt x="547868" y="5238"/>
                  <a:pt x="711910" y="-28628"/>
                  <a:pt x="650527" y="39105"/>
                </a:cubicBezTo>
                <a:cubicBezTo>
                  <a:pt x="589144" y="106838"/>
                  <a:pt x="93844" y="290988"/>
                  <a:pt x="15527" y="445505"/>
                </a:cubicBezTo>
                <a:cubicBezTo>
                  <a:pt x="-62790" y="600022"/>
                  <a:pt x="180627" y="966205"/>
                  <a:pt x="180627" y="966205"/>
                </a:cubicBez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76" name="Object 175"/>
          <p:cNvGraphicFramePr>
            <a:graphicFrameLocks noChangeAspect="1"/>
          </p:cNvGraphicFramePr>
          <p:nvPr>
            <p:extLst>
              <p:ext uri="{D42A27DB-BD31-4B8C-83A1-F6EECF244321}">
                <p14:modId xmlns:p14="http://schemas.microsoft.com/office/powerpoint/2010/main" val="2193211464"/>
              </p:ext>
            </p:extLst>
          </p:nvPr>
        </p:nvGraphicFramePr>
        <p:xfrm>
          <a:off x="3448050" y="5694363"/>
          <a:ext cx="1576388" cy="338137"/>
        </p:xfrm>
        <a:graphic>
          <a:graphicData uri="http://schemas.openxmlformats.org/presentationml/2006/ole">
            <mc:AlternateContent xmlns:mc="http://schemas.openxmlformats.org/markup-compatibility/2006">
              <mc:Choice xmlns:v="urn:schemas-microsoft-com:vml" Requires="v">
                <p:oleObj spid="_x0000_s2324124" name="Equation" r:id="rId10" imgW="939800" imgH="203200" progId="Equation.DSMT4">
                  <p:embed/>
                </p:oleObj>
              </mc:Choice>
              <mc:Fallback>
                <p:oleObj name="Equation" r:id="rId10" imgW="939800" imgH="203200" progId="Equation.DSMT4">
                  <p:embed/>
                  <p:pic>
                    <p:nvPicPr>
                      <p:cNvPr id="0" name=""/>
                      <p:cNvPicPr/>
                      <p:nvPr/>
                    </p:nvPicPr>
                    <p:blipFill>
                      <a:blip r:embed="rId11"/>
                      <a:stretch>
                        <a:fillRect/>
                      </a:stretch>
                    </p:blipFill>
                    <p:spPr>
                      <a:xfrm>
                        <a:off x="3448050" y="5694363"/>
                        <a:ext cx="1576388" cy="338137"/>
                      </a:xfrm>
                      <a:prstGeom prst="rect">
                        <a:avLst/>
                      </a:prstGeom>
                    </p:spPr>
                  </p:pic>
                </p:oleObj>
              </mc:Fallback>
            </mc:AlternateContent>
          </a:graphicData>
        </a:graphic>
      </p:graphicFrame>
      <p:graphicFrame>
        <p:nvGraphicFramePr>
          <p:cNvPr id="177" name="Object 176"/>
          <p:cNvGraphicFramePr>
            <a:graphicFrameLocks noChangeAspect="1"/>
          </p:cNvGraphicFramePr>
          <p:nvPr>
            <p:extLst>
              <p:ext uri="{D42A27DB-BD31-4B8C-83A1-F6EECF244321}">
                <p14:modId xmlns:p14="http://schemas.microsoft.com/office/powerpoint/2010/main" val="3379844561"/>
              </p:ext>
            </p:extLst>
          </p:nvPr>
        </p:nvGraphicFramePr>
        <p:xfrm>
          <a:off x="6208142" y="4369055"/>
          <a:ext cx="533400" cy="379412"/>
        </p:xfrm>
        <a:graphic>
          <a:graphicData uri="http://schemas.openxmlformats.org/presentationml/2006/ole">
            <mc:AlternateContent xmlns:mc="http://schemas.openxmlformats.org/markup-compatibility/2006">
              <mc:Choice xmlns:v="urn:schemas-microsoft-com:vml" Requires="v">
                <p:oleObj spid="_x0000_s2324125" name="Equation" r:id="rId12" imgW="317500" imgH="228600" progId="Equation.DSMT4">
                  <p:embed/>
                </p:oleObj>
              </mc:Choice>
              <mc:Fallback>
                <p:oleObj name="Equation" r:id="rId12" imgW="317500" imgH="228600" progId="Equation.DSMT4">
                  <p:embed/>
                  <p:pic>
                    <p:nvPicPr>
                      <p:cNvPr id="0" name=""/>
                      <p:cNvPicPr/>
                      <p:nvPr/>
                    </p:nvPicPr>
                    <p:blipFill>
                      <a:blip r:embed="rId9"/>
                      <a:stretch>
                        <a:fillRect/>
                      </a:stretch>
                    </p:blipFill>
                    <p:spPr>
                      <a:xfrm>
                        <a:off x="6208142" y="4369055"/>
                        <a:ext cx="533400" cy="379412"/>
                      </a:xfrm>
                      <a:prstGeom prst="rect">
                        <a:avLst/>
                      </a:prstGeom>
                    </p:spPr>
                  </p:pic>
                </p:oleObj>
              </mc:Fallback>
            </mc:AlternateContent>
          </a:graphicData>
        </a:graphic>
      </p:graphicFrame>
      <p:graphicFrame>
        <p:nvGraphicFramePr>
          <p:cNvPr id="178" name="Object 177"/>
          <p:cNvGraphicFramePr>
            <a:graphicFrameLocks noChangeAspect="1"/>
          </p:cNvGraphicFramePr>
          <p:nvPr>
            <p:extLst>
              <p:ext uri="{D42A27DB-BD31-4B8C-83A1-F6EECF244321}">
                <p14:modId xmlns:p14="http://schemas.microsoft.com/office/powerpoint/2010/main" val="1479028986"/>
              </p:ext>
            </p:extLst>
          </p:nvPr>
        </p:nvGraphicFramePr>
        <p:xfrm>
          <a:off x="2481263" y="4978258"/>
          <a:ext cx="469900" cy="338137"/>
        </p:xfrm>
        <a:graphic>
          <a:graphicData uri="http://schemas.openxmlformats.org/presentationml/2006/ole">
            <mc:AlternateContent xmlns:mc="http://schemas.openxmlformats.org/markup-compatibility/2006">
              <mc:Choice xmlns:v="urn:schemas-microsoft-com:vml" Requires="v">
                <p:oleObj spid="_x0000_s2324126" name="Equation" r:id="rId13" imgW="279400" imgH="203200" progId="Equation.DSMT4">
                  <p:embed/>
                </p:oleObj>
              </mc:Choice>
              <mc:Fallback>
                <p:oleObj name="Equation" r:id="rId13" imgW="279400" imgH="203200" progId="Equation.DSMT4">
                  <p:embed/>
                  <p:pic>
                    <p:nvPicPr>
                      <p:cNvPr id="0" name=""/>
                      <p:cNvPicPr/>
                      <p:nvPr/>
                    </p:nvPicPr>
                    <p:blipFill>
                      <a:blip r:embed="rId14"/>
                      <a:stretch>
                        <a:fillRect/>
                      </a:stretch>
                    </p:blipFill>
                    <p:spPr>
                      <a:xfrm>
                        <a:off x="2481263" y="4978258"/>
                        <a:ext cx="469900" cy="338137"/>
                      </a:xfrm>
                      <a:prstGeom prst="rect">
                        <a:avLst/>
                      </a:prstGeom>
                    </p:spPr>
                  </p:pic>
                </p:oleObj>
              </mc:Fallback>
            </mc:AlternateContent>
          </a:graphicData>
        </a:graphic>
      </p:graphicFrame>
      <p:graphicFrame>
        <p:nvGraphicFramePr>
          <p:cNvPr id="179" name="Object 178"/>
          <p:cNvGraphicFramePr>
            <a:graphicFrameLocks noChangeAspect="1"/>
          </p:cNvGraphicFramePr>
          <p:nvPr>
            <p:extLst>
              <p:ext uri="{D42A27DB-BD31-4B8C-83A1-F6EECF244321}">
                <p14:modId xmlns:p14="http://schemas.microsoft.com/office/powerpoint/2010/main" val="3124804681"/>
              </p:ext>
            </p:extLst>
          </p:nvPr>
        </p:nvGraphicFramePr>
        <p:xfrm>
          <a:off x="3582988" y="4735767"/>
          <a:ext cx="212725" cy="273050"/>
        </p:xfrm>
        <a:graphic>
          <a:graphicData uri="http://schemas.openxmlformats.org/presentationml/2006/ole">
            <mc:AlternateContent xmlns:mc="http://schemas.openxmlformats.org/markup-compatibility/2006">
              <mc:Choice xmlns:v="urn:schemas-microsoft-com:vml" Requires="v">
                <p:oleObj spid="_x0000_s2324127" name="Equation" r:id="rId15" imgW="127000" imgH="165100" progId="Equation.DSMT4">
                  <p:embed/>
                </p:oleObj>
              </mc:Choice>
              <mc:Fallback>
                <p:oleObj name="Equation" r:id="rId15" imgW="127000" imgH="165100" progId="Equation.DSMT4">
                  <p:embed/>
                  <p:pic>
                    <p:nvPicPr>
                      <p:cNvPr id="0" name=""/>
                      <p:cNvPicPr/>
                      <p:nvPr/>
                    </p:nvPicPr>
                    <p:blipFill>
                      <a:blip r:embed="rId16"/>
                      <a:stretch>
                        <a:fillRect/>
                      </a:stretch>
                    </p:blipFill>
                    <p:spPr>
                      <a:xfrm>
                        <a:off x="3582988" y="4735767"/>
                        <a:ext cx="212725" cy="273050"/>
                      </a:xfrm>
                      <a:prstGeom prst="rect">
                        <a:avLst/>
                      </a:prstGeom>
                    </p:spPr>
                  </p:pic>
                </p:oleObj>
              </mc:Fallback>
            </mc:AlternateContent>
          </a:graphicData>
        </a:graphic>
      </p:graphicFrame>
      <p:graphicFrame>
        <p:nvGraphicFramePr>
          <p:cNvPr id="180" name="Object 179"/>
          <p:cNvGraphicFramePr>
            <a:graphicFrameLocks noChangeAspect="1"/>
          </p:cNvGraphicFramePr>
          <p:nvPr>
            <p:extLst>
              <p:ext uri="{D42A27DB-BD31-4B8C-83A1-F6EECF244321}">
                <p14:modId xmlns:p14="http://schemas.microsoft.com/office/powerpoint/2010/main" val="4248514644"/>
              </p:ext>
            </p:extLst>
          </p:nvPr>
        </p:nvGraphicFramePr>
        <p:xfrm>
          <a:off x="8308642" y="5000482"/>
          <a:ext cx="277813" cy="315913"/>
        </p:xfrm>
        <a:graphic>
          <a:graphicData uri="http://schemas.openxmlformats.org/presentationml/2006/ole">
            <mc:AlternateContent xmlns:mc="http://schemas.openxmlformats.org/markup-compatibility/2006">
              <mc:Choice xmlns:v="urn:schemas-microsoft-com:vml" Requires="v">
                <p:oleObj spid="_x0000_s2324128" name="Equation" r:id="rId17" imgW="165100" imgH="190500" progId="Equation.DSMT4">
                  <p:embed/>
                </p:oleObj>
              </mc:Choice>
              <mc:Fallback>
                <p:oleObj name="Equation" r:id="rId17" imgW="165100" imgH="190500" progId="Equation.DSMT4">
                  <p:embed/>
                  <p:pic>
                    <p:nvPicPr>
                      <p:cNvPr id="0" name=""/>
                      <p:cNvPicPr/>
                      <p:nvPr/>
                    </p:nvPicPr>
                    <p:blipFill>
                      <a:blip r:embed="rId18"/>
                      <a:stretch>
                        <a:fillRect/>
                      </a:stretch>
                    </p:blipFill>
                    <p:spPr>
                      <a:xfrm>
                        <a:off x="8308642" y="5000482"/>
                        <a:ext cx="277813" cy="315913"/>
                      </a:xfrm>
                      <a:prstGeom prst="rect">
                        <a:avLst/>
                      </a:prstGeom>
                    </p:spPr>
                  </p:pic>
                </p:oleObj>
              </mc:Fallback>
            </mc:AlternateContent>
          </a:graphicData>
        </a:graphic>
      </p:graphicFrame>
    </p:spTree>
    <p:extLst>
      <p:ext uri="{BB962C8B-B14F-4D97-AF65-F5344CB8AC3E}">
        <p14:creationId xmlns:p14="http://schemas.microsoft.com/office/powerpoint/2010/main" val="1531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dissolv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5"/>
                                        </p:tgtEl>
                                        <p:attrNameLst>
                                          <p:attrName>style.visibility</p:attrName>
                                        </p:attrNameLst>
                                      </p:cBhvr>
                                      <p:to>
                                        <p:strVal val="visible"/>
                                      </p:to>
                                    </p:set>
                                    <p:animEffect transition="in" filter="dissolve">
                                      <p:cBhvr>
                                        <p:cTn id="36" dur="500"/>
                                        <p:tgtEl>
                                          <p:spTgt spid="175"/>
                                        </p:tgtEl>
                                      </p:cBhvr>
                                    </p:animEffect>
                                  </p:childTnLst>
                                </p:cTn>
                              </p:par>
                              <p:par>
                                <p:cTn id="37" presetID="9"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dissolve">
                                      <p:cBhvr>
                                        <p:cTn id="39" dur="500"/>
                                        <p:tgtEl>
                                          <p:spTgt spid="56"/>
                                        </p:tgtEl>
                                      </p:cBhvr>
                                    </p:animEffect>
                                  </p:childTnLst>
                                </p:cTn>
                              </p:par>
                              <p:par>
                                <p:cTn id="40" presetID="9" presetClass="entr" presetSubtype="0" fill="hold" nodeType="withEffect">
                                  <p:stCondLst>
                                    <p:cond delay="0"/>
                                  </p:stCondLst>
                                  <p:childTnLst>
                                    <p:set>
                                      <p:cBhvr>
                                        <p:cTn id="41" dur="1" fill="hold">
                                          <p:stCondLst>
                                            <p:cond delay="0"/>
                                          </p:stCondLst>
                                        </p:cTn>
                                        <p:tgtEl>
                                          <p:spTgt spid="177"/>
                                        </p:tgtEl>
                                        <p:attrNameLst>
                                          <p:attrName>style.visibility</p:attrName>
                                        </p:attrNameLst>
                                      </p:cBhvr>
                                      <p:to>
                                        <p:strVal val="visible"/>
                                      </p:to>
                                    </p:set>
                                    <p:animEffect transition="in" filter="dissolve">
                                      <p:cBhvr>
                                        <p:cTn id="42" dur="500"/>
                                        <p:tgtEl>
                                          <p:spTgt spid="177"/>
                                        </p:tgtEl>
                                      </p:cBhvr>
                                    </p:animEffect>
                                  </p:childTnLst>
                                </p:cTn>
                              </p:par>
                              <p:par>
                                <p:cTn id="43" presetID="9" presetClass="entr" presetSubtype="0" fill="hold" nodeType="withEffect">
                                  <p:stCondLst>
                                    <p:cond delay="0"/>
                                  </p:stCondLst>
                                  <p:childTnLst>
                                    <p:set>
                                      <p:cBhvr>
                                        <p:cTn id="44" dur="1" fill="hold">
                                          <p:stCondLst>
                                            <p:cond delay="0"/>
                                          </p:stCondLst>
                                        </p:cTn>
                                        <p:tgtEl>
                                          <p:spTgt spid="178"/>
                                        </p:tgtEl>
                                        <p:attrNameLst>
                                          <p:attrName>style.visibility</p:attrName>
                                        </p:attrNameLst>
                                      </p:cBhvr>
                                      <p:to>
                                        <p:strVal val="visible"/>
                                      </p:to>
                                    </p:set>
                                    <p:animEffect transition="in" filter="dissolve">
                                      <p:cBhvr>
                                        <p:cTn id="45" dur="500"/>
                                        <p:tgtEl>
                                          <p:spTgt spid="178"/>
                                        </p:tgtEl>
                                      </p:cBhvr>
                                    </p:animEffect>
                                  </p:childTnLst>
                                </p:cTn>
                              </p:par>
                              <p:par>
                                <p:cTn id="46" presetID="9" presetClass="entr" presetSubtype="0" fill="hold" nodeType="with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dissolve">
                                      <p:cBhvr>
                                        <p:cTn id="48" dur="500"/>
                                        <p:tgtEl>
                                          <p:spTgt spid="179"/>
                                        </p:tgtEl>
                                      </p:cBhvr>
                                    </p:animEffect>
                                  </p:childTnLst>
                                </p:cTn>
                              </p:par>
                              <p:par>
                                <p:cTn id="49" presetID="9" presetClass="entr" presetSubtype="0" fill="hold" nodeType="withEffect">
                                  <p:stCondLst>
                                    <p:cond delay="0"/>
                                  </p:stCondLst>
                                  <p:childTnLst>
                                    <p:set>
                                      <p:cBhvr>
                                        <p:cTn id="50" dur="1" fill="hold">
                                          <p:stCondLst>
                                            <p:cond delay="0"/>
                                          </p:stCondLst>
                                        </p:cTn>
                                        <p:tgtEl>
                                          <p:spTgt spid="180"/>
                                        </p:tgtEl>
                                        <p:attrNameLst>
                                          <p:attrName>style.visibility</p:attrName>
                                        </p:attrNameLst>
                                      </p:cBhvr>
                                      <p:to>
                                        <p:strVal val="visible"/>
                                      </p:to>
                                    </p:set>
                                    <p:animEffect transition="in" filter="dissolve">
                                      <p:cBhvr>
                                        <p:cTn id="51" dur="500"/>
                                        <p:tgtEl>
                                          <p:spTgt spid="18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dissolve">
                                      <p:cBhvr>
                                        <p:cTn id="56"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54" grpId="0"/>
      <p:bldP spid="55" grpId="0"/>
      <p:bldP spid="2" grpId="0" animBg="1"/>
      <p:bldP spid="3"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34.)</a:t>
            </a:r>
          </a:p>
        </p:txBody>
      </p:sp>
      <p:sp>
        <p:nvSpPr>
          <p:cNvPr id="54" name="TextBox 53"/>
          <p:cNvSpPr txBox="1"/>
          <p:nvPr/>
        </p:nvSpPr>
        <p:spPr>
          <a:xfrm>
            <a:off x="244411" y="585941"/>
            <a:ext cx="6245289" cy="1015663"/>
          </a:xfrm>
          <a:prstGeom prst="rect">
            <a:avLst/>
          </a:prstGeom>
          <a:noFill/>
        </p:spPr>
        <p:txBody>
          <a:bodyPr wrap="square" rtlCol="0">
            <a:spAutoFit/>
          </a:bodyPr>
          <a:lstStyle/>
          <a:p>
            <a:r>
              <a:rPr lang="en-US" sz="2000" dirty="0">
                <a:solidFill>
                  <a:srgbClr val="FF0000"/>
                </a:solidFill>
                <a:latin typeface="Apple Chancery"/>
                <a:cs typeface="Apple Chancery"/>
              </a:rPr>
              <a:t>Problem is, </a:t>
            </a:r>
            <a:r>
              <a:rPr lang="en-US" sz="2000" dirty="0">
                <a:latin typeface="Times New Roman"/>
                <a:cs typeface="Times New Roman"/>
              </a:rPr>
              <a:t>we don’t want Gauss’s </a:t>
            </a:r>
            <a:r>
              <a:rPr lang="en-US" sz="2000" i="1" dirty="0">
                <a:solidFill>
                  <a:srgbClr val="0000FF"/>
                </a:solidFill>
                <a:latin typeface="Times New Roman"/>
                <a:cs typeface="Times New Roman"/>
              </a:rPr>
              <a:t>charge enclosed </a:t>
            </a:r>
            <a:r>
              <a:rPr lang="en-US" sz="2000" dirty="0">
                <a:latin typeface="Times New Roman"/>
                <a:cs typeface="Times New Roman"/>
              </a:rPr>
              <a:t>to be in terms of some nebulous, </a:t>
            </a:r>
            <a:r>
              <a:rPr lang="en-US" sz="2000" i="1" dirty="0">
                <a:solidFill>
                  <a:srgbClr val="0000FF"/>
                </a:solidFill>
                <a:latin typeface="Times New Roman"/>
                <a:cs typeface="Times New Roman"/>
              </a:rPr>
              <a:t>induced charge </a:t>
            </a:r>
            <a:r>
              <a:rPr lang="en-US" sz="2000" dirty="0">
                <a:latin typeface="Times New Roman"/>
                <a:cs typeface="Times New Roman"/>
              </a:rPr>
              <a:t>quantity associated with the </a:t>
            </a:r>
            <a:r>
              <a:rPr lang="en-US" sz="2000" dirty="0">
                <a:solidFill>
                  <a:srgbClr val="0000FF"/>
                </a:solidFill>
                <a:latin typeface="Times New Roman"/>
                <a:cs typeface="Times New Roman"/>
              </a:rPr>
              <a:t>insulating dielectric</a:t>
            </a:r>
            <a:r>
              <a:rPr lang="en-US" sz="2000" dirty="0">
                <a:latin typeface="Times New Roman"/>
                <a:cs typeface="Times New Roman"/>
              </a:rPr>
              <a:t>.  So what to do?</a:t>
            </a:r>
            <a:endParaRPr lang="en-US" sz="2000" dirty="0">
              <a:solidFill>
                <a:srgbClr val="000000"/>
              </a:solidFill>
              <a:latin typeface="Times New Roman"/>
              <a:cs typeface="Times New Roman"/>
            </a:endParaRPr>
          </a:p>
        </p:txBody>
      </p:sp>
      <p:sp>
        <p:nvSpPr>
          <p:cNvPr id="55" name="TextBox 54"/>
          <p:cNvSpPr txBox="1"/>
          <p:nvPr/>
        </p:nvSpPr>
        <p:spPr>
          <a:xfrm>
            <a:off x="244411" y="1749412"/>
            <a:ext cx="5013389" cy="1015663"/>
          </a:xfrm>
          <a:prstGeom prst="rect">
            <a:avLst/>
          </a:prstGeom>
          <a:noFill/>
        </p:spPr>
        <p:txBody>
          <a:bodyPr wrap="square" rtlCol="0">
            <a:spAutoFit/>
          </a:bodyPr>
          <a:lstStyle/>
          <a:p>
            <a:r>
              <a:rPr lang="en-US" sz="2000" dirty="0">
                <a:solidFill>
                  <a:srgbClr val="FF0000"/>
                </a:solidFill>
                <a:latin typeface="Apple Chancery"/>
                <a:cs typeface="Apple Chancery"/>
              </a:rPr>
              <a:t>If we take </a:t>
            </a:r>
            <a:r>
              <a:rPr lang="en-US" sz="2000" dirty="0">
                <a:latin typeface="Times New Roman"/>
                <a:cs typeface="Times New Roman"/>
              </a:rPr>
              <a:t>the fraction of “</a:t>
            </a:r>
            <a:r>
              <a:rPr lang="en-US" sz="2000" dirty="0">
                <a:solidFill>
                  <a:srgbClr val="0000FF"/>
                </a:solidFill>
                <a:latin typeface="Times New Roman"/>
                <a:cs typeface="Times New Roman"/>
              </a:rPr>
              <a:t>charge in the plug </a:t>
            </a:r>
            <a:r>
              <a:rPr lang="en-US" sz="2000" dirty="0">
                <a:solidFill>
                  <a:srgbClr val="000000"/>
                </a:solidFill>
                <a:latin typeface="Times New Roman"/>
                <a:cs typeface="Times New Roman"/>
              </a:rPr>
              <a:t>to</a:t>
            </a:r>
            <a:r>
              <a:rPr lang="en-US" sz="2000" dirty="0">
                <a:solidFill>
                  <a:srgbClr val="0000FF"/>
                </a:solidFill>
                <a:latin typeface="Times New Roman"/>
                <a:cs typeface="Times New Roman"/>
              </a:rPr>
              <a:t> </a:t>
            </a:r>
            <a:r>
              <a:rPr lang="en-US" sz="2000" dirty="0">
                <a:latin typeface="Times New Roman"/>
                <a:cs typeface="Times New Roman"/>
              </a:rPr>
              <a:t>the</a:t>
            </a:r>
            <a:r>
              <a:rPr lang="en-US" sz="2000" dirty="0">
                <a:solidFill>
                  <a:srgbClr val="0000FF"/>
                </a:solidFill>
                <a:latin typeface="Times New Roman"/>
                <a:cs typeface="Times New Roman"/>
              </a:rPr>
              <a:t> charge on the plate</a:t>
            </a:r>
            <a:r>
              <a:rPr lang="en-US" sz="2000" dirty="0">
                <a:latin typeface="Times New Roman"/>
                <a:cs typeface="Times New Roman"/>
              </a:rPr>
              <a:t>” as the constant      , we can write</a:t>
            </a:r>
          </a:p>
        </p:txBody>
      </p:sp>
      <p:graphicFrame>
        <p:nvGraphicFramePr>
          <p:cNvPr id="56" name="Object 55"/>
          <p:cNvGraphicFramePr>
            <a:graphicFrameLocks noChangeAspect="1"/>
          </p:cNvGraphicFramePr>
          <p:nvPr>
            <p:extLst>
              <p:ext uri="{D42A27DB-BD31-4B8C-83A1-F6EECF244321}">
                <p14:modId xmlns:p14="http://schemas.microsoft.com/office/powerpoint/2010/main" val="1121898121"/>
              </p:ext>
            </p:extLst>
          </p:nvPr>
        </p:nvGraphicFramePr>
        <p:xfrm>
          <a:off x="2853531" y="3120639"/>
          <a:ext cx="3132138" cy="1716087"/>
        </p:xfrm>
        <a:graphic>
          <a:graphicData uri="http://schemas.openxmlformats.org/presentationml/2006/ole">
            <mc:AlternateContent xmlns:mc="http://schemas.openxmlformats.org/markup-compatibility/2006">
              <mc:Choice xmlns:v="urn:schemas-microsoft-com:vml" Requires="v">
                <p:oleObj spid="_x0000_s2327878" name="Equation" r:id="rId4" imgW="1866900" imgH="1028700" progId="Equation.DSMT4">
                  <p:embed/>
                </p:oleObj>
              </mc:Choice>
              <mc:Fallback>
                <p:oleObj name="Equation" r:id="rId4" imgW="1866900" imgH="1028700" progId="Equation.DSMT4">
                  <p:embed/>
                  <p:pic>
                    <p:nvPicPr>
                      <p:cNvPr id="0" name=""/>
                      <p:cNvPicPr/>
                      <p:nvPr/>
                    </p:nvPicPr>
                    <p:blipFill>
                      <a:blip r:embed="rId5"/>
                      <a:stretch>
                        <a:fillRect/>
                      </a:stretch>
                    </p:blipFill>
                    <p:spPr>
                      <a:xfrm>
                        <a:off x="2853531" y="3120639"/>
                        <a:ext cx="3132138" cy="1716087"/>
                      </a:xfrm>
                      <a:prstGeom prst="rect">
                        <a:avLst/>
                      </a:prstGeom>
                    </p:spPr>
                  </p:pic>
                </p:oleObj>
              </mc:Fallback>
            </mc:AlternateContent>
          </a:graphicData>
        </a:graphic>
      </p:graphicFrame>
      <p:sp>
        <p:nvSpPr>
          <p:cNvPr id="57" name="TextBox 56"/>
          <p:cNvSpPr txBox="1"/>
          <p:nvPr/>
        </p:nvSpPr>
        <p:spPr>
          <a:xfrm>
            <a:off x="244411" y="4128840"/>
            <a:ext cx="2994089" cy="707886"/>
          </a:xfrm>
          <a:prstGeom prst="rect">
            <a:avLst/>
          </a:prstGeom>
          <a:noFill/>
        </p:spPr>
        <p:txBody>
          <a:bodyPr wrap="square" rtlCol="0">
            <a:spAutoFit/>
          </a:bodyPr>
          <a:lstStyle/>
          <a:p>
            <a:r>
              <a:rPr lang="en-US" sz="2000" dirty="0">
                <a:solidFill>
                  <a:srgbClr val="FF0000"/>
                </a:solidFill>
                <a:latin typeface="Apple Chancery"/>
                <a:cs typeface="Apple Chancery"/>
              </a:rPr>
              <a:t>That is where </a:t>
            </a:r>
            <a:r>
              <a:rPr lang="en-US" sz="2000" dirty="0">
                <a:latin typeface="Times New Roman"/>
                <a:cs typeface="Times New Roman"/>
              </a:rPr>
              <a:t>the </a:t>
            </a:r>
            <a:r>
              <a:rPr lang="en-US" sz="2000" i="1" dirty="0">
                <a:solidFill>
                  <a:srgbClr val="0000FF"/>
                </a:solidFill>
                <a:latin typeface="Times New Roman"/>
                <a:cs typeface="Times New Roman"/>
              </a:rPr>
              <a:t>dielectric constant </a:t>
            </a:r>
            <a:r>
              <a:rPr lang="en-US" sz="2000" dirty="0">
                <a:latin typeface="Times New Roman"/>
                <a:cs typeface="Times New Roman"/>
              </a:rPr>
              <a:t>comes from.</a:t>
            </a:r>
          </a:p>
        </p:txBody>
      </p:sp>
      <p:sp>
        <p:nvSpPr>
          <p:cNvPr id="73" name="Rectangle 3"/>
          <p:cNvSpPr>
            <a:spLocks noChangeArrowheads="1"/>
          </p:cNvSpPr>
          <p:nvPr/>
        </p:nvSpPr>
        <p:spPr bwMode="auto">
          <a:xfrm>
            <a:off x="6706330" y="500183"/>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74" name="Rectangle 4"/>
          <p:cNvSpPr>
            <a:spLocks noChangeArrowheads="1"/>
          </p:cNvSpPr>
          <p:nvPr/>
        </p:nvSpPr>
        <p:spPr bwMode="auto">
          <a:xfrm>
            <a:off x="8509000" y="500183"/>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75" name="Line 5"/>
          <p:cNvSpPr>
            <a:spLocks noChangeShapeType="1"/>
          </p:cNvSpPr>
          <p:nvPr/>
        </p:nvSpPr>
        <p:spPr bwMode="auto">
          <a:xfrm>
            <a:off x="6249130" y="1919171"/>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76" name="Line 6"/>
          <p:cNvSpPr>
            <a:spLocks noChangeShapeType="1"/>
          </p:cNvSpPr>
          <p:nvPr/>
        </p:nvSpPr>
        <p:spPr bwMode="auto">
          <a:xfrm>
            <a:off x="8789128" y="1919171"/>
            <a:ext cx="445131"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77" name="Group 7"/>
          <p:cNvGrpSpPr>
            <a:grpSpLocks/>
          </p:cNvGrpSpPr>
          <p:nvPr/>
        </p:nvGrpSpPr>
        <p:grpSpPr bwMode="auto">
          <a:xfrm>
            <a:off x="6900813" y="604242"/>
            <a:ext cx="75679" cy="75679"/>
            <a:chOff x="2320" y="1664"/>
            <a:chExt cx="64" cy="64"/>
          </a:xfrm>
        </p:grpSpPr>
        <p:sp>
          <p:nvSpPr>
            <p:cNvPr id="78"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 name="Line 10"/>
          <p:cNvSpPr>
            <a:spLocks noChangeShapeType="1"/>
          </p:cNvSpPr>
          <p:nvPr/>
        </p:nvSpPr>
        <p:spPr bwMode="auto">
          <a:xfrm flipH="1">
            <a:off x="8537379" y="64208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81" name="Group 11"/>
          <p:cNvGrpSpPr>
            <a:grpSpLocks/>
          </p:cNvGrpSpPr>
          <p:nvPr/>
        </p:nvGrpSpPr>
        <p:grpSpPr bwMode="auto">
          <a:xfrm>
            <a:off x="6900813" y="802900"/>
            <a:ext cx="75679" cy="75679"/>
            <a:chOff x="2320" y="1832"/>
            <a:chExt cx="64" cy="64"/>
          </a:xfrm>
        </p:grpSpPr>
        <p:sp>
          <p:nvSpPr>
            <p:cNvPr id="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4" name="Group 14"/>
          <p:cNvGrpSpPr>
            <a:grpSpLocks/>
          </p:cNvGrpSpPr>
          <p:nvPr/>
        </p:nvGrpSpPr>
        <p:grpSpPr bwMode="auto">
          <a:xfrm>
            <a:off x="6900813" y="1001559"/>
            <a:ext cx="75679" cy="75679"/>
            <a:chOff x="2320" y="2000"/>
            <a:chExt cx="64" cy="64"/>
          </a:xfrm>
        </p:grpSpPr>
        <p:sp>
          <p:nvSpPr>
            <p:cNvPr id="85"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7" name="Group 17"/>
          <p:cNvGrpSpPr>
            <a:grpSpLocks/>
          </p:cNvGrpSpPr>
          <p:nvPr/>
        </p:nvGrpSpPr>
        <p:grpSpPr bwMode="auto">
          <a:xfrm>
            <a:off x="6900813" y="1200217"/>
            <a:ext cx="75679" cy="75679"/>
            <a:chOff x="2320" y="2168"/>
            <a:chExt cx="64" cy="64"/>
          </a:xfrm>
        </p:grpSpPr>
        <p:sp>
          <p:nvSpPr>
            <p:cNvPr id="88"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0" name="Group 20"/>
          <p:cNvGrpSpPr>
            <a:grpSpLocks/>
          </p:cNvGrpSpPr>
          <p:nvPr/>
        </p:nvGrpSpPr>
        <p:grpSpPr bwMode="auto">
          <a:xfrm>
            <a:off x="6900813" y="1398875"/>
            <a:ext cx="75679" cy="75679"/>
            <a:chOff x="2320" y="2336"/>
            <a:chExt cx="64" cy="64"/>
          </a:xfrm>
        </p:grpSpPr>
        <p:sp>
          <p:nvSpPr>
            <p:cNvPr id="91"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3" name="Group 23"/>
          <p:cNvGrpSpPr>
            <a:grpSpLocks/>
          </p:cNvGrpSpPr>
          <p:nvPr/>
        </p:nvGrpSpPr>
        <p:grpSpPr bwMode="auto">
          <a:xfrm>
            <a:off x="6900813" y="1597533"/>
            <a:ext cx="75679" cy="75679"/>
            <a:chOff x="2320" y="2504"/>
            <a:chExt cx="64" cy="64"/>
          </a:xfrm>
        </p:grpSpPr>
        <p:sp>
          <p:nvSpPr>
            <p:cNvPr id="94"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6" name="Group 26"/>
          <p:cNvGrpSpPr>
            <a:grpSpLocks/>
          </p:cNvGrpSpPr>
          <p:nvPr/>
        </p:nvGrpSpPr>
        <p:grpSpPr bwMode="auto">
          <a:xfrm>
            <a:off x="6900813" y="1796192"/>
            <a:ext cx="75679" cy="75679"/>
            <a:chOff x="2320" y="2672"/>
            <a:chExt cx="64" cy="64"/>
          </a:xfrm>
        </p:grpSpPr>
        <p:sp>
          <p:nvSpPr>
            <p:cNvPr id="97"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9" name="Group 29"/>
          <p:cNvGrpSpPr>
            <a:grpSpLocks/>
          </p:cNvGrpSpPr>
          <p:nvPr/>
        </p:nvGrpSpPr>
        <p:grpSpPr bwMode="auto">
          <a:xfrm>
            <a:off x="6900813" y="1994850"/>
            <a:ext cx="75679" cy="75679"/>
            <a:chOff x="2320" y="2840"/>
            <a:chExt cx="64" cy="64"/>
          </a:xfrm>
        </p:grpSpPr>
        <p:sp>
          <p:nvSpPr>
            <p:cNvPr id="100"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32"/>
          <p:cNvGrpSpPr>
            <a:grpSpLocks/>
          </p:cNvGrpSpPr>
          <p:nvPr/>
        </p:nvGrpSpPr>
        <p:grpSpPr bwMode="auto">
          <a:xfrm>
            <a:off x="6900813" y="2193508"/>
            <a:ext cx="75679" cy="75679"/>
            <a:chOff x="2320" y="3008"/>
            <a:chExt cx="64" cy="64"/>
          </a:xfrm>
        </p:grpSpPr>
        <p:sp>
          <p:nvSpPr>
            <p:cNvPr id="103"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35"/>
          <p:cNvGrpSpPr>
            <a:grpSpLocks/>
          </p:cNvGrpSpPr>
          <p:nvPr/>
        </p:nvGrpSpPr>
        <p:grpSpPr bwMode="auto">
          <a:xfrm>
            <a:off x="6900813" y="2392166"/>
            <a:ext cx="75679" cy="75679"/>
            <a:chOff x="2320" y="3176"/>
            <a:chExt cx="64" cy="64"/>
          </a:xfrm>
        </p:grpSpPr>
        <p:sp>
          <p:nvSpPr>
            <p:cNvPr id="106"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8"/>
          <p:cNvGrpSpPr>
            <a:grpSpLocks/>
          </p:cNvGrpSpPr>
          <p:nvPr/>
        </p:nvGrpSpPr>
        <p:grpSpPr bwMode="auto">
          <a:xfrm>
            <a:off x="6900813" y="2590825"/>
            <a:ext cx="75679" cy="75679"/>
            <a:chOff x="2320" y="3344"/>
            <a:chExt cx="64" cy="64"/>
          </a:xfrm>
        </p:grpSpPr>
        <p:sp>
          <p:nvSpPr>
            <p:cNvPr id="109"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1"/>
          <p:cNvGrpSpPr>
            <a:grpSpLocks/>
          </p:cNvGrpSpPr>
          <p:nvPr/>
        </p:nvGrpSpPr>
        <p:grpSpPr bwMode="auto">
          <a:xfrm>
            <a:off x="6900813" y="2789483"/>
            <a:ext cx="75679" cy="75679"/>
            <a:chOff x="2320" y="3512"/>
            <a:chExt cx="64" cy="64"/>
          </a:xfrm>
        </p:grpSpPr>
        <p:sp>
          <p:nvSpPr>
            <p:cNvPr id="112"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4" name="Group 44"/>
          <p:cNvGrpSpPr>
            <a:grpSpLocks/>
          </p:cNvGrpSpPr>
          <p:nvPr/>
        </p:nvGrpSpPr>
        <p:grpSpPr bwMode="auto">
          <a:xfrm>
            <a:off x="6900813" y="2988141"/>
            <a:ext cx="75679" cy="75679"/>
            <a:chOff x="2320" y="3680"/>
            <a:chExt cx="64" cy="64"/>
          </a:xfrm>
        </p:grpSpPr>
        <p:sp>
          <p:nvSpPr>
            <p:cNvPr id="115"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7" name="Group 47"/>
          <p:cNvGrpSpPr>
            <a:grpSpLocks/>
          </p:cNvGrpSpPr>
          <p:nvPr/>
        </p:nvGrpSpPr>
        <p:grpSpPr bwMode="auto">
          <a:xfrm>
            <a:off x="6900813" y="3186799"/>
            <a:ext cx="75679" cy="75679"/>
            <a:chOff x="2320" y="3848"/>
            <a:chExt cx="64" cy="64"/>
          </a:xfrm>
        </p:grpSpPr>
        <p:sp>
          <p:nvSpPr>
            <p:cNvPr id="118"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0" name="Line 50"/>
          <p:cNvSpPr>
            <a:spLocks noChangeShapeType="1"/>
          </p:cNvSpPr>
          <p:nvPr/>
        </p:nvSpPr>
        <p:spPr bwMode="auto">
          <a:xfrm flipH="1">
            <a:off x="8537379" y="84074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1"/>
          <p:cNvSpPr>
            <a:spLocks noChangeShapeType="1"/>
          </p:cNvSpPr>
          <p:nvPr/>
        </p:nvSpPr>
        <p:spPr bwMode="auto">
          <a:xfrm flipH="1">
            <a:off x="8537379" y="10393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2"/>
          <p:cNvSpPr>
            <a:spLocks noChangeShapeType="1"/>
          </p:cNvSpPr>
          <p:nvPr/>
        </p:nvSpPr>
        <p:spPr bwMode="auto">
          <a:xfrm flipH="1">
            <a:off x="8537379" y="123805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53"/>
          <p:cNvSpPr>
            <a:spLocks noChangeShapeType="1"/>
          </p:cNvSpPr>
          <p:nvPr/>
        </p:nvSpPr>
        <p:spPr bwMode="auto">
          <a:xfrm flipH="1">
            <a:off x="8537379" y="143671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54"/>
          <p:cNvSpPr>
            <a:spLocks noChangeShapeType="1"/>
          </p:cNvSpPr>
          <p:nvPr/>
        </p:nvSpPr>
        <p:spPr bwMode="auto">
          <a:xfrm flipH="1">
            <a:off x="8537379" y="163537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55"/>
          <p:cNvSpPr>
            <a:spLocks noChangeShapeType="1"/>
          </p:cNvSpPr>
          <p:nvPr/>
        </p:nvSpPr>
        <p:spPr bwMode="auto">
          <a:xfrm flipH="1">
            <a:off x="8537379" y="18340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56"/>
          <p:cNvSpPr>
            <a:spLocks noChangeShapeType="1"/>
          </p:cNvSpPr>
          <p:nvPr/>
        </p:nvSpPr>
        <p:spPr bwMode="auto">
          <a:xfrm flipH="1">
            <a:off x="8537379" y="20326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57"/>
          <p:cNvSpPr>
            <a:spLocks noChangeShapeType="1"/>
          </p:cNvSpPr>
          <p:nvPr/>
        </p:nvSpPr>
        <p:spPr bwMode="auto">
          <a:xfrm flipH="1">
            <a:off x="8537379" y="223134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58"/>
          <p:cNvSpPr>
            <a:spLocks noChangeShapeType="1"/>
          </p:cNvSpPr>
          <p:nvPr/>
        </p:nvSpPr>
        <p:spPr bwMode="auto">
          <a:xfrm flipH="1">
            <a:off x="8537379" y="243000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59"/>
          <p:cNvSpPr>
            <a:spLocks noChangeShapeType="1"/>
          </p:cNvSpPr>
          <p:nvPr/>
        </p:nvSpPr>
        <p:spPr bwMode="auto">
          <a:xfrm flipH="1">
            <a:off x="8537379" y="262866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0"/>
          <p:cNvSpPr>
            <a:spLocks noChangeShapeType="1"/>
          </p:cNvSpPr>
          <p:nvPr/>
        </p:nvSpPr>
        <p:spPr bwMode="auto">
          <a:xfrm flipH="1">
            <a:off x="8537379" y="282732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1"/>
          <p:cNvSpPr>
            <a:spLocks noChangeShapeType="1"/>
          </p:cNvSpPr>
          <p:nvPr/>
        </p:nvSpPr>
        <p:spPr bwMode="auto">
          <a:xfrm flipH="1">
            <a:off x="8537379" y="302598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2"/>
          <p:cNvSpPr>
            <a:spLocks noChangeShapeType="1"/>
          </p:cNvSpPr>
          <p:nvPr/>
        </p:nvSpPr>
        <p:spPr bwMode="auto">
          <a:xfrm flipH="1">
            <a:off x="8537379" y="322463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43" name="Rectangle 142"/>
          <p:cNvSpPr/>
          <p:nvPr/>
        </p:nvSpPr>
        <p:spPr>
          <a:xfrm>
            <a:off x="7014334" y="405972"/>
            <a:ext cx="1494666"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4" name="Group 11"/>
          <p:cNvGrpSpPr>
            <a:grpSpLocks/>
          </p:cNvGrpSpPr>
          <p:nvPr/>
        </p:nvGrpSpPr>
        <p:grpSpPr bwMode="auto">
          <a:xfrm>
            <a:off x="8412884" y="758450"/>
            <a:ext cx="75679" cy="75679"/>
            <a:chOff x="2320" y="1832"/>
            <a:chExt cx="64" cy="64"/>
          </a:xfrm>
        </p:grpSpPr>
        <p:sp>
          <p:nvSpPr>
            <p:cNvPr id="14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47" name="Group 11"/>
          <p:cNvGrpSpPr>
            <a:grpSpLocks/>
          </p:cNvGrpSpPr>
          <p:nvPr/>
        </p:nvGrpSpPr>
        <p:grpSpPr bwMode="auto">
          <a:xfrm>
            <a:off x="8412884" y="1319554"/>
            <a:ext cx="75679" cy="75679"/>
            <a:chOff x="2320" y="1832"/>
            <a:chExt cx="64" cy="64"/>
          </a:xfrm>
        </p:grpSpPr>
        <p:sp>
          <p:nvSpPr>
            <p:cNvPr id="148"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 name="Group 11"/>
          <p:cNvGrpSpPr>
            <a:grpSpLocks/>
          </p:cNvGrpSpPr>
          <p:nvPr/>
        </p:nvGrpSpPr>
        <p:grpSpPr bwMode="auto">
          <a:xfrm>
            <a:off x="8412884" y="1880658"/>
            <a:ext cx="75679" cy="75679"/>
            <a:chOff x="2320" y="1832"/>
            <a:chExt cx="64" cy="64"/>
          </a:xfrm>
        </p:grpSpPr>
        <p:sp>
          <p:nvSpPr>
            <p:cNvPr id="151"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2"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3" name="Group 11"/>
          <p:cNvGrpSpPr>
            <a:grpSpLocks/>
          </p:cNvGrpSpPr>
          <p:nvPr/>
        </p:nvGrpSpPr>
        <p:grpSpPr bwMode="auto">
          <a:xfrm>
            <a:off x="8412884" y="2441762"/>
            <a:ext cx="75679" cy="75679"/>
            <a:chOff x="2320" y="1832"/>
            <a:chExt cx="64" cy="64"/>
          </a:xfrm>
        </p:grpSpPr>
        <p:sp>
          <p:nvSpPr>
            <p:cNvPr id="154"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6" name="Group 11"/>
          <p:cNvGrpSpPr>
            <a:grpSpLocks/>
          </p:cNvGrpSpPr>
          <p:nvPr/>
        </p:nvGrpSpPr>
        <p:grpSpPr bwMode="auto">
          <a:xfrm>
            <a:off x="8412884" y="3002866"/>
            <a:ext cx="75679" cy="75679"/>
            <a:chOff x="2320" y="1832"/>
            <a:chExt cx="64" cy="64"/>
          </a:xfrm>
        </p:grpSpPr>
        <p:sp>
          <p:nvSpPr>
            <p:cNvPr id="157"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8"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59" name="Line 50"/>
          <p:cNvSpPr>
            <a:spLocks noChangeShapeType="1"/>
          </p:cNvSpPr>
          <p:nvPr/>
        </p:nvSpPr>
        <p:spPr bwMode="auto">
          <a:xfrm flipH="1">
            <a:off x="7040763" y="7962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0" name="Line 50"/>
          <p:cNvSpPr>
            <a:spLocks noChangeShapeType="1"/>
          </p:cNvSpPr>
          <p:nvPr/>
        </p:nvSpPr>
        <p:spPr bwMode="auto">
          <a:xfrm flipH="1">
            <a:off x="7047113" y="135739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1" name="Line 50"/>
          <p:cNvSpPr>
            <a:spLocks noChangeShapeType="1"/>
          </p:cNvSpPr>
          <p:nvPr/>
        </p:nvSpPr>
        <p:spPr bwMode="auto">
          <a:xfrm flipH="1">
            <a:off x="7047113" y="19184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2" name="Line 50"/>
          <p:cNvSpPr>
            <a:spLocks noChangeShapeType="1"/>
          </p:cNvSpPr>
          <p:nvPr/>
        </p:nvSpPr>
        <p:spPr bwMode="auto">
          <a:xfrm flipH="1">
            <a:off x="7047113" y="248177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3" name="Line 50"/>
          <p:cNvSpPr>
            <a:spLocks noChangeShapeType="1"/>
          </p:cNvSpPr>
          <p:nvPr/>
        </p:nvSpPr>
        <p:spPr bwMode="auto">
          <a:xfrm flipH="1">
            <a:off x="7047113" y="304005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4" name="Line 64"/>
          <p:cNvSpPr>
            <a:spLocks noChangeShapeType="1"/>
          </p:cNvSpPr>
          <p:nvPr/>
        </p:nvSpPr>
        <p:spPr bwMode="auto">
          <a:xfrm flipH="1">
            <a:off x="7156449" y="795112"/>
            <a:ext cx="1238977"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5" name="Line 64"/>
          <p:cNvSpPr>
            <a:spLocks noChangeShapeType="1"/>
          </p:cNvSpPr>
          <p:nvPr/>
        </p:nvSpPr>
        <p:spPr bwMode="auto">
          <a:xfrm flipH="1">
            <a:off x="7156449" y="1357394"/>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6" name="Line 64"/>
          <p:cNvSpPr>
            <a:spLocks noChangeShapeType="1"/>
          </p:cNvSpPr>
          <p:nvPr/>
        </p:nvSpPr>
        <p:spPr bwMode="auto">
          <a:xfrm flipH="1">
            <a:off x="7156449" y="1919676"/>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7" name="Line 64"/>
          <p:cNvSpPr>
            <a:spLocks noChangeShapeType="1"/>
          </p:cNvSpPr>
          <p:nvPr/>
        </p:nvSpPr>
        <p:spPr bwMode="auto">
          <a:xfrm flipH="1">
            <a:off x="7156449" y="2481958"/>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8" name="Line 64"/>
          <p:cNvSpPr>
            <a:spLocks noChangeShapeType="1"/>
          </p:cNvSpPr>
          <p:nvPr/>
        </p:nvSpPr>
        <p:spPr bwMode="auto">
          <a:xfrm flipH="1">
            <a:off x="7156449" y="3044240"/>
            <a:ext cx="1238978" cy="0"/>
          </a:xfrm>
          <a:prstGeom prst="line">
            <a:avLst/>
          </a:prstGeom>
          <a:noFill/>
          <a:ln w="38100">
            <a:solidFill>
              <a:srgbClr val="FF0000"/>
            </a:solidFill>
            <a:round/>
            <a:headEnd type="stealth" w="med" len="me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 name="Rectangle 1"/>
          <p:cNvSpPr/>
          <p:nvPr/>
        </p:nvSpPr>
        <p:spPr>
          <a:xfrm>
            <a:off x="6805042" y="1238057"/>
            <a:ext cx="687958" cy="236497"/>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01198" y="36640"/>
            <a:ext cx="1498991" cy="369332"/>
          </a:xfrm>
          <a:prstGeom prst="rect">
            <a:avLst/>
          </a:prstGeom>
          <a:noFill/>
        </p:spPr>
        <p:txBody>
          <a:bodyPr wrap="none" rtlCol="0">
            <a:spAutoFit/>
          </a:bodyPr>
          <a:lstStyle/>
          <a:p>
            <a:r>
              <a:rPr lang="en-US" dirty="0">
                <a:solidFill>
                  <a:srgbClr val="0000FF"/>
                </a:solidFill>
                <a:latin typeface="Times New Roman"/>
                <a:cs typeface="Times New Roman"/>
              </a:rPr>
              <a:t>Gaussian plug</a:t>
            </a:r>
          </a:p>
        </p:txBody>
      </p:sp>
      <p:sp>
        <p:nvSpPr>
          <p:cNvPr id="4" name="Freeform 3"/>
          <p:cNvSpPr/>
          <p:nvPr/>
        </p:nvSpPr>
        <p:spPr>
          <a:xfrm>
            <a:off x="7159973" y="240295"/>
            <a:ext cx="663699" cy="966205"/>
          </a:xfrm>
          <a:custGeom>
            <a:avLst/>
            <a:gdLst>
              <a:gd name="connsiteX0" fmla="*/ 383827 w 663699"/>
              <a:gd name="connsiteY0" fmla="*/ 39105 h 966205"/>
              <a:gd name="connsiteX1" fmla="*/ 650527 w 663699"/>
              <a:gd name="connsiteY1" fmla="*/ 39105 h 966205"/>
              <a:gd name="connsiteX2" fmla="*/ 15527 w 663699"/>
              <a:gd name="connsiteY2" fmla="*/ 445505 h 966205"/>
              <a:gd name="connsiteX3" fmla="*/ 180627 w 663699"/>
              <a:gd name="connsiteY3" fmla="*/ 966205 h 966205"/>
            </a:gdLst>
            <a:ahLst/>
            <a:cxnLst>
              <a:cxn ang="0">
                <a:pos x="connsiteX0" y="connsiteY0"/>
              </a:cxn>
              <a:cxn ang="0">
                <a:pos x="connsiteX1" y="connsiteY1"/>
              </a:cxn>
              <a:cxn ang="0">
                <a:pos x="connsiteX2" y="connsiteY2"/>
              </a:cxn>
              <a:cxn ang="0">
                <a:pos x="connsiteX3" y="connsiteY3"/>
              </a:cxn>
            </a:cxnLst>
            <a:rect l="l" t="t" r="r" b="b"/>
            <a:pathLst>
              <a:path w="663699" h="966205">
                <a:moveTo>
                  <a:pt x="383827" y="39105"/>
                </a:moveTo>
                <a:cubicBezTo>
                  <a:pt x="547868" y="5238"/>
                  <a:pt x="711910" y="-28628"/>
                  <a:pt x="650527" y="39105"/>
                </a:cubicBezTo>
                <a:cubicBezTo>
                  <a:pt x="589144" y="106838"/>
                  <a:pt x="93844" y="290988"/>
                  <a:pt x="15527" y="445505"/>
                </a:cubicBezTo>
                <a:cubicBezTo>
                  <a:pt x="-62790" y="600022"/>
                  <a:pt x="180627" y="966205"/>
                  <a:pt x="180627" y="966205"/>
                </a:cubicBez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33" name="Object 132"/>
          <p:cNvGraphicFramePr>
            <a:graphicFrameLocks noChangeAspect="1"/>
          </p:cNvGraphicFramePr>
          <p:nvPr>
            <p:extLst>
              <p:ext uri="{D42A27DB-BD31-4B8C-83A1-F6EECF244321}">
                <p14:modId xmlns:p14="http://schemas.microsoft.com/office/powerpoint/2010/main" val="1231023007"/>
              </p:ext>
            </p:extLst>
          </p:nvPr>
        </p:nvGraphicFramePr>
        <p:xfrm>
          <a:off x="1452563" y="2392509"/>
          <a:ext cx="1128712" cy="698500"/>
        </p:xfrm>
        <a:graphic>
          <a:graphicData uri="http://schemas.openxmlformats.org/presentationml/2006/ole">
            <mc:AlternateContent xmlns:mc="http://schemas.openxmlformats.org/markup-compatibility/2006">
              <mc:Choice xmlns:v="urn:schemas-microsoft-com:vml" Requires="v">
                <p:oleObj spid="_x0000_s2327879" name="Equation" r:id="rId6" imgW="673100" imgH="419100" progId="Equation.DSMT4">
                  <p:embed/>
                </p:oleObj>
              </mc:Choice>
              <mc:Fallback>
                <p:oleObj name="Equation" r:id="rId6" imgW="673100" imgH="419100" progId="Equation.DSMT4">
                  <p:embed/>
                  <p:pic>
                    <p:nvPicPr>
                      <p:cNvPr id="0" name=""/>
                      <p:cNvPicPr/>
                      <p:nvPr/>
                    </p:nvPicPr>
                    <p:blipFill>
                      <a:blip r:embed="rId7"/>
                      <a:stretch>
                        <a:fillRect/>
                      </a:stretch>
                    </p:blipFill>
                    <p:spPr>
                      <a:xfrm>
                        <a:off x="1452563" y="2392509"/>
                        <a:ext cx="1128712" cy="698500"/>
                      </a:xfrm>
                      <a:prstGeom prst="rect">
                        <a:avLst/>
                      </a:prstGeom>
                    </p:spPr>
                  </p:pic>
                </p:oleObj>
              </mc:Fallback>
            </mc:AlternateContent>
          </a:graphicData>
        </a:graphic>
      </p:graphicFrame>
      <p:sp>
        <p:nvSpPr>
          <p:cNvPr id="135" name="TextBox 134"/>
          <p:cNvSpPr txBox="1"/>
          <p:nvPr/>
        </p:nvSpPr>
        <p:spPr>
          <a:xfrm>
            <a:off x="244411" y="4892300"/>
            <a:ext cx="7579261" cy="1323439"/>
          </a:xfrm>
          <a:prstGeom prst="rect">
            <a:avLst/>
          </a:prstGeom>
          <a:noFill/>
        </p:spPr>
        <p:txBody>
          <a:bodyPr wrap="square" rtlCol="0">
            <a:spAutoFit/>
          </a:bodyPr>
          <a:lstStyle/>
          <a:p>
            <a:r>
              <a:rPr lang="en-US" sz="2000" dirty="0">
                <a:solidFill>
                  <a:srgbClr val="FF0000"/>
                </a:solidFill>
                <a:latin typeface="Apple Chancery"/>
                <a:cs typeface="Apple Chancery"/>
              </a:rPr>
              <a:t>Bottom line:  </a:t>
            </a:r>
            <a:r>
              <a:rPr lang="en-US" sz="2000" dirty="0">
                <a:latin typeface="Times New Roman"/>
                <a:cs typeface="Times New Roman"/>
              </a:rPr>
              <a:t>When dealing with a dielectric, you can assume the “charge enclosed” part of Gauss’s Law is equal to the </a:t>
            </a:r>
            <a:r>
              <a:rPr lang="en-US" sz="2000" i="1" dirty="0">
                <a:solidFill>
                  <a:srgbClr val="0000FF"/>
                </a:solidFill>
                <a:latin typeface="Times New Roman"/>
                <a:cs typeface="Times New Roman"/>
              </a:rPr>
              <a:t>charge on the cap plates</a:t>
            </a:r>
            <a:r>
              <a:rPr lang="en-US" sz="2000" dirty="0">
                <a:solidFill>
                  <a:srgbClr val="008000"/>
                </a:solidFill>
                <a:latin typeface="Times New Roman"/>
                <a:cs typeface="Times New Roman"/>
              </a:rPr>
              <a:t> (ignoring the induced charge on the dielectric) </a:t>
            </a:r>
            <a:r>
              <a:rPr lang="en-US" sz="2000" dirty="0">
                <a:latin typeface="Times New Roman"/>
                <a:cs typeface="Times New Roman"/>
              </a:rPr>
              <a:t>if you include the insulator’s dielectric constant in the Gauss’s Law expression as:</a:t>
            </a:r>
          </a:p>
        </p:txBody>
      </p:sp>
      <p:graphicFrame>
        <p:nvGraphicFramePr>
          <p:cNvPr id="137" name="Object 136"/>
          <p:cNvGraphicFramePr>
            <a:graphicFrameLocks noChangeAspect="1"/>
          </p:cNvGraphicFramePr>
          <p:nvPr>
            <p:extLst>
              <p:ext uri="{D42A27DB-BD31-4B8C-83A1-F6EECF244321}">
                <p14:modId xmlns:p14="http://schemas.microsoft.com/office/powerpoint/2010/main" val="1812555335"/>
              </p:ext>
            </p:extLst>
          </p:nvPr>
        </p:nvGraphicFramePr>
        <p:xfrm>
          <a:off x="7040763" y="5791876"/>
          <a:ext cx="1533525" cy="720725"/>
        </p:xfrm>
        <a:graphic>
          <a:graphicData uri="http://schemas.openxmlformats.org/presentationml/2006/ole">
            <mc:AlternateContent xmlns:mc="http://schemas.openxmlformats.org/markup-compatibility/2006">
              <mc:Choice xmlns:v="urn:schemas-microsoft-com:vml" Requires="v">
                <p:oleObj spid="_x0000_s2327880" name="Equation" r:id="rId8" imgW="914400" imgH="431800" progId="Equation.DSMT4">
                  <p:embed/>
                </p:oleObj>
              </mc:Choice>
              <mc:Fallback>
                <p:oleObj name="Equation" r:id="rId8" imgW="914400" imgH="431800" progId="Equation.DSMT4">
                  <p:embed/>
                  <p:pic>
                    <p:nvPicPr>
                      <p:cNvPr id="0" name=""/>
                      <p:cNvPicPr/>
                      <p:nvPr/>
                    </p:nvPicPr>
                    <p:blipFill>
                      <a:blip r:embed="rId9"/>
                      <a:stretch>
                        <a:fillRect/>
                      </a:stretch>
                    </p:blipFill>
                    <p:spPr>
                      <a:xfrm>
                        <a:off x="7040763" y="5791876"/>
                        <a:ext cx="1533525" cy="720725"/>
                      </a:xfrm>
                      <a:prstGeom prst="rect">
                        <a:avLst/>
                      </a:prstGeom>
                    </p:spPr>
                  </p:pic>
                </p:oleObj>
              </mc:Fallback>
            </mc:AlternateContent>
          </a:graphicData>
        </a:graphic>
      </p:graphicFrame>
      <p:graphicFrame>
        <p:nvGraphicFramePr>
          <p:cNvPr id="136" name="Object 135"/>
          <p:cNvGraphicFramePr>
            <a:graphicFrameLocks noChangeAspect="1"/>
          </p:cNvGraphicFramePr>
          <p:nvPr>
            <p:extLst>
              <p:ext uri="{D42A27DB-BD31-4B8C-83A1-F6EECF244321}">
                <p14:modId xmlns:p14="http://schemas.microsoft.com/office/powerpoint/2010/main" val="1620201269"/>
              </p:ext>
            </p:extLst>
          </p:nvPr>
        </p:nvGraphicFramePr>
        <p:xfrm>
          <a:off x="6327775" y="3284538"/>
          <a:ext cx="533400" cy="379412"/>
        </p:xfrm>
        <a:graphic>
          <a:graphicData uri="http://schemas.openxmlformats.org/presentationml/2006/ole">
            <mc:AlternateContent xmlns:mc="http://schemas.openxmlformats.org/markup-compatibility/2006">
              <mc:Choice xmlns:v="urn:schemas-microsoft-com:vml" Requires="v">
                <p:oleObj spid="_x0000_s2327881" name="Equation" r:id="rId10" imgW="317500" imgH="228600" progId="Equation.DSMT4">
                  <p:embed/>
                </p:oleObj>
              </mc:Choice>
              <mc:Fallback>
                <p:oleObj name="Equation" r:id="rId10" imgW="317500" imgH="228600" progId="Equation.DSMT4">
                  <p:embed/>
                  <p:pic>
                    <p:nvPicPr>
                      <p:cNvPr id="0" name=""/>
                      <p:cNvPicPr/>
                      <p:nvPr/>
                    </p:nvPicPr>
                    <p:blipFill>
                      <a:blip r:embed="rId11"/>
                      <a:stretch>
                        <a:fillRect/>
                      </a:stretch>
                    </p:blipFill>
                    <p:spPr>
                      <a:xfrm>
                        <a:off x="6327775" y="3284538"/>
                        <a:ext cx="533400" cy="379412"/>
                      </a:xfrm>
                      <a:prstGeom prst="rect">
                        <a:avLst/>
                      </a:prstGeom>
                    </p:spPr>
                  </p:pic>
                </p:oleObj>
              </mc:Fallback>
            </mc:AlternateContent>
          </a:graphicData>
        </a:graphic>
      </p:graphicFrame>
      <p:graphicFrame>
        <p:nvGraphicFramePr>
          <p:cNvPr id="138" name="Object 137"/>
          <p:cNvGraphicFramePr>
            <a:graphicFrameLocks noChangeAspect="1"/>
          </p:cNvGraphicFramePr>
          <p:nvPr>
            <p:extLst>
              <p:ext uri="{D42A27DB-BD31-4B8C-83A1-F6EECF244321}">
                <p14:modId xmlns:p14="http://schemas.microsoft.com/office/powerpoint/2010/main" val="750324423"/>
              </p:ext>
            </p:extLst>
          </p:nvPr>
        </p:nvGraphicFramePr>
        <p:xfrm>
          <a:off x="4305300" y="2070529"/>
          <a:ext cx="404813" cy="485775"/>
        </p:xfrm>
        <a:graphic>
          <a:graphicData uri="http://schemas.openxmlformats.org/presentationml/2006/ole">
            <mc:AlternateContent xmlns:mc="http://schemas.openxmlformats.org/markup-compatibility/2006">
              <mc:Choice xmlns:v="urn:schemas-microsoft-com:vml" Requires="v">
                <p:oleObj spid="_x0000_s2327882" name="Equation" r:id="rId12" imgW="241300" imgH="292100" progId="Equation.DSMT4">
                  <p:embed/>
                </p:oleObj>
              </mc:Choice>
              <mc:Fallback>
                <p:oleObj name="Equation" r:id="rId12" imgW="241300" imgH="292100" progId="Equation.DSMT4">
                  <p:embed/>
                  <p:pic>
                    <p:nvPicPr>
                      <p:cNvPr id="0" name=""/>
                      <p:cNvPicPr/>
                      <p:nvPr/>
                    </p:nvPicPr>
                    <p:blipFill>
                      <a:blip r:embed="rId13"/>
                      <a:stretch>
                        <a:fillRect/>
                      </a:stretch>
                    </p:blipFill>
                    <p:spPr>
                      <a:xfrm>
                        <a:off x="4305300" y="2070529"/>
                        <a:ext cx="404813" cy="485775"/>
                      </a:xfrm>
                      <a:prstGeom prst="rect">
                        <a:avLst/>
                      </a:prstGeom>
                    </p:spPr>
                  </p:pic>
                </p:oleObj>
              </mc:Fallback>
            </mc:AlternateContent>
          </a:graphicData>
        </a:graphic>
      </p:graphicFrame>
      <p:sp>
        <p:nvSpPr>
          <p:cNvPr id="139" name="TextBox 138"/>
          <p:cNvSpPr txBox="1"/>
          <p:nvPr/>
        </p:nvSpPr>
        <p:spPr>
          <a:xfrm>
            <a:off x="244411" y="2373032"/>
            <a:ext cx="5494402" cy="707886"/>
          </a:xfrm>
          <a:prstGeom prst="rect">
            <a:avLst/>
          </a:prstGeom>
          <a:noFill/>
        </p:spPr>
        <p:txBody>
          <a:bodyPr wrap="square" rtlCol="0">
            <a:spAutoFit/>
          </a:bodyPr>
          <a:lstStyle/>
          <a:p>
            <a:r>
              <a:rPr lang="en-US" sz="2000" dirty="0">
                <a:latin typeface="Times New Roman"/>
                <a:cs typeface="Times New Roman"/>
              </a:rPr>
              <a:t>                                    and Gauss’s Law can be written in</a:t>
            </a:r>
          </a:p>
        </p:txBody>
      </p:sp>
      <p:sp>
        <p:nvSpPr>
          <p:cNvPr id="140" name="TextBox 139"/>
          <p:cNvSpPr txBox="1"/>
          <p:nvPr/>
        </p:nvSpPr>
        <p:spPr>
          <a:xfrm>
            <a:off x="244411" y="2988141"/>
            <a:ext cx="2336864" cy="707886"/>
          </a:xfrm>
          <a:prstGeom prst="rect">
            <a:avLst/>
          </a:prstGeom>
          <a:noFill/>
        </p:spPr>
        <p:txBody>
          <a:bodyPr wrap="square" rtlCol="0">
            <a:spAutoFit/>
          </a:bodyPr>
          <a:lstStyle/>
          <a:p>
            <a:r>
              <a:rPr lang="en-US" sz="2000" dirty="0">
                <a:latin typeface="Times New Roman"/>
                <a:cs typeface="Times New Roman"/>
              </a:rPr>
              <a:t>terms of the </a:t>
            </a:r>
            <a:r>
              <a:rPr lang="en-US" sz="2000" i="1" dirty="0">
                <a:solidFill>
                  <a:srgbClr val="0000FF"/>
                </a:solidFill>
                <a:latin typeface="Times New Roman"/>
                <a:cs typeface="Times New Roman"/>
              </a:rPr>
              <a:t>charge on the plates </a:t>
            </a:r>
            <a:r>
              <a:rPr lang="en-US" sz="2000" i="1" dirty="0">
                <a:solidFill>
                  <a:srgbClr val="FF0000"/>
                </a:solidFill>
                <a:latin typeface="Times New Roman"/>
                <a:cs typeface="Times New Roman"/>
              </a:rPr>
              <a:t>q</a:t>
            </a:r>
            <a:r>
              <a:rPr lang="en-US" sz="2000" dirty="0">
                <a:latin typeface="Times New Roman"/>
                <a:cs typeface="Times New Roman"/>
              </a:rPr>
              <a:t> as:</a:t>
            </a:r>
          </a:p>
        </p:txBody>
      </p:sp>
    </p:spTree>
    <p:extLst>
      <p:ext uri="{BB962C8B-B14F-4D97-AF65-F5344CB8AC3E}">
        <p14:creationId xmlns:p14="http://schemas.microsoft.com/office/powerpoint/2010/main" val="130001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dissolve">
                                      <p:cBhvr>
                                        <p:cTn id="7" dur="500"/>
                                        <p:tgtEl>
                                          <p:spTgt spid="1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dissolve">
                                      <p:cBhvr>
                                        <p:cTn id="15" dur="5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dissolve">
                                      <p:cBhvr>
                                        <p:cTn id="20" dur="500"/>
                                        <p:tgtEl>
                                          <p:spTgt spid="13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dissolve">
                                      <p:cBhvr>
                                        <p:cTn id="23" dur="500"/>
                                        <p:tgtEl>
                                          <p:spTgt spid="14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dissolve">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dissolv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dissolve">
                                      <p:cBhvr>
                                        <p:cTn id="38" dur="500"/>
                                        <p:tgtEl>
                                          <p:spTgt spid="135"/>
                                        </p:tgtEl>
                                      </p:cBhvr>
                                    </p:animEffect>
                                  </p:childTnLst>
                                </p:cTn>
                              </p:par>
                              <p:par>
                                <p:cTn id="39" presetID="9"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dissolve">
                                      <p:cBhvr>
                                        <p:cTn id="4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135" grpId="0"/>
      <p:bldP spid="139" grpId="0"/>
      <p:bldP spid="1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8002407" y="562126"/>
            <a:ext cx="782430" cy="2440841"/>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6515101" y="563044"/>
            <a:ext cx="1254440" cy="2442927"/>
            <a:chOff x="5822950" y="476250"/>
            <a:chExt cx="1873250" cy="3648015"/>
          </a:xfrm>
        </p:grpSpPr>
        <p:sp>
          <p:nvSpPr>
            <p:cNvPr id="29" name="Freeform 28"/>
            <p:cNvSpPr/>
            <p:nvPr/>
          </p:nvSpPr>
          <p:spPr>
            <a:xfrm>
              <a:off x="6391798" y="1195724"/>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6525148" y="1195724"/>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5"/>
            <p:cNvSpPr>
              <a:spLocks/>
            </p:cNvSpPr>
            <p:nvPr/>
          </p:nvSpPr>
          <p:spPr bwMode="auto">
            <a:xfrm>
              <a:off x="6389611" y="1385404"/>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32" name="Line 37"/>
            <p:cNvSpPr>
              <a:spLocks noChangeShapeType="1"/>
            </p:cNvSpPr>
            <p:nvPr/>
          </p:nvSpPr>
          <p:spPr bwMode="auto">
            <a:xfrm flipH="1">
              <a:off x="5822950" y="2447263"/>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41"/>
            <p:cNvSpPr>
              <a:spLocks noChangeShapeType="1"/>
            </p:cNvSpPr>
            <p:nvPr/>
          </p:nvSpPr>
          <p:spPr bwMode="auto">
            <a:xfrm flipV="1">
              <a:off x="6531276"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42"/>
            <p:cNvSpPr>
              <a:spLocks noChangeShapeType="1"/>
            </p:cNvSpPr>
            <p:nvPr/>
          </p:nvSpPr>
          <p:spPr bwMode="auto">
            <a:xfrm flipV="1">
              <a:off x="6389611" y="1196517"/>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44"/>
            <p:cNvSpPr>
              <a:spLocks noChangeShapeType="1"/>
            </p:cNvSpPr>
            <p:nvPr/>
          </p:nvSpPr>
          <p:spPr bwMode="auto">
            <a:xfrm flipH="1">
              <a:off x="6625719" y="1196517"/>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49"/>
            <p:cNvSpPr>
              <a:spLocks noChangeShapeType="1"/>
            </p:cNvSpPr>
            <p:nvPr/>
          </p:nvSpPr>
          <p:spPr bwMode="auto">
            <a:xfrm flipV="1">
              <a:off x="6531276" y="3935378"/>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51"/>
            <p:cNvSpPr>
              <a:spLocks noChangeShapeType="1"/>
            </p:cNvSpPr>
            <p:nvPr/>
          </p:nvSpPr>
          <p:spPr bwMode="auto">
            <a:xfrm>
              <a:off x="6767385" y="1196517"/>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Freeform 38"/>
            <p:cNvSpPr/>
            <p:nvPr/>
          </p:nvSpPr>
          <p:spPr>
            <a:xfrm>
              <a:off x="6527800" y="476250"/>
              <a:ext cx="1168400" cy="3644900"/>
            </a:xfrm>
            <a:custGeom>
              <a:avLst/>
              <a:gdLst>
                <a:gd name="connsiteX0" fmla="*/ 6350 w 1168400"/>
                <a:gd name="connsiteY0" fmla="*/ 914400 h 3644900"/>
                <a:gd name="connsiteX1" fmla="*/ 1168400 w 1168400"/>
                <a:gd name="connsiteY1" fmla="*/ 0 h 3644900"/>
                <a:gd name="connsiteX2" fmla="*/ 1168400 w 1168400"/>
                <a:gd name="connsiteY2" fmla="*/ 2724150 h 3644900"/>
                <a:gd name="connsiteX3" fmla="*/ 0 w 1168400"/>
                <a:gd name="connsiteY3" fmla="*/ 3644900 h 3644900"/>
                <a:gd name="connsiteX4" fmla="*/ 6350 w 1168400"/>
                <a:gd name="connsiteY4" fmla="*/ 914400 h 364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3644900">
                  <a:moveTo>
                    <a:pt x="6350" y="914400"/>
                  </a:moveTo>
                  <a:lnTo>
                    <a:pt x="1168400" y="0"/>
                  </a:lnTo>
                  <a:lnTo>
                    <a:pt x="1168400" y="2724150"/>
                  </a:lnTo>
                  <a:lnTo>
                    <a:pt x="0" y="3644900"/>
                  </a:lnTo>
                  <a:cubicBezTo>
                    <a:pt x="2117" y="2734733"/>
                    <a:pt x="4233" y="1824567"/>
                    <a:pt x="6350" y="914400"/>
                  </a:cubicBezTo>
                  <a:close/>
                </a:path>
              </a:pathLst>
            </a:custGeom>
            <a:solidFill>
              <a:srgbClr val="8DF31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6388100" y="476250"/>
              <a:ext cx="1304925" cy="911225"/>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58" name="Object 57"/>
          <p:cNvGraphicFramePr>
            <a:graphicFrameLocks noChangeAspect="1"/>
          </p:cNvGraphicFramePr>
          <p:nvPr>
            <p:extLst>
              <p:ext uri="{D42A27DB-BD31-4B8C-83A1-F6EECF244321}">
                <p14:modId xmlns:p14="http://schemas.microsoft.com/office/powerpoint/2010/main" val="880847001"/>
              </p:ext>
            </p:extLst>
          </p:nvPr>
        </p:nvGraphicFramePr>
        <p:xfrm>
          <a:off x="1806575" y="2914406"/>
          <a:ext cx="4826000" cy="1779587"/>
        </p:xfrm>
        <a:graphic>
          <a:graphicData uri="http://schemas.openxmlformats.org/presentationml/2006/ole">
            <mc:AlternateContent xmlns:mc="http://schemas.openxmlformats.org/markup-compatibility/2006">
              <mc:Choice xmlns:v="urn:schemas-microsoft-com:vml" Requires="v">
                <p:oleObj spid="_x0000_s2325186" name="Equation" r:id="rId4" imgW="2882900" imgH="1066800" progId="Equation.DSMT4">
                  <p:embed/>
                </p:oleObj>
              </mc:Choice>
              <mc:Fallback>
                <p:oleObj name="Equation" r:id="rId4" imgW="2882900" imgH="1066800" progId="Equation.DSMT4">
                  <p:embed/>
                  <p:pic>
                    <p:nvPicPr>
                      <p:cNvPr id="0" name=""/>
                      <p:cNvPicPr/>
                      <p:nvPr/>
                    </p:nvPicPr>
                    <p:blipFill>
                      <a:blip r:embed="rId5"/>
                      <a:stretch>
                        <a:fillRect/>
                      </a:stretch>
                    </p:blipFill>
                    <p:spPr>
                      <a:xfrm>
                        <a:off x="1806575" y="2914406"/>
                        <a:ext cx="4826000" cy="1779587"/>
                      </a:xfrm>
                      <a:prstGeom prst="rect">
                        <a:avLst/>
                      </a:prstGeom>
                    </p:spPr>
                  </p:pic>
                </p:oleObj>
              </mc:Fallback>
            </mc:AlternateContent>
          </a:graphicData>
        </a:graphic>
      </p:graphicFrame>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35.)</a:t>
            </a:r>
          </a:p>
        </p:txBody>
      </p:sp>
      <p:sp>
        <p:nvSpPr>
          <p:cNvPr id="43" name="Rectangle 36"/>
          <p:cNvSpPr>
            <a:spLocks/>
          </p:cNvSpPr>
          <p:nvPr/>
        </p:nvSpPr>
        <p:spPr bwMode="auto">
          <a:xfrm>
            <a:off x="7907539" y="1173254"/>
            <a:ext cx="94867" cy="1834104"/>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27" name="Freeform 26"/>
          <p:cNvSpPr/>
          <p:nvPr/>
        </p:nvSpPr>
        <p:spPr>
          <a:xfrm>
            <a:off x="7910982" y="558653"/>
            <a:ext cx="873855" cy="610210"/>
          </a:xfrm>
          <a:custGeom>
            <a:avLst/>
            <a:gdLst>
              <a:gd name="connsiteX0" fmla="*/ 0 w 1304925"/>
              <a:gd name="connsiteY0" fmla="*/ 901700 h 911225"/>
              <a:gd name="connsiteX1" fmla="*/ 142875 w 1304925"/>
              <a:gd name="connsiteY1" fmla="*/ 911225 h 911225"/>
              <a:gd name="connsiteX2" fmla="*/ 1304925 w 1304925"/>
              <a:gd name="connsiteY2" fmla="*/ 0 h 911225"/>
              <a:gd name="connsiteX3" fmla="*/ 1146175 w 1304925"/>
              <a:gd name="connsiteY3" fmla="*/ 3175 h 911225"/>
              <a:gd name="connsiteX4" fmla="*/ 0 w 1304925"/>
              <a:gd name="connsiteY4" fmla="*/ 901700 h 91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911225">
                <a:moveTo>
                  <a:pt x="0" y="901700"/>
                </a:moveTo>
                <a:lnTo>
                  <a:pt x="142875" y="911225"/>
                </a:lnTo>
                <a:lnTo>
                  <a:pt x="1304925" y="0"/>
                </a:lnTo>
                <a:lnTo>
                  <a:pt x="1146175" y="3175"/>
                </a:lnTo>
                <a:lnTo>
                  <a:pt x="0" y="901700"/>
                </a:lnTo>
                <a:close/>
              </a:path>
            </a:pathLst>
          </a:custGeom>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ine 37"/>
          <p:cNvSpPr>
            <a:spLocks noChangeShapeType="1"/>
          </p:cNvSpPr>
          <p:nvPr/>
        </p:nvSpPr>
        <p:spPr bwMode="auto">
          <a:xfrm flipH="1">
            <a:off x="8405366" y="1882951"/>
            <a:ext cx="522733"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50" name="Straight Arrow Connector 49"/>
          <p:cNvCxnSpPr/>
          <p:nvPr/>
        </p:nvCxnSpPr>
        <p:spPr>
          <a:xfrm>
            <a:off x="6985334" y="3136900"/>
            <a:ext cx="922205" cy="0"/>
          </a:xfrm>
          <a:prstGeom prst="straightConnector1">
            <a:avLst/>
          </a:prstGeom>
          <a:ln>
            <a:solidFill>
              <a:srgbClr val="FF0000"/>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extLst>
              <p:ext uri="{D42A27DB-BD31-4B8C-83A1-F6EECF244321}">
                <p14:modId xmlns:p14="http://schemas.microsoft.com/office/powerpoint/2010/main" val="1788316773"/>
              </p:ext>
            </p:extLst>
          </p:nvPr>
        </p:nvGraphicFramePr>
        <p:xfrm>
          <a:off x="7327900" y="3138488"/>
          <a:ext cx="212725" cy="274637"/>
        </p:xfrm>
        <a:graphic>
          <a:graphicData uri="http://schemas.openxmlformats.org/presentationml/2006/ole">
            <mc:AlternateContent xmlns:mc="http://schemas.openxmlformats.org/markup-compatibility/2006">
              <mc:Choice xmlns:v="urn:schemas-microsoft-com:vml" Requires="v">
                <p:oleObj spid="_x0000_s2325187" name="Equation" r:id="rId6" imgW="127000" imgH="165100" progId="Equation.DSMT4">
                  <p:embed/>
                </p:oleObj>
              </mc:Choice>
              <mc:Fallback>
                <p:oleObj name="Equation" r:id="rId6" imgW="127000" imgH="165100" progId="Equation.DSMT4">
                  <p:embed/>
                  <p:pic>
                    <p:nvPicPr>
                      <p:cNvPr id="0" name=""/>
                      <p:cNvPicPr/>
                      <p:nvPr/>
                    </p:nvPicPr>
                    <p:blipFill>
                      <a:blip r:embed="rId7"/>
                      <a:stretch>
                        <a:fillRect/>
                      </a:stretch>
                    </p:blipFill>
                    <p:spPr>
                      <a:xfrm>
                        <a:off x="7327900" y="3138488"/>
                        <a:ext cx="212725" cy="274637"/>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1477551914"/>
              </p:ext>
            </p:extLst>
          </p:nvPr>
        </p:nvGraphicFramePr>
        <p:xfrm>
          <a:off x="8101191" y="2384881"/>
          <a:ext cx="276225" cy="254000"/>
        </p:xfrm>
        <a:graphic>
          <a:graphicData uri="http://schemas.openxmlformats.org/presentationml/2006/ole">
            <mc:AlternateContent xmlns:mc="http://schemas.openxmlformats.org/markup-compatibility/2006">
              <mc:Choice xmlns:v="urn:schemas-microsoft-com:vml" Requires="v">
                <p:oleObj spid="_x0000_s2325188" name="Equation" r:id="rId8" imgW="165100" imgH="152400" progId="Equation.DSMT4">
                  <p:embed/>
                </p:oleObj>
              </mc:Choice>
              <mc:Fallback>
                <p:oleObj name="Equation" r:id="rId8" imgW="165100" imgH="152400" progId="Equation.DSMT4">
                  <p:embed/>
                  <p:pic>
                    <p:nvPicPr>
                      <p:cNvPr id="0" name=""/>
                      <p:cNvPicPr/>
                      <p:nvPr/>
                    </p:nvPicPr>
                    <p:blipFill>
                      <a:blip r:embed="rId9"/>
                      <a:stretch>
                        <a:fillRect/>
                      </a:stretch>
                    </p:blipFill>
                    <p:spPr>
                      <a:xfrm>
                        <a:off x="8101191" y="2384881"/>
                        <a:ext cx="276225" cy="254000"/>
                      </a:xfrm>
                      <a:prstGeom prst="rect">
                        <a:avLst/>
                      </a:prstGeom>
                    </p:spPr>
                  </p:pic>
                </p:oleObj>
              </mc:Fallback>
            </mc:AlternateContent>
          </a:graphicData>
        </a:graphic>
      </p:graphicFrame>
      <p:sp>
        <p:nvSpPr>
          <p:cNvPr id="54" name="TextBox 53"/>
          <p:cNvSpPr txBox="1"/>
          <p:nvPr/>
        </p:nvSpPr>
        <p:spPr>
          <a:xfrm>
            <a:off x="290513" y="355155"/>
            <a:ext cx="6224588" cy="400110"/>
          </a:xfrm>
          <a:prstGeom prst="rect">
            <a:avLst/>
          </a:prstGeom>
          <a:noFill/>
        </p:spPr>
        <p:txBody>
          <a:bodyPr wrap="square" rtlCol="0">
            <a:spAutoFit/>
          </a:bodyPr>
          <a:lstStyle/>
          <a:p>
            <a:r>
              <a:rPr lang="en-US" sz="2000" dirty="0">
                <a:solidFill>
                  <a:srgbClr val="FF0000"/>
                </a:solidFill>
                <a:latin typeface="Apple Chancery"/>
                <a:cs typeface="Apple Chancery"/>
              </a:rPr>
              <a:t>So the parallel-plate capacitor derivation </a:t>
            </a:r>
            <a:r>
              <a:rPr lang="en-US" sz="2000" dirty="0">
                <a:latin typeface="Times New Roman"/>
                <a:cs typeface="Times New Roman"/>
              </a:rPr>
              <a:t>would look like:</a:t>
            </a:r>
          </a:p>
        </p:txBody>
      </p:sp>
      <p:graphicFrame>
        <p:nvGraphicFramePr>
          <p:cNvPr id="61" name="Object 60"/>
          <p:cNvGraphicFramePr>
            <a:graphicFrameLocks noChangeAspect="1"/>
          </p:cNvGraphicFramePr>
          <p:nvPr>
            <p:extLst>
              <p:ext uri="{D42A27DB-BD31-4B8C-83A1-F6EECF244321}">
                <p14:modId xmlns:p14="http://schemas.microsoft.com/office/powerpoint/2010/main" val="3424503887"/>
              </p:ext>
            </p:extLst>
          </p:nvPr>
        </p:nvGraphicFramePr>
        <p:xfrm>
          <a:off x="923926" y="1625499"/>
          <a:ext cx="722313" cy="657225"/>
        </p:xfrm>
        <a:graphic>
          <a:graphicData uri="http://schemas.openxmlformats.org/presentationml/2006/ole">
            <mc:AlternateContent xmlns:mc="http://schemas.openxmlformats.org/markup-compatibility/2006">
              <mc:Choice xmlns:v="urn:schemas-microsoft-com:vml" Requires="v">
                <p:oleObj spid="_x0000_s2325189" name="Equation" r:id="rId10" imgW="431800" imgH="393700" progId="Equation.DSMT4">
                  <p:embed/>
                </p:oleObj>
              </mc:Choice>
              <mc:Fallback>
                <p:oleObj name="Equation" r:id="rId10" imgW="431800" imgH="393700" progId="Equation.DSMT4">
                  <p:embed/>
                  <p:pic>
                    <p:nvPicPr>
                      <p:cNvPr id="0" name=""/>
                      <p:cNvPicPr/>
                      <p:nvPr/>
                    </p:nvPicPr>
                    <p:blipFill>
                      <a:blip r:embed="rId11"/>
                      <a:stretch>
                        <a:fillRect/>
                      </a:stretch>
                    </p:blipFill>
                    <p:spPr>
                      <a:xfrm>
                        <a:off x="923926" y="1625499"/>
                        <a:ext cx="722313" cy="657225"/>
                      </a:xfrm>
                      <a:prstGeom prst="rect">
                        <a:avLst/>
                      </a:prstGeom>
                    </p:spPr>
                  </p:pic>
                </p:oleObj>
              </mc:Fallback>
            </mc:AlternateContent>
          </a:graphicData>
        </a:graphic>
      </p:graphicFrame>
      <p:sp>
        <p:nvSpPr>
          <p:cNvPr id="62" name="TextBox 61"/>
          <p:cNvSpPr txBox="1"/>
          <p:nvPr/>
        </p:nvSpPr>
        <p:spPr>
          <a:xfrm>
            <a:off x="328614" y="4448879"/>
            <a:ext cx="3543300" cy="400110"/>
          </a:xfrm>
          <a:prstGeom prst="rect">
            <a:avLst/>
          </a:prstGeom>
          <a:noFill/>
        </p:spPr>
        <p:txBody>
          <a:bodyPr wrap="square" rtlCol="0">
            <a:spAutoFit/>
          </a:bodyPr>
          <a:lstStyle/>
          <a:p>
            <a:r>
              <a:rPr lang="en-US" sz="2000" dirty="0">
                <a:latin typeface="Times New Roman"/>
                <a:cs typeface="Times New Roman"/>
              </a:rPr>
              <a:t>and</a:t>
            </a:r>
          </a:p>
        </p:txBody>
      </p:sp>
      <p:graphicFrame>
        <p:nvGraphicFramePr>
          <p:cNvPr id="63" name="Object 62"/>
          <p:cNvGraphicFramePr>
            <a:graphicFrameLocks noChangeAspect="1"/>
          </p:cNvGraphicFramePr>
          <p:nvPr>
            <p:extLst>
              <p:ext uri="{D42A27DB-BD31-4B8C-83A1-F6EECF244321}">
                <p14:modId xmlns:p14="http://schemas.microsoft.com/office/powerpoint/2010/main" val="1321291592"/>
              </p:ext>
            </p:extLst>
          </p:nvPr>
        </p:nvGraphicFramePr>
        <p:xfrm>
          <a:off x="1144588" y="4816475"/>
          <a:ext cx="3981450" cy="1693863"/>
        </p:xfrm>
        <a:graphic>
          <a:graphicData uri="http://schemas.openxmlformats.org/presentationml/2006/ole">
            <mc:AlternateContent xmlns:mc="http://schemas.openxmlformats.org/markup-compatibility/2006">
              <mc:Choice xmlns:v="urn:schemas-microsoft-com:vml" Requires="v">
                <p:oleObj spid="_x0000_s2325190" name="Equation" r:id="rId12" imgW="2374900" imgH="1016000" progId="Equation.DSMT4">
                  <p:embed/>
                </p:oleObj>
              </mc:Choice>
              <mc:Fallback>
                <p:oleObj name="Equation" r:id="rId12" imgW="2374900" imgH="1016000" progId="Equation.DSMT4">
                  <p:embed/>
                  <p:pic>
                    <p:nvPicPr>
                      <p:cNvPr id="0" name=""/>
                      <p:cNvPicPr/>
                      <p:nvPr/>
                    </p:nvPicPr>
                    <p:blipFill>
                      <a:blip r:embed="rId13"/>
                      <a:stretch>
                        <a:fillRect/>
                      </a:stretch>
                    </p:blipFill>
                    <p:spPr>
                      <a:xfrm>
                        <a:off x="1144588" y="4816475"/>
                        <a:ext cx="3981450" cy="1693863"/>
                      </a:xfrm>
                      <a:prstGeom prst="rect">
                        <a:avLst/>
                      </a:prstGeom>
                    </p:spPr>
                  </p:pic>
                </p:oleObj>
              </mc:Fallback>
            </mc:AlternateContent>
          </a:graphicData>
        </a:graphic>
      </p:graphicFrame>
      <p:sp>
        <p:nvSpPr>
          <p:cNvPr id="64" name="TextBox 63"/>
          <p:cNvSpPr txBox="1"/>
          <p:nvPr/>
        </p:nvSpPr>
        <p:spPr>
          <a:xfrm>
            <a:off x="327026" y="2889830"/>
            <a:ext cx="4864099" cy="400110"/>
          </a:xfrm>
          <a:prstGeom prst="rect">
            <a:avLst/>
          </a:prstGeom>
          <a:noFill/>
        </p:spPr>
        <p:txBody>
          <a:bodyPr wrap="square" rtlCol="0">
            <a:spAutoFit/>
          </a:bodyPr>
          <a:lstStyle/>
          <a:p>
            <a:r>
              <a:rPr lang="en-US" sz="2000" dirty="0">
                <a:solidFill>
                  <a:srgbClr val="FF0000"/>
                </a:solidFill>
                <a:latin typeface="Apple Chancery"/>
                <a:cs typeface="Apple Chancery"/>
              </a:rPr>
              <a:t>That means:</a:t>
            </a:r>
            <a:endParaRPr lang="en-US" sz="2000" dirty="0">
              <a:latin typeface="Times New Roman"/>
              <a:cs typeface="Times New Roman"/>
            </a:endParaRPr>
          </a:p>
        </p:txBody>
      </p:sp>
      <p:cxnSp>
        <p:nvCxnSpPr>
          <p:cNvPr id="4" name="Straight Connector 3"/>
          <p:cNvCxnSpPr/>
          <p:nvPr/>
        </p:nvCxnSpPr>
        <p:spPr>
          <a:xfrm flipV="1">
            <a:off x="4371975" y="5318889"/>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448175" y="4925189"/>
            <a:ext cx="203200" cy="2921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55" name="Object 54"/>
          <p:cNvGraphicFramePr>
            <a:graphicFrameLocks noChangeAspect="1"/>
          </p:cNvGraphicFramePr>
          <p:nvPr>
            <p:extLst>
              <p:ext uri="{D42A27DB-BD31-4B8C-83A1-F6EECF244321}">
                <p14:modId xmlns:p14="http://schemas.microsoft.com/office/powerpoint/2010/main" val="210967621"/>
              </p:ext>
            </p:extLst>
          </p:nvPr>
        </p:nvGraphicFramePr>
        <p:xfrm>
          <a:off x="976313" y="835025"/>
          <a:ext cx="4664075" cy="720725"/>
        </p:xfrm>
        <a:graphic>
          <a:graphicData uri="http://schemas.openxmlformats.org/presentationml/2006/ole">
            <mc:AlternateContent xmlns:mc="http://schemas.openxmlformats.org/markup-compatibility/2006">
              <mc:Choice xmlns:v="urn:schemas-microsoft-com:vml" Requires="v">
                <p:oleObj spid="_x0000_s2325191" name="Equation" r:id="rId14" imgW="2781300" imgH="431800" progId="Equation.DSMT4">
                  <p:embed/>
                </p:oleObj>
              </mc:Choice>
              <mc:Fallback>
                <p:oleObj name="Equation" r:id="rId14" imgW="2781300" imgH="431800" progId="Equation.DSMT4">
                  <p:embed/>
                  <p:pic>
                    <p:nvPicPr>
                      <p:cNvPr id="0" name=""/>
                      <p:cNvPicPr/>
                      <p:nvPr/>
                    </p:nvPicPr>
                    <p:blipFill>
                      <a:blip r:embed="rId15"/>
                      <a:stretch>
                        <a:fillRect/>
                      </a:stretch>
                    </p:blipFill>
                    <p:spPr>
                      <a:xfrm>
                        <a:off x="976313" y="835025"/>
                        <a:ext cx="4664075" cy="720725"/>
                      </a:xfrm>
                      <a:prstGeom prst="rect">
                        <a:avLst/>
                      </a:prstGeom>
                    </p:spPr>
                  </p:pic>
                </p:oleObj>
              </mc:Fallback>
            </mc:AlternateContent>
          </a:graphicData>
        </a:graphic>
      </p:graphicFrame>
      <p:sp>
        <p:nvSpPr>
          <p:cNvPr id="56" name="TextBox 55"/>
          <p:cNvSpPr txBox="1"/>
          <p:nvPr/>
        </p:nvSpPr>
        <p:spPr>
          <a:xfrm>
            <a:off x="327026" y="1707172"/>
            <a:ext cx="4418012" cy="400110"/>
          </a:xfrm>
          <a:prstGeom prst="rect">
            <a:avLst/>
          </a:prstGeom>
          <a:noFill/>
        </p:spPr>
        <p:txBody>
          <a:bodyPr wrap="square" rtlCol="0">
            <a:spAutoFit/>
          </a:bodyPr>
          <a:lstStyle/>
          <a:p>
            <a:r>
              <a:rPr lang="en-US" sz="2000" dirty="0">
                <a:latin typeface="Times New Roman"/>
                <a:cs typeface="Times New Roman"/>
              </a:rPr>
              <a:t>with            , </a:t>
            </a:r>
          </a:p>
        </p:txBody>
      </p:sp>
      <p:graphicFrame>
        <p:nvGraphicFramePr>
          <p:cNvPr id="57" name="Object 56"/>
          <p:cNvGraphicFramePr>
            <a:graphicFrameLocks noChangeAspect="1"/>
          </p:cNvGraphicFramePr>
          <p:nvPr>
            <p:extLst>
              <p:ext uri="{D42A27DB-BD31-4B8C-83A1-F6EECF244321}">
                <p14:modId xmlns:p14="http://schemas.microsoft.com/office/powerpoint/2010/main" val="3245796863"/>
              </p:ext>
            </p:extLst>
          </p:nvPr>
        </p:nvGraphicFramePr>
        <p:xfrm>
          <a:off x="2092325" y="1707172"/>
          <a:ext cx="2597150" cy="974725"/>
        </p:xfrm>
        <a:graphic>
          <a:graphicData uri="http://schemas.openxmlformats.org/presentationml/2006/ole">
            <mc:AlternateContent xmlns:mc="http://schemas.openxmlformats.org/markup-compatibility/2006">
              <mc:Choice xmlns:v="urn:schemas-microsoft-com:vml" Requires="v">
                <p:oleObj spid="_x0000_s2325192" name="Equation" r:id="rId16" imgW="1549400" imgH="584200" progId="Equation.DSMT4">
                  <p:embed/>
                </p:oleObj>
              </mc:Choice>
              <mc:Fallback>
                <p:oleObj name="Equation" r:id="rId16" imgW="1549400" imgH="584200" progId="Equation.DSMT4">
                  <p:embed/>
                  <p:pic>
                    <p:nvPicPr>
                      <p:cNvPr id="0" name=""/>
                      <p:cNvPicPr/>
                      <p:nvPr/>
                    </p:nvPicPr>
                    <p:blipFill>
                      <a:blip r:embed="rId17"/>
                      <a:stretch>
                        <a:fillRect/>
                      </a:stretch>
                    </p:blipFill>
                    <p:spPr>
                      <a:xfrm>
                        <a:off x="2092325" y="1707172"/>
                        <a:ext cx="2597150" cy="974725"/>
                      </a:xfrm>
                      <a:prstGeom prst="rect">
                        <a:avLst/>
                      </a:prstGeom>
                    </p:spPr>
                  </p:pic>
                </p:oleObj>
              </mc:Fallback>
            </mc:AlternateContent>
          </a:graphicData>
        </a:graphic>
      </p:graphicFrame>
      <p:cxnSp>
        <p:nvCxnSpPr>
          <p:cNvPr id="53" name="Straight Connector 52"/>
          <p:cNvCxnSpPr/>
          <p:nvPr/>
        </p:nvCxnSpPr>
        <p:spPr>
          <a:xfrm flipV="1">
            <a:off x="3875088" y="876763"/>
            <a:ext cx="203200" cy="2921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252788" y="1021317"/>
            <a:ext cx="203200" cy="2921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Freeform 1"/>
          <p:cNvSpPr/>
          <p:nvPr/>
        </p:nvSpPr>
        <p:spPr>
          <a:xfrm>
            <a:off x="6989233" y="554567"/>
            <a:ext cx="1697567" cy="2451100"/>
          </a:xfrm>
          <a:custGeom>
            <a:avLst/>
            <a:gdLst>
              <a:gd name="connsiteX0" fmla="*/ 918634 w 1697567"/>
              <a:gd name="connsiteY0" fmla="*/ 2451100 h 2451100"/>
              <a:gd name="connsiteX1" fmla="*/ 918634 w 1697567"/>
              <a:gd name="connsiteY1" fmla="*/ 596900 h 2451100"/>
              <a:gd name="connsiteX2" fmla="*/ 1697567 w 1697567"/>
              <a:gd name="connsiteY2" fmla="*/ 0 h 2451100"/>
              <a:gd name="connsiteX3" fmla="*/ 778934 w 1697567"/>
              <a:gd name="connsiteY3" fmla="*/ 8466 h 2451100"/>
              <a:gd name="connsiteX4" fmla="*/ 16934 w 1697567"/>
              <a:gd name="connsiteY4" fmla="*/ 613833 h 2451100"/>
              <a:gd name="connsiteX5" fmla="*/ 0 w 1697567"/>
              <a:gd name="connsiteY5" fmla="*/ 2451100 h 2451100"/>
              <a:gd name="connsiteX6" fmla="*/ 918634 w 1697567"/>
              <a:gd name="connsiteY6" fmla="*/ 245110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67" h="2451100">
                <a:moveTo>
                  <a:pt x="918634" y="2451100"/>
                </a:moveTo>
                <a:lnTo>
                  <a:pt x="918634" y="596900"/>
                </a:lnTo>
                <a:lnTo>
                  <a:pt x="1697567" y="0"/>
                </a:lnTo>
                <a:lnTo>
                  <a:pt x="778934" y="8466"/>
                </a:lnTo>
                <a:lnTo>
                  <a:pt x="16934" y="613833"/>
                </a:lnTo>
                <a:lnTo>
                  <a:pt x="0" y="2451100"/>
                </a:lnTo>
                <a:lnTo>
                  <a:pt x="918634" y="2451100"/>
                </a:lnTo>
                <a:close/>
              </a:path>
            </a:pathLst>
          </a:custGeom>
          <a:solidFill>
            <a:srgbClr val="FFFF00"/>
          </a:solidFill>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0" name="Object 59"/>
          <p:cNvGraphicFramePr>
            <a:graphicFrameLocks noChangeAspect="1"/>
          </p:cNvGraphicFramePr>
          <p:nvPr>
            <p:extLst>
              <p:ext uri="{D42A27DB-BD31-4B8C-83A1-F6EECF244321}">
                <p14:modId xmlns:p14="http://schemas.microsoft.com/office/powerpoint/2010/main" val="3212946142"/>
              </p:ext>
            </p:extLst>
          </p:nvPr>
        </p:nvGraphicFramePr>
        <p:xfrm>
          <a:off x="8494712" y="322792"/>
          <a:ext cx="384175" cy="231775"/>
        </p:xfrm>
        <a:graphic>
          <a:graphicData uri="http://schemas.openxmlformats.org/presentationml/2006/ole">
            <mc:AlternateContent xmlns:mc="http://schemas.openxmlformats.org/markup-compatibility/2006">
              <mc:Choice xmlns:v="urn:schemas-microsoft-com:vml" Requires="v">
                <p:oleObj spid="_x0000_s2325193" name="Equation" r:id="rId18" imgW="228600" imgH="139700" progId="Equation.DSMT4">
                  <p:embed/>
                </p:oleObj>
              </mc:Choice>
              <mc:Fallback>
                <p:oleObj name="Equation" r:id="rId18" imgW="228600" imgH="139700" progId="Equation.DSMT4">
                  <p:embed/>
                  <p:pic>
                    <p:nvPicPr>
                      <p:cNvPr id="0" name=""/>
                      <p:cNvPicPr/>
                      <p:nvPr/>
                    </p:nvPicPr>
                    <p:blipFill>
                      <a:blip r:embed="rId19"/>
                      <a:stretch>
                        <a:fillRect/>
                      </a:stretch>
                    </p:blipFill>
                    <p:spPr>
                      <a:xfrm>
                        <a:off x="8494712" y="322792"/>
                        <a:ext cx="384175" cy="23177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1973618146"/>
              </p:ext>
            </p:extLst>
          </p:nvPr>
        </p:nvGraphicFramePr>
        <p:xfrm>
          <a:off x="7764866" y="322792"/>
          <a:ext cx="234950" cy="231775"/>
        </p:xfrm>
        <a:graphic>
          <a:graphicData uri="http://schemas.openxmlformats.org/presentationml/2006/ole">
            <mc:AlternateContent xmlns:mc="http://schemas.openxmlformats.org/markup-compatibility/2006">
              <mc:Choice xmlns:v="urn:schemas-microsoft-com:vml" Requires="v">
                <p:oleObj spid="_x0000_s2325194" name="Equation" r:id="rId20" imgW="139700" imgH="139700" progId="Equation.DSMT4">
                  <p:embed/>
                </p:oleObj>
              </mc:Choice>
              <mc:Fallback>
                <p:oleObj name="Equation" r:id="rId20" imgW="139700" imgH="139700" progId="Equation.DSMT4">
                  <p:embed/>
                  <p:pic>
                    <p:nvPicPr>
                      <p:cNvPr id="0" name=""/>
                      <p:cNvPicPr/>
                      <p:nvPr/>
                    </p:nvPicPr>
                    <p:blipFill>
                      <a:blip r:embed="rId21"/>
                      <a:stretch>
                        <a:fillRect/>
                      </a:stretch>
                    </p:blipFill>
                    <p:spPr>
                      <a:xfrm>
                        <a:off x="7764866" y="322792"/>
                        <a:ext cx="234950" cy="231775"/>
                      </a:xfrm>
                      <a:prstGeom prst="rect">
                        <a:avLst/>
                      </a:prstGeom>
                    </p:spPr>
                  </p:pic>
                </p:oleObj>
              </mc:Fallback>
            </mc:AlternateContent>
          </a:graphicData>
        </a:graphic>
      </p:graphicFrame>
    </p:spTree>
    <p:extLst>
      <p:ext uri="{BB962C8B-B14F-4D97-AF65-F5344CB8AC3E}">
        <p14:creationId xmlns:p14="http://schemas.microsoft.com/office/powerpoint/2010/main" val="16862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dissolve">
                                      <p:cBhvr>
                                        <p:cTn id="10" dur="500"/>
                                        <p:tgtEl>
                                          <p:spTgt spid="65"/>
                                        </p:tgtEl>
                                      </p:cBhvr>
                                    </p:animEffect>
                                  </p:childTnLst>
                                </p:cTn>
                              </p:par>
                              <p:par>
                                <p:cTn id="11" presetID="9"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dissolve">
                                      <p:cBhvr>
                                        <p:cTn id="18" dur="500"/>
                                        <p:tgtEl>
                                          <p:spTgt spid="6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dissolve">
                                      <p:cBhvr>
                                        <p:cTn id="21" dur="500"/>
                                        <p:tgtEl>
                                          <p:spTgt spid="56"/>
                                        </p:tgtEl>
                                      </p:cBhvr>
                                    </p:animEffect>
                                  </p:childTnLst>
                                </p:cTn>
                              </p:par>
                              <p:par>
                                <p:cTn id="22" presetID="9"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dissolv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dissolve">
                                      <p:cBhvr>
                                        <p:cTn id="29" dur="500"/>
                                        <p:tgtEl>
                                          <p:spTgt spid="64"/>
                                        </p:tgtEl>
                                      </p:cBhvr>
                                    </p:animEffect>
                                  </p:childTnLst>
                                </p:cTn>
                              </p:par>
                              <p:par>
                                <p:cTn id="30" presetID="9"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dissolv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dissolve">
                                      <p:cBhvr>
                                        <p:cTn id="37" dur="500"/>
                                        <p:tgtEl>
                                          <p:spTgt spid="63"/>
                                        </p:tgtEl>
                                      </p:cBhvr>
                                    </p:animEffect>
                                  </p:childTnLst>
                                </p:cTn>
                              </p:par>
                              <p:par>
                                <p:cTn id="38" presetID="9"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par>
                                <p:cTn id="41" presetID="9"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dissolve">
                                      <p:cBhvr>
                                        <p:cTn id="43" dur="500"/>
                                        <p:tgtEl>
                                          <p:spTgt spid="6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dissolve">
                                      <p:cBhvr>
                                        <p:cTn id="4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36.)</a:t>
            </a:r>
          </a:p>
        </p:txBody>
      </p:sp>
      <p:sp>
        <p:nvSpPr>
          <p:cNvPr id="54" name="TextBox 53"/>
          <p:cNvSpPr txBox="1"/>
          <p:nvPr/>
        </p:nvSpPr>
        <p:spPr>
          <a:xfrm>
            <a:off x="445691" y="1001559"/>
            <a:ext cx="5459809" cy="707886"/>
          </a:xfrm>
          <a:prstGeom prst="rect">
            <a:avLst/>
          </a:prstGeom>
          <a:noFill/>
        </p:spPr>
        <p:txBody>
          <a:bodyPr wrap="square" rtlCol="0">
            <a:spAutoFit/>
          </a:bodyPr>
          <a:lstStyle/>
          <a:p>
            <a:r>
              <a:rPr lang="en-US" sz="2000" dirty="0">
                <a:solidFill>
                  <a:srgbClr val="FF0000"/>
                </a:solidFill>
                <a:latin typeface="Apple Chancery"/>
                <a:cs typeface="Apple Chancery"/>
              </a:rPr>
              <a:t>a.) A capacitor in which </a:t>
            </a:r>
            <a:r>
              <a:rPr lang="en-US" sz="2000" dirty="0">
                <a:latin typeface="Times New Roman"/>
                <a:cs typeface="Times New Roman"/>
              </a:rPr>
              <a:t>the </a:t>
            </a:r>
            <a:r>
              <a:rPr lang="en-US" sz="2000" dirty="0">
                <a:solidFill>
                  <a:srgbClr val="0000FF"/>
                </a:solidFill>
                <a:latin typeface="Times New Roman"/>
                <a:cs typeface="Times New Roman"/>
              </a:rPr>
              <a:t>dielectric extended only partially </a:t>
            </a:r>
            <a:r>
              <a:rPr lang="en-US" sz="2000" dirty="0">
                <a:latin typeface="Times New Roman"/>
                <a:cs typeface="Times New Roman"/>
              </a:rPr>
              <a:t>into the region between the plates?</a:t>
            </a:r>
            <a:endParaRPr lang="en-US" sz="2000" dirty="0">
              <a:solidFill>
                <a:srgbClr val="000000"/>
              </a:solidFill>
              <a:latin typeface="Times New Roman"/>
              <a:cs typeface="Times New Roman"/>
            </a:endParaRPr>
          </a:p>
        </p:txBody>
      </p:sp>
      <p:sp>
        <p:nvSpPr>
          <p:cNvPr id="55" name="TextBox 54"/>
          <p:cNvSpPr txBox="1"/>
          <p:nvPr/>
        </p:nvSpPr>
        <p:spPr>
          <a:xfrm>
            <a:off x="743128" y="1768286"/>
            <a:ext cx="5637213" cy="1938992"/>
          </a:xfrm>
          <a:prstGeom prst="rect">
            <a:avLst/>
          </a:prstGeom>
          <a:noFill/>
        </p:spPr>
        <p:txBody>
          <a:bodyPr wrap="square" rtlCol="0">
            <a:spAutoFit/>
          </a:bodyPr>
          <a:lstStyle/>
          <a:p>
            <a:r>
              <a:rPr lang="en-US" sz="2000" dirty="0">
                <a:solidFill>
                  <a:srgbClr val="FF0000"/>
                </a:solidFill>
                <a:latin typeface="Apple Chancery"/>
                <a:cs typeface="Apple Chancery"/>
              </a:rPr>
              <a:t>If asked to derive it, </a:t>
            </a:r>
            <a:r>
              <a:rPr lang="en-US" sz="2000" dirty="0">
                <a:solidFill>
                  <a:srgbClr val="0000FF"/>
                </a:solidFill>
                <a:latin typeface="Times New Roman"/>
                <a:cs typeface="Times New Roman"/>
              </a:rPr>
              <a:t>you’d use Gauss’s Law </a:t>
            </a:r>
            <a:r>
              <a:rPr lang="en-US" sz="2000" dirty="0">
                <a:latin typeface="Times New Roman"/>
                <a:cs typeface="Times New Roman"/>
              </a:rPr>
              <a:t>to determine the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in each region (the expressions will look identical with the exception of the     terms with          for air), then determine the </a:t>
            </a:r>
            <a:r>
              <a:rPr lang="en-US" sz="2000" i="1" dirty="0">
                <a:solidFill>
                  <a:srgbClr val="0000FF"/>
                </a:solidFill>
                <a:latin typeface="Times New Roman"/>
                <a:cs typeface="Times New Roman"/>
              </a:rPr>
              <a:t>voltage change </a:t>
            </a:r>
            <a:r>
              <a:rPr lang="en-US" sz="2000" dirty="0">
                <a:latin typeface="Times New Roman"/>
                <a:cs typeface="Times New Roman"/>
              </a:rPr>
              <a:t>between the plates by summing the </a:t>
            </a:r>
            <a:r>
              <a:rPr lang="en-US" sz="2000" dirty="0">
                <a:solidFill>
                  <a:srgbClr val="0000FF"/>
                </a:solidFill>
                <a:latin typeface="Times New Roman"/>
                <a:cs typeface="Times New Roman"/>
              </a:rPr>
              <a:t>changes across the two regions</a:t>
            </a:r>
            <a:r>
              <a:rPr lang="en-US" sz="2000" dirty="0">
                <a:latin typeface="Times New Roman"/>
                <a:cs typeface="Times New Roman"/>
              </a:rPr>
              <a:t>: </a:t>
            </a:r>
          </a:p>
        </p:txBody>
      </p:sp>
      <p:sp>
        <p:nvSpPr>
          <p:cNvPr id="73" name="Rectangle 3"/>
          <p:cNvSpPr>
            <a:spLocks noChangeArrowheads="1"/>
          </p:cNvSpPr>
          <p:nvPr/>
        </p:nvSpPr>
        <p:spPr bwMode="auto">
          <a:xfrm>
            <a:off x="6706330" y="893883"/>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74" name="Rectangle 4"/>
          <p:cNvSpPr>
            <a:spLocks noChangeArrowheads="1"/>
          </p:cNvSpPr>
          <p:nvPr/>
        </p:nvSpPr>
        <p:spPr bwMode="auto">
          <a:xfrm>
            <a:off x="8509000" y="893883"/>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75" name="Line 5"/>
          <p:cNvSpPr>
            <a:spLocks noChangeShapeType="1"/>
          </p:cNvSpPr>
          <p:nvPr/>
        </p:nvSpPr>
        <p:spPr bwMode="auto">
          <a:xfrm>
            <a:off x="6249130" y="2312871"/>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76" name="Line 6"/>
          <p:cNvSpPr>
            <a:spLocks noChangeShapeType="1"/>
          </p:cNvSpPr>
          <p:nvPr/>
        </p:nvSpPr>
        <p:spPr bwMode="auto">
          <a:xfrm>
            <a:off x="8789128" y="2312871"/>
            <a:ext cx="320039"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77" name="Group 7"/>
          <p:cNvGrpSpPr>
            <a:grpSpLocks/>
          </p:cNvGrpSpPr>
          <p:nvPr/>
        </p:nvGrpSpPr>
        <p:grpSpPr bwMode="auto">
          <a:xfrm>
            <a:off x="6900813" y="997942"/>
            <a:ext cx="75679" cy="75679"/>
            <a:chOff x="2320" y="1664"/>
            <a:chExt cx="64" cy="64"/>
          </a:xfrm>
        </p:grpSpPr>
        <p:sp>
          <p:nvSpPr>
            <p:cNvPr id="78"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 name="Line 10"/>
          <p:cNvSpPr>
            <a:spLocks noChangeShapeType="1"/>
          </p:cNvSpPr>
          <p:nvPr/>
        </p:nvSpPr>
        <p:spPr bwMode="auto">
          <a:xfrm flipH="1">
            <a:off x="8537379" y="103578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81" name="Group 11"/>
          <p:cNvGrpSpPr>
            <a:grpSpLocks/>
          </p:cNvGrpSpPr>
          <p:nvPr/>
        </p:nvGrpSpPr>
        <p:grpSpPr bwMode="auto">
          <a:xfrm>
            <a:off x="6900813" y="1196600"/>
            <a:ext cx="75679" cy="75679"/>
            <a:chOff x="2320" y="1832"/>
            <a:chExt cx="64" cy="64"/>
          </a:xfrm>
        </p:grpSpPr>
        <p:sp>
          <p:nvSpPr>
            <p:cNvPr id="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4" name="Group 14"/>
          <p:cNvGrpSpPr>
            <a:grpSpLocks/>
          </p:cNvGrpSpPr>
          <p:nvPr/>
        </p:nvGrpSpPr>
        <p:grpSpPr bwMode="auto">
          <a:xfrm>
            <a:off x="6900813" y="1395259"/>
            <a:ext cx="75679" cy="75679"/>
            <a:chOff x="2320" y="2000"/>
            <a:chExt cx="64" cy="64"/>
          </a:xfrm>
        </p:grpSpPr>
        <p:sp>
          <p:nvSpPr>
            <p:cNvPr id="85"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7" name="Group 17"/>
          <p:cNvGrpSpPr>
            <a:grpSpLocks/>
          </p:cNvGrpSpPr>
          <p:nvPr/>
        </p:nvGrpSpPr>
        <p:grpSpPr bwMode="auto">
          <a:xfrm>
            <a:off x="6900813" y="1593917"/>
            <a:ext cx="75679" cy="75679"/>
            <a:chOff x="2320" y="2168"/>
            <a:chExt cx="64" cy="64"/>
          </a:xfrm>
        </p:grpSpPr>
        <p:sp>
          <p:nvSpPr>
            <p:cNvPr id="88"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0" name="Group 20"/>
          <p:cNvGrpSpPr>
            <a:grpSpLocks/>
          </p:cNvGrpSpPr>
          <p:nvPr/>
        </p:nvGrpSpPr>
        <p:grpSpPr bwMode="auto">
          <a:xfrm>
            <a:off x="6900813" y="1792575"/>
            <a:ext cx="75679" cy="75679"/>
            <a:chOff x="2320" y="2336"/>
            <a:chExt cx="64" cy="64"/>
          </a:xfrm>
        </p:grpSpPr>
        <p:sp>
          <p:nvSpPr>
            <p:cNvPr id="91"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3" name="Group 23"/>
          <p:cNvGrpSpPr>
            <a:grpSpLocks/>
          </p:cNvGrpSpPr>
          <p:nvPr/>
        </p:nvGrpSpPr>
        <p:grpSpPr bwMode="auto">
          <a:xfrm>
            <a:off x="6900813" y="1991233"/>
            <a:ext cx="75679" cy="75679"/>
            <a:chOff x="2320" y="2504"/>
            <a:chExt cx="64" cy="64"/>
          </a:xfrm>
        </p:grpSpPr>
        <p:sp>
          <p:nvSpPr>
            <p:cNvPr id="94"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6" name="Group 26"/>
          <p:cNvGrpSpPr>
            <a:grpSpLocks/>
          </p:cNvGrpSpPr>
          <p:nvPr/>
        </p:nvGrpSpPr>
        <p:grpSpPr bwMode="auto">
          <a:xfrm>
            <a:off x="6900813" y="2189892"/>
            <a:ext cx="75679" cy="75679"/>
            <a:chOff x="2320" y="2672"/>
            <a:chExt cx="64" cy="64"/>
          </a:xfrm>
        </p:grpSpPr>
        <p:sp>
          <p:nvSpPr>
            <p:cNvPr id="97"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9" name="Group 29"/>
          <p:cNvGrpSpPr>
            <a:grpSpLocks/>
          </p:cNvGrpSpPr>
          <p:nvPr/>
        </p:nvGrpSpPr>
        <p:grpSpPr bwMode="auto">
          <a:xfrm>
            <a:off x="6900813" y="2388550"/>
            <a:ext cx="75679" cy="75679"/>
            <a:chOff x="2320" y="2840"/>
            <a:chExt cx="64" cy="64"/>
          </a:xfrm>
        </p:grpSpPr>
        <p:sp>
          <p:nvSpPr>
            <p:cNvPr id="100"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32"/>
          <p:cNvGrpSpPr>
            <a:grpSpLocks/>
          </p:cNvGrpSpPr>
          <p:nvPr/>
        </p:nvGrpSpPr>
        <p:grpSpPr bwMode="auto">
          <a:xfrm>
            <a:off x="6900813" y="2587208"/>
            <a:ext cx="75679" cy="75679"/>
            <a:chOff x="2320" y="3008"/>
            <a:chExt cx="64" cy="64"/>
          </a:xfrm>
        </p:grpSpPr>
        <p:sp>
          <p:nvSpPr>
            <p:cNvPr id="103"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35"/>
          <p:cNvGrpSpPr>
            <a:grpSpLocks/>
          </p:cNvGrpSpPr>
          <p:nvPr/>
        </p:nvGrpSpPr>
        <p:grpSpPr bwMode="auto">
          <a:xfrm>
            <a:off x="6900813" y="2785866"/>
            <a:ext cx="75679" cy="75679"/>
            <a:chOff x="2320" y="3176"/>
            <a:chExt cx="64" cy="64"/>
          </a:xfrm>
        </p:grpSpPr>
        <p:sp>
          <p:nvSpPr>
            <p:cNvPr id="106"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8"/>
          <p:cNvGrpSpPr>
            <a:grpSpLocks/>
          </p:cNvGrpSpPr>
          <p:nvPr/>
        </p:nvGrpSpPr>
        <p:grpSpPr bwMode="auto">
          <a:xfrm>
            <a:off x="6900813" y="2984525"/>
            <a:ext cx="75679" cy="75679"/>
            <a:chOff x="2320" y="3344"/>
            <a:chExt cx="64" cy="64"/>
          </a:xfrm>
        </p:grpSpPr>
        <p:sp>
          <p:nvSpPr>
            <p:cNvPr id="109"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1"/>
          <p:cNvGrpSpPr>
            <a:grpSpLocks/>
          </p:cNvGrpSpPr>
          <p:nvPr/>
        </p:nvGrpSpPr>
        <p:grpSpPr bwMode="auto">
          <a:xfrm>
            <a:off x="6900813" y="3183183"/>
            <a:ext cx="75679" cy="75679"/>
            <a:chOff x="2320" y="3512"/>
            <a:chExt cx="64" cy="64"/>
          </a:xfrm>
        </p:grpSpPr>
        <p:sp>
          <p:nvSpPr>
            <p:cNvPr id="112"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4" name="Group 44"/>
          <p:cNvGrpSpPr>
            <a:grpSpLocks/>
          </p:cNvGrpSpPr>
          <p:nvPr/>
        </p:nvGrpSpPr>
        <p:grpSpPr bwMode="auto">
          <a:xfrm>
            <a:off x="6900813" y="3381841"/>
            <a:ext cx="75679" cy="75679"/>
            <a:chOff x="2320" y="3680"/>
            <a:chExt cx="64" cy="64"/>
          </a:xfrm>
        </p:grpSpPr>
        <p:sp>
          <p:nvSpPr>
            <p:cNvPr id="115"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7" name="Group 47"/>
          <p:cNvGrpSpPr>
            <a:grpSpLocks/>
          </p:cNvGrpSpPr>
          <p:nvPr/>
        </p:nvGrpSpPr>
        <p:grpSpPr bwMode="auto">
          <a:xfrm>
            <a:off x="6900813" y="3580499"/>
            <a:ext cx="75679" cy="75679"/>
            <a:chOff x="2320" y="3848"/>
            <a:chExt cx="64" cy="64"/>
          </a:xfrm>
        </p:grpSpPr>
        <p:sp>
          <p:nvSpPr>
            <p:cNvPr id="118"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0" name="Line 50"/>
          <p:cNvSpPr>
            <a:spLocks noChangeShapeType="1"/>
          </p:cNvSpPr>
          <p:nvPr/>
        </p:nvSpPr>
        <p:spPr bwMode="auto">
          <a:xfrm flipH="1">
            <a:off x="8537379" y="123444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1"/>
          <p:cNvSpPr>
            <a:spLocks noChangeShapeType="1"/>
          </p:cNvSpPr>
          <p:nvPr/>
        </p:nvSpPr>
        <p:spPr bwMode="auto">
          <a:xfrm flipH="1">
            <a:off x="8537379" y="14330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2"/>
          <p:cNvSpPr>
            <a:spLocks noChangeShapeType="1"/>
          </p:cNvSpPr>
          <p:nvPr/>
        </p:nvSpPr>
        <p:spPr bwMode="auto">
          <a:xfrm flipH="1">
            <a:off x="8537379" y="163175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53"/>
          <p:cNvSpPr>
            <a:spLocks noChangeShapeType="1"/>
          </p:cNvSpPr>
          <p:nvPr/>
        </p:nvSpPr>
        <p:spPr bwMode="auto">
          <a:xfrm flipH="1">
            <a:off x="8537379" y="183041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54"/>
          <p:cNvSpPr>
            <a:spLocks noChangeShapeType="1"/>
          </p:cNvSpPr>
          <p:nvPr/>
        </p:nvSpPr>
        <p:spPr bwMode="auto">
          <a:xfrm flipH="1">
            <a:off x="8537379" y="202907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55"/>
          <p:cNvSpPr>
            <a:spLocks noChangeShapeType="1"/>
          </p:cNvSpPr>
          <p:nvPr/>
        </p:nvSpPr>
        <p:spPr bwMode="auto">
          <a:xfrm flipH="1">
            <a:off x="8537379" y="22277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56"/>
          <p:cNvSpPr>
            <a:spLocks noChangeShapeType="1"/>
          </p:cNvSpPr>
          <p:nvPr/>
        </p:nvSpPr>
        <p:spPr bwMode="auto">
          <a:xfrm flipH="1">
            <a:off x="8537379" y="24263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57"/>
          <p:cNvSpPr>
            <a:spLocks noChangeShapeType="1"/>
          </p:cNvSpPr>
          <p:nvPr/>
        </p:nvSpPr>
        <p:spPr bwMode="auto">
          <a:xfrm flipH="1">
            <a:off x="8537379" y="262504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58"/>
          <p:cNvSpPr>
            <a:spLocks noChangeShapeType="1"/>
          </p:cNvSpPr>
          <p:nvPr/>
        </p:nvSpPr>
        <p:spPr bwMode="auto">
          <a:xfrm flipH="1">
            <a:off x="8537379" y="282370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59"/>
          <p:cNvSpPr>
            <a:spLocks noChangeShapeType="1"/>
          </p:cNvSpPr>
          <p:nvPr/>
        </p:nvSpPr>
        <p:spPr bwMode="auto">
          <a:xfrm flipH="1">
            <a:off x="8537379" y="302236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0"/>
          <p:cNvSpPr>
            <a:spLocks noChangeShapeType="1"/>
          </p:cNvSpPr>
          <p:nvPr/>
        </p:nvSpPr>
        <p:spPr bwMode="auto">
          <a:xfrm flipH="1">
            <a:off x="8537379" y="322102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1"/>
          <p:cNvSpPr>
            <a:spLocks noChangeShapeType="1"/>
          </p:cNvSpPr>
          <p:nvPr/>
        </p:nvSpPr>
        <p:spPr bwMode="auto">
          <a:xfrm flipH="1">
            <a:off x="8537379" y="341968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2"/>
          <p:cNvSpPr>
            <a:spLocks noChangeShapeType="1"/>
          </p:cNvSpPr>
          <p:nvPr/>
        </p:nvSpPr>
        <p:spPr bwMode="auto">
          <a:xfrm flipH="1">
            <a:off x="8537379" y="361833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43" name="Rectangle 142"/>
          <p:cNvSpPr/>
          <p:nvPr/>
        </p:nvSpPr>
        <p:spPr>
          <a:xfrm>
            <a:off x="7014334" y="799672"/>
            <a:ext cx="656466" cy="305435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4" name="Group 11"/>
          <p:cNvGrpSpPr>
            <a:grpSpLocks/>
          </p:cNvGrpSpPr>
          <p:nvPr/>
        </p:nvGrpSpPr>
        <p:grpSpPr bwMode="auto">
          <a:xfrm>
            <a:off x="7574684" y="1152150"/>
            <a:ext cx="75679" cy="75679"/>
            <a:chOff x="2320" y="1832"/>
            <a:chExt cx="64" cy="64"/>
          </a:xfrm>
        </p:grpSpPr>
        <p:sp>
          <p:nvSpPr>
            <p:cNvPr id="145"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6"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47" name="Group 11"/>
          <p:cNvGrpSpPr>
            <a:grpSpLocks/>
          </p:cNvGrpSpPr>
          <p:nvPr/>
        </p:nvGrpSpPr>
        <p:grpSpPr bwMode="auto">
          <a:xfrm>
            <a:off x="7574684" y="1713254"/>
            <a:ext cx="75679" cy="75679"/>
            <a:chOff x="2320" y="1832"/>
            <a:chExt cx="64" cy="64"/>
          </a:xfrm>
        </p:grpSpPr>
        <p:sp>
          <p:nvSpPr>
            <p:cNvPr id="148"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0" name="Group 11"/>
          <p:cNvGrpSpPr>
            <a:grpSpLocks/>
          </p:cNvGrpSpPr>
          <p:nvPr/>
        </p:nvGrpSpPr>
        <p:grpSpPr bwMode="auto">
          <a:xfrm>
            <a:off x="7574684" y="2274358"/>
            <a:ext cx="75679" cy="75679"/>
            <a:chOff x="2320" y="1832"/>
            <a:chExt cx="64" cy="64"/>
          </a:xfrm>
        </p:grpSpPr>
        <p:sp>
          <p:nvSpPr>
            <p:cNvPr id="151"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2"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3" name="Group 11"/>
          <p:cNvGrpSpPr>
            <a:grpSpLocks/>
          </p:cNvGrpSpPr>
          <p:nvPr/>
        </p:nvGrpSpPr>
        <p:grpSpPr bwMode="auto">
          <a:xfrm>
            <a:off x="7574684" y="2835462"/>
            <a:ext cx="75679" cy="75679"/>
            <a:chOff x="2320" y="1832"/>
            <a:chExt cx="64" cy="64"/>
          </a:xfrm>
        </p:grpSpPr>
        <p:sp>
          <p:nvSpPr>
            <p:cNvPr id="154"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6" name="Group 11"/>
          <p:cNvGrpSpPr>
            <a:grpSpLocks/>
          </p:cNvGrpSpPr>
          <p:nvPr/>
        </p:nvGrpSpPr>
        <p:grpSpPr bwMode="auto">
          <a:xfrm>
            <a:off x="7574684" y="3396566"/>
            <a:ext cx="75679" cy="75679"/>
            <a:chOff x="2320" y="1832"/>
            <a:chExt cx="64" cy="64"/>
          </a:xfrm>
        </p:grpSpPr>
        <p:sp>
          <p:nvSpPr>
            <p:cNvPr id="157"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8"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59" name="Line 50"/>
          <p:cNvSpPr>
            <a:spLocks noChangeShapeType="1"/>
          </p:cNvSpPr>
          <p:nvPr/>
        </p:nvSpPr>
        <p:spPr bwMode="auto">
          <a:xfrm flipH="1">
            <a:off x="7040763" y="11899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0" name="Line 50"/>
          <p:cNvSpPr>
            <a:spLocks noChangeShapeType="1"/>
          </p:cNvSpPr>
          <p:nvPr/>
        </p:nvSpPr>
        <p:spPr bwMode="auto">
          <a:xfrm flipH="1">
            <a:off x="7047113" y="175109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1" name="Line 50"/>
          <p:cNvSpPr>
            <a:spLocks noChangeShapeType="1"/>
          </p:cNvSpPr>
          <p:nvPr/>
        </p:nvSpPr>
        <p:spPr bwMode="auto">
          <a:xfrm flipH="1">
            <a:off x="7047113" y="23121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2" name="Line 50"/>
          <p:cNvSpPr>
            <a:spLocks noChangeShapeType="1"/>
          </p:cNvSpPr>
          <p:nvPr/>
        </p:nvSpPr>
        <p:spPr bwMode="auto">
          <a:xfrm flipH="1">
            <a:off x="7047113" y="287547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63" name="Line 50"/>
          <p:cNvSpPr>
            <a:spLocks noChangeShapeType="1"/>
          </p:cNvSpPr>
          <p:nvPr/>
        </p:nvSpPr>
        <p:spPr bwMode="auto">
          <a:xfrm flipH="1">
            <a:off x="7047113" y="343375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6" name="TextBox 5"/>
          <p:cNvSpPr txBox="1"/>
          <p:nvPr/>
        </p:nvSpPr>
        <p:spPr>
          <a:xfrm>
            <a:off x="221852" y="380472"/>
            <a:ext cx="5458621" cy="523220"/>
          </a:xfrm>
          <a:prstGeom prst="rect">
            <a:avLst/>
          </a:prstGeom>
          <a:noFill/>
        </p:spPr>
        <p:txBody>
          <a:bodyPr wrap="square" rtlCol="0">
            <a:spAutoFit/>
          </a:bodyPr>
          <a:lstStyle/>
          <a:p>
            <a:r>
              <a:rPr lang="en-US" sz="2800" dirty="0">
                <a:solidFill>
                  <a:srgbClr val="FF0000"/>
                </a:solidFill>
                <a:latin typeface="Apple Chancery"/>
                <a:cs typeface="Apple Chancery"/>
              </a:rPr>
              <a:t>Example 9: </a:t>
            </a:r>
            <a:r>
              <a:rPr lang="en-US" sz="2000" dirty="0">
                <a:solidFill>
                  <a:srgbClr val="FF0000"/>
                </a:solidFill>
                <a:latin typeface="Apple Chancery"/>
                <a:cs typeface="Apple Chancery"/>
              </a:rPr>
              <a:t>How</a:t>
            </a:r>
            <a:r>
              <a:rPr lang="en-US" sz="2000" dirty="0">
                <a:latin typeface="Times New Roman"/>
                <a:cs typeface="Times New Roman"/>
              </a:rPr>
              <a:t> would you deal with:</a:t>
            </a:r>
          </a:p>
        </p:txBody>
      </p:sp>
      <p:graphicFrame>
        <p:nvGraphicFramePr>
          <p:cNvPr id="133" name="Object 132"/>
          <p:cNvGraphicFramePr>
            <a:graphicFrameLocks noChangeAspect="1"/>
          </p:cNvGraphicFramePr>
          <p:nvPr>
            <p:extLst>
              <p:ext uri="{D42A27DB-BD31-4B8C-83A1-F6EECF244321}">
                <p14:modId xmlns:p14="http://schemas.microsoft.com/office/powerpoint/2010/main" val="393825834"/>
              </p:ext>
            </p:extLst>
          </p:nvPr>
        </p:nvGraphicFramePr>
        <p:xfrm>
          <a:off x="5301803" y="2477016"/>
          <a:ext cx="276671" cy="250321"/>
        </p:xfrm>
        <a:graphic>
          <a:graphicData uri="http://schemas.openxmlformats.org/presentationml/2006/ole">
            <mc:AlternateContent xmlns:mc="http://schemas.openxmlformats.org/markup-compatibility/2006">
              <mc:Choice xmlns:v="urn:schemas-microsoft-com:vml" Requires="v">
                <p:oleObj spid="_x0000_s2333259" name="Equation" r:id="rId4" imgW="139700" imgH="127000" progId="Equation.DSMT4">
                  <p:embed/>
                </p:oleObj>
              </mc:Choice>
              <mc:Fallback>
                <p:oleObj name="Equation" r:id="rId4" imgW="139700" imgH="127000" progId="Equation.DSMT4">
                  <p:embed/>
                  <p:pic>
                    <p:nvPicPr>
                      <p:cNvPr id="0" name=""/>
                      <p:cNvPicPr/>
                      <p:nvPr/>
                    </p:nvPicPr>
                    <p:blipFill>
                      <a:blip r:embed="rId5"/>
                      <a:stretch>
                        <a:fillRect/>
                      </a:stretch>
                    </p:blipFill>
                    <p:spPr>
                      <a:xfrm>
                        <a:off x="5301803" y="2477016"/>
                        <a:ext cx="276671" cy="250321"/>
                      </a:xfrm>
                      <a:prstGeom prst="rect">
                        <a:avLst/>
                      </a:prstGeom>
                    </p:spPr>
                  </p:pic>
                </p:oleObj>
              </mc:Fallback>
            </mc:AlternateContent>
          </a:graphicData>
        </a:graphic>
      </p:graphicFrame>
      <p:graphicFrame>
        <p:nvGraphicFramePr>
          <p:cNvPr id="134" name="Object 133"/>
          <p:cNvGraphicFramePr>
            <a:graphicFrameLocks noChangeAspect="1"/>
          </p:cNvGraphicFramePr>
          <p:nvPr>
            <p:extLst>
              <p:ext uri="{D42A27DB-BD31-4B8C-83A1-F6EECF244321}">
                <p14:modId xmlns:p14="http://schemas.microsoft.com/office/powerpoint/2010/main" val="2227482849"/>
              </p:ext>
            </p:extLst>
          </p:nvPr>
        </p:nvGraphicFramePr>
        <p:xfrm>
          <a:off x="746303" y="3688922"/>
          <a:ext cx="5634038" cy="592138"/>
        </p:xfrm>
        <a:graphic>
          <a:graphicData uri="http://schemas.openxmlformats.org/presentationml/2006/ole">
            <mc:AlternateContent xmlns:mc="http://schemas.openxmlformats.org/markup-compatibility/2006">
              <mc:Choice xmlns:v="urn:schemas-microsoft-com:vml" Requires="v">
                <p:oleObj spid="_x0000_s2333260" name="Equation" r:id="rId6" imgW="3365500" imgH="355600" progId="Equation.DSMT4">
                  <p:embed/>
                </p:oleObj>
              </mc:Choice>
              <mc:Fallback>
                <p:oleObj name="Equation" r:id="rId6" imgW="3365500" imgH="355600" progId="Equation.DSMT4">
                  <p:embed/>
                  <p:pic>
                    <p:nvPicPr>
                      <p:cNvPr id="0" name=""/>
                      <p:cNvPicPr/>
                      <p:nvPr/>
                    </p:nvPicPr>
                    <p:blipFill>
                      <a:blip r:embed="rId7"/>
                      <a:stretch>
                        <a:fillRect/>
                      </a:stretch>
                    </p:blipFill>
                    <p:spPr>
                      <a:xfrm>
                        <a:off x="746303" y="3688922"/>
                        <a:ext cx="5634038" cy="592138"/>
                      </a:xfrm>
                      <a:prstGeom prst="rect">
                        <a:avLst/>
                      </a:prstGeom>
                    </p:spPr>
                  </p:pic>
                </p:oleObj>
              </mc:Fallback>
            </mc:AlternateContent>
          </a:graphicData>
        </a:graphic>
      </p:graphicFrame>
      <p:cxnSp>
        <p:nvCxnSpPr>
          <p:cNvPr id="8" name="Straight Connector 7"/>
          <p:cNvCxnSpPr/>
          <p:nvPr/>
        </p:nvCxnSpPr>
        <p:spPr>
          <a:xfrm>
            <a:off x="7015093" y="3932703"/>
            <a:ext cx="0" cy="16827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37" name="Object 136"/>
          <p:cNvGraphicFramePr>
            <a:graphicFrameLocks noChangeAspect="1"/>
          </p:cNvGraphicFramePr>
          <p:nvPr>
            <p:extLst>
              <p:ext uri="{D42A27DB-BD31-4B8C-83A1-F6EECF244321}">
                <p14:modId xmlns:p14="http://schemas.microsoft.com/office/powerpoint/2010/main" val="41589734"/>
              </p:ext>
            </p:extLst>
          </p:nvPr>
        </p:nvGraphicFramePr>
        <p:xfrm>
          <a:off x="7429500" y="4033509"/>
          <a:ext cx="552450" cy="338137"/>
        </p:xfrm>
        <a:graphic>
          <a:graphicData uri="http://schemas.openxmlformats.org/presentationml/2006/ole">
            <mc:AlternateContent xmlns:mc="http://schemas.openxmlformats.org/markup-compatibility/2006">
              <mc:Choice xmlns:v="urn:schemas-microsoft-com:vml" Requires="v">
                <p:oleObj spid="_x0000_s2333261" name="Equation" r:id="rId8" imgW="330200" imgH="203200" progId="Equation.DSMT4">
                  <p:embed/>
                </p:oleObj>
              </mc:Choice>
              <mc:Fallback>
                <p:oleObj name="Equation" r:id="rId8" imgW="330200" imgH="203200" progId="Equation.DSMT4">
                  <p:embed/>
                  <p:pic>
                    <p:nvPicPr>
                      <p:cNvPr id="0" name=""/>
                      <p:cNvPicPr/>
                      <p:nvPr/>
                    </p:nvPicPr>
                    <p:blipFill>
                      <a:blip r:embed="rId9"/>
                      <a:stretch>
                        <a:fillRect/>
                      </a:stretch>
                    </p:blipFill>
                    <p:spPr>
                      <a:xfrm>
                        <a:off x="7429500" y="4033509"/>
                        <a:ext cx="552450" cy="338137"/>
                      </a:xfrm>
                      <a:prstGeom prst="rect">
                        <a:avLst/>
                      </a:prstGeom>
                    </p:spPr>
                  </p:pic>
                </p:oleObj>
              </mc:Fallback>
            </mc:AlternateContent>
          </a:graphicData>
        </a:graphic>
      </p:graphicFrame>
      <p:graphicFrame>
        <p:nvGraphicFramePr>
          <p:cNvPr id="138" name="Object 137"/>
          <p:cNvGraphicFramePr>
            <a:graphicFrameLocks noChangeAspect="1"/>
          </p:cNvGraphicFramePr>
          <p:nvPr>
            <p:extLst>
              <p:ext uri="{D42A27DB-BD31-4B8C-83A1-F6EECF244321}">
                <p14:modId xmlns:p14="http://schemas.microsoft.com/office/powerpoint/2010/main" val="184135604"/>
              </p:ext>
            </p:extLst>
          </p:nvPr>
        </p:nvGraphicFramePr>
        <p:xfrm>
          <a:off x="6769824" y="4062878"/>
          <a:ext cx="490538" cy="254000"/>
        </p:xfrm>
        <a:graphic>
          <a:graphicData uri="http://schemas.openxmlformats.org/presentationml/2006/ole">
            <mc:AlternateContent xmlns:mc="http://schemas.openxmlformats.org/markup-compatibility/2006">
              <mc:Choice xmlns:v="urn:schemas-microsoft-com:vml" Requires="v">
                <p:oleObj spid="_x0000_s2333262" name="Equation" r:id="rId10" imgW="292100" imgH="152400" progId="Equation.DSMT4">
                  <p:embed/>
                </p:oleObj>
              </mc:Choice>
              <mc:Fallback>
                <p:oleObj name="Equation" r:id="rId10" imgW="292100" imgH="152400" progId="Equation.DSMT4">
                  <p:embed/>
                  <p:pic>
                    <p:nvPicPr>
                      <p:cNvPr id="0" name=""/>
                      <p:cNvPicPr/>
                      <p:nvPr/>
                    </p:nvPicPr>
                    <p:blipFill>
                      <a:blip r:embed="rId11"/>
                      <a:stretch>
                        <a:fillRect/>
                      </a:stretch>
                    </p:blipFill>
                    <p:spPr>
                      <a:xfrm>
                        <a:off x="6769824" y="4062878"/>
                        <a:ext cx="490538" cy="254000"/>
                      </a:xfrm>
                      <a:prstGeom prst="rect">
                        <a:avLst/>
                      </a:prstGeom>
                    </p:spPr>
                  </p:pic>
                </p:oleObj>
              </mc:Fallback>
            </mc:AlternateContent>
          </a:graphicData>
        </a:graphic>
      </p:graphicFrame>
      <p:graphicFrame>
        <p:nvGraphicFramePr>
          <p:cNvPr id="139" name="Object 138"/>
          <p:cNvGraphicFramePr>
            <a:graphicFrameLocks noChangeAspect="1"/>
          </p:cNvGraphicFramePr>
          <p:nvPr>
            <p:extLst>
              <p:ext uri="{D42A27DB-BD31-4B8C-83A1-F6EECF244321}">
                <p14:modId xmlns:p14="http://schemas.microsoft.com/office/powerpoint/2010/main" val="2041770556"/>
              </p:ext>
            </p:extLst>
          </p:nvPr>
        </p:nvGraphicFramePr>
        <p:xfrm>
          <a:off x="8250041" y="4032387"/>
          <a:ext cx="574675" cy="338137"/>
        </p:xfrm>
        <a:graphic>
          <a:graphicData uri="http://schemas.openxmlformats.org/presentationml/2006/ole">
            <mc:AlternateContent xmlns:mc="http://schemas.openxmlformats.org/markup-compatibility/2006">
              <mc:Choice xmlns:v="urn:schemas-microsoft-com:vml" Requires="v">
                <p:oleObj spid="_x0000_s2333263" name="Equation" r:id="rId12" imgW="342900" imgH="203200" progId="Equation.DSMT4">
                  <p:embed/>
                </p:oleObj>
              </mc:Choice>
              <mc:Fallback>
                <p:oleObj name="Equation" r:id="rId12" imgW="342900" imgH="203200" progId="Equation.DSMT4">
                  <p:embed/>
                  <p:pic>
                    <p:nvPicPr>
                      <p:cNvPr id="0" name=""/>
                      <p:cNvPicPr/>
                      <p:nvPr/>
                    </p:nvPicPr>
                    <p:blipFill>
                      <a:blip r:embed="rId13"/>
                      <a:stretch>
                        <a:fillRect/>
                      </a:stretch>
                    </p:blipFill>
                    <p:spPr>
                      <a:xfrm>
                        <a:off x="8250041" y="4032387"/>
                        <a:ext cx="574675" cy="338137"/>
                      </a:xfrm>
                      <a:prstGeom prst="rect">
                        <a:avLst/>
                      </a:prstGeom>
                    </p:spPr>
                  </p:pic>
                </p:oleObj>
              </mc:Fallback>
            </mc:AlternateContent>
          </a:graphicData>
        </a:graphic>
      </p:graphicFrame>
      <p:cxnSp>
        <p:nvCxnSpPr>
          <p:cNvPr id="140" name="Straight Connector 139"/>
          <p:cNvCxnSpPr/>
          <p:nvPr/>
        </p:nvCxnSpPr>
        <p:spPr>
          <a:xfrm>
            <a:off x="7670800" y="3932703"/>
            <a:ext cx="0" cy="16827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8509000" y="3932703"/>
            <a:ext cx="0" cy="16827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7015094" y="4016512"/>
            <a:ext cx="149390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69" name="Object 168"/>
          <p:cNvGraphicFramePr>
            <a:graphicFrameLocks noChangeAspect="1"/>
          </p:cNvGraphicFramePr>
          <p:nvPr>
            <p:extLst>
              <p:ext uri="{D42A27DB-BD31-4B8C-83A1-F6EECF244321}">
                <p14:modId xmlns:p14="http://schemas.microsoft.com/office/powerpoint/2010/main" val="4188546580"/>
              </p:ext>
            </p:extLst>
          </p:nvPr>
        </p:nvGraphicFramePr>
        <p:xfrm>
          <a:off x="7803159" y="189972"/>
          <a:ext cx="893763" cy="381000"/>
        </p:xfrm>
        <a:graphic>
          <a:graphicData uri="http://schemas.openxmlformats.org/presentationml/2006/ole">
            <mc:AlternateContent xmlns:mc="http://schemas.openxmlformats.org/markup-compatibility/2006">
              <mc:Choice xmlns:v="urn:schemas-microsoft-com:vml" Requires="v">
                <p:oleObj spid="_x0000_s2333264" name="Equation" r:id="rId14" imgW="533400" imgH="228600" progId="Equation.DSMT4">
                  <p:embed/>
                </p:oleObj>
              </mc:Choice>
              <mc:Fallback>
                <p:oleObj name="Equation" r:id="rId14" imgW="533400" imgH="228600" progId="Equation.DSMT4">
                  <p:embed/>
                  <p:pic>
                    <p:nvPicPr>
                      <p:cNvPr id="0" name=""/>
                      <p:cNvPicPr/>
                      <p:nvPr/>
                    </p:nvPicPr>
                    <p:blipFill>
                      <a:blip r:embed="rId15"/>
                      <a:stretch>
                        <a:fillRect/>
                      </a:stretch>
                    </p:blipFill>
                    <p:spPr>
                      <a:xfrm>
                        <a:off x="7803159" y="189972"/>
                        <a:ext cx="893763" cy="381000"/>
                      </a:xfrm>
                      <a:prstGeom prst="rect">
                        <a:avLst/>
                      </a:prstGeom>
                    </p:spPr>
                  </p:pic>
                </p:oleObj>
              </mc:Fallback>
            </mc:AlternateContent>
          </a:graphicData>
        </a:graphic>
      </p:graphicFrame>
      <p:graphicFrame>
        <p:nvGraphicFramePr>
          <p:cNvPr id="170" name="Object 169"/>
          <p:cNvGraphicFramePr>
            <a:graphicFrameLocks noChangeAspect="1"/>
          </p:cNvGraphicFramePr>
          <p:nvPr>
            <p:extLst>
              <p:ext uri="{D42A27DB-BD31-4B8C-83A1-F6EECF244321}">
                <p14:modId xmlns:p14="http://schemas.microsoft.com/office/powerpoint/2010/main" val="486873381"/>
              </p:ext>
            </p:extLst>
          </p:nvPr>
        </p:nvGraphicFramePr>
        <p:xfrm>
          <a:off x="6862974" y="189972"/>
          <a:ext cx="893763" cy="381000"/>
        </p:xfrm>
        <a:graphic>
          <a:graphicData uri="http://schemas.openxmlformats.org/presentationml/2006/ole">
            <mc:AlternateContent xmlns:mc="http://schemas.openxmlformats.org/markup-compatibility/2006">
              <mc:Choice xmlns:v="urn:schemas-microsoft-com:vml" Requires="v">
                <p:oleObj spid="_x0000_s2333265" name="Equation" r:id="rId16" imgW="533400" imgH="228600" progId="Equation.DSMT4">
                  <p:embed/>
                </p:oleObj>
              </mc:Choice>
              <mc:Fallback>
                <p:oleObj name="Equation" r:id="rId16" imgW="533400" imgH="228600" progId="Equation.DSMT4">
                  <p:embed/>
                  <p:pic>
                    <p:nvPicPr>
                      <p:cNvPr id="0" name=""/>
                      <p:cNvPicPr/>
                      <p:nvPr/>
                    </p:nvPicPr>
                    <p:blipFill>
                      <a:blip r:embed="rId17"/>
                      <a:stretch>
                        <a:fillRect/>
                      </a:stretch>
                    </p:blipFill>
                    <p:spPr>
                      <a:xfrm>
                        <a:off x="6862974" y="189972"/>
                        <a:ext cx="893763" cy="381000"/>
                      </a:xfrm>
                      <a:prstGeom prst="rect">
                        <a:avLst/>
                      </a:prstGeom>
                    </p:spPr>
                  </p:pic>
                </p:oleObj>
              </mc:Fallback>
            </mc:AlternateContent>
          </a:graphicData>
        </a:graphic>
      </p:graphicFrame>
      <p:sp>
        <p:nvSpPr>
          <p:cNvPr id="13" name="Left Brace 12"/>
          <p:cNvSpPr/>
          <p:nvPr/>
        </p:nvSpPr>
        <p:spPr>
          <a:xfrm rot="5400000">
            <a:off x="7236247" y="329904"/>
            <a:ext cx="203199" cy="647026"/>
          </a:xfrm>
          <a:prstGeom prst="leftBrac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e 170"/>
          <p:cNvSpPr/>
          <p:nvPr/>
        </p:nvSpPr>
        <p:spPr>
          <a:xfrm rot="5400000">
            <a:off x="7988300" y="234318"/>
            <a:ext cx="203199" cy="838200"/>
          </a:xfrm>
          <a:prstGeom prst="leftBrace">
            <a:avLst/>
          </a:prstGeom>
          <a:ln w="12700" cmpd="sng">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TextBox 174"/>
          <p:cNvSpPr txBox="1"/>
          <p:nvPr/>
        </p:nvSpPr>
        <p:spPr>
          <a:xfrm>
            <a:off x="445691" y="4418478"/>
            <a:ext cx="8495109" cy="707886"/>
          </a:xfrm>
          <a:prstGeom prst="rect">
            <a:avLst/>
          </a:prstGeom>
          <a:noFill/>
        </p:spPr>
        <p:txBody>
          <a:bodyPr wrap="square" rtlCol="0">
            <a:spAutoFit/>
          </a:bodyPr>
          <a:lstStyle/>
          <a:p>
            <a:r>
              <a:rPr lang="en-US" sz="2000" dirty="0">
                <a:solidFill>
                  <a:srgbClr val="FF0000"/>
                </a:solidFill>
                <a:latin typeface="Apple Chancery"/>
                <a:cs typeface="Apple Chancery"/>
              </a:rPr>
              <a:t>If you were asked </a:t>
            </a:r>
            <a:r>
              <a:rPr lang="en-US" sz="2000" dirty="0">
                <a:latin typeface="Times New Roman"/>
                <a:cs typeface="Times New Roman"/>
              </a:rPr>
              <a:t>to just determine the net capacitance, you could just be clever.  How so? </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What you are really looking at are two caps in series.  </a:t>
            </a:r>
          </a:p>
        </p:txBody>
      </p:sp>
      <p:grpSp>
        <p:nvGrpSpPr>
          <p:cNvPr id="3" name="Group 2"/>
          <p:cNvGrpSpPr/>
          <p:nvPr/>
        </p:nvGrpSpPr>
        <p:grpSpPr>
          <a:xfrm>
            <a:off x="793313" y="5126364"/>
            <a:ext cx="3433180" cy="1345874"/>
            <a:chOff x="793313" y="5126364"/>
            <a:chExt cx="3433180" cy="1345874"/>
          </a:xfrm>
        </p:grpSpPr>
        <p:graphicFrame>
          <p:nvGraphicFramePr>
            <p:cNvPr id="243" name="Object 242"/>
            <p:cNvGraphicFramePr>
              <a:graphicFrameLocks noChangeAspect="1"/>
            </p:cNvGraphicFramePr>
            <p:nvPr>
              <p:extLst>
                <p:ext uri="{D42A27DB-BD31-4B8C-83A1-F6EECF244321}">
                  <p14:modId xmlns:p14="http://schemas.microsoft.com/office/powerpoint/2010/main" val="3433933612"/>
                </p:ext>
              </p:extLst>
            </p:nvPr>
          </p:nvGraphicFramePr>
          <p:xfrm>
            <a:off x="793313" y="5126364"/>
            <a:ext cx="1279525" cy="784225"/>
          </p:xfrm>
          <a:graphic>
            <a:graphicData uri="http://schemas.openxmlformats.org/presentationml/2006/ole">
              <mc:AlternateContent xmlns:mc="http://schemas.openxmlformats.org/markup-compatibility/2006">
                <mc:Choice xmlns:v="urn:schemas-microsoft-com:vml" Requires="v">
                  <p:oleObj spid="_x0000_s2333266" name="Equation" r:id="rId18" imgW="762000" imgH="469900" progId="Equation.DSMT4">
                    <p:embed/>
                  </p:oleObj>
                </mc:Choice>
                <mc:Fallback>
                  <p:oleObj name="Equation" r:id="rId18" imgW="762000" imgH="469900" progId="Equation.DSMT4">
                    <p:embed/>
                    <p:pic>
                      <p:nvPicPr>
                        <p:cNvPr id="0" name=""/>
                        <p:cNvPicPr/>
                        <p:nvPr/>
                      </p:nvPicPr>
                      <p:blipFill>
                        <a:blip r:embed="rId19"/>
                        <a:stretch>
                          <a:fillRect/>
                        </a:stretch>
                      </p:blipFill>
                      <p:spPr>
                        <a:xfrm>
                          <a:off x="793313" y="5126364"/>
                          <a:ext cx="1279525" cy="784225"/>
                        </a:xfrm>
                        <a:prstGeom prst="rect">
                          <a:avLst/>
                        </a:prstGeom>
                      </p:spPr>
                    </p:pic>
                  </p:oleObj>
                </mc:Fallback>
              </mc:AlternateContent>
            </a:graphicData>
          </a:graphic>
        </p:graphicFrame>
        <p:grpSp>
          <p:nvGrpSpPr>
            <p:cNvPr id="2" name="Group 1"/>
            <p:cNvGrpSpPr/>
            <p:nvPr/>
          </p:nvGrpSpPr>
          <p:grpSpPr>
            <a:xfrm>
              <a:off x="1186539" y="5950523"/>
              <a:ext cx="2008123" cy="521715"/>
              <a:chOff x="1555263" y="5950523"/>
              <a:chExt cx="2008123" cy="521715"/>
            </a:xfrm>
          </p:grpSpPr>
          <p:grpSp>
            <p:nvGrpSpPr>
              <p:cNvPr id="176" name="Group 2"/>
              <p:cNvGrpSpPr>
                <a:grpSpLocks/>
              </p:cNvGrpSpPr>
              <p:nvPr/>
            </p:nvGrpSpPr>
            <p:grpSpPr bwMode="auto">
              <a:xfrm>
                <a:off x="1963694" y="5950523"/>
                <a:ext cx="226907" cy="521715"/>
                <a:chOff x="960" y="1024"/>
                <a:chExt cx="160" cy="368"/>
              </a:xfrm>
            </p:grpSpPr>
            <p:sp>
              <p:nvSpPr>
                <p:cNvPr id="177" name="Rectangle 3"/>
                <p:cNvSpPr>
                  <a:spLocks noChangeArrowheads="1"/>
                </p:cNvSpPr>
                <p:nvPr/>
              </p:nvSpPr>
              <p:spPr bwMode="auto">
                <a:xfrm>
                  <a:off x="960" y="1024"/>
                  <a:ext cx="16" cy="368"/>
                </a:xfrm>
                <a:prstGeom prst="rect">
                  <a:avLst/>
                </a:prstGeom>
                <a:blipFill dpi="0" rotWithShape="0">
                  <a:blip r:embed="rId20"/>
                  <a:srcRect/>
                  <a:tile tx="0" ty="0" sx="100000" sy="100000" flip="none" algn="tl"/>
                </a:blipFill>
                <a:ln w="12700" cmpd="sng">
                  <a:solidFill>
                    <a:schemeClr val="tx1"/>
                  </a:solidFill>
                  <a:miter lim="800000"/>
                  <a:headEnd/>
                  <a:tailEnd/>
                </a:ln>
              </p:spPr>
              <p:txBody>
                <a:bodyPr/>
                <a:lstStyle/>
                <a:p>
                  <a:endParaRPr lang="en-US"/>
                </a:p>
              </p:txBody>
            </p:sp>
            <p:sp>
              <p:nvSpPr>
                <p:cNvPr id="178" name="Rectangle 4"/>
                <p:cNvSpPr>
                  <a:spLocks noChangeArrowheads="1"/>
                </p:cNvSpPr>
                <p:nvPr/>
              </p:nvSpPr>
              <p:spPr bwMode="auto">
                <a:xfrm>
                  <a:off x="1104" y="1024"/>
                  <a:ext cx="16" cy="368"/>
                </a:xfrm>
                <a:prstGeom prst="rect">
                  <a:avLst/>
                </a:prstGeom>
                <a:blipFill dpi="0" rotWithShape="0">
                  <a:blip r:embed="rId20"/>
                  <a:srcRect/>
                  <a:tile tx="0" ty="0" sx="100000" sy="100000" flip="none" algn="tl"/>
                </a:blipFill>
                <a:ln w="12700" cmpd="sng">
                  <a:solidFill>
                    <a:schemeClr val="tx1"/>
                  </a:solidFill>
                  <a:miter lim="800000"/>
                  <a:headEnd/>
                  <a:tailEnd/>
                </a:ln>
              </p:spPr>
              <p:txBody>
                <a:bodyPr/>
                <a:lstStyle/>
                <a:p>
                  <a:endParaRPr lang="en-US"/>
                </a:p>
              </p:txBody>
            </p:sp>
          </p:grpSp>
          <p:grpSp>
            <p:nvGrpSpPr>
              <p:cNvPr id="179" name="Group 5"/>
              <p:cNvGrpSpPr>
                <a:grpSpLocks/>
              </p:cNvGrpSpPr>
              <p:nvPr/>
            </p:nvGrpSpPr>
            <p:grpSpPr bwMode="auto">
              <a:xfrm>
                <a:off x="2757867" y="5950523"/>
                <a:ext cx="226907" cy="521715"/>
                <a:chOff x="1520" y="1024"/>
                <a:chExt cx="160" cy="368"/>
              </a:xfrm>
            </p:grpSpPr>
            <p:sp>
              <p:nvSpPr>
                <p:cNvPr id="180" name="Rectangle 6"/>
                <p:cNvSpPr>
                  <a:spLocks noChangeArrowheads="1"/>
                </p:cNvSpPr>
                <p:nvPr/>
              </p:nvSpPr>
              <p:spPr bwMode="auto">
                <a:xfrm>
                  <a:off x="1520" y="1024"/>
                  <a:ext cx="16" cy="368"/>
                </a:xfrm>
                <a:prstGeom prst="rect">
                  <a:avLst/>
                </a:prstGeom>
                <a:blipFill dpi="0" rotWithShape="0">
                  <a:blip r:embed="rId20"/>
                  <a:srcRect/>
                  <a:tile tx="0" ty="0" sx="100000" sy="100000" flip="none" algn="tl"/>
                </a:blipFill>
                <a:ln w="12700" cmpd="sng">
                  <a:solidFill>
                    <a:schemeClr val="tx1"/>
                  </a:solidFill>
                  <a:miter lim="800000"/>
                  <a:headEnd/>
                  <a:tailEnd/>
                </a:ln>
              </p:spPr>
              <p:txBody>
                <a:bodyPr/>
                <a:lstStyle/>
                <a:p>
                  <a:endParaRPr lang="en-US"/>
                </a:p>
              </p:txBody>
            </p:sp>
            <p:sp>
              <p:nvSpPr>
                <p:cNvPr id="181" name="Rectangle 7"/>
                <p:cNvSpPr>
                  <a:spLocks noChangeArrowheads="1"/>
                </p:cNvSpPr>
                <p:nvPr/>
              </p:nvSpPr>
              <p:spPr bwMode="auto">
                <a:xfrm>
                  <a:off x="1664" y="1024"/>
                  <a:ext cx="16" cy="368"/>
                </a:xfrm>
                <a:prstGeom prst="rect">
                  <a:avLst/>
                </a:prstGeom>
                <a:blipFill dpi="0" rotWithShape="0">
                  <a:blip r:embed="rId20"/>
                  <a:srcRect/>
                  <a:tile tx="0" ty="0" sx="100000" sy="100000" flip="none" algn="tl"/>
                </a:blipFill>
                <a:ln w="12700" cmpd="sng">
                  <a:solidFill>
                    <a:schemeClr val="tx1"/>
                  </a:solidFill>
                  <a:miter lim="800000"/>
                  <a:headEnd/>
                  <a:tailEnd/>
                </a:ln>
              </p:spPr>
              <p:txBody>
                <a:bodyPr/>
                <a:lstStyle/>
                <a:p>
                  <a:endParaRPr lang="en-US"/>
                </a:p>
              </p:txBody>
            </p:sp>
          </p:grpSp>
          <p:sp>
            <p:nvSpPr>
              <p:cNvPr id="241" name="Line 11"/>
              <p:cNvSpPr>
                <a:spLocks noChangeShapeType="1"/>
              </p:cNvSpPr>
              <p:nvPr/>
            </p:nvSpPr>
            <p:spPr bwMode="auto">
              <a:xfrm flipV="1">
                <a:off x="1555263" y="6211381"/>
                <a:ext cx="408431"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2" name="Line 16"/>
              <p:cNvSpPr>
                <a:spLocks noChangeShapeType="1"/>
              </p:cNvSpPr>
              <p:nvPr/>
            </p:nvSpPr>
            <p:spPr bwMode="auto">
              <a:xfrm>
                <a:off x="2984774" y="6211381"/>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5" name="Line 11"/>
              <p:cNvSpPr>
                <a:spLocks noChangeShapeType="1"/>
              </p:cNvSpPr>
              <p:nvPr/>
            </p:nvSpPr>
            <p:spPr bwMode="auto">
              <a:xfrm flipV="1">
                <a:off x="2190601" y="6212462"/>
                <a:ext cx="567266"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aphicFrame>
          <p:nvGraphicFramePr>
            <p:cNvPr id="246" name="Object 245"/>
            <p:cNvGraphicFramePr>
              <a:graphicFrameLocks noChangeAspect="1"/>
            </p:cNvGraphicFramePr>
            <p:nvPr>
              <p:extLst>
                <p:ext uri="{D42A27DB-BD31-4B8C-83A1-F6EECF244321}">
                  <p14:modId xmlns:p14="http://schemas.microsoft.com/office/powerpoint/2010/main" val="3526183053"/>
                </p:ext>
              </p:extLst>
            </p:nvPr>
          </p:nvGraphicFramePr>
          <p:xfrm>
            <a:off x="2307205" y="5332413"/>
            <a:ext cx="1919288" cy="827087"/>
          </p:xfrm>
          <a:graphic>
            <a:graphicData uri="http://schemas.openxmlformats.org/presentationml/2006/ole">
              <mc:AlternateContent xmlns:mc="http://schemas.openxmlformats.org/markup-compatibility/2006">
                <mc:Choice xmlns:v="urn:schemas-microsoft-com:vml" Requires="v">
                  <p:oleObj spid="_x0000_s2333267" name="Equation" r:id="rId21" imgW="1143000" imgH="495300" progId="Equation.DSMT4">
                    <p:embed/>
                  </p:oleObj>
                </mc:Choice>
                <mc:Fallback>
                  <p:oleObj name="Equation" r:id="rId21" imgW="1143000" imgH="495300" progId="Equation.DSMT4">
                    <p:embed/>
                    <p:pic>
                      <p:nvPicPr>
                        <p:cNvPr id="0" name=""/>
                        <p:cNvPicPr/>
                        <p:nvPr/>
                      </p:nvPicPr>
                      <p:blipFill>
                        <a:blip r:embed="rId22"/>
                        <a:stretch>
                          <a:fillRect/>
                        </a:stretch>
                      </p:blipFill>
                      <p:spPr>
                        <a:xfrm>
                          <a:off x="2307205" y="5332413"/>
                          <a:ext cx="1919288" cy="827087"/>
                        </a:xfrm>
                        <a:prstGeom prst="rect">
                          <a:avLst/>
                        </a:prstGeom>
                      </p:spPr>
                    </p:pic>
                  </p:oleObj>
                </mc:Fallback>
              </mc:AlternateContent>
            </a:graphicData>
          </a:graphic>
        </p:graphicFrame>
      </p:grpSp>
      <p:sp>
        <p:nvSpPr>
          <p:cNvPr id="247" name="TextBox 246"/>
          <p:cNvSpPr txBox="1"/>
          <p:nvPr/>
        </p:nvSpPr>
        <p:spPr>
          <a:xfrm>
            <a:off x="4710886" y="5190004"/>
            <a:ext cx="3338909" cy="400110"/>
          </a:xfrm>
          <a:prstGeom prst="rect">
            <a:avLst/>
          </a:prstGeom>
          <a:noFill/>
        </p:spPr>
        <p:txBody>
          <a:bodyPr wrap="square" rtlCol="0">
            <a:spAutoFit/>
          </a:bodyPr>
          <a:lstStyle/>
          <a:p>
            <a:r>
              <a:rPr lang="en-US" sz="2000" dirty="0">
                <a:solidFill>
                  <a:srgbClr val="FF0000"/>
                </a:solidFill>
                <a:latin typeface="Apple Chancery"/>
                <a:cs typeface="Apple Chancery"/>
              </a:rPr>
              <a:t>So we could </a:t>
            </a:r>
            <a:r>
              <a:rPr lang="en-US" sz="2000" dirty="0">
                <a:latin typeface="Times New Roman"/>
                <a:cs typeface="Times New Roman"/>
              </a:rPr>
              <a:t>write:</a:t>
            </a:r>
            <a:r>
              <a:rPr lang="en-US" sz="2000" dirty="0">
                <a:solidFill>
                  <a:srgbClr val="000000"/>
                </a:solidFill>
                <a:latin typeface="Times New Roman"/>
                <a:cs typeface="Times New Roman"/>
              </a:rPr>
              <a:t>  </a:t>
            </a:r>
          </a:p>
        </p:txBody>
      </p:sp>
      <p:graphicFrame>
        <p:nvGraphicFramePr>
          <p:cNvPr id="248" name="Object 247"/>
          <p:cNvGraphicFramePr>
            <a:graphicFrameLocks noChangeAspect="1"/>
          </p:cNvGraphicFramePr>
          <p:nvPr>
            <p:extLst>
              <p:ext uri="{D42A27DB-BD31-4B8C-83A1-F6EECF244321}">
                <p14:modId xmlns:p14="http://schemas.microsoft.com/office/powerpoint/2010/main" val="80446813"/>
              </p:ext>
            </p:extLst>
          </p:nvPr>
        </p:nvGraphicFramePr>
        <p:xfrm>
          <a:off x="6950275" y="5182393"/>
          <a:ext cx="1400175" cy="806450"/>
        </p:xfrm>
        <a:graphic>
          <a:graphicData uri="http://schemas.openxmlformats.org/presentationml/2006/ole">
            <mc:AlternateContent xmlns:mc="http://schemas.openxmlformats.org/markup-compatibility/2006">
              <mc:Choice xmlns:v="urn:schemas-microsoft-com:vml" Requires="v">
                <p:oleObj spid="_x0000_s2333268" name="Equation" r:id="rId23" imgW="838200" imgH="482600" progId="Equation.DSMT4">
                  <p:embed/>
                </p:oleObj>
              </mc:Choice>
              <mc:Fallback>
                <p:oleObj name="Equation" r:id="rId23" imgW="838200" imgH="482600" progId="Equation.DSMT4">
                  <p:embed/>
                  <p:pic>
                    <p:nvPicPr>
                      <p:cNvPr id="0" name=""/>
                      <p:cNvPicPr/>
                      <p:nvPr/>
                    </p:nvPicPr>
                    <p:blipFill>
                      <a:blip r:embed="rId24"/>
                      <a:stretch>
                        <a:fillRect/>
                      </a:stretch>
                    </p:blipFill>
                    <p:spPr>
                      <a:xfrm>
                        <a:off x="6950275" y="5182393"/>
                        <a:ext cx="1400175" cy="806450"/>
                      </a:xfrm>
                      <a:prstGeom prst="rect">
                        <a:avLst/>
                      </a:prstGeom>
                    </p:spPr>
                  </p:pic>
                </p:oleObj>
              </mc:Fallback>
            </mc:AlternateContent>
          </a:graphicData>
        </a:graphic>
      </p:graphicFrame>
      <p:graphicFrame>
        <p:nvGraphicFramePr>
          <p:cNvPr id="249" name="Object 248"/>
          <p:cNvGraphicFramePr>
            <a:graphicFrameLocks noChangeAspect="1"/>
          </p:cNvGraphicFramePr>
          <p:nvPr>
            <p:extLst>
              <p:ext uri="{D42A27DB-BD31-4B8C-83A1-F6EECF244321}">
                <p14:modId xmlns:p14="http://schemas.microsoft.com/office/powerpoint/2010/main" val="333620231"/>
              </p:ext>
            </p:extLst>
          </p:nvPr>
        </p:nvGraphicFramePr>
        <p:xfrm>
          <a:off x="1316038" y="2776340"/>
          <a:ext cx="559949" cy="247847"/>
        </p:xfrm>
        <a:graphic>
          <a:graphicData uri="http://schemas.openxmlformats.org/presentationml/2006/ole">
            <mc:AlternateContent xmlns:mc="http://schemas.openxmlformats.org/markup-compatibility/2006">
              <mc:Choice xmlns:v="urn:schemas-microsoft-com:vml" Requires="v">
                <p:oleObj spid="_x0000_s2333269" name="Equation" r:id="rId25" imgW="342900" imgH="152400" progId="Equation.DSMT4">
                  <p:embed/>
                </p:oleObj>
              </mc:Choice>
              <mc:Fallback>
                <p:oleObj name="Equation" r:id="rId25" imgW="342900" imgH="152400" progId="Equation.DSMT4">
                  <p:embed/>
                  <p:pic>
                    <p:nvPicPr>
                      <p:cNvPr id="0" name=""/>
                      <p:cNvPicPr/>
                      <p:nvPr/>
                    </p:nvPicPr>
                    <p:blipFill>
                      <a:blip r:embed="rId26"/>
                      <a:stretch>
                        <a:fillRect/>
                      </a:stretch>
                    </p:blipFill>
                    <p:spPr>
                      <a:xfrm>
                        <a:off x="1316038" y="2776340"/>
                        <a:ext cx="559949" cy="247847"/>
                      </a:xfrm>
                      <a:prstGeom prst="rect">
                        <a:avLst/>
                      </a:prstGeom>
                    </p:spPr>
                  </p:pic>
                </p:oleObj>
              </mc:Fallback>
            </mc:AlternateContent>
          </a:graphicData>
        </a:graphic>
      </p:graphicFrame>
    </p:spTree>
    <p:extLst>
      <p:ext uri="{BB962C8B-B14F-4D97-AF65-F5344CB8AC3E}">
        <p14:creationId xmlns:p14="http://schemas.microsoft.com/office/powerpoint/2010/main" val="34559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par>
                                <p:cTn id="8" presetID="9" presetClass="entr" presetSubtype="0" fill="hold"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dissolve">
                                      <p:cBhvr>
                                        <p:cTn id="10" dur="500"/>
                                        <p:tgtEl>
                                          <p:spTgt spid="2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dissolv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dissolve">
                                      <p:cBhvr>
                                        <p:cTn id="21" dur="500"/>
                                        <p:tgtEl>
                                          <p:spTgt spid="171"/>
                                        </p:tgtEl>
                                      </p:cBhvr>
                                    </p:animEffect>
                                  </p:childTnLst>
                                </p:cTn>
                              </p:par>
                              <p:par>
                                <p:cTn id="22" presetID="9" presetClass="entr" presetSubtype="0" fill="hold" nodeType="withEffect">
                                  <p:stCondLst>
                                    <p:cond delay="0"/>
                                  </p:stCondLst>
                                  <p:childTnLst>
                                    <p:set>
                                      <p:cBhvr>
                                        <p:cTn id="23" dur="1" fill="hold">
                                          <p:stCondLst>
                                            <p:cond delay="0"/>
                                          </p:stCondLst>
                                        </p:cTn>
                                        <p:tgtEl>
                                          <p:spTgt spid="170"/>
                                        </p:tgtEl>
                                        <p:attrNameLst>
                                          <p:attrName>style.visibility</p:attrName>
                                        </p:attrNameLst>
                                      </p:cBhvr>
                                      <p:to>
                                        <p:strVal val="visible"/>
                                      </p:to>
                                    </p:set>
                                    <p:animEffect transition="in" filter="dissolve">
                                      <p:cBhvr>
                                        <p:cTn id="24" dur="500"/>
                                        <p:tgtEl>
                                          <p:spTgt spid="170"/>
                                        </p:tgtEl>
                                      </p:cBhvr>
                                    </p:animEffect>
                                  </p:childTnLst>
                                </p:cTn>
                              </p:par>
                              <p:par>
                                <p:cTn id="25" presetID="9" presetClass="entr" presetSubtype="0" fill="hold" nodeType="withEffect">
                                  <p:stCondLst>
                                    <p:cond delay="0"/>
                                  </p:stCondLst>
                                  <p:childTnLst>
                                    <p:set>
                                      <p:cBhvr>
                                        <p:cTn id="26" dur="1" fill="hold">
                                          <p:stCondLst>
                                            <p:cond delay="0"/>
                                          </p:stCondLst>
                                        </p:cTn>
                                        <p:tgtEl>
                                          <p:spTgt spid="169"/>
                                        </p:tgtEl>
                                        <p:attrNameLst>
                                          <p:attrName>style.visibility</p:attrName>
                                        </p:attrNameLst>
                                      </p:cBhvr>
                                      <p:to>
                                        <p:strVal val="visible"/>
                                      </p:to>
                                    </p:set>
                                    <p:animEffect transition="in" filter="dissolve">
                                      <p:cBhvr>
                                        <p:cTn id="27" dur="500"/>
                                        <p:tgtEl>
                                          <p:spTgt spid="16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dissolve">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dissolve">
                                      <p:cBhvr>
                                        <p:cTn id="37" dur="500"/>
                                        <p:tgtEl>
                                          <p:spTgt spid="17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7"/>
                                        </p:tgtEl>
                                        <p:attrNameLst>
                                          <p:attrName>style.visibility</p:attrName>
                                        </p:attrNameLst>
                                      </p:cBhvr>
                                      <p:to>
                                        <p:strVal val="visible"/>
                                      </p:to>
                                    </p:set>
                                    <p:animEffect transition="in" filter="dissolve">
                                      <p:cBhvr>
                                        <p:cTn id="47" dur="500"/>
                                        <p:tgtEl>
                                          <p:spTgt spid="24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48"/>
                                        </p:tgtEl>
                                        <p:attrNameLst>
                                          <p:attrName>style.visibility</p:attrName>
                                        </p:attrNameLst>
                                      </p:cBhvr>
                                      <p:to>
                                        <p:strVal val="visible"/>
                                      </p:to>
                                    </p:set>
                                    <p:animEffect transition="in" filter="dissolve">
                                      <p:cBhvr>
                                        <p:cTn id="52"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3" grpId="0" animBg="1"/>
      <p:bldP spid="171" grpId="0" animBg="1"/>
      <p:bldP spid="175" grpId="0"/>
      <p:bldP spid="2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37.)</a:t>
            </a:r>
          </a:p>
        </p:txBody>
      </p:sp>
      <p:graphicFrame>
        <p:nvGraphicFramePr>
          <p:cNvPr id="134" name="Object 133"/>
          <p:cNvGraphicFramePr>
            <a:graphicFrameLocks noChangeAspect="1"/>
          </p:cNvGraphicFramePr>
          <p:nvPr>
            <p:extLst>
              <p:ext uri="{D42A27DB-BD31-4B8C-83A1-F6EECF244321}">
                <p14:modId xmlns:p14="http://schemas.microsoft.com/office/powerpoint/2010/main" val="321026892"/>
              </p:ext>
            </p:extLst>
          </p:nvPr>
        </p:nvGraphicFramePr>
        <p:xfrm>
          <a:off x="925338" y="3832761"/>
          <a:ext cx="5634038" cy="592138"/>
        </p:xfrm>
        <a:graphic>
          <a:graphicData uri="http://schemas.openxmlformats.org/presentationml/2006/ole">
            <mc:AlternateContent xmlns:mc="http://schemas.openxmlformats.org/markup-compatibility/2006">
              <mc:Choice xmlns:v="urn:schemas-microsoft-com:vml" Requires="v">
                <p:oleObj spid="_x0000_s2442368" name="Equation" r:id="rId4" imgW="3365500" imgH="355600" progId="Equation.DSMT4">
                  <p:embed/>
                </p:oleObj>
              </mc:Choice>
              <mc:Fallback>
                <p:oleObj name="Equation" r:id="rId4" imgW="3365500" imgH="355600" progId="Equation.DSMT4">
                  <p:embed/>
                  <p:pic>
                    <p:nvPicPr>
                      <p:cNvPr id="0" name=""/>
                      <p:cNvPicPr/>
                      <p:nvPr/>
                    </p:nvPicPr>
                    <p:blipFill>
                      <a:blip r:embed="rId5"/>
                      <a:stretch>
                        <a:fillRect/>
                      </a:stretch>
                    </p:blipFill>
                    <p:spPr>
                      <a:xfrm>
                        <a:off x="925338" y="3832761"/>
                        <a:ext cx="5634038" cy="592138"/>
                      </a:xfrm>
                      <a:prstGeom prst="rect">
                        <a:avLst/>
                      </a:prstGeom>
                    </p:spPr>
                  </p:pic>
                </p:oleObj>
              </mc:Fallback>
            </mc:AlternateContent>
          </a:graphicData>
        </a:graphic>
      </p:graphicFrame>
      <p:sp>
        <p:nvSpPr>
          <p:cNvPr id="172" name="TextBox 171"/>
          <p:cNvSpPr txBox="1"/>
          <p:nvPr/>
        </p:nvSpPr>
        <p:spPr>
          <a:xfrm>
            <a:off x="186552" y="441732"/>
            <a:ext cx="5651039" cy="707886"/>
          </a:xfrm>
          <a:prstGeom prst="rect">
            <a:avLst/>
          </a:prstGeom>
          <a:noFill/>
        </p:spPr>
        <p:txBody>
          <a:bodyPr wrap="square" rtlCol="0">
            <a:spAutoFit/>
          </a:bodyPr>
          <a:lstStyle/>
          <a:p>
            <a:r>
              <a:rPr lang="en-US" sz="2000" dirty="0">
                <a:solidFill>
                  <a:srgbClr val="FF0000"/>
                </a:solidFill>
                <a:latin typeface="Apple Chancery"/>
                <a:cs typeface="Apple Chancery"/>
              </a:rPr>
              <a:t>b.) A capacitor in which </a:t>
            </a:r>
            <a:r>
              <a:rPr lang="en-US" sz="2000" dirty="0">
                <a:latin typeface="Times New Roman"/>
                <a:cs typeface="Times New Roman"/>
              </a:rPr>
              <a:t>the </a:t>
            </a:r>
            <a:r>
              <a:rPr lang="en-US" sz="2000" dirty="0">
                <a:solidFill>
                  <a:srgbClr val="0000FF"/>
                </a:solidFill>
                <a:latin typeface="Times New Roman"/>
                <a:cs typeface="Times New Roman"/>
              </a:rPr>
              <a:t>dielectric only partially fills </a:t>
            </a:r>
            <a:r>
              <a:rPr lang="en-US" sz="2000" dirty="0">
                <a:latin typeface="Times New Roman"/>
                <a:cs typeface="Times New Roman"/>
              </a:rPr>
              <a:t>in the region but does it from plate to plate?</a:t>
            </a:r>
            <a:endParaRPr lang="en-US" sz="2000" dirty="0">
              <a:solidFill>
                <a:srgbClr val="000000"/>
              </a:solidFill>
              <a:latin typeface="Times New Roman"/>
              <a:cs typeface="Times New Roman"/>
            </a:endParaRPr>
          </a:p>
        </p:txBody>
      </p:sp>
      <p:grpSp>
        <p:nvGrpSpPr>
          <p:cNvPr id="4" name="Group 3"/>
          <p:cNvGrpSpPr/>
          <p:nvPr/>
        </p:nvGrpSpPr>
        <p:grpSpPr>
          <a:xfrm>
            <a:off x="6148890" y="267446"/>
            <a:ext cx="2702666" cy="3290987"/>
            <a:chOff x="5939191" y="486835"/>
            <a:chExt cx="2702666" cy="3290987"/>
          </a:xfrm>
        </p:grpSpPr>
        <p:graphicFrame>
          <p:nvGraphicFramePr>
            <p:cNvPr id="137" name="Object 136"/>
            <p:cNvGraphicFramePr>
              <a:graphicFrameLocks noChangeAspect="1"/>
            </p:cNvGraphicFramePr>
            <p:nvPr>
              <p:extLst>
                <p:ext uri="{D42A27DB-BD31-4B8C-83A1-F6EECF244321}">
                  <p14:modId xmlns:p14="http://schemas.microsoft.com/office/powerpoint/2010/main" val="930381956"/>
                </p:ext>
              </p:extLst>
            </p:nvPr>
          </p:nvGraphicFramePr>
          <p:xfrm>
            <a:off x="7747000" y="3495675"/>
            <a:ext cx="488950" cy="276225"/>
          </p:xfrm>
          <a:graphic>
            <a:graphicData uri="http://schemas.openxmlformats.org/presentationml/2006/ole">
              <mc:AlternateContent xmlns:mc="http://schemas.openxmlformats.org/markup-compatibility/2006">
                <mc:Choice xmlns:v="urn:schemas-microsoft-com:vml" Requires="v">
                  <p:oleObj spid="_x0000_s2442369" name="Equation" r:id="rId6" imgW="292100" imgH="165100" progId="Equation.DSMT4">
                    <p:embed/>
                  </p:oleObj>
                </mc:Choice>
                <mc:Fallback>
                  <p:oleObj name="Equation" r:id="rId6" imgW="292100" imgH="165100" progId="Equation.DSMT4">
                    <p:embed/>
                    <p:pic>
                      <p:nvPicPr>
                        <p:cNvPr id="0" name=""/>
                        <p:cNvPicPr/>
                        <p:nvPr/>
                      </p:nvPicPr>
                      <p:blipFill>
                        <a:blip r:embed="rId7"/>
                        <a:stretch>
                          <a:fillRect/>
                        </a:stretch>
                      </p:blipFill>
                      <p:spPr>
                        <a:xfrm>
                          <a:off x="7747000" y="3495675"/>
                          <a:ext cx="488950" cy="276225"/>
                        </a:xfrm>
                        <a:prstGeom prst="rect">
                          <a:avLst/>
                        </a:prstGeom>
                      </p:spPr>
                    </p:pic>
                  </p:oleObj>
                </mc:Fallback>
              </mc:AlternateContent>
            </a:graphicData>
          </a:graphic>
        </p:graphicFrame>
        <p:graphicFrame>
          <p:nvGraphicFramePr>
            <p:cNvPr id="138" name="Object 137"/>
            <p:cNvGraphicFramePr>
              <a:graphicFrameLocks noChangeAspect="1"/>
            </p:cNvGraphicFramePr>
            <p:nvPr>
              <p:extLst>
                <p:ext uri="{D42A27DB-BD31-4B8C-83A1-F6EECF244321}">
                  <p14:modId xmlns:p14="http://schemas.microsoft.com/office/powerpoint/2010/main" val="3200248839"/>
                </p:ext>
              </p:extLst>
            </p:nvPr>
          </p:nvGraphicFramePr>
          <p:xfrm>
            <a:off x="6416397" y="3523822"/>
            <a:ext cx="490538" cy="254000"/>
          </p:xfrm>
          <a:graphic>
            <a:graphicData uri="http://schemas.openxmlformats.org/presentationml/2006/ole">
              <mc:AlternateContent xmlns:mc="http://schemas.openxmlformats.org/markup-compatibility/2006">
                <mc:Choice xmlns:v="urn:schemas-microsoft-com:vml" Requires="v">
                  <p:oleObj spid="_x0000_s2442370" name="Equation" r:id="rId8" imgW="292100" imgH="152400" progId="Equation.DSMT4">
                    <p:embed/>
                  </p:oleObj>
                </mc:Choice>
                <mc:Fallback>
                  <p:oleObj name="Equation" r:id="rId8" imgW="292100" imgH="152400" progId="Equation.DSMT4">
                    <p:embed/>
                    <p:pic>
                      <p:nvPicPr>
                        <p:cNvPr id="0" name=""/>
                        <p:cNvPicPr/>
                        <p:nvPr/>
                      </p:nvPicPr>
                      <p:blipFill>
                        <a:blip r:embed="rId9"/>
                        <a:stretch>
                          <a:fillRect/>
                        </a:stretch>
                      </p:blipFill>
                      <p:spPr>
                        <a:xfrm>
                          <a:off x="6416397" y="3523822"/>
                          <a:ext cx="490538" cy="254000"/>
                        </a:xfrm>
                        <a:prstGeom prst="rect">
                          <a:avLst/>
                        </a:prstGeom>
                      </p:spPr>
                    </p:pic>
                  </p:oleObj>
                </mc:Fallback>
              </mc:AlternateContent>
            </a:graphicData>
          </a:graphic>
        </p:graphicFrame>
        <p:grpSp>
          <p:nvGrpSpPr>
            <p:cNvPr id="3" name="Group 2"/>
            <p:cNvGrpSpPr/>
            <p:nvPr/>
          </p:nvGrpSpPr>
          <p:grpSpPr>
            <a:xfrm>
              <a:off x="6631989" y="3242845"/>
              <a:ext cx="1355663" cy="280977"/>
              <a:chOff x="7133168" y="2567453"/>
              <a:chExt cx="1022143" cy="168275"/>
            </a:xfrm>
          </p:grpSpPr>
          <p:cxnSp>
            <p:nvCxnSpPr>
              <p:cNvPr id="8" name="Straight Connector 7"/>
              <p:cNvCxnSpPr/>
              <p:nvPr/>
            </p:nvCxnSpPr>
            <p:spPr>
              <a:xfrm>
                <a:off x="7133169" y="2567453"/>
                <a:ext cx="0" cy="16827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8155311" y="2567453"/>
                <a:ext cx="0" cy="16827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7133168" y="2657612"/>
                <a:ext cx="101579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939191" y="486835"/>
              <a:ext cx="2702666" cy="2586565"/>
              <a:chOff x="5408248" y="5173189"/>
              <a:chExt cx="2985130" cy="2856895"/>
            </a:xfrm>
          </p:grpSpPr>
          <p:sp>
            <p:nvSpPr>
              <p:cNvPr id="173" name="Rectangle 3"/>
              <p:cNvSpPr>
                <a:spLocks noChangeArrowheads="1"/>
              </p:cNvSpPr>
              <p:nvPr/>
            </p:nvSpPr>
            <p:spPr bwMode="auto">
              <a:xfrm>
                <a:off x="5865448" y="5173189"/>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174" name="Rectangle 4"/>
              <p:cNvSpPr>
                <a:spLocks noChangeArrowheads="1"/>
              </p:cNvSpPr>
              <p:nvPr/>
            </p:nvSpPr>
            <p:spPr bwMode="auto">
              <a:xfrm>
                <a:off x="7668118" y="5173189"/>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182" name="Line 5"/>
              <p:cNvSpPr>
                <a:spLocks noChangeShapeType="1"/>
              </p:cNvSpPr>
              <p:nvPr/>
            </p:nvSpPr>
            <p:spPr bwMode="auto">
              <a:xfrm>
                <a:off x="5408248" y="6592177"/>
                <a:ext cx="453387"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83" name="Line 6"/>
              <p:cNvSpPr>
                <a:spLocks noChangeShapeType="1"/>
              </p:cNvSpPr>
              <p:nvPr/>
            </p:nvSpPr>
            <p:spPr bwMode="auto">
              <a:xfrm>
                <a:off x="7948247" y="6592177"/>
                <a:ext cx="445131"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184" name="Group 7"/>
              <p:cNvGrpSpPr>
                <a:grpSpLocks/>
              </p:cNvGrpSpPr>
              <p:nvPr/>
            </p:nvGrpSpPr>
            <p:grpSpPr bwMode="auto">
              <a:xfrm>
                <a:off x="6059931" y="5277248"/>
                <a:ext cx="75679" cy="75679"/>
                <a:chOff x="2320" y="1664"/>
                <a:chExt cx="64" cy="64"/>
              </a:xfrm>
            </p:grpSpPr>
            <p:sp>
              <p:nvSpPr>
                <p:cNvPr id="185"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6"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87" name="Line 10"/>
              <p:cNvSpPr>
                <a:spLocks noChangeShapeType="1"/>
              </p:cNvSpPr>
              <p:nvPr/>
            </p:nvSpPr>
            <p:spPr bwMode="auto">
              <a:xfrm flipH="1">
                <a:off x="7696497" y="531508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188" name="Group 11"/>
              <p:cNvGrpSpPr>
                <a:grpSpLocks/>
              </p:cNvGrpSpPr>
              <p:nvPr/>
            </p:nvGrpSpPr>
            <p:grpSpPr bwMode="auto">
              <a:xfrm>
                <a:off x="6059931" y="5475906"/>
                <a:ext cx="75679" cy="75679"/>
                <a:chOff x="2320" y="1832"/>
                <a:chExt cx="64" cy="64"/>
              </a:xfrm>
            </p:grpSpPr>
            <p:sp>
              <p:nvSpPr>
                <p:cNvPr id="189"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0"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91" name="Group 14"/>
              <p:cNvGrpSpPr>
                <a:grpSpLocks/>
              </p:cNvGrpSpPr>
              <p:nvPr/>
            </p:nvGrpSpPr>
            <p:grpSpPr bwMode="auto">
              <a:xfrm>
                <a:off x="6059931" y="5674565"/>
                <a:ext cx="75679" cy="75679"/>
                <a:chOff x="2320" y="2000"/>
                <a:chExt cx="64" cy="64"/>
              </a:xfrm>
            </p:grpSpPr>
            <p:sp>
              <p:nvSpPr>
                <p:cNvPr id="192"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3"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94" name="Group 17"/>
              <p:cNvGrpSpPr>
                <a:grpSpLocks/>
              </p:cNvGrpSpPr>
              <p:nvPr/>
            </p:nvGrpSpPr>
            <p:grpSpPr bwMode="auto">
              <a:xfrm>
                <a:off x="6059931" y="5873223"/>
                <a:ext cx="75679" cy="75679"/>
                <a:chOff x="2320" y="2168"/>
                <a:chExt cx="64" cy="64"/>
              </a:xfrm>
            </p:grpSpPr>
            <p:sp>
              <p:nvSpPr>
                <p:cNvPr id="195"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6"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97" name="Group 20"/>
              <p:cNvGrpSpPr>
                <a:grpSpLocks/>
              </p:cNvGrpSpPr>
              <p:nvPr/>
            </p:nvGrpSpPr>
            <p:grpSpPr bwMode="auto">
              <a:xfrm>
                <a:off x="6059931" y="6071881"/>
                <a:ext cx="75679" cy="75679"/>
                <a:chOff x="2320" y="2336"/>
                <a:chExt cx="64" cy="64"/>
              </a:xfrm>
            </p:grpSpPr>
            <p:sp>
              <p:nvSpPr>
                <p:cNvPr id="198"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9"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00" name="Group 23"/>
              <p:cNvGrpSpPr>
                <a:grpSpLocks/>
              </p:cNvGrpSpPr>
              <p:nvPr/>
            </p:nvGrpSpPr>
            <p:grpSpPr bwMode="auto">
              <a:xfrm>
                <a:off x="6059931" y="6270539"/>
                <a:ext cx="75679" cy="75679"/>
                <a:chOff x="2320" y="2504"/>
                <a:chExt cx="64" cy="64"/>
              </a:xfrm>
            </p:grpSpPr>
            <p:sp>
              <p:nvSpPr>
                <p:cNvPr id="201"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2"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03" name="Group 26"/>
              <p:cNvGrpSpPr>
                <a:grpSpLocks/>
              </p:cNvGrpSpPr>
              <p:nvPr/>
            </p:nvGrpSpPr>
            <p:grpSpPr bwMode="auto">
              <a:xfrm>
                <a:off x="6059931" y="6469198"/>
                <a:ext cx="75679" cy="75679"/>
                <a:chOff x="2320" y="2672"/>
                <a:chExt cx="64" cy="64"/>
              </a:xfrm>
            </p:grpSpPr>
            <p:sp>
              <p:nvSpPr>
                <p:cNvPr id="204"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5"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06" name="Group 29"/>
              <p:cNvGrpSpPr>
                <a:grpSpLocks/>
              </p:cNvGrpSpPr>
              <p:nvPr/>
            </p:nvGrpSpPr>
            <p:grpSpPr bwMode="auto">
              <a:xfrm>
                <a:off x="6059931" y="6667856"/>
                <a:ext cx="75679" cy="75679"/>
                <a:chOff x="2320" y="2840"/>
                <a:chExt cx="64" cy="64"/>
              </a:xfrm>
            </p:grpSpPr>
            <p:sp>
              <p:nvSpPr>
                <p:cNvPr id="207"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8"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09" name="Group 32"/>
              <p:cNvGrpSpPr>
                <a:grpSpLocks/>
              </p:cNvGrpSpPr>
              <p:nvPr/>
            </p:nvGrpSpPr>
            <p:grpSpPr bwMode="auto">
              <a:xfrm>
                <a:off x="6059931" y="6866514"/>
                <a:ext cx="75679" cy="75679"/>
                <a:chOff x="2320" y="3008"/>
                <a:chExt cx="64" cy="64"/>
              </a:xfrm>
            </p:grpSpPr>
            <p:sp>
              <p:nvSpPr>
                <p:cNvPr id="210"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1"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12" name="Group 35"/>
              <p:cNvGrpSpPr>
                <a:grpSpLocks/>
              </p:cNvGrpSpPr>
              <p:nvPr/>
            </p:nvGrpSpPr>
            <p:grpSpPr bwMode="auto">
              <a:xfrm>
                <a:off x="6059931" y="7065172"/>
                <a:ext cx="75679" cy="75679"/>
                <a:chOff x="2320" y="3176"/>
                <a:chExt cx="64" cy="64"/>
              </a:xfrm>
            </p:grpSpPr>
            <p:sp>
              <p:nvSpPr>
                <p:cNvPr id="213"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4"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15" name="Group 38"/>
              <p:cNvGrpSpPr>
                <a:grpSpLocks/>
              </p:cNvGrpSpPr>
              <p:nvPr/>
            </p:nvGrpSpPr>
            <p:grpSpPr bwMode="auto">
              <a:xfrm>
                <a:off x="6059931" y="7263831"/>
                <a:ext cx="75679" cy="75679"/>
                <a:chOff x="2320" y="3344"/>
                <a:chExt cx="64" cy="64"/>
              </a:xfrm>
            </p:grpSpPr>
            <p:sp>
              <p:nvSpPr>
                <p:cNvPr id="216"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7"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18" name="Group 41"/>
              <p:cNvGrpSpPr>
                <a:grpSpLocks/>
              </p:cNvGrpSpPr>
              <p:nvPr/>
            </p:nvGrpSpPr>
            <p:grpSpPr bwMode="auto">
              <a:xfrm>
                <a:off x="6059931" y="7462489"/>
                <a:ext cx="75679" cy="75679"/>
                <a:chOff x="2320" y="3512"/>
                <a:chExt cx="64" cy="64"/>
              </a:xfrm>
            </p:grpSpPr>
            <p:sp>
              <p:nvSpPr>
                <p:cNvPr id="219"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0"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1" name="Group 44"/>
              <p:cNvGrpSpPr>
                <a:grpSpLocks/>
              </p:cNvGrpSpPr>
              <p:nvPr/>
            </p:nvGrpSpPr>
            <p:grpSpPr bwMode="auto">
              <a:xfrm>
                <a:off x="6059931" y="7661147"/>
                <a:ext cx="75679" cy="75679"/>
                <a:chOff x="2320" y="3680"/>
                <a:chExt cx="64" cy="64"/>
              </a:xfrm>
            </p:grpSpPr>
            <p:sp>
              <p:nvSpPr>
                <p:cNvPr id="222"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3"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24" name="Group 47"/>
              <p:cNvGrpSpPr>
                <a:grpSpLocks/>
              </p:cNvGrpSpPr>
              <p:nvPr/>
            </p:nvGrpSpPr>
            <p:grpSpPr bwMode="auto">
              <a:xfrm>
                <a:off x="6059931" y="7859805"/>
                <a:ext cx="75679" cy="75679"/>
                <a:chOff x="2320" y="3848"/>
                <a:chExt cx="64" cy="64"/>
              </a:xfrm>
            </p:grpSpPr>
            <p:sp>
              <p:nvSpPr>
                <p:cNvPr id="225"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6"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27" name="Line 50"/>
              <p:cNvSpPr>
                <a:spLocks noChangeShapeType="1"/>
              </p:cNvSpPr>
              <p:nvPr/>
            </p:nvSpPr>
            <p:spPr bwMode="auto">
              <a:xfrm flipH="1">
                <a:off x="7696497" y="551374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28" name="Line 51"/>
              <p:cNvSpPr>
                <a:spLocks noChangeShapeType="1"/>
              </p:cNvSpPr>
              <p:nvPr/>
            </p:nvSpPr>
            <p:spPr bwMode="auto">
              <a:xfrm flipH="1">
                <a:off x="7696497" y="571240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29" name="Line 52"/>
              <p:cNvSpPr>
                <a:spLocks noChangeShapeType="1"/>
              </p:cNvSpPr>
              <p:nvPr/>
            </p:nvSpPr>
            <p:spPr bwMode="auto">
              <a:xfrm flipH="1">
                <a:off x="7696497" y="591106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0" name="Line 53"/>
              <p:cNvSpPr>
                <a:spLocks noChangeShapeType="1"/>
              </p:cNvSpPr>
              <p:nvPr/>
            </p:nvSpPr>
            <p:spPr bwMode="auto">
              <a:xfrm flipH="1">
                <a:off x="7696497" y="610972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1" name="Line 54"/>
              <p:cNvSpPr>
                <a:spLocks noChangeShapeType="1"/>
              </p:cNvSpPr>
              <p:nvPr/>
            </p:nvSpPr>
            <p:spPr bwMode="auto">
              <a:xfrm flipH="1">
                <a:off x="7696497" y="630837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2" name="Line 55"/>
              <p:cNvSpPr>
                <a:spLocks noChangeShapeType="1"/>
              </p:cNvSpPr>
              <p:nvPr/>
            </p:nvSpPr>
            <p:spPr bwMode="auto">
              <a:xfrm flipH="1">
                <a:off x="7696497" y="650703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3" name="Line 56"/>
              <p:cNvSpPr>
                <a:spLocks noChangeShapeType="1"/>
              </p:cNvSpPr>
              <p:nvPr/>
            </p:nvSpPr>
            <p:spPr bwMode="auto">
              <a:xfrm flipH="1">
                <a:off x="7696497" y="670569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4" name="Line 57"/>
              <p:cNvSpPr>
                <a:spLocks noChangeShapeType="1"/>
              </p:cNvSpPr>
              <p:nvPr/>
            </p:nvSpPr>
            <p:spPr bwMode="auto">
              <a:xfrm flipH="1">
                <a:off x="7696497" y="690435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5" name="Line 58"/>
              <p:cNvSpPr>
                <a:spLocks noChangeShapeType="1"/>
              </p:cNvSpPr>
              <p:nvPr/>
            </p:nvSpPr>
            <p:spPr bwMode="auto">
              <a:xfrm flipH="1">
                <a:off x="7696497" y="710301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6" name="Line 59"/>
              <p:cNvSpPr>
                <a:spLocks noChangeShapeType="1"/>
              </p:cNvSpPr>
              <p:nvPr/>
            </p:nvSpPr>
            <p:spPr bwMode="auto">
              <a:xfrm flipH="1">
                <a:off x="7696497" y="730167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7" name="Line 60"/>
              <p:cNvSpPr>
                <a:spLocks noChangeShapeType="1"/>
              </p:cNvSpPr>
              <p:nvPr/>
            </p:nvSpPr>
            <p:spPr bwMode="auto">
              <a:xfrm flipH="1">
                <a:off x="7696497" y="750032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8" name="Line 61"/>
              <p:cNvSpPr>
                <a:spLocks noChangeShapeType="1"/>
              </p:cNvSpPr>
              <p:nvPr/>
            </p:nvSpPr>
            <p:spPr bwMode="auto">
              <a:xfrm flipH="1">
                <a:off x="7696497" y="769898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39" name="Line 62"/>
              <p:cNvSpPr>
                <a:spLocks noChangeShapeType="1"/>
              </p:cNvSpPr>
              <p:nvPr/>
            </p:nvSpPr>
            <p:spPr bwMode="auto">
              <a:xfrm flipH="1">
                <a:off x="7696497" y="789764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40" name="Rectangle 239"/>
              <p:cNvSpPr/>
              <p:nvPr/>
            </p:nvSpPr>
            <p:spPr>
              <a:xfrm>
                <a:off x="6173452" y="6987768"/>
                <a:ext cx="1497348" cy="1018560"/>
              </a:xfrm>
              <a:prstGeom prst="rect">
                <a:avLst/>
              </a:prstGeom>
              <a:solidFill>
                <a:srgbClr val="FFFF00">
                  <a:alpha val="66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0" name="Group 11"/>
              <p:cNvGrpSpPr>
                <a:grpSpLocks/>
              </p:cNvGrpSpPr>
              <p:nvPr/>
            </p:nvGrpSpPr>
            <p:grpSpPr bwMode="auto">
              <a:xfrm>
                <a:off x="7572002" y="7114768"/>
                <a:ext cx="75679" cy="75679"/>
                <a:chOff x="2320" y="1832"/>
                <a:chExt cx="64" cy="64"/>
              </a:xfrm>
            </p:grpSpPr>
            <p:sp>
              <p:nvSpPr>
                <p:cNvPr id="251"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2"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53" name="Group 11"/>
              <p:cNvGrpSpPr>
                <a:grpSpLocks/>
              </p:cNvGrpSpPr>
              <p:nvPr/>
            </p:nvGrpSpPr>
            <p:grpSpPr bwMode="auto">
              <a:xfrm>
                <a:off x="7572002" y="7675872"/>
                <a:ext cx="75679" cy="75679"/>
                <a:chOff x="2320" y="1832"/>
                <a:chExt cx="64" cy="64"/>
              </a:xfrm>
            </p:grpSpPr>
            <p:sp>
              <p:nvSpPr>
                <p:cNvPr id="254"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5"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59" name="Line 50"/>
              <p:cNvSpPr>
                <a:spLocks noChangeShapeType="1"/>
              </p:cNvSpPr>
              <p:nvPr/>
            </p:nvSpPr>
            <p:spPr bwMode="auto">
              <a:xfrm flipH="1">
                <a:off x="6206231" y="715477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60" name="Line 50"/>
              <p:cNvSpPr>
                <a:spLocks noChangeShapeType="1"/>
              </p:cNvSpPr>
              <p:nvPr/>
            </p:nvSpPr>
            <p:spPr bwMode="auto">
              <a:xfrm flipH="1">
                <a:off x="6206231" y="771306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grpSp>
      <p:sp>
        <p:nvSpPr>
          <p:cNvPr id="272" name="TextBox 271"/>
          <p:cNvSpPr txBox="1"/>
          <p:nvPr/>
        </p:nvSpPr>
        <p:spPr>
          <a:xfrm>
            <a:off x="402452" y="1278216"/>
            <a:ext cx="5849558" cy="1631216"/>
          </a:xfrm>
          <a:prstGeom prst="rect">
            <a:avLst/>
          </a:prstGeom>
          <a:noFill/>
        </p:spPr>
        <p:txBody>
          <a:bodyPr wrap="square" rtlCol="0">
            <a:spAutoFit/>
          </a:bodyPr>
          <a:lstStyle/>
          <a:p>
            <a:r>
              <a:rPr lang="en-US" sz="2000" dirty="0">
                <a:solidFill>
                  <a:srgbClr val="FF0000"/>
                </a:solidFill>
                <a:latin typeface="Apple Chancery"/>
                <a:cs typeface="Apple Chancery"/>
              </a:rPr>
              <a:t>In this case, </a:t>
            </a:r>
            <a:r>
              <a:rPr lang="en-US" sz="2000" dirty="0">
                <a:latin typeface="Times New Roman"/>
                <a:cs typeface="Times New Roman"/>
              </a:rPr>
              <a:t>you have two different electric fields across in different regions which makes it look like two different capacitor side by side, connected at both ends.  By definition, this is a parallel combination.</a:t>
            </a:r>
          </a:p>
          <a:p>
            <a:endParaRPr lang="en-US" sz="2000" dirty="0">
              <a:latin typeface="Times New Roman"/>
              <a:cs typeface="Times New Roman"/>
            </a:endParaRPr>
          </a:p>
        </p:txBody>
      </p:sp>
      <p:sp>
        <p:nvSpPr>
          <p:cNvPr id="242" name="TextBox 241"/>
          <p:cNvSpPr txBox="1"/>
          <p:nvPr/>
        </p:nvSpPr>
        <p:spPr>
          <a:xfrm>
            <a:off x="445691" y="4418478"/>
            <a:ext cx="3148409" cy="1015663"/>
          </a:xfrm>
          <a:prstGeom prst="rect">
            <a:avLst/>
          </a:prstGeom>
          <a:noFill/>
        </p:spPr>
        <p:txBody>
          <a:bodyPr wrap="square" rtlCol="0">
            <a:spAutoFit/>
          </a:bodyPr>
          <a:lstStyle/>
          <a:p>
            <a:r>
              <a:rPr lang="en-US" sz="2000" dirty="0">
                <a:solidFill>
                  <a:srgbClr val="FF0000"/>
                </a:solidFill>
                <a:latin typeface="Apple Chancery"/>
                <a:cs typeface="Apple Chancery"/>
              </a:rPr>
              <a:t>Back to being clever, </a:t>
            </a:r>
            <a:r>
              <a:rPr lang="en-US" sz="2000" dirty="0">
                <a:latin typeface="Times New Roman"/>
                <a:cs typeface="Times New Roman"/>
              </a:rPr>
              <a:t>though, you could use what you know about parallel cap:</a:t>
            </a:r>
            <a:endParaRPr lang="en-US" sz="2000" dirty="0">
              <a:solidFill>
                <a:srgbClr val="000000"/>
              </a:solidFill>
              <a:latin typeface="Times New Roman"/>
              <a:cs typeface="Times New Roman"/>
            </a:endParaRPr>
          </a:p>
        </p:txBody>
      </p:sp>
      <p:sp>
        <p:nvSpPr>
          <p:cNvPr id="264" name="TextBox 263"/>
          <p:cNvSpPr txBox="1"/>
          <p:nvPr/>
        </p:nvSpPr>
        <p:spPr>
          <a:xfrm>
            <a:off x="6379580" y="4715668"/>
            <a:ext cx="1577119" cy="400110"/>
          </a:xfrm>
          <a:prstGeom prst="rect">
            <a:avLst/>
          </a:prstGeom>
          <a:noFill/>
        </p:spPr>
        <p:txBody>
          <a:bodyPr wrap="square" rtlCol="0">
            <a:spAutoFit/>
          </a:bodyPr>
          <a:lstStyle/>
          <a:p>
            <a:r>
              <a:rPr lang="en-US" sz="2000" dirty="0">
                <a:solidFill>
                  <a:srgbClr val="FF0000"/>
                </a:solidFill>
                <a:latin typeface="Apple Chancery"/>
                <a:cs typeface="Apple Chancery"/>
              </a:rPr>
              <a:t>And write:</a:t>
            </a:r>
            <a:endParaRPr lang="en-US" sz="2000" dirty="0">
              <a:solidFill>
                <a:srgbClr val="000000"/>
              </a:solidFill>
              <a:latin typeface="Times New Roman"/>
              <a:cs typeface="Times New Roman"/>
            </a:endParaRPr>
          </a:p>
        </p:txBody>
      </p:sp>
      <p:graphicFrame>
        <p:nvGraphicFramePr>
          <p:cNvPr id="265" name="Object 264"/>
          <p:cNvGraphicFramePr>
            <a:graphicFrameLocks noChangeAspect="1"/>
          </p:cNvGraphicFramePr>
          <p:nvPr>
            <p:extLst>
              <p:ext uri="{D42A27DB-BD31-4B8C-83A1-F6EECF244321}">
                <p14:modId xmlns:p14="http://schemas.microsoft.com/office/powerpoint/2010/main" val="1225239510"/>
              </p:ext>
            </p:extLst>
          </p:nvPr>
        </p:nvGraphicFramePr>
        <p:xfrm>
          <a:off x="7024688" y="5186363"/>
          <a:ext cx="1250950" cy="466725"/>
        </p:xfrm>
        <a:graphic>
          <a:graphicData uri="http://schemas.openxmlformats.org/presentationml/2006/ole">
            <mc:AlternateContent xmlns:mc="http://schemas.openxmlformats.org/markup-compatibility/2006">
              <mc:Choice xmlns:v="urn:schemas-microsoft-com:vml" Requires="v">
                <p:oleObj spid="_x0000_s2442371" name="Equation" r:id="rId10" imgW="749300" imgH="279400" progId="Equation.DSMT4">
                  <p:embed/>
                </p:oleObj>
              </mc:Choice>
              <mc:Fallback>
                <p:oleObj name="Equation" r:id="rId10" imgW="749300" imgH="279400" progId="Equation.DSMT4">
                  <p:embed/>
                  <p:pic>
                    <p:nvPicPr>
                      <p:cNvPr id="0" name=""/>
                      <p:cNvPicPr/>
                      <p:nvPr/>
                    </p:nvPicPr>
                    <p:blipFill>
                      <a:blip r:embed="rId11"/>
                      <a:stretch>
                        <a:fillRect/>
                      </a:stretch>
                    </p:blipFill>
                    <p:spPr>
                      <a:xfrm>
                        <a:off x="7024688" y="5186363"/>
                        <a:ext cx="1250950" cy="466725"/>
                      </a:xfrm>
                      <a:prstGeom prst="rect">
                        <a:avLst/>
                      </a:prstGeom>
                    </p:spPr>
                  </p:pic>
                </p:oleObj>
              </mc:Fallback>
            </mc:AlternateContent>
          </a:graphicData>
        </a:graphic>
      </p:graphicFrame>
      <p:grpSp>
        <p:nvGrpSpPr>
          <p:cNvPr id="5" name="Group 4"/>
          <p:cNvGrpSpPr/>
          <p:nvPr/>
        </p:nvGrpSpPr>
        <p:grpSpPr>
          <a:xfrm>
            <a:off x="4079271" y="4594063"/>
            <a:ext cx="1534912" cy="2211550"/>
            <a:chOff x="4079271" y="4594063"/>
            <a:chExt cx="1534912" cy="2211550"/>
          </a:xfrm>
        </p:grpSpPr>
        <p:graphicFrame>
          <p:nvGraphicFramePr>
            <p:cNvPr id="244" name="Object 243"/>
            <p:cNvGraphicFramePr>
              <a:graphicFrameLocks noChangeAspect="1"/>
            </p:cNvGraphicFramePr>
            <p:nvPr>
              <p:extLst>
                <p:ext uri="{D42A27DB-BD31-4B8C-83A1-F6EECF244321}">
                  <p14:modId xmlns:p14="http://schemas.microsoft.com/office/powerpoint/2010/main" val="1576911214"/>
                </p:ext>
              </p:extLst>
            </p:nvPr>
          </p:nvGraphicFramePr>
          <p:xfrm>
            <a:off x="4291796" y="6062663"/>
            <a:ext cx="1322387" cy="742950"/>
          </p:xfrm>
          <a:graphic>
            <a:graphicData uri="http://schemas.openxmlformats.org/presentationml/2006/ole">
              <mc:AlternateContent xmlns:mc="http://schemas.openxmlformats.org/markup-compatibility/2006">
                <mc:Choice xmlns:v="urn:schemas-microsoft-com:vml" Requires="v">
                  <p:oleObj spid="_x0000_s2442372" name="Equation" r:id="rId12" imgW="787400" imgH="444500" progId="Equation.DSMT4">
                    <p:embed/>
                  </p:oleObj>
                </mc:Choice>
                <mc:Fallback>
                  <p:oleObj name="Equation" r:id="rId12" imgW="787400" imgH="444500" progId="Equation.DSMT4">
                    <p:embed/>
                    <p:pic>
                      <p:nvPicPr>
                        <p:cNvPr id="0" name=""/>
                        <p:cNvPicPr/>
                        <p:nvPr/>
                      </p:nvPicPr>
                      <p:blipFill>
                        <a:blip r:embed="rId13"/>
                        <a:stretch>
                          <a:fillRect/>
                        </a:stretch>
                      </p:blipFill>
                      <p:spPr>
                        <a:xfrm>
                          <a:off x="4291796" y="6062663"/>
                          <a:ext cx="1322387" cy="742950"/>
                        </a:xfrm>
                        <a:prstGeom prst="rect">
                          <a:avLst/>
                        </a:prstGeom>
                      </p:spPr>
                    </p:pic>
                  </p:oleObj>
                </mc:Fallback>
              </mc:AlternateContent>
            </a:graphicData>
          </a:graphic>
        </p:graphicFrame>
        <p:grpSp>
          <p:nvGrpSpPr>
            <p:cNvPr id="247" name="Group 2"/>
            <p:cNvGrpSpPr>
              <a:grpSpLocks/>
            </p:cNvGrpSpPr>
            <p:nvPr/>
          </p:nvGrpSpPr>
          <p:grpSpPr bwMode="auto">
            <a:xfrm>
              <a:off x="4543618" y="4594063"/>
              <a:ext cx="226907" cy="521715"/>
              <a:chOff x="960" y="1024"/>
              <a:chExt cx="160" cy="368"/>
            </a:xfrm>
          </p:grpSpPr>
          <p:sp>
            <p:nvSpPr>
              <p:cNvPr id="262" name="Rectangle 3"/>
              <p:cNvSpPr>
                <a:spLocks noChangeArrowheads="1"/>
              </p:cNvSpPr>
              <p:nvPr/>
            </p:nvSpPr>
            <p:spPr bwMode="auto">
              <a:xfrm>
                <a:off x="960" y="1024"/>
                <a:ext cx="16" cy="368"/>
              </a:xfrm>
              <a:prstGeom prst="rect">
                <a:avLst/>
              </a:prstGeom>
              <a:blipFill dpi="0" rotWithShape="0">
                <a:blip r:embed="rId14"/>
                <a:srcRect/>
                <a:tile tx="0" ty="0" sx="100000" sy="100000" flip="none" algn="tl"/>
              </a:blipFill>
              <a:ln w="12700" cmpd="sng">
                <a:solidFill>
                  <a:schemeClr val="tx1"/>
                </a:solidFill>
                <a:miter lim="800000"/>
                <a:headEnd/>
                <a:tailEnd/>
              </a:ln>
            </p:spPr>
            <p:txBody>
              <a:bodyPr/>
              <a:lstStyle/>
              <a:p>
                <a:endParaRPr lang="en-US"/>
              </a:p>
            </p:txBody>
          </p:sp>
          <p:sp>
            <p:nvSpPr>
              <p:cNvPr id="263" name="Rectangle 4"/>
              <p:cNvSpPr>
                <a:spLocks noChangeArrowheads="1"/>
              </p:cNvSpPr>
              <p:nvPr/>
            </p:nvSpPr>
            <p:spPr bwMode="auto">
              <a:xfrm>
                <a:off x="1104" y="1024"/>
                <a:ext cx="16" cy="368"/>
              </a:xfrm>
              <a:prstGeom prst="rect">
                <a:avLst/>
              </a:prstGeom>
              <a:blipFill dpi="0" rotWithShape="0">
                <a:blip r:embed="rId14"/>
                <a:srcRect/>
                <a:tile tx="0" ty="0" sx="100000" sy="100000" flip="none" algn="tl"/>
              </a:blipFill>
              <a:ln w="12700" cmpd="sng">
                <a:solidFill>
                  <a:schemeClr val="tx1"/>
                </a:solidFill>
                <a:miter lim="800000"/>
                <a:headEnd/>
                <a:tailEnd/>
              </a:ln>
            </p:spPr>
            <p:txBody>
              <a:bodyPr/>
              <a:lstStyle/>
              <a:p>
                <a:endParaRPr lang="en-US"/>
              </a:p>
            </p:txBody>
          </p:sp>
        </p:grpSp>
        <p:grpSp>
          <p:nvGrpSpPr>
            <p:cNvPr id="248" name="Group 5"/>
            <p:cNvGrpSpPr>
              <a:grpSpLocks/>
            </p:cNvGrpSpPr>
            <p:nvPr/>
          </p:nvGrpSpPr>
          <p:grpSpPr bwMode="auto">
            <a:xfrm>
              <a:off x="4542230" y="5810823"/>
              <a:ext cx="226907" cy="521715"/>
              <a:chOff x="1520" y="1024"/>
              <a:chExt cx="160" cy="368"/>
            </a:xfrm>
          </p:grpSpPr>
          <p:sp>
            <p:nvSpPr>
              <p:cNvPr id="258" name="Rectangle 6"/>
              <p:cNvSpPr>
                <a:spLocks noChangeArrowheads="1"/>
              </p:cNvSpPr>
              <p:nvPr/>
            </p:nvSpPr>
            <p:spPr bwMode="auto">
              <a:xfrm>
                <a:off x="1520" y="1024"/>
                <a:ext cx="16" cy="368"/>
              </a:xfrm>
              <a:prstGeom prst="rect">
                <a:avLst/>
              </a:prstGeom>
              <a:blipFill dpi="0" rotWithShape="0">
                <a:blip r:embed="rId14"/>
                <a:srcRect/>
                <a:tile tx="0" ty="0" sx="100000" sy="100000" flip="none" algn="tl"/>
              </a:blipFill>
              <a:ln w="12700" cmpd="sng">
                <a:solidFill>
                  <a:schemeClr val="tx1"/>
                </a:solidFill>
                <a:miter lim="800000"/>
                <a:headEnd/>
                <a:tailEnd/>
              </a:ln>
            </p:spPr>
            <p:txBody>
              <a:bodyPr/>
              <a:lstStyle/>
              <a:p>
                <a:endParaRPr lang="en-US"/>
              </a:p>
            </p:txBody>
          </p:sp>
          <p:sp>
            <p:nvSpPr>
              <p:cNvPr id="261" name="Rectangle 7"/>
              <p:cNvSpPr>
                <a:spLocks noChangeArrowheads="1"/>
              </p:cNvSpPr>
              <p:nvPr/>
            </p:nvSpPr>
            <p:spPr bwMode="auto">
              <a:xfrm>
                <a:off x="1664" y="1024"/>
                <a:ext cx="16" cy="368"/>
              </a:xfrm>
              <a:prstGeom prst="rect">
                <a:avLst/>
              </a:prstGeom>
              <a:blipFill dpi="0" rotWithShape="0">
                <a:blip r:embed="rId14"/>
                <a:srcRect/>
                <a:tile tx="0" ty="0" sx="100000" sy="100000" flip="none" algn="tl"/>
              </a:blipFill>
              <a:ln w="12700" cmpd="sng">
                <a:solidFill>
                  <a:schemeClr val="tx1"/>
                </a:solidFill>
                <a:miter lim="800000"/>
                <a:headEnd/>
                <a:tailEnd/>
              </a:ln>
            </p:spPr>
            <p:txBody>
              <a:bodyPr/>
              <a:lstStyle/>
              <a:p>
                <a:endParaRPr lang="en-US"/>
              </a:p>
            </p:txBody>
          </p:sp>
        </p:grpSp>
        <p:sp>
          <p:nvSpPr>
            <p:cNvPr id="249" name="Line 11"/>
            <p:cNvSpPr>
              <a:spLocks noChangeShapeType="1"/>
            </p:cNvSpPr>
            <p:nvPr/>
          </p:nvSpPr>
          <p:spPr bwMode="auto">
            <a:xfrm>
              <a:off x="4079271" y="4856715"/>
              <a:ext cx="0" cy="1214966"/>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 name="Line 16"/>
            <p:cNvSpPr>
              <a:spLocks noChangeShapeType="1"/>
            </p:cNvSpPr>
            <p:nvPr/>
          </p:nvSpPr>
          <p:spPr bwMode="auto">
            <a:xfrm>
              <a:off x="4769137" y="6071681"/>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7" name="Line 11"/>
            <p:cNvSpPr>
              <a:spLocks noChangeShapeType="1"/>
            </p:cNvSpPr>
            <p:nvPr/>
          </p:nvSpPr>
          <p:spPr bwMode="auto">
            <a:xfrm>
              <a:off x="4080932" y="6071681"/>
              <a:ext cx="461297" cy="1081"/>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46" name="Object 245"/>
            <p:cNvGraphicFramePr>
              <a:graphicFrameLocks noChangeAspect="1"/>
            </p:cNvGraphicFramePr>
            <p:nvPr>
              <p:extLst>
                <p:ext uri="{D42A27DB-BD31-4B8C-83A1-F6EECF244321}">
                  <p14:modId xmlns:p14="http://schemas.microsoft.com/office/powerpoint/2010/main" val="388104850"/>
                </p:ext>
              </p:extLst>
            </p:nvPr>
          </p:nvGraphicFramePr>
          <p:xfrm>
            <a:off x="4227904" y="4856715"/>
            <a:ext cx="1322388" cy="742950"/>
          </p:xfrm>
          <a:graphic>
            <a:graphicData uri="http://schemas.openxmlformats.org/presentationml/2006/ole">
              <mc:AlternateContent xmlns:mc="http://schemas.openxmlformats.org/markup-compatibility/2006">
                <mc:Choice xmlns:v="urn:schemas-microsoft-com:vml" Requires="v">
                  <p:oleObj spid="_x0000_s2442373" name="Equation" r:id="rId15" imgW="787400" imgH="444500" progId="Equation.DSMT4">
                    <p:embed/>
                  </p:oleObj>
                </mc:Choice>
                <mc:Fallback>
                  <p:oleObj name="Equation" r:id="rId15" imgW="787400" imgH="444500" progId="Equation.DSMT4">
                    <p:embed/>
                    <p:pic>
                      <p:nvPicPr>
                        <p:cNvPr id="0" name=""/>
                        <p:cNvPicPr/>
                        <p:nvPr/>
                      </p:nvPicPr>
                      <p:blipFill>
                        <a:blip r:embed="rId16"/>
                        <a:stretch>
                          <a:fillRect/>
                        </a:stretch>
                      </p:blipFill>
                      <p:spPr>
                        <a:xfrm>
                          <a:off x="4227904" y="4856715"/>
                          <a:ext cx="1322388" cy="742950"/>
                        </a:xfrm>
                        <a:prstGeom prst="rect">
                          <a:avLst/>
                        </a:prstGeom>
                      </p:spPr>
                    </p:pic>
                  </p:oleObj>
                </mc:Fallback>
              </mc:AlternateContent>
            </a:graphicData>
          </a:graphic>
        </p:graphicFrame>
        <p:sp>
          <p:nvSpPr>
            <p:cNvPr id="266" name="Line 11"/>
            <p:cNvSpPr>
              <a:spLocks noChangeShapeType="1"/>
            </p:cNvSpPr>
            <p:nvPr/>
          </p:nvSpPr>
          <p:spPr bwMode="auto">
            <a:xfrm>
              <a:off x="4080932" y="4856715"/>
              <a:ext cx="461297" cy="1081"/>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7" name="Line 16"/>
            <p:cNvSpPr>
              <a:spLocks noChangeShapeType="1"/>
            </p:cNvSpPr>
            <p:nvPr/>
          </p:nvSpPr>
          <p:spPr bwMode="auto">
            <a:xfrm>
              <a:off x="4769137" y="4856715"/>
              <a:ext cx="578612" cy="0"/>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8" name="Line 11"/>
            <p:cNvSpPr>
              <a:spLocks noChangeShapeType="1"/>
            </p:cNvSpPr>
            <p:nvPr/>
          </p:nvSpPr>
          <p:spPr bwMode="auto">
            <a:xfrm>
              <a:off x="5347749" y="4856715"/>
              <a:ext cx="0" cy="1214966"/>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69" name="TextBox 268"/>
          <p:cNvSpPr txBox="1"/>
          <p:nvPr/>
        </p:nvSpPr>
        <p:spPr>
          <a:xfrm>
            <a:off x="397777" y="2709055"/>
            <a:ext cx="5849558" cy="1015663"/>
          </a:xfrm>
          <a:prstGeom prst="rect">
            <a:avLst/>
          </a:prstGeom>
          <a:noFill/>
        </p:spPr>
        <p:txBody>
          <a:bodyPr wrap="square" rtlCol="0">
            <a:spAutoFit/>
          </a:bodyPr>
          <a:lstStyle/>
          <a:p>
            <a:r>
              <a:rPr lang="en-US" sz="2000" dirty="0">
                <a:latin typeface="Times New Roman"/>
                <a:cs typeface="Times New Roman"/>
              </a:rPr>
              <a:t>As parallel caps add, a derivation would required you to determine the capacitance for each using standard means, then add the two.  That is, execute:</a:t>
            </a:r>
          </a:p>
        </p:txBody>
      </p:sp>
    </p:spTree>
    <p:extLst>
      <p:ext uri="{BB962C8B-B14F-4D97-AF65-F5344CB8AC3E}">
        <p14:creationId xmlns:p14="http://schemas.microsoft.com/office/powerpoint/2010/main" val="60342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dissolve">
                                      <p:cBhvr>
                                        <p:cTn id="7" dur="5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9"/>
                                        </p:tgtEl>
                                        <p:attrNameLst>
                                          <p:attrName>style.visibility</p:attrName>
                                        </p:attrNameLst>
                                      </p:cBhvr>
                                      <p:to>
                                        <p:strVal val="visible"/>
                                      </p:to>
                                    </p:set>
                                    <p:animEffect transition="in" filter="dissolve">
                                      <p:cBhvr>
                                        <p:cTn id="12" dur="500"/>
                                        <p:tgtEl>
                                          <p:spTgt spid="2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dissolve">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2"/>
                                        </p:tgtEl>
                                        <p:attrNameLst>
                                          <p:attrName>style.visibility</p:attrName>
                                        </p:attrNameLst>
                                      </p:cBhvr>
                                      <p:to>
                                        <p:strVal val="visible"/>
                                      </p:to>
                                    </p:set>
                                    <p:animEffect transition="in" filter="dissolve">
                                      <p:cBhvr>
                                        <p:cTn id="22" dur="500"/>
                                        <p:tgtEl>
                                          <p:spTgt spid="2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4"/>
                                        </p:tgtEl>
                                        <p:attrNameLst>
                                          <p:attrName>style.visibility</p:attrName>
                                        </p:attrNameLst>
                                      </p:cBhvr>
                                      <p:to>
                                        <p:strVal val="visible"/>
                                      </p:to>
                                    </p:set>
                                    <p:animEffect transition="in" filter="dissolve">
                                      <p:cBhvr>
                                        <p:cTn id="32" dur="500"/>
                                        <p:tgtEl>
                                          <p:spTgt spid="264"/>
                                        </p:tgtEl>
                                      </p:cBhvr>
                                    </p:animEffect>
                                  </p:childTnLst>
                                </p:cTn>
                              </p:par>
                              <p:par>
                                <p:cTn id="33" presetID="9" presetClass="entr" presetSubtype="0" fill="hold" nodeType="withEffect">
                                  <p:stCondLst>
                                    <p:cond delay="0"/>
                                  </p:stCondLst>
                                  <p:childTnLst>
                                    <p:set>
                                      <p:cBhvr>
                                        <p:cTn id="34" dur="1" fill="hold">
                                          <p:stCondLst>
                                            <p:cond delay="0"/>
                                          </p:stCondLst>
                                        </p:cTn>
                                        <p:tgtEl>
                                          <p:spTgt spid="265"/>
                                        </p:tgtEl>
                                        <p:attrNameLst>
                                          <p:attrName>style.visibility</p:attrName>
                                        </p:attrNameLst>
                                      </p:cBhvr>
                                      <p:to>
                                        <p:strVal val="visible"/>
                                      </p:to>
                                    </p:set>
                                    <p:animEffect transition="in" filter="dissolve">
                                      <p:cBhvr>
                                        <p:cTn id="35"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42" grpId="0"/>
      <p:bldP spid="264" grpId="0"/>
      <p:bldP spid="26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38.)</a:t>
            </a:r>
          </a:p>
        </p:txBody>
      </p:sp>
      <p:sp>
        <p:nvSpPr>
          <p:cNvPr id="54" name="TextBox 53"/>
          <p:cNvSpPr txBox="1"/>
          <p:nvPr/>
        </p:nvSpPr>
        <p:spPr>
          <a:xfrm>
            <a:off x="445691" y="1255559"/>
            <a:ext cx="5459809" cy="707886"/>
          </a:xfrm>
          <a:prstGeom prst="rect">
            <a:avLst/>
          </a:prstGeom>
          <a:noFill/>
        </p:spPr>
        <p:txBody>
          <a:bodyPr wrap="square" rtlCol="0">
            <a:spAutoFit/>
          </a:bodyPr>
          <a:lstStyle/>
          <a:p>
            <a:r>
              <a:rPr lang="en-US" sz="2000" dirty="0">
                <a:solidFill>
                  <a:srgbClr val="FF0000"/>
                </a:solidFill>
                <a:latin typeface="Apple Chancery"/>
                <a:cs typeface="Apple Chancery"/>
              </a:rPr>
              <a:t>a.) Energy is stored </a:t>
            </a:r>
            <a:r>
              <a:rPr lang="en-US" sz="2000" dirty="0">
                <a:latin typeface="Times New Roman"/>
                <a:cs typeface="Times New Roman"/>
              </a:rPr>
              <a:t>within the capacitor.  How so?   That is, </a:t>
            </a:r>
            <a:r>
              <a:rPr lang="en-US" sz="2000" dirty="0">
                <a:solidFill>
                  <a:srgbClr val="0000FF"/>
                </a:solidFill>
                <a:latin typeface="Times New Roman"/>
                <a:cs typeface="Times New Roman"/>
              </a:rPr>
              <a:t>WHERE is the stored energy stored</a:t>
            </a:r>
            <a:r>
              <a:rPr lang="en-US" sz="2000" dirty="0">
                <a:latin typeface="Times New Roman"/>
                <a:cs typeface="Times New Roman"/>
              </a:rPr>
              <a:t>?</a:t>
            </a:r>
            <a:endParaRPr lang="en-US" sz="2000" dirty="0">
              <a:solidFill>
                <a:srgbClr val="000000"/>
              </a:solidFill>
              <a:latin typeface="Times New Roman"/>
              <a:cs typeface="Times New Roman"/>
            </a:endParaRPr>
          </a:p>
        </p:txBody>
      </p:sp>
      <p:sp>
        <p:nvSpPr>
          <p:cNvPr id="55" name="TextBox 54"/>
          <p:cNvSpPr txBox="1"/>
          <p:nvPr/>
        </p:nvSpPr>
        <p:spPr>
          <a:xfrm>
            <a:off x="743128" y="1920686"/>
            <a:ext cx="5506001" cy="707886"/>
          </a:xfrm>
          <a:prstGeom prst="rect">
            <a:avLst/>
          </a:prstGeom>
          <a:noFill/>
        </p:spPr>
        <p:txBody>
          <a:bodyPr wrap="square" rtlCol="0">
            <a:spAutoFit/>
          </a:bodyPr>
          <a:lstStyle/>
          <a:p>
            <a:r>
              <a:rPr lang="en-US" sz="2000" dirty="0">
                <a:solidFill>
                  <a:srgbClr val="FF0000"/>
                </a:solidFill>
                <a:latin typeface="Apple Chancery"/>
                <a:cs typeface="Apple Chancery"/>
              </a:rPr>
              <a:t>The energy </a:t>
            </a:r>
            <a:r>
              <a:rPr lang="en-US" sz="2000" dirty="0">
                <a:latin typeface="Times New Roman"/>
                <a:cs typeface="Times New Roman"/>
              </a:rPr>
              <a:t>is stored in the </a:t>
            </a:r>
            <a:r>
              <a:rPr lang="en-US" sz="2000" dirty="0">
                <a:solidFill>
                  <a:srgbClr val="FF0000"/>
                </a:solidFill>
                <a:latin typeface="Times New Roman"/>
                <a:cs typeface="Times New Roman"/>
              </a:rPr>
              <a:t>electric field </a:t>
            </a:r>
            <a:r>
              <a:rPr lang="en-US" sz="2000" dirty="0">
                <a:solidFill>
                  <a:srgbClr val="0000FF"/>
                </a:solidFill>
                <a:latin typeface="Times New Roman"/>
                <a:cs typeface="Times New Roman"/>
              </a:rPr>
              <a:t>between the capacitor’s plates</a:t>
            </a:r>
            <a:r>
              <a:rPr lang="en-US" sz="2000" dirty="0">
                <a:latin typeface="Times New Roman"/>
                <a:cs typeface="Times New Roman"/>
              </a:rPr>
              <a:t>.</a:t>
            </a:r>
          </a:p>
        </p:txBody>
      </p:sp>
      <p:sp>
        <p:nvSpPr>
          <p:cNvPr id="73" name="Rectangle 3"/>
          <p:cNvSpPr>
            <a:spLocks noChangeArrowheads="1"/>
          </p:cNvSpPr>
          <p:nvPr/>
        </p:nvSpPr>
        <p:spPr bwMode="auto">
          <a:xfrm>
            <a:off x="7290530" y="322383"/>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74" name="Rectangle 4"/>
          <p:cNvSpPr>
            <a:spLocks noChangeArrowheads="1"/>
          </p:cNvSpPr>
          <p:nvPr/>
        </p:nvSpPr>
        <p:spPr bwMode="auto">
          <a:xfrm>
            <a:off x="8509000" y="322383"/>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75" name="Line 5"/>
          <p:cNvSpPr>
            <a:spLocks noChangeShapeType="1"/>
          </p:cNvSpPr>
          <p:nvPr/>
        </p:nvSpPr>
        <p:spPr bwMode="auto">
          <a:xfrm>
            <a:off x="6833330" y="1741371"/>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76" name="Line 6"/>
          <p:cNvSpPr>
            <a:spLocks noChangeShapeType="1"/>
          </p:cNvSpPr>
          <p:nvPr/>
        </p:nvSpPr>
        <p:spPr bwMode="auto">
          <a:xfrm>
            <a:off x="8789128" y="1741371"/>
            <a:ext cx="320039"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77" name="Group 7"/>
          <p:cNvGrpSpPr>
            <a:grpSpLocks/>
          </p:cNvGrpSpPr>
          <p:nvPr/>
        </p:nvGrpSpPr>
        <p:grpSpPr bwMode="auto">
          <a:xfrm>
            <a:off x="7485013" y="426442"/>
            <a:ext cx="75679" cy="75679"/>
            <a:chOff x="2320" y="1664"/>
            <a:chExt cx="64" cy="64"/>
          </a:xfrm>
        </p:grpSpPr>
        <p:sp>
          <p:nvSpPr>
            <p:cNvPr id="78"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 name="Line 10"/>
          <p:cNvSpPr>
            <a:spLocks noChangeShapeType="1"/>
          </p:cNvSpPr>
          <p:nvPr/>
        </p:nvSpPr>
        <p:spPr bwMode="auto">
          <a:xfrm flipH="1">
            <a:off x="8537379" y="46428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81" name="Group 11"/>
          <p:cNvGrpSpPr>
            <a:grpSpLocks/>
          </p:cNvGrpSpPr>
          <p:nvPr/>
        </p:nvGrpSpPr>
        <p:grpSpPr bwMode="auto">
          <a:xfrm>
            <a:off x="7485013" y="625100"/>
            <a:ext cx="75679" cy="75679"/>
            <a:chOff x="2320" y="1832"/>
            <a:chExt cx="64" cy="64"/>
          </a:xfrm>
        </p:grpSpPr>
        <p:sp>
          <p:nvSpPr>
            <p:cNvPr id="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4" name="Group 14"/>
          <p:cNvGrpSpPr>
            <a:grpSpLocks/>
          </p:cNvGrpSpPr>
          <p:nvPr/>
        </p:nvGrpSpPr>
        <p:grpSpPr bwMode="auto">
          <a:xfrm>
            <a:off x="7485013" y="823759"/>
            <a:ext cx="75679" cy="75679"/>
            <a:chOff x="2320" y="2000"/>
            <a:chExt cx="64" cy="64"/>
          </a:xfrm>
        </p:grpSpPr>
        <p:sp>
          <p:nvSpPr>
            <p:cNvPr id="85"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7" name="Group 17"/>
          <p:cNvGrpSpPr>
            <a:grpSpLocks/>
          </p:cNvGrpSpPr>
          <p:nvPr/>
        </p:nvGrpSpPr>
        <p:grpSpPr bwMode="auto">
          <a:xfrm>
            <a:off x="7485013" y="1022417"/>
            <a:ext cx="75679" cy="75679"/>
            <a:chOff x="2320" y="2168"/>
            <a:chExt cx="64" cy="64"/>
          </a:xfrm>
        </p:grpSpPr>
        <p:sp>
          <p:nvSpPr>
            <p:cNvPr id="88"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0" name="Group 20"/>
          <p:cNvGrpSpPr>
            <a:grpSpLocks/>
          </p:cNvGrpSpPr>
          <p:nvPr/>
        </p:nvGrpSpPr>
        <p:grpSpPr bwMode="auto">
          <a:xfrm>
            <a:off x="7485013" y="1221075"/>
            <a:ext cx="75679" cy="75679"/>
            <a:chOff x="2320" y="2336"/>
            <a:chExt cx="64" cy="64"/>
          </a:xfrm>
        </p:grpSpPr>
        <p:sp>
          <p:nvSpPr>
            <p:cNvPr id="91"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3" name="Group 23"/>
          <p:cNvGrpSpPr>
            <a:grpSpLocks/>
          </p:cNvGrpSpPr>
          <p:nvPr/>
        </p:nvGrpSpPr>
        <p:grpSpPr bwMode="auto">
          <a:xfrm>
            <a:off x="7485013" y="1419733"/>
            <a:ext cx="75679" cy="75679"/>
            <a:chOff x="2320" y="2504"/>
            <a:chExt cx="64" cy="64"/>
          </a:xfrm>
        </p:grpSpPr>
        <p:sp>
          <p:nvSpPr>
            <p:cNvPr id="94"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6" name="Group 26"/>
          <p:cNvGrpSpPr>
            <a:grpSpLocks/>
          </p:cNvGrpSpPr>
          <p:nvPr/>
        </p:nvGrpSpPr>
        <p:grpSpPr bwMode="auto">
          <a:xfrm>
            <a:off x="7485013" y="1618392"/>
            <a:ext cx="75679" cy="75679"/>
            <a:chOff x="2320" y="2672"/>
            <a:chExt cx="64" cy="64"/>
          </a:xfrm>
        </p:grpSpPr>
        <p:sp>
          <p:nvSpPr>
            <p:cNvPr id="97"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9" name="Group 29"/>
          <p:cNvGrpSpPr>
            <a:grpSpLocks/>
          </p:cNvGrpSpPr>
          <p:nvPr/>
        </p:nvGrpSpPr>
        <p:grpSpPr bwMode="auto">
          <a:xfrm>
            <a:off x="7485013" y="1817050"/>
            <a:ext cx="75679" cy="75679"/>
            <a:chOff x="2320" y="2840"/>
            <a:chExt cx="64" cy="64"/>
          </a:xfrm>
        </p:grpSpPr>
        <p:sp>
          <p:nvSpPr>
            <p:cNvPr id="100"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32"/>
          <p:cNvGrpSpPr>
            <a:grpSpLocks/>
          </p:cNvGrpSpPr>
          <p:nvPr/>
        </p:nvGrpSpPr>
        <p:grpSpPr bwMode="auto">
          <a:xfrm>
            <a:off x="7485013" y="2015708"/>
            <a:ext cx="75679" cy="75679"/>
            <a:chOff x="2320" y="3008"/>
            <a:chExt cx="64" cy="64"/>
          </a:xfrm>
        </p:grpSpPr>
        <p:sp>
          <p:nvSpPr>
            <p:cNvPr id="103"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35"/>
          <p:cNvGrpSpPr>
            <a:grpSpLocks/>
          </p:cNvGrpSpPr>
          <p:nvPr/>
        </p:nvGrpSpPr>
        <p:grpSpPr bwMode="auto">
          <a:xfrm>
            <a:off x="7485013" y="2214366"/>
            <a:ext cx="75679" cy="75679"/>
            <a:chOff x="2320" y="3176"/>
            <a:chExt cx="64" cy="64"/>
          </a:xfrm>
        </p:grpSpPr>
        <p:sp>
          <p:nvSpPr>
            <p:cNvPr id="106"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8"/>
          <p:cNvGrpSpPr>
            <a:grpSpLocks/>
          </p:cNvGrpSpPr>
          <p:nvPr/>
        </p:nvGrpSpPr>
        <p:grpSpPr bwMode="auto">
          <a:xfrm>
            <a:off x="7485013" y="2413025"/>
            <a:ext cx="75679" cy="75679"/>
            <a:chOff x="2320" y="3344"/>
            <a:chExt cx="64" cy="64"/>
          </a:xfrm>
        </p:grpSpPr>
        <p:sp>
          <p:nvSpPr>
            <p:cNvPr id="109"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1"/>
          <p:cNvGrpSpPr>
            <a:grpSpLocks/>
          </p:cNvGrpSpPr>
          <p:nvPr/>
        </p:nvGrpSpPr>
        <p:grpSpPr bwMode="auto">
          <a:xfrm>
            <a:off x="7485013" y="2611683"/>
            <a:ext cx="75679" cy="75679"/>
            <a:chOff x="2320" y="3512"/>
            <a:chExt cx="64" cy="64"/>
          </a:xfrm>
        </p:grpSpPr>
        <p:sp>
          <p:nvSpPr>
            <p:cNvPr id="112"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4" name="Group 44"/>
          <p:cNvGrpSpPr>
            <a:grpSpLocks/>
          </p:cNvGrpSpPr>
          <p:nvPr/>
        </p:nvGrpSpPr>
        <p:grpSpPr bwMode="auto">
          <a:xfrm>
            <a:off x="7485013" y="2810341"/>
            <a:ext cx="75679" cy="75679"/>
            <a:chOff x="2320" y="3680"/>
            <a:chExt cx="64" cy="64"/>
          </a:xfrm>
        </p:grpSpPr>
        <p:sp>
          <p:nvSpPr>
            <p:cNvPr id="115"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7" name="Group 47"/>
          <p:cNvGrpSpPr>
            <a:grpSpLocks/>
          </p:cNvGrpSpPr>
          <p:nvPr/>
        </p:nvGrpSpPr>
        <p:grpSpPr bwMode="auto">
          <a:xfrm>
            <a:off x="7485013" y="3008999"/>
            <a:ext cx="75679" cy="75679"/>
            <a:chOff x="2320" y="3848"/>
            <a:chExt cx="64" cy="64"/>
          </a:xfrm>
        </p:grpSpPr>
        <p:sp>
          <p:nvSpPr>
            <p:cNvPr id="118"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0" name="Line 50"/>
          <p:cNvSpPr>
            <a:spLocks noChangeShapeType="1"/>
          </p:cNvSpPr>
          <p:nvPr/>
        </p:nvSpPr>
        <p:spPr bwMode="auto">
          <a:xfrm flipH="1">
            <a:off x="8537379" y="66294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1"/>
          <p:cNvSpPr>
            <a:spLocks noChangeShapeType="1"/>
          </p:cNvSpPr>
          <p:nvPr/>
        </p:nvSpPr>
        <p:spPr bwMode="auto">
          <a:xfrm flipH="1">
            <a:off x="8537379" y="8615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2"/>
          <p:cNvSpPr>
            <a:spLocks noChangeShapeType="1"/>
          </p:cNvSpPr>
          <p:nvPr/>
        </p:nvSpPr>
        <p:spPr bwMode="auto">
          <a:xfrm flipH="1">
            <a:off x="8537379" y="106025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53"/>
          <p:cNvSpPr>
            <a:spLocks noChangeShapeType="1"/>
          </p:cNvSpPr>
          <p:nvPr/>
        </p:nvSpPr>
        <p:spPr bwMode="auto">
          <a:xfrm flipH="1">
            <a:off x="8537379" y="125891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54"/>
          <p:cNvSpPr>
            <a:spLocks noChangeShapeType="1"/>
          </p:cNvSpPr>
          <p:nvPr/>
        </p:nvSpPr>
        <p:spPr bwMode="auto">
          <a:xfrm flipH="1">
            <a:off x="8537379" y="145757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55"/>
          <p:cNvSpPr>
            <a:spLocks noChangeShapeType="1"/>
          </p:cNvSpPr>
          <p:nvPr/>
        </p:nvSpPr>
        <p:spPr bwMode="auto">
          <a:xfrm flipH="1">
            <a:off x="8537379" y="16562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56"/>
          <p:cNvSpPr>
            <a:spLocks noChangeShapeType="1"/>
          </p:cNvSpPr>
          <p:nvPr/>
        </p:nvSpPr>
        <p:spPr bwMode="auto">
          <a:xfrm flipH="1">
            <a:off x="8537379" y="18548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57"/>
          <p:cNvSpPr>
            <a:spLocks noChangeShapeType="1"/>
          </p:cNvSpPr>
          <p:nvPr/>
        </p:nvSpPr>
        <p:spPr bwMode="auto">
          <a:xfrm flipH="1">
            <a:off x="8537379" y="205354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58"/>
          <p:cNvSpPr>
            <a:spLocks noChangeShapeType="1"/>
          </p:cNvSpPr>
          <p:nvPr/>
        </p:nvSpPr>
        <p:spPr bwMode="auto">
          <a:xfrm flipH="1">
            <a:off x="8537379" y="225220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59"/>
          <p:cNvSpPr>
            <a:spLocks noChangeShapeType="1"/>
          </p:cNvSpPr>
          <p:nvPr/>
        </p:nvSpPr>
        <p:spPr bwMode="auto">
          <a:xfrm flipH="1">
            <a:off x="8537379" y="245086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0"/>
          <p:cNvSpPr>
            <a:spLocks noChangeShapeType="1"/>
          </p:cNvSpPr>
          <p:nvPr/>
        </p:nvSpPr>
        <p:spPr bwMode="auto">
          <a:xfrm flipH="1">
            <a:off x="8537379" y="264952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1"/>
          <p:cNvSpPr>
            <a:spLocks noChangeShapeType="1"/>
          </p:cNvSpPr>
          <p:nvPr/>
        </p:nvSpPr>
        <p:spPr bwMode="auto">
          <a:xfrm flipH="1">
            <a:off x="8537379" y="284818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2"/>
          <p:cNvSpPr>
            <a:spLocks noChangeShapeType="1"/>
          </p:cNvSpPr>
          <p:nvPr/>
        </p:nvSpPr>
        <p:spPr bwMode="auto">
          <a:xfrm flipH="1">
            <a:off x="8537379" y="304683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6" name="TextBox 5"/>
          <p:cNvSpPr txBox="1"/>
          <p:nvPr/>
        </p:nvSpPr>
        <p:spPr>
          <a:xfrm>
            <a:off x="221852" y="380472"/>
            <a:ext cx="6611478" cy="830997"/>
          </a:xfrm>
          <a:prstGeom prst="rect">
            <a:avLst/>
          </a:prstGeom>
          <a:noFill/>
        </p:spPr>
        <p:txBody>
          <a:bodyPr wrap="square" rtlCol="0">
            <a:spAutoFit/>
          </a:bodyPr>
          <a:lstStyle/>
          <a:p>
            <a:r>
              <a:rPr lang="en-US" sz="2800" dirty="0">
                <a:solidFill>
                  <a:srgbClr val="FF0000"/>
                </a:solidFill>
                <a:latin typeface="Apple Chancery"/>
                <a:cs typeface="Apple Chancery"/>
              </a:rPr>
              <a:t>Example 10: </a:t>
            </a:r>
            <a:r>
              <a:rPr lang="en-US" sz="2000" dirty="0">
                <a:solidFill>
                  <a:srgbClr val="FF0000"/>
                </a:solidFill>
                <a:latin typeface="Apple Chancery"/>
                <a:cs typeface="Apple Chancery"/>
              </a:rPr>
              <a:t>Consider </a:t>
            </a:r>
            <a:r>
              <a:rPr lang="en-US" sz="2000" dirty="0">
                <a:latin typeface="Times New Roman"/>
                <a:cs typeface="Times New Roman"/>
              </a:rPr>
              <a:t>a </a:t>
            </a:r>
            <a:r>
              <a:rPr lang="en-US" sz="2000" dirty="0">
                <a:solidFill>
                  <a:srgbClr val="0000FF"/>
                </a:solidFill>
                <a:latin typeface="Times New Roman"/>
                <a:cs typeface="Times New Roman"/>
              </a:rPr>
              <a:t>charged capacitor </a:t>
            </a:r>
            <a:r>
              <a:rPr lang="en-US" sz="2000" dirty="0">
                <a:latin typeface="Times New Roman"/>
                <a:cs typeface="Times New Roman"/>
              </a:rPr>
              <a:t>of capacitance </a:t>
            </a:r>
            <a:r>
              <a:rPr lang="en-US" sz="2000" i="1" dirty="0">
                <a:solidFill>
                  <a:srgbClr val="FF0000"/>
                </a:solidFill>
                <a:latin typeface="Times New Roman"/>
                <a:cs typeface="Times New Roman"/>
              </a:rPr>
              <a:t>C</a:t>
            </a:r>
            <a:r>
              <a:rPr lang="en-US" sz="2000" dirty="0">
                <a:latin typeface="Times New Roman"/>
                <a:cs typeface="Times New Roman"/>
              </a:rPr>
              <a:t> with a voltage        across its plates.</a:t>
            </a:r>
          </a:p>
        </p:txBody>
      </p:sp>
      <p:graphicFrame>
        <p:nvGraphicFramePr>
          <p:cNvPr id="170" name="Object 169"/>
          <p:cNvGraphicFramePr>
            <a:graphicFrameLocks noChangeAspect="1"/>
          </p:cNvGraphicFramePr>
          <p:nvPr>
            <p:extLst>
              <p:ext uri="{D42A27DB-BD31-4B8C-83A1-F6EECF244321}">
                <p14:modId xmlns:p14="http://schemas.microsoft.com/office/powerpoint/2010/main" val="1754183860"/>
              </p:ext>
            </p:extLst>
          </p:nvPr>
        </p:nvGraphicFramePr>
        <p:xfrm>
          <a:off x="7826375" y="121121"/>
          <a:ext cx="446088" cy="381000"/>
        </p:xfrm>
        <a:graphic>
          <a:graphicData uri="http://schemas.openxmlformats.org/presentationml/2006/ole">
            <mc:AlternateContent xmlns:mc="http://schemas.openxmlformats.org/markup-compatibility/2006">
              <mc:Choice xmlns:v="urn:schemas-microsoft-com:vml" Requires="v">
                <p:oleObj spid="_x0000_s2333951" name="Equation" r:id="rId4" imgW="266700" imgH="228600" progId="Equation.DSMT4">
                  <p:embed/>
                </p:oleObj>
              </mc:Choice>
              <mc:Fallback>
                <p:oleObj name="Equation" r:id="rId4" imgW="266700" imgH="228600" progId="Equation.DSMT4">
                  <p:embed/>
                  <p:pic>
                    <p:nvPicPr>
                      <p:cNvPr id="0" name=""/>
                      <p:cNvPicPr/>
                      <p:nvPr/>
                    </p:nvPicPr>
                    <p:blipFill>
                      <a:blip r:embed="rId5"/>
                      <a:stretch>
                        <a:fillRect/>
                      </a:stretch>
                    </p:blipFill>
                    <p:spPr>
                      <a:xfrm>
                        <a:off x="7826375" y="121121"/>
                        <a:ext cx="446088" cy="381000"/>
                      </a:xfrm>
                      <a:prstGeom prst="rect">
                        <a:avLst/>
                      </a:prstGeom>
                    </p:spPr>
                  </p:pic>
                </p:oleObj>
              </mc:Fallback>
            </mc:AlternateContent>
          </a:graphicData>
        </a:graphic>
      </p:graphicFrame>
      <p:sp>
        <p:nvSpPr>
          <p:cNvPr id="172" name="TextBox 171"/>
          <p:cNvSpPr txBox="1"/>
          <p:nvPr/>
        </p:nvSpPr>
        <p:spPr>
          <a:xfrm>
            <a:off x="445691" y="2714954"/>
            <a:ext cx="5651039" cy="400110"/>
          </a:xfrm>
          <a:prstGeom prst="rect">
            <a:avLst/>
          </a:prstGeom>
          <a:noFill/>
        </p:spPr>
        <p:txBody>
          <a:bodyPr wrap="square" rtlCol="0">
            <a:spAutoFit/>
          </a:bodyPr>
          <a:lstStyle/>
          <a:p>
            <a:r>
              <a:rPr lang="en-US" sz="2000" dirty="0">
                <a:solidFill>
                  <a:srgbClr val="FF0000"/>
                </a:solidFill>
                <a:latin typeface="Apple Chancery"/>
                <a:cs typeface="Apple Chancery"/>
              </a:rPr>
              <a:t>b.) How much </a:t>
            </a:r>
            <a:r>
              <a:rPr lang="en-US" sz="2000" dirty="0">
                <a:latin typeface="Times New Roman"/>
                <a:cs typeface="Times New Roman"/>
              </a:rPr>
              <a:t>energy is stored?</a:t>
            </a:r>
            <a:endParaRPr lang="en-US" sz="2000" dirty="0">
              <a:solidFill>
                <a:srgbClr val="000000"/>
              </a:solidFill>
              <a:latin typeface="Times New Roman"/>
              <a:cs typeface="Times New Roman"/>
            </a:endParaRPr>
          </a:p>
        </p:txBody>
      </p:sp>
      <p:sp>
        <p:nvSpPr>
          <p:cNvPr id="272" name="TextBox 271"/>
          <p:cNvSpPr txBox="1"/>
          <p:nvPr/>
        </p:nvSpPr>
        <p:spPr>
          <a:xfrm>
            <a:off x="743128" y="3133938"/>
            <a:ext cx="6817564" cy="707886"/>
          </a:xfrm>
          <a:prstGeom prst="rect">
            <a:avLst/>
          </a:prstGeom>
          <a:noFill/>
        </p:spPr>
        <p:txBody>
          <a:bodyPr wrap="square" rtlCol="0">
            <a:spAutoFit/>
          </a:bodyPr>
          <a:lstStyle/>
          <a:p>
            <a:r>
              <a:rPr lang="en-US" sz="2000" dirty="0">
                <a:solidFill>
                  <a:srgbClr val="FF0000"/>
                </a:solidFill>
                <a:latin typeface="Apple Chancery"/>
                <a:cs typeface="Apple Chancery"/>
              </a:rPr>
              <a:t>The real question is, </a:t>
            </a:r>
            <a:r>
              <a:rPr lang="en-US" sz="2000" dirty="0">
                <a:solidFill>
                  <a:srgbClr val="0000FF"/>
                </a:solidFill>
                <a:latin typeface="Times New Roman"/>
                <a:cs typeface="Times New Roman"/>
              </a:rPr>
              <a:t>how much work </a:t>
            </a:r>
            <a:r>
              <a:rPr lang="en-US" sz="2000" dirty="0">
                <a:latin typeface="Times New Roman"/>
                <a:cs typeface="Times New Roman"/>
              </a:rPr>
              <a:t>was </a:t>
            </a:r>
            <a:r>
              <a:rPr lang="en-US" sz="2000" dirty="0">
                <a:solidFill>
                  <a:srgbClr val="0000FF"/>
                </a:solidFill>
                <a:latin typeface="Times New Roman"/>
                <a:cs typeface="Times New Roman"/>
              </a:rPr>
              <a:t>required to assemble the charges </a:t>
            </a:r>
            <a:r>
              <a:rPr lang="en-US" sz="2000" dirty="0">
                <a:latin typeface="Times New Roman"/>
                <a:cs typeface="Times New Roman"/>
              </a:rPr>
              <a:t>currently residing on the capacitor’s plates? </a:t>
            </a:r>
          </a:p>
        </p:txBody>
      </p:sp>
      <p:graphicFrame>
        <p:nvGraphicFramePr>
          <p:cNvPr id="175" name="Object 174"/>
          <p:cNvGraphicFramePr>
            <a:graphicFrameLocks noChangeAspect="1"/>
          </p:cNvGraphicFramePr>
          <p:nvPr>
            <p:extLst>
              <p:ext uri="{D42A27DB-BD31-4B8C-83A1-F6EECF244321}">
                <p14:modId xmlns:p14="http://schemas.microsoft.com/office/powerpoint/2010/main" val="2808498461"/>
              </p:ext>
            </p:extLst>
          </p:nvPr>
        </p:nvGraphicFramePr>
        <p:xfrm>
          <a:off x="2032000" y="861598"/>
          <a:ext cx="447675" cy="381000"/>
        </p:xfrm>
        <a:graphic>
          <a:graphicData uri="http://schemas.openxmlformats.org/presentationml/2006/ole">
            <mc:AlternateContent xmlns:mc="http://schemas.openxmlformats.org/markup-compatibility/2006">
              <mc:Choice xmlns:v="urn:schemas-microsoft-com:vml" Requires="v">
                <p:oleObj spid="_x0000_s2333952" name="Equation" r:id="rId6" imgW="266700" imgH="228600" progId="Equation.DSMT4">
                  <p:embed/>
                </p:oleObj>
              </mc:Choice>
              <mc:Fallback>
                <p:oleObj name="Equation" r:id="rId6" imgW="266700" imgH="228600" progId="Equation.DSMT4">
                  <p:embed/>
                  <p:pic>
                    <p:nvPicPr>
                      <p:cNvPr id="0" name=""/>
                      <p:cNvPicPr/>
                      <p:nvPr/>
                    </p:nvPicPr>
                    <p:blipFill>
                      <a:blip r:embed="rId7"/>
                      <a:stretch>
                        <a:fillRect/>
                      </a:stretch>
                    </p:blipFill>
                    <p:spPr>
                      <a:xfrm>
                        <a:off x="2032000" y="861598"/>
                        <a:ext cx="447675" cy="381000"/>
                      </a:xfrm>
                      <a:prstGeom prst="rect">
                        <a:avLst/>
                      </a:prstGeom>
                    </p:spPr>
                  </p:pic>
                </p:oleObj>
              </mc:Fallback>
            </mc:AlternateContent>
          </a:graphicData>
        </a:graphic>
      </p:graphicFrame>
      <p:graphicFrame>
        <p:nvGraphicFramePr>
          <p:cNvPr id="176" name="Object 175"/>
          <p:cNvGraphicFramePr>
            <a:graphicFrameLocks noChangeAspect="1"/>
          </p:cNvGraphicFramePr>
          <p:nvPr>
            <p:extLst>
              <p:ext uri="{D42A27DB-BD31-4B8C-83A1-F6EECF244321}">
                <p14:modId xmlns:p14="http://schemas.microsoft.com/office/powerpoint/2010/main" val="3247104932"/>
              </p:ext>
            </p:extLst>
          </p:nvPr>
        </p:nvGraphicFramePr>
        <p:xfrm>
          <a:off x="3476625" y="5648325"/>
          <a:ext cx="2428875" cy="823913"/>
        </p:xfrm>
        <a:graphic>
          <a:graphicData uri="http://schemas.openxmlformats.org/presentationml/2006/ole">
            <mc:AlternateContent xmlns:mc="http://schemas.openxmlformats.org/markup-compatibility/2006">
              <mc:Choice xmlns:v="urn:schemas-microsoft-com:vml" Requires="v">
                <p:oleObj spid="_x0000_s2333953" name="Equation" r:id="rId8" imgW="1447800" imgH="495300" progId="Equation.DSMT4">
                  <p:embed/>
                </p:oleObj>
              </mc:Choice>
              <mc:Fallback>
                <p:oleObj name="Equation" r:id="rId8" imgW="1447800" imgH="495300" progId="Equation.DSMT4">
                  <p:embed/>
                  <p:pic>
                    <p:nvPicPr>
                      <p:cNvPr id="0" name=""/>
                      <p:cNvPicPr/>
                      <p:nvPr/>
                    </p:nvPicPr>
                    <p:blipFill>
                      <a:blip r:embed="rId9"/>
                      <a:stretch>
                        <a:fillRect/>
                      </a:stretch>
                    </p:blipFill>
                    <p:spPr>
                      <a:xfrm>
                        <a:off x="3476625" y="5648325"/>
                        <a:ext cx="2428875" cy="823913"/>
                      </a:xfrm>
                      <a:prstGeom prst="rect">
                        <a:avLst/>
                      </a:prstGeom>
                    </p:spPr>
                  </p:pic>
                </p:oleObj>
              </mc:Fallback>
            </mc:AlternateContent>
          </a:graphicData>
        </a:graphic>
      </p:graphicFrame>
      <p:sp>
        <p:nvSpPr>
          <p:cNvPr id="177" name="TextBox 176"/>
          <p:cNvSpPr txBox="1"/>
          <p:nvPr/>
        </p:nvSpPr>
        <p:spPr>
          <a:xfrm>
            <a:off x="997858" y="3841824"/>
            <a:ext cx="7942942" cy="1938992"/>
          </a:xfrm>
          <a:prstGeom prst="rect">
            <a:avLst/>
          </a:prstGeom>
          <a:noFill/>
        </p:spPr>
        <p:txBody>
          <a:bodyPr wrap="square" rtlCol="0">
            <a:spAutoFit/>
          </a:bodyPr>
          <a:lstStyle/>
          <a:p>
            <a:r>
              <a:rPr lang="en-US" sz="2000" dirty="0">
                <a:solidFill>
                  <a:srgbClr val="FF0000"/>
                </a:solidFill>
                <a:latin typeface="Apple Chancery"/>
                <a:cs typeface="Apple Chancery"/>
              </a:rPr>
              <a:t>Think about it.  </a:t>
            </a:r>
            <a:r>
              <a:rPr lang="en-US" sz="2000" dirty="0">
                <a:latin typeface="Times New Roman"/>
                <a:cs typeface="Times New Roman"/>
              </a:rPr>
              <a:t>If there is already charge on the plates creating a voltage of        , a differentially charge </a:t>
            </a:r>
            <a:r>
              <a:rPr lang="en-US" sz="2000" i="1" dirty="0">
                <a:solidFill>
                  <a:srgbClr val="FF0000"/>
                </a:solidFill>
                <a:latin typeface="Times New Roman"/>
                <a:cs typeface="Times New Roman"/>
              </a:rPr>
              <a:t>+</a:t>
            </a:r>
            <a:r>
              <a:rPr lang="en-US" sz="2000" i="1" dirty="0" err="1">
                <a:solidFill>
                  <a:srgbClr val="FF0000"/>
                </a:solidFill>
                <a:latin typeface="Times New Roman"/>
                <a:cs typeface="Times New Roman"/>
              </a:rPr>
              <a:t>dq</a:t>
            </a:r>
            <a:r>
              <a:rPr lang="en-US" sz="2000" i="1" dirty="0">
                <a:latin typeface="Times New Roman"/>
                <a:cs typeface="Times New Roman"/>
              </a:rPr>
              <a:t> </a:t>
            </a:r>
            <a:r>
              <a:rPr lang="en-US" sz="2000" dirty="0">
                <a:latin typeface="Times New Roman"/>
                <a:cs typeface="Times New Roman"/>
              </a:rPr>
              <a:t>will need </a:t>
            </a:r>
            <a:r>
              <a:rPr lang="en-US" sz="2000" dirty="0">
                <a:solidFill>
                  <a:srgbClr val="0000FF"/>
                </a:solidFill>
                <a:latin typeface="Times New Roman"/>
                <a:cs typeface="Times New Roman"/>
              </a:rPr>
              <a:t>work done on it</a:t>
            </a:r>
            <a:r>
              <a:rPr lang="en-US" sz="2000" dirty="0">
                <a:latin typeface="Times New Roman"/>
                <a:cs typeface="Times New Roman"/>
              </a:rPr>
              <a:t>, and will </a:t>
            </a:r>
            <a:r>
              <a:rPr lang="en-US" sz="2000" dirty="0">
                <a:solidFill>
                  <a:srgbClr val="0000FF"/>
                </a:solidFill>
                <a:latin typeface="Times New Roman"/>
                <a:cs typeface="Times New Roman"/>
              </a:rPr>
              <a:t>experience a change of potential energy</a:t>
            </a:r>
            <a:r>
              <a:rPr lang="en-US" sz="2000" dirty="0">
                <a:latin typeface="Times New Roman"/>
                <a:cs typeface="Times New Roman"/>
              </a:rPr>
              <a:t>, as it is forced from </a:t>
            </a:r>
            <a:r>
              <a:rPr lang="en-US" sz="2000" dirty="0">
                <a:solidFill>
                  <a:srgbClr val="008000"/>
                </a:solidFill>
                <a:latin typeface="Times New Roman"/>
                <a:cs typeface="Times New Roman"/>
              </a:rPr>
              <a:t>the low voltage plate </a:t>
            </a:r>
            <a:r>
              <a:rPr lang="en-US" sz="2000" dirty="0">
                <a:latin typeface="Times New Roman"/>
                <a:cs typeface="Times New Roman"/>
              </a:rPr>
              <a:t>to </a:t>
            </a:r>
            <a:r>
              <a:rPr lang="en-US" sz="2000" dirty="0">
                <a:solidFill>
                  <a:srgbClr val="008000"/>
                </a:solidFill>
                <a:latin typeface="Times New Roman"/>
                <a:cs typeface="Times New Roman"/>
              </a:rPr>
              <a:t>the high voltage plate</a:t>
            </a:r>
            <a:r>
              <a:rPr lang="en-US" sz="2000" dirty="0">
                <a:latin typeface="Times New Roman"/>
                <a:cs typeface="Times New Roman"/>
              </a:rPr>
              <a:t>.  Knowing the relationship between that </a:t>
            </a:r>
            <a:r>
              <a:rPr lang="en-US" sz="2000" dirty="0">
                <a:solidFill>
                  <a:srgbClr val="0000FF"/>
                </a:solidFill>
                <a:latin typeface="Times New Roman"/>
                <a:cs typeface="Times New Roman"/>
              </a:rPr>
              <a:t>differential</a:t>
            </a:r>
            <a:r>
              <a:rPr lang="en-US" sz="2000" dirty="0">
                <a:latin typeface="Times New Roman"/>
                <a:cs typeface="Times New Roman"/>
              </a:rPr>
              <a:t> </a:t>
            </a:r>
            <a:r>
              <a:rPr lang="en-US" sz="2000" dirty="0">
                <a:solidFill>
                  <a:srgbClr val="0000FF"/>
                </a:solidFill>
                <a:latin typeface="Times New Roman"/>
                <a:cs typeface="Times New Roman"/>
              </a:rPr>
              <a:t>bit of</a:t>
            </a:r>
            <a:r>
              <a:rPr lang="en-US" sz="2000" dirty="0">
                <a:latin typeface="Times New Roman"/>
                <a:cs typeface="Times New Roman"/>
              </a:rPr>
              <a:t> </a:t>
            </a:r>
            <a:r>
              <a:rPr lang="en-US" sz="2000" dirty="0">
                <a:solidFill>
                  <a:srgbClr val="0000FF"/>
                </a:solidFill>
                <a:latin typeface="Times New Roman"/>
                <a:cs typeface="Times New Roman"/>
              </a:rPr>
              <a:t>work</a:t>
            </a:r>
            <a:r>
              <a:rPr lang="en-US" sz="2000" dirty="0">
                <a:latin typeface="Times New Roman"/>
                <a:cs typeface="Times New Roman"/>
              </a:rPr>
              <a:t>, </a:t>
            </a:r>
            <a:r>
              <a:rPr lang="en-US" sz="2000" dirty="0">
                <a:solidFill>
                  <a:srgbClr val="0000FF"/>
                </a:solidFill>
                <a:latin typeface="Times New Roman"/>
                <a:cs typeface="Times New Roman"/>
              </a:rPr>
              <a:t>potential energy </a:t>
            </a:r>
            <a:r>
              <a:rPr lang="en-US" sz="2000" dirty="0">
                <a:latin typeface="Times New Roman"/>
                <a:cs typeface="Times New Roman"/>
              </a:rPr>
              <a:t>and </a:t>
            </a:r>
            <a:r>
              <a:rPr lang="en-US" sz="2000" dirty="0">
                <a:solidFill>
                  <a:srgbClr val="0000FF"/>
                </a:solidFill>
                <a:latin typeface="Times New Roman"/>
                <a:cs typeface="Times New Roman"/>
              </a:rPr>
              <a:t>electrical potential difference</a:t>
            </a:r>
            <a:r>
              <a:rPr lang="en-US" sz="2000" dirty="0">
                <a:latin typeface="Times New Roman"/>
                <a:cs typeface="Times New Roman"/>
              </a:rPr>
              <a:t>, so we can write:</a:t>
            </a:r>
          </a:p>
        </p:txBody>
      </p:sp>
      <p:graphicFrame>
        <p:nvGraphicFramePr>
          <p:cNvPr id="178" name="Object 177"/>
          <p:cNvGraphicFramePr>
            <a:graphicFrameLocks noChangeAspect="1"/>
          </p:cNvGraphicFramePr>
          <p:nvPr>
            <p:extLst>
              <p:ext uri="{D42A27DB-BD31-4B8C-83A1-F6EECF244321}">
                <p14:modId xmlns:p14="http://schemas.microsoft.com/office/powerpoint/2010/main" val="63384343"/>
              </p:ext>
            </p:extLst>
          </p:nvPr>
        </p:nvGraphicFramePr>
        <p:xfrm>
          <a:off x="1381125" y="4213696"/>
          <a:ext cx="446088" cy="381000"/>
        </p:xfrm>
        <a:graphic>
          <a:graphicData uri="http://schemas.openxmlformats.org/presentationml/2006/ole">
            <mc:AlternateContent xmlns:mc="http://schemas.openxmlformats.org/markup-compatibility/2006">
              <mc:Choice xmlns:v="urn:schemas-microsoft-com:vml" Requires="v">
                <p:oleObj spid="_x0000_s2333954" name="Equation" r:id="rId10" imgW="266700" imgH="228600" progId="Equation.DSMT4">
                  <p:embed/>
                </p:oleObj>
              </mc:Choice>
              <mc:Fallback>
                <p:oleObj name="Equation" r:id="rId10" imgW="266700" imgH="228600" progId="Equation.DSMT4">
                  <p:embed/>
                  <p:pic>
                    <p:nvPicPr>
                      <p:cNvPr id="0" name=""/>
                      <p:cNvPicPr/>
                      <p:nvPr/>
                    </p:nvPicPr>
                    <p:blipFill>
                      <a:blip r:embed="rId5"/>
                      <a:stretch>
                        <a:fillRect/>
                      </a:stretch>
                    </p:blipFill>
                    <p:spPr>
                      <a:xfrm>
                        <a:off x="1381125" y="4213696"/>
                        <a:ext cx="446088" cy="381000"/>
                      </a:xfrm>
                      <a:prstGeom prst="rect">
                        <a:avLst/>
                      </a:prstGeom>
                    </p:spPr>
                  </p:pic>
                </p:oleObj>
              </mc:Fallback>
            </mc:AlternateContent>
          </a:graphicData>
        </a:graphic>
      </p:graphicFrame>
    </p:spTree>
    <p:extLst>
      <p:ext uri="{BB962C8B-B14F-4D97-AF65-F5344CB8AC3E}">
        <p14:creationId xmlns:p14="http://schemas.microsoft.com/office/powerpoint/2010/main" val="172468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dissolv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dissolve">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dissolve">
                                      <p:cBhvr>
                                        <p:cTn id="22" dur="500"/>
                                        <p:tgtEl>
                                          <p:spTgt spid="17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dissolve">
                                      <p:cBhvr>
                                        <p:cTn id="25" dur="500"/>
                                        <p:tgtEl>
                                          <p:spTgt spid="17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76"/>
                                        </p:tgtEl>
                                        <p:attrNameLst>
                                          <p:attrName>style.visibility</p:attrName>
                                        </p:attrNameLst>
                                      </p:cBhvr>
                                      <p:to>
                                        <p:strVal val="visible"/>
                                      </p:to>
                                    </p:set>
                                    <p:animEffect transition="in" filter="dissolve">
                                      <p:cBhvr>
                                        <p:cTn id="30"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72" grpId="0"/>
      <p:bldP spid="272" grpId="0"/>
      <p:bldP spid="1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39.)</a:t>
            </a:r>
          </a:p>
        </p:txBody>
      </p:sp>
      <p:sp>
        <p:nvSpPr>
          <p:cNvPr id="54" name="TextBox 53"/>
          <p:cNvSpPr txBox="1"/>
          <p:nvPr/>
        </p:nvSpPr>
        <p:spPr>
          <a:xfrm>
            <a:off x="344091" y="314531"/>
            <a:ext cx="6285309" cy="400110"/>
          </a:xfrm>
          <a:prstGeom prst="rect">
            <a:avLst/>
          </a:prstGeom>
          <a:noFill/>
        </p:spPr>
        <p:txBody>
          <a:bodyPr wrap="square" rtlCol="0">
            <a:spAutoFit/>
          </a:bodyPr>
          <a:lstStyle/>
          <a:p>
            <a:r>
              <a:rPr lang="en-US" sz="2000" dirty="0">
                <a:solidFill>
                  <a:srgbClr val="FF0000"/>
                </a:solidFill>
                <a:latin typeface="Apple Chancery"/>
                <a:cs typeface="Apple Chancery"/>
              </a:rPr>
              <a:t>But according to </a:t>
            </a:r>
            <a:r>
              <a:rPr lang="en-US" sz="2000" dirty="0">
                <a:latin typeface="Times New Roman"/>
                <a:cs typeface="Times New Roman"/>
              </a:rPr>
              <a:t>our definition of capacitance:</a:t>
            </a:r>
            <a:endParaRPr lang="en-US" sz="2000" dirty="0">
              <a:solidFill>
                <a:srgbClr val="000000"/>
              </a:solidFill>
              <a:latin typeface="Times New Roman"/>
              <a:cs typeface="Times New Roman"/>
            </a:endParaRPr>
          </a:p>
        </p:txBody>
      </p:sp>
      <p:sp>
        <p:nvSpPr>
          <p:cNvPr id="55" name="TextBox 54"/>
          <p:cNvSpPr txBox="1"/>
          <p:nvPr/>
        </p:nvSpPr>
        <p:spPr>
          <a:xfrm>
            <a:off x="344091" y="1703179"/>
            <a:ext cx="5506001" cy="400110"/>
          </a:xfrm>
          <a:prstGeom prst="rect">
            <a:avLst/>
          </a:prstGeom>
          <a:noFill/>
        </p:spPr>
        <p:txBody>
          <a:bodyPr wrap="square" rtlCol="0">
            <a:spAutoFit/>
          </a:bodyPr>
          <a:lstStyle/>
          <a:p>
            <a:r>
              <a:rPr lang="en-US" sz="2000" dirty="0">
                <a:latin typeface="Times New Roman"/>
                <a:cs typeface="Times New Roman"/>
              </a:rPr>
              <a:t>so substituting that into our relationship yields:</a:t>
            </a:r>
          </a:p>
        </p:txBody>
      </p:sp>
      <p:sp>
        <p:nvSpPr>
          <p:cNvPr id="73" name="Rectangle 3"/>
          <p:cNvSpPr>
            <a:spLocks noChangeArrowheads="1"/>
          </p:cNvSpPr>
          <p:nvPr/>
        </p:nvSpPr>
        <p:spPr bwMode="auto">
          <a:xfrm>
            <a:off x="7290530" y="322383"/>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74" name="Rectangle 4"/>
          <p:cNvSpPr>
            <a:spLocks noChangeArrowheads="1"/>
          </p:cNvSpPr>
          <p:nvPr/>
        </p:nvSpPr>
        <p:spPr bwMode="auto">
          <a:xfrm>
            <a:off x="8509000" y="322383"/>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75" name="Line 5"/>
          <p:cNvSpPr>
            <a:spLocks noChangeShapeType="1"/>
          </p:cNvSpPr>
          <p:nvPr/>
        </p:nvSpPr>
        <p:spPr bwMode="auto">
          <a:xfrm>
            <a:off x="6833330" y="1741371"/>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76" name="Line 6"/>
          <p:cNvSpPr>
            <a:spLocks noChangeShapeType="1"/>
          </p:cNvSpPr>
          <p:nvPr/>
        </p:nvSpPr>
        <p:spPr bwMode="auto">
          <a:xfrm>
            <a:off x="8789128" y="1741371"/>
            <a:ext cx="320039"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77" name="Group 7"/>
          <p:cNvGrpSpPr>
            <a:grpSpLocks/>
          </p:cNvGrpSpPr>
          <p:nvPr/>
        </p:nvGrpSpPr>
        <p:grpSpPr bwMode="auto">
          <a:xfrm>
            <a:off x="7485013" y="426442"/>
            <a:ext cx="75679" cy="75679"/>
            <a:chOff x="2320" y="1664"/>
            <a:chExt cx="64" cy="64"/>
          </a:xfrm>
        </p:grpSpPr>
        <p:sp>
          <p:nvSpPr>
            <p:cNvPr id="78"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 name="Line 10"/>
          <p:cNvSpPr>
            <a:spLocks noChangeShapeType="1"/>
          </p:cNvSpPr>
          <p:nvPr/>
        </p:nvSpPr>
        <p:spPr bwMode="auto">
          <a:xfrm flipH="1">
            <a:off x="8537379" y="46428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81" name="Group 11"/>
          <p:cNvGrpSpPr>
            <a:grpSpLocks/>
          </p:cNvGrpSpPr>
          <p:nvPr/>
        </p:nvGrpSpPr>
        <p:grpSpPr bwMode="auto">
          <a:xfrm>
            <a:off x="7485013" y="625100"/>
            <a:ext cx="75679" cy="75679"/>
            <a:chOff x="2320" y="1832"/>
            <a:chExt cx="64" cy="64"/>
          </a:xfrm>
        </p:grpSpPr>
        <p:sp>
          <p:nvSpPr>
            <p:cNvPr id="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4" name="Group 14"/>
          <p:cNvGrpSpPr>
            <a:grpSpLocks/>
          </p:cNvGrpSpPr>
          <p:nvPr/>
        </p:nvGrpSpPr>
        <p:grpSpPr bwMode="auto">
          <a:xfrm>
            <a:off x="7485013" y="823759"/>
            <a:ext cx="75679" cy="75679"/>
            <a:chOff x="2320" y="2000"/>
            <a:chExt cx="64" cy="64"/>
          </a:xfrm>
        </p:grpSpPr>
        <p:sp>
          <p:nvSpPr>
            <p:cNvPr id="85"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7" name="Group 17"/>
          <p:cNvGrpSpPr>
            <a:grpSpLocks/>
          </p:cNvGrpSpPr>
          <p:nvPr/>
        </p:nvGrpSpPr>
        <p:grpSpPr bwMode="auto">
          <a:xfrm>
            <a:off x="7485013" y="1022417"/>
            <a:ext cx="75679" cy="75679"/>
            <a:chOff x="2320" y="2168"/>
            <a:chExt cx="64" cy="64"/>
          </a:xfrm>
        </p:grpSpPr>
        <p:sp>
          <p:nvSpPr>
            <p:cNvPr id="88"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0" name="Group 20"/>
          <p:cNvGrpSpPr>
            <a:grpSpLocks/>
          </p:cNvGrpSpPr>
          <p:nvPr/>
        </p:nvGrpSpPr>
        <p:grpSpPr bwMode="auto">
          <a:xfrm>
            <a:off x="7485013" y="1221075"/>
            <a:ext cx="75679" cy="75679"/>
            <a:chOff x="2320" y="2336"/>
            <a:chExt cx="64" cy="64"/>
          </a:xfrm>
        </p:grpSpPr>
        <p:sp>
          <p:nvSpPr>
            <p:cNvPr id="91"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3" name="Group 23"/>
          <p:cNvGrpSpPr>
            <a:grpSpLocks/>
          </p:cNvGrpSpPr>
          <p:nvPr/>
        </p:nvGrpSpPr>
        <p:grpSpPr bwMode="auto">
          <a:xfrm>
            <a:off x="7485013" y="1419733"/>
            <a:ext cx="75679" cy="75679"/>
            <a:chOff x="2320" y="2504"/>
            <a:chExt cx="64" cy="64"/>
          </a:xfrm>
        </p:grpSpPr>
        <p:sp>
          <p:nvSpPr>
            <p:cNvPr id="94"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6" name="Group 26"/>
          <p:cNvGrpSpPr>
            <a:grpSpLocks/>
          </p:cNvGrpSpPr>
          <p:nvPr/>
        </p:nvGrpSpPr>
        <p:grpSpPr bwMode="auto">
          <a:xfrm>
            <a:off x="7485013" y="1618392"/>
            <a:ext cx="75679" cy="75679"/>
            <a:chOff x="2320" y="2672"/>
            <a:chExt cx="64" cy="64"/>
          </a:xfrm>
        </p:grpSpPr>
        <p:sp>
          <p:nvSpPr>
            <p:cNvPr id="97"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9" name="Group 29"/>
          <p:cNvGrpSpPr>
            <a:grpSpLocks/>
          </p:cNvGrpSpPr>
          <p:nvPr/>
        </p:nvGrpSpPr>
        <p:grpSpPr bwMode="auto">
          <a:xfrm>
            <a:off x="7485013" y="1817050"/>
            <a:ext cx="75679" cy="75679"/>
            <a:chOff x="2320" y="2840"/>
            <a:chExt cx="64" cy="64"/>
          </a:xfrm>
        </p:grpSpPr>
        <p:sp>
          <p:nvSpPr>
            <p:cNvPr id="100"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32"/>
          <p:cNvGrpSpPr>
            <a:grpSpLocks/>
          </p:cNvGrpSpPr>
          <p:nvPr/>
        </p:nvGrpSpPr>
        <p:grpSpPr bwMode="auto">
          <a:xfrm>
            <a:off x="7485013" y="2015708"/>
            <a:ext cx="75679" cy="75679"/>
            <a:chOff x="2320" y="3008"/>
            <a:chExt cx="64" cy="64"/>
          </a:xfrm>
        </p:grpSpPr>
        <p:sp>
          <p:nvSpPr>
            <p:cNvPr id="103"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35"/>
          <p:cNvGrpSpPr>
            <a:grpSpLocks/>
          </p:cNvGrpSpPr>
          <p:nvPr/>
        </p:nvGrpSpPr>
        <p:grpSpPr bwMode="auto">
          <a:xfrm>
            <a:off x="7485013" y="2214366"/>
            <a:ext cx="75679" cy="75679"/>
            <a:chOff x="2320" y="3176"/>
            <a:chExt cx="64" cy="64"/>
          </a:xfrm>
        </p:grpSpPr>
        <p:sp>
          <p:nvSpPr>
            <p:cNvPr id="106"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8"/>
          <p:cNvGrpSpPr>
            <a:grpSpLocks/>
          </p:cNvGrpSpPr>
          <p:nvPr/>
        </p:nvGrpSpPr>
        <p:grpSpPr bwMode="auto">
          <a:xfrm>
            <a:off x="7485013" y="2413025"/>
            <a:ext cx="75679" cy="75679"/>
            <a:chOff x="2320" y="3344"/>
            <a:chExt cx="64" cy="64"/>
          </a:xfrm>
        </p:grpSpPr>
        <p:sp>
          <p:nvSpPr>
            <p:cNvPr id="109"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1"/>
          <p:cNvGrpSpPr>
            <a:grpSpLocks/>
          </p:cNvGrpSpPr>
          <p:nvPr/>
        </p:nvGrpSpPr>
        <p:grpSpPr bwMode="auto">
          <a:xfrm>
            <a:off x="7485013" y="2611683"/>
            <a:ext cx="75679" cy="75679"/>
            <a:chOff x="2320" y="3512"/>
            <a:chExt cx="64" cy="64"/>
          </a:xfrm>
        </p:grpSpPr>
        <p:sp>
          <p:nvSpPr>
            <p:cNvPr id="112"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4" name="Group 44"/>
          <p:cNvGrpSpPr>
            <a:grpSpLocks/>
          </p:cNvGrpSpPr>
          <p:nvPr/>
        </p:nvGrpSpPr>
        <p:grpSpPr bwMode="auto">
          <a:xfrm>
            <a:off x="7485013" y="2810341"/>
            <a:ext cx="75679" cy="75679"/>
            <a:chOff x="2320" y="3680"/>
            <a:chExt cx="64" cy="64"/>
          </a:xfrm>
        </p:grpSpPr>
        <p:sp>
          <p:nvSpPr>
            <p:cNvPr id="115"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7" name="Group 47"/>
          <p:cNvGrpSpPr>
            <a:grpSpLocks/>
          </p:cNvGrpSpPr>
          <p:nvPr/>
        </p:nvGrpSpPr>
        <p:grpSpPr bwMode="auto">
          <a:xfrm>
            <a:off x="7485013" y="3008999"/>
            <a:ext cx="75679" cy="75679"/>
            <a:chOff x="2320" y="3848"/>
            <a:chExt cx="64" cy="64"/>
          </a:xfrm>
        </p:grpSpPr>
        <p:sp>
          <p:nvSpPr>
            <p:cNvPr id="118"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0" name="Line 50"/>
          <p:cNvSpPr>
            <a:spLocks noChangeShapeType="1"/>
          </p:cNvSpPr>
          <p:nvPr/>
        </p:nvSpPr>
        <p:spPr bwMode="auto">
          <a:xfrm flipH="1">
            <a:off x="8537379" y="66294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1"/>
          <p:cNvSpPr>
            <a:spLocks noChangeShapeType="1"/>
          </p:cNvSpPr>
          <p:nvPr/>
        </p:nvSpPr>
        <p:spPr bwMode="auto">
          <a:xfrm flipH="1">
            <a:off x="8537379" y="8615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2"/>
          <p:cNvSpPr>
            <a:spLocks noChangeShapeType="1"/>
          </p:cNvSpPr>
          <p:nvPr/>
        </p:nvSpPr>
        <p:spPr bwMode="auto">
          <a:xfrm flipH="1">
            <a:off x="8537379" y="106025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53"/>
          <p:cNvSpPr>
            <a:spLocks noChangeShapeType="1"/>
          </p:cNvSpPr>
          <p:nvPr/>
        </p:nvSpPr>
        <p:spPr bwMode="auto">
          <a:xfrm flipH="1">
            <a:off x="8537379" y="125891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54"/>
          <p:cNvSpPr>
            <a:spLocks noChangeShapeType="1"/>
          </p:cNvSpPr>
          <p:nvPr/>
        </p:nvSpPr>
        <p:spPr bwMode="auto">
          <a:xfrm flipH="1">
            <a:off x="8537379" y="145757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55"/>
          <p:cNvSpPr>
            <a:spLocks noChangeShapeType="1"/>
          </p:cNvSpPr>
          <p:nvPr/>
        </p:nvSpPr>
        <p:spPr bwMode="auto">
          <a:xfrm flipH="1">
            <a:off x="8537379" y="16562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56"/>
          <p:cNvSpPr>
            <a:spLocks noChangeShapeType="1"/>
          </p:cNvSpPr>
          <p:nvPr/>
        </p:nvSpPr>
        <p:spPr bwMode="auto">
          <a:xfrm flipH="1">
            <a:off x="8537379" y="18548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57"/>
          <p:cNvSpPr>
            <a:spLocks noChangeShapeType="1"/>
          </p:cNvSpPr>
          <p:nvPr/>
        </p:nvSpPr>
        <p:spPr bwMode="auto">
          <a:xfrm flipH="1">
            <a:off x="8537379" y="205354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58"/>
          <p:cNvSpPr>
            <a:spLocks noChangeShapeType="1"/>
          </p:cNvSpPr>
          <p:nvPr/>
        </p:nvSpPr>
        <p:spPr bwMode="auto">
          <a:xfrm flipH="1">
            <a:off x="8537379" y="225220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59"/>
          <p:cNvSpPr>
            <a:spLocks noChangeShapeType="1"/>
          </p:cNvSpPr>
          <p:nvPr/>
        </p:nvSpPr>
        <p:spPr bwMode="auto">
          <a:xfrm flipH="1">
            <a:off x="8537379" y="245086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0"/>
          <p:cNvSpPr>
            <a:spLocks noChangeShapeType="1"/>
          </p:cNvSpPr>
          <p:nvPr/>
        </p:nvSpPr>
        <p:spPr bwMode="auto">
          <a:xfrm flipH="1">
            <a:off x="8537379" y="264952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1"/>
          <p:cNvSpPr>
            <a:spLocks noChangeShapeType="1"/>
          </p:cNvSpPr>
          <p:nvPr/>
        </p:nvSpPr>
        <p:spPr bwMode="auto">
          <a:xfrm flipH="1">
            <a:off x="8537379" y="284818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2"/>
          <p:cNvSpPr>
            <a:spLocks noChangeShapeType="1"/>
          </p:cNvSpPr>
          <p:nvPr/>
        </p:nvSpPr>
        <p:spPr bwMode="auto">
          <a:xfrm flipH="1">
            <a:off x="8537379" y="304683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aphicFrame>
        <p:nvGraphicFramePr>
          <p:cNvPr id="170" name="Object 169"/>
          <p:cNvGraphicFramePr>
            <a:graphicFrameLocks noChangeAspect="1"/>
          </p:cNvGraphicFramePr>
          <p:nvPr>
            <p:extLst>
              <p:ext uri="{D42A27DB-BD31-4B8C-83A1-F6EECF244321}">
                <p14:modId xmlns:p14="http://schemas.microsoft.com/office/powerpoint/2010/main" val="2076852138"/>
              </p:ext>
            </p:extLst>
          </p:nvPr>
        </p:nvGraphicFramePr>
        <p:xfrm>
          <a:off x="7826375" y="121121"/>
          <a:ext cx="446088" cy="381000"/>
        </p:xfrm>
        <a:graphic>
          <a:graphicData uri="http://schemas.openxmlformats.org/presentationml/2006/ole">
            <mc:AlternateContent xmlns:mc="http://schemas.openxmlformats.org/markup-compatibility/2006">
              <mc:Choice xmlns:v="urn:schemas-microsoft-com:vml" Requires="v">
                <p:oleObj spid="_x0000_s2335019" name="Equation" r:id="rId4" imgW="266700" imgH="228600" progId="Equation.DSMT4">
                  <p:embed/>
                </p:oleObj>
              </mc:Choice>
              <mc:Fallback>
                <p:oleObj name="Equation" r:id="rId4" imgW="266700" imgH="228600" progId="Equation.DSMT4">
                  <p:embed/>
                  <p:pic>
                    <p:nvPicPr>
                      <p:cNvPr id="0" name=""/>
                      <p:cNvPicPr/>
                      <p:nvPr/>
                    </p:nvPicPr>
                    <p:blipFill>
                      <a:blip r:embed="rId5"/>
                      <a:stretch>
                        <a:fillRect/>
                      </a:stretch>
                    </p:blipFill>
                    <p:spPr>
                      <a:xfrm>
                        <a:off x="7826375" y="121121"/>
                        <a:ext cx="446088" cy="381000"/>
                      </a:xfrm>
                      <a:prstGeom prst="rect">
                        <a:avLst/>
                      </a:prstGeom>
                    </p:spPr>
                  </p:pic>
                </p:oleObj>
              </mc:Fallback>
            </mc:AlternateContent>
          </a:graphicData>
        </a:graphic>
      </p:graphicFrame>
      <p:graphicFrame>
        <p:nvGraphicFramePr>
          <p:cNvPr id="176" name="Object 175"/>
          <p:cNvGraphicFramePr>
            <a:graphicFrameLocks noChangeAspect="1"/>
          </p:cNvGraphicFramePr>
          <p:nvPr>
            <p:extLst>
              <p:ext uri="{D42A27DB-BD31-4B8C-83A1-F6EECF244321}">
                <p14:modId xmlns:p14="http://schemas.microsoft.com/office/powerpoint/2010/main" val="3230252074"/>
              </p:ext>
            </p:extLst>
          </p:nvPr>
        </p:nvGraphicFramePr>
        <p:xfrm>
          <a:off x="2414588" y="2268027"/>
          <a:ext cx="1597025" cy="1076325"/>
        </p:xfrm>
        <a:graphic>
          <a:graphicData uri="http://schemas.openxmlformats.org/presentationml/2006/ole">
            <mc:AlternateContent xmlns:mc="http://schemas.openxmlformats.org/markup-compatibility/2006">
              <mc:Choice xmlns:v="urn:schemas-microsoft-com:vml" Requires="v">
                <p:oleObj spid="_x0000_s2335020" name="Equation" r:id="rId6" imgW="952500" imgH="647700" progId="Equation.DSMT4">
                  <p:embed/>
                </p:oleObj>
              </mc:Choice>
              <mc:Fallback>
                <p:oleObj name="Equation" r:id="rId6" imgW="952500" imgH="647700" progId="Equation.DSMT4">
                  <p:embed/>
                  <p:pic>
                    <p:nvPicPr>
                      <p:cNvPr id="0" name=""/>
                      <p:cNvPicPr/>
                      <p:nvPr/>
                    </p:nvPicPr>
                    <p:blipFill>
                      <a:blip r:embed="rId7"/>
                      <a:stretch>
                        <a:fillRect/>
                      </a:stretch>
                    </p:blipFill>
                    <p:spPr>
                      <a:xfrm>
                        <a:off x="2414588" y="2268027"/>
                        <a:ext cx="1597025" cy="1076325"/>
                      </a:xfrm>
                      <a:prstGeom prst="rect">
                        <a:avLst/>
                      </a:prstGeom>
                    </p:spPr>
                  </p:pic>
                </p:oleObj>
              </mc:Fallback>
            </mc:AlternateContent>
          </a:graphicData>
        </a:graphic>
      </p:graphicFrame>
      <p:sp>
        <p:nvSpPr>
          <p:cNvPr id="177" name="TextBox 176"/>
          <p:cNvSpPr txBox="1"/>
          <p:nvPr/>
        </p:nvSpPr>
        <p:spPr>
          <a:xfrm>
            <a:off x="344091" y="3426976"/>
            <a:ext cx="7942942" cy="400110"/>
          </a:xfrm>
          <a:prstGeom prst="rect">
            <a:avLst/>
          </a:prstGeom>
          <a:noFill/>
        </p:spPr>
        <p:txBody>
          <a:bodyPr wrap="square" rtlCol="0">
            <a:spAutoFit/>
          </a:bodyPr>
          <a:lstStyle/>
          <a:p>
            <a:r>
              <a:rPr lang="en-US" sz="2000" dirty="0">
                <a:solidFill>
                  <a:srgbClr val="FF0000"/>
                </a:solidFill>
                <a:latin typeface="Apple Chancery"/>
                <a:cs typeface="Apple Chancery"/>
              </a:rPr>
              <a:t>The total work </a:t>
            </a:r>
            <a:r>
              <a:rPr lang="en-US" sz="2000" dirty="0">
                <a:latin typeface="Times New Roman"/>
                <a:cs typeface="Times New Roman"/>
              </a:rPr>
              <a:t>due to all the charge transferred in this way, then, is:</a:t>
            </a:r>
          </a:p>
        </p:txBody>
      </p:sp>
      <p:graphicFrame>
        <p:nvGraphicFramePr>
          <p:cNvPr id="133" name="Object 132"/>
          <p:cNvGraphicFramePr>
            <a:graphicFrameLocks noChangeAspect="1"/>
          </p:cNvGraphicFramePr>
          <p:nvPr>
            <p:extLst>
              <p:ext uri="{D42A27DB-BD31-4B8C-83A1-F6EECF244321}">
                <p14:modId xmlns:p14="http://schemas.microsoft.com/office/powerpoint/2010/main" val="3666768197"/>
              </p:ext>
            </p:extLst>
          </p:nvPr>
        </p:nvGraphicFramePr>
        <p:xfrm>
          <a:off x="2003425" y="873125"/>
          <a:ext cx="2428875" cy="739775"/>
        </p:xfrm>
        <a:graphic>
          <a:graphicData uri="http://schemas.openxmlformats.org/presentationml/2006/ole">
            <mc:AlternateContent xmlns:mc="http://schemas.openxmlformats.org/markup-compatibility/2006">
              <mc:Choice xmlns:v="urn:schemas-microsoft-com:vml" Requires="v">
                <p:oleObj spid="_x0000_s2335021" name="Equation" r:id="rId8" imgW="1447800" imgH="444500" progId="Equation.DSMT4">
                  <p:embed/>
                </p:oleObj>
              </mc:Choice>
              <mc:Fallback>
                <p:oleObj name="Equation" r:id="rId8" imgW="1447800" imgH="444500" progId="Equation.DSMT4">
                  <p:embed/>
                  <p:pic>
                    <p:nvPicPr>
                      <p:cNvPr id="0" name=""/>
                      <p:cNvPicPr/>
                      <p:nvPr/>
                    </p:nvPicPr>
                    <p:blipFill>
                      <a:blip r:embed="rId9"/>
                      <a:stretch>
                        <a:fillRect/>
                      </a:stretch>
                    </p:blipFill>
                    <p:spPr>
                      <a:xfrm>
                        <a:off x="2003425" y="873125"/>
                        <a:ext cx="2428875" cy="739775"/>
                      </a:xfrm>
                      <a:prstGeom prst="rect">
                        <a:avLst/>
                      </a:prstGeom>
                    </p:spPr>
                  </p:pic>
                </p:oleObj>
              </mc:Fallback>
            </mc:AlternateContent>
          </a:graphicData>
        </a:graphic>
      </p:graphicFrame>
      <p:graphicFrame>
        <p:nvGraphicFramePr>
          <p:cNvPr id="135" name="Object 134"/>
          <p:cNvGraphicFramePr>
            <a:graphicFrameLocks noChangeAspect="1"/>
          </p:cNvGraphicFramePr>
          <p:nvPr>
            <p:extLst>
              <p:ext uri="{D42A27DB-BD31-4B8C-83A1-F6EECF244321}">
                <p14:modId xmlns:p14="http://schemas.microsoft.com/office/powerpoint/2010/main" val="487432005"/>
              </p:ext>
            </p:extLst>
          </p:nvPr>
        </p:nvGraphicFramePr>
        <p:xfrm>
          <a:off x="2686050" y="3910013"/>
          <a:ext cx="3087688" cy="1878012"/>
        </p:xfrm>
        <a:graphic>
          <a:graphicData uri="http://schemas.openxmlformats.org/presentationml/2006/ole">
            <mc:AlternateContent xmlns:mc="http://schemas.openxmlformats.org/markup-compatibility/2006">
              <mc:Choice xmlns:v="urn:schemas-microsoft-com:vml" Requires="v">
                <p:oleObj spid="_x0000_s2335022" name="Equation" r:id="rId10" imgW="1841500" imgH="1130300" progId="Equation.DSMT4">
                  <p:embed/>
                </p:oleObj>
              </mc:Choice>
              <mc:Fallback>
                <p:oleObj name="Equation" r:id="rId10" imgW="1841500" imgH="1130300" progId="Equation.DSMT4">
                  <p:embed/>
                  <p:pic>
                    <p:nvPicPr>
                      <p:cNvPr id="0" name=""/>
                      <p:cNvPicPr/>
                      <p:nvPr/>
                    </p:nvPicPr>
                    <p:blipFill>
                      <a:blip r:embed="rId11"/>
                      <a:stretch>
                        <a:fillRect/>
                      </a:stretch>
                    </p:blipFill>
                    <p:spPr>
                      <a:xfrm>
                        <a:off x="2686050" y="3910013"/>
                        <a:ext cx="3087688" cy="1878012"/>
                      </a:xfrm>
                      <a:prstGeom prst="rect">
                        <a:avLst/>
                      </a:prstGeom>
                    </p:spPr>
                  </p:pic>
                </p:oleObj>
              </mc:Fallback>
            </mc:AlternateContent>
          </a:graphicData>
        </a:graphic>
      </p:graphicFrame>
      <p:graphicFrame>
        <p:nvGraphicFramePr>
          <p:cNvPr id="136" name="Object 135"/>
          <p:cNvGraphicFramePr>
            <a:graphicFrameLocks noChangeAspect="1"/>
          </p:cNvGraphicFramePr>
          <p:nvPr>
            <p:extLst>
              <p:ext uri="{D42A27DB-BD31-4B8C-83A1-F6EECF244321}">
                <p14:modId xmlns:p14="http://schemas.microsoft.com/office/powerpoint/2010/main" val="3884978160"/>
              </p:ext>
            </p:extLst>
          </p:nvPr>
        </p:nvGraphicFramePr>
        <p:xfrm>
          <a:off x="3611563" y="5938838"/>
          <a:ext cx="838200" cy="290512"/>
        </p:xfrm>
        <a:graphic>
          <a:graphicData uri="http://schemas.openxmlformats.org/presentationml/2006/ole">
            <mc:AlternateContent xmlns:mc="http://schemas.openxmlformats.org/markup-compatibility/2006">
              <mc:Choice xmlns:v="urn:schemas-microsoft-com:vml" Requires="v">
                <p:oleObj spid="_x0000_s2335023" name="Equation" r:id="rId12" imgW="622300" imgH="215900" progId="Equation.DSMT4">
                  <p:embed/>
                </p:oleObj>
              </mc:Choice>
              <mc:Fallback>
                <p:oleObj name="Equation" r:id="rId12" imgW="622300" imgH="215900" progId="Equation.DSMT4">
                  <p:embed/>
                  <p:pic>
                    <p:nvPicPr>
                      <p:cNvPr id="0" name=""/>
                      <p:cNvPicPr/>
                      <p:nvPr/>
                    </p:nvPicPr>
                    <p:blipFill>
                      <a:blip r:embed="rId13"/>
                      <a:stretch>
                        <a:fillRect/>
                      </a:stretch>
                    </p:blipFill>
                    <p:spPr>
                      <a:xfrm>
                        <a:off x="3611563" y="5938838"/>
                        <a:ext cx="838200" cy="290512"/>
                      </a:xfrm>
                      <a:prstGeom prst="rect">
                        <a:avLst/>
                      </a:prstGeom>
                    </p:spPr>
                  </p:pic>
                </p:oleObj>
              </mc:Fallback>
            </mc:AlternateContent>
          </a:graphicData>
        </a:graphic>
      </p:graphicFrame>
      <p:sp>
        <p:nvSpPr>
          <p:cNvPr id="2" name="Oval 1"/>
          <p:cNvSpPr/>
          <p:nvPr/>
        </p:nvSpPr>
        <p:spPr>
          <a:xfrm>
            <a:off x="3860800" y="5400675"/>
            <a:ext cx="206375" cy="152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a:stCxn id="2" idx="4"/>
          </p:cNvCxnSpPr>
          <p:nvPr/>
        </p:nvCxnSpPr>
        <p:spPr>
          <a:xfrm flipH="1">
            <a:off x="3946525" y="5553075"/>
            <a:ext cx="17463" cy="450850"/>
          </a:xfrm>
          <a:prstGeom prst="straightConnector1">
            <a:avLst/>
          </a:prstGeom>
          <a:ln w="952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3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dissolve">
                                      <p:cBhvr>
                                        <p:cTn id="17" dur="500"/>
                                        <p:tgtEl>
                                          <p:spTgt spid="1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dissolve">
                                      <p:cBhvr>
                                        <p:cTn id="22" dur="5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dissolve">
                                      <p:cBhvr>
                                        <p:cTn id="27" dur="500"/>
                                        <p:tgtEl>
                                          <p:spTgt spid="13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dissolve">
                                      <p:cBhvr>
                                        <p:cTn id="36"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77"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2" name="TextBox 1"/>
          <p:cNvSpPr txBox="1"/>
          <p:nvPr/>
        </p:nvSpPr>
        <p:spPr>
          <a:xfrm>
            <a:off x="215901" y="1207412"/>
            <a:ext cx="5753099" cy="1015663"/>
          </a:xfrm>
          <a:prstGeom prst="rect">
            <a:avLst/>
          </a:prstGeom>
          <a:noFill/>
        </p:spPr>
        <p:txBody>
          <a:bodyPr wrap="square" rtlCol="0">
            <a:spAutoFit/>
          </a:bodyPr>
          <a:lstStyle/>
          <a:p>
            <a:r>
              <a:rPr lang="en-US" sz="2000" dirty="0">
                <a:solidFill>
                  <a:srgbClr val="FF0000"/>
                </a:solidFill>
                <a:latin typeface="Apple Chancery"/>
                <a:cs typeface="Apple Chancery"/>
              </a:rPr>
              <a:t>A physical capacitor </a:t>
            </a:r>
            <a:r>
              <a:rPr lang="en-US" sz="2000" dirty="0">
                <a:latin typeface="Times New Roman"/>
                <a:cs typeface="Times New Roman"/>
              </a:rPr>
              <a:t>is quite literally two metal, parallel plates sitting next to one another, completely insulated from one another.</a:t>
            </a:r>
            <a:endParaRPr lang="en-US" sz="2000" i="1" dirty="0">
              <a:solidFill>
                <a:srgbClr val="0000FF"/>
              </a:solidFill>
              <a:latin typeface="Times New Roman"/>
              <a:cs typeface="Times New Roman"/>
            </a:endParaRP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a:t>
            </a:r>
            <a:endParaRPr lang="en-US" sz="2000" dirty="0">
              <a:latin typeface="Times New Roman"/>
              <a:cs typeface="Times New Roman"/>
            </a:endParaRPr>
          </a:p>
        </p:txBody>
      </p:sp>
      <p:sp>
        <p:nvSpPr>
          <p:cNvPr id="77" name="TextBox 76"/>
          <p:cNvSpPr txBox="1"/>
          <p:nvPr/>
        </p:nvSpPr>
        <p:spPr>
          <a:xfrm>
            <a:off x="215901" y="2214957"/>
            <a:ext cx="5527414" cy="1938992"/>
          </a:xfrm>
          <a:prstGeom prst="rect">
            <a:avLst/>
          </a:prstGeom>
          <a:noFill/>
        </p:spPr>
        <p:txBody>
          <a:bodyPr wrap="square" rtlCol="0">
            <a:spAutoFit/>
          </a:bodyPr>
          <a:lstStyle/>
          <a:p>
            <a:r>
              <a:rPr lang="en-US" sz="2000" dirty="0">
                <a:solidFill>
                  <a:srgbClr val="FF0000"/>
                </a:solidFill>
                <a:latin typeface="Apple Chancery"/>
                <a:cs typeface="Apple Chancery"/>
              </a:rPr>
              <a:t>A battery </a:t>
            </a:r>
            <a:r>
              <a:rPr lang="en-US" sz="2000" dirty="0">
                <a:latin typeface="Times New Roman"/>
                <a:cs typeface="Times New Roman"/>
              </a:rPr>
              <a:t>generates an artificially created </a:t>
            </a:r>
            <a:r>
              <a:rPr lang="en-US" sz="2000" i="1" dirty="0">
                <a:solidFill>
                  <a:srgbClr val="0000FF"/>
                </a:solidFill>
                <a:latin typeface="Times New Roman"/>
                <a:cs typeface="Times New Roman"/>
              </a:rPr>
              <a:t>electrical potential difference</a:t>
            </a:r>
            <a:r>
              <a:rPr lang="en-US" sz="2000" dirty="0">
                <a:latin typeface="Times New Roman"/>
                <a:cs typeface="Times New Roman"/>
              </a:rPr>
              <a:t> between it’s terminals.  The + terminal is at higher voltage (the + terminal is the longer, red line in the sketch).  The “voltage” of the battery is the </a:t>
            </a:r>
            <a:r>
              <a:rPr lang="en-US" sz="2000" i="1" dirty="0">
                <a:solidFill>
                  <a:srgbClr val="0000FF"/>
                </a:solidFill>
                <a:latin typeface="Times New Roman"/>
                <a:cs typeface="Times New Roman"/>
              </a:rPr>
              <a:t>electrical potential difference </a:t>
            </a:r>
            <a:r>
              <a:rPr lang="en-US" sz="2000" dirty="0">
                <a:latin typeface="Times New Roman"/>
                <a:cs typeface="Times New Roman"/>
              </a:rPr>
              <a:t>between the terminals.</a:t>
            </a:r>
          </a:p>
        </p:txBody>
      </p:sp>
      <p:sp>
        <p:nvSpPr>
          <p:cNvPr id="79" name="TextBox 78"/>
          <p:cNvSpPr txBox="1"/>
          <p:nvPr/>
        </p:nvSpPr>
        <p:spPr>
          <a:xfrm>
            <a:off x="263786" y="4274639"/>
            <a:ext cx="5159114" cy="707886"/>
          </a:xfrm>
          <a:prstGeom prst="rect">
            <a:avLst/>
          </a:prstGeom>
          <a:noFill/>
        </p:spPr>
        <p:txBody>
          <a:bodyPr wrap="square" rtlCol="0">
            <a:spAutoFit/>
          </a:bodyPr>
          <a:lstStyle/>
          <a:p>
            <a:r>
              <a:rPr lang="en-US" sz="2000" dirty="0">
                <a:solidFill>
                  <a:srgbClr val="FF0000"/>
                </a:solidFill>
                <a:latin typeface="Apple Chancery"/>
                <a:cs typeface="Apple Chancery"/>
              </a:rPr>
              <a:t>Connecting a battery </a:t>
            </a:r>
            <a:r>
              <a:rPr lang="en-US" sz="2000" dirty="0">
                <a:latin typeface="Times New Roman"/>
                <a:cs typeface="Times New Roman"/>
              </a:rPr>
              <a:t>across an uncharged capacitor will effect an interesting situation.  </a:t>
            </a:r>
          </a:p>
        </p:txBody>
      </p:sp>
      <p:graphicFrame>
        <p:nvGraphicFramePr>
          <p:cNvPr id="21" name="Object 3"/>
          <p:cNvGraphicFramePr>
            <a:graphicFrameLocks noChangeAspect="1"/>
          </p:cNvGraphicFramePr>
          <p:nvPr>
            <p:extLst>
              <p:ext uri="{D42A27DB-BD31-4B8C-83A1-F6EECF244321}">
                <p14:modId xmlns:p14="http://schemas.microsoft.com/office/powerpoint/2010/main" val="14263404"/>
              </p:ext>
            </p:extLst>
          </p:nvPr>
        </p:nvGraphicFramePr>
        <p:xfrm>
          <a:off x="7453313" y="3749675"/>
          <a:ext cx="450850" cy="195263"/>
        </p:xfrm>
        <a:graphic>
          <a:graphicData uri="http://schemas.openxmlformats.org/presentationml/2006/ole">
            <mc:AlternateContent xmlns:mc="http://schemas.openxmlformats.org/markup-compatibility/2006">
              <mc:Choice xmlns:v="urn:schemas-microsoft-com:vml" Requires="v">
                <p:oleObj spid="_x0000_s2224596" name="Equation" r:id="rId4" imgW="381000" imgH="165100" progId="Equation.DSMT4">
                  <p:embed/>
                </p:oleObj>
              </mc:Choice>
              <mc:Fallback>
                <p:oleObj name="Equation" r:id="rId4" imgW="381000" imgH="165100" progId="Equation.DSMT4">
                  <p:embed/>
                  <p:pic>
                    <p:nvPicPr>
                      <p:cNvPr id="0" name=""/>
                      <p:cNvPicPr>
                        <a:picLocks noChangeAspect="1" noChangeArrowheads="1"/>
                      </p:cNvPicPr>
                      <p:nvPr/>
                    </p:nvPicPr>
                    <p:blipFill>
                      <a:blip r:embed="rId5"/>
                      <a:srcRect/>
                      <a:stretch>
                        <a:fillRect/>
                      </a:stretch>
                    </p:blipFill>
                    <p:spPr bwMode="auto">
                      <a:xfrm>
                        <a:off x="7453313" y="3749675"/>
                        <a:ext cx="450850" cy="195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7" name="Group 6"/>
          <p:cNvGrpSpPr/>
          <p:nvPr/>
        </p:nvGrpSpPr>
        <p:grpSpPr>
          <a:xfrm>
            <a:off x="6435202" y="679450"/>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Group 5"/>
          <p:cNvGrpSpPr/>
          <p:nvPr/>
        </p:nvGrpSpPr>
        <p:grpSpPr>
          <a:xfrm>
            <a:off x="7993519" y="679450"/>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00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3" name="Line 53"/>
          <p:cNvSpPr>
            <a:spLocks noChangeShapeType="1"/>
          </p:cNvSpPr>
          <p:nvPr/>
        </p:nvSpPr>
        <p:spPr bwMode="auto">
          <a:xfrm>
            <a:off x="7237971" y="3702434"/>
            <a:ext cx="897213" cy="0"/>
          </a:xfrm>
          <a:prstGeom prst="line">
            <a:avLst/>
          </a:prstGeom>
          <a:noFill/>
          <a:ln w="25400">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54"/>
          <p:cNvSpPr>
            <a:spLocks noChangeShapeType="1"/>
          </p:cNvSpPr>
          <p:nvPr/>
        </p:nvSpPr>
        <p:spPr bwMode="auto">
          <a:xfrm>
            <a:off x="6435202" y="2191339"/>
            <a:ext cx="0" cy="207775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55"/>
          <p:cNvSpPr>
            <a:spLocks noChangeShapeType="1"/>
          </p:cNvSpPr>
          <p:nvPr/>
        </p:nvSpPr>
        <p:spPr bwMode="auto">
          <a:xfrm>
            <a:off x="8810602" y="2191339"/>
            <a:ext cx="0" cy="207775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56"/>
          <p:cNvSpPr>
            <a:spLocks noChangeShapeType="1"/>
          </p:cNvSpPr>
          <p:nvPr/>
        </p:nvSpPr>
        <p:spPr bwMode="auto">
          <a:xfrm>
            <a:off x="7426858" y="4080208"/>
            <a:ext cx="0" cy="377774"/>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57"/>
          <p:cNvSpPr>
            <a:spLocks noChangeShapeType="1"/>
          </p:cNvSpPr>
          <p:nvPr/>
        </p:nvSpPr>
        <p:spPr bwMode="auto">
          <a:xfrm>
            <a:off x="7521302" y="4174652"/>
            <a:ext cx="0"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 name="Line 58"/>
          <p:cNvSpPr>
            <a:spLocks noChangeShapeType="1"/>
          </p:cNvSpPr>
          <p:nvPr/>
        </p:nvSpPr>
        <p:spPr bwMode="auto">
          <a:xfrm>
            <a:off x="7521302" y="4269094"/>
            <a:ext cx="1289300" cy="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59"/>
          <p:cNvSpPr>
            <a:spLocks noChangeShapeType="1"/>
          </p:cNvSpPr>
          <p:nvPr/>
        </p:nvSpPr>
        <p:spPr bwMode="auto">
          <a:xfrm flipH="1">
            <a:off x="6435202" y="4269095"/>
            <a:ext cx="991657"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TextBox 40"/>
          <p:cNvSpPr txBox="1"/>
          <p:nvPr/>
        </p:nvSpPr>
        <p:spPr>
          <a:xfrm>
            <a:off x="546100" y="5024093"/>
            <a:ext cx="8492535" cy="1323439"/>
          </a:xfrm>
          <a:prstGeom prst="rect">
            <a:avLst/>
          </a:prstGeom>
          <a:noFill/>
        </p:spPr>
        <p:txBody>
          <a:bodyPr wrap="square" rtlCol="0">
            <a:spAutoFit/>
          </a:bodyPr>
          <a:lstStyle/>
          <a:p>
            <a:r>
              <a:rPr lang="en-US" sz="2000" dirty="0">
                <a:solidFill>
                  <a:srgbClr val="FF0000"/>
                </a:solidFill>
                <a:latin typeface="Apple Chancery"/>
                <a:cs typeface="Apple Chancery"/>
              </a:rPr>
              <a:t>Initially, </a:t>
            </a:r>
            <a:r>
              <a:rPr lang="en-US" sz="2000" dirty="0">
                <a:latin typeface="Times New Roman"/>
                <a:cs typeface="Times New Roman"/>
              </a:rPr>
              <a:t>there will be a </a:t>
            </a:r>
            <a:r>
              <a:rPr lang="en-US" sz="2000" dirty="0">
                <a:solidFill>
                  <a:srgbClr val="0000FF"/>
                </a:solidFill>
                <a:latin typeface="Times New Roman"/>
                <a:cs typeface="Times New Roman"/>
              </a:rPr>
              <a:t>voltage difference between</a:t>
            </a:r>
            <a:r>
              <a:rPr lang="en-US" sz="2000" dirty="0">
                <a:latin typeface="Times New Roman"/>
                <a:cs typeface="Times New Roman"/>
              </a:rPr>
              <a:t> the battery’s </a:t>
            </a:r>
            <a:r>
              <a:rPr lang="en-US" sz="2000" dirty="0">
                <a:solidFill>
                  <a:srgbClr val="0000FF"/>
                </a:solidFill>
                <a:latin typeface="Times New Roman"/>
                <a:cs typeface="Times New Roman"/>
              </a:rPr>
              <a:t>+ terminal </a:t>
            </a:r>
            <a:r>
              <a:rPr lang="en-US" sz="2000" dirty="0">
                <a:latin typeface="Times New Roman"/>
                <a:cs typeface="Times New Roman"/>
              </a:rPr>
              <a:t>and the </a:t>
            </a:r>
            <a:r>
              <a:rPr lang="en-US" sz="2000" dirty="0">
                <a:solidFill>
                  <a:srgbClr val="0000FF"/>
                </a:solidFill>
                <a:latin typeface="Times New Roman"/>
                <a:cs typeface="Times New Roman"/>
              </a:rPr>
              <a:t>capacitor’s</a:t>
            </a:r>
            <a:r>
              <a:rPr lang="en-US" sz="2000" dirty="0">
                <a:latin typeface="Times New Roman"/>
                <a:cs typeface="Times New Roman"/>
              </a:rPr>
              <a:t> </a:t>
            </a:r>
            <a:r>
              <a:rPr lang="en-US" sz="2000" dirty="0">
                <a:solidFill>
                  <a:srgbClr val="0000FF"/>
                </a:solidFill>
                <a:latin typeface="Times New Roman"/>
                <a:cs typeface="Times New Roman"/>
              </a:rPr>
              <a:t>uncharged green plate</a:t>
            </a:r>
            <a:r>
              <a:rPr lang="en-US" sz="2000" dirty="0">
                <a:latin typeface="Times New Roman"/>
                <a:cs typeface="Times New Roman"/>
              </a:rPr>
              <a:t>, motivating charge to move between the two plates.  If we assume it is </a:t>
            </a:r>
            <a:r>
              <a:rPr lang="en-US" sz="2000" dirty="0">
                <a:solidFill>
                  <a:srgbClr val="0000FF"/>
                </a:solidFill>
                <a:latin typeface="Times New Roman"/>
                <a:cs typeface="Times New Roman"/>
              </a:rPr>
              <a:t>positive charge that is moving </a:t>
            </a:r>
            <a:r>
              <a:rPr lang="en-US" sz="2000" dirty="0">
                <a:latin typeface="Times New Roman"/>
                <a:cs typeface="Times New Roman"/>
              </a:rPr>
              <a:t>(controversial, but we’ll talk about that later), the </a:t>
            </a:r>
            <a:r>
              <a:rPr lang="en-US" sz="2000" dirty="0">
                <a:solidFill>
                  <a:srgbClr val="0000FF"/>
                </a:solidFill>
                <a:latin typeface="Times New Roman"/>
                <a:cs typeface="Times New Roman"/>
              </a:rPr>
              <a:t>green plate will begin to charge up positively</a:t>
            </a:r>
            <a:r>
              <a:rPr lang="en-US" sz="2000" dirty="0">
                <a:latin typeface="Times New Roman"/>
                <a:cs typeface="Times New Roman"/>
              </a:rPr>
              <a:t>.</a:t>
            </a:r>
          </a:p>
        </p:txBody>
      </p:sp>
      <p:graphicFrame>
        <p:nvGraphicFramePr>
          <p:cNvPr id="43" name="Object 42"/>
          <p:cNvGraphicFramePr>
            <a:graphicFrameLocks noChangeAspect="1"/>
          </p:cNvGraphicFramePr>
          <p:nvPr>
            <p:extLst>
              <p:ext uri="{D42A27DB-BD31-4B8C-83A1-F6EECF244321}">
                <p14:modId xmlns:p14="http://schemas.microsoft.com/office/powerpoint/2010/main" val="1165844337"/>
              </p:ext>
            </p:extLst>
          </p:nvPr>
        </p:nvGraphicFramePr>
        <p:xfrm>
          <a:off x="7193495" y="4023034"/>
          <a:ext cx="233363" cy="233362"/>
        </p:xfrm>
        <a:graphic>
          <a:graphicData uri="http://schemas.openxmlformats.org/presentationml/2006/ole">
            <mc:AlternateContent xmlns:mc="http://schemas.openxmlformats.org/markup-compatibility/2006">
              <mc:Choice xmlns:v="urn:schemas-microsoft-com:vml" Requires="v">
                <p:oleObj spid="_x0000_s2224597" name="Equation" r:id="rId6" imgW="139700" imgH="139700" progId="Equation.DSMT4">
                  <p:embed/>
                </p:oleObj>
              </mc:Choice>
              <mc:Fallback>
                <p:oleObj name="Equation" r:id="rId6" imgW="139700" imgH="139700" progId="Equation.DSMT4">
                  <p:embed/>
                  <p:pic>
                    <p:nvPicPr>
                      <p:cNvPr id="0" name=""/>
                      <p:cNvPicPr/>
                      <p:nvPr/>
                    </p:nvPicPr>
                    <p:blipFill>
                      <a:blip r:embed="rId7"/>
                      <a:stretch>
                        <a:fillRect/>
                      </a:stretch>
                    </p:blipFill>
                    <p:spPr>
                      <a:xfrm>
                        <a:off x="7193495" y="4023034"/>
                        <a:ext cx="233363" cy="233362"/>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538291063"/>
              </p:ext>
            </p:extLst>
          </p:nvPr>
        </p:nvGraphicFramePr>
        <p:xfrm>
          <a:off x="7546702" y="4086533"/>
          <a:ext cx="233362" cy="169863"/>
        </p:xfrm>
        <a:graphic>
          <a:graphicData uri="http://schemas.openxmlformats.org/presentationml/2006/ole">
            <mc:AlternateContent xmlns:mc="http://schemas.openxmlformats.org/markup-compatibility/2006">
              <mc:Choice xmlns:v="urn:schemas-microsoft-com:vml" Requires="v">
                <p:oleObj spid="_x0000_s2224598" name="Equation" r:id="rId8" imgW="139700" imgH="101600" progId="Equation.DSMT4">
                  <p:embed/>
                </p:oleObj>
              </mc:Choice>
              <mc:Fallback>
                <p:oleObj name="Equation" r:id="rId8" imgW="139700" imgH="101600" progId="Equation.DSMT4">
                  <p:embed/>
                  <p:pic>
                    <p:nvPicPr>
                      <p:cNvPr id="0" name=""/>
                      <p:cNvPicPr/>
                      <p:nvPr/>
                    </p:nvPicPr>
                    <p:blipFill>
                      <a:blip r:embed="rId9"/>
                      <a:stretch>
                        <a:fillRect/>
                      </a:stretch>
                    </p:blipFill>
                    <p:spPr>
                      <a:xfrm>
                        <a:off x="7546702" y="4086533"/>
                        <a:ext cx="233362" cy="169863"/>
                      </a:xfrm>
                      <a:prstGeom prst="rect">
                        <a:avLst/>
                      </a:prstGeom>
                    </p:spPr>
                  </p:pic>
                </p:oleObj>
              </mc:Fallback>
            </mc:AlternateContent>
          </a:graphicData>
        </a:graphic>
      </p:graphicFrame>
      <p:graphicFrame>
        <p:nvGraphicFramePr>
          <p:cNvPr id="46" name="Object 4"/>
          <p:cNvGraphicFramePr>
            <a:graphicFrameLocks noChangeAspect="1"/>
          </p:cNvGraphicFramePr>
          <p:nvPr>
            <p:extLst>
              <p:ext uri="{D42A27DB-BD31-4B8C-83A1-F6EECF244321}">
                <p14:modId xmlns:p14="http://schemas.microsoft.com/office/powerpoint/2010/main" val="2656360214"/>
              </p:ext>
            </p:extLst>
          </p:nvPr>
        </p:nvGraphicFramePr>
        <p:xfrm>
          <a:off x="7086600" y="4459288"/>
          <a:ext cx="869950" cy="269875"/>
        </p:xfrm>
        <a:graphic>
          <a:graphicData uri="http://schemas.openxmlformats.org/presentationml/2006/ole">
            <mc:AlternateContent xmlns:mc="http://schemas.openxmlformats.org/markup-compatibility/2006">
              <mc:Choice xmlns:v="urn:schemas-microsoft-com:vml" Requires="v">
                <p:oleObj spid="_x0000_s2224599" name="Equation" r:id="rId10" imgW="736600" imgH="228600" progId="Equation.DSMT4">
                  <p:embed/>
                </p:oleObj>
              </mc:Choice>
              <mc:Fallback>
                <p:oleObj name="Equation" r:id="rId10" imgW="736600" imgH="228600" progId="Equation.DSMT4">
                  <p:embed/>
                  <p:pic>
                    <p:nvPicPr>
                      <p:cNvPr id="0" name=""/>
                      <p:cNvPicPr>
                        <a:picLocks noChangeAspect="1" noChangeArrowheads="1"/>
                      </p:cNvPicPr>
                      <p:nvPr/>
                    </p:nvPicPr>
                    <p:blipFill>
                      <a:blip r:embed="rId11"/>
                      <a:srcRect/>
                      <a:stretch>
                        <a:fillRect/>
                      </a:stretch>
                    </p:blipFill>
                    <p:spPr bwMode="auto">
                      <a:xfrm>
                        <a:off x="7086600" y="4459288"/>
                        <a:ext cx="869950" cy="269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7" name="TextBox 46"/>
          <p:cNvSpPr txBox="1"/>
          <p:nvPr/>
        </p:nvSpPr>
        <p:spPr>
          <a:xfrm>
            <a:off x="6207319" y="634180"/>
            <a:ext cx="1208087" cy="830997"/>
          </a:xfrm>
          <a:prstGeom prst="rect">
            <a:avLst/>
          </a:prstGeom>
          <a:noFill/>
        </p:spPr>
        <p:txBody>
          <a:bodyPr wrap="square" rtlCol="0">
            <a:spAutoFit/>
          </a:bodyPr>
          <a:lstStyle/>
          <a:p>
            <a:r>
              <a:rPr lang="en-US" sz="1600" dirty="0">
                <a:latin typeface="Times New Roman"/>
                <a:cs typeface="Times New Roman"/>
              </a:rPr>
              <a:t>initially </a:t>
            </a:r>
          </a:p>
          <a:p>
            <a:r>
              <a:rPr lang="en-US" sz="1600" dirty="0">
                <a:latin typeface="Times New Roman"/>
                <a:cs typeface="Times New Roman"/>
              </a:rPr>
              <a:t>at zero </a:t>
            </a:r>
          </a:p>
          <a:p>
            <a:r>
              <a:rPr lang="en-US" sz="1600" dirty="0">
                <a:latin typeface="Times New Roman"/>
                <a:cs typeface="Times New Roman"/>
              </a:rPr>
              <a:t>voltage</a:t>
            </a:r>
            <a:endParaRPr lang="en-US" sz="1600" i="1" dirty="0">
              <a:solidFill>
                <a:srgbClr val="0000FF"/>
              </a:solidFill>
              <a:latin typeface="Times New Roman"/>
              <a:cs typeface="Times New Roman"/>
            </a:endParaRPr>
          </a:p>
        </p:txBody>
      </p:sp>
    </p:spTree>
    <p:extLst>
      <p:ext uri="{BB962C8B-B14F-4D97-AF65-F5344CB8AC3E}">
        <p14:creationId xmlns:p14="http://schemas.microsoft.com/office/powerpoint/2010/main" val="39977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dissolve">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ssolve">
                                      <p:cBhvr>
                                        <p:cTn id="35" dur="500"/>
                                        <p:tgtEl>
                                          <p:spTgt spid="39"/>
                                        </p:tgtEl>
                                      </p:cBhvr>
                                    </p:animEffect>
                                  </p:childTnLst>
                                </p:cTn>
                              </p:par>
                              <p:par>
                                <p:cTn id="36" presetID="9"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par>
                                <p:cTn id="39" presetID="9"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dissolve">
                                      <p:cBhvr>
                                        <p:cTn id="41" dur="500"/>
                                        <p:tgtEl>
                                          <p:spTgt spid="45"/>
                                        </p:tgtEl>
                                      </p:cBhvr>
                                    </p:animEffect>
                                  </p:childTnLst>
                                </p:cTn>
                              </p:par>
                              <p:par>
                                <p:cTn id="42" presetID="9"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dissolv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dissolve">
                                      <p:cBhvr>
                                        <p:cTn id="49" dur="500"/>
                                        <p:tgtEl>
                                          <p:spTgt spid="7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dissolv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dissolve">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33" grpId="0" animBg="1"/>
      <p:bldP spid="34" grpId="0" animBg="1"/>
      <p:bldP spid="35" grpId="0" animBg="1"/>
      <p:bldP spid="36" grpId="0" animBg="1"/>
      <p:bldP spid="37" grpId="0" animBg="1"/>
      <p:bldP spid="38" grpId="0" animBg="1"/>
      <p:bldP spid="39" grpId="0" animBg="1"/>
      <p:bldP spid="41"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40.)</a:t>
            </a:r>
          </a:p>
        </p:txBody>
      </p:sp>
      <p:sp>
        <p:nvSpPr>
          <p:cNvPr id="54" name="TextBox 53"/>
          <p:cNvSpPr txBox="1"/>
          <p:nvPr/>
        </p:nvSpPr>
        <p:spPr>
          <a:xfrm>
            <a:off x="280591" y="366946"/>
            <a:ext cx="5459809" cy="400110"/>
          </a:xfrm>
          <a:prstGeom prst="rect">
            <a:avLst/>
          </a:prstGeom>
          <a:noFill/>
        </p:spPr>
        <p:txBody>
          <a:bodyPr wrap="square" rtlCol="0">
            <a:spAutoFit/>
          </a:bodyPr>
          <a:lstStyle/>
          <a:p>
            <a:r>
              <a:rPr lang="en-US" sz="2000" dirty="0">
                <a:solidFill>
                  <a:srgbClr val="FF0000"/>
                </a:solidFill>
                <a:latin typeface="Apple Chancery"/>
                <a:cs typeface="Apple Chancery"/>
              </a:rPr>
              <a:t>c.) So if an</a:t>
            </a:r>
            <a:r>
              <a:rPr lang="en-US" sz="2000" dirty="0">
                <a:latin typeface="Times New Roman"/>
                <a:cs typeface="Times New Roman"/>
              </a:rPr>
              <a:t>         </a:t>
            </a:r>
            <a:r>
              <a:rPr lang="en-US" sz="2000" dirty="0">
                <a:solidFill>
                  <a:srgbClr val="0000FF"/>
                </a:solidFill>
                <a:latin typeface="Times New Roman"/>
                <a:cs typeface="Times New Roman"/>
              </a:rPr>
              <a:t>capacitor</a:t>
            </a:r>
            <a:r>
              <a:rPr lang="en-US" sz="2000" dirty="0">
                <a:latin typeface="Times New Roman"/>
                <a:cs typeface="Times New Roman"/>
              </a:rPr>
              <a:t> is </a:t>
            </a:r>
            <a:r>
              <a:rPr lang="en-US" sz="2000" dirty="0">
                <a:solidFill>
                  <a:srgbClr val="0000FF"/>
                </a:solidFill>
                <a:latin typeface="Times New Roman"/>
                <a:cs typeface="Times New Roman"/>
              </a:rPr>
              <a:t>charged to </a:t>
            </a:r>
            <a:r>
              <a:rPr lang="en-US" sz="2000" dirty="0">
                <a:solidFill>
                  <a:srgbClr val="FF0000"/>
                </a:solidFill>
                <a:latin typeface="Times New Roman"/>
                <a:cs typeface="Times New Roman"/>
              </a:rPr>
              <a:t>250 volts</a:t>
            </a:r>
            <a:r>
              <a:rPr lang="en-US" sz="2000" dirty="0">
                <a:latin typeface="Times New Roman"/>
                <a:cs typeface="Times New Roman"/>
              </a:rPr>
              <a:t>: </a:t>
            </a:r>
            <a:endParaRPr lang="en-US" sz="2000" dirty="0">
              <a:solidFill>
                <a:srgbClr val="000000"/>
              </a:solidFill>
              <a:latin typeface="Times New Roman"/>
              <a:cs typeface="Times New Roman"/>
            </a:endParaRPr>
          </a:p>
        </p:txBody>
      </p:sp>
      <p:sp>
        <p:nvSpPr>
          <p:cNvPr id="73" name="Rectangle 3"/>
          <p:cNvSpPr>
            <a:spLocks noChangeArrowheads="1"/>
          </p:cNvSpPr>
          <p:nvPr/>
        </p:nvSpPr>
        <p:spPr bwMode="auto">
          <a:xfrm>
            <a:off x="7290530" y="322383"/>
            <a:ext cx="308004" cy="2856895"/>
          </a:xfrm>
          <a:prstGeom prst="rect">
            <a:avLst/>
          </a:prstGeom>
          <a:solidFill>
            <a:srgbClr val="FF1916"/>
          </a:solidFill>
          <a:ln w="25400">
            <a:solidFill>
              <a:schemeClr val="tx1"/>
            </a:solidFill>
            <a:miter lim="800000"/>
            <a:headEnd/>
            <a:tailEnd/>
          </a:ln>
        </p:spPr>
        <p:txBody>
          <a:bodyPr lIns="82296" tIns="41148" rIns="82296" bIns="41148"/>
          <a:lstStyle/>
          <a:p>
            <a:endParaRPr lang="en-US"/>
          </a:p>
        </p:txBody>
      </p:sp>
      <p:sp>
        <p:nvSpPr>
          <p:cNvPr id="74" name="Rectangle 4"/>
          <p:cNvSpPr>
            <a:spLocks noChangeArrowheads="1"/>
          </p:cNvSpPr>
          <p:nvPr/>
        </p:nvSpPr>
        <p:spPr bwMode="auto">
          <a:xfrm>
            <a:off x="8509000" y="322383"/>
            <a:ext cx="280129" cy="2856895"/>
          </a:xfrm>
          <a:prstGeom prst="rect">
            <a:avLst/>
          </a:prstGeom>
          <a:solidFill>
            <a:srgbClr val="5C90FF"/>
          </a:solidFill>
          <a:ln w="25400">
            <a:solidFill>
              <a:schemeClr val="tx1"/>
            </a:solidFill>
            <a:miter lim="800000"/>
            <a:headEnd/>
            <a:tailEnd/>
          </a:ln>
        </p:spPr>
        <p:txBody>
          <a:bodyPr lIns="82296" tIns="41148" rIns="82296" bIns="41148"/>
          <a:lstStyle/>
          <a:p>
            <a:endParaRPr lang="en-US"/>
          </a:p>
        </p:txBody>
      </p:sp>
      <p:sp>
        <p:nvSpPr>
          <p:cNvPr id="75" name="Line 5"/>
          <p:cNvSpPr>
            <a:spLocks noChangeShapeType="1"/>
          </p:cNvSpPr>
          <p:nvPr/>
        </p:nvSpPr>
        <p:spPr bwMode="auto">
          <a:xfrm>
            <a:off x="6833330" y="1741371"/>
            <a:ext cx="4572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76" name="Line 6"/>
          <p:cNvSpPr>
            <a:spLocks noChangeShapeType="1"/>
          </p:cNvSpPr>
          <p:nvPr/>
        </p:nvSpPr>
        <p:spPr bwMode="auto">
          <a:xfrm>
            <a:off x="8789128" y="1741371"/>
            <a:ext cx="320039"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77" name="Group 7"/>
          <p:cNvGrpSpPr>
            <a:grpSpLocks/>
          </p:cNvGrpSpPr>
          <p:nvPr/>
        </p:nvGrpSpPr>
        <p:grpSpPr bwMode="auto">
          <a:xfrm>
            <a:off x="7485013" y="426442"/>
            <a:ext cx="75679" cy="75679"/>
            <a:chOff x="2320" y="1664"/>
            <a:chExt cx="64" cy="64"/>
          </a:xfrm>
        </p:grpSpPr>
        <p:sp>
          <p:nvSpPr>
            <p:cNvPr id="78" name="Line 8"/>
            <p:cNvSpPr>
              <a:spLocks noChangeShapeType="1"/>
            </p:cNvSpPr>
            <p:nvPr/>
          </p:nvSpPr>
          <p:spPr bwMode="auto">
            <a:xfrm>
              <a:off x="2320" y="169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9"/>
            <p:cNvSpPr>
              <a:spLocks noChangeShapeType="1"/>
            </p:cNvSpPr>
            <p:nvPr/>
          </p:nvSpPr>
          <p:spPr bwMode="auto">
            <a:xfrm>
              <a:off x="2352" y="166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80" name="Line 10"/>
          <p:cNvSpPr>
            <a:spLocks noChangeShapeType="1"/>
          </p:cNvSpPr>
          <p:nvPr/>
        </p:nvSpPr>
        <p:spPr bwMode="auto">
          <a:xfrm flipH="1">
            <a:off x="8537379" y="464282"/>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pSp>
        <p:nvGrpSpPr>
          <p:cNvPr id="81" name="Group 11"/>
          <p:cNvGrpSpPr>
            <a:grpSpLocks/>
          </p:cNvGrpSpPr>
          <p:nvPr/>
        </p:nvGrpSpPr>
        <p:grpSpPr bwMode="auto">
          <a:xfrm>
            <a:off x="7485013" y="625100"/>
            <a:ext cx="75679" cy="75679"/>
            <a:chOff x="2320" y="1832"/>
            <a:chExt cx="64" cy="64"/>
          </a:xfrm>
        </p:grpSpPr>
        <p:sp>
          <p:nvSpPr>
            <p:cNvPr id="82" name="Line 12"/>
            <p:cNvSpPr>
              <a:spLocks noChangeShapeType="1"/>
            </p:cNvSpPr>
            <p:nvPr/>
          </p:nvSpPr>
          <p:spPr bwMode="auto">
            <a:xfrm>
              <a:off x="2320" y="186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3"/>
            <p:cNvSpPr>
              <a:spLocks noChangeShapeType="1"/>
            </p:cNvSpPr>
            <p:nvPr/>
          </p:nvSpPr>
          <p:spPr bwMode="auto">
            <a:xfrm>
              <a:off x="2352" y="183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4" name="Group 14"/>
          <p:cNvGrpSpPr>
            <a:grpSpLocks/>
          </p:cNvGrpSpPr>
          <p:nvPr/>
        </p:nvGrpSpPr>
        <p:grpSpPr bwMode="auto">
          <a:xfrm>
            <a:off x="7485013" y="823759"/>
            <a:ext cx="75679" cy="75679"/>
            <a:chOff x="2320" y="2000"/>
            <a:chExt cx="64" cy="64"/>
          </a:xfrm>
        </p:grpSpPr>
        <p:sp>
          <p:nvSpPr>
            <p:cNvPr id="85" name="Line 15"/>
            <p:cNvSpPr>
              <a:spLocks noChangeShapeType="1"/>
            </p:cNvSpPr>
            <p:nvPr/>
          </p:nvSpPr>
          <p:spPr bwMode="auto">
            <a:xfrm>
              <a:off x="2320" y="203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
            <p:cNvSpPr>
              <a:spLocks noChangeShapeType="1"/>
            </p:cNvSpPr>
            <p:nvPr/>
          </p:nvSpPr>
          <p:spPr bwMode="auto">
            <a:xfrm>
              <a:off x="2352" y="200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87" name="Group 17"/>
          <p:cNvGrpSpPr>
            <a:grpSpLocks/>
          </p:cNvGrpSpPr>
          <p:nvPr/>
        </p:nvGrpSpPr>
        <p:grpSpPr bwMode="auto">
          <a:xfrm>
            <a:off x="7485013" y="1022417"/>
            <a:ext cx="75679" cy="75679"/>
            <a:chOff x="2320" y="2168"/>
            <a:chExt cx="64" cy="64"/>
          </a:xfrm>
        </p:grpSpPr>
        <p:sp>
          <p:nvSpPr>
            <p:cNvPr id="88" name="Line 18"/>
            <p:cNvSpPr>
              <a:spLocks noChangeShapeType="1"/>
            </p:cNvSpPr>
            <p:nvPr/>
          </p:nvSpPr>
          <p:spPr bwMode="auto">
            <a:xfrm>
              <a:off x="2320" y="220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9"/>
            <p:cNvSpPr>
              <a:spLocks noChangeShapeType="1"/>
            </p:cNvSpPr>
            <p:nvPr/>
          </p:nvSpPr>
          <p:spPr bwMode="auto">
            <a:xfrm>
              <a:off x="2352" y="216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0" name="Group 20"/>
          <p:cNvGrpSpPr>
            <a:grpSpLocks/>
          </p:cNvGrpSpPr>
          <p:nvPr/>
        </p:nvGrpSpPr>
        <p:grpSpPr bwMode="auto">
          <a:xfrm>
            <a:off x="7485013" y="1221075"/>
            <a:ext cx="75679" cy="75679"/>
            <a:chOff x="2320" y="2336"/>
            <a:chExt cx="64" cy="64"/>
          </a:xfrm>
        </p:grpSpPr>
        <p:sp>
          <p:nvSpPr>
            <p:cNvPr id="91" name="Line 21"/>
            <p:cNvSpPr>
              <a:spLocks noChangeShapeType="1"/>
            </p:cNvSpPr>
            <p:nvPr/>
          </p:nvSpPr>
          <p:spPr bwMode="auto">
            <a:xfrm>
              <a:off x="2320" y="236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22"/>
            <p:cNvSpPr>
              <a:spLocks noChangeShapeType="1"/>
            </p:cNvSpPr>
            <p:nvPr/>
          </p:nvSpPr>
          <p:spPr bwMode="auto">
            <a:xfrm>
              <a:off x="2352" y="233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3" name="Group 23"/>
          <p:cNvGrpSpPr>
            <a:grpSpLocks/>
          </p:cNvGrpSpPr>
          <p:nvPr/>
        </p:nvGrpSpPr>
        <p:grpSpPr bwMode="auto">
          <a:xfrm>
            <a:off x="7485013" y="1419733"/>
            <a:ext cx="75679" cy="75679"/>
            <a:chOff x="2320" y="2504"/>
            <a:chExt cx="64" cy="64"/>
          </a:xfrm>
        </p:grpSpPr>
        <p:sp>
          <p:nvSpPr>
            <p:cNvPr id="94" name="Line 24"/>
            <p:cNvSpPr>
              <a:spLocks noChangeShapeType="1"/>
            </p:cNvSpPr>
            <p:nvPr/>
          </p:nvSpPr>
          <p:spPr bwMode="auto">
            <a:xfrm>
              <a:off x="2320" y="253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25"/>
            <p:cNvSpPr>
              <a:spLocks noChangeShapeType="1"/>
            </p:cNvSpPr>
            <p:nvPr/>
          </p:nvSpPr>
          <p:spPr bwMode="auto">
            <a:xfrm>
              <a:off x="2352" y="250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6" name="Group 26"/>
          <p:cNvGrpSpPr>
            <a:grpSpLocks/>
          </p:cNvGrpSpPr>
          <p:nvPr/>
        </p:nvGrpSpPr>
        <p:grpSpPr bwMode="auto">
          <a:xfrm>
            <a:off x="7485013" y="1618392"/>
            <a:ext cx="75679" cy="75679"/>
            <a:chOff x="2320" y="2672"/>
            <a:chExt cx="64" cy="64"/>
          </a:xfrm>
        </p:grpSpPr>
        <p:sp>
          <p:nvSpPr>
            <p:cNvPr id="97" name="Line 27"/>
            <p:cNvSpPr>
              <a:spLocks noChangeShapeType="1"/>
            </p:cNvSpPr>
            <p:nvPr/>
          </p:nvSpPr>
          <p:spPr bwMode="auto">
            <a:xfrm>
              <a:off x="2320" y="270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28"/>
            <p:cNvSpPr>
              <a:spLocks noChangeShapeType="1"/>
            </p:cNvSpPr>
            <p:nvPr/>
          </p:nvSpPr>
          <p:spPr bwMode="auto">
            <a:xfrm>
              <a:off x="2352" y="267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99" name="Group 29"/>
          <p:cNvGrpSpPr>
            <a:grpSpLocks/>
          </p:cNvGrpSpPr>
          <p:nvPr/>
        </p:nvGrpSpPr>
        <p:grpSpPr bwMode="auto">
          <a:xfrm>
            <a:off x="7485013" y="1817050"/>
            <a:ext cx="75679" cy="75679"/>
            <a:chOff x="2320" y="2840"/>
            <a:chExt cx="64" cy="64"/>
          </a:xfrm>
        </p:grpSpPr>
        <p:sp>
          <p:nvSpPr>
            <p:cNvPr id="100" name="Line 30"/>
            <p:cNvSpPr>
              <a:spLocks noChangeShapeType="1"/>
            </p:cNvSpPr>
            <p:nvPr/>
          </p:nvSpPr>
          <p:spPr bwMode="auto">
            <a:xfrm>
              <a:off x="2320" y="287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1" name="Line 31"/>
            <p:cNvSpPr>
              <a:spLocks noChangeShapeType="1"/>
            </p:cNvSpPr>
            <p:nvPr/>
          </p:nvSpPr>
          <p:spPr bwMode="auto">
            <a:xfrm>
              <a:off x="2352" y="284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2" name="Group 32"/>
          <p:cNvGrpSpPr>
            <a:grpSpLocks/>
          </p:cNvGrpSpPr>
          <p:nvPr/>
        </p:nvGrpSpPr>
        <p:grpSpPr bwMode="auto">
          <a:xfrm>
            <a:off x="7485013" y="2015708"/>
            <a:ext cx="75679" cy="75679"/>
            <a:chOff x="2320" y="3008"/>
            <a:chExt cx="64" cy="64"/>
          </a:xfrm>
        </p:grpSpPr>
        <p:sp>
          <p:nvSpPr>
            <p:cNvPr id="103" name="Line 33"/>
            <p:cNvSpPr>
              <a:spLocks noChangeShapeType="1"/>
            </p:cNvSpPr>
            <p:nvPr/>
          </p:nvSpPr>
          <p:spPr bwMode="auto">
            <a:xfrm>
              <a:off x="2320" y="304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34"/>
            <p:cNvSpPr>
              <a:spLocks noChangeShapeType="1"/>
            </p:cNvSpPr>
            <p:nvPr/>
          </p:nvSpPr>
          <p:spPr bwMode="auto">
            <a:xfrm>
              <a:off x="2352" y="300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5" name="Group 35"/>
          <p:cNvGrpSpPr>
            <a:grpSpLocks/>
          </p:cNvGrpSpPr>
          <p:nvPr/>
        </p:nvGrpSpPr>
        <p:grpSpPr bwMode="auto">
          <a:xfrm>
            <a:off x="7485013" y="2214366"/>
            <a:ext cx="75679" cy="75679"/>
            <a:chOff x="2320" y="3176"/>
            <a:chExt cx="64" cy="64"/>
          </a:xfrm>
        </p:grpSpPr>
        <p:sp>
          <p:nvSpPr>
            <p:cNvPr id="106" name="Line 36"/>
            <p:cNvSpPr>
              <a:spLocks noChangeShapeType="1"/>
            </p:cNvSpPr>
            <p:nvPr/>
          </p:nvSpPr>
          <p:spPr bwMode="auto">
            <a:xfrm>
              <a:off x="2320" y="3208"/>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37"/>
            <p:cNvSpPr>
              <a:spLocks noChangeShapeType="1"/>
            </p:cNvSpPr>
            <p:nvPr/>
          </p:nvSpPr>
          <p:spPr bwMode="auto">
            <a:xfrm>
              <a:off x="2352" y="3176"/>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08" name="Group 38"/>
          <p:cNvGrpSpPr>
            <a:grpSpLocks/>
          </p:cNvGrpSpPr>
          <p:nvPr/>
        </p:nvGrpSpPr>
        <p:grpSpPr bwMode="auto">
          <a:xfrm>
            <a:off x="7485013" y="2413025"/>
            <a:ext cx="75679" cy="75679"/>
            <a:chOff x="2320" y="3344"/>
            <a:chExt cx="64" cy="64"/>
          </a:xfrm>
        </p:grpSpPr>
        <p:sp>
          <p:nvSpPr>
            <p:cNvPr id="109" name="Line 39"/>
            <p:cNvSpPr>
              <a:spLocks noChangeShapeType="1"/>
            </p:cNvSpPr>
            <p:nvPr/>
          </p:nvSpPr>
          <p:spPr bwMode="auto">
            <a:xfrm>
              <a:off x="2320" y="3376"/>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40"/>
            <p:cNvSpPr>
              <a:spLocks noChangeShapeType="1"/>
            </p:cNvSpPr>
            <p:nvPr/>
          </p:nvSpPr>
          <p:spPr bwMode="auto">
            <a:xfrm>
              <a:off x="2352" y="3344"/>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1" name="Group 41"/>
          <p:cNvGrpSpPr>
            <a:grpSpLocks/>
          </p:cNvGrpSpPr>
          <p:nvPr/>
        </p:nvGrpSpPr>
        <p:grpSpPr bwMode="auto">
          <a:xfrm>
            <a:off x="7485013" y="2611683"/>
            <a:ext cx="75679" cy="75679"/>
            <a:chOff x="2320" y="3512"/>
            <a:chExt cx="64" cy="64"/>
          </a:xfrm>
        </p:grpSpPr>
        <p:sp>
          <p:nvSpPr>
            <p:cNvPr id="112" name="Line 42"/>
            <p:cNvSpPr>
              <a:spLocks noChangeShapeType="1"/>
            </p:cNvSpPr>
            <p:nvPr/>
          </p:nvSpPr>
          <p:spPr bwMode="auto">
            <a:xfrm>
              <a:off x="2320" y="3544"/>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3" name="Line 43"/>
            <p:cNvSpPr>
              <a:spLocks noChangeShapeType="1"/>
            </p:cNvSpPr>
            <p:nvPr/>
          </p:nvSpPr>
          <p:spPr bwMode="auto">
            <a:xfrm>
              <a:off x="2352" y="3512"/>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4" name="Group 44"/>
          <p:cNvGrpSpPr>
            <a:grpSpLocks/>
          </p:cNvGrpSpPr>
          <p:nvPr/>
        </p:nvGrpSpPr>
        <p:grpSpPr bwMode="auto">
          <a:xfrm>
            <a:off x="7485013" y="2810341"/>
            <a:ext cx="75679" cy="75679"/>
            <a:chOff x="2320" y="3680"/>
            <a:chExt cx="64" cy="64"/>
          </a:xfrm>
        </p:grpSpPr>
        <p:sp>
          <p:nvSpPr>
            <p:cNvPr id="115" name="Line 45"/>
            <p:cNvSpPr>
              <a:spLocks noChangeShapeType="1"/>
            </p:cNvSpPr>
            <p:nvPr/>
          </p:nvSpPr>
          <p:spPr bwMode="auto">
            <a:xfrm>
              <a:off x="2320" y="3712"/>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6" name="Line 46"/>
            <p:cNvSpPr>
              <a:spLocks noChangeShapeType="1"/>
            </p:cNvSpPr>
            <p:nvPr/>
          </p:nvSpPr>
          <p:spPr bwMode="auto">
            <a:xfrm>
              <a:off x="2352" y="3680"/>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17" name="Group 47"/>
          <p:cNvGrpSpPr>
            <a:grpSpLocks/>
          </p:cNvGrpSpPr>
          <p:nvPr/>
        </p:nvGrpSpPr>
        <p:grpSpPr bwMode="auto">
          <a:xfrm>
            <a:off x="7485013" y="3008999"/>
            <a:ext cx="75679" cy="75679"/>
            <a:chOff x="2320" y="3848"/>
            <a:chExt cx="64" cy="64"/>
          </a:xfrm>
        </p:grpSpPr>
        <p:sp>
          <p:nvSpPr>
            <p:cNvPr id="118" name="Line 48"/>
            <p:cNvSpPr>
              <a:spLocks noChangeShapeType="1"/>
            </p:cNvSpPr>
            <p:nvPr/>
          </p:nvSpPr>
          <p:spPr bwMode="auto">
            <a:xfrm>
              <a:off x="2320" y="3880"/>
              <a:ext cx="6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9" name="Line 49"/>
            <p:cNvSpPr>
              <a:spLocks noChangeShapeType="1"/>
            </p:cNvSpPr>
            <p:nvPr/>
          </p:nvSpPr>
          <p:spPr bwMode="auto">
            <a:xfrm>
              <a:off x="2352" y="3848"/>
              <a:ext cx="0" cy="6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20" name="Line 50"/>
          <p:cNvSpPr>
            <a:spLocks noChangeShapeType="1"/>
          </p:cNvSpPr>
          <p:nvPr/>
        </p:nvSpPr>
        <p:spPr bwMode="auto">
          <a:xfrm flipH="1">
            <a:off x="8537379" y="66294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1" name="Line 51"/>
          <p:cNvSpPr>
            <a:spLocks noChangeShapeType="1"/>
          </p:cNvSpPr>
          <p:nvPr/>
        </p:nvSpPr>
        <p:spPr bwMode="auto">
          <a:xfrm flipH="1">
            <a:off x="8537379" y="86159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2" name="Line 52"/>
          <p:cNvSpPr>
            <a:spLocks noChangeShapeType="1"/>
          </p:cNvSpPr>
          <p:nvPr/>
        </p:nvSpPr>
        <p:spPr bwMode="auto">
          <a:xfrm flipH="1">
            <a:off x="8537379" y="1060257"/>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3" name="Line 53"/>
          <p:cNvSpPr>
            <a:spLocks noChangeShapeType="1"/>
          </p:cNvSpPr>
          <p:nvPr/>
        </p:nvSpPr>
        <p:spPr bwMode="auto">
          <a:xfrm flipH="1">
            <a:off x="8537379" y="1258915"/>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4" name="Line 54"/>
          <p:cNvSpPr>
            <a:spLocks noChangeShapeType="1"/>
          </p:cNvSpPr>
          <p:nvPr/>
        </p:nvSpPr>
        <p:spPr bwMode="auto">
          <a:xfrm flipH="1">
            <a:off x="8537379" y="145757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5" name="Line 55"/>
          <p:cNvSpPr>
            <a:spLocks noChangeShapeType="1"/>
          </p:cNvSpPr>
          <p:nvPr/>
        </p:nvSpPr>
        <p:spPr bwMode="auto">
          <a:xfrm flipH="1">
            <a:off x="8537379" y="165623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6" name="Line 56"/>
          <p:cNvSpPr>
            <a:spLocks noChangeShapeType="1"/>
          </p:cNvSpPr>
          <p:nvPr/>
        </p:nvSpPr>
        <p:spPr bwMode="auto">
          <a:xfrm flipH="1">
            <a:off x="8537379" y="1854890"/>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7" name="Line 57"/>
          <p:cNvSpPr>
            <a:spLocks noChangeShapeType="1"/>
          </p:cNvSpPr>
          <p:nvPr/>
        </p:nvSpPr>
        <p:spPr bwMode="auto">
          <a:xfrm flipH="1">
            <a:off x="8537379" y="2053548"/>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8" name="Line 58"/>
          <p:cNvSpPr>
            <a:spLocks noChangeShapeType="1"/>
          </p:cNvSpPr>
          <p:nvPr/>
        </p:nvSpPr>
        <p:spPr bwMode="auto">
          <a:xfrm flipH="1">
            <a:off x="8537379" y="2252206"/>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9" name="Line 59"/>
          <p:cNvSpPr>
            <a:spLocks noChangeShapeType="1"/>
          </p:cNvSpPr>
          <p:nvPr/>
        </p:nvSpPr>
        <p:spPr bwMode="auto">
          <a:xfrm flipH="1">
            <a:off x="8537379" y="2450864"/>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0" name="Line 60"/>
          <p:cNvSpPr>
            <a:spLocks noChangeShapeType="1"/>
          </p:cNvSpPr>
          <p:nvPr/>
        </p:nvSpPr>
        <p:spPr bwMode="auto">
          <a:xfrm flipH="1">
            <a:off x="8537379" y="2649523"/>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1" name="Line 61"/>
          <p:cNvSpPr>
            <a:spLocks noChangeShapeType="1"/>
          </p:cNvSpPr>
          <p:nvPr/>
        </p:nvSpPr>
        <p:spPr bwMode="auto">
          <a:xfrm flipH="1">
            <a:off x="8537379" y="2848181"/>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32" name="Line 62"/>
          <p:cNvSpPr>
            <a:spLocks noChangeShapeType="1"/>
          </p:cNvSpPr>
          <p:nvPr/>
        </p:nvSpPr>
        <p:spPr bwMode="auto">
          <a:xfrm flipH="1">
            <a:off x="8537379" y="3046839"/>
            <a:ext cx="8513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graphicFrame>
        <p:nvGraphicFramePr>
          <p:cNvPr id="170" name="Object 169"/>
          <p:cNvGraphicFramePr>
            <a:graphicFrameLocks noChangeAspect="1"/>
          </p:cNvGraphicFramePr>
          <p:nvPr>
            <p:extLst>
              <p:ext uri="{D42A27DB-BD31-4B8C-83A1-F6EECF244321}">
                <p14:modId xmlns:p14="http://schemas.microsoft.com/office/powerpoint/2010/main" val="1613608291"/>
              </p:ext>
            </p:extLst>
          </p:nvPr>
        </p:nvGraphicFramePr>
        <p:xfrm>
          <a:off x="7826375" y="121121"/>
          <a:ext cx="446088" cy="381000"/>
        </p:xfrm>
        <a:graphic>
          <a:graphicData uri="http://schemas.openxmlformats.org/presentationml/2006/ole">
            <mc:AlternateContent xmlns:mc="http://schemas.openxmlformats.org/markup-compatibility/2006">
              <mc:Choice xmlns:v="urn:schemas-microsoft-com:vml" Requires="v">
                <p:oleObj spid="_x0000_s2335983" name="Equation" r:id="rId4" imgW="266700" imgH="228600" progId="Equation.DSMT4">
                  <p:embed/>
                </p:oleObj>
              </mc:Choice>
              <mc:Fallback>
                <p:oleObj name="Equation" r:id="rId4" imgW="266700" imgH="228600" progId="Equation.DSMT4">
                  <p:embed/>
                  <p:pic>
                    <p:nvPicPr>
                      <p:cNvPr id="0" name=""/>
                      <p:cNvPicPr/>
                      <p:nvPr/>
                    </p:nvPicPr>
                    <p:blipFill>
                      <a:blip r:embed="rId5"/>
                      <a:stretch>
                        <a:fillRect/>
                      </a:stretch>
                    </p:blipFill>
                    <p:spPr>
                      <a:xfrm>
                        <a:off x="7826375" y="121121"/>
                        <a:ext cx="446088" cy="381000"/>
                      </a:xfrm>
                      <a:prstGeom prst="rect">
                        <a:avLst/>
                      </a:prstGeom>
                    </p:spPr>
                  </p:pic>
                </p:oleObj>
              </mc:Fallback>
            </mc:AlternateContent>
          </a:graphicData>
        </a:graphic>
      </p:graphicFrame>
      <p:sp>
        <p:nvSpPr>
          <p:cNvPr id="133" name="TextBox 132"/>
          <p:cNvSpPr txBox="1"/>
          <p:nvPr/>
        </p:nvSpPr>
        <p:spPr>
          <a:xfrm>
            <a:off x="585391" y="867132"/>
            <a:ext cx="5459809" cy="400110"/>
          </a:xfrm>
          <a:prstGeom prst="rect">
            <a:avLst/>
          </a:prstGeom>
          <a:noFill/>
        </p:spPr>
        <p:txBody>
          <a:bodyPr wrap="square" rtlCol="0">
            <a:spAutoFit/>
          </a:bodyPr>
          <a:lstStyle/>
          <a:p>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How much energy </a:t>
            </a:r>
            <a:r>
              <a:rPr lang="en-US" sz="2000" dirty="0">
                <a:latin typeface="Times New Roman"/>
                <a:cs typeface="Times New Roman"/>
              </a:rPr>
              <a:t>is stored in the capacitor? </a:t>
            </a:r>
            <a:endParaRPr lang="en-US" sz="2000" dirty="0">
              <a:solidFill>
                <a:srgbClr val="000000"/>
              </a:solidFill>
              <a:latin typeface="Times New Roman"/>
              <a:cs typeface="Times New Roman"/>
            </a:endParaRPr>
          </a:p>
        </p:txBody>
      </p:sp>
      <p:graphicFrame>
        <p:nvGraphicFramePr>
          <p:cNvPr id="134" name="Object 133"/>
          <p:cNvGraphicFramePr>
            <a:graphicFrameLocks noChangeAspect="1"/>
          </p:cNvGraphicFramePr>
          <p:nvPr>
            <p:extLst>
              <p:ext uri="{D42A27DB-BD31-4B8C-83A1-F6EECF244321}">
                <p14:modId xmlns:p14="http://schemas.microsoft.com/office/powerpoint/2010/main" val="4164844268"/>
              </p:ext>
            </p:extLst>
          </p:nvPr>
        </p:nvGraphicFramePr>
        <p:xfrm>
          <a:off x="1523206" y="428918"/>
          <a:ext cx="531813" cy="338138"/>
        </p:xfrm>
        <a:graphic>
          <a:graphicData uri="http://schemas.openxmlformats.org/presentationml/2006/ole">
            <mc:AlternateContent xmlns:mc="http://schemas.openxmlformats.org/markup-compatibility/2006">
              <mc:Choice xmlns:v="urn:schemas-microsoft-com:vml" Requires="v">
                <p:oleObj spid="_x0000_s2335984" name="Equation" r:id="rId6" imgW="317500" imgH="203200" progId="Equation.DSMT4">
                  <p:embed/>
                </p:oleObj>
              </mc:Choice>
              <mc:Fallback>
                <p:oleObj name="Equation" r:id="rId6" imgW="317500" imgH="203200" progId="Equation.DSMT4">
                  <p:embed/>
                  <p:pic>
                    <p:nvPicPr>
                      <p:cNvPr id="0" name=""/>
                      <p:cNvPicPr/>
                      <p:nvPr/>
                    </p:nvPicPr>
                    <p:blipFill>
                      <a:blip r:embed="rId7"/>
                      <a:stretch>
                        <a:fillRect/>
                      </a:stretch>
                    </p:blipFill>
                    <p:spPr>
                      <a:xfrm>
                        <a:off x="1523206" y="428918"/>
                        <a:ext cx="531813" cy="338138"/>
                      </a:xfrm>
                      <a:prstGeom prst="rect">
                        <a:avLst/>
                      </a:prstGeom>
                    </p:spPr>
                  </p:pic>
                </p:oleObj>
              </mc:Fallback>
            </mc:AlternateContent>
          </a:graphicData>
        </a:graphic>
      </p:graphicFrame>
      <p:graphicFrame>
        <p:nvGraphicFramePr>
          <p:cNvPr id="135" name="Object 134"/>
          <p:cNvGraphicFramePr>
            <a:graphicFrameLocks noChangeAspect="1"/>
          </p:cNvGraphicFramePr>
          <p:nvPr>
            <p:extLst>
              <p:ext uri="{D42A27DB-BD31-4B8C-83A1-F6EECF244321}">
                <p14:modId xmlns:p14="http://schemas.microsoft.com/office/powerpoint/2010/main" val="3454874212"/>
              </p:ext>
            </p:extLst>
          </p:nvPr>
        </p:nvGraphicFramePr>
        <p:xfrm>
          <a:off x="1939925" y="1333250"/>
          <a:ext cx="2682875" cy="1519237"/>
        </p:xfrm>
        <a:graphic>
          <a:graphicData uri="http://schemas.openxmlformats.org/presentationml/2006/ole">
            <mc:AlternateContent xmlns:mc="http://schemas.openxmlformats.org/markup-compatibility/2006">
              <mc:Choice xmlns:v="urn:schemas-microsoft-com:vml" Requires="v">
                <p:oleObj spid="_x0000_s2335985" name="Equation" r:id="rId8" imgW="1600200" imgH="914400" progId="Equation.DSMT4">
                  <p:embed/>
                </p:oleObj>
              </mc:Choice>
              <mc:Fallback>
                <p:oleObj name="Equation" r:id="rId8" imgW="1600200" imgH="914400" progId="Equation.DSMT4">
                  <p:embed/>
                  <p:pic>
                    <p:nvPicPr>
                      <p:cNvPr id="0" name=""/>
                      <p:cNvPicPr/>
                      <p:nvPr/>
                    </p:nvPicPr>
                    <p:blipFill>
                      <a:blip r:embed="rId9"/>
                      <a:stretch>
                        <a:fillRect/>
                      </a:stretch>
                    </p:blipFill>
                    <p:spPr>
                      <a:xfrm>
                        <a:off x="1939925" y="1333250"/>
                        <a:ext cx="2682875" cy="1519237"/>
                      </a:xfrm>
                      <a:prstGeom prst="rect">
                        <a:avLst/>
                      </a:prstGeom>
                    </p:spPr>
                  </p:pic>
                </p:oleObj>
              </mc:Fallback>
            </mc:AlternateContent>
          </a:graphicData>
        </a:graphic>
      </p:graphicFrame>
      <p:sp>
        <p:nvSpPr>
          <p:cNvPr id="136" name="TextBox 135"/>
          <p:cNvSpPr txBox="1"/>
          <p:nvPr/>
        </p:nvSpPr>
        <p:spPr>
          <a:xfrm>
            <a:off x="585391" y="3013942"/>
            <a:ext cx="5459809" cy="400110"/>
          </a:xfrm>
          <a:prstGeom prst="rect">
            <a:avLst/>
          </a:prstGeom>
          <a:noFill/>
        </p:spPr>
        <p:txBody>
          <a:bodyPr wrap="square" rtlCol="0">
            <a:spAutoFit/>
          </a:bodyPr>
          <a:lstStyle/>
          <a:p>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How much charge is stored </a:t>
            </a:r>
            <a:r>
              <a:rPr lang="en-US" sz="2000" dirty="0">
                <a:latin typeface="Times New Roman"/>
                <a:cs typeface="Times New Roman"/>
              </a:rPr>
              <a:t>in the capacitor? </a:t>
            </a:r>
            <a:endParaRPr lang="en-US" sz="2000" dirty="0">
              <a:solidFill>
                <a:srgbClr val="000000"/>
              </a:solidFill>
              <a:latin typeface="Times New Roman"/>
              <a:cs typeface="Times New Roman"/>
            </a:endParaRPr>
          </a:p>
        </p:txBody>
      </p:sp>
      <p:graphicFrame>
        <p:nvGraphicFramePr>
          <p:cNvPr id="137" name="Object 136"/>
          <p:cNvGraphicFramePr>
            <a:graphicFrameLocks noChangeAspect="1"/>
          </p:cNvGraphicFramePr>
          <p:nvPr>
            <p:extLst>
              <p:ext uri="{D42A27DB-BD31-4B8C-83A1-F6EECF244321}">
                <p14:modId xmlns:p14="http://schemas.microsoft.com/office/powerpoint/2010/main" val="246083551"/>
              </p:ext>
            </p:extLst>
          </p:nvPr>
        </p:nvGraphicFramePr>
        <p:xfrm>
          <a:off x="2162175" y="4032250"/>
          <a:ext cx="4194175" cy="1709738"/>
        </p:xfrm>
        <a:graphic>
          <a:graphicData uri="http://schemas.openxmlformats.org/presentationml/2006/ole">
            <mc:AlternateContent xmlns:mc="http://schemas.openxmlformats.org/markup-compatibility/2006">
              <mc:Choice xmlns:v="urn:schemas-microsoft-com:vml" Requires="v">
                <p:oleObj spid="_x0000_s2335986" name="Equation" r:id="rId10" imgW="2501900" imgH="1028700" progId="Equation.DSMT4">
                  <p:embed/>
                </p:oleObj>
              </mc:Choice>
              <mc:Fallback>
                <p:oleObj name="Equation" r:id="rId10" imgW="2501900" imgH="1028700" progId="Equation.DSMT4">
                  <p:embed/>
                  <p:pic>
                    <p:nvPicPr>
                      <p:cNvPr id="0" name=""/>
                      <p:cNvPicPr/>
                      <p:nvPr/>
                    </p:nvPicPr>
                    <p:blipFill>
                      <a:blip r:embed="rId11"/>
                      <a:stretch>
                        <a:fillRect/>
                      </a:stretch>
                    </p:blipFill>
                    <p:spPr>
                      <a:xfrm>
                        <a:off x="2162175" y="4032250"/>
                        <a:ext cx="4194175" cy="1709738"/>
                      </a:xfrm>
                      <a:prstGeom prst="rect">
                        <a:avLst/>
                      </a:prstGeom>
                    </p:spPr>
                  </p:pic>
                </p:oleObj>
              </mc:Fallback>
            </mc:AlternateContent>
          </a:graphicData>
        </a:graphic>
      </p:graphicFrame>
      <p:sp>
        <p:nvSpPr>
          <p:cNvPr id="138" name="TextBox 137"/>
          <p:cNvSpPr txBox="1"/>
          <p:nvPr/>
        </p:nvSpPr>
        <p:spPr>
          <a:xfrm>
            <a:off x="864791" y="3449904"/>
            <a:ext cx="8101409" cy="400110"/>
          </a:xfrm>
          <a:prstGeom prst="rect">
            <a:avLst/>
          </a:prstGeom>
          <a:noFill/>
        </p:spPr>
        <p:txBody>
          <a:bodyPr wrap="square" rtlCol="0">
            <a:spAutoFit/>
          </a:bodyPr>
          <a:lstStyle/>
          <a:p>
            <a:r>
              <a:rPr lang="en-US" sz="2000" dirty="0">
                <a:solidFill>
                  <a:srgbClr val="FF0000"/>
                </a:solidFill>
                <a:latin typeface="Apple Chancery"/>
                <a:cs typeface="Apple Chancery"/>
              </a:rPr>
              <a:t>This is slightly tricky.  </a:t>
            </a:r>
            <a:r>
              <a:rPr lang="en-US" sz="2000" dirty="0">
                <a:latin typeface="Times New Roman"/>
                <a:cs typeface="Times New Roman"/>
              </a:rPr>
              <a:t>The </a:t>
            </a:r>
            <a:r>
              <a:rPr lang="en-US" sz="2000" dirty="0">
                <a:solidFill>
                  <a:srgbClr val="0000FF"/>
                </a:solidFill>
                <a:latin typeface="Times New Roman"/>
                <a:cs typeface="Times New Roman"/>
              </a:rPr>
              <a:t>net charge is zero</a:t>
            </a:r>
            <a:r>
              <a:rPr lang="en-US" sz="2000" dirty="0">
                <a:latin typeface="Times New Roman"/>
                <a:cs typeface="Times New Roman"/>
              </a:rPr>
              <a:t>.  The </a:t>
            </a:r>
            <a:r>
              <a:rPr lang="en-US" sz="2000" i="1" dirty="0">
                <a:solidFill>
                  <a:srgbClr val="FF0000"/>
                </a:solidFill>
                <a:latin typeface="Times New Roman"/>
                <a:cs typeface="Times New Roman"/>
              </a:rPr>
              <a:t>charge on one plate </a:t>
            </a:r>
            <a:r>
              <a:rPr lang="en-US" sz="2000" dirty="0">
                <a:latin typeface="Times New Roman"/>
                <a:cs typeface="Times New Roman"/>
              </a:rPr>
              <a:t>is:</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53577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dissolv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dissolve">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dissolve">
                                      <p:cBhvr>
                                        <p:cTn id="17" dur="5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dissolve">
                                      <p:cBhvr>
                                        <p:cTn id="2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3025" y="3810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2800" dirty="0">
                <a:solidFill>
                  <a:srgbClr val="FF0000"/>
                </a:solidFill>
                <a:latin typeface="Apple Chancery"/>
                <a:cs typeface="Apple Chancery"/>
              </a:rPr>
              <a:t>Demo 2</a:t>
            </a:r>
            <a:br>
              <a:rPr lang="en-US" sz="2800" dirty="0">
                <a:solidFill>
                  <a:srgbClr val="FF0000"/>
                </a:solidFill>
                <a:latin typeface="Apple Chancery"/>
                <a:cs typeface="Apple Chancery"/>
              </a:rPr>
            </a:br>
            <a:r>
              <a:rPr lang="en-US" sz="2800" dirty="0">
                <a:solidFill>
                  <a:srgbClr val="FF0000"/>
                </a:solidFill>
                <a:latin typeface="Apple Chancery"/>
                <a:cs typeface="Apple Chancery"/>
              </a:rPr>
              <a:t>Parallel-Plate Capacitor </a:t>
            </a:r>
            <a:r>
              <a:rPr lang="en-US" sz="2000" dirty="0">
                <a:latin typeface="Times New Roman"/>
                <a:cs typeface="Times New Roman"/>
              </a:rPr>
              <a:t>(courtesy of Mr. White)</a:t>
            </a:r>
            <a:endParaRPr lang="en-US" sz="2800" dirty="0">
              <a:solidFill>
                <a:srgbClr val="FF0000"/>
              </a:solidFill>
              <a:latin typeface="Apple Chancery"/>
              <a:cs typeface="Apple Chancery"/>
            </a:endParaRPr>
          </a:p>
        </p:txBody>
      </p:sp>
      <p:pic>
        <p:nvPicPr>
          <p:cNvPr id="39940" name="Picture 1029"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5038"/>
            <a:ext cx="7404100" cy="429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1" name="Text Box 7"/>
          <p:cNvSpPr txBox="1">
            <a:spLocks noChangeArrowheads="1"/>
          </p:cNvSpPr>
          <p:nvPr/>
        </p:nvSpPr>
        <p:spPr bwMode="auto">
          <a:xfrm>
            <a:off x="914400" y="1752600"/>
            <a:ext cx="2667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Physlet I.26.2</a:t>
            </a: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41.)</a:t>
            </a:r>
          </a:p>
        </p:txBody>
      </p:sp>
    </p:spTree>
    <p:extLst>
      <p:ext uri="{BB962C8B-B14F-4D97-AF65-F5344CB8AC3E}">
        <p14:creationId xmlns:p14="http://schemas.microsoft.com/office/powerpoint/2010/main" val="2350092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ChangeArrowheads="1"/>
          </p:cNvSpPr>
          <p:nvPr/>
        </p:nvSpPr>
        <p:spPr bwMode="auto">
          <a:xfrm>
            <a:off x="73025" y="762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800" b="1">
                <a:solidFill>
                  <a:schemeClr val="tx2"/>
                </a:solidFill>
                <a:latin typeface="Gill Sans" charset="0"/>
              </a:rPr>
              <a:t>Dielectric Values</a:t>
            </a:r>
            <a:endParaRPr lang="en-US" sz="4400">
              <a:solidFill>
                <a:schemeClr val="tx2"/>
              </a:solidFill>
              <a:latin typeface="Gill Sans" charset="0"/>
            </a:endParaRPr>
          </a:p>
        </p:txBody>
      </p:sp>
      <p:graphicFrame>
        <p:nvGraphicFramePr>
          <p:cNvPr id="68610" name="Object 2"/>
          <p:cNvGraphicFramePr>
            <a:graphicFrameLocks noChangeAspect="1"/>
          </p:cNvGraphicFramePr>
          <p:nvPr/>
        </p:nvGraphicFramePr>
        <p:xfrm>
          <a:off x="7383463" y="762000"/>
          <a:ext cx="1295400" cy="915988"/>
        </p:xfrm>
        <a:graphic>
          <a:graphicData uri="http://schemas.openxmlformats.org/presentationml/2006/ole">
            <mc:AlternateContent xmlns:mc="http://schemas.openxmlformats.org/markup-compatibility/2006">
              <mc:Choice xmlns:v="urn:schemas-microsoft-com:vml" Requires="v">
                <p:oleObj spid="_x0000_s2340007" name="Equation" r:id="rId4" imgW="520700" imgH="368300" progId="Equation.3">
                  <p:embed/>
                </p:oleObj>
              </mc:Choice>
              <mc:Fallback>
                <p:oleObj name="Equation" r:id="rId4" imgW="520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3463" y="762000"/>
                        <a:ext cx="12954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7162800" y="2057400"/>
          <a:ext cx="1516063" cy="915988"/>
        </p:xfrm>
        <a:graphic>
          <a:graphicData uri="http://schemas.openxmlformats.org/presentationml/2006/ole">
            <mc:AlternateContent xmlns:mc="http://schemas.openxmlformats.org/markup-compatibility/2006">
              <mc:Choice xmlns:v="urn:schemas-microsoft-com:vml" Requires="v">
                <p:oleObj spid="_x0000_s2340008" name="Equation" r:id="rId6" imgW="609600" imgH="368300" progId="Equation.DSMT4">
                  <p:embed/>
                </p:oleObj>
              </mc:Choice>
              <mc:Fallback>
                <p:oleObj name="Equation" r:id="rId6" imgW="609600" imgH="368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057400"/>
                        <a:ext cx="1516063"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8613" name="Rectangle 12"/>
          <p:cNvSpPr>
            <a:spLocks noChangeArrowheads="1"/>
          </p:cNvSpPr>
          <p:nvPr/>
        </p:nvSpPr>
        <p:spPr bwMode="auto">
          <a:xfrm>
            <a:off x="152400" y="838200"/>
            <a:ext cx="731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5400" eaLnBrk="1" hangingPunct="1">
              <a:spcBef>
                <a:spcPct val="20000"/>
              </a:spcBef>
            </a:pPr>
            <a:r>
              <a:rPr lang="en-US" sz="2000" b="1" dirty="0">
                <a:latin typeface="Times New Roman"/>
                <a:cs typeface="Times New Roman"/>
              </a:rPr>
              <a:t>Material	Dielectric		Dielectric</a:t>
            </a:r>
            <a:br>
              <a:rPr lang="en-US" sz="2000" b="1" dirty="0">
                <a:latin typeface="Times New Roman"/>
                <a:cs typeface="Times New Roman"/>
              </a:rPr>
            </a:br>
            <a:r>
              <a:rPr lang="en-US" sz="2000" b="1" dirty="0">
                <a:latin typeface="Times New Roman"/>
                <a:cs typeface="Times New Roman"/>
              </a:rPr>
              <a:t>		Constant ( </a:t>
            </a:r>
            <a:r>
              <a:rPr lang="en-US" sz="2000" b="1" dirty="0">
                <a:latin typeface="Times New Roman"/>
                <a:cs typeface="Times New Roman"/>
                <a:sym typeface="Symbol" charset="0"/>
              </a:rPr>
              <a:t>    </a:t>
            </a:r>
            <a:r>
              <a:rPr lang="en-US" sz="2000" b="1" dirty="0">
                <a:latin typeface="Times New Roman"/>
                <a:cs typeface="Times New Roman"/>
              </a:rPr>
              <a:t>)		Strength (V/m)</a:t>
            </a:r>
            <a:endParaRPr lang="en-US" sz="2000" dirty="0">
              <a:latin typeface="Times New Roman"/>
              <a:cs typeface="Times New Roman"/>
            </a:endParaRPr>
          </a:p>
          <a:p>
            <a:pPr indent="25400" eaLnBrk="1" hangingPunct="1">
              <a:spcBef>
                <a:spcPct val="20000"/>
              </a:spcBef>
            </a:pPr>
            <a:r>
              <a:rPr lang="en-US" sz="2000" dirty="0">
                <a:latin typeface="Times New Roman"/>
                <a:cs typeface="Times New Roman"/>
              </a:rPr>
              <a:t>Vacuum	       1.00000		        ------</a:t>
            </a:r>
          </a:p>
          <a:p>
            <a:pPr indent="25400" eaLnBrk="1" hangingPunct="1">
              <a:spcBef>
                <a:spcPct val="20000"/>
              </a:spcBef>
            </a:pPr>
            <a:r>
              <a:rPr lang="en-US" sz="2000" dirty="0">
                <a:latin typeface="Times New Roman"/>
                <a:cs typeface="Times New Roman"/>
              </a:rPr>
              <a:t>Air (dry)	1.00059		        3e6</a:t>
            </a:r>
          </a:p>
          <a:p>
            <a:pPr indent="25400" eaLnBrk="1" hangingPunct="1">
              <a:spcBef>
                <a:spcPct val="20000"/>
              </a:spcBef>
            </a:pPr>
            <a:r>
              <a:rPr lang="en-US" sz="2000" dirty="0">
                <a:latin typeface="Times New Roman"/>
                <a:cs typeface="Times New Roman"/>
              </a:rPr>
              <a:t>Paper		3.7			      16e6</a:t>
            </a:r>
          </a:p>
          <a:p>
            <a:pPr indent="25400" eaLnBrk="1" hangingPunct="1">
              <a:spcBef>
                <a:spcPct val="20000"/>
              </a:spcBef>
            </a:pPr>
            <a:r>
              <a:rPr lang="en-US" sz="2000" dirty="0">
                <a:latin typeface="Times New Roman"/>
                <a:cs typeface="Times New Roman"/>
              </a:rPr>
              <a:t>Water		80			        ------</a:t>
            </a:r>
          </a:p>
          <a:p>
            <a:pPr indent="25400" eaLnBrk="1" hangingPunct="1">
              <a:spcBef>
                <a:spcPct val="20000"/>
              </a:spcBef>
            </a:pPr>
            <a:endParaRPr lang="en-US" dirty="0">
              <a:latin typeface="Palatino" charset="0"/>
            </a:endParaRPr>
          </a:p>
        </p:txBody>
      </p:sp>
      <p:sp>
        <p:nvSpPr>
          <p:cNvPr id="68614" name="Rectangle 3"/>
          <p:cNvSpPr>
            <a:spLocks noChangeArrowheads="1"/>
          </p:cNvSpPr>
          <p:nvPr/>
        </p:nvSpPr>
        <p:spPr bwMode="auto">
          <a:xfrm>
            <a:off x="73025" y="3962400"/>
            <a:ext cx="891857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5400" eaLnBrk="1" hangingPunct="1">
              <a:spcBef>
                <a:spcPct val="20000"/>
              </a:spcBef>
            </a:pPr>
            <a:r>
              <a:rPr lang="en-US" sz="2000" dirty="0">
                <a:latin typeface="Times New Roman"/>
                <a:cs typeface="Times New Roman"/>
              </a:rPr>
              <a:t>Advantages to using dielectrics in capacitors include:</a:t>
            </a:r>
          </a:p>
          <a:p>
            <a:pPr indent="25400" eaLnBrk="1" hangingPunct="1">
              <a:spcBef>
                <a:spcPct val="20000"/>
              </a:spcBef>
              <a:buFontTx/>
              <a:buAutoNum type="arabicPeriod"/>
            </a:pPr>
            <a:r>
              <a:rPr lang="en-US" sz="2000" dirty="0">
                <a:latin typeface="Times New Roman"/>
                <a:cs typeface="Times New Roman"/>
              </a:rPr>
              <a:t>increasing capacitance (!)</a:t>
            </a:r>
          </a:p>
          <a:p>
            <a:pPr indent="25400" eaLnBrk="1" hangingPunct="1">
              <a:spcBef>
                <a:spcPct val="20000"/>
              </a:spcBef>
              <a:buFontTx/>
              <a:buAutoNum type="arabicPeriod"/>
            </a:pPr>
            <a:r>
              <a:rPr lang="en-US" sz="2000" dirty="0">
                <a:latin typeface="Times New Roman"/>
                <a:cs typeface="Times New Roman"/>
              </a:rPr>
              <a:t> increasing the maximum operating voltage of the capacitor (most dielectrics have a greater breakdown strength than air does).</a:t>
            </a:r>
          </a:p>
          <a:p>
            <a:pPr indent="25400" eaLnBrk="1" hangingPunct="1">
              <a:spcBef>
                <a:spcPct val="20000"/>
              </a:spcBef>
              <a:buFontTx/>
              <a:buAutoNum type="arabicPeriod"/>
            </a:pPr>
            <a:r>
              <a:rPr lang="en-US" sz="2000" dirty="0">
                <a:latin typeface="Times New Roman"/>
                <a:cs typeface="Times New Roman"/>
              </a:rPr>
              <a:t> the dielectric itself provides a mechanical support between the plates.</a:t>
            </a:r>
          </a:p>
          <a:p>
            <a:pPr indent="25400" eaLnBrk="1" hangingPunct="1">
              <a:spcBef>
                <a:spcPct val="20000"/>
              </a:spcBef>
              <a:buFontTx/>
              <a:buAutoNum type="arabicPeriod"/>
            </a:pPr>
            <a:r>
              <a:rPr lang="en-US" sz="2000" dirty="0">
                <a:latin typeface="Times New Roman"/>
                <a:cs typeface="Times New Roman"/>
              </a:rPr>
              <a:t> allows the plates to be closer than would otherwise be the case.</a:t>
            </a:r>
          </a:p>
        </p:txBody>
      </p:sp>
      <p:sp>
        <p:nvSpPr>
          <p:cNvPr id="68615" name="Rectangle 13"/>
          <p:cNvSpPr>
            <a:spLocks noChangeArrowheads="1"/>
          </p:cNvSpPr>
          <p:nvPr/>
        </p:nvSpPr>
        <p:spPr bwMode="auto">
          <a:xfrm>
            <a:off x="152400" y="838200"/>
            <a:ext cx="6858000" cy="2590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42.)</a:t>
            </a:r>
          </a:p>
        </p:txBody>
      </p:sp>
      <p:graphicFrame>
        <p:nvGraphicFramePr>
          <p:cNvPr id="10" name="Object 9"/>
          <p:cNvGraphicFramePr>
            <a:graphicFrameLocks noChangeAspect="1"/>
          </p:cNvGraphicFramePr>
          <p:nvPr>
            <p:extLst>
              <p:ext uri="{D42A27DB-BD31-4B8C-83A1-F6EECF244321}">
                <p14:modId xmlns:p14="http://schemas.microsoft.com/office/powerpoint/2010/main" val="17218855"/>
              </p:ext>
            </p:extLst>
          </p:nvPr>
        </p:nvGraphicFramePr>
        <p:xfrm>
          <a:off x="2281237" y="1203324"/>
          <a:ext cx="368465" cy="333375"/>
        </p:xfrm>
        <a:graphic>
          <a:graphicData uri="http://schemas.openxmlformats.org/presentationml/2006/ole">
            <mc:AlternateContent xmlns:mc="http://schemas.openxmlformats.org/markup-compatibility/2006">
              <mc:Choice xmlns:v="urn:schemas-microsoft-com:vml" Requires="v">
                <p:oleObj spid="_x0000_s2340009" name="Equation" r:id="rId8" imgW="139700" imgH="127000" progId="Equation.DSMT4">
                  <p:embed/>
                </p:oleObj>
              </mc:Choice>
              <mc:Fallback>
                <p:oleObj name="Equation" r:id="rId8" imgW="139700" imgH="127000" progId="Equation.DSMT4">
                  <p:embed/>
                  <p:pic>
                    <p:nvPicPr>
                      <p:cNvPr id="0" name=""/>
                      <p:cNvPicPr/>
                      <p:nvPr/>
                    </p:nvPicPr>
                    <p:blipFill>
                      <a:blip r:embed="rId9"/>
                      <a:stretch>
                        <a:fillRect/>
                      </a:stretch>
                    </p:blipFill>
                    <p:spPr>
                      <a:xfrm>
                        <a:off x="2281237" y="1203324"/>
                        <a:ext cx="368465" cy="333375"/>
                      </a:xfrm>
                      <a:prstGeom prst="rect">
                        <a:avLst/>
                      </a:prstGeom>
                    </p:spPr>
                  </p:pic>
                </p:oleObj>
              </mc:Fallback>
            </mc:AlternateContent>
          </a:graphicData>
        </a:graphic>
      </p:graphicFrame>
    </p:spTree>
    <p:extLst>
      <p:ext uri="{BB962C8B-B14F-4D97-AF65-F5344CB8AC3E}">
        <p14:creationId xmlns:p14="http://schemas.microsoft.com/office/powerpoint/2010/main" val="2623837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76200"/>
            <a:ext cx="8458200" cy="685800"/>
          </a:xfrm>
          <a:noFill/>
        </p:spPr>
        <p:txBody>
          <a:bodyPr>
            <a:normAutofit/>
          </a:bodyPr>
          <a:lstStyle/>
          <a:p>
            <a:pPr algn="l" eaLnBrk="1" hangingPunct="1"/>
            <a:r>
              <a:rPr lang="en-US" sz="2800" dirty="0">
                <a:solidFill>
                  <a:srgbClr val="FF0000"/>
                </a:solidFill>
                <a:latin typeface="Apple Chancery"/>
                <a:ea typeface="ＭＳ Ｐゴシック" charset="0"/>
                <a:cs typeface="Apple Chancery"/>
              </a:rPr>
              <a:t>Example 7</a:t>
            </a:r>
            <a:r>
              <a:rPr lang="en-US" sz="2000" dirty="0">
                <a:latin typeface="Times New Roman"/>
                <a:ea typeface="ＭＳ Ｐゴシック" charset="0"/>
                <a:cs typeface="Times New Roman"/>
              </a:rPr>
              <a:t>  (courtesy of Mr. White)</a:t>
            </a:r>
            <a:endParaRPr lang="en-US" sz="2800" dirty="0">
              <a:solidFill>
                <a:srgbClr val="FF0000"/>
              </a:solidFill>
              <a:latin typeface="Apple Chancery"/>
              <a:ea typeface="ＭＳ Ｐゴシック" charset="0"/>
              <a:cs typeface="Apple Chancery"/>
            </a:endParaRPr>
          </a:p>
        </p:txBody>
      </p:sp>
      <p:sp>
        <p:nvSpPr>
          <p:cNvPr id="70659" name="Rectangle 3"/>
          <p:cNvSpPr>
            <a:spLocks noChangeArrowheads="1"/>
          </p:cNvSpPr>
          <p:nvPr/>
        </p:nvSpPr>
        <p:spPr bwMode="auto">
          <a:xfrm>
            <a:off x="419100" y="685800"/>
            <a:ext cx="84963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19050" eaLnBrk="1" hangingPunct="1">
              <a:spcBef>
                <a:spcPct val="20000"/>
              </a:spcBef>
            </a:pPr>
            <a:r>
              <a:rPr lang="en-US" sz="2000" dirty="0">
                <a:solidFill>
                  <a:srgbClr val="FF0000"/>
                </a:solidFill>
                <a:latin typeface="Apple Chancery"/>
                <a:cs typeface="Apple Chancery"/>
              </a:rPr>
              <a:t>A parallel-plate capacitor </a:t>
            </a:r>
            <a:r>
              <a:rPr lang="en-US" sz="2000" dirty="0">
                <a:latin typeface="Times New Roman"/>
                <a:cs typeface="Times New Roman"/>
              </a:rPr>
              <a:t>has plates 2.0cm x 3.0 cm, separated only by a 1.00mm thickness of paper.</a:t>
            </a:r>
          </a:p>
        </p:txBody>
      </p:sp>
      <p:sp>
        <p:nvSpPr>
          <p:cNvPr id="2" name="TextBox 1"/>
          <p:cNvSpPr txBox="1"/>
          <p:nvPr/>
        </p:nvSpPr>
        <p:spPr>
          <a:xfrm>
            <a:off x="787400" y="1371600"/>
            <a:ext cx="3632200" cy="1323439"/>
          </a:xfrm>
          <a:prstGeom prst="rect">
            <a:avLst/>
          </a:prstGeom>
          <a:noFill/>
        </p:spPr>
        <p:txBody>
          <a:bodyPr wrap="square" rtlCol="0">
            <a:spAutoFit/>
          </a:bodyPr>
          <a:lstStyle/>
          <a:p>
            <a:r>
              <a:rPr lang="en-US" sz="2000" dirty="0">
                <a:solidFill>
                  <a:srgbClr val="FF0000"/>
                </a:solidFill>
                <a:latin typeface="Apple Chancery"/>
                <a:cs typeface="Apple Chancery"/>
              </a:rPr>
              <a:t>a.) Find </a:t>
            </a:r>
            <a:r>
              <a:rPr lang="en-US" sz="2000" dirty="0">
                <a:latin typeface="Times New Roman"/>
                <a:cs typeface="Times New Roman"/>
              </a:rPr>
              <a:t>the device’s capacitance (note that the </a:t>
            </a:r>
            <a:r>
              <a:rPr lang="en-US" sz="2000" i="1" dirty="0">
                <a:latin typeface="Times New Roman"/>
                <a:cs typeface="Times New Roman"/>
              </a:rPr>
              <a:t>dielectric constant </a:t>
            </a:r>
            <a:r>
              <a:rPr lang="en-US" sz="2000" dirty="0">
                <a:latin typeface="Times New Roman"/>
                <a:cs typeface="Times New Roman"/>
              </a:rPr>
              <a:t>for paper from the chart on the previous slide is 3.7).</a:t>
            </a:r>
            <a:endParaRPr lang="en-US" sz="2000" dirty="0">
              <a:solidFill>
                <a:srgbClr val="FF0000"/>
              </a:solidFill>
              <a:latin typeface="Apple Chancery"/>
              <a:cs typeface="Apple Chancery"/>
            </a:endParaRPr>
          </a:p>
        </p:txBody>
      </p:sp>
      <p:sp>
        <p:nvSpPr>
          <p:cNvPr id="8" name="TextBox 7"/>
          <p:cNvSpPr txBox="1"/>
          <p:nvPr/>
        </p:nvSpPr>
        <p:spPr>
          <a:xfrm>
            <a:off x="787400" y="3096914"/>
            <a:ext cx="8128000" cy="400110"/>
          </a:xfrm>
          <a:prstGeom prst="rect">
            <a:avLst/>
          </a:prstGeom>
          <a:noFill/>
        </p:spPr>
        <p:txBody>
          <a:bodyPr wrap="square" rtlCol="0">
            <a:spAutoFit/>
          </a:bodyPr>
          <a:lstStyle/>
          <a:p>
            <a:r>
              <a:rPr lang="en-US" sz="2000" dirty="0">
                <a:solidFill>
                  <a:srgbClr val="FF0000"/>
                </a:solidFill>
                <a:latin typeface="Apple Chancery"/>
                <a:cs typeface="Apple Chancery"/>
              </a:rPr>
              <a:t>b.) What is </a:t>
            </a:r>
            <a:r>
              <a:rPr lang="en-US" sz="2000" dirty="0">
                <a:latin typeface="Times New Roman"/>
                <a:cs typeface="Times New Roman"/>
              </a:rPr>
              <a:t>the maximum charge that can be placed on the capacitor?</a:t>
            </a:r>
            <a:endParaRPr lang="en-US" sz="2000" dirty="0">
              <a:solidFill>
                <a:srgbClr val="FF0000"/>
              </a:solidFill>
              <a:latin typeface="Apple Chancery"/>
              <a:cs typeface="Apple Chancery"/>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499929248"/>
              </p:ext>
            </p:extLst>
          </p:nvPr>
        </p:nvGraphicFramePr>
        <p:xfrm>
          <a:off x="4675188" y="1330325"/>
          <a:ext cx="4240212" cy="1687513"/>
        </p:xfrm>
        <a:graphic>
          <a:graphicData uri="http://schemas.openxmlformats.org/presentationml/2006/ole">
            <mc:AlternateContent xmlns:mc="http://schemas.openxmlformats.org/markup-compatibility/2006">
              <mc:Choice xmlns:v="urn:schemas-microsoft-com:vml" Requires="v">
                <p:oleObj spid="_x0000_s2381004" name="Equation" r:id="rId4" imgW="2527300" imgH="1016000" progId="Equation.DSMT4">
                  <p:embed/>
                </p:oleObj>
              </mc:Choice>
              <mc:Fallback>
                <p:oleObj name="Equation" r:id="rId4" imgW="2527300" imgH="1016000" progId="Equation.DSMT4">
                  <p:embed/>
                  <p:pic>
                    <p:nvPicPr>
                      <p:cNvPr id="0" name=""/>
                      <p:cNvPicPr/>
                      <p:nvPr/>
                    </p:nvPicPr>
                    <p:blipFill>
                      <a:blip r:embed="rId5"/>
                      <a:stretch>
                        <a:fillRect/>
                      </a:stretch>
                    </p:blipFill>
                    <p:spPr>
                      <a:xfrm>
                        <a:off x="4675188" y="1330325"/>
                        <a:ext cx="4240212" cy="1687513"/>
                      </a:xfrm>
                      <a:prstGeom prst="rect">
                        <a:avLst/>
                      </a:prstGeom>
                    </p:spPr>
                  </p:pic>
                </p:oleObj>
              </mc:Fallback>
            </mc:AlternateContent>
          </a:graphicData>
        </a:graphic>
      </p:graphicFrame>
      <p:sp>
        <p:nvSpPr>
          <p:cNvPr id="12" name="TextBox 11"/>
          <p:cNvSpPr txBox="1"/>
          <p:nvPr/>
        </p:nvSpPr>
        <p:spPr>
          <a:xfrm>
            <a:off x="1384301" y="3497024"/>
            <a:ext cx="7531100" cy="707886"/>
          </a:xfrm>
          <a:prstGeom prst="rect">
            <a:avLst/>
          </a:prstGeom>
          <a:noFill/>
        </p:spPr>
        <p:txBody>
          <a:bodyPr wrap="square" rtlCol="0">
            <a:spAutoFit/>
          </a:bodyPr>
          <a:lstStyle/>
          <a:p>
            <a:r>
              <a:rPr lang="en-US" sz="2000" dirty="0">
                <a:solidFill>
                  <a:srgbClr val="FF0000"/>
                </a:solidFill>
                <a:latin typeface="Apple Chancery"/>
                <a:cs typeface="Apple Chancery"/>
              </a:rPr>
              <a:t>Note that the dielectric strength </a:t>
            </a:r>
            <a:r>
              <a:rPr lang="en-US" sz="2000" dirty="0">
                <a:latin typeface="Times New Roman"/>
                <a:cs typeface="Times New Roman"/>
              </a:rPr>
              <a:t>identifies the dielectric’s breakdown </a:t>
            </a:r>
            <a:r>
              <a:rPr lang="en-US" sz="2000" dirty="0">
                <a:solidFill>
                  <a:srgbClr val="0000FF"/>
                </a:solidFill>
                <a:latin typeface="Times New Roman"/>
                <a:cs typeface="Times New Roman"/>
              </a:rPr>
              <a:t>voltage the per meter of material</a:t>
            </a:r>
            <a:r>
              <a:rPr lang="en-US" sz="2000" dirty="0">
                <a:latin typeface="Times New Roman"/>
                <a:cs typeface="Times New Roman"/>
              </a:rPr>
              <a:t>.  For paper, that is:</a:t>
            </a:r>
            <a:endParaRPr lang="en-US" sz="2000" dirty="0">
              <a:solidFill>
                <a:srgbClr val="FF0000"/>
              </a:solidFill>
              <a:latin typeface="Apple Chancery"/>
              <a:cs typeface="Apple Chancery"/>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830443557"/>
              </p:ext>
            </p:extLst>
          </p:nvPr>
        </p:nvGraphicFramePr>
        <p:xfrm>
          <a:off x="6794500" y="3823910"/>
          <a:ext cx="1341438" cy="315912"/>
        </p:xfrm>
        <a:graphic>
          <a:graphicData uri="http://schemas.openxmlformats.org/presentationml/2006/ole">
            <mc:AlternateContent xmlns:mc="http://schemas.openxmlformats.org/markup-compatibility/2006">
              <mc:Choice xmlns:v="urn:schemas-microsoft-com:vml" Requires="v">
                <p:oleObj spid="_x0000_s2381005" name="Equation" r:id="rId6" imgW="800100" imgH="190500" progId="Equation.DSMT4">
                  <p:embed/>
                </p:oleObj>
              </mc:Choice>
              <mc:Fallback>
                <p:oleObj name="Equation" r:id="rId6" imgW="800100" imgH="190500" progId="Equation.DSMT4">
                  <p:embed/>
                  <p:pic>
                    <p:nvPicPr>
                      <p:cNvPr id="0" name=""/>
                      <p:cNvPicPr/>
                      <p:nvPr/>
                    </p:nvPicPr>
                    <p:blipFill>
                      <a:blip r:embed="rId7"/>
                      <a:stretch>
                        <a:fillRect/>
                      </a:stretch>
                    </p:blipFill>
                    <p:spPr>
                      <a:xfrm>
                        <a:off x="6794500" y="3823910"/>
                        <a:ext cx="1341438" cy="315912"/>
                      </a:xfrm>
                      <a:prstGeom prst="rect">
                        <a:avLst/>
                      </a:prstGeom>
                    </p:spPr>
                  </p:pic>
                </p:oleObj>
              </mc:Fallback>
            </mc:AlternateContent>
          </a:graphicData>
        </a:graphic>
      </p:graphicFrame>
      <p:sp>
        <p:nvSpPr>
          <p:cNvPr id="14" name="TextBox 13"/>
          <p:cNvSpPr txBox="1"/>
          <p:nvPr/>
        </p:nvSpPr>
        <p:spPr>
          <a:xfrm>
            <a:off x="1384301" y="4243079"/>
            <a:ext cx="2920999" cy="707886"/>
          </a:xfrm>
          <a:prstGeom prst="rect">
            <a:avLst/>
          </a:prstGeom>
          <a:noFill/>
        </p:spPr>
        <p:txBody>
          <a:bodyPr wrap="square" rtlCol="0">
            <a:spAutoFit/>
          </a:bodyPr>
          <a:lstStyle/>
          <a:p>
            <a:r>
              <a:rPr lang="en-US" sz="2000" dirty="0">
                <a:latin typeface="Times New Roman"/>
                <a:cs typeface="Times New Roman"/>
              </a:rPr>
              <a:t>At .001 meters, the breakdown voltage is:</a:t>
            </a:r>
            <a:endParaRPr lang="en-US" sz="2000" dirty="0">
              <a:solidFill>
                <a:srgbClr val="FF0000"/>
              </a:solidFill>
              <a:latin typeface="Apple Chancery"/>
              <a:cs typeface="Apple Chancery"/>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094779944"/>
              </p:ext>
            </p:extLst>
          </p:nvPr>
        </p:nvGraphicFramePr>
        <p:xfrm>
          <a:off x="3867150" y="4379912"/>
          <a:ext cx="3197225" cy="738188"/>
        </p:xfrm>
        <a:graphic>
          <a:graphicData uri="http://schemas.openxmlformats.org/presentationml/2006/ole">
            <mc:AlternateContent xmlns:mc="http://schemas.openxmlformats.org/markup-compatibility/2006">
              <mc:Choice xmlns:v="urn:schemas-microsoft-com:vml" Requires="v">
                <p:oleObj spid="_x0000_s2381006" name="Equation" r:id="rId8" imgW="1905000" imgH="444500" progId="Equation.DSMT4">
                  <p:embed/>
                </p:oleObj>
              </mc:Choice>
              <mc:Fallback>
                <p:oleObj name="Equation" r:id="rId8" imgW="1905000" imgH="444500" progId="Equation.DSMT4">
                  <p:embed/>
                  <p:pic>
                    <p:nvPicPr>
                      <p:cNvPr id="0" name=""/>
                      <p:cNvPicPr/>
                      <p:nvPr/>
                    </p:nvPicPr>
                    <p:blipFill>
                      <a:blip r:embed="rId9"/>
                      <a:stretch>
                        <a:fillRect/>
                      </a:stretch>
                    </p:blipFill>
                    <p:spPr>
                      <a:xfrm>
                        <a:off x="3867150" y="4379912"/>
                        <a:ext cx="3197225" cy="738188"/>
                      </a:xfrm>
                      <a:prstGeom prst="rect">
                        <a:avLst/>
                      </a:prstGeom>
                    </p:spPr>
                  </p:pic>
                </p:oleObj>
              </mc:Fallback>
            </mc:AlternateContent>
          </a:graphicData>
        </a:graphic>
      </p:graphicFrame>
      <p:sp>
        <p:nvSpPr>
          <p:cNvPr id="16" name="TextBox 15"/>
          <p:cNvSpPr txBox="1"/>
          <p:nvPr/>
        </p:nvSpPr>
        <p:spPr>
          <a:xfrm>
            <a:off x="1384301" y="5149790"/>
            <a:ext cx="660399" cy="400110"/>
          </a:xfrm>
          <a:prstGeom prst="rect">
            <a:avLst/>
          </a:prstGeom>
          <a:noFill/>
        </p:spPr>
        <p:txBody>
          <a:bodyPr wrap="square" rtlCol="0">
            <a:spAutoFit/>
          </a:bodyPr>
          <a:lstStyle/>
          <a:p>
            <a:r>
              <a:rPr lang="en-US" sz="2000" dirty="0">
                <a:latin typeface="Times New Roman"/>
                <a:cs typeface="Times New Roman"/>
              </a:rPr>
              <a:t>So:</a:t>
            </a:r>
            <a:endParaRPr lang="en-US" sz="2000" dirty="0">
              <a:solidFill>
                <a:srgbClr val="FF0000"/>
              </a:solidFill>
              <a:latin typeface="Apple Chancery"/>
              <a:cs typeface="Apple Chancery"/>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208013472"/>
              </p:ext>
            </p:extLst>
          </p:nvPr>
        </p:nvGraphicFramePr>
        <p:xfrm>
          <a:off x="2305050" y="5327590"/>
          <a:ext cx="3602038" cy="1182688"/>
        </p:xfrm>
        <a:graphic>
          <a:graphicData uri="http://schemas.openxmlformats.org/presentationml/2006/ole">
            <mc:AlternateContent xmlns:mc="http://schemas.openxmlformats.org/markup-compatibility/2006">
              <mc:Choice xmlns:v="urn:schemas-microsoft-com:vml" Requires="v">
                <p:oleObj spid="_x0000_s2381007" name="Equation" r:id="rId10" imgW="2146300" imgH="711200" progId="Equation.DSMT4">
                  <p:embed/>
                </p:oleObj>
              </mc:Choice>
              <mc:Fallback>
                <p:oleObj name="Equation" r:id="rId10" imgW="2146300" imgH="711200" progId="Equation.DSMT4">
                  <p:embed/>
                  <p:pic>
                    <p:nvPicPr>
                      <p:cNvPr id="0" name=""/>
                      <p:cNvPicPr/>
                      <p:nvPr/>
                    </p:nvPicPr>
                    <p:blipFill>
                      <a:blip r:embed="rId11"/>
                      <a:stretch>
                        <a:fillRect/>
                      </a:stretch>
                    </p:blipFill>
                    <p:spPr>
                      <a:xfrm>
                        <a:off x="2305050" y="5327590"/>
                        <a:ext cx="3602038" cy="1182688"/>
                      </a:xfrm>
                      <a:prstGeom prst="rect">
                        <a:avLst/>
                      </a:prstGeom>
                    </p:spPr>
                  </p:pic>
                </p:oleObj>
              </mc:Fallback>
            </mc:AlternateContent>
          </a:graphicData>
        </a:graphic>
      </p:graphicFrame>
      <p:sp>
        <p:nvSpPr>
          <p:cNvPr id="1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9"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43.)</a:t>
            </a:r>
          </a:p>
        </p:txBody>
      </p:sp>
    </p:spTree>
    <p:extLst>
      <p:ext uri="{BB962C8B-B14F-4D97-AF65-F5344CB8AC3E}">
        <p14:creationId xmlns:p14="http://schemas.microsoft.com/office/powerpoint/2010/main" val="36725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662" y="383262"/>
            <a:ext cx="8128000" cy="400110"/>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maximum energy that can be stored in this capacitor?</a:t>
            </a:r>
            <a:endParaRPr lang="en-US" sz="2000" dirty="0">
              <a:solidFill>
                <a:srgbClr val="FF0000"/>
              </a:solidFill>
              <a:latin typeface="Apple Chancery"/>
              <a:cs typeface="Apple Chancery"/>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90840845"/>
              </p:ext>
            </p:extLst>
          </p:nvPr>
        </p:nvGraphicFramePr>
        <p:xfrm>
          <a:off x="2744788" y="1006475"/>
          <a:ext cx="3302000" cy="1539875"/>
        </p:xfrm>
        <a:graphic>
          <a:graphicData uri="http://schemas.openxmlformats.org/presentationml/2006/ole">
            <mc:AlternateContent xmlns:mc="http://schemas.openxmlformats.org/markup-compatibility/2006">
              <mc:Choice xmlns:v="urn:schemas-microsoft-com:vml" Requires="v">
                <p:oleObj spid="_x0000_s2381882" name="Equation" r:id="rId4" imgW="1968500" imgH="927100" progId="Equation.DSMT4">
                  <p:embed/>
                </p:oleObj>
              </mc:Choice>
              <mc:Fallback>
                <p:oleObj name="Equation" r:id="rId4" imgW="1968500" imgH="927100" progId="Equation.DSMT4">
                  <p:embed/>
                  <p:pic>
                    <p:nvPicPr>
                      <p:cNvPr id="0" name=""/>
                      <p:cNvPicPr/>
                      <p:nvPr/>
                    </p:nvPicPr>
                    <p:blipFill>
                      <a:blip r:embed="rId5"/>
                      <a:stretch>
                        <a:fillRect/>
                      </a:stretch>
                    </p:blipFill>
                    <p:spPr>
                      <a:xfrm>
                        <a:off x="2744788" y="1006475"/>
                        <a:ext cx="3302000" cy="1539875"/>
                      </a:xfrm>
                      <a:prstGeom prst="rect">
                        <a:avLst/>
                      </a:prstGeom>
                    </p:spPr>
                  </p:pic>
                </p:oleObj>
              </mc:Fallback>
            </mc:AlternateContent>
          </a:graphicData>
        </a:graphic>
      </p:graphicFrame>
      <p:sp>
        <p:nvSpPr>
          <p:cNvPr id="1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6" name="TextBox 43"/>
          <p:cNvSpPr txBox="1">
            <a:spLocks noChangeArrowheads="1"/>
          </p:cNvSpPr>
          <p:nvPr/>
        </p:nvSpPr>
        <p:spPr bwMode="auto">
          <a:xfrm>
            <a:off x="8719662" y="6472238"/>
            <a:ext cx="353751"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a:latin typeface="Times New Roman"/>
                <a:cs typeface="Times New Roman"/>
              </a:rPr>
              <a:t>44)</a:t>
            </a:r>
            <a:endParaRPr lang="en-US" sz="1100" dirty="0">
              <a:latin typeface="Times New Roman"/>
              <a:cs typeface="Times New Roman"/>
            </a:endParaRPr>
          </a:p>
        </p:txBody>
      </p:sp>
    </p:spTree>
    <p:extLst>
      <p:ext uri="{BB962C8B-B14F-4D97-AF65-F5344CB8AC3E}">
        <p14:creationId xmlns:p14="http://schemas.microsoft.com/office/powerpoint/2010/main" val="24580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2" name="TextBox 1"/>
          <p:cNvSpPr txBox="1"/>
          <p:nvPr/>
        </p:nvSpPr>
        <p:spPr>
          <a:xfrm>
            <a:off x="215901" y="712112"/>
            <a:ext cx="6533327" cy="400110"/>
          </a:xfrm>
          <a:prstGeom prst="rect">
            <a:avLst/>
          </a:prstGeom>
          <a:noFill/>
        </p:spPr>
        <p:txBody>
          <a:bodyPr wrap="square" rtlCol="0">
            <a:spAutoFit/>
          </a:bodyPr>
          <a:lstStyle/>
          <a:p>
            <a:r>
              <a:rPr lang="en-US" sz="2000" dirty="0">
                <a:solidFill>
                  <a:srgbClr val="FF0000"/>
                </a:solidFill>
                <a:latin typeface="Apple Chancery"/>
                <a:cs typeface="Apple Chancery"/>
              </a:rPr>
              <a:t>As the green (left) plate charges up, </a:t>
            </a:r>
            <a:r>
              <a:rPr lang="en-US" sz="2000" dirty="0">
                <a:latin typeface="Times New Roman"/>
                <a:cs typeface="Times New Roman"/>
              </a:rPr>
              <a:t>two things happen:</a:t>
            </a:r>
            <a:endParaRPr lang="en-US" sz="2000" i="1" dirty="0">
              <a:solidFill>
                <a:srgbClr val="0000FF"/>
              </a:solidFill>
              <a:latin typeface="Times New Roman"/>
              <a:cs typeface="Times New Roman"/>
            </a:endParaRPr>
          </a:p>
        </p:txBody>
      </p:sp>
      <p:sp>
        <p:nvSpPr>
          <p:cNvPr id="77" name="TextBox 76"/>
          <p:cNvSpPr txBox="1"/>
          <p:nvPr/>
        </p:nvSpPr>
        <p:spPr>
          <a:xfrm>
            <a:off x="441586" y="1270861"/>
            <a:ext cx="5527414" cy="1015663"/>
          </a:xfrm>
          <a:prstGeom prst="rect">
            <a:avLst/>
          </a:prstGeom>
          <a:noFill/>
        </p:spPr>
        <p:txBody>
          <a:bodyPr wrap="square" rtlCol="0">
            <a:spAutoFit/>
          </a:bodyPr>
          <a:lstStyle/>
          <a:p>
            <a:r>
              <a:rPr lang="en-US" sz="2000" dirty="0">
                <a:solidFill>
                  <a:srgbClr val="FF0000"/>
                </a:solidFill>
                <a:latin typeface="Apple Chancery"/>
                <a:cs typeface="Apple Chancery"/>
              </a:rPr>
              <a:t>Electrostatic repulsion </a:t>
            </a:r>
            <a:r>
              <a:rPr lang="en-US" sz="2000" dirty="0">
                <a:latin typeface="Times New Roman"/>
                <a:cs typeface="Times New Roman"/>
              </a:rPr>
              <a:t>will motivate a like-amount of </a:t>
            </a:r>
            <a:r>
              <a:rPr lang="en-US" sz="2000" dirty="0">
                <a:solidFill>
                  <a:srgbClr val="0000FF"/>
                </a:solidFill>
                <a:latin typeface="Times New Roman"/>
                <a:cs typeface="Times New Roman"/>
              </a:rPr>
              <a:t>positive charge off the yellow plate</a:t>
            </a:r>
            <a:r>
              <a:rPr lang="en-US" sz="2000" dirty="0">
                <a:latin typeface="Times New Roman"/>
                <a:cs typeface="Times New Roman"/>
              </a:rPr>
              <a:t>, leaving it </a:t>
            </a:r>
            <a:r>
              <a:rPr lang="en-US" sz="2000" dirty="0">
                <a:solidFill>
                  <a:srgbClr val="0000FF"/>
                </a:solidFill>
                <a:latin typeface="Times New Roman"/>
                <a:cs typeface="Times New Roman"/>
              </a:rPr>
              <a:t>electrically negative</a:t>
            </a:r>
            <a:r>
              <a:rPr lang="en-US" sz="2000" dirty="0">
                <a:latin typeface="Times New Roman"/>
                <a:cs typeface="Times New Roman"/>
              </a:rPr>
              <a:t>; and</a:t>
            </a:r>
          </a:p>
        </p:txBody>
      </p:sp>
      <p:grpSp>
        <p:nvGrpSpPr>
          <p:cNvPr id="7" name="Group 6"/>
          <p:cNvGrpSpPr/>
          <p:nvPr/>
        </p:nvGrpSpPr>
        <p:grpSpPr>
          <a:xfrm>
            <a:off x="6435202" y="793750"/>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Group 5"/>
          <p:cNvGrpSpPr/>
          <p:nvPr/>
        </p:nvGrpSpPr>
        <p:grpSpPr>
          <a:xfrm>
            <a:off x="7993519" y="793750"/>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4" name="Line 54"/>
          <p:cNvSpPr>
            <a:spLocks noChangeShapeType="1"/>
          </p:cNvSpPr>
          <p:nvPr/>
        </p:nvSpPr>
        <p:spPr bwMode="auto">
          <a:xfrm>
            <a:off x="6435202" y="2305639"/>
            <a:ext cx="0" cy="207775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 name="Line 55"/>
          <p:cNvSpPr>
            <a:spLocks noChangeShapeType="1"/>
          </p:cNvSpPr>
          <p:nvPr/>
        </p:nvSpPr>
        <p:spPr bwMode="auto">
          <a:xfrm>
            <a:off x="8810602" y="2305639"/>
            <a:ext cx="0" cy="207775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56"/>
          <p:cNvSpPr>
            <a:spLocks noChangeShapeType="1"/>
          </p:cNvSpPr>
          <p:nvPr/>
        </p:nvSpPr>
        <p:spPr bwMode="auto">
          <a:xfrm>
            <a:off x="7426858" y="4194508"/>
            <a:ext cx="0" cy="377774"/>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57"/>
          <p:cNvSpPr>
            <a:spLocks noChangeShapeType="1"/>
          </p:cNvSpPr>
          <p:nvPr/>
        </p:nvSpPr>
        <p:spPr bwMode="auto">
          <a:xfrm>
            <a:off x="7521302" y="4288952"/>
            <a:ext cx="0"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 name="Line 58"/>
          <p:cNvSpPr>
            <a:spLocks noChangeShapeType="1"/>
          </p:cNvSpPr>
          <p:nvPr/>
        </p:nvSpPr>
        <p:spPr bwMode="auto">
          <a:xfrm>
            <a:off x="7521302" y="4383394"/>
            <a:ext cx="1289300" cy="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59"/>
          <p:cNvSpPr>
            <a:spLocks noChangeShapeType="1"/>
          </p:cNvSpPr>
          <p:nvPr/>
        </p:nvSpPr>
        <p:spPr bwMode="auto">
          <a:xfrm flipH="1">
            <a:off x="6435202" y="4383395"/>
            <a:ext cx="991657"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40" name="Object 4"/>
          <p:cNvGraphicFramePr>
            <a:graphicFrameLocks noChangeAspect="1"/>
          </p:cNvGraphicFramePr>
          <p:nvPr>
            <p:extLst>
              <p:ext uri="{D42A27DB-BD31-4B8C-83A1-F6EECF244321}">
                <p14:modId xmlns:p14="http://schemas.microsoft.com/office/powerpoint/2010/main" val="1865302838"/>
              </p:ext>
            </p:extLst>
          </p:nvPr>
        </p:nvGraphicFramePr>
        <p:xfrm>
          <a:off x="7086600" y="4573588"/>
          <a:ext cx="869950" cy="269875"/>
        </p:xfrm>
        <a:graphic>
          <a:graphicData uri="http://schemas.openxmlformats.org/presentationml/2006/ole">
            <mc:AlternateContent xmlns:mc="http://schemas.openxmlformats.org/markup-compatibility/2006">
              <mc:Choice xmlns:v="urn:schemas-microsoft-com:vml" Requires="v">
                <p:oleObj spid="_x0000_s2263617" name="Equation" r:id="rId4" imgW="736600" imgH="228600" progId="Equation.DSMT4">
                  <p:embed/>
                </p:oleObj>
              </mc:Choice>
              <mc:Fallback>
                <p:oleObj name="Equation" r:id="rId4" imgW="736600" imgH="228600" progId="Equation.DSMT4">
                  <p:embed/>
                  <p:pic>
                    <p:nvPicPr>
                      <p:cNvPr id="0" name=""/>
                      <p:cNvPicPr>
                        <a:picLocks noChangeAspect="1" noChangeArrowheads="1"/>
                      </p:cNvPicPr>
                      <p:nvPr/>
                    </p:nvPicPr>
                    <p:blipFill>
                      <a:blip r:embed="rId5"/>
                      <a:srcRect/>
                      <a:stretch>
                        <a:fillRect/>
                      </a:stretch>
                    </p:blipFill>
                    <p:spPr bwMode="auto">
                      <a:xfrm>
                        <a:off x="7086600" y="4573588"/>
                        <a:ext cx="869950" cy="269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056869543"/>
              </p:ext>
            </p:extLst>
          </p:nvPr>
        </p:nvGraphicFramePr>
        <p:xfrm>
          <a:off x="6749228" y="2305639"/>
          <a:ext cx="233363" cy="233362"/>
        </p:xfrm>
        <a:graphic>
          <a:graphicData uri="http://schemas.openxmlformats.org/presentationml/2006/ole">
            <mc:AlternateContent xmlns:mc="http://schemas.openxmlformats.org/markup-compatibility/2006">
              <mc:Choice xmlns:v="urn:schemas-microsoft-com:vml" Requires="v">
                <p:oleObj spid="_x0000_s2263618" name="Equation" r:id="rId6" imgW="139700" imgH="139700" progId="Equation.DSMT4">
                  <p:embed/>
                </p:oleObj>
              </mc:Choice>
              <mc:Fallback>
                <p:oleObj name="Equation" r:id="rId6" imgW="139700" imgH="139700" progId="Equation.DSMT4">
                  <p:embed/>
                  <p:pic>
                    <p:nvPicPr>
                      <p:cNvPr id="0" name=""/>
                      <p:cNvPicPr/>
                      <p:nvPr/>
                    </p:nvPicPr>
                    <p:blipFill>
                      <a:blip r:embed="rId7"/>
                      <a:stretch>
                        <a:fillRect/>
                      </a:stretch>
                    </p:blipFill>
                    <p:spPr>
                      <a:xfrm>
                        <a:off x="6749228" y="2305639"/>
                        <a:ext cx="233363" cy="233362"/>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869757632"/>
              </p:ext>
            </p:extLst>
          </p:nvPr>
        </p:nvGraphicFramePr>
        <p:xfrm>
          <a:off x="8377238" y="2336800"/>
          <a:ext cx="233362" cy="169863"/>
        </p:xfrm>
        <a:graphic>
          <a:graphicData uri="http://schemas.openxmlformats.org/presentationml/2006/ole">
            <mc:AlternateContent xmlns:mc="http://schemas.openxmlformats.org/markup-compatibility/2006">
              <mc:Choice xmlns:v="urn:schemas-microsoft-com:vml" Requires="v">
                <p:oleObj spid="_x0000_s2263619" name="Equation" r:id="rId8" imgW="139700" imgH="101600" progId="Equation.DSMT4">
                  <p:embed/>
                </p:oleObj>
              </mc:Choice>
              <mc:Fallback>
                <p:oleObj name="Equation" r:id="rId8" imgW="139700" imgH="101600" progId="Equation.DSMT4">
                  <p:embed/>
                  <p:pic>
                    <p:nvPicPr>
                      <p:cNvPr id="0" name=""/>
                      <p:cNvPicPr/>
                      <p:nvPr/>
                    </p:nvPicPr>
                    <p:blipFill>
                      <a:blip r:embed="rId9"/>
                      <a:stretch>
                        <a:fillRect/>
                      </a:stretch>
                    </p:blipFill>
                    <p:spPr>
                      <a:xfrm>
                        <a:off x="8377238" y="2336800"/>
                        <a:ext cx="233362" cy="169863"/>
                      </a:xfrm>
                      <a:prstGeom prst="rect">
                        <a:avLst/>
                      </a:prstGeom>
                    </p:spPr>
                  </p:pic>
                </p:oleObj>
              </mc:Fallback>
            </mc:AlternateContent>
          </a:graphicData>
        </a:graphic>
      </p:graphicFrame>
      <p:sp>
        <p:nvSpPr>
          <p:cNvPr id="47" name="TextBox 46"/>
          <p:cNvSpPr txBox="1"/>
          <p:nvPr/>
        </p:nvSpPr>
        <p:spPr>
          <a:xfrm>
            <a:off x="441586" y="2331039"/>
            <a:ext cx="5527414" cy="1323439"/>
          </a:xfrm>
          <a:prstGeom prst="rect">
            <a:avLst/>
          </a:prstGeom>
          <a:noFill/>
        </p:spPr>
        <p:txBody>
          <a:bodyPr wrap="square" rtlCol="0">
            <a:spAutoFit/>
          </a:bodyPr>
          <a:lstStyle/>
          <a:p>
            <a:r>
              <a:rPr lang="en-US" sz="2000" dirty="0">
                <a:solidFill>
                  <a:srgbClr val="FF0000"/>
                </a:solidFill>
                <a:latin typeface="Apple Chancery"/>
                <a:cs typeface="Apple Chancery"/>
              </a:rPr>
              <a:t>The voltage build-up </a:t>
            </a:r>
            <a:r>
              <a:rPr lang="en-US" sz="2000" dirty="0">
                <a:latin typeface="Times New Roman"/>
                <a:cs typeface="Times New Roman"/>
              </a:rPr>
              <a:t>on the </a:t>
            </a:r>
            <a:r>
              <a:rPr lang="en-US" sz="2000" dirty="0">
                <a:solidFill>
                  <a:srgbClr val="008000"/>
                </a:solidFill>
                <a:latin typeface="Times New Roman"/>
                <a:cs typeface="Times New Roman"/>
              </a:rPr>
              <a:t>green plate </a:t>
            </a:r>
            <a:r>
              <a:rPr lang="en-US" sz="2000" dirty="0">
                <a:latin typeface="Times New Roman"/>
                <a:cs typeface="Times New Roman"/>
              </a:rPr>
              <a:t>will </a:t>
            </a:r>
            <a:r>
              <a:rPr lang="en-US" sz="2000" dirty="0">
                <a:solidFill>
                  <a:srgbClr val="0000FF"/>
                </a:solidFill>
                <a:latin typeface="Times New Roman"/>
                <a:cs typeface="Times New Roman"/>
              </a:rPr>
              <a:t>diminish the voltage difference </a:t>
            </a:r>
            <a:r>
              <a:rPr lang="en-US" sz="2000" dirty="0">
                <a:latin typeface="Times New Roman"/>
                <a:cs typeface="Times New Roman"/>
              </a:rPr>
              <a:t>between it and the battery’s + terminal, and the </a:t>
            </a:r>
            <a:r>
              <a:rPr lang="en-US" sz="2000" dirty="0">
                <a:solidFill>
                  <a:srgbClr val="0000FF"/>
                </a:solidFill>
                <a:latin typeface="Times New Roman"/>
                <a:cs typeface="Times New Roman"/>
              </a:rPr>
              <a:t>current will decrease </a:t>
            </a:r>
            <a:r>
              <a:rPr lang="en-US" sz="2000" dirty="0">
                <a:latin typeface="Times New Roman"/>
                <a:cs typeface="Times New Roman"/>
              </a:rPr>
              <a:t>(ultimately to zero once the cap is fully charged).</a:t>
            </a:r>
          </a:p>
        </p:txBody>
      </p:sp>
      <p:sp>
        <p:nvSpPr>
          <p:cNvPr id="48" name="TextBox 47"/>
          <p:cNvSpPr txBox="1"/>
          <p:nvPr/>
        </p:nvSpPr>
        <p:spPr>
          <a:xfrm>
            <a:off x="215901" y="3874973"/>
            <a:ext cx="5527414" cy="1323439"/>
          </a:xfrm>
          <a:prstGeom prst="rect">
            <a:avLst/>
          </a:prstGeom>
          <a:noFill/>
        </p:spPr>
        <p:txBody>
          <a:bodyPr wrap="square" rtlCol="0">
            <a:spAutoFit/>
          </a:bodyPr>
          <a:lstStyle/>
          <a:p>
            <a:r>
              <a:rPr lang="en-US" sz="2000" dirty="0">
                <a:solidFill>
                  <a:srgbClr val="FF0000"/>
                </a:solidFill>
                <a:latin typeface="Apple Chancery"/>
                <a:cs typeface="Apple Chancery"/>
              </a:rPr>
              <a:t>What we end up with </a:t>
            </a:r>
            <a:r>
              <a:rPr lang="en-US" sz="2000" dirty="0">
                <a:latin typeface="Times New Roman"/>
                <a:cs typeface="Times New Roman"/>
              </a:rPr>
              <a:t>in our </a:t>
            </a:r>
            <a:r>
              <a:rPr lang="en-US" sz="2000" dirty="0">
                <a:solidFill>
                  <a:srgbClr val="0000FF"/>
                </a:solidFill>
                <a:latin typeface="Times New Roman"/>
                <a:cs typeface="Times New Roman"/>
              </a:rPr>
              <a:t>charged capacitor</a:t>
            </a:r>
            <a:r>
              <a:rPr lang="en-US" sz="2000" dirty="0">
                <a:latin typeface="Times New Roman"/>
                <a:cs typeface="Times New Roman"/>
              </a:rPr>
              <a:t> is an electrical device that has </a:t>
            </a:r>
            <a:r>
              <a:rPr lang="en-US" sz="2000" dirty="0">
                <a:solidFill>
                  <a:srgbClr val="FF0000"/>
                </a:solidFill>
                <a:latin typeface="Times New Roman"/>
                <a:cs typeface="Times New Roman"/>
              </a:rPr>
              <a:t>charge stored on it</a:t>
            </a:r>
            <a:r>
              <a:rPr lang="en-US" sz="2000" dirty="0">
                <a:latin typeface="Times New Roman"/>
                <a:cs typeface="Times New Roman"/>
              </a:rPr>
              <a:t>, that has an </a:t>
            </a:r>
            <a:r>
              <a:rPr lang="en-US" sz="2000" dirty="0">
                <a:solidFill>
                  <a:srgbClr val="0000FF"/>
                </a:solidFill>
                <a:latin typeface="Times New Roman"/>
                <a:cs typeface="Times New Roman"/>
              </a:rPr>
              <a:t>electric field between its plates</a:t>
            </a:r>
            <a:r>
              <a:rPr lang="en-US" sz="2000" dirty="0">
                <a:latin typeface="Times New Roman"/>
                <a:cs typeface="Times New Roman"/>
              </a:rPr>
              <a:t>, and that has </a:t>
            </a:r>
            <a:r>
              <a:rPr lang="en-US" sz="2000" dirty="0">
                <a:solidFill>
                  <a:srgbClr val="0000FF"/>
                </a:solidFill>
                <a:latin typeface="Times New Roman"/>
                <a:cs typeface="Times New Roman"/>
              </a:rPr>
              <a:t>energy stored in that electric field</a:t>
            </a:r>
            <a:r>
              <a:rPr lang="en-US" sz="2000" dirty="0">
                <a:latin typeface="Times New Roman"/>
                <a:cs typeface="Times New Roman"/>
              </a:rPr>
              <a:t>.  </a:t>
            </a:r>
          </a:p>
        </p:txBody>
      </p:sp>
      <p:sp>
        <p:nvSpPr>
          <p:cNvPr id="49" name="TextBox 48"/>
          <p:cNvSpPr txBox="1"/>
          <p:nvPr/>
        </p:nvSpPr>
        <p:spPr>
          <a:xfrm>
            <a:off x="215900" y="5252680"/>
            <a:ext cx="8724899" cy="707886"/>
          </a:xfrm>
          <a:prstGeom prst="rect">
            <a:avLst/>
          </a:prstGeom>
          <a:noFill/>
        </p:spPr>
        <p:txBody>
          <a:bodyPr wrap="square" rtlCol="0">
            <a:spAutoFit/>
          </a:bodyPr>
          <a:lstStyle/>
          <a:p>
            <a:r>
              <a:rPr lang="en-US" sz="2000" dirty="0">
                <a:solidFill>
                  <a:srgbClr val="FF0000"/>
                </a:solidFill>
                <a:latin typeface="Apple Chancery"/>
                <a:cs typeface="Apple Chancery"/>
              </a:rPr>
              <a:t>In other words, </a:t>
            </a:r>
            <a:r>
              <a:rPr lang="en-US" sz="2000" dirty="0">
                <a:latin typeface="Times New Roman"/>
                <a:cs typeface="Times New Roman"/>
              </a:rPr>
              <a:t>in an DC (direct current) electrical circuit, </a:t>
            </a:r>
            <a:r>
              <a:rPr lang="en-US" sz="2000" dirty="0">
                <a:solidFill>
                  <a:srgbClr val="FF0000"/>
                </a:solidFill>
                <a:latin typeface="Times New Roman"/>
                <a:cs typeface="Times New Roman"/>
              </a:rPr>
              <a:t>capacitors store electrical energy</a:t>
            </a:r>
            <a:r>
              <a:rPr lang="en-US" sz="2000" dirty="0">
                <a:latin typeface="Times New Roman"/>
                <a:cs typeface="Times New Roman"/>
              </a:rPr>
              <a:t>.  </a:t>
            </a:r>
          </a:p>
        </p:txBody>
      </p:sp>
      <p:graphicFrame>
        <p:nvGraphicFramePr>
          <p:cNvPr id="51" name="Object 50"/>
          <p:cNvGraphicFramePr>
            <a:graphicFrameLocks noChangeAspect="1"/>
          </p:cNvGraphicFramePr>
          <p:nvPr>
            <p:extLst>
              <p:ext uri="{D42A27DB-BD31-4B8C-83A1-F6EECF244321}">
                <p14:modId xmlns:p14="http://schemas.microsoft.com/office/powerpoint/2010/main" val="3267205258"/>
              </p:ext>
            </p:extLst>
          </p:nvPr>
        </p:nvGraphicFramePr>
        <p:xfrm>
          <a:off x="7193495" y="4150034"/>
          <a:ext cx="233363" cy="233362"/>
        </p:xfrm>
        <a:graphic>
          <a:graphicData uri="http://schemas.openxmlformats.org/presentationml/2006/ole">
            <mc:AlternateContent xmlns:mc="http://schemas.openxmlformats.org/markup-compatibility/2006">
              <mc:Choice xmlns:v="urn:schemas-microsoft-com:vml" Requires="v">
                <p:oleObj spid="_x0000_s2263620" name="Equation" r:id="rId10" imgW="139700" imgH="139700" progId="Equation.DSMT4">
                  <p:embed/>
                </p:oleObj>
              </mc:Choice>
              <mc:Fallback>
                <p:oleObj name="Equation" r:id="rId10" imgW="139700" imgH="139700" progId="Equation.DSMT4">
                  <p:embed/>
                  <p:pic>
                    <p:nvPicPr>
                      <p:cNvPr id="0" name=""/>
                      <p:cNvPicPr/>
                      <p:nvPr/>
                    </p:nvPicPr>
                    <p:blipFill>
                      <a:blip r:embed="rId7"/>
                      <a:stretch>
                        <a:fillRect/>
                      </a:stretch>
                    </p:blipFill>
                    <p:spPr>
                      <a:xfrm>
                        <a:off x="7193495" y="4150034"/>
                        <a:ext cx="233363" cy="233362"/>
                      </a:xfrm>
                      <a:prstGeom prst="rect">
                        <a:avLst/>
                      </a:prstGeom>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2673853147"/>
              </p:ext>
            </p:extLst>
          </p:nvPr>
        </p:nvGraphicFramePr>
        <p:xfrm>
          <a:off x="7546702" y="4213533"/>
          <a:ext cx="233362" cy="169863"/>
        </p:xfrm>
        <a:graphic>
          <a:graphicData uri="http://schemas.openxmlformats.org/presentationml/2006/ole">
            <mc:AlternateContent xmlns:mc="http://schemas.openxmlformats.org/markup-compatibility/2006">
              <mc:Choice xmlns:v="urn:schemas-microsoft-com:vml" Requires="v">
                <p:oleObj spid="_x0000_s2263621" name="Equation" r:id="rId11" imgW="139700" imgH="101600" progId="Equation.DSMT4">
                  <p:embed/>
                </p:oleObj>
              </mc:Choice>
              <mc:Fallback>
                <p:oleObj name="Equation" r:id="rId11" imgW="139700" imgH="101600" progId="Equation.DSMT4">
                  <p:embed/>
                  <p:pic>
                    <p:nvPicPr>
                      <p:cNvPr id="0" name=""/>
                      <p:cNvPicPr/>
                      <p:nvPr/>
                    </p:nvPicPr>
                    <p:blipFill>
                      <a:blip r:embed="rId9"/>
                      <a:stretch>
                        <a:fillRect/>
                      </a:stretch>
                    </p:blipFill>
                    <p:spPr>
                      <a:xfrm>
                        <a:off x="7546702" y="4213533"/>
                        <a:ext cx="233362" cy="169863"/>
                      </a:xfrm>
                      <a:prstGeom prst="rect">
                        <a:avLst/>
                      </a:prstGeom>
                    </p:spPr>
                  </p:pic>
                </p:oleObj>
              </mc:Fallback>
            </mc:AlternateContent>
          </a:graphicData>
        </a:graphic>
      </p:graphicFrame>
    </p:spTree>
    <p:extLst>
      <p:ext uri="{BB962C8B-B14F-4D97-AF65-F5344CB8AC3E}">
        <p14:creationId xmlns:p14="http://schemas.microsoft.com/office/powerpoint/2010/main" val="18555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dissolve">
                                      <p:cBhvr>
                                        <p:cTn id="22" dur="500"/>
                                        <p:tgtEl>
                                          <p:spTgt spid="4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
        <p:nvSpPr>
          <p:cNvPr id="2" name="TextBox 1"/>
          <p:cNvSpPr txBox="1"/>
          <p:nvPr/>
        </p:nvSpPr>
        <p:spPr>
          <a:xfrm>
            <a:off x="215901" y="280312"/>
            <a:ext cx="5753099" cy="1631216"/>
          </a:xfrm>
          <a:prstGeom prst="rect">
            <a:avLst/>
          </a:prstGeom>
          <a:noFill/>
        </p:spPr>
        <p:txBody>
          <a:bodyPr wrap="square" rtlCol="0">
            <a:spAutoFit/>
          </a:bodyPr>
          <a:lstStyle/>
          <a:p>
            <a:r>
              <a:rPr lang="en-US" sz="2000" dirty="0">
                <a:solidFill>
                  <a:srgbClr val="FF0000"/>
                </a:solidFill>
                <a:latin typeface="Apple Chancery"/>
                <a:cs typeface="Apple Chancery"/>
              </a:rPr>
              <a:t>Furthermore, </a:t>
            </a:r>
            <a:r>
              <a:rPr lang="en-US" sz="2000" dirty="0">
                <a:latin typeface="Times New Roman"/>
                <a:cs typeface="Times New Roman"/>
              </a:rPr>
              <a:t>the charge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solidFill>
                  <a:srgbClr val="0000FF"/>
                </a:solidFill>
                <a:latin typeface="Times New Roman"/>
                <a:cs typeface="Times New Roman"/>
              </a:rPr>
              <a:t>on ONE PLATE </a:t>
            </a:r>
            <a:r>
              <a:rPr lang="en-US" sz="2000" dirty="0">
                <a:latin typeface="Times New Roman"/>
                <a:cs typeface="Times New Roman"/>
              </a:rPr>
              <a:t>will always be </a:t>
            </a:r>
            <a:r>
              <a:rPr lang="en-US" sz="2000" dirty="0">
                <a:solidFill>
                  <a:srgbClr val="0000FF"/>
                </a:solidFill>
                <a:latin typeface="Times New Roman"/>
                <a:cs typeface="Times New Roman"/>
              </a:rPr>
              <a:t>proportional to </a:t>
            </a:r>
            <a:r>
              <a:rPr lang="en-US" sz="2000" dirty="0">
                <a:latin typeface="Times New Roman"/>
                <a:cs typeface="Times New Roman"/>
              </a:rPr>
              <a:t>the </a:t>
            </a:r>
            <a:r>
              <a:rPr lang="en-US" sz="2000" dirty="0">
                <a:solidFill>
                  <a:srgbClr val="FF0000"/>
                </a:solidFill>
                <a:latin typeface="Times New Roman"/>
                <a:cs typeface="Times New Roman"/>
              </a:rPr>
              <a:t>magnitude of </a:t>
            </a:r>
            <a:r>
              <a:rPr lang="en-US" sz="2000" dirty="0">
                <a:latin typeface="Times New Roman"/>
                <a:cs typeface="Times New Roman"/>
              </a:rPr>
              <a:t>the </a:t>
            </a:r>
            <a:r>
              <a:rPr lang="en-US" sz="2000" i="1" dirty="0">
                <a:solidFill>
                  <a:srgbClr val="FF0000"/>
                </a:solidFill>
                <a:latin typeface="Times New Roman"/>
                <a:cs typeface="Times New Roman"/>
              </a:rPr>
              <a:t>voltage difference </a:t>
            </a:r>
            <a:r>
              <a:rPr lang="en-US" sz="2000" dirty="0">
                <a:solidFill>
                  <a:srgbClr val="FF0000"/>
                </a:solidFill>
                <a:latin typeface="Times New Roman"/>
                <a:cs typeface="Times New Roman"/>
              </a:rPr>
              <a:t>across the plates</a:t>
            </a:r>
            <a:r>
              <a:rPr lang="en-US" sz="2000" dirty="0">
                <a:latin typeface="Times New Roman"/>
                <a:cs typeface="Times New Roman"/>
              </a:rPr>
              <a:t>, with the </a:t>
            </a:r>
            <a:r>
              <a:rPr lang="en-US" sz="2000" dirty="0">
                <a:solidFill>
                  <a:srgbClr val="008000"/>
                </a:solidFill>
                <a:latin typeface="Times New Roman"/>
                <a:cs typeface="Times New Roman"/>
              </a:rPr>
              <a:t>proportionality constant </a:t>
            </a:r>
            <a:r>
              <a:rPr lang="en-US" sz="2000" dirty="0">
                <a:latin typeface="Times New Roman"/>
                <a:cs typeface="Times New Roman"/>
              </a:rPr>
              <a:t>being the cap’s </a:t>
            </a:r>
            <a:r>
              <a:rPr lang="en-US" sz="2000" i="1" dirty="0">
                <a:solidFill>
                  <a:srgbClr val="FF0000"/>
                </a:solidFill>
                <a:latin typeface="Times New Roman"/>
                <a:cs typeface="Times New Roman"/>
              </a:rPr>
              <a:t>capacitance</a:t>
            </a:r>
            <a:r>
              <a:rPr lang="en-US" sz="2000" i="1" dirty="0">
                <a:latin typeface="Times New Roman"/>
                <a:cs typeface="Times New Roman"/>
              </a:rPr>
              <a:t>. </a:t>
            </a:r>
            <a:r>
              <a:rPr lang="en-US" sz="2000" dirty="0">
                <a:latin typeface="Times New Roman"/>
                <a:cs typeface="Times New Roman"/>
              </a:rPr>
              <a:t> Mathematically, then:</a:t>
            </a:r>
            <a:endParaRPr lang="en-US" sz="2000" i="1" dirty="0">
              <a:solidFill>
                <a:srgbClr val="0000FF"/>
              </a:solidFill>
              <a:latin typeface="Times New Roman"/>
              <a:cs typeface="Times New Roman"/>
            </a:endParaRPr>
          </a:p>
        </p:txBody>
      </p:sp>
      <p:graphicFrame>
        <p:nvGraphicFramePr>
          <p:cNvPr id="87" name="Object 86"/>
          <p:cNvGraphicFramePr>
            <a:graphicFrameLocks noChangeAspect="1"/>
          </p:cNvGraphicFramePr>
          <p:nvPr>
            <p:extLst>
              <p:ext uri="{D42A27DB-BD31-4B8C-83A1-F6EECF244321}">
                <p14:modId xmlns:p14="http://schemas.microsoft.com/office/powerpoint/2010/main" val="4091281075"/>
              </p:ext>
            </p:extLst>
          </p:nvPr>
        </p:nvGraphicFramePr>
        <p:xfrm>
          <a:off x="1438275" y="1778000"/>
          <a:ext cx="2768600" cy="423863"/>
        </p:xfrm>
        <a:graphic>
          <a:graphicData uri="http://schemas.openxmlformats.org/presentationml/2006/ole">
            <mc:AlternateContent xmlns:mc="http://schemas.openxmlformats.org/markup-compatibility/2006">
              <mc:Choice xmlns:v="urn:schemas-microsoft-com:vml" Requires="v">
                <p:oleObj spid="_x0000_s2407857" name="Equation" r:id="rId4" imgW="1651000" imgH="254000" progId="Equation.DSMT4">
                  <p:embed/>
                </p:oleObj>
              </mc:Choice>
              <mc:Fallback>
                <p:oleObj name="Equation" r:id="rId4" imgW="1651000" imgH="254000" progId="Equation.DSMT4">
                  <p:embed/>
                  <p:pic>
                    <p:nvPicPr>
                      <p:cNvPr id="0" name=""/>
                      <p:cNvPicPr/>
                      <p:nvPr/>
                    </p:nvPicPr>
                    <p:blipFill>
                      <a:blip r:embed="rId5"/>
                      <a:stretch>
                        <a:fillRect/>
                      </a:stretch>
                    </p:blipFill>
                    <p:spPr>
                      <a:xfrm>
                        <a:off x="1438275" y="1778000"/>
                        <a:ext cx="2768600" cy="423863"/>
                      </a:xfrm>
                      <a:prstGeom prst="rect">
                        <a:avLst/>
                      </a:prstGeom>
                    </p:spPr>
                  </p:pic>
                </p:oleObj>
              </mc:Fallback>
            </mc:AlternateContent>
          </a:graphicData>
        </a:graphic>
      </p:graphicFrame>
      <p:grpSp>
        <p:nvGrpSpPr>
          <p:cNvPr id="7" name="Group 6"/>
          <p:cNvGrpSpPr/>
          <p:nvPr/>
        </p:nvGrpSpPr>
        <p:grpSpPr>
          <a:xfrm>
            <a:off x="6435202" y="459124"/>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Group 5"/>
          <p:cNvGrpSpPr/>
          <p:nvPr/>
        </p:nvGrpSpPr>
        <p:grpSpPr>
          <a:xfrm>
            <a:off x="7993519" y="459124"/>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45" name="Object 44"/>
          <p:cNvGraphicFramePr>
            <a:graphicFrameLocks noChangeAspect="1"/>
          </p:cNvGraphicFramePr>
          <p:nvPr>
            <p:extLst>
              <p:ext uri="{D42A27DB-BD31-4B8C-83A1-F6EECF244321}">
                <p14:modId xmlns:p14="http://schemas.microsoft.com/office/powerpoint/2010/main" val="3299185774"/>
              </p:ext>
            </p:extLst>
          </p:nvPr>
        </p:nvGraphicFramePr>
        <p:xfrm>
          <a:off x="6749228" y="1971013"/>
          <a:ext cx="233363" cy="233362"/>
        </p:xfrm>
        <a:graphic>
          <a:graphicData uri="http://schemas.openxmlformats.org/presentationml/2006/ole">
            <mc:AlternateContent xmlns:mc="http://schemas.openxmlformats.org/markup-compatibility/2006">
              <mc:Choice xmlns:v="urn:schemas-microsoft-com:vml" Requires="v">
                <p:oleObj spid="_x0000_s2407858" name="Equation" r:id="rId6" imgW="139700" imgH="139700" progId="Equation.DSMT4">
                  <p:embed/>
                </p:oleObj>
              </mc:Choice>
              <mc:Fallback>
                <p:oleObj name="Equation" r:id="rId6" imgW="139700" imgH="139700" progId="Equation.DSMT4">
                  <p:embed/>
                  <p:pic>
                    <p:nvPicPr>
                      <p:cNvPr id="0" name=""/>
                      <p:cNvPicPr/>
                      <p:nvPr/>
                    </p:nvPicPr>
                    <p:blipFill>
                      <a:blip r:embed="rId7"/>
                      <a:stretch>
                        <a:fillRect/>
                      </a:stretch>
                    </p:blipFill>
                    <p:spPr>
                      <a:xfrm>
                        <a:off x="6749228" y="1971013"/>
                        <a:ext cx="233363" cy="233362"/>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652695774"/>
              </p:ext>
            </p:extLst>
          </p:nvPr>
        </p:nvGraphicFramePr>
        <p:xfrm>
          <a:off x="8377238" y="2002174"/>
          <a:ext cx="233362" cy="169863"/>
        </p:xfrm>
        <a:graphic>
          <a:graphicData uri="http://schemas.openxmlformats.org/presentationml/2006/ole">
            <mc:AlternateContent xmlns:mc="http://schemas.openxmlformats.org/markup-compatibility/2006">
              <mc:Choice xmlns:v="urn:schemas-microsoft-com:vml" Requires="v">
                <p:oleObj spid="_x0000_s2407859" name="Equation" r:id="rId8" imgW="139700" imgH="101600" progId="Equation.DSMT4">
                  <p:embed/>
                </p:oleObj>
              </mc:Choice>
              <mc:Fallback>
                <p:oleObj name="Equation" r:id="rId8" imgW="139700" imgH="101600" progId="Equation.DSMT4">
                  <p:embed/>
                  <p:pic>
                    <p:nvPicPr>
                      <p:cNvPr id="0" name=""/>
                      <p:cNvPicPr/>
                      <p:nvPr/>
                    </p:nvPicPr>
                    <p:blipFill>
                      <a:blip r:embed="rId9"/>
                      <a:stretch>
                        <a:fillRect/>
                      </a:stretch>
                    </p:blipFill>
                    <p:spPr>
                      <a:xfrm>
                        <a:off x="8377238" y="2002174"/>
                        <a:ext cx="233362" cy="169863"/>
                      </a:xfrm>
                      <a:prstGeom prst="rect">
                        <a:avLst/>
                      </a:prstGeom>
                    </p:spPr>
                  </p:pic>
                </p:oleObj>
              </mc:Fallback>
            </mc:AlternateContent>
          </a:graphicData>
        </a:graphic>
      </p:graphicFrame>
      <p:sp>
        <p:nvSpPr>
          <p:cNvPr id="49" name="TextBox 48"/>
          <p:cNvSpPr txBox="1"/>
          <p:nvPr/>
        </p:nvSpPr>
        <p:spPr>
          <a:xfrm>
            <a:off x="215901" y="3916363"/>
            <a:ext cx="6533327" cy="1015663"/>
          </a:xfrm>
          <a:prstGeom prst="rect">
            <a:avLst/>
          </a:prstGeom>
          <a:noFill/>
        </p:spPr>
        <p:txBody>
          <a:bodyPr wrap="square" rtlCol="0">
            <a:spAutoFit/>
          </a:bodyPr>
          <a:lstStyle/>
          <a:p>
            <a:r>
              <a:rPr lang="en-US" sz="2000" dirty="0">
                <a:latin typeface="Times New Roman"/>
                <a:cs typeface="Times New Roman"/>
              </a:rPr>
              <a:t>This, in turn, means the </a:t>
            </a:r>
            <a:r>
              <a:rPr lang="en-US" sz="2000" i="1" dirty="0">
                <a:solidFill>
                  <a:srgbClr val="0000FF"/>
                </a:solidFill>
                <a:latin typeface="Times New Roman"/>
                <a:cs typeface="Times New Roman"/>
              </a:rPr>
              <a:t>capacitance</a:t>
            </a:r>
            <a:r>
              <a:rPr lang="en-US" sz="2000" dirty="0">
                <a:latin typeface="Times New Roman"/>
                <a:cs typeface="Times New Roman"/>
              </a:rPr>
              <a:t> of a capacitor is a constant that </a:t>
            </a:r>
            <a:r>
              <a:rPr lang="en-US" sz="2000" dirty="0">
                <a:solidFill>
                  <a:srgbClr val="0000FF"/>
                </a:solidFill>
                <a:latin typeface="Times New Roman"/>
                <a:cs typeface="Times New Roman"/>
              </a:rPr>
              <a:t>tells</a:t>
            </a:r>
            <a:r>
              <a:rPr lang="en-US" sz="2000" dirty="0">
                <a:latin typeface="Times New Roman"/>
                <a:cs typeface="Times New Roman"/>
              </a:rPr>
              <a:t> </a:t>
            </a:r>
            <a:r>
              <a:rPr lang="en-US" sz="2000" dirty="0">
                <a:solidFill>
                  <a:srgbClr val="0000FF"/>
                </a:solidFill>
                <a:latin typeface="Times New Roman"/>
                <a:cs typeface="Times New Roman"/>
              </a:rPr>
              <a:t>you</a:t>
            </a:r>
            <a:r>
              <a:rPr lang="en-US" sz="2000" dirty="0">
                <a:latin typeface="Times New Roman"/>
                <a:cs typeface="Times New Roman"/>
              </a:rPr>
              <a:t> how much </a:t>
            </a:r>
            <a:r>
              <a:rPr lang="en-US" sz="2000" i="1" dirty="0">
                <a:solidFill>
                  <a:srgbClr val="FF0000"/>
                </a:solidFill>
                <a:latin typeface="Times New Roman"/>
                <a:cs typeface="Times New Roman"/>
              </a:rPr>
              <a:t>charge per volt </a:t>
            </a:r>
            <a:r>
              <a:rPr lang="en-US" sz="2000" dirty="0">
                <a:latin typeface="Times New Roman"/>
                <a:cs typeface="Times New Roman"/>
              </a:rPr>
              <a:t>the </a:t>
            </a:r>
            <a:r>
              <a:rPr lang="en-US" sz="2000" dirty="0">
                <a:solidFill>
                  <a:srgbClr val="0000FF"/>
                </a:solidFill>
                <a:latin typeface="Times New Roman"/>
                <a:cs typeface="Times New Roman"/>
              </a:rPr>
              <a:t>capacitor has the capacity to hold</a:t>
            </a:r>
            <a:r>
              <a:rPr lang="en-US" sz="2000" dirty="0">
                <a:latin typeface="Times New Roman"/>
                <a:cs typeface="Times New Roman"/>
              </a:rPr>
              <a:t>.</a:t>
            </a:r>
          </a:p>
        </p:txBody>
      </p:sp>
      <p:sp>
        <p:nvSpPr>
          <p:cNvPr id="41" name="TextBox 40"/>
          <p:cNvSpPr txBox="1"/>
          <p:nvPr/>
        </p:nvSpPr>
        <p:spPr>
          <a:xfrm>
            <a:off x="215901" y="2252663"/>
            <a:ext cx="5753099" cy="400110"/>
          </a:xfrm>
          <a:prstGeom prst="rect">
            <a:avLst/>
          </a:prstGeom>
          <a:noFill/>
        </p:spPr>
        <p:txBody>
          <a:bodyPr wrap="square" rtlCol="0">
            <a:spAutoFit/>
          </a:bodyPr>
          <a:lstStyle/>
          <a:p>
            <a:r>
              <a:rPr lang="en-US" sz="2000" dirty="0">
                <a:solidFill>
                  <a:srgbClr val="FF0000"/>
                </a:solidFill>
                <a:latin typeface="Apple Chancery"/>
                <a:cs typeface="Apple Chancery"/>
              </a:rPr>
              <a:t>Usually written </a:t>
            </a:r>
            <a:r>
              <a:rPr lang="en-US" sz="2000" dirty="0">
                <a:latin typeface="Times New Roman"/>
                <a:cs typeface="Times New Roman"/>
              </a:rPr>
              <a:t>in truncated form as:</a:t>
            </a:r>
            <a:endParaRPr lang="en-US" sz="2000" i="1" dirty="0">
              <a:solidFill>
                <a:srgbClr val="0000FF"/>
              </a:solidFill>
              <a:latin typeface="Times New Roman"/>
              <a:cs typeface="Times New Roman"/>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1121109550"/>
              </p:ext>
            </p:extLst>
          </p:nvPr>
        </p:nvGraphicFramePr>
        <p:xfrm>
          <a:off x="2025650" y="2732882"/>
          <a:ext cx="873125" cy="296862"/>
        </p:xfrm>
        <a:graphic>
          <a:graphicData uri="http://schemas.openxmlformats.org/presentationml/2006/ole">
            <mc:AlternateContent xmlns:mc="http://schemas.openxmlformats.org/markup-compatibility/2006">
              <mc:Choice xmlns:v="urn:schemas-microsoft-com:vml" Requires="v">
                <p:oleObj spid="_x0000_s2407860" name="Equation" r:id="rId10" imgW="520700" imgH="177800" progId="Equation.DSMT4">
                  <p:embed/>
                </p:oleObj>
              </mc:Choice>
              <mc:Fallback>
                <p:oleObj name="Equation" r:id="rId10" imgW="520700" imgH="177800" progId="Equation.DSMT4">
                  <p:embed/>
                  <p:pic>
                    <p:nvPicPr>
                      <p:cNvPr id="0" name=""/>
                      <p:cNvPicPr/>
                      <p:nvPr/>
                    </p:nvPicPr>
                    <p:blipFill>
                      <a:blip r:embed="rId11"/>
                      <a:stretch>
                        <a:fillRect/>
                      </a:stretch>
                    </p:blipFill>
                    <p:spPr>
                      <a:xfrm>
                        <a:off x="2025650" y="2732882"/>
                        <a:ext cx="873125" cy="296862"/>
                      </a:xfrm>
                      <a:prstGeom prst="rect">
                        <a:avLst/>
                      </a:prstGeom>
                    </p:spPr>
                  </p:pic>
                </p:oleObj>
              </mc:Fallback>
            </mc:AlternateContent>
          </a:graphicData>
        </a:graphic>
      </p:graphicFrame>
      <p:sp>
        <p:nvSpPr>
          <p:cNvPr id="51" name="TextBox 50"/>
          <p:cNvSpPr txBox="1"/>
          <p:nvPr/>
        </p:nvSpPr>
        <p:spPr>
          <a:xfrm>
            <a:off x="215901" y="3095565"/>
            <a:ext cx="3187699" cy="707886"/>
          </a:xfrm>
          <a:prstGeom prst="rect">
            <a:avLst/>
          </a:prstGeom>
          <a:noFill/>
        </p:spPr>
        <p:txBody>
          <a:bodyPr wrap="square" rtlCol="0">
            <a:spAutoFit/>
          </a:bodyPr>
          <a:lstStyle/>
          <a:p>
            <a:r>
              <a:rPr lang="en-US" sz="2000" dirty="0">
                <a:latin typeface="Times New Roman"/>
                <a:cs typeface="Times New Roman"/>
              </a:rPr>
              <a:t>this also means that the </a:t>
            </a:r>
            <a:r>
              <a:rPr lang="en-US" sz="2000" dirty="0">
                <a:solidFill>
                  <a:srgbClr val="0000FF"/>
                </a:solidFill>
                <a:latin typeface="Times New Roman"/>
                <a:cs typeface="Times New Roman"/>
              </a:rPr>
              <a:t>capacitance</a:t>
            </a:r>
            <a:r>
              <a:rPr lang="en-US" sz="2000" dirty="0">
                <a:latin typeface="Times New Roman"/>
                <a:cs typeface="Times New Roman"/>
              </a:rPr>
              <a:t> is </a:t>
            </a:r>
            <a:r>
              <a:rPr lang="en-US" sz="2000" dirty="0">
                <a:solidFill>
                  <a:srgbClr val="FF0000"/>
                </a:solidFill>
                <a:latin typeface="Times New Roman"/>
                <a:cs typeface="Times New Roman"/>
              </a:rPr>
              <a:t>defined as</a:t>
            </a:r>
            <a:r>
              <a:rPr lang="en-US" sz="2000" dirty="0">
                <a:latin typeface="Times New Roman"/>
                <a:cs typeface="Times New Roman"/>
              </a:rPr>
              <a:t>:</a:t>
            </a:r>
            <a:endParaRPr lang="en-US" sz="2000" i="1" dirty="0">
              <a:solidFill>
                <a:srgbClr val="0000FF"/>
              </a:solidFill>
              <a:latin typeface="Times New Roman"/>
              <a:cs typeface="Times New Roman"/>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987971024"/>
              </p:ext>
            </p:extLst>
          </p:nvPr>
        </p:nvGraphicFramePr>
        <p:xfrm>
          <a:off x="3482975" y="3193771"/>
          <a:ext cx="723900" cy="657225"/>
        </p:xfrm>
        <a:graphic>
          <a:graphicData uri="http://schemas.openxmlformats.org/presentationml/2006/ole">
            <mc:AlternateContent xmlns:mc="http://schemas.openxmlformats.org/markup-compatibility/2006">
              <mc:Choice xmlns:v="urn:schemas-microsoft-com:vml" Requires="v">
                <p:oleObj spid="_x0000_s2407861" name="Equation" r:id="rId12" imgW="431800" imgH="393700" progId="Equation.DSMT4">
                  <p:embed/>
                </p:oleObj>
              </mc:Choice>
              <mc:Fallback>
                <p:oleObj name="Equation" r:id="rId12" imgW="431800" imgH="393700" progId="Equation.DSMT4">
                  <p:embed/>
                  <p:pic>
                    <p:nvPicPr>
                      <p:cNvPr id="0" name=""/>
                      <p:cNvPicPr/>
                      <p:nvPr/>
                    </p:nvPicPr>
                    <p:blipFill>
                      <a:blip r:embed="rId13"/>
                      <a:stretch>
                        <a:fillRect/>
                      </a:stretch>
                    </p:blipFill>
                    <p:spPr>
                      <a:xfrm>
                        <a:off x="3482975" y="3193771"/>
                        <a:ext cx="723900" cy="657225"/>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415375298"/>
              </p:ext>
            </p:extLst>
          </p:nvPr>
        </p:nvGraphicFramePr>
        <p:xfrm>
          <a:off x="6539678" y="648804"/>
          <a:ext cx="425450" cy="295275"/>
        </p:xfrm>
        <a:graphic>
          <a:graphicData uri="http://schemas.openxmlformats.org/presentationml/2006/ole">
            <mc:AlternateContent xmlns:mc="http://schemas.openxmlformats.org/markup-compatibility/2006">
              <mc:Choice xmlns:v="urn:schemas-microsoft-com:vml" Requires="v">
                <p:oleObj spid="_x0000_s2407862" name="Equation" r:id="rId14" imgW="254000" imgH="177800" progId="Equation.DSMT4">
                  <p:embed/>
                </p:oleObj>
              </mc:Choice>
              <mc:Fallback>
                <p:oleObj name="Equation" r:id="rId14" imgW="254000" imgH="177800" progId="Equation.DSMT4">
                  <p:embed/>
                  <p:pic>
                    <p:nvPicPr>
                      <p:cNvPr id="0" name=""/>
                      <p:cNvPicPr/>
                      <p:nvPr/>
                    </p:nvPicPr>
                    <p:blipFill>
                      <a:blip r:embed="rId15"/>
                      <a:stretch>
                        <a:fillRect/>
                      </a:stretch>
                    </p:blipFill>
                    <p:spPr>
                      <a:xfrm>
                        <a:off x="6539678" y="648804"/>
                        <a:ext cx="425450" cy="295275"/>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3018497123"/>
              </p:ext>
            </p:extLst>
          </p:nvPr>
        </p:nvGraphicFramePr>
        <p:xfrm>
          <a:off x="8397875" y="648804"/>
          <a:ext cx="425450" cy="295275"/>
        </p:xfrm>
        <a:graphic>
          <a:graphicData uri="http://schemas.openxmlformats.org/presentationml/2006/ole">
            <mc:AlternateContent xmlns:mc="http://schemas.openxmlformats.org/markup-compatibility/2006">
              <mc:Choice xmlns:v="urn:schemas-microsoft-com:vml" Requires="v">
                <p:oleObj spid="_x0000_s2407863" name="Equation" r:id="rId16" imgW="254000" imgH="177800" progId="Equation.DSMT4">
                  <p:embed/>
                </p:oleObj>
              </mc:Choice>
              <mc:Fallback>
                <p:oleObj name="Equation" r:id="rId16" imgW="254000" imgH="177800" progId="Equation.DSMT4">
                  <p:embed/>
                  <p:pic>
                    <p:nvPicPr>
                      <p:cNvPr id="0" name=""/>
                      <p:cNvPicPr/>
                      <p:nvPr/>
                    </p:nvPicPr>
                    <p:blipFill>
                      <a:blip r:embed="rId17"/>
                      <a:stretch>
                        <a:fillRect/>
                      </a:stretch>
                    </p:blipFill>
                    <p:spPr>
                      <a:xfrm>
                        <a:off x="8397875" y="648804"/>
                        <a:ext cx="425450" cy="295275"/>
                      </a:xfrm>
                      <a:prstGeom prst="rect">
                        <a:avLst/>
                      </a:prstGeom>
                    </p:spPr>
                  </p:pic>
                </p:oleObj>
              </mc:Fallback>
            </mc:AlternateContent>
          </a:graphicData>
        </a:graphic>
      </p:graphicFrame>
      <p:sp>
        <p:nvSpPr>
          <p:cNvPr id="3" name="Left Brace 2"/>
          <p:cNvSpPr/>
          <p:nvPr/>
        </p:nvSpPr>
        <p:spPr>
          <a:xfrm rot="16200000">
            <a:off x="7450665" y="3186908"/>
            <a:ext cx="392672" cy="1063625"/>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4198183389"/>
              </p:ext>
            </p:extLst>
          </p:nvPr>
        </p:nvGraphicFramePr>
        <p:xfrm>
          <a:off x="7431088" y="3941763"/>
          <a:ext cx="425450" cy="274637"/>
        </p:xfrm>
        <a:graphic>
          <a:graphicData uri="http://schemas.openxmlformats.org/presentationml/2006/ole">
            <mc:AlternateContent xmlns:mc="http://schemas.openxmlformats.org/markup-compatibility/2006">
              <mc:Choice xmlns:v="urn:schemas-microsoft-com:vml" Requires="v">
                <p:oleObj spid="_x0000_s2407864" name="Equation" r:id="rId18" imgW="254000" imgH="165100" progId="Equation.DSMT4">
                  <p:embed/>
                </p:oleObj>
              </mc:Choice>
              <mc:Fallback>
                <p:oleObj name="Equation" r:id="rId18" imgW="254000" imgH="165100" progId="Equation.DSMT4">
                  <p:embed/>
                  <p:pic>
                    <p:nvPicPr>
                      <p:cNvPr id="0" name=""/>
                      <p:cNvPicPr/>
                      <p:nvPr/>
                    </p:nvPicPr>
                    <p:blipFill>
                      <a:blip r:embed="rId19"/>
                      <a:stretch>
                        <a:fillRect/>
                      </a:stretch>
                    </p:blipFill>
                    <p:spPr>
                      <a:xfrm>
                        <a:off x="7431088" y="3941763"/>
                        <a:ext cx="425450" cy="274637"/>
                      </a:xfrm>
                      <a:prstGeom prst="rect">
                        <a:avLst/>
                      </a:prstGeom>
                    </p:spPr>
                  </p:pic>
                </p:oleObj>
              </mc:Fallback>
            </mc:AlternateContent>
          </a:graphicData>
        </a:graphic>
      </p:graphicFrame>
      <p:sp>
        <p:nvSpPr>
          <p:cNvPr id="57" name="TextBox 56"/>
          <p:cNvSpPr txBox="1"/>
          <p:nvPr/>
        </p:nvSpPr>
        <p:spPr>
          <a:xfrm>
            <a:off x="215901" y="4974889"/>
            <a:ext cx="8607424" cy="400110"/>
          </a:xfrm>
          <a:prstGeom prst="rect">
            <a:avLst/>
          </a:prstGeom>
          <a:noFill/>
        </p:spPr>
        <p:txBody>
          <a:bodyPr wrap="square" rtlCol="0">
            <a:spAutoFit/>
          </a:bodyPr>
          <a:lstStyle/>
          <a:p>
            <a:r>
              <a:rPr lang="en-US" sz="2000" dirty="0">
                <a:solidFill>
                  <a:srgbClr val="FF0000"/>
                </a:solidFill>
                <a:latin typeface="Apple Chancery"/>
                <a:cs typeface="Apple Chancery"/>
              </a:rPr>
              <a:t>Its unit of </a:t>
            </a:r>
            <a:r>
              <a:rPr lang="en-US" sz="2000" i="1" dirty="0">
                <a:solidFill>
                  <a:srgbClr val="0000FF"/>
                </a:solidFill>
                <a:latin typeface="Times New Roman"/>
                <a:cs typeface="Times New Roman"/>
              </a:rPr>
              <a:t>coulombs per volt</a:t>
            </a:r>
            <a:r>
              <a:rPr lang="en-US" sz="2000" dirty="0">
                <a:latin typeface="Times New Roman"/>
                <a:cs typeface="Times New Roman"/>
              </a:rPr>
              <a:t> is given a special name—the </a:t>
            </a:r>
            <a:r>
              <a:rPr lang="en-US" sz="2000" dirty="0">
                <a:solidFill>
                  <a:srgbClr val="FF0000"/>
                </a:solidFill>
                <a:latin typeface="Times New Roman"/>
                <a:cs typeface="Times New Roman"/>
              </a:rPr>
              <a:t>farad</a:t>
            </a:r>
            <a:r>
              <a:rPr lang="en-US" sz="2000" dirty="0">
                <a:latin typeface="Times New Roman"/>
                <a:cs typeface="Times New Roman"/>
              </a:rPr>
              <a:t>.</a:t>
            </a:r>
            <a:endParaRPr lang="en-US" sz="2000" i="1" dirty="0">
              <a:solidFill>
                <a:srgbClr val="0000FF"/>
              </a:solidFill>
              <a:latin typeface="Times New Roman"/>
              <a:cs typeface="Times New Roman"/>
            </a:endParaRPr>
          </a:p>
        </p:txBody>
      </p:sp>
      <p:sp>
        <p:nvSpPr>
          <p:cNvPr id="58" name="TextBox 57"/>
          <p:cNvSpPr txBox="1"/>
          <p:nvPr/>
        </p:nvSpPr>
        <p:spPr>
          <a:xfrm>
            <a:off x="215900" y="5496046"/>
            <a:ext cx="8724899" cy="707886"/>
          </a:xfrm>
          <a:prstGeom prst="rect">
            <a:avLst/>
          </a:prstGeom>
          <a:noFill/>
        </p:spPr>
        <p:txBody>
          <a:bodyPr wrap="square" rtlCol="0">
            <a:spAutoFit/>
          </a:bodyPr>
          <a:lstStyle/>
          <a:p>
            <a:r>
              <a:rPr lang="en-US" sz="2000" dirty="0">
                <a:solidFill>
                  <a:srgbClr val="FF0000"/>
                </a:solidFill>
                <a:latin typeface="Apple Chancery"/>
                <a:cs typeface="Apple Chancery"/>
              </a:rPr>
              <a:t>It’s not uncommon </a:t>
            </a:r>
            <a:r>
              <a:rPr lang="en-US" sz="2000" dirty="0">
                <a:latin typeface="Times New Roman"/>
                <a:cs typeface="Times New Roman"/>
              </a:rPr>
              <a:t>to find capacitors in the range of: </a:t>
            </a:r>
            <a:r>
              <a:rPr lang="en-US" sz="2000" dirty="0" err="1">
                <a:solidFill>
                  <a:srgbClr val="0000FF"/>
                </a:solidFill>
                <a:latin typeface="Times New Roman"/>
                <a:cs typeface="Times New Roman"/>
              </a:rPr>
              <a:t>millifarad</a:t>
            </a:r>
            <a:r>
              <a:rPr lang="en-US" sz="2000" dirty="0">
                <a:solidFill>
                  <a:srgbClr val="0000FF"/>
                </a:solidFill>
                <a:latin typeface="Times New Roman"/>
                <a:cs typeface="Times New Roman"/>
              </a:rPr>
              <a:t> </a:t>
            </a:r>
            <a:r>
              <a:rPr lang="en-US" sz="2000" dirty="0">
                <a:latin typeface="Times New Roman"/>
                <a:cs typeface="Times New Roman"/>
              </a:rPr>
              <a:t>(mf =          ), or </a:t>
            </a:r>
            <a:r>
              <a:rPr lang="en-US" sz="2000" dirty="0">
                <a:solidFill>
                  <a:srgbClr val="0000FF"/>
                </a:solidFill>
                <a:latin typeface="Times New Roman"/>
                <a:cs typeface="Times New Roman"/>
              </a:rPr>
              <a:t>microfarad</a:t>
            </a:r>
            <a:r>
              <a:rPr lang="en-US" sz="2000" dirty="0">
                <a:latin typeface="Times New Roman"/>
                <a:cs typeface="Times New Roman"/>
              </a:rPr>
              <a:t> (Mf or      =          ), or </a:t>
            </a:r>
            <a:r>
              <a:rPr lang="en-US" sz="2000" dirty="0" err="1">
                <a:solidFill>
                  <a:srgbClr val="0000FF"/>
                </a:solidFill>
                <a:latin typeface="Times New Roman"/>
                <a:cs typeface="Times New Roman"/>
              </a:rPr>
              <a:t>nanofarad</a:t>
            </a:r>
            <a:r>
              <a:rPr lang="en-US" sz="2000" dirty="0">
                <a:solidFill>
                  <a:srgbClr val="0000FF"/>
                </a:solidFill>
                <a:latin typeface="Times New Roman"/>
                <a:cs typeface="Times New Roman"/>
              </a:rPr>
              <a:t> </a:t>
            </a:r>
            <a:r>
              <a:rPr lang="en-US" sz="2000" dirty="0">
                <a:latin typeface="Times New Roman"/>
                <a:cs typeface="Times New Roman"/>
              </a:rPr>
              <a:t>(</a:t>
            </a:r>
            <a:r>
              <a:rPr lang="en-US" sz="2000" dirty="0" err="1">
                <a:latin typeface="Times New Roman"/>
                <a:cs typeface="Times New Roman"/>
              </a:rPr>
              <a:t>nf</a:t>
            </a:r>
            <a:r>
              <a:rPr lang="en-US" sz="2000" dirty="0">
                <a:latin typeface="Times New Roman"/>
                <a:cs typeface="Times New Roman"/>
              </a:rPr>
              <a:t> =         ), or </a:t>
            </a:r>
            <a:r>
              <a:rPr lang="en-US" sz="2000" dirty="0" err="1">
                <a:solidFill>
                  <a:srgbClr val="0000FF"/>
                </a:solidFill>
                <a:latin typeface="Times New Roman"/>
                <a:cs typeface="Times New Roman"/>
              </a:rPr>
              <a:t>picofarad</a:t>
            </a:r>
            <a:r>
              <a:rPr lang="en-US" sz="2000" dirty="0">
                <a:solidFill>
                  <a:srgbClr val="0000FF"/>
                </a:solidFill>
                <a:latin typeface="Times New Roman"/>
                <a:cs typeface="Times New Roman"/>
              </a:rPr>
              <a:t> </a:t>
            </a:r>
            <a:r>
              <a:rPr lang="en-US" sz="2000" dirty="0">
                <a:latin typeface="Times New Roman"/>
                <a:cs typeface="Times New Roman"/>
              </a:rPr>
              <a:t>(</a:t>
            </a:r>
            <a:r>
              <a:rPr lang="en-US" sz="2000" dirty="0" err="1">
                <a:latin typeface="Times New Roman"/>
                <a:cs typeface="Times New Roman"/>
              </a:rPr>
              <a:t>pf</a:t>
            </a:r>
            <a:r>
              <a:rPr lang="en-US" sz="2000" dirty="0">
                <a:latin typeface="Times New Roman"/>
                <a:cs typeface="Times New Roman"/>
              </a:rPr>
              <a:t> =          ).</a:t>
            </a:r>
            <a:endParaRPr lang="en-US" sz="2000" i="1" dirty="0">
              <a:solidFill>
                <a:srgbClr val="0000FF"/>
              </a:solidFill>
              <a:latin typeface="Times New Roman"/>
              <a:cs typeface="Times New Roman"/>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2614958456"/>
              </p:ext>
            </p:extLst>
          </p:nvPr>
        </p:nvGraphicFramePr>
        <p:xfrm>
          <a:off x="7445375" y="5534025"/>
          <a:ext cx="595313" cy="317500"/>
        </p:xfrm>
        <a:graphic>
          <a:graphicData uri="http://schemas.openxmlformats.org/presentationml/2006/ole">
            <mc:AlternateContent xmlns:mc="http://schemas.openxmlformats.org/markup-compatibility/2006">
              <mc:Choice xmlns:v="urn:schemas-microsoft-com:vml" Requires="v">
                <p:oleObj spid="_x0000_s2407865" name="Equation" r:id="rId20" imgW="355600" imgH="190500" progId="Equation.DSMT4">
                  <p:embed/>
                </p:oleObj>
              </mc:Choice>
              <mc:Fallback>
                <p:oleObj name="Equation" r:id="rId20" imgW="355600" imgH="190500" progId="Equation.DSMT4">
                  <p:embed/>
                  <p:pic>
                    <p:nvPicPr>
                      <p:cNvPr id="0" name=""/>
                      <p:cNvPicPr/>
                      <p:nvPr/>
                    </p:nvPicPr>
                    <p:blipFill>
                      <a:blip r:embed="rId21"/>
                      <a:stretch>
                        <a:fillRect/>
                      </a:stretch>
                    </p:blipFill>
                    <p:spPr>
                      <a:xfrm>
                        <a:off x="7445375" y="5534025"/>
                        <a:ext cx="595313" cy="317500"/>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4177089693"/>
              </p:ext>
            </p:extLst>
          </p:nvPr>
        </p:nvGraphicFramePr>
        <p:xfrm>
          <a:off x="2689225" y="5832475"/>
          <a:ext cx="615950" cy="317500"/>
        </p:xfrm>
        <a:graphic>
          <a:graphicData uri="http://schemas.openxmlformats.org/presentationml/2006/ole">
            <mc:AlternateContent xmlns:mc="http://schemas.openxmlformats.org/markup-compatibility/2006">
              <mc:Choice xmlns:v="urn:schemas-microsoft-com:vml" Requires="v">
                <p:oleObj spid="_x0000_s2407866" name="Equation" r:id="rId22" imgW="368300" imgH="190500" progId="Equation.DSMT4">
                  <p:embed/>
                </p:oleObj>
              </mc:Choice>
              <mc:Fallback>
                <p:oleObj name="Equation" r:id="rId22" imgW="368300" imgH="190500" progId="Equation.DSMT4">
                  <p:embed/>
                  <p:pic>
                    <p:nvPicPr>
                      <p:cNvPr id="0" name=""/>
                      <p:cNvPicPr/>
                      <p:nvPr/>
                    </p:nvPicPr>
                    <p:blipFill>
                      <a:blip r:embed="rId23"/>
                      <a:stretch>
                        <a:fillRect/>
                      </a:stretch>
                    </p:blipFill>
                    <p:spPr>
                      <a:xfrm>
                        <a:off x="2689225" y="5832475"/>
                        <a:ext cx="615950" cy="317500"/>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032112556"/>
              </p:ext>
            </p:extLst>
          </p:nvPr>
        </p:nvGraphicFramePr>
        <p:xfrm>
          <a:off x="5364163" y="5832475"/>
          <a:ext cx="615950" cy="317500"/>
        </p:xfrm>
        <a:graphic>
          <a:graphicData uri="http://schemas.openxmlformats.org/presentationml/2006/ole">
            <mc:AlternateContent xmlns:mc="http://schemas.openxmlformats.org/markup-compatibility/2006">
              <mc:Choice xmlns:v="urn:schemas-microsoft-com:vml" Requires="v">
                <p:oleObj spid="_x0000_s2407867" name="Equation" r:id="rId24" imgW="368300" imgH="190500" progId="Equation.DSMT4">
                  <p:embed/>
                </p:oleObj>
              </mc:Choice>
              <mc:Fallback>
                <p:oleObj name="Equation" r:id="rId24" imgW="368300" imgH="190500" progId="Equation.DSMT4">
                  <p:embed/>
                  <p:pic>
                    <p:nvPicPr>
                      <p:cNvPr id="0" name=""/>
                      <p:cNvPicPr/>
                      <p:nvPr/>
                    </p:nvPicPr>
                    <p:blipFill>
                      <a:blip r:embed="rId25"/>
                      <a:stretch>
                        <a:fillRect/>
                      </a:stretch>
                    </p:blipFill>
                    <p:spPr>
                      <a:xfrm>
                        <a:off x="5364163" y="5832475"/>
                        <a:ext cx="615950" cy="317500"/>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2688264333"/>
              </p:ext>
            </p:extLst>
          </p:nvPr>
        </p:nvGraphicFramePr>
        <p:xfrm>
          <a:off x="7959725" y="5832475"/>
          <a:ext cx="679450" cy="317500"/>
        </p:xfrm>
        <a:graphic>
          <a:graphicData uri="http://schemas.openxmlformats.org/presentationml/2006/ole">
            <mc:AlternateContent xmlns:mc="http://schemas.openxmlformats.org/markup-compatibility/2006">
              <mc:Choice xmlns:v="urn:schemas-microsoft-com:vml" Requires="v">
                <p:oleObj spid="_x0000_s2407868" name="Equation" r:id="rId26" imgW="406400" imgH="190500" progId="Equation.DSMT4">
                  <p:embed/>
                </p:oleObj>
              </mc:Choice>
              <mc:Fallback>
                <p:oleObj name="Equation" r:id="rId26" imgW="406400" imgH="190500" progId="Equation.DSMT4">
                  <p:embed/>
                  <p:pic>
                    <p:nvPicPr>
                      <p:cNvPr id="0" name=""/>
                      <p:cNvPicPr/>
                      <p:nvPr/>
                    </p:nvPicPr>
                    <p:blipFill>
                      <a:blip r:embed="rId27"/>
                      <a:stretch>
                        <a:fillRect/>
                      </a:stretch>
                    </p:blipFill>
                    <p:spPr>
                      <a:xfrm>
                        <a:off x="7959725" y="5832475"/>
                        <a:ext cx="679450" cy="317500"/>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3507932628"/>
              </p:ext>
            </p:extLst>
          </p:nvPr>
        </p:nvGraphicFramePr>
        <p:xfrm>
          <a:off x="2189163" y="5864225"/>
          <a:ext cx="319087" cy="338138"/>
        </p:xfrm>
        <a:graphic>
          <a:graphicData uri="http://schemas.openxmlformats.org/presentationml/2006/ole">
            <mc:AlternateContent xmlns:mc="http://schemas.openxmlformats.org/markup-compatibility/2006">
              <mc:Choice xmlns:v="urn:schemas-microsoft-com:vml" Requires="v">
                <p:oleObj spid="_x0000_s2407869" name="Equation" r:id="rId28" imgW="190500" imgH="203200" progId="Equation.DSMT4">
                  <p:embed/>
                </p:oleObj>
              </mc:Choice>
              <mc:Fallback>
                <p:oleObj name="Equation" r:id="rId28" imgW="190500" imgH="203200" progId="Equation.DSMT4">
                  <p:embed/>
                  <p:pic>
                    <p:nvPicPr>
                      <p:cNvPr id="0" name=""/>
                      <p:cNvPicPr/>
                      <p:nvPr/>
                    </p:nvPicPr>
                    <p:blipFill>
                      <a:blip r:embed="rId29"/>
                      <a:stretch>
                        <a:fillRect/>
                      </a:stretch>
                    </p:blipFill>
                    <p:spPr>
                      <a:xfrm>
                        <a:off x="2189163" y="5864225"/>
                        <a:ext cx="319087" cy="338138"/>
                      </a:xfrm>
                      <a:prstGeom prst="rect">
                        <a:avLst/>
                      </a:prstGeom>
                    </p:spPr>
                  </p:pic>
                </p:oleObj>
              </mc:Fallback>
            </mc:AlternateContent>
          </a:graphicData>
        </a:graphic>
      </p:graphicFrame>
    </p:spTree>
    <p:extLst>
      <p:ext uri="{BB962C8B-B14F-4D97-AF65-F5344CB8AC3E}">
        <p14:creationId xmlns:p14="http://schemas.microsoft.com/office/powerpoint/2010/main" val="400254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par>
                                <p:cTn id="13" presetID="9"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dissolv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dissolv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dissolv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dissolv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dissolve">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dissolve">
                                      <p:cBhvr>
                                        <p:cTn id="40" dur="500"/>
                                        <p:tgtEl>
                                          <p:spTgt spid="58"/>
                                        </p:tgtEl>
                                      </p:cBhvr>
                                    </p:animEffect>
                                  </p:childTnLst>
                                </p:cTn>
                              </p:par>
                              <p:par>
                                <p:cTn id="41" presetID="9"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dissolve">
                                      <p:cBhvr>
                                        <p:cTn id="43" dur="500"/>
                                        <p:tgtEl>
                                          <p:spTgt spid="59"/>
                                        </p:tgtEl>
                                      </p:cBhvr>
                                    </p:animEffect>
                                  </p:childTnLst>
                                </p:cTn>
                              </p:par>
                              <p:par>
                                <p:cTn id="44" presetID="9"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dissolve">
                                      <p:cBhvr>
                                        <p:cTn id="46" dur="500"/>
                                        <p:tgtEl>
                                          <p:spTgt spid="60"/>
                                        </p:tgtEl>
                                      </p:cBhvr>
                                    </p:animEffect>
                                  </p:childTnLst>
                                </p:cTn>
                              </p:par>
                              <p:par>
                                <p:cTn id="47" presetID="9"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par>
                                <p:cTn id="50" presetID="9" presetClass="entr" presetSubtype="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par>
                                <p:cTn id="53" presetID="9"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dissolve">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1" grpId="0"/>
      <p:bldP spid="51"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6" name="Object 75"/>
          <p:cNvGraphicFramePr>
            <a:graphicFrameLocks noChangeAspect="1"/>
          </p:cNvGraphicFramePr>
          <p:nvPr>
            <p:extLst>
              <p:ext uri="{D42A27DB-BD31-4B8C-83A1-F6EECF244321}">
                <p14:modId xmlns:p14="http://schemas.microsoft.com/office/powerpoint/2010/main" val="708163821"/>
              </p:ext>
            </p:extLst>
          </p:nvPr>
        </p:nvGraphicFramePr>
        <p:xfrm>
          <a:off x="7793038" y="4937125"/>
          <a:ext cx="1190625" cy="379413"/>
        </p:xfrm>
        <a:graphic>
          <a:graphicData uri="http://schemas.openxmlformats.org/presentationml/2006/ole">
            <mc:AlternateContent xmlns:mc="http://schemas.openxmlformats.org/markup-compatibility/2006">
              <mc:Choice xmlns:v="urn:schemas-microsoft-com:vml" Requires="v">
                <p:oleObj spid="_x0000_s2347784" name="Equation" r:id="rId4" imgW="711200" imgH="228600" progId="Equation.DSMT4">
                  <p:embed/>
                </p:oleObj>
              </mc:Choice>
              <mc:Fallback>
                <p:oleObj name="Equation" r:id="rId4" imgW="711200" imgH="228600" progId="Equation.DSMT4">
                  <p:embed/>
                  <p:pic>
                    <p:nvPicPr>
                      <p:cNvPr id="0" name=""/>
                      <p:cNvPicPr/>
                      <p:nvPr/>
                    </p:nvPicPr>
                    <p:blipFill>
                      <a:blip r:embed="rId5"/>
                      <a:stretch>
                        <a:fillRect/>
                      </a:stretch>
                    </p:blipFill>
                    <p:spPr>
                      <a:xfrm>
                        <a:off x="7793038" y="4937125"/>
                        <a:ext cx="1190625" cy="379413"/>
                      </a:xfrm>
                      <a:prstGeom prst="rect">
                        <a:avLst/>
                      </a:prstGeom>
                    </p:spPr>
                  </p:pic>
                </p:oleObj>
              </mc:Fallback>
            </mc:AlternateContent>
          </a:graphicData>
        </a:graphic>
      </p:graphicFrame>
      <p:sp>
        <p:nvSpPr>
          <p:cNvPr id="72" name="TextBox 71"/>
          <p:cNvSpPr txBox="1"/>
          <p:nvPr/>
        </p:nvSpPr>
        <p:spPr>
          <a:xfrm>
            <a:off x="444723" y="4895095"/>
            <a:ext cx="6668760" cy="707886"/>
          </a:xfrm>
          <a:prstGeom prst="rect">
            <a:avLst/>
          </a:prstGeom>
          <a:noFill/>
        </p:spPr>
        <p:txBody>
          <a:bodyPr wrap="square" rtlCol="0">
            <a:spAutoFit/>
          </a:bodyPr>
          <a:lstStyle/>
          <a:p>
            <a:r>
              <a:rPr lang="en-US" sz="2000" dirty="0">
                <a:solidFill>
                  <a:srgbClr val="FF0000"/>
                </a:solidFill>
                <a:latin typeface="Apple Chancery"/>
                <a:cs typeface="Apple Chancery"/>
              </a:rPr>
              <a:t>But       in                </a:t>
            </a:r>
            <a:r>
              <a:rPr lang="en-US" sz="2000" dirty="0">
                <a:latin typeface="Times New Roman"/>
                <a:cs typeface="Times New Roman"/>
              </a:rPr>
              <a:t>is the </a:t>
            </a:r>
            <a:r>
              <a:rPr lang="en-US" sz="2000" i="1" dirty="0">
                <a:solidFill>
                  <a:srgbClr val="FF0000"/>
                </a:solidFill>
                <a:latin typeface="Times New Roman"/>
                <a:cs typeface="Times New Roman"/>
              </a:rPr>
              <a:t>POSITIVE</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voltage-change </a:t>
            </a:r>
            <a:r>
              <a:rPr lang="en-US" sz="2000" dirty="0">
                <a:latin typeface="Times New Roman"/>
                <a:cs typeface="Times New Roman"/>
              </a:rPr>
              <a:t>across the plates, meaning: </a:t>
            </a:r>
            <a:endParaRPr lang="en-US" sz="2000" i="1" dirty="0">
              <a:solidFill>
                <a:srgbClr val="0000FF"/>
              </a:solidFill>
              <a:latin typeface="Times New Roman"/>
              <a:cs typeface="Times New Roman"/>
            </a:endParaRPr>
          </a:p>
        </p:txBody>
      </p:sp>
      <p:sp>
        <p:nvSpPr>
          <p:cNvPr id="56" name="TextBox 55"/>
          <p:cNvSpPr txBox="1"/>
          <p:nvPr/>
        </p:nvSpPr>
        <p:spPr>
          <a:xfrm>
            <a:off x="574377" y="234169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--microfarad </a:t>
            </a:r>
            <a:r>
              <a:rPr lang="en-US" sz="2000" dirty="0">
                <a:solidFill>
                  <a:srgbClr val="0000FF"/>
                </a:solidFill>
                <a:latin typeface="Times New Roman"/>
                <a:cs typeface="Times New Roman"/>
              </a:rPr>
              <a:t>(Mf or     )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sp>
        <p:nvSpPr>
          <p:cNvPr id="48" name="TextBox 47"/>
          <p:cNvSpPr txBox="1"/>
          <p:nvPr/>
        </p:nvSpPr>
        <p:spPr>
          <a:xfrm>
            <a:off x="574377" y="190348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millifarad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(mf)</a:t>
            </a:r>
            <a:r>
              <a:rPr lang="en-US" sz="2000" dirty="0">
                <a:solidFill>
                  <a:srgbClr val="FF0000"/>
                </a:solidFill>
                <a:latin typeface="Times New Roman"/>
                <a:cs typeface="Times New Roman"/>
              </a:rPr>
              <a:t>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grpSp>
        <p:nvGrpSpPr>
          <p:cNvPr id="7" name="Group 6"/>
          <p:cNvGrpSpPr/>
          <p:nvPr/>
        </p:nvGrpSpPr>
        <p:grpSpPr>
          <a:xfrm>
            <a:off x="6799457" y="1465946"/>
            <a:ext cx="944435" cy="2928541"/>
            <a:chOff x="6435202" y="679450"/>
            <a:chExt cx="944435" cy="2928541"/>
          </a:xfrm>
        </p:grpSpPr>
        <p:sp>
          <p:nvSpPr>
            <p:cNvPr id="5" name="Freeform 4"/>
            <p:cNvSpPr/>
            <p:nvPr/>
          </p:nvSpPr>
          <p:spPr>
            <a:xfrm>
              <a:off x="7004050" y="679450"/>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137400"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8DF31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35"/>
            <p:cNvSpPr>
              <a:spLocks/>
            </p:cNvSpPr>
            <p:nvPr/>
          </p:nvSpPr>
          <p:spPr bwMode="auto">
            <a:xfrm>
              <a:off x="7001863"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8" name="Line 37"/>
            <p:cNvSpPr>
              <a:spLocks noChangeShapeType="1"/>
            </p:cNvSpPr>
            <p:nvPr/>
          </p:nvSpPr>
          <p:spPr bwMode="auto">
            <a:xfrm flipH="1">
              <a:off x="6435202" y="2191339"/>
              <a:ext cx="566661"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41"/>
            <p:cNvSpPr>
              <a:spLocks noChangeShapeType="1"/>
            </p:cNvSpPr>
            <p:nvPr/>
          </p:nvSpPr>
          <p:spPr bwMode="auto">
            <a:xfrm flipV="1">
              <a:off x="7143528"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42"/>
            <p:cNvSpPr>
              <a:spLocks noChangeShapeType="1"/>
            </p:cNvSpPr>
            <p:nvPr/>
          </p:nvSpPr>
          <p:spPr bwMode="auto">
            <a:xfrm flipV="1">
              <a:off x="7001863"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44"/>
            <p:cNvSpPr>
              <a:spLocks noChangeShapeType="1"/>
            </p:cNvSpPr>
            <p:nvPr/>
          </p:nvSpPr>
          <p:spPr bwMode="auto">
            <a:xfrm flipH="1">
              <a:off x="7237971"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49"/>
            <p:cNvSpPr>
              <a:spLocks noChangeShapeType="1"/>
            </p:cNvSpPr>
            <p:nvPr/>
          </p:nvSpPr>
          <p:spPr bwMode="auto">
            <a:xfrm flipV="1">
              <a:off x="7143528"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51"/>
            <p:cNvSpPr>
              <a:spLocks noChangeShapeType="1"/>
            </p:cNvSpPr>
            <p:nvPr/>
          </p:nvSpPr>
          <p:spPr bwMode="auto">
            <a:xfrm>
              <a:off x="7379637"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6" name="Group 5"/>
          <p:cNvGrpSpPr/>
          <p:nvPr/>
        </p:nvGrpSpPr>
        <p:grpSpPr>
          <a:xfrm>
            <a:off x="8357774" y="1465946"/>
            <a:ext cx="817083" cy="2928541"/>
            <a:chOff x="7993519" y="679450"/>
            <a:chExt cx="817083" cy="2928541"/>
          </a:xfrm>
        </p:grpSpPr>
        <p:sp>
          <p:nvSpPr>
            <p:cNvPr id="44" name="Freeform 43"/>
            <p:cNvSpPr/>
            <p:nvPr/>
          </p:nvSpPr>
          <p:spPr>
            <a:xfrm>
              <a:off x="7993519" y="681805"/>
              <a:ext cx="371475" cy="187325"/>
            </a:xfrm>
            <a:custGeom>
              <a:avLst/>
              <a:gdLst>
                <a:gd name="connsiteX0" fmla="*/ 0 w 371475"/>
                <a:gd name="connsiteY0" fmla="*/ 187325 h 187325"/>
                <a:gd name="connsiteX1" fmla="*/ 241300 w 371475"/>
                <a:gd name="connsiteY1" fmla="*/ 0 h 187325"/>
                <a:gd name="connsiteX2" fmla="*/ 371475 w 371475"/>
                <a:gd name="connsiteY2" fmla="*/ 0 h 187325"/>
                <a:gd name="connsiteX3" fmla="*/ 139700 w 371475"/>
                <a:gd name="connsiteY3" fmla="*/ 187325 h 187325"/>
                <a:gd name="connsiteX4" fmla="*/ 0 w 371475"/>
                <a:gd name="connsiteY4" fmla="*/ 187325 h 18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187325">
                  <a:moveTo>
                    <a:pt x="0" y="187325"/>
                  </a:moveTo>
                  <a:lnTo>
                    <a:pt x="241300" y="0"/>
                  </a:lnTo>
                  <a:lnTo>
                    <a:pt x="371475" y="0"/>
                  </a:lnTo>
                  <a:lnTo>
                    <a:pt x="139700" y="187325"/>
                  </a:lnTo>
                  <a:lnTo>
                    <a:pt x="0" y="187325"/>
                  </a:lnTo>
                  <a:close/>
                </a:path>
              </a:pathLst>
            </a:cu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8135184" y="679450"/>
              <a:ext cx="241300" cy="2927350"/>
            </a:xfrm>
            <a:custGeom>
              <a:avLst/>
              <a:gdLst>
                <a:gd name="connsiteX0" fmla="*/ 0 w 241300"/>
                <a:gd name="connsiteY0" fmla="*/ 184150 h 2927350"/>
                <a:gd name="connsiteX1" fmla="*/ 241300 w 241300"/>
                <a:gd name="connsiteY1" fmla="*/ 0 h 2927350"/>
                <a:gd name="connsiteX2" fmla="*/ 241300 w 241300"/>
                <a:gd name="connsiteY2" fmla="*/ 2730500 h 2927350"/>
                <a:gd name="connsiteX3" fmla="*/ 6350 w 241300"/>
                <a:gd name="connsiteY3" fmla="*/ 2927350 h 2927350"/>
                <a:gd name="connsiteX4" fmla="*/ 0 w 241300"/>
                <a:gd name="connsiteY4" fmla="*/ 184150 h 292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2927350">
                  <a:moveTo>
                    <a:pt x="0" y="184150"/>
                  </a:moveTo>
                  <a:lnTo>
                    <a:pt x="241300" y="0"/>
                  </a:lnTo>
                  <a:lnTo>
                    <a:pt x="241300" y="2730500"/>
                  </a:lnTo>
                  <a:lnTo>
                    <a:pt x="6350" y="2927350"/>
                  </a:lnTo>
                  <a:cubicBezTo>
                    <a:pt x="4233" y="2015067"/>
                    <a:pt x="2117" y="1102783"/>
                    <a:pt x="0" y="184150"/>
                  </a:cubicBezTo>
                  <a:close/>
                </a:path>
              </a:pathLst>
            </a:custGeom>
            <a:solidFill>
              <a:srgbClr val="FFFF00">
                <a:alpha val="8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6"/>
            <p:cNvSpPr>
              <a:spLocks/>
            </p:cNvSpPr>
            <p:nvPr/>
          </p:nvSpPr>
          <p:spPr bwMode="auto">
            <a:xfrm>
              <a:off x="7993519" y="869130"/>
              <a:ext cx="141665" cy="2738861"/>
            </a:xfrm>
            <a:prstGeom prst="rect">
              <a:avLst/>
            </a:prstGeom>
            <a:solidFill>
              <a:srgbClr val="3366FF"/>
            </a:solidFill>
            <a:ln w="25400">
              <a:solidFill>
                <a:srgbClr val="000000"/>
              </a:solidFill>
              <a:miter lim="800000"/>
              <a:headEnd/>
              <a:tailEnd/>
            </a:ln>
          </p:spPr>
          <p:txBody>
            <a:bodyPr wrap="none" anchor="ctr"/>
            <a:lstStyle/>
            <a:p>
              <a:endParaRPr lang="en-US"/>
            </a:p>
          </p:txBody>
        </p:sp>
        <p:sp>
          <p:nvSpPr>
            <p:cNvPr id="19" name="Line 38"/>
            <p:cNvSpPr>
              <a:spLocks noChangeShapeType="1"/>
            </p:cNvSpPr>
            <p:nvPr/>
          </p:nvSpPr>
          <p:spPr bwMode="auto">
            <a:xfrm flipH="1">
              <a:off x="8276850" y="2191339"/>
              <a:ext cx="533752"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8135185"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flipV="1">
              <a:off x="7993519" y="680243"/>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47"/>
            <p:cNvSpPr>
              <a:spLocks noChangeShapeType="1"/>
            </p:cNvSpPr>
            <p:nvPr/>
          </p:nvSpPr>
          <p:spPr bwMode="auto">
            <a:xfrm flipH="1">
              <a:off x="8229628" y="680243"/>
              <a:ext cx="141665"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50"/>
            <p:cNvSpPr>
              <a:spLocks noChangeShapeType="1"/>
            </p:cNvSpPr>
            <p:nvPr/>
          </p:nvSpPr>
          <p:spPr bwMode="auto">
            <a:xfrm flipV="1">
              <a:off x="8135185" y="3419104"/>
              <a:ext cx="236109" cy="1888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52"/>
            <p:cNvSpPr>
              <a:spLocks noChangeShapeType="1"/>
            </p:cNvSpPr>
            <p:nvPr/>
          </p:nvSpPr>
          <p:spPr bwMode="auto">
            <a:xfrm>
              <a:off x="8371293" y="680243"/>
              <a:ext cx="0" cy="273886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45" name="Object 44"/>
          <p:cNvGraphicFramePr>
            <a:graphicFrameLocks noChangeAspect="1"/>
          </p:cNvGraphicFramePr>
          <p:nvPr>
            <p:extLst>
              <p:ext uri="{D42A27DB-BD31-4B8C-83A1-F6EECF244321}">
                <p14:modId xmlns:p14="http://schemas.microsoft.com/office/powerpoint/2010/main" val="633995512"/>
              </p:ext>
            </p:extLst>
          </p:nvPr>
        </p:nvGraphicFramePr>
        <p:xfrm>
          <a:off x="7113483" y="2977835"/>
          <a:ext cx="233363" cy="233362"/>
        </p:xfrm>
        <a:graphic>
          <a:graphicData uri="http://schemas.openxmlformats.org/presentationml/2006/ole">
            <mc:AlternateContent xmlns:mc="http://schemas.openxmlformats.org/markup-compatibility/2006">
              <mc:Choice xmlns:v="urn:schemas-microsoft-com:vml" Requires="v">
                <p:oleObj spid="_x0000_s2347785" name="Equation" r:id="rId6" imgW="139700" imgH="139700" progId="Equation.DSMT4">
                  <p:embed/>
                </p:oleObj>
              </mc:Choice>
              <mc:Fallback>
                <p:oleObj name="Equation" r:id="rId6" imgW="139700" imgH="139700" progId="Equation.DSMT4">
                  <p:embed/>
                  <p:pic>
                    <p:nvPicPr>
                      <p:cNvPr id="0" name=""/>
                      <p:cNvPicPr/>
                      <p:nvPr/>
                    </p:nvPicPr>
                    <p:blipFill>
                      <a:blip r:embed="rId7"/>
                      <a:stretch>
                        <a:fillRect/>
                      </a:stretch>
                    </p:blipFill>
                    <p:spPr>
                      <a:xfrm>
                        <a:off x="7113483" y="2977835"/>
                        <a:ext cx="233363" cy="233362"/>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471195308"/>
              </p:ext>
            </p:extLst>
          </p:nvPr>
        </p:nvGraphicFramePr>
        <p:xfrm>
          <a:off x="8741493" y="3008996"/>
          <a:ext cx="233362" cy="169863"/>
        </p:xfrm>
        <a:graphic>
          <a:graphicData uri="http://schemas.openxmlformats.org/presentationml/2006/ole">
            <mc:AlternateContent xmlns:mc="http://schemas.openxmlformats.org/markup-compatibility/2006">
              <mc:Choice xmlns:v="urn:schemas-microsoft-com:vml" Requires="v">
                <p:oleObj spid="_x0000_s2347786" name="Equation" r:id="rId8" imgW="139700" imgH="101600" progId="Equation.DSMT4">
                  <p:embed/>
                </p:oleObj>
              </mc:Choice>
              <mc:Fallback>
                <p:oleObj name="Equation" r:id="rId8" imgW="139700" imgH="101600" progId="Equation.DSMT4">
                  <p:embed/>
                  <p:pic>
                    <p:nvPicPr>
                      <p:cNvPr id="0" name=""/>
                      <p:cNvPicPr/>
                      <p:nvPr/>
                    </p:nvPicPr>
                    <p:blipFill>
                      <a:blip r:embed="rId9"/>
                      <a:stretch>
                        <a:fillRect/>
                      </a:stretch>
                    </p:blipFill>
                    <p:spPr>
                      <a:xfrm>
                        <a:off x="8741493" y="3008996"/>
                        <a:ext cx="233362" cy="169863"/>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615092349"/>
              </p:ext>
            </p:extLst>
          </p:nvPr>
        </p:nvGraphicFramePr>
        <p:xfrm>
          <a:off x="6903933" y="1655626"/>
          <a:ext cx="425450" cy="295275"/>
        </p:xfrm>
        <a:graphic>
          <a:graphicData uri="http://schemas.openxmlformats.org/presentationml/2006/ole">
            <mc:AlternateContent xmlns:mc="http://schemas.openxmlformats.org/markup-compatibility/2006">
              <mc:Choice xmlns:v="urn:schemas-microsoft-com:vml" Requires="v">
                <p:oleObj spid="_x0000_s2347787" name="Equation" r:id="rId10" imgW="254000" imgH="177800" progId="Equation.DSMT4">
                  <p:embed/>
                </p:oleObj>
              </mc:Choice>
              <mc:Fallback>
                <p:oleObj name="Equation" r:id="rId10" imgW="254000" imgH="177800" progId="Equation.DSMT4">
                  <p:embed/>
                  <p:pic>
                    <p:nvPicPr>
                      <p:cNvPr id="0" name=""/>
                      <p:cNvPicPr/>
                      <p:nvPr/>
                    </p:nvPicPr>
                    <p:blipFill>
                      <a:blip r:embed="rId11"/>
                      <a:stretch>
                        <a:fillRect/>
                      </a:stretch>
                    </p:blipFill>
                    <p:spPr>
                      <a:xfrm>
                        <a:off x="6903933" y="1655626"/>
                        <a:ext cx="425450" cy="295275"/>
                      </a:xfrm>
                      <a:prstGeom prst="rect">
                        <a:avLst/>
                      </a:prstGeom>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3345335027"/>
              </p:ext>
            </p:extLst>
          </p:nvPr>
        </p:nvGraphicFramePr>
        <p:xfrm>
          <a:off x="8762130" y="1655626"/>
          <a:ext cx="425450" cy="295275"/>
        </p:xfrm>
        <a:graphic>
          <a:graphicData uri="http://schemas.openxmlformats.org/presentationml/2006/ole">
            <mc:AlternateContent xmlns:mc="http://schemas.openxmlformats.org/markup-compatibility/2006">
              <mc:Choice xmlns:v="urn:schemas-microsoft-com:vml" Requires="v">
                <p:oleObj spid="_x0000_s2347788" name="Equation" r:id="rId12" imgW="254000" imgH="177800" progId="Equation.DSMT4">
                  <p:embed/>
                </p:oleObj>
              </mc:Choice>
              <mc:Fallback>
                <p:oleObj name="Equation" r:id="rId12" imgW="254000" imgH="177800" progId="Equation.DSMT4">
                  <p:embed/>
                  <p:pic>
                    <p:nvPicPr>
                      <p:cNvPr id="0" name=""/>
                      <p:cNvPicPr/>
                      <p:nvPr/>
                    </p:nvPicPr>
                    <p:blipFill>
                      <a:blip r:embed="rId13"/>
                      <a:stretch>
                        <a:fillRect/>
                      </a:stretch>
                    </p:blipFill>
                    <p:spPr>
                      <a:xfrm>
                        <a:off x="8762130" y="1655626"/>
                        <a:ext cx="425450" cy="295275"/>
                      </a:xfrm>
                      <a:prstGeom prst="rect">
                        <a:avLst/>
                      </a:prstGeom>
                    </p:spPr>
                  </p:pic>
                </p:oleObj>
              </mc:Fallback>
            </mc:AlternateContent>
          </a:graphicData>
        </a:graphic>
      </p:graphicFrame>
      <p:sp>
        <p:nvSpPr>
          <p:cNvPr id="3" name="Left Brace 2"/>
          <p:cNvSpPr/>
          <p:nvPr/>
        </p:nvSpPr>
        <p:spPr>
          <a:xfrm rot="16200000">
            <a:off x="7814920" y="4193730"/>
            <a:ext cx="392672" cy="1063625"/>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402235736"/>
              </p:ext>
            </p:extLst>
          </p:nvPr>
        </p:nvGraphicFramePr>
        <p:xfrm>
          <a:off x="7795343" y="4942235"/>
          <a:ext cx="425450" cy="274637"/>
        </p:xfrm>
        <a:graphic>
          <a:graphicData uri="http://schemas.openxmlformats.org/presentationml/2006/ole">
            <mc:AlternateContent xmlns:mc="http://schemas.openxmlformats.org/markup-compatibility/2006">
              <mc:Choice xmlns:v="urn:schemas-microsoft-com:vml" Requires="v">
                <p:oleObj spid="_x0000_s2347789" name="Equation" r:id="rId14" imgW="254000" imgH="165100" progId="Equation.DSMT4">
                  <p:embed/>
                </p:oleObj>
              </mc:Choice>
              <mc:Fallback>
                <p:oleObj name="Equation" r:id="rId14" imgW="254000" imgH="165100" progId="Equation.DSMT4">
                  <p:embed/>
                  <p:pic>
                    <p:nvPicPr>
                      <p:cNvPr id="0" name=""/>
                      <p:cNvPicPr/>
                      <p:nvPr/>
                    </p:nvPicPr>
                    <p:blipFill>
                      <a:blip r:embed="rId15"/>
                      <a:stretch>
                        <a:fillRect/>
                      </a:stretch>
                    </p:blipFill>
                    <p:spPr>
                      <a:xfrm>
                        <a:off x="7795343" y="4942235"/>
                        <a:ext cx="425450" cy="274637"/>
                      </a:xfrm>
                      <a:prstGeom prst="rect">
                        <a:avLst/>
                      </a:prstGeom>
                    </p:spPr>
                  </p:pic>
                </p:oleObj>
              </mc:Fallback>
            </mc:AlternateContent>
          </a:graphicData>
        </a:graphic>
      </p:graphicFrame>
      <p:sp>
        <p:nvSpPr>
          <p:cNvPr id="57" name="TextBox 56"/>
          <p:cNvSpPr txBox="1"/>
          <p:nvPr/>
        </p:nvSpPr>
        <p:spPr>
          <a:xfrm>
            <a:off x="215901" y="1168034"/>
            <a:ext cx="6583556" cy="707886"/>
          </a:xfrm>
          <a:prstGeom prst="rect">
            <a:avLst/>
          </a:prstGeom>
          <a:noFill/>
        </p:spPr>
        <p:txBody>
          <a:bodyPr wrap="square" rtlCol="0">
            <a:spAutoFit/>
          </a:bodyPr>
          <a:lstStyle/>
          <a:p>
            <a:r>
              <a:rPr lang="en-US" sz="2000" dirty="0">
                <a:solidFill>
                  <a:srgbClr val="FF0000"/>
                </a:solidFill>
                <a:latin typeface="Apple Chancery"/>
                <a:cs typeface="Apple Chancery"/>
              </a:rPr>
              <a:t>1.) A 1 farad </a:t>
            </a:r>
            <a:r>
              <a:rPr lang="en-US" sz="2000" i="1" dirty="0">
                <a:solidFill>
                  <a:srgbClr val="0000FF"/>
                </a:solidFill>
                <a:latin typeface="Times New Roman"/>
                <a:cs typeface="Times New Roman"/>
              </a:rPr>
              <a:t>capacitor </a:t>
            </a:r>
            <a:r>
              <a:rPr lang="en-US" sz="2000" dirty="0">
                <a:latin typeface="Times New Roman"/>
                <a:cs typeface="Times New Roman"/>
              </a:rPr>
              <a:t>is a HUGE capacitor.  It is much more common to run into capacitors in the:</a:t>
            </a:r>
            <a:endParaRPr lang="en-US" sz="2000" i="1" dirty="0">
              <a:solidFill>
                <a:srgbClr val="0000FF"/>
              </a:solidFill>
              <a:latin typeface="Times New Roman"/>
              <a:cs typeface="Times New Roman"/>
            </a:endParaRPr>
          </a:p>
        </p:txBody>
      </p:sp>
      <p:sp>
        <p:nvSpPr>
          <p:cNvPr id="58" name="TextBox 57"/>
          <p:cNvSpPr txBox="1"/>
          <p:nvPr/>
        </p:nvSpPr>
        <p:spPr>
          <a:xfrm>
            <a:off x="215900" y="3815932"/>
            <a:ext cx="6688033" cy="1015663"/>
          </a:xfrm>
          <a:prstGeom prst="rect">
            <a:avLst/>
          </a:prstGeom>
          <a:noFill/>
        </p:spPr>
        <p:txBody>
          <a:bodyPr wrap="square" rtlCol="0">
            <a:spAutoFit/>
          </a:bodyPr>
          <a:lstStyle/>
          <a:p>
            <a:r>
              <a:rPr lang="en-US" sz="2000" dirty="0">
                <a:solidFill>
                  <a:srgbClr val="FF0000"/>
                </a:solidFill>
                <a:latin typeface="Apple Chancery"/>
                <a:cs typeface="Apple Chancery"/>
              </a:rPr>
              <a:t>2.) When traversing </a:t>
            </a:r>
            <a:r>
              <a:rPr lang="en-US" sz="2000" dirty="0">
                <a:latin typeface="Times New Roman"/>
                <a:cs typeface="Times New Roman"/>
              </a:rPr>
              <a:t>between capacitor plates </a:t>
            </a:r>
            <a:r>
              <a:rPr lang="en-US" sz="2000" dirty="0">
                <a:solidFill>
                  <a:srgbClr val="0000FF"/>
                </a:solidFill>
                <a:latin typeface="Times New Roman"/>
                <a:cs typeface="Times New Roman"/>
              </a:rPr>
              <a:t>along the electric field lines</a:t>
            </a:r>
            <a:r>
              <a:rPr lang="en-US" sz="2000" dirty="0">
                <a:latin typeface="Times New Roman"/>
                <a:cs typeface="Times New Roman"/>
              </a:rPr>
              <a:t>, the </a:t>
            </a:r>
            <a:r>
              <a:rPr lang="en-US" sz="2000" dirty="0">
                <a:solidFill>
                  <a:srgbClr val="0000FF"/>
                </a:solidFill>
                <a:latin typeface="Times New Roman"/>
                <a:cs typeface="Times New Roman"/>
              </a:rPr>
              <a:t>voltage goes from high to low</a:t>
            </a:r>
            <a:r>
              <a:rPr lang="en-US" sz="2000" dirty="0">
                <a:latin typeface="Times New Roman"/>
                <a:cs typeface="Times New Roman"/>
              </a:rPr>
              <a:t>.  That is why the negative sign is needed in                    .</a:t>
            </a:r>
            <a:endParaRPr lang="en-US" sz="2000" i="1" dirty="0">
              <a:solidFill>
                <a:srgbClr val="0000FF"/>
              </a:solidFill>
              <a:latin typeface="Times New Roman"/>
              <a:cs typeface="Times New Roman"/>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417027783"/>
              </p:ext>
            </p:extLst>
          </p:nvPr>
        </p:nvGraphicFramePr>
        <p:xfrm>
          <a:off x="3817938" y="1930400"/>
          <a:ext cx="1190625" cy="317500"/>
        </p:xfrm>
        <a:graphic>
          <a:graphicData uri="http://schemas.openxmlformats.org/presentationml/2006/ole">
            <mc:AlternateContent xmlns:mc="http://schemas.openxmlformats.org/markup-compatibility/2006">
              <mc:Choice xmlns:v="urn:schemas-microsoft-com:vml" Requires="v">
                <p:oleObj spid="_x0000_s2347790" name="Equation" r:id="rId16" imgW="711200" imgH="190500" progId="Equation.DSMT4">
                  <p:embed/>
                </p:oleObj>
              </mc:Choice>
              <mc:Fallback>
                <p:oleObj name="Equation" r:id="rId16" imgW="711200" imgH="190500" progId="Equation.DSMT4">
                  <p:embed/>
                  <p:pic>
                    <p:nvPicPr>
                      <p:cNvPr id="0" name=""/>
                      <p:cNvPicPr/>
                      <p:nvPr/>
                    </p:nvPicPr>
                    <p:blipFill>
                      <a:blip r:embed="rId17"/>
                      <a:stretch>
                        <a:fillRect/>
                      </a:stretch>
                    </p:blipFill>
                    <p:spPr>
                      <a:xfrm>
                        <a:off x="3817938" y="1930400"/>
                        <a:ext cx="1190625" cy="317500"/>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1962457555"/>
              </p:ext>
            </p:extLst>
          </p:nvPr>
        </p:nvGraphicFramePr>
        <p:xfrm>
          <a:off x="2955131" y="4460318"/>
          <a:ext cx="1274763" cy="317500"/>
        </p:xfrm>
        <a:graphic>
          <a:graphicData uri="http://schemas.openxmlformats.org/presentationml/2006/ole">
            <mc:AlternateContent xmlns:mc="http://schemas.openxmlformats.org/markup-compatibility/2006">
              <mc:Choice xmlns:v="urn:schemas-microsoft-com:vml" Requires="v">
                <p:oleObj spid="_x0000_s2347791" name="Equation" r:id="rId18" imgW="762000" imgH="190500" progId="Equation.DSMT4">
                  <p:embed/>
                </p:oleObj>
              </mc:Choice>
              <mc:Fallback>
                <p:oleObj name="Equation" r:id="rId18" imgW="762000" imgH="190500" progId="Equation.DSMT4">
                  <p:embed/>
                  <p:pic>
                    <p:nvPicPr>
                      <p:cNvPr id="0" name=""/>
                      <p:cNvPicPr/>
                      <p:nvPr/>
                    </p:nvPicPr>
                    <p:blipFill>
                      <a:blip r:embed="rId19"/>
                      <a:stretch>
                        <a:fillRect/>
                      </a:stretch>
                    </p:blipFill>
                    <p:spPr>
                      <a:xfrm>
                        <a:off x="2955131" y="4460318"/>
                        <a:ext cx="1274763" cy="317500"/>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1903402640"/>
              </p:ext>
            </p:extLst>
          </p:nvPr>
        </p:nvGraphicFramePr>
        <p:xfrm>
          <a:off x="977900" y="4948585"/>
          <a:ext cx="446088" cy="381000"/>
        </p:xfrm>
        <a:graphic>
          <a:graphicData uri="http://schemas.openxmlformats.org/presentationml/2006/ole">
            <mc:AlternateContent xmlns:mc="http://schemas.openxmlformats.org/markup-compatibility/2006">
              <mc:Choice xmlns:v="urn:schemas-microsoft-com:vml" Requires="v">
                <p:oleObj spid="_x0000_s2347792" name="Equation" r:id="rId20" imgW="266700" imgH="228600" progId="Equation.DSMT4">
                  <p:embed/>
                </p:oleObj>
              </mc:Choice>
              <mc:Fallback>
                <p:oleObj name="Equation" r:id="rId20" imgW="266700" imgH="228600" progId="Equation.DSMT4">
                  <p:embed/>
                  <p:pic>
                    <p:nvPicPr>
                      <p:cNvPr id="0" name=""/>
                      <p:cNvPicPr/>
                      <p:nvPr/>
                    </p:nvPicPr>
                    <p:blipFill>
                      <a:blip r:embed="rId21"/>
                      <a:stretch>
                        <a:fillRect/>
                      </a:stretch>
                    </p:blipFill>
                    <p:spPr>
                      <a:xfrm>
                        <a:off x="977900" y="4948585"/>
                        <a:ext cx="446088" cy="381000"/>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065842482"/>
              </p:ext>
            </p:extLst>
          </p:nvPr>
        </p:nvGraphicFramePr>
        <p:xfrm>
          <a:off x="2836863" y="2406710"/>
          <a:ext cx="319087" cy="338138"/>
        </p:xfrm>
        <a:graphic>
          <a:graphicData uri="http://schemas.openxmlformats.org/presentationml/2006/ole">
            <mc:AlternateContent xmlns:mc="http://schemas.openxmlformats.org/markup-compatibility/2006">
              <mc:Choice xmlns:v="urn:schemas-microsoft-com:vml" Requires="v">
                <p:oleObj spid="_x0000_s2347793" name="Equation" r:id="rId22" imgW="190500" imgH="203200" progId="Equation.DSMT4">
                  <p:embed/>
                </p:oleObj>
              </mc:Choice>
              <mc:Fallback>
                <p:oleObj name="Equation" r:id="rId22" imgW="190500" imgH="203200" progId="Equation.DSMT4">
                  <p:embed/>
                  <p:pic>
                    <p:nvPicPr>
                      <p:cNvPr id="0" name=""/>
                      <p:cNvPicPr/>
                      <p:nvPr/>
                    </p:nvPicPr>
                    <p:blipFill>
                      <a:blip r:embed="rId23"/>
                      <a:stretch>
                        <a:fillRect/>
                      </a:stretch>
                    </p:blipFill>
                    <p:spPr>
                      <a:xfrm>
                        <a:off x="2836863" y="2406710"/>
                        <a:ext cx="319087" cy="338138"/>
                      </a:xfrm>
                      <a:prstGeom prst="rect">
                        <a:avLst/>
                      </a:prstGeom>
                    </p:spPr>
                  </p:pic>
                </p:oleObj>
              </mc:Fallback>
            </mc:AlternateContent>
          </a:graphicData>
        </a:graphic>
      </p:graphicFrame>
      <p:sp>
        <p:nvSpPr>
          <p:cNvPr id="47" name="TextBox 4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Picky but Important Points</a:t>
            </a:r>
            <a:endParaRPr lang="en-US" sz="2000" dirty="0">
              <a:latin typeface="Times New Roman"/>
              <a:cs typeface="Times New Roman"/>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2055905071"/>
              </p:ext>
            </p:extLst>
          </p:nvPr>
        </p:nvGraphicFramePr>
        <p:xfrm>
          <a:off x="4592638" y="2368610"/>
          <a:ext cx="1190625" cy="317500"/>
        </p:xfrm>
        <a:graphic>
          <a:graphicData uri="http://schemas.openxmlformats.org/presentationml/2006/ole">
            <mc:AlternateContent xmlns:mc="http://schemas.openxmlformats.org/markup-compatibility/2006">
              <mc:Choice xmlns:v="urn:schemas-microsoft-com:vml" Requires="v">
                <p:oleObj spid="_x0000_s2347794" name="Equation" r:id="rId24" imgW="711200" imgH="190500" progId="Equation.DSMT4">
                  <p:embed/>
                </p:oleObj>
              </mc:Choice>
              <mc:Fallback>
                <p:oleObj name="Equation" r:id="rId24" imgW="711200" imgH="190500" progId="Equation.DSMT4">
                  <p:embed/>
                  <p:pic>
                    <p:nvPicPr>
                      <p:cNvPr id="0" name=""/>
                      <p:cNvPicPr/>
                      <p:nvPr/>
                    </p:nvPicPr>
                    <p:blipFill>
                      <a:blip r:embed="rId25"/>
                      <a:stretch>
                        <a:fillRect/>
                      </a:stretch>
                    </p:blipFill>
                    <p:spPr>
                      <a:xfrm>
                        <a:off x="4592638" y="2368610"/>
                        <a:ext cx="1190625" cy="317500"/>
                      </a:xfrm>
                      <a:prstGeom prst="rect">
                        <a:avLst/>
                      </a:prstGeom>
                    </p:spPr>
                  </p:pic>
                </p:oleObj>
              </mc:Fallback>
            </mc:AlternateContent>
          </a:graphicData>
        </a:graphic>
      </p:graphicFrame>
      <p:sp>
        <p:nvSpPr>
          <p:cNvPr id="65" name="TextBox 64"/>
          <p:cNvSpPr txBox="1"/>
          <p:nvPr/>
        </p:nvSpPr>
        <p:spPr>
          <a:xfrm>
            <a:off x="574377" y="272910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nanofarad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a:t>
            </a:r>
            <a:r>
              <a:rPr lang="en-US" sz="2000" dirty="0" err="1">
                <a:solidFill>
                  <a:srgbClr val="0000FF"/>
                </a:solidFill>
                <a:latin typeface="Times New Roman"/>
                <a:cs typeface="Times New Roman"/>
              </a:rPr>
              <a:t>nf</a:t>
            </a:r>
            <a:r>
              <a:rPr lang="en-US" sz="2000" dirty="0">
                <a:solidFill>
                  <a:srgbClr val="0000FF"/>
                </a:solidFill>
                <a:latin typeface="Times New Roman"/>
                <a:cs typeface="Times New Roman"/>
              </a:rPr>
              <a:t>)</a:t>
            </a:r>
            <a:r>
              <a:rPr lang="en-US" sz="2000" dirty="0">
                <a:solidFill>
                  <a:srgbClr val="FF0000"/>
                </a:solidFill>
                <a:latin typeface="Apple Chancery"/>
                <a:cs typeface="Apple Chancery"/>
              </a:rPr>
              <a:t>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2021817451"/>
              </p:ext>
            </p:extLst>
          </p:nvPr>
        </p:nvGraphicFramePr>
        <p:xfrm>
          <a:off x="3792538" y="2756020"/>
          <a:ext cx="1190625" cy="317500"/>
        </p:xfrm>
        <a:graphic>
          <a:graphicData uri="http://schemas.openxmlformats.org/presentationml/2006/ole">
            <mc:AlternateContent xmlns:mc="http://schemas.openxmlformats.org/markup-compatibility/2006">
              <mc:Choice xmlns:v="urn:schemas-microsoft-com:vml" Requires="v">
                <p:oleObj spid="_x0000_s2347795" name="Equation" r:id="rId26" imgW="711200" imgH="190500" progId="Equation.DSMT4">
                  <p:embed/>
                </p:oleObj>
              </mc:Choice>
              <mc:Fallback>
                <p:oleObj name="Equation" r:id="rId26" imgW="711200" imgH="190500" progId="Equation.DSMT4">
                  <p:embed/>
                  <p:pic>
                    <p:nvPicPr>
                      <p:cNvPr id="0" name=""/>
                      <p:cNvPicPr/>
                      <p:nvPr/>
                    </p:nvPicPr>
                    <p:blipFill>
                      <a:blip r:embed="rId27"/>
                      <a:stretch>
                        <a:fillRect/>
                      </a:stretch>
                    </p:blipFill>
                    <p:spPr>
                      <a:xfrm>
                        <a:off x="3792538" y="2756020"/>
                        <a:ext cx="1190625" cy="317500"/>
                      </a:xfrm>
                      <a:prstGeom prst="rect">
                        <a:avLst/>
                      </a:prstGeom>
                    </p:spPr>
                  </p:pic>
                </p:oleObj>
              </mc:Fallback>
            </mc:AlternateContent>
          </a:graphicData>
        </a:graphic>
      </p:graphicFrame>
      <p:sp>
        <p:nvSpPr>
          <p:cNvPr id="67" name="TextBox 66"/>
          <p:cNvSpPr txBox="1"/>
          <p:nvPr/>
        </p:nvSpPr>
        <p:spPr>
          <a:xfrm>
            <a:off x="574377" y="3141912"/>
            <a:ext cx="6583556" cy="400110"/>
          </a:xfrm>
          <a:prstGeom prst="rect">
            <a:avLst/>
          </a:prstGeom>
          <a:noFill/>
        </p:spPr>
        <p:txBody>
          <a:bodyPr wrap="square" rtlCol="0">
            <a:spAutoFit/>
          </a:bodyPr>
          <a:lstStyle/>
          <a:p>
            <a:r>
              <a:rPr lang="en-US" sz="2000" dirty="0">
                <a:solidFill>
                  <a:srgbClr val="FF0000"/>
                </a:solidFill>
                <a:latin typeface="Apple Chancery"/>
                <a:cs typeface="Apple Chancery"/>
              </a:rPr>
              <a:t>--</a:t>
            </a:r>
            <a:r>
              <a:rPr lang="en-US" sz="2000" dirty="0" err="1">
                <a:solidFill>
                  <a:srgbClr val="FF0000"/>
                </a:solidFill>
                <a:latin typeface="Apple Chancery"/>
                <a:cs typeface="Apple Chancery"/>
              </a:rPr>
              <a:t>picofarad</a:t>
            </a:r>
            <a:r>
              <a:rPr lang="en-US" sz="2000" dirty="0">
                <a:solidFill>
                  <a:srgbClr val="FF0000"/>
                </a:solidFill>
                <a:latin typeface="Apple Chancery"/>
                <a:cs typeface="Apple Chancery"/>
              </a:rPr>
              <a:t> </a:t>
            </a:r>
            <a:r>
              <a:rPr lang="en-US" sz="2000" dirty="0">
                <a:solidFill>
                  <a:srgbClr val="0000FF"/>
                </a:solidFill>
                <a:latin typeface="Times New Roman"/>
                <a:cs typeface="Times New Roman"/>
              </a:rPr>
              <a:t>(</a:t>
            </a:r>
            <a:r>
              <a:rPr lang="en-US" sz="2000" dirty="0" err="1">
                <a:solidFill>
                  <a:srgbClr val="0000FF"/>
                </a:solidFill>
                <a:latin typeface="Times New Roman"/>
                <a:cs typeface="Times New Roman"/>
              </a:rPr>
              <a:t>pf</a:t>
            </a:r>
            <a:r>
              <a:rPr lang="en-US" sz="2000" dirty="0">
                <a:solidFill>
                  <a:srgbClr val="0000FF"/>
                </a:solidFill>
                <a:latin typeface="Times New Roman"/>
                <a:cs typeface="Times New Roman"/>
              </a:rPr>
              <a:t>) </a:t>
            </a:r>
            <a:r>
              <a:rPr lang="en-US" sz="2000" dirty="0">
                <a:latin typeface="Times New Roman"/>
                <a:cs typeface="Times New Roman"/>
              </a:rPr>
              <a:t>range</a:t>
            </a:r>
            <a:r>
              <a:rPr lang="en-US" sz="2000" dirty="0">
                <a:solidFill>
                  <a:srgbClr val="000000"/>
                </a:solidFill>
                <a:latin typeface="Apple Chancery"/>
                <a:cs typeface="Apple Chancery"/>
              </a:rPr>
              <a:t>: </a:t>
            </a:r>
            <a:r>
              <a:rPr lang="en-US" sz="2000" dirty="0">
                <a:latin typeface="Times New Roman"/>
                <a:cs typeface="Times New Roman"/>
              </a:rPr>
              <a:t>this is</a:t>
            </a:r>
            <a:endParaRPr lang="en-US" sz="2000" i="1" dirty="0">
              <a:solidFill>
                <a:srgbClr val="0000FF"/>
              </a:solidFill>
              <a:latin typeface="Times New Roman"/>
              <a:cs typeface="Times New Roman"/>
            </a:endParaRPr>
          </a:p>
        </p:txBody>
      </p:sp>
      <p:graphicFrame>
        <p:nvGraphicFramePr>
          <p:cNvPr id="68" name="Object 67"/>
          <p:cNvGraphicFramePr>
            <a:graphicFrameLocks noChangeAspect="1"/>
          </p:cNvGraphicFramePr>
          <p:nvPr>
            <p:extLst>
              <p:ext uri="{D42A27DB-BD31-4B8C-83A1-F6EECF244321}">
                <p14:modId xmlns:p14="http://schemas.microsoft.com/office/powerpoint/2010/main" val="563701956"/>
              </p:ext>
            </p:extLst>
          </p:nvPr>
        </p:nvGraphicFramePr>
        <p:xfrm>
          <a:off x="3671888" y="3168650"/>
          <a:ext cx="1254125" cy="317500"/>
        </p:xfrm>
        <a:graphic>
          <a:graphicData uri="http://schemas.openxmlformats.org/presentationml/2006/ole">
            <mc:AlternateContent xmlns:mc="http://schemas.openxmlformats.org/markup-compatibility/2006">
              <mc:Choice xmlns:v="urn:schemas-microsoft-com:vml" Requires="v">
                <p:oleObj spid="_x0000_s2347796" name="Equation" r:id="rId28" imgW="749300" imgH="190500" progId="Equation.DSMT4">
                  <p:embed/>
                </p:oleObj>
              </mc:Choice>
              <mc:Fallback>
                <p:oleObj name="Equation" r:id="rId28" imgW="749300" imgH="190500" progId="Equation.DSMT4">
                  <p:embed/>
                  <p:pic>
                    <p:nvPicPr>
                      <p:cNvPr id="0" name=""/>
                      <p:cNvPicPr/>
                      <p:nvPr/>
                    </p:nvPicPr>
                    <p:blipFill>
                      <a:blip r:embed="rId29"/>
                      <a:stretch>
                        <a:fillRect/>
                      </a:stretch>
                    </p:blipFill>
                    <p:spPr>
                      <a:xfrm>
                        <a:off x="3671888" y="3168650"/>
                        <a:ext cx="1254125" cy="317500"/>
                      </a:xfrm>
                      <a:prstGeom prst="rect">
                        <a:avLst/>
                      </a:prstGeom>
                    </p:spPr>
                  </p:pic>
                </p:oleObj>
              </mc:Fallback>
            </mc:AlternateContent>
          </a:graphicData>
        </a:graphic>
      </p:graphicFrame>
      <p:grpSp>
        <p:nvGrpSpPr>
          <p:cNvPr id="11" name="Group 10"/>
          <p:cNvGrpSpPr/>
          <p:nvPr/>
        </p:nvGrpSpPr>
        <p:grpSpPr>
          <a:xfrm>
            <a:off x="7602227" y="2087692"/>
            <a:ext cx="784122" cy="1676400"/>
            <a:chOff x="7602227" y="2087692"/>
            <a:chExt cx="784122" cy="1676400"/>
          </a:xfrm>
        </p:grpSpPr>
        <p:graphicFrame>
          <p:nvGraphicFramePr>
            <p:cNvPr id="61" name="Object 60"/>
            <p:cNvGraphicFramePr>
              <a:graphicFrameLocks noChangeAspect="1"/>
            </p:cNvGraphicFramePr>
            <p:nvPr>
              <p:extLst>
                <p:ext uri="{D42A27DB-BD31-4B8C-83A1-F6EECF244321}">
                  <p14:modId xmlns:p14="http://schemas.microsoft.com/office/powerpoint/2010/main" val="371598593"/>
                </p:ext>
              </p:extLst>
            </p:nvPr>
          </p:nvGraphicFramePr>
          <p:xfrm>
            <a:off x="7893050" y="3364222"/>
            <a:ext cx="234950" cy="317500"/>
          </p:xfrm>
          <a:graphic>
            <a:graphicData uri="http://schemas.openxmlformats.org/presentationml/2006/ole">
              <mc:AlternateContent xmlns:mc="http://schemas.openxmlformats.org/markup-compatibility/2006">
                <mc:Choice xmlns:v="urn:schemas-microsoft-com:vml" Requires="v">
                  <p:oleObj spid="_x0000_s2347797" name="Equation" r:id="rId30" imgW="139700" imgH="190500" progId="Equation.DSMT4">
                    <p:embed/>
                  </p:oleObj>
                </mc:Choice>
                <mc:Fallback>
                  <p:oleObj name="Equation" r:id="rId30" imgW="139700" imgH="190500" progId="Equation.DSMT4">
                    <p:embed/>
                    <p:pic>
                      <p:nvPicPr>
                        <p:cNvPr id="0" name=""/>
                        <p:cNvPicPr/>
                        <p:nvPr/>
                      </p:nvPicPr>
                      <p:blipFill>
                        <a:blip r:embed="rId31"/>
                        <a:stretch>
                          <a:fillRect/>
                        </a:stretch>
                      </p:blipFill>
                      <p:spPr>
                        <a:xfrm>
                          <a:off x="7893050" y="3364222"/>
                          <a:ext cx="234950" cy="317500"/>
                        </a:xfrm>
                        <a:prstGeom prst="rect">
                          <a:avLst/>
                        </a:prstGeom>
                      </p:spPr>
                    </p:pic>
                  </p:oleObj>
                </mc:Fallback>
              </mc:AlternateContent>
            </a:graphicData>
          </a:graphic>
        </p:graphicFrame>
        <p:cxnSp>
          <p:nvCxnSpPr>
            <p:cNvPr id="10" name="Straight Arrow Connector 9"/>
            <p:cNvCxnSpPr/>
            <p:nvPr/>
          </p:nvCxnSpPr>
          <p:spPr>
            <a:xfrm>
              <a:off x="7602227" y="20876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7611752" y="26464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621277" y="32052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7630802" y="3764092"/>
              <a:ext cx="75554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74" name="Object 73"/>
          <p:cNvGraphicFramePr>
            <a:graphicFrameLocks noChangeAspect="1"/>
          </p:cNvGraphicFramePr>
          <p:nvPr>
            <p:extLst>
              <p:ext uri="{D42A27DB-BD31-4B8C-83A1-F6EECF244321}">
                <p14:modId xmlns:p14="http://schemas.microsoft.com/office/powerpoint/2010/main" val="3873803850"/>
              </p:ext>
            </p:extLst>
          </p:nvPr>
        </p:nvGraphicFramePr>
        <p:xfrm>
          <a:off x="2762250" y="5666481"/>
          <a:ext cx="2060575" cy="423863"/>
        </p:xfrm>
        <a:graphic>
          <a:graphicData uri="http://schemas.openxmlformats.org/presentationml/2006/ole">
            <mc:AlternateContent xmlns:mc="http://schemas.openxmlformats.org/markup-compatibility/2006">
              <mc:Choice xmlns:v="urn:schemas-microsoft-com:vml" Requires="v">
                <p:oleObj spid="_x0000_s2347798" name="Equation" r:id="rId32" imgW="1231900" imgH="254000" progId="Equation.DSMT4">
                  <p:embed/>
                </p:oleObj>
              </mc:Choice>
              <mc:Fallback>
                <p:oleObj name="Equation" r:id="rId32" imgW="1231900" imgH="254000" progId="Equation.DSMT4">
                  <p:embed/>
                  <p:pic>
                    <p:nvPicPr>
                      <p:cNvPr id="0" name=""/>
                      <p:cNvPicPr/>
                      <p:nvPr/>
                    </p:nvPicPr>
                    <p:blipFill>
                      <a:blip r:embed="rId33"/>
                      <a:stretch>
                        <a:fillRect/>
                      </a:stretch>
                    </p:blipFill>
                    <p:spPr>
                      <a:xfrm>
                        <a:off x="2762250" y="5666481"/>
                        <a:ext cx="2060575" cy="423863"/>
                      </a:xfrm>
                      <a:prstGeom prst="rect">
                        <a:avLst/>
                      </a:prstGeom>
                    </p:spPr>
                  </p:pic>
                </p:oleObj>
              </mc:Fallback>
            </mc:AlternateContent>
          </a:graphicData>
        </a:graphic>
      </p:graphicFrame>
      <p:sp>
        <p:nvSpPr>
          <p:cNvPr id="75" name="TextBox 74"/>
          <p:cNvSpPr txBox="1"/>
          <p:nvPr/>
        </p:nvSpPr>
        <p:spPr>
          <a:xfrm>
            <a:off x="449486" y="6101595"/>
            <a:ext cx="6668760" cy="400110"/>
          </a:xfrm>
          <a:prstGeom prst="rect">
            <a:avLst/>
          </a:prstGeom>
          <a:noFill/>
        </p:spPr>
        <p:txBody>
          <a:bodyPr wrap="square" rtlCol="0">
            <a:spAutoFit/>
          </a:bodyPr>
          <a:lstStyle/>
          <a:p>
            <a:r>
              <a:rPr lang="en-US" sz="2000" dirty="0">
                <a:latin typeface="Times New Roman"/>
                <a:cs typeface="Times New Roman"/>
              </a:rPr>
              <a:t>This observation is going to be important shortly!</a:t>
            </a:r>
            <a:endParaRPr lang="en-US" sz="2000" i="1" dirty="0">
              <a:solidFill>
                <a:srgbClr val="0000FF"/>
              </a:solidFill>
              <a:latin typeface="Times New Roman"/>
              <a:cs typeface="Times New Roman"/>
            </a:endParaRPr>
          </a:p>
        </p:txBody>
      </p:sp>
      <p:graphicFrame>
        <p:nvGraphicFramePr>
          <p:cNvPr id="77" name="Object 76"/>
          <p:cNvGraphicFramePr>
            <a:graphicFrameLocks noChangeAspect="1"/>
          </p:cNvGraphicFramePr>
          <p:nvPr>
            <p:extLst>
              <p:ext uri="{D42A27DB-BD31-4B8C-83A1-F6EECF244321}">
                <p14:modId xmlns:p14="http://schemas.microsoft.com/office/powerpoint/2010/main" val="3951623783"/>
              </p:ext>
            </p:extLst>
          </p:nvPr>
        </p:nvGraphicFramePr>
        <p:xfrm>
          <a:off x="1714500" y="4968875"/>
          <a:ext cx="1042988" cy="382588"/>
        </p:xfrm>
        <a:graphic>
          <a:graphicData uri="http://schemas.openxmlformats.org/presentationml/2006/ole">
            <mc:AlternateContent xmlns:mc="http://schemas.openxmlformats.org/markup-compatibility/2006">
              <mc:Choice xmlns:v="urn:schemas-microsoft-com:vml" Requires="v">
                <p:oleObj spid="_x0000_s2347799" name="Equation" r:id="rId34" imgW="622300" imgH="228600" progId="Equation.DSMT4">
                  <p:embed/>
                </p:oleObj>
              </mc:Choice>
              <mc:Fallback>
                <p:oleObj name="Equation" r:id="rId34" imgW="622300" imgH="228600" progId="Equation.DSMT4">
                  <p:embed/>
                  <p:pic>
                    <p:nvPicPr>
                      <p:cNvPr id="0" name=""/>
                      <p:cNvPicPr/>
                      <p:nvPr/>
                    </p:nvPicPr>
                    <p:blipFill>
                      <a:blip r:embed="rId35"/>
                      <a:stretch>
                        <a:fillRect/>
                      </a:stretch>
                    </p:blipFill>
                    <p:spPr>
                      <a:xfrm>
                        <a:off x="1714500" y="4968875"/>
                        <a:ext cx="1042988" cy="382588"/>
                      </a:xfrm>
                      <a:prstGeom prst="rect">
                        <a:avLst/>
                      </a:prstGeom>
                    </p:spPr>
                  </p:pic>
                </p:oleObj>
              </mc:Fallback>
            </mc:AlternateContent>
          </a:graphicData>
        </a:graphic>
      </p:graphicFrame>
    </p:spTree>
    <p:extLst>
      <p:ext uri="{BB962C8B-B14F-4D97-AF65-F5344CB8AC3E}">
        <p14:creationId xmlns:p14="http://schemas.microsoft.com/office/powerpoint/2010/main" val="40501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dissolve">
                                      <p:cBhvr>
                                        <p:cTn id="15" dur="500"/>
                                        <p:tgtEl>
                                          <p:spTgt spid="64"/>
                                        </p:tgtEl>
                                      </p:cBhvr>
                                    </p:animEffect>
                                  </p:childTnLst>
                                </p:cTn>
                              </p:par>
                              <p:par>
                                <p:cTn id="16" presetID="9"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dissolve">
                                      <p:cBhvr>
                                        <p:cTn id="18" dur="500"/>
                                        <p:tgtEl>
                                          <p:spTgt spid="6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dissolv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dissolve">
                                      <p:cBhvr>
                                        <p:cTn id="26" dur="500"/>
                                        <p:tgtEl>
                                          <p:spTgt spid="6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ssolve">
                                      <p:cBhvr>
                                        <p:cTn id="34" dur="500"/>
                                        <p:tgtEl>
                                          <p:spTgt spid="6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dissolv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dissolve">
                                      <p:cBhvr>
                                        <p:cTn id="42" dur="500"/>
                                        <p:tgtEl>
                                          <p:spTgt spid="5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par>
                                <p:cTn id="46" presetID="9"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par>
                                <p:cTn id="49" presetID="9"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dissolve">
                                      <p:cBhvr>
                                        <p:cTn id="51" dur="500"/>
                                        <p:tgtEl>
                                          <p:spTgt spid="45"/>
                                        </p:tgtEl>
                                      </p:cBhvr>
                                    </p:animEffect>
                                  </p:childTnLst>
                                </p:cTn>
                              </p:par>
                              <p:par>
                                <p:cTn id="52" presetID="9"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dissolve">
                                      <p:cBhvr>
                                        <p:cTn id="54" dur="500"/>
                                        <p:tgtEl>
                                          <p:spTgt spid="53"/>
                                        </p:tgtEl>
                                      </p:cBhvr>
                                    </p:animEffect>
                                  </p:childTnLst>
                                </p:cTn>
                              </p:par>
                              <p:par>
                                <p:cTn id="55" presetID="9"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dissolve">
                                      <p:cBhvr>
                                        <p:cTn id="57" dur="500"/>
                                        <p:tgtEl>
                                          <p:spTgt spid="54"/>
                                        </p:tgtEl>
                                      </p:cBhvr>
                                    </p:animEffect>
                                  </p:childTnLst>
                                </p:cTn>
                              </p:par>
                              <p:par>
                                <p:cTn id="58" presetID="9"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dissolve">
                                      <p:cBhvr>
                                        <p:cTn id="60" dur="500"/>
                                        <p:tgtEl>
                                          <p:spTgt spid="46"/>
                                        </p:tgtEl>
                                      </p:cBhvr>
                                    </p:animEffect>
                                  </p:childTnLst>
                                </p:cTn>
                              </p:par>
                              <p:par>
                                <p:cTn id="61" presetID="9"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tgtEl>
                                          <p:spTgt spid="6"/>
                                        </p:tgtEl>
                                      </p:cBhvr>
                                    </p:animEffect>
                                  </p:childTnLst>
                                </p:cTn>
                              </p:par>
                              <p:par>
                                <p:cTn id="64" presetID="9"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dissolve">
                                      <p:cBhvr>
                                        <p:cTn id="71" dur="500"/>
                                        <p:tgtEl>
                                          <p:spTgt spid="58"/>
                                        </p:tgtEl>
                                      </p:cBhvr>
                                    </p:animEffect>
                                  </p:childTnLst>
                                </p:cTn>
                              </p:par>
                              <p:par>
                                <p:cTn id="72" presetID="9" presetClass="entr" presetSubtype="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dissolve">
                                      <p:cBhvr>
                                        <p:cTn id="74" dur="500"/>
                                        <p:tgtEl>
                                          <p:spTgt spid="6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dissolve">
                                      <p:cBhvr>
                                        <p:cTn id="79" dur="500"/>
                                        <p:tgtEl>
                                          <p:spTgt spid="77"/>
                                        </p:tgtEl>
                                      </p:cBhvr>
                                    </p:animEffect>
                                  </p:childTnLst>
                                </p:cTn>
                              </p:par>
                              <p:par>
                                <p:cTn id="80" presetID="9" presetClass="entr" presetSubtype="0" fill="hold"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dissolve">
                                      <p:cBhvr>
                                        <p:cTn id="82" dur="500"/>
                                        <p:tgtEl>
                                          <p:spTgt spid="6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dissolve">
                                      <p:cBhvr>
                                        <p:cTn id="85" dur="5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dissolve">
                                      <p:cBhvr>
                                        <p:cTn id="90" dur="500"/>
                                        <p:tgtEl>
                                          <p:spTgt spid="74"/>
                                        </p:tgtEl>
                                      </p:cBhvr>
                                    </p:animEffect>
                                  </p:childTnLst>
                                </p:cTn>
                              </p:par>
                              <p:par>
                                <p:cTn id="91" presetID="9" presetClass="entr" presetSubtype="0" fill="hold"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dissolve">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dissolve">
                                      <p:cBhvr>
                                        <p:cTn id="9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56" grpId="0"/>
      <p:bldP spid="48" grpId="0"/>
      <p:bldP spid="3" grpId="0" animBg="1"/>
      <p:bldP spid="58" grpId="0"/>
      <p:bldP spid="65" grpId="0"/>
      <p:bldP spid="67"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7"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663575"/>
            <a:ext cx="5308600" cy="525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dirty="0">
                <a:solidFill>
                  <a:srgbClr val="FF0000"/>
                </a:solidFill>
                <a:latin typeface="Apple Chancery"/>
                <a:ea typeface="ＭＳ Ｐゴシック" charset="0"/>
                <a:cs typeface="Apple Chancery"/>
              </a:rPr>
              <a:t>Example 1</a:t>
            </a:r>
            <a:r>
              <a:rPr lang="en-US" sz="2000" dirty="0">
                <a:latin typeface="Times New Roman"/>
                <a:ea typeface="ＭＳ Ｐゴシック" charset="0"/>
                <a:cs typeface="Times New Roman"/>
              </a:rPr>
              <a:t>  (courtesy of Mr. White)</a:t>
            </a:r>
            <a:endParaRPr lang="en-US" sz="2800" dirty="0">
              <a:solidFill>
                <a:srgbClr val="FF0000"/>
              </a:solidFill>
              <a:latin typeface="Apple Chancery"/>
              <a:ea typeface="ＭＳ Ｐゴシック" charset="0"/>
              <a:cs typeface="Apple Chancery"/>
            </a:endParaRPr>
          </a:p>
        </p:txBody>
      </p:sp>
      <p:sp>
        <p:nvSpPr>
          <p:cNvPr id="12" name="Rectangle 10"/>
          <p:cNvSpPr>
            <a:spLocks noChangeArrowheads="1"/>
          </p:cNvSpPr>
          <p:nvPr/>
        </p:nvSpPr>
        <p:spPr bwMode="auto">
          <a:xfrm>
            <a:off x="368300" y="762000"/>
            <a:ext cx="40513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What is </a:t>
            </a:r>
            <a:r>
              <a:rPr lang="en-US" sz="2000" dirty="0">
                <a:latin typeface="Times New Roman"/>
                <a:cs typeface="Times New Roman"/>
              </a:rPr>
              <a:t>the </a:t>
            </a:r>
            <a:r>
              <a:rPr lang="en-US" sz="2000" dirty="0">
                <a:solidFill>
                  <a:srgbClr val="0000FF"/>
                </a:solidFill>
                <a:latin typeface="Times New Roman"/>
                <a:cs typeface="Times New Roman"/>
              </a:rPr>
              <a:t>capacitance</a:t>
            </a:r>
            <a:r>
              <a:rPr lang="en-US" sz="2000" dirty="0">
                <a:latin typeface="Times New Roman"/>
                <a:cs typeface="Times New Roman"/>
              </a:rPr>
              <a:t> of this system, where </a:t>
            </a:r>
            <a:r>
              <a:rPr lang="en-US" sz="2000" dirty="0">
                <a:solidFill>
                  <a:srgbClr val="0000FF"/>
                </a:solidFill>
                <a:latin typeface="Times New Roman"/>
                <a:cs typeface="Times New Roman"/>
              </a:rPr>
              <a:t>each conductor </a:t>
            </a:r>
            <a:r>
              <a:rPr lang="en-US" sz="2000" dirty="0">
                <a:latin typeface="Times New Roman"/>
                <a:cs typeface="Times New Roman"/>
              </a:rPr>
              <a:t>has a charge of </a:t>
            </a:r>
            <a:r>
              <a:rPr lang="en-US" sz="2000" dirty="0">
                <a:solidFill>
                  <a:srgbClr val="FF0000"/>
                </a:solidFill>
                <a:latin typeface="Times New Roman"/>
                <a:cs typeface="Times New Roman"/>
              </a:rPr>
              <a:t>+/- 3 Coulombs</a:t>
            </a:r>
            <a:r>
              <a:rPr lang="en-US" sz="2000" dirty="0">
                <a:latin typeface="Times New Roman"/>
                <a:cs typeface="Times New Roman"/>
              </a:rPr>
              <a:t>, and a </a:t>
            </a:r>
            <a:r>
              <a:rPr lang="en-US" sz="2000" dirty="0">
                <a:solidFill>
                  <a:srgbClr val="FF0000"/>
                </a:solidFill>
                <a:latin typeface="Times New Roman"/>
                <a:cs typeface="Times New Roman"/>
              </a:rPr>
              <a:t>9-Volt potential</a:t>
            </a:r>
            <a:r>
              <a:rPr lang="en-US" sz="2000" dirty="0">
                <a:latin typeface="Times New Roman"/>
                <a:cs typeface="Times New Roman"/>
              </a:rPr>
              <a:t> exists between the two conductors?</a:t>
            </a:r>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graphicFrame>
        <p:nvGraphicFramePr>
          <p:cNvPr id="16" name="Object 15"/>
          <p:cNvGraphicFramePr>
            <a:graphicFrameLocks noChangeAspect="1"/>
          </p:cNvGraphicFramePr>
          <p:nvPr>
            <p:extLst>
              <p:ext uri="{D42A27DB-BD31-4B8C-83A1-F6EECF244321}">
                <p14:modId xmlns:p14="http://schemas.microsoft.com/office/powerpoint/2010/main" val="3491781800"/>
              </p:ext>
            </p:extLst>
          </p:nvPr>
        </p:nvGraphicFramePr>
        <p:xfrm>
          <a:off x="1304925" y="2595563"/>
          <a:ext cx="1533525" cy="1652587"/>
        </p:xfrm>
        <a:graphic>
          <a:graphicData uri="http://schemas.openxmlformats.org/presentationml/2006/ole">
            <mc:AlternateContent xmlns:mc="http://schemas.openxmlformats.org/markup-compatibility/2006">
              <mc:Choice xmlns:v="urn:schemas-microsoft-com:vml" Requires="v">
                <p:oleObj spid="_x0000_s2266231" name="Equation" r:id="rId5" imgW="914400" imgH="990600" progId="Equation.DSMT4">
                  <p:embed/>
                </p:oleObj>
              </mc:Choice>
              <mc:Fallback>
                <p:oleObj name="Equation" r:id="rId5" imgW="914400" imgH="990600" progId="Equation.DSMT4">
                  <p:embed/>
                  <p:pic>
                    <p:nvPicPr>
                      <p:cNvPr id="0" name=""/>
                      <p:cNvPicPr/>
                      <p:nvPr/>
                    </p:nvPicPr>
                    <p:blipFill>
                      <a:blip r:embed="rId6"/>
                      <a:stretch>
                        <a:fillRect/>
                      </a:stretch>
                    </p:blipFill>
                    <p:spPr>
                      <a:xfrm>
                        <a:off x="1304925" y="2595563"/>
                        <a:ext cx="1533525" cy="1652587"/>
                      </a:xfrm>
                      <a:prstGeom prst="rect">
                        <a:avLst/>
                      </a:prstGeom>
                    </p:spPr>
                  </p:pic>
                </p:oleObj>
              </mc:Fallback>
            </mc:AlternateContent>
          </a:graphicData>
        </a:graphic>
      </p:graphicFrame>
    </p:spTree>
    <p:extLst>
      <p:ext uri="{BB962C8B-B14F-4D97-AF65-F5344CB8AC3E}">
        <p14:creationId xmlns:p14="http://schemas.microsoft.com/office/powerpoint/2010/main" val="30439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7"/>
          <p:cNvSpPr>
            <a:spLocks noChangeArrowheads="1"/>
          </p:cNvSpPr>
          <p:nvPr/>
        </p:nvSpPr>
        <p:spPr bwMode="auto">
          <a:xfrm>
            <a:off x="0" y="0"/>
            <a:ext cx="9140825" cy="6858000"/>
          </a:xfrm>
          <a:prstGeom prst="rect">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dirty="0">
                <a:solidFill>
                  <a:srgbClr val="FF0000"/>
                </a:solidFill>
                <a:latin typeface="Apple Chancery"/>
                <a:ea typeface="ＭＳ Ｐゴシック" charset="0"/>
                <a:cs typeface="Apple Chancery"/>
              </a:rPr>
              <a:t>Example 2</a:t>
            </a:r>
            <a:r>
              <a:rPr lang="en-US" sz="2000" dirty="0">
                <a:latin typeface="Times New Roman"/>
                <a:ea typeface="ＭＳ Ｐゴシック" charset="0"/>
                <a:cs typeface="Times New Roman"/>
              </a:rPr>
              <a:t>  (courtesy of Mr. White)</a:t>
            </a:r>
            <a:endParaRPr lang="en-US" sz="2800" dirty="0">
              <a:solidFill>
                <a:srgbClr val="FF0000"/>
              </a:solidFill>
              <a:latin typeface="Apple Chancery"/>
              <a:ea typeface="ＭＳ Ｐゴシック" charset="0"/>
              <a:cs typeface="Apple Chancery"/>
            </a:endParaRPr>
          </a:p>
        </p:txBody>
      </p:sp>
      <p:sp>
        <p:nvSpPr>
          <p:cNvPr id="10" name="Rectangle 3"/>
          <p:cNvSpPr>
            <a:spLocks noChangeArrowheads="1"/>
          </p:cNvSpPr>
          <p:nvPr/>
        </p:nvSpPr>
        <p:spPr bwMode="auto">
          <a:xfrm>
            <a:off x="355600" y="762000"/>
            <a:ext cx="5473700"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Two conducting plates </a:t>
            </a:r>
            <a:r>
              <a:rPr lang="en-US" sz="2000" dirty="0">
                <a:latin typeface="Times New Roman"/>
                <a:cs typeface="Times New Roman"/>
              </a:rPr>
              <a:t>have a charge of </a:t>
            </a:r>
            <a:r>
              <a:rPr lang="en-US" sz="2000" dirty="0">
                <a:solidFill>
                  <a:srgbClr val="FF0000"/>
                </a:solidFill>
                <a:latin typeface="Times New Roman"/>
                <a:cs typeface="Times New Roman"/>
              </a:rPr>
              <a:t>1.2 </a:t>
            </a:r>
            <a:r>
              <a:rPr lang="en-US" altLang="ja-JP" sz="2000" dirty="0" err="1">
                <a:solidFill>
                  <a:srgbClr val="FF0000"/>
                </a:solidFill>
                <a:latin typeface="Times New Roman"/>
                <a:cs typeface="Times New Roman"/>
              </a:rPr>
              <a:t>mC</a:t>
            </a:r>
            <a:r>
              <a:rPr lang="en-US" sz="2000" dirty="0">
                <a:solidFill>
                  <a:srgbClr val="FF0000"/>
                </a:solidFill>
                <a:latin typeface="Times New Roman"/>
                <a:cs typeface="Times New Roman"/>
              </a:rPr>
              <a:t> </a:t>
            </a:r>
            <a:r>
              <a:rPr lang="en-US" sz="2000" dirty="0">
                <a:latin typeface="Times New Roman"/>
                <a:cs typeface="Times New Roman"/>
              </a:rPr>
              <a:t>on each, with a </a:t>
            </a:r>
            <a:r>
              <a:rPr lang="en-US" sz="2000" dirty="0">
                <a:solidFill>
                  <a:srgbClr val="FF0000"/>
                </a:solidFill>
                <a:latin typeface="Times New Roman"/>
                <a:cs typeface="Times New Roman"/>
              </a:rPr>
              <a:t>6.00-V</a:t>
            </a:r>
            <a:r>
              <a:rPr lang="en-US" sz="2000" dirty="0">
                <a:latin typeface="Times New Roman"/>
                <a:cs typeface="Times New Roman"/>
              </a:rPr>
              <a:t> potential difference between the two of them. What is the capacitance of this system?</a:t>
            </a:r>
          </a:p>
        </p:txBody>
      </p:sp>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graphicFrame>
        <p:nvGraphicFramePr>
          <p:cNvPr id="16" name="Object 15"/>
          <p:cNvGraphicFramePr>
            <a:graphicFrameLocks noChangeAspect="1"/>
          </p:cNvGraphicFramePr>
          <p:nvPr>
            <p:extLst>
              <p:ext uri="{D42A27DB-BD31-4B8C-83A1-F6EECF244321}">
                <p14:modId xmlns:p14="http://schemas.microsoft.com/office/powerpoint/2010/main" val="3317206723"/>
              </p:ext>
            </p:extLst>
          </p:nvPr>
        </p:nvGraphicFramePr>
        <p:xfrm>
          <a:off x="1117600" y="3327400"/>
          <a:ext cx="4324350" cy="1843088"/>
        </p:xfrm>
        <a:graphic>
          <a:graphicData uri="http://schemas.openxmlformats.org/presentationml/2006/ole">
            <mc:AlternateContent xmlns:mc="http://schemas.openxmlformats.org/markup-compatibility/2006">
              <mc:Choice xmlns:v="urn:schemas-microsoft-com:vml" Requires="v">
                <p:oleObj spid="_x0000_s2268288" name="Equation" r:id="rId4" imgW="2578100" imgH="1104900" progId="Equation.DSMT4">
                  <p:embed/>
                </p:oleObj>
              </mc:Choice>
              <mc:Fallback>
                <p:oleObj name="Equation" r:id="rId4" imgW="2578100" imgH="1104900" progId="Equation.DSMT4">
                  <p:embed/>
                  <p:pic>
                    <p:nvPicPr>
                      <p:cNvPr id="0" name=""/>
                      <p:cNvPicPr/>
                      <p:nvPr/>
                    </p:nvPicPr>
                    <p:blipFill>
                      <a:blip r:embed="rId5"/>
                      <a:stretch>
                        <a:fillRect/>
                      </a:stretch>
                    </p:blipFill>
                    <p:spPr>
                      <a:xfrm>
                        <a:off x="1117600" y="3327400"/>
                        <a:ext cx="4324350" cy="1843088"/>
                      </a:xfrm>
                      <a:prstGeom prst="rect">
                        <a:avLst/>
                      </a:prstGeom>
                    </p:spPr>
                  </p:pic>
                </p:oleObj>
              </mc:Fallback>
            </mc:AlternateContent>
          </a:graphicData>
        </a:graphic>
      </p:graphicFrame>
      <p:sp>
        <p:nvSpPr>
          <p:cNvPr id="17" name="Rectangle 3"/>
          <p:cNvSpPr>
            <a:spLocks noChangeArrowheads="1"/>
          </p:cNvSpPr>
          <p:nvPr/>
        </p:nvSpPr>
        <p:spPr bwMode="auto">
          <a:xfrm>
            <a:off x="635000" y="2133600"/>
            <a:ext cx="5473700"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The only thing </a:t>
            </a:r>
            <a:r>
              <a:rPr lang="en-US" sz="2000" dirty="0">
                <a:latin typeface="Times New Roman"/>
                <a:cs typeface="Times New Roman"/>
              </a:rPr>
              <a:t>tricky about this problem is that everything has to be in MKS—electrical potential in </a:t>
            </a:r>
            <a:r>
              <a:rPr lang="en-US" sz="2000" i="1" dirty="0">
                <a:latin typeface="Times New Roman"/>
                <a:cs typeface="Times New Roman"/>
              </a:rPr>
              <a:t>volts </a:t>
            </a:r>
            <a:r>
              <a:rPr lang="en-US" sz="2000" dirty="0">
                <a:latin typeface="Times New Roman"/>
                <a:cs typeface="Times New Roman"/>
              </a:rPr>
              <a:t>and charge in </a:t>
            </a:r>
            <a:r>
              <a:rPr lang="en-US" sz="2000" i="1" dirty="0">
                <a:latin typeface="Times New Roman"/>
                <a:cs typeface="Times New Roman"/>
              </a:rPr>
              <a:t>coulombs</a:t>
            </a:r>
            <a:r>
              <a:rPr lang="en-US" sz="2000" dirty="0">
                <a:latin typeface="Times New Roman"/>
                <a:cs typeface="Times New Roman"/>
              </a:rPr>
              <a:t>.  </a:t>
            </a:r>
            <a:r>
              <a:rPr lang="en-US" sz="2000" dirty="0" err="1">
                <a:latin typeface="Times New Roman"/>
                <a:cs typeface="Times New Roman"/>
              </a:rPr>
              <a:t>Sooo</a:t>
            </a:r>
            <a:r>
              <a:rPr lang="en-US" sz="2000" dirty="0">
                <a:latin typeface="Times New Roman"/>
                <a:cs typeface="Times New Roman"/>
              </a:rPr>
              <a:t> . . . </a:t>
            </a:r>
          </a:p>
        </p:txBody>
      </p:sp>
      <p:sp>
        <p:nvSpPr>
          <p:cNvPr id="18" name="Rectangle 3"/>
          <p:cNvSpPr>
            <a:spLocks noChangeArrowheads="1"/>
          </p:cNvSpPr>
          <p:nvPr/>
        </p:nvSpPr>
        <p:spPr bwMode="auto">
          <a:xfrm>
            <a:off x="635000" y="5381590"/>
            <a:ext cx="8204200" cy="841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000" dirty="0">
                <a:solidFill>
                  <a:srgbClr val="FF0000"/>
                </a:solidFill>
                <a:latin typeface="Apple Chancery"/>
                <a:cs typeface="Apple Chancery"/>
              </a:rPr>
              <a:t>Note:  </a:t>
            </a:r>
            <a:r>
              <a:rPr lang="en-US" sz="2000" dirty="0">
                <a:latin typeface="Times New Roman"/>
                <a:cs typeface="Times New Roman"/>
              </a:rPr>
              <a:t>Clearly you need to become familiar with the prefixes (and symbols) for </a:t>
            </a:r>
            <a:r>
              <a:rPr lang="en-US" sz="2000" dirty="0" err="1">
                <a:solidFill>
                  <a:srgbClr val="FF0000"/>
                </a:solidFill>
                <a:latin typeface="Times New Roman"/>
                <a:cs typeface="Times New Roman"/>
              </a:rPr>
              <a:t>milli</a:t>
            </a:r>
            <a:r>
              <a:rPr lang="en-US" sz="2000" dirty="0">
                <a:latin typeface="Times New Roman"/>
                <a:cs typeface="Times New Roman"/>
              </a:rPr>
              <a:t>, </a:t>
            </a:r>
            <a:r>
              <a:rPr lang="en-US" sz="2000" dirty="0">
                <a:solidFill>
                  <a:srgbClr val="FF0000"/>
                </a:solidFill>
                <a:latin typeface="Times New Roman"/>
                <a:cs typeface="Times New Roman"/>
              </a:rPr>
              <a:t>micro</a:t>
            </a:r>
            <a:r>
              <a:rPr lang="en-US" sz="2000" dirty="0">
                <a:latin typeface="Times New Roman"/>
                <a:cs typeface="Times New Roman"/>
              </a:rPr>
              <a:t>, </a:t>
            </a:r>
            <a:r>
              <a:rPr lang="en-US" sz="2000" dirty="0" err="1">
                <a:solidFill>
                  <a:srgbClr val="FF0000"/>
                </a:solidFill>
                <a:latin typeface="Times New Roman"/>
                <a:cs typeface="Times New Roman"/>
              </a:rPr>
              <a:t>nano</a:t>
            </a:r>
            <a:r>
              <a:rPr lang="en-US" sz="2000" dirty="0">
                <a:latin typeface="Times New Roman"/>
                <a:cs typeface="Times New Roman"/>
              </a:rPr>
              <a:t> and </a:t>
            </a:r>
            <a:r>
              <a:rPr lang="en-US" sz="2000" dirty="0" err="1">
                <a:solidFill>
                  <a:srgbClr val="FF0000"/>
                </a:solidFill>
                <a:latin typeface="Times New Roman"/>
                <a:cs typeface="Times New Roman"/>
              </a:rPr>
              <a:t>picofarads</a:t>
            </a:r>
            <a:r>
              <a:rPr lang="en-US" sz="2000" dirty="0">
                <a:latin typeface="Times New Roman"/>
                <a:cs typeface="Times New Roman"/>
              </a:rPr>
              <a:t>.</a:t>
            </a:r>
          </a:p>
        </p:txBody>
      </p:sp>
      <p:pic>
        <p:nvPicPr>
          <p:cNvPr id="66" name="Picture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6713" y="444500"/>
            <a:ext cx="14605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5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86765</TotalTime>
  <Words>4571</Words>
  <Application>Microsoft Macintosh PowerPoint</Application>
  <PresentationFormat>On-screen Show (4:3)</PresentationFormat>
  <Paragraphs>341</Paragraphs>
  <Slides>44</Slides>
  <Notes>42</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Apple Chancery</vt:lpstr>
      <vt:lpstr>Arial</vt:lpstr>
      <vt:lpstr>Calibri</vt:lpstr>
      <vt:lpstr>Gill Sans</vt:lpstr>
      <vt:lpstr>Lucida Grande</vt:lpstr>
      <vt:lpstr>Palatino</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(courtesy of Mr. White)</vt:lpstr>
      <vt:lpstr>Example 2  (courtesy of Mr. White)</vt:lpstr>
      <vt:lpstr>PowerPoint Presentation</vt:lpstr>
      <vt:lpstr>In a series combination of circuit elements, each element is attached to its neighbor on one side only.  What is common to all series combinations is current (i.e., the amount of charge that passes through the element per unit time).</vt:lpstr>
      <vt:lpstr>We know the total voltage-change across the battery, and hence across the capacitors, is      . Logic additionally dictates that: </vt:lpstr>
      <vt:lpstr>PowerPoint Presentation</vt:lpstr>
      <vt:lpstr>Example 7: Derive an expression for, then determine the equivalent capacitance of the capacitor combination shown to the right.  Assume all the capacitors are                  </vt:lpstr>
      <vt:lpstr>PowerPoint Presentation</vt:lpstr>
      <vt:lpstr>PowerPoint Presentation</vt:lpstr>
      <vt:lpstr>Example 3:  Derive an expression for the capacitance of a conducting sphere of radius a.  (I’ve never understood why textbooks think this obscure problem is interesting enough to do, but ours does so I’m covering it.) </vt:lpstr>
      <vt:lpstr>PowerPoint Presentation</vt:lpstr>
      <vt:lpstr>PowerPoint Presentation</vt:lpstr>
      <vt:lpstr>Example 4:  Derive an expression for the capacitance of a parallel plate capacitor of plate area A whose distance between its plates is d.  </vt:lpstr>
      <vt:lpstr>PowerPoint Presentation</vt:lpstr>
      <vt:lpstr>Example 5: Derive an expression for the capacitance-per-unit-length of a coaxial cable of inside radius a and outside radius b.  </vt:lpstr>
      <vt:lpstr>PowerPoint Presentation</vt:lpstr>
      <vt:lpstr>Point of order: what would have happened if we had defined the inner section a charge density       and the outer shell a charge density of      ? </vt:lpstr>
      <vt:lpstr>Example 6: Derive an expression for the capacitance of concentric spherical shells of inside radius a and outside radius 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8:  Genesis of dielectric constant: Derive an expression for the capacitance of a parallel plate capacitor of plate area A and distance between the plates d if it has between its plates an insulator.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7  (courtesy of Mr. White)</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1790</cp:revision>
  <cp:lastPrinted>2020-02-26T16:20:02Z</cp:lastPrinted>
  <dcterms:created xsi:type="dcterms:W3CDTF">2017-08-16T17:34:12Z</dcterms:created>
  <dcterms:modified xsi:type="dcterms:W3CDTF">2022-02-09T17:15:00Z</dcterms:modified>
</cp:coreProperties>
</file>