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p4" ContentType="video/mp4"/>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2"/>
  </p:notesMasterIdLst>
  <p:sldIdLst>
    <p:sldId id="327" r:id="rId2"/>
    <p:sldId id="608" r:id="rId3"/>
    <p:sldId id="642" r:id="rId4"/>
    <p:sldId id="607" r:id="rId5"/>
    <p:sldId id="676" r:id="rId6"/>
    <p:sldId id="677" r:id="rId7"/>
    <p:sldId id="609" r:id="rId8"/>
    <p:sldId id="678" r:id="rId9"/>
    <p:sldId id="645" r:id="rId10"/>
    <p:sldId id="646" r:id="rId11"/>
    <p:sldId id="647" r:id="rId12"/>
    <p:sldId id="655" r:id="rId13"/>
    <p:sldId id="648" r:id="rId14"/>
    <p:sldId id="679" r:id="rId15"/>
    <p:sldId id="649" r:id="rId16"/>
    <p:sldId id="650" r:id="rId17"/>
    <p:sldId id="651" r:id="rId18"/>
    <p:sldId id="652" r:id="rId19"/>
    <p:sldId id="653" r:id="rId20"/>
    <p:sldId id="654" r:id="rId21"/>
    <p:sldId id="656" r:id="rId22"/>
    <p:sldId id="657" r:id="rId23"/>
    <p:sldId id="611" r:id="rId24"/>
    <p:sldId id="659" r:id="rId25"/>
    <p:sldId id="658" r:id="rId26"/>
    <p:sldId id="713" r:id="rId27"/>
    <p:sldId id="714" r:id="rId28"/>
    <p:sldId id="613" r:id="rId29"/>
    <p:sldId id="660" r:id="rId30"/>
    <p:sldId id="615" r:id="rId31"/>
    <p:sldId id="616" r:id="rId32"/>
    <p:sldId id="621" r:id="rId33"/>
    <p:sldId id="622" r:id="rId34"/>
    <p:sldId id="690" r:id="rId35"/>
    <p:sldId id="691" r:id="rId36"/>
    <p:sldId id="692" r:id="rId37"/>
    <p:sldId id="668" r:id="rId38"/>
    <p:sldId id="667" r:id="rId39"/>
    <p:sldId id="669" r:id="rId40"/>
    <p:sldId id="670" r:id="rId41"/>
    <p:sldId id="673" r:id="rId42"/>
    <p:sldId id="671" r:id="rId43"/>
    <p:sldId id="666" r:id="rId44"/>
    <p:sldId id="675" r:id="rId45"/>
    <p:sldId id="701" r:id="rId46"/>
    <p:sldId id="702" r:id="rId47"/>
    <p:sldId id="703" r:id="rId48"/>
    <p:sldId id="704" r:id="rId49"/>
    <p:sldId id="680" r:id="rId50"/>
    <p:sldId id="747" r:id="rId51"/>
    <p:sldId id="716" r:id="rId52"/>
    <p:sldId id="746" r:id="rId53"/>
    <p:sldId id="743" r:id="rId54"/>
    <p:sldId id="683" r:id="rId55"/>
    <p:sldId id="695" r:id="rId56"/>
    <p:sldId id="696" r:id="rId57"/>
    <p:sldId id="705" r:id="rId58"/>
    <p:sldId id="697" r:id="rId59"/>
    <p:sldId id="700" r:id="rId60"/>
    <p:sldId id="706" r:id="rId61"/>
    <p:sldId id="707" r:id="rId62"/>
    <p:sldId id="715" r:id="rId63"/>
    <p:sldId id="684" r:id="rId64"/>
    <p:sldId id="709" r:id="rId65"/>
    <p:sldId id="710" r:id="rId66"/>
    <p:sldId id="711" r:id="rId67"/>
    <p:sldId id="712" r:id="rId68"/>
    <p:sldId id="685" r:id="rId69"/>
    <p:sldId id="686" r:id="rId70"/>
    <p:sldId id="687" r:id="rId7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F42C8"/>
    <a:srgbClr val="2A85F3"/>
    <a:srgbClr val="8DF313"/>
    <a:srgbClr val="C4FF11"/>
    <a:srgbClr val="6FD4FF"/>
    <a:srgbClr val="3366FF"/>
    <a:srgbClr val="DDD203"/>
    <a:srgbClr val="00F301"/>
    <a:srgbClr val="00C2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068"/>
    <p:restoredTop sz="94673"/>
  </p:normalViewPr>
  <p:slideViewPr>
    <p:cSldViewPr snapToGrid="0" snapToObjects="1">
      <p:cViewPr varScale="1">
        <p:scale>
          <a:sx n="96" d="100"/>
          <a:sy n="96" d="100"/>
        </p:scale>
        <p:origin x="168" y="14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0.emf"/><Relationship Id="rId7" Type="http://schemas.openxmlformats.org/officeDocument/2006/relationships/image" Target="../media/image48.emf"/><Relationship Id="rId2" Type="http://schemas.openxmlformats.org/officeDocument/2006/relationships/image" Target="../media/image26.emf"/><Relationship Id="rId1" Type="http://schemas.openxmlformats.org/officeDocument/2006/relationships/image" Target="../media/image32.emf"/><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e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image" Target="../media/image26.emf"/><Relationship Id="rId7" Type="http://schemas.openxmlformats.org/officeDocument/2006/relationships/image" Target="../media/image39.emf"/><Relationship Id="rId12" Type="http://schemas.openxmlformats.org/officeDocument/2006/relationships/image" Target="../media/image53.emf"/><Relationship Id="rId2" Type="http://schemas.openxmlformats.org/officeDocument/2006/relationships/image" Target="../media/image32.emf"/><Relationship Id="rId1" Type="http://schemas.openxmlformats.org/officeDocument/2006/relationships/image" Target="../media/image49.emf"/><Relationship Id="rId6" Type="http://schemas.openxmlformats.org/officeDocument/2006/relationships/image" Target="../media/image50.emf"/><Relationship Id="rId11" Type="http://schemas.openxmlformats.org/officeDocument/2006/relationships/image" Target="../media/image52.emf"/><Relationship Id="rId5" Type="http://schemas.openxmlformats.org/officeDocument/2006/relationships/image" Target="../media/image33.emf"/><Relationship Id="rId10" Type="http://schemas.openxmlformats.org/officeDocument/2006/relationships/image" Target="../media/image38.emf"/><Relationship Id="rId4" Type="http://schemas.openxmlformats.org/officeDocument/2006/relationships/image" Target="../media/image30.emf"/><Relationship Id="rId9" Type="http://schemas.openxmlformats.org/officeDocument/2006/relationships/image" Target="../media/image3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34.emf"/><Relationship Id="rId1" Type="http://schemas.openxmlformats.org/officeDocument/2006/relationships/image" Target="../media/image63.emf"/><Relationship Id="rId6" Type="http://schemas.openxmlformats.org/officeDocument/2006/relationships/image" Target="../media/image67.emf"/><Relationship Id="rId5" Type="http://schemas.openxmlformats.org/officeDocument/2006/relationships/image" Target="../media/image66.emf"/><Relationship Id="rId4" Type="http://schemas.openxmlformats.org/officeDocument/2006/relationships/image" Target="../media/image65.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image" Target="../media/image68.emf"/><Relationship Id="rId4" Type="http://schemas.openxmlformats.org/officeDocument/2006/relationships/image" Target="../media/image71.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image" Target="../media/image68.emf"/><Relationship Id="rId6" Type="http://schemas.openxmlformats.org/officeDocument/2006/relationships/image" Target="../media/image74.emf"/><Relationship Id="rId5" Type="http://schemas.openxmlformats.org/officeDocument/2006/relationships/image" Target="../media/image73.emf"/><Relationship Id="rId4" Type="http://schemas.openxmlformats.org/officeDocument/2006/relationships/image" Target="../media/image72.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emf"/><Relationship Id="rId1" Type="http://schemas.openxmlformats.org/officeDocument/2006/relationships/image" Target="../media/image75.emf"/><Relationship Id="rId4" Type="http://schemas.openxmlformats.org/officeDocument/2006/relationships/image" Target="../media/image78.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2.emf"/><Relationship Id="rId1" Type="http://schemas.openxmlformats.org/officeDocument/2006/relationships/image" Target="../media/image79.emf"/><Relationship Id="rId4" Type="http://schemas.openxmlformats.org/officeDocument/2006/relationships/image" Target="../media/image80.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81.emf"/><Relationship Id="rId1" Type="http://schemas.openxmlformats.org/officeDocument/2006/relationships/image" Target="../media/image2.emf"/><Relationship Id="rId5" Type="http://schemas.openxmlformats.org/officeDocument/2006/relationships/image" Target="../media/image83.emf"/><Relationship Id="rId4" Type="http://schemas.openxmlformats.org/officeDocument/2006/relationships/image" Target="../media/image82.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image" Target="../media/image85.emf"/><Relationship Id="rId1" Type="http://schemas.openxmlformats.org/officeDocument/2006/relationships/image" Target="../media/image84.emf"/><Relationship Id="rId6" Type="http://schemas.openxmlformats.org/officeDocument/2006/relationships/image" Target="../media/image89.emf"/><Relationship Id="rId5" Type="http://schemas.openxmlformats.org/officeDocument/2006/relationships/image" Target="../media/image88.emf"/><Relationship Id="rId4" Type="http://schemas.openxmlformats.org/officeDocument/2006/relationships/image" Target="../media/image8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38.emf"/><Relationship Id="rId1" Type="http://schemas.openxmlformats.org/officeDocument/2006/relationships/image" Target="../media/image2.emf"/><Relationship Id="rId4" Type="http://schemas.openxmlformats.org/officeDocument/2006/relationships/image" Target="../media/image91.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image" Target="../media/image93.emf"/><Relationship Id="rId1" Type="http://schemas.openxmlformats.org/officeDocument/2006/relationships/image" Target="../media/image92.emf"/><Relationship Id="rId6" Type="http://schemas.openxmlformats.org/officeDocument/2006/relationships/image" Target="../media/image97.emf"/><Relationship Id="rId5" Type="http://schemas.openxmlformats.org/officeDocument/2006/relationships/image" Target="../media/image96.emf"/><Relationship Id="rId4" Type="http://schemas.openxmlformats.org/officeDocument/2006/relationships/image" Target="../media/image95.e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102.emf"/><Relationship Id="rId3" Type="http://schemas.openxmlformats.org/officeDocument/2006/relationships/image" Target="../media/image99.emf"/><Relationship Id="rId7" Type="http://schemas.openxmlformats.org/officeDocument/2006/relationships/image" Target="../media/image97.emf"/><Relationship Id="rId2" Type="http://schemas.openxmlformats.org/officeDocument/2006/relationships/image" Target="../media/image93.emf"/><Relationship Id="rId1" Type="http://schemas.openxmlformats.org/officeDocument/2006/relationships/image" Target="../media/image98.emf"/><Relationship Id="rId6" Type="http://schemas.openxmlformats.org/officeDocument/2006/relationships/image" Target="../media/image101.emf"/><Relationship Id="rId5" Type="http://schemas.openxmlformats.org/officeDocument/2006/relationships/image" Target="../media/image100.emf"/><Relationship Id="rId10" Type="http://schemas.openxmlformats.org/officeDocument/2006/relationships/image" Target="../media/image104.emf"/><Relationship Id="rId4" Type="http://schemas.openxmlformats.org/officeDocument/2006/relationships/image" Target="../media/image95.emf"/><Relationship Id="rId9" Type="http://schemas.openxmlformats.org/officeDocument/2006/relationships/image" Target="../media/image103.e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112.emf"/><Relationship Id="rId3" Type="http://schemas.openxmlformats.org/officeDocument/2006/relationships/image" Target="../media/image107.emf"/><Relationship Id="rId7" Type="http://schemas.openxmlformats.org/officeDocument/2006/relationships/image" Target="../media/image111.emf"/><Relationship Id="rId2" Type="http://schemas.openxmlformats.org/officeDocument/2006/relationships/image" Target="../media/image106.emf"/><Relationship Id="rId1" Type="http://schemas.openxmlformats.org/officeDocument/2006/relationships/image" Target="../media/image105.emf"/><Relationship Id="rId6" Type="http://schemas.openxmlformats.org/officeDocument/2006/relationships/image" Target="../media/image110.emf"/><Relationship Id="rId5" Type="http://schemas.openxmlformats.org/officeDocument/2006/relationships/image" Target="../media/image109.emf"/><Relationship Id="rId4" Type="http://schemas.openxmlformats.org/officeDocument/2006/relationships/image" Target="../media/image108.emf"/><Relationship Id="rId9" Type="http://schemas.openxmlformats.org/officeDocument/2006/relationships/image" Target="../media/image113.e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119.emf"/><Relationship Id="rId3" Type="http://schemas.openxmlformats.org/officeDocument/2006/relationships/image" Target="../media/image110.emf"/><Relationship Id="rId7" Type="http://schemas.openxmlformats.org/officeDocument/2006/relationships/image" Target="../media/image118.emf"/><Relationship Id="rId2" Type="http://schemas.openxmlformats.org/officeDocument/2006/relationships/image" Target="../media/image114.emf"/><Relationship Id="rId1" Type="http://schemas.openxmlformats.org/officeDocument/2006/relationships/image" Target="../media/image106.emf"/><Relationship Id="rId6" Type="http://schemas.openxmlformats.org/officeDocument/2006/relationships/image" Target="../media/image117.emf"/><Relationship Id="rId5" Type="http://schemas.openxmlformats.org/officeDocument/2006/relationships/image" Target="../media/image116.emf"/><Relationship Id="rId4" Type="http://schemas.openxmlformats.org/officeDocument/2006/relationships/image" Target="../media/image115.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22.emf"/><Relationship Id="rId7" Type="http://schemas.openxmlformats.org/officeDocument/2006/relationships/image" Target="../media/image126.emf"/><Relationship Id="rId2" Type="http://schemas.openxmlformats.org/officeDocument/2006/relationships/image" Target="../media/image121.emf"/><Relationship Id="rId1" Type="http://schemas.openxmlformats.org/officeDocument/2006/relationships/image" Target="../media/image120.emf"/><Relationship Id="rId6" Type="http://schemas.openxmlformats.org/officeDocument/2006/relationships/image" Target="../media/image125.emf"/><Relationship Id="rId5" Type="http://schemas.openxmlformats.org/officeDocument/2006/relationships/image" Target="../media/image124.emf"/><Relationship Id="rId4" Type="http://schemas.openxmlformats.org/officeDocument/2006/relationships/image" Target="../media/image123.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27.emf"/><Relationship Id="rId2" Type="http://schemas.openxmlformats.org/officeDocument/2006/relationships/image" Target="../media/image121.emf"/><Relationship Id="rId1" Type="http://schemas.openxmlformats.org/officeDocument/2006/relationships/image" Target="../media/image120.emf"/><Relationship Id="rId4" Type="http://schemas.openxmlformats.org/officeDocument/2006/relationships/image" Target="../media/image128.e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131.emf"/><Relationship Id="rId3" Type="http://schemas.openxmlformats.org/officeDocument/2006/relationships/image" Target="../media/image121.emf"/><Relationship Id="rId7" Type="http://schemas.openxmlformats.org/officeDocument/2006/relationships/image" Target="../media/image130.emf"/><Relationship Id="rId2" Type="http://schemas.openxmlformats.org/officeDocument/2006/relationships/image" Target="../media/image120.emf"/><Relationship Id="rId1" Type="http://schemas.openxmlformats.org/officeDocument/2006/relationships/image" Target="../media/image89.emf"/><Relationship Id="rId6" Type="http://schemas.openxmlformats.org/officeDocument/2006/relationships/image" Target="../media/image129.emf"/><Relationship Id="rId11" Type="http://schemas.openxmlformats.org/officeDocument/2006/relationships/image" Target="../media/image134.emf"/><Relationship Id="rId5" Type="http://schemas.openxmlformats.org/officeDocument/2006/relationships/image" Target="../media/image124.emf"/><Relationship Id="rId10" Type="http://schemas.openxmlformats.org/officeDocument/2006/relationships/image" Target="../media/image133.emf"/><Relationship Id="rId4" Type="http://schemas.openxmlformats.org/officeDocument/2006/relationships/image" Target="../media/image122.emf"/><Relationship Id="rId9" Type="http://schemas.openxmlformats.org/officeDocument/2006/relationships/image" Target="../media/image132.emf"/></Relationships>
</file>

<file path=ppt/drawings/_rels/vmlDrawing28.vml.rels><?xml version="1.0" encoding="UTF-8" standalone="yes"?>
<Relationships xmlns="http://schemas.openxmlformats.org/package/2006/relationships"><Relationship Id="rId8" Type="http://schemas.openxmlformats.org/officeDocument/2006/relationships/image" Target="../media/image137.emf"/><Relationship Id="rId3" Type="http://schemas.openxmlformats.org/officeDocument/2006/relationships/image" Target="../media/image121.emf"/><Relationship Id="rId7" Type="http://schemas.openxmlformats.org/officeDocument/2006/relationships/image" Target="../media/image136.emf"/><Relationship Id="rId2" Type="http://schemas.openxmlformats.org/officeDocument/2006/relationships/image" Target="../media/image120.emf"/><Relationship Id="rId1" Type="http://schemas.openxmlformats.org/officeDocument/2006/relationships/image" Target="../media/image89.emf"/><Relationship Id="rId6" Type="http://schemas.openxmlformats.org/officeDocument/2006/relationships/image" Target="../media/image124.emf"/><Relationship Id="rId5" Type="http://schemas.openxmlformats.org/officeDocument/2006/relationships/image" Target="../media/image123.emf"/><Relationship Id="rId4" Type="http://schemas.openxmlformats.org/officeDocument/2006/relationships/image" Target="../media/image135.e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21.emf"/><Relationship Id="rId7" Type="http://schemas.openxmlformats.org/officeDocument/2006/relationships/image" Target="../media/image136.emf"/><Relationship Id="rId2" Type="http://schemas.openxmlformats.org/officeDocument/2006/relationships/image" Target="../media/image120.emf"/><Relationship Id="rId1" Type="http://schemas.openxmlformats.org/officeDocument/2006/relationships/image" Target="../media/image89.emf"/><Relationship Id="rId6" Type="http://schemas.openxmlformats.org/officeDocument/2006/relationships/image" Target="../media/image124.emf"/><Relationship Id="rId5" Type="http://schemas.openxmlformats.org/officeDocument/2006/relationships/image" Target="../media/image123.emf"/><Relationship Id="rId4" Type="http://schemas.openxmlformats.org/officeDocument/2006/relationships/image" Target="../media/image13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139.emf"/><Relationship Id="rId1" Type="http://schemas.openxmlformats.org/officeDocument/2006/relationships/image" Target="../media/image138.emf"/><Relationship Id="rId4" Type="http://schemas.openxmlformats.org/officeDocument/2006/relationships/image" Target="../media/image140.emf"/></Relationships>
</file>

<file path=ppt/drawings/_rels/vmlDrawing31.vml.rels><?xml version="1.0" encoding="UTF-8" standalone="yes"?>
<Relationships xmlns="http://schemas.openxmlformats.org/package/2006/relationships"><Relationship Id="rId8" Type="http://schemas.openxmlformats.org/officeDocument/2006/relationships/image" Target="../media/image145.emf"/><Relationship Id="rId3" Type="http://schemas.openxmlformats.org/officeDocument/2006/relationships/image" Target="../media/image141.emf"/><Relationship Id="rId7" Type="http://schemas.openxmlformats.org/officeDocument/2006/relationships/image" Target="../media/image77.emf"/><Relationship Id="rId2" Type="http://schemas.openxmlformats.org/officeDocument/2006/relationships/image" Target="../media/image139.emf"/><Relationship Id="rId1" Type="http://schemas.openxmlformats.org/officeDocument/2006/relationships/image" Target="../media/image138.emf"/><Relationship Id="rId6" Type="http://schemas.openxmlformats.org/officeDocument/2006/relationships/image" Target="../media/image144.emf"/><Relationship Id="rId5" Type="http://schemas.openxmlformats.org/officeDocument/2006/relationships/image" Target="../media/image143.emf"/><Relationship Id="rId4" Type="http://schemas.openxmlformats.org/officeDocument/2006/relationships/image" Target="../media/image142.emf"/></Relationships>
</file>

<file path=ppt/drawings/_rels/vmlDrawing32.vml.rels><?xml version="1.0" encoding="UTF-8" standalone="yes"?>
<Relationships xmlns="http://schemas.openxmlformats.org/package/2006/relationships"><Relationship Id="rId8" Type="http://schemas.openxmlformats.org/officeDocument/2006/relationships/image" Target="../media/image151.emf"/><Relationship Id="rId3" Type="http://schemas.openxmlformats.org/officeDocument/2006/relationships/image" Target="../media/image146.emf"/><Relationship Id="rId7" Type="http://schemas.openxmlformats.org/officeDocument/2006/relationships/image" Target="../media/image150.emf"/><Relationship Id="rId2" Type="http://schemas.openxmlformats.org/officeDocument/2006/relationships/image" Target="../media/image144.emf"/><Relationship Id="rId1" Type="http://schemas.openxmlformats.org/officeDocument/2006/relationships/image" Target="../media/image139.emf"/><Relationship Id="rId6" Type="http://schemas.openxmlformats.org/officeDocument/2006/relationships/image" Target="../media/image149.emf"/><Relationship Id="rId11" Type="http://schemas.openxmlformats.org/officeDocument/2006/relationships/image" Target="../media/image153.emf"/><Relationship Id="rId5" Type="http://schemas.openxmlformats.org/officeDocument/2006/relationships/image" Target="../media/image148.emf"/><Relationship Id="rId10" Type="http://schemas.openxmlformats.org/officeDocument/2006/relationships/image" Target="../media/image77.emf"/><Relationship Id="rId4" Type="http://schemas.openxmlformats.org/officeDocument/2006/relationships/image" Target="../media/image147.emf"/><Relationship Id="rId9" Type="http://schemas.openxmlformats.org/officeDocument/2006/relationships/image" Target="../media/image152.e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image" Target="../media/image154.e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57.emf"/><Relationship Id="rId7" Type="http://schemas.openxmlformats.org/officeDocument/2006/relationships/image" Target="../media/image161.emf"/><Relationship Id="rId2" Type="http://schemas.openxmlformats.org/officeDocument/2006/relationships/image" Target="../media/image156.emf"/><Relationship Id="rId1" Type="http://schemas.openxmlformats.org/officeDocument/2006/relationships/image" Target="../media/image155.emf"/><Relationship Id="rId6" Type="http://schemas.openxmlformats.org/officeDocument/2006/relationships/image" Target="../media/image160.emf"/><Relationship Id="rId5" Type="http://schemas.openxmlformats.org/officeDocument/2006/relationships/image" Target="../media/image159.emf"/><Relationship Id="rId4" Type="http://schemas.openxmlformats.org/officeDocument/2006/relationships/image" Target="../media/image158.e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62.emf"/><Relationship Id="rId2" Type="http://schemas.openxmlformats.org/officeDocument/2006/relationships/image" Target="../media/image139.emf"/><Relationship Id="rId1" Type="http://schemas.openxmlformats.org/officeDocument/2006/relationships/image" Target="../media/image138.emf"/><Relationship Id="rId4" Type="http://schemas.openxmlformats.org/officeDocument/2006/relationships/image" Target="../media/image163.e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65.emf"/><Relationship Id="rId7" Type="http://schemas.openxmlformats.org/officeDocument/2006/relationships/image" Target="../media/image169.emf"/><Relationship Id="rId2" Type="http://schemas.openxmlformats.org/officeDocument/2006/relationships/image" Target="../media/image139.emf"/><Relationship Id="rId1" Type="http://schemas.openxmlformats.org/officeDocument/2006/relationships/image" Target="../media/image164.emf"/><Relationship Id="rId6" Type="http://schemas.openxmlformats.org/officeDocument/2006/relationships/image" Target="../media/image168.emf"/><Relationship Id="rId5" Type="http://schemas.openxmlformats.org/officeDocument/2006/relationships/image" Target="../media/image167.emf"/><Relationship Id="rId4" Type="http://schemas.openxmlformats.org/officeDocument/2006/relationships/image" Target="../media/image166.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70.emf"/></Relationships>
</file>

<file path=ppt/drawings/_rels/vmlDrawing38.vml.rels><?xml version="1.0" encoding="UTF-8" standalone="yes"?>
<Relationships xmlns="http://schemas.openxmlformats.org/package/2006/relationships"><Relationship Id="rId8" Type="http://schemas.openxmlformats.org/officeDocument/2006/relationships/image" Target="../media/image178.emf"/><Relationship Id="rId3" Type="http://schemas.openxmlformats.org/officeDocument/2006/relationships/image" Target="../media/image173.emf"/><Relationship Id="rId7" Type="http://schemas.openxmlformats.org/officeDocument/2006/relationships/image" Target="../media/image177.emf"/><Relationship Id="rId2" Type="http://schemas.openxmlformats.org/officeDocument/2006/relationships/image" Target="../media/image172.emf"/><Relationship Id="rId1" Type="http://schemas.openxmlformats.org/officeDocument/2006/relationships/image" Target="../media/image171.emf"/><Relationship Id="rId6" Type="http://schemas.openxmlformats.org/officeDocument/2006/relationships/image" Target="../media/image176.emf"/><Relationship Id="rId5" Type="http://schemas.openxmlformats.org/officeDocument/2006/relationships/image" Target="../media/image175.emf"/><Relationship Id="rId4" Type="http://schemas.openxmlformats.org/officeDocument/2006/relationships/image" Target="../media/image174.emf"/></Relationships>
</file>

<file path=ppt/drawings/_rels/vmlDrawing39.vml.rels><?xml version="1.0" encoding="UTF-8" standalone="yes"?>
<Relationships xmlns="http://schemas.openxmlformats.org/package/2006/relationships"><Relationship Id="rId8" Type="http://schemas.openxmlformats.org/officeDocument/2006/relationships/image" Target="../media/image182.emf"/><Relationship Id="rId3" Type="http://schemas.openxmlformats.org/officeDocument/2006/relationships/image" Target="../media/image172.emf"/><Relationship Id="rId7" Type="http://schemas.openxmlformats.org/officeDocument/2006/relationships/image" Target="../media/image176.emf"/><Relationship Id="rId2" Type="http://schemas.openxmlformats.org/officeDocument/2006/relationships/image" Target="../media/image171.emf"/><Relationship Id="rId1" Type="http://schemas.openxmlformats.org/officeDocument/2006/relationships/image" Target="../media/image179.emf"/><Relationship Id="rId6" Type="http://schemas.openxmlformats.org/officeDocument/2006/relationships/image" Target="../media/image181.emf"/><Relationship Id="rId5" Type="http://schemas.openxmlformats.org/officeDocument/2006/relationships/image" Target="../media/image180.emf"/><Relationship Id="rId4" Type="http://schemas.openxmlformats.org/officeDocument/2006/relationships/image" Target="../media/image174.emf"/><Relationship Id="rId9" Type="http://schemas.openxmlformats.org/officeDocument/2006/relationships/image" Target="../media/image183.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 Id="rId5" Type="http://schemas.openxmlformats.org/officeDocument/2006/relationships/image" Target="../media/image11.emf"/><Relationship Id="rId4" Type="http://schemas.openxmlformats.org/officeDocument/2006/relationships/image" Target="../media/image10.e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174.emf"/><Relationship Id="rId7" Type="http://schemas.openxmlformats.org/officeDocument/2006/relationships/image" Target="../media/image185.emf"/><Relationship Id="rId2" Type="http://schemas.openxmlformats.org/officeDocument/2006/relationships/image" Target="../media/image172.emf"/><Relationship Id="rId1" Type="http://schemas.openxmlformats.org/officeDocument/2006/relationships/image" Target="../media/image171.emf"/><Relationship Id="rId6" Type="http://schemas.openxmlformats.org/officeDocument/2006/relationships/image" Target="../media/image184.emf"/><Relationship Id="rId5" Type="http://schemas.openxmlformats.org/officeDocument/2006/relationships/image" Target="../media/image176.emf"/><Relationship Id="rId4" Type="http://schemas.openxmlformats.org/officeDocument/2006/relationships/image" Target="../media/image181.e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172.emf"/><Relationship Id="rId7" Type="http://schemas.openxmlformats.org/officeDocument/2006/relationships/image" Target="../media/image179.emf"/><Relationship Id="rId2" Type="http://schemas.openxmlformats.org/officeDocument/2006/relationships/image" Target="../media/image171.emf"/><Relationship Id="rId1" Type="http://schemas.openxmlformats.org/officeDocument/2006/relationships/image" Target="../media/image186.emf"/><Relationship Id="rId6" Type="http://schemas.openxmlformats.org/officeDocument/2006/relationships/image" Target="../media/image185.emf"/><Relationship Id="rId5" Type="http://schemas.openxmlformats.org/officeDocument/2006/relationships/image" Target="../media/image187.emf"/><Relationship Id="rId4" Type="http://schemas.openxmlformats.org/officeDocument/2006/relationships/image" Target="../media/image174.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88.emf"/></Relationships>
</file>

<file path=ppt/drawings/_rels/vmlDrawing43.vml.rels><?xml version="1.0" encoding="UTF-8" standalone="yes"?>
<Relationships xmlns="http://schemas.openxmlformats.org/package/2006/relationships"><Relationship Id="rId8" Type="http://schemas.openxmlformats.org/officeDocument/2006/relationships/image" Target="../media/image196.emf"/><Relationship Id="rId3" Type="http://schemas.openxmlformats.org/officeDocument/2006/relationships/image" Target="../media/image191.emf"/><Relationship Id="rId7" Type="http://schemas.openxmlformats.org/officeDocument/2006/relationships/image" Target="../media/image195.emf"/><Relationship Id="rId2" Type="http://schemas.openxmlformats.org/officeDocument/2006/relationships/image" Target="../media/image190.emf"/><Relationship Id="rId1" Type="http://schemas.openxmlformats.org/officeDocument/2006/relationships/image" Target="../media/image189.emf"/><Relationship Id="rId6" Type="http://schemas.openxmlformats.org/officeDocument/2006/relationships/image" Target="../media/image194.emf"/><Relationship Id="rId5" Type="http://schemas.openxmlformats.org/officeDocument/2006/relationships/image" Target="../media/image193.emf"/><Relationship Id="rId4" Type="http://schemas.openxmlformats.org/officeDocument/2006/relationships/image" Target="../media/image192.e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199.emf"/><Relationship Id="rId7" Type="http://schemas.openxmlformats.org/officeDocument/2006/relationships/image" Target="../media/image203.emf"/><Relationship Id="rId2" Type="http://schemas.openxmlformats.org/officeDocument/2006/relationships/image" Target="../media/image198.emf"/><Relationship Id="rId1" Type="http://schemas.openxmlformats.org/officeDocument/2006/relationships/image" Target="../media/image197.emf"/><Relationship Id="rId6" Type="http://schemas.openxmlformats.org/officeDocument/2006/relationships/image" Target="../media/image202.emf"/><Relationship Id="rId5" Type="http://schemas.openxmlformats.org/officeDocument/2006/relationships/image" Target="../media/image201.emf"/><Relationship Id="rId4" Type="http://schemas.openxmlformats.org/officeDocument/2006/relationships/image" Target="../media/image200.e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202.emf"/><Relationship Id="rId2" Type="http://schemas.openxmlformats.org/officeDocument/2006/relationships/image" Target="../media/image201.emf"/><Relationship Id="rId1" Type="http://schemas.openxmlformats.org/officeDocument/2006/relationships/image" Target="../media/image204.emf"/><Relationship Id="rId4" Type="http://schemas.openxmlformats.org/officeDocument/2006/relationships/image" Target="../media/image203.emf"/></Relationships>
</file>

<file path=ppt/drawings/_rels/vmlDrawing46.vml.rels><?xml version="1.0" encoding="UTF-8" standalone="yes"?>
<Relationships xmlns="http://schemas.openxmlformats.org/package/2006/relationships"><Relationship Id="rId8" Type="http://schemas.openxmlformats.org/officeDocument/2006/relationships/image" Target="../media/image212.emf"/><Relationship Id="rId3" Type="http://schemas.openxmlformats.org/officeDocument/2006/relationships/image" Target="../media/image207.emf"/><Relationship Id="rId7" Type="http://schemas.openxmlformats.org/officeDocument/2006/relationships/image" Target="../media/image211.emf"/><Relationship Id="rId2" Type="http://schemas.openxmlformats.org/officeDocument/2006/relationships/image" Target="../media/image206.emf"/><Relationship Id="rId1" Type="http://schemas.openxmlformats.org/officeDocument/2006/relationships/image" Target="../media/image205.emf"/><Relationship Id="rId6" Type="http://schemas.openxmlformats.org/officeDocument/2006/relationships/image" Target="../media/image210.emf"/><Relationship Id="rId11" Type="http://schemas.openxmlformats.org/officeDocument/2006/relationships/image" Target="../media/image214.emf"/><Relationship Id="rId5" Type="http://schemas.openxmlformats.org/officeDocument/2006/relationships/image" Target="../media/image209.emf"/><Relationship Id="rId10" Type="http://schemas.openxmlformats.org/officeDocument/2006/relationships/image" Target="../media/image198.emf"/><Relationship Id="rId4" Type="http://schemas.openxmlformats.org/officeDocument/2006/relationships/image" Target="../media/image208.emf"/><Relationship Id="rId9" Type="http://schemas.openxmlformats.org/officeDocument/2006/relationships/image" Target="../media/image213.emf"/></Relationships>
</file>

<file path=ppt/drawings/_rels/vmlDrawing47.vml.rels><?xml version="1.0" encoding="UTF-8" standalone="yes"?>
<Relationships xmlns="http://schemas.openxmlformats.org/package/2006/relationships"><Relationship Id="rId8" Type="http://schemas.openxmlformats.org/officeDocument/2006/relationships/image" Target="../media/image223.emf"/><Relationship Id="rId3" Type="http://schemas.openxmlformats.org/officeDocument/2006/relationships/image" Target="../media/image218.emf"/><Relationship Id="rId7" Type="http://schemas.openxmlformats.org/officeDocument/2006/relationships/image" Target="../media/image222.emf"/><Relationship Id="rId2" Type="http://schemas.openxmlformats.org/officeDocument/2006/relationships/image" Target="../media/image217.emf"/><Relationship Id="rId1" Type="http://schemas.openxmlformats.org/officeDocument/2006/relationships/image" Target="../media/image216.emf"/><Relationship Id="rId6" Type="http://schemas.openxmlformats.org/officeDocument/2006/relationships/image" Target="../media/image221.emf"/><Relationship Id="rId5" Type="http://schemas.openxmlformats.org/officeDocument/2006/relationships/image" Target="../media/image220.emf"/><Relationship Id="rId4" Type="http://schemas.openxmlformats.org/officeDocument/2006/relationships/image" Target="../media/image219.emf"/><Relationship Id="rId9" Type="http://schemas.openxmlformats.org/officeDocument/2006/relationships/image" Target="../media/image224.emf"/></Relationships>
</file>

<file path=ppt/drawings/_rels/vmlDrawing48.vml.rels><?xml version="1.0" encoding="UTF-8" standalone="yes"?>
<Relationships xmlns="http://schemas.openxmlformats.org/package/2006/relationships"><Relationship Id="rId8" Type="http://schemas.openxmlformats.org/officeDocument/2006/relationships/image" Target="../media/image222.emf"/><Relationship Id="rId3" Type="http://schemas.openxmlformats.org/officeDocument/2006/relationships/image" Target="../media/image217.emf"/><Relationship Id="rId7" Type="http://schemas.openxmlformats.org/officeDocument/2006/relationships/image" Target="../media/image221.emf"/><Relationship Id="rId2" Type="http://schemas.openxmlformats.org/officeDocument/2006/relationships/image" Target="../media/image226.emf"/><Relationship Id="rId1" Type="http://schemas.openxmlformats.org/officeDocument/2006/relationships/image" Target="../media/image225.emf"/><Relationship Id="rId6" Type="http://schemas.openxmlformats.org/officeDocument/2006/relationships/image" Target="../media/image220.emf"/><Relationship Id="rId5" Type="http://schemas.openxmlformats.org/officeDocument/2006/relationships/image" Target="../media/image219.emf"/><Relationship Id="rId4" Type="http://schemas.openxmlformats.org/officeDocument/2006/relationships/image" Target="../media/image218.emf"/></Relationships>
</file>

<file path=ppt/drawings/_rels/vmlDrawing49.vml.rels><?xml version="1.0" encoding="UTF-8" standalone="yes"?>
<Relationships xmlns="http://schemas.openxmlformats.org/package/2006/relationships"><Relationship Id="rId8" Type="http://schemas.openxmlformats.org/officeDocument/2006/relationships/image" Target="../media/image228.emf"/><Relationship Id="rId3" Type="http://schemas.openxmlformats.org/officeDocument/2006/relationships/image" Target="../media/image217.emf"/><Relationship Id="rId7" Type="http://schemas.openxmlformats.org/officeDocument/2006/relationships/image" Target="../media/image221.emf"/><Relationship Id="rId2" Type="http://schemas.openxmlformats.org/officeDocument/2006/relationships/image" Target="../media/image222.emf"/><Relationship Id="rId1" Type="http://schemas.openxmlformats.org/officeDocument/2006/relationships/image" Target="../media/image227.emf"/><Relationship Id="rId6" Type="http://schemas.openxmlformats.org/officeDocument/2006/relationships/image" Target="../media/image220.emf"/><Relationship Id="rId5" Type="http://schemas.openxmlformats.org/officeDocument/2006/relationships/image" Target="../media/image219.emf"/><Relationship Id="rId4" Type="http://schemas.openxmlformats.org/officeDocument/2006/relationships/image" Target="../media/image218.emf"/><Relationship Id="rId9" Type="http://schemas.openxmlformats.org/officeDocument/2006/relationships/image" Target="../media/image229.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 Id="rId4" Type="http://schemas.openxmlformats.org/officeDocument/2006/relationships/image" Target="../media/image19.e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218.emf"/><Relationship Id="rId7" Type="http://schemas.openxmlformats.org/officeDocument/2006/relationships/image" Target="../media/image230.emf"/><Relationship Id="rId2" Type="http://schemas.openxmlformats.org/officeDocument/2006/relationships/image" Target="../media/image217.emf"/><Relationship Id="rId1" Type="http://schemas.openxmlformats.org/officeDocument/2006/relationships/image" Target="../media/image222.emf"/><Relationship Id="rId6" Type="http://schemas.openxmlformats.org/officeDocument/2006/relationships/image" Target="../media/image221.emf"/><Relationship Id="rId5" Type="http://schemas.openxmlformats.org/officeDocument/2006/relationships/image" Target="../media/image220.emf"/><Relationship Id="rId4" Type="http://schemas.openxmlformats.org/officeDocument/2006/relationships/image" Target="../media/image219.emf"/></Relationships>
</file>

<file path=ppt/drawings/_rels/vmlDrawing51.vml.rels><?xml version="1.0" encoding="UTF-8" standalone="yes"?>
<Relationships xmlns="http://schemas.openxmlformats.org/package/2006/relationships"><Relationship Id="rId8" Type="http://schemas.openxmlformats.org/officeDocument/2006/relationships/image" Target="../media/image220.emf"/><Relationship Id="rId3" Type="http://schemas.openxmlformats.org/officeDocument/2006/relationships/image" Target="../media/image233.emf"/><Relationship Id="rId7" Type="http://schemas.openxmlformats.org/officeDocument/2006/relationships/image" Target="../media/image219.emf"/><Relationship Id="rId2" Type="http://schemas.openxmlformats.org/officeDocument/2006/relationships/image" Target="../media/image232.emf"/><Relationship Id="rId1" Type="http://schemas.openxmlformats.org/officeDocument/2006/relationships/image" Target="../media/image231.emf"/><Relationship Id="rId6" Type="http://schemas.openxmlformats.org/officeDocument/2006/relationships/image" Target="../media/image218.emf"/><Relationship Id="rId5" Type="http://schemas.openxmlformats.org/officeDocument/2006/relationships/image" Target="../media/image217.emf"/><Relationship Id="rId4" Type="http://schemas.openxmlformats.org/officeDocument/2006/relationships/image" Target="../media/image222.emf"/><Relationship Id="rId9" Type="http://schemas.openxmlformats.org/officeDocument/2006/relationships/image" Target="../media/image221.e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219.emf"/><Relationship Id="rId7" Type="http://schemas.openxmlformats.org/officeDocument/2006/relationships/image" Target="../media/image234.emf"/><Relationship Id="rId2" Type="http://schemas.openxmlformats.org/officeDocument/2006/relationships/image" Target="../media/image218.emf"/><Relationship Id="rId1" Type="http://schemas.openxmlformats.org/officeDocument/2006/relationships/image" Target="../media/image217.emf"/><Relationship Id="rId6" Type="http://schemas.openxmlformats.org/officeDocument/2006/relationships/image" Target="../media/image232.emf"/><Relationship Id="rId5" Type="http://schemas.openxmlformats.org/officeDocument/2006/relationships/image" Target="../media/image221.emf"/><Relationship Id="rId4" Type="http://schemas.openxmlformats.org/officeDocument/2006/relationships/image" Target="../media/image220.e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219.emf"/><Relationship Id="rId7" Type="http://schemas.openxmlformats.org/officeDocument/2006/relationships/image" Target="../media/image185.emf"/><Relationship Id="rId2" Type="http://schemas.openxmlformats.org/officeDocument/2006/relationships/image" Target="../media/image218.emf"/><Relationship Id="rId1" Type="http://schemas.openxmlformats.org/officeDocument/2006/relationships/image" Target="../media/image217.emf"/><Relationship Id="rId6" Type="http://schemas.openxmlformats.org/officeDocument/2006/relationships/image" Target="../media/image235.emf"/><Relationship Id="rId5" Type="http://schemas.openxmlformats.org/officeDocument/2006/relationships/image" Target="../media/image221.emf"/><Relationship Id="rId4" Type="http://schemas.openxmlformats.org/officeDocument/2006/relationships/image" Target="../media/image220.emf"/></Relationships>
</file>

<file path=ppt/drawings/_rels/vmlDrawing54.vml.rels><?xml version="1.0" encoding="UTF-8" standalone="yes"?>
<Relationships xmlns="http://schemas.openxmlformats.org/package/2006/relationships"><Relationship Id="rId8" Type="http://schemas.openxmlformats.org/officeDocument/2006/relationships/image" Target="../media/image185.emf"/><Relationship Id="rId13" Type="http://schemas.openxmlformats.org/officeDocument/2006/relationships/image" Target="../media/image242.emf"/><Relationship Id="rId3" Type="http://schemas.openxmlformats.org/officeDocument/2006/relationships/image" Target="../media/image219.emf"/><Relationship Id="rId7" Type="http://schemas.openxmlformats.org/officeDocument/2006/relationships/image" Target="../media/image237.emf"/><Relationship Id="rId12" Type="http://schemas.openxmlformats.org/officeDocument/2006/relationships/image" Target="../media/image241.emf"/><Relationship Id="rId2" Type="http://schemas.openxmlformats.org/officeDocument/2006/relationships/image" Target="../media/image218.emf"/><Relationship Id="rId1" Type="http://schemas.openxmlformats.org/officeDocument/2006/relationships/image" Target="../media/image236.emf"/><Relationship Id="rId6" Type="http://schemas.openxmlformats.org/officeDocument/2006/relationships/image" Target="../media/image217.emf"/><Relationship Id="rId11" Type="http://schemas.openxmlformats.org/officeDocument/2006/relationships/image" Target="../media/image240.emf"/><Relationship Id="rId5" Type="http://schemas.openxmlformats.org/officeDocument/2006/relationships/image" Target="../media/image221.emf"/><Relationship Id="rId10" Type="http://schemas.openxmlformats.org/officeDocument/2006/relationships/image" Target="../media/image239.emf"/><Relationship Id="rId4" Type="http://schemas.openxmlformats.org/officeDocument/2006/relationships/image" Target="../media/image220.emf"/><Relationship Id="rId9" Type="http://schemas.openxmlformats.org/officeDocument/2006/relationships/image" Target="../media/image238.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245.emf"/></Relationships>
</file>

<file path=ppt/drawings/_rels/vmlDrawing56.vml.rels><?xml version="1.0" encoding="UTF-8" standalone="yes"?>
<Relationships xmlns="http://schemas.openxmlformats.org/package/2006/relationships"><Relationship Id="rId3" Type="http://schemas.openxmlformats.org/officeDocument/2006/relationships/image" Target="../media/image248.emf"/><Relationship Id="rId2" Type="http://schemas.openxmlformats.org/officeDocument/2006/relationships/image" Target="../media/image247.emf"/><Relationship Id="rId1" Type="http://schemas.openxmlformats.org/officeDocument/2006/relationships/image" Target="../media/image246.emf"/><Relationship Id="rId6" Type="http://schemas.openxmlformats.org/officeDocument/2006/relationships/image" Target="../media/image251.emf"/><Relationship Id="rId5" Type="http://schemas.openxmlformats.org/officeDocument/2006/relationships/image" Target="../media/image250.emf"/><Relationship Id="rId4" Type="http://schemas.openxmlformats.org/officeDocument/2006/relationships/image" Target="../media/image249.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image" Target="../media/image22.emf"/><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32.emf"/><Relationship Id="rId7" Type="http://schemas.openxmlformats.org/officeDocument/2006/relationships/image" Target="../media/image35.emf"/><Relationship Id="rId12" Type="http://schemas.openxmlformats.org/officeDocument/2006/relationships/image" Target="../media/image28.emf"/><Relationship Id="rId2" Type="http://schemas.openxmlformats.org/officeDocument/2006/relationships/image" Target="../media/image31.emf"/><Relationship Id="rId1" Type="http://schemas.openxmlformats.org/officeDocument/2006/relationships/image" Target="../media/image30.emf"/><Relationship Id="rId6" Type="http://schemas.openxmlformats.org/officeDocument/2006/relationships/image" Target="../media/image34.emf"/><Relationship Id="rId11" Type="http://schemas.openxmlformats.org/officeDocument/2006/relationships/image" Target="../media/image39.emf"/><Relationship Id="rId5" Type="http://schemas.openxmlformats.org/officeDocument/2006/relationships/image" Target="../media/image33.emf"/><Relationship Id="rId10" Type="http://schemas.openxmlformats.org/officeDocument/2006/relationships/image" Target="../media/image38.emf"/><Relationship Id="rId4" Type="http://schemas.openxmlformats.org/officeDocument/2006/relationships/image" Target="../media/image26.emf"/><Relationship Id="rId9" Type="http://schemas.openxmlformats.org/officeDocument/2006/relationships/image" Target="../media/image37.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image" Target="../media/image26.emf"/><Relationship Id="rId7" Type="http://schemas.openxmlformats.org/officeDocument/2006/relationships/image" Target="../media/image42.emf"/><Relationship Id="rId12" Type="http://schemas.openxmlformats.org/officeDocument/2006/relationships/image" Target="../media/image44.emf"/><Relationship Id="rId2" Type="http://schemas.openxmlformats.org/officeDocument/2006/relationships/image" Target="../media/image32.emf"/><Relationship Id="rId1" Type="http://schemas.openxmlformats.org/officeDocument/2006/relationships/image" Target="../media/image40.emf"/><Relationship Id="rId6" Type="http://schemas.openxmlformats.org/officeDocument/2006/relationships/image" Target="../media/image41.emf"/><Relationship Id="rId11" Type="http://schemas.openxmlformats.org/officeDocument/2006/relationships/image" Target="../media/image38.emf"/><Relationship Id="rId5" Type="http://schemas.openxmlformats.org/officeDocument/2006/relationships/image" Target="../media/image33.emf"/><Relationship Id="rId10" Type="http://schemas.openxmlformats.org/officeDocument/2006/relationships/image" Target="../media/image37.emf"/><Relationship Id="rId4" Type="http://schemas.openxmlformats.org/officeDocument/2006/relationships/image" Target="../media/image30.emf"/><Relationship Id="rId9" Type="http://schemas.openxmlformats.org/officeDocument/2006/relationships/image" Target="../media/image4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F98C0E-6832-074D-BBD9-5F4E4085A201}" type="datetimeFigureOut">
              <a:rPr lang="en-US" smtClean="0"/>
              <a:t>2/18/21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3524DA-5233-E047-818D-2F715EAA011E}" type="slidenum">
              <a:rPr lang="en-US" smtClean="0"/>
              <a:t>‹#›</a:t>
            </a:fld>
            <a:endParaRPr lang="en-US"/>
          </a:p>
        </p:txBody>
      </p:sp>
    </p:spTree>
    <p:extLst>
      <p:ext uri="{BB962C8B-B14F-4D97-AF65-F5344CB8AC3E}">
        <p14:creationId xmlns:p14="http://schemas.microsoft.com/office/powerpoint/2010/main" val="4258580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2</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11</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12</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13</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11C1449-12FD-6B46-97EA-ED1C3B6BBFF8}" type="slidenum">
              <a:rPr lang="en-US" sz="1200"/>
              <a:pPr/>
              <a:t>14</a:t>
            </a:fld>
            <a:endParaRPr lang="en-US" sz="1200"/>
          </a:p>
        </p:txBody>
      </p:sp>
      <p:sp>
        <p:nvSpPr>
          <p:cNvPr id="49155" name="Rectangle 2"/>
          <p:cNvSpPr>
            <a:spLocks noGrp="1" noRot="1" noChangeAspect="1" noChangeArrowheads="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sz="2400">
              <a:latin typeface="Palatino"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B659A51-2F43-504D-8F27-EBBFBFC7FF10}" type="slidenum">
              <a:rPr lang="en-US" sz="1200"/>
              <a:pPr/>
              <a:t>15</a:t>
            </a:fld>
            <a:endParaRPr lang="en-US" sz="1200"/>
          </a:p>
        </p:txBody>
      </p:sp>
      <p:sp>
        <p:nvSpPr>
          <p:cNvPr id="51203" name="Rectangle 2"/>
          <p:cNvSpPr>
            <a:spLocks noGrp="1" noRot="1" noChangeAspect="1" noChangeArrowheads="1"/>
          </p:cNvSpPr>
          <p:nvPr>
            <p:ph type="sldImg"/>
          </p:nvPr>
        </p:nvSpPr>
        <p:spPr>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sz="2400">
              <a:latin typeface="Palatino"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9AB2C8A-2D6E-9A45-B3C7-6990C6607DA1}" type="slidenum">
              <a:rPr lang="en-US" sz="1200"/>
              <a:pPr/>
              <a:t>16</a:t>
            </a:fld>
            <a:endParaRPr lang="en-US" sz="1200"/>
          </a:p>
        </p:txBody>
      </p:sp>
      <p:sp>
        <p:nvSpPr>
          <p:cNvPr id="53251" name="Rectangle 2"/>
          <p:cNvSpPr>
            <a:spLocks noGrp="1" noRot="1" noChangeAspect="1" noChangeArrowheads="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sz="2400">
              <a:latin typeface="Palatino"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44D4EE7-2BCE-B640-B598-6E70C2BBBD31}" type="slidenum">
              <a:rPr lang="en-US" sz="1200"/>
              <a:pPr/>
              <a:t>17</a:t>
            </a:fld>
            <a:endParaRPr lang="en-US" sz="1200"/>
          </a:p>
        </p:txBody>
      </p:sp>
      <p:sp>
        <p:nvSpPr>
          <p:cNvPr id="55299" name="Rectangle 2"/>
          <p:cNvSpPr>
            <a:spLocks noGrp="1" noRot="1" noChangeAspect="1" noChangeArrowheads="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sz="2400">
              <a:latin typeface="Palatino"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0A77ECD-A082-4B4F-9DE6-635611A5F337}" type="slidenum">
              <a:rPr lang="en-US" sz="1200"/>
              <a:pPr/>
              <a:t>18</a:t>
            </a:fld>
            <a:endParaRPr lang="en-US" sz="1200"/>
          </a:p>
        </p:txBody>
      </p:sp>
      <p:sp>
        <p:nvSpPr>
          <p:cNvPr id="57347" name="Rectangle 2"/>
          <p:cNvSpPr>
            <a:spLocks noGrp="1" noRot="1" noChangeAspect="1" noChangeArrowheads="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sz="2400">
              <a:latin typeface="Palatino"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5BCE8C30-3851-974E-9A83-FB1A8E0D5DAF}" type="slidenum">
              <a:rPr lang="en-US" sz="1200"/>
              <a:pPr/>
              <a:t>19</a:t>
            </a:fld>
            <a:endParaRPr lang="en-US" sz="1200"/>
          </a:p>
        </p:txBody>
      </p:sp>
      <p:sp>
        <p:nvSpPr>
          <p:cNvPr id="59395" name="Rectangle 2"/>
          <p:cNvSpPr>
            <a:spLocks noGrp="1" noRot="1" noChangeAspect="1" noChangeArrowheads="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sz="2400">
              <a:latin typeface="Palatino"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20</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3</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21</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22</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23</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24</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25</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26</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22602496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27</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19559493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28</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29</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30</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4</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31</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32</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33</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34</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35</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36</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37</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38</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39</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40</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5</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42</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44</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45</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46</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47</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48</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2F08F65-A164-4343-A3A3-F58035F5DC46}" type="slidenum">
              <a:rPr lang="en-US" sz="1200"/>
              <a:pPr/>
              <a:t>49</a:t>
            </a:fld>
            <a:endParaRPr lang="en-US" sz="1200"/>
          </a:p>
        </p:txBody>
      </p:sp>
      <p:sp>
        <p:nvSpPr>
          <p:cNvPr id="91139" name="Rectangle 2"/>
          <p:cNvSpPr>
            <a:spLocks noGrp="1" noRot="1" noChangeAspect="1" noChangeArrowheads="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sz="2400">
              <a:latin typeface="Palatino" charset="0"/>
              <a:ea typeface="ＭＳ Ｐゴシック" charset="0"/>
              <a:cs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7B2668C-8FA3-4C40-9E77-746012638331}" type="slidenum">
              <a:rPr lang="en-US" sz="1200"/>
              <a:pPr/>
              <a:t>50</a:t>
            </a:fld>
            <a:endParaRPr lang="en-US" sz="1200"/>
          </a:p>
        </p:txBody>
      </p:sp>
      <p:sp>
        <p:nvSpPr>
          <p:cNvPr id="26627" name="Rectangle 2"/>
          <p:cNvSpPr>
            <a:spLocks noGrp="1" noRot="1" noChangeAspect="1" noChangeArrowheads="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1613247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7B2668C-8FA3-4C40-9E77-746012638331}" type="slidenum">
              <a:rPr lang="en-US" sz="1200"/>
              <a:pPr/>
              <a:t>51</a:t>
            </a:fld>
            <a:endParaRPr lang="en-US" sz="1200"/>
          </a:p>
        </p:txBody>
      </p:sp>
      <p:sp>
        <p:nvSpPr>
          <p:cNvPr id="26627" name="Rectangle 2"/>
          <p:cNvSpPr>
            <a:spLocks noGrp="1" noRot="1" noChangeAspect="1" noChangeArrowheads="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6185127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8800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6A94D32-5183-C44E-AEB0-86969600688E}" type="slidenum">
              <a:rPr lang="en-US" sz="1200"/>
              <a:pPr/>
              <a:t>6</a:t>
            </a:fld>
            <a:endParaRPr lang="en-US" sz="1200"/>
          </a:p>
        </p:txBody>
      </p:sp>
      <p:sp>
        <p:nvSpPr>
          <p:cNvPr id="24579" name="Rectangle 2"/>
          <p:cNvSpPr>
            <a:spLocks noGrp="1" noRot="1" noChangeAspect="1" noChangeArrowheads="1"/>
          </p:cNvSpPr>
          <p:nvPr>
            <p:ph type="sldImg"/>
          </p:nvPr>
        </p:nvSpPr>
        <p:spPr>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7B2668C-8FA3-4C40-9E77-746012638331}" type="slidenum">
              <a:rPr lang="en-US" sz="1200"/>
              <a:pPr/>
              <a:t>53</a:t>
            </a:fld>
            <a:endParaRPr lang="en-US" sz="1200"/>
          </a:p>
        </p:txBody>
      </p:sp>
      <p:sp>
        <p:nvSpPr>
          <p:cNvPr id="26627" name="Rectangle 2"/>
          <p:cNvSpPr>
            <a:spLocks noGrp="1" noRot="1" noChangeAspect="1" noChangeArrowheads="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4837636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2D39240-6382-A44C-90B1-2694D816BCAA}" type="slidenum">
              <a:rPr lang="en-US" sz="1200"/>
              <a:pPr/>
              <a:t>54</a:t>
            </a:fld>
            <a:endParaRPr lang="en-US" sz="1200"/>
          </a:p>
        </p:txBody>
      </p:sp>
      <p:sp>
        <p:nvSpPr>
          <p:cNvPr id="99331" name="Rectangle 2"/>
          <p:cNvSpPr>
            <a:spLocks noGrp="1" noRot="1" noChangeAspect="1" noChangeArrowheads="1"/>
          </p:cNvSpPr>
          <p:nvPr>
            <p:ph type="sldImg"/>
          </p:nvPr>
        </p:nvSpPr>
        <p:spPr>
          <a:solidFill>
            <a:srgbClr val="FFFFFF"/>
          </a:solidFill>
          <a:ln/>
        </p:spPr>
      </p:sp>
      <p:sp>
        <p:nvSpPr>
          <p:cNvPr id="9933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sz="2400">
              <a:latin typeface="Palatino" charset="0"/>
              <a:ea typeface="ＭＳ Ｐゴシック" charset="0"/>
              <a:cs typeface="ＭＳ Ｐゴシック"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2F08F65-A164-4343-A3A3-F58035F5DC46}" type="slidenum">
              <a:rPr lang="en-US" sz="1200"/>
              <a:pPr/>
              <a:t>55</a:t>
            </a:fld>
            <a:endParaRPr lang="en-US" sz="1200"/>
          </a:p>
        </p:txBody>
      </p:sp>
      <p:sp>
        <p:nvSpPr>
          <p:cNvPr id="91139" name="Rectangle 2"/>
          <p:cNvSpPr>
            <a:spLocks noGrp="1" noRot="1" noChangeAspect="1" noChangeArrowheads="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sz="2400">
              <a:latin typeface="Palatino" charset="0"/>
              <a:ea typeface="ＭＳ Ｐゴシック" charset="0"/>
              <a:cs typeface="ＭＳ Ｐゴシック"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2F08F65-A164-4343-A3A3-F58035F5DC46}" type="slidenum">
              <a:rPr lang="en-US" sz="1200"/>
              <a:pPr/>
              <a:t>56</a:t>
            </a:fld>
            <a:endParaRPr lang="en-US" sz="1200"/>
          </a:p>
        </p:txBody>
      </p:sp>
      <p:sp>
        <p:nvSpPr>
          <p:cNvPr id="91139" name="Rectangle 2"/>
          <p:cNvSpPr>
            <a:spLocks noGrp="1" noRot="1" noChangeAspect="1" noChangeArrowheads="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sz="2400">
              <a:latin typeface="Palatino" charset="0"/>
              <a:ea typeface="ＭＳ Ｐゴシック" charset="0"/>
              <a:cs typeface="ＭＳ Ｐゴシック"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2F08F65-A164-4343-A3A3-F58035F5DC46}" type="slidenum">
              <a:rPr lang="en-US" sz="1200"/>
              <a:pPr/>
              <a:t>57</a:t>
            </a:fld>
            <a:endParaRPr lang="en-US" sz="1200"/>
          </a:p>
        </p:txBody>
      </p:sp>
      <p:sp>
        <p:nvSpPr>
          <p:cNvPr id="91139" name="Rectangle 2"/>
          <p:cNvSpPr>
            <a:spLocks noGrp="1" noRot="1" noChangeAspect="1" noChangeArrowheads="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sz="2400">
              <a:latin typeface="Palatino" charset="0"/>
              <a:ea typeface="ＭＳ Ｐゴシック" charset="0"/>
              <a:cs typeface="ＭＳ Ｐゴシック"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2F08F65-A164-4343-A3A3-F58035F5DC46}" type="slidenum">
              <a:rPr lang="en-US" sz="1200"/>
              <a:pPr/>
              <a:t>58</a:t>
            </a:fld>
            <a:endParaRPr lang="en-US" sz="1200"/>
          </a:p>
        </p:txBody>
      </p:sp>
      <p:sp>
        <p:nvSpPr>
          <p:cNvPr id="91139" name="Rectangle 2"/>
          <p:cNvSpPr>
            <a:spLocks noGrp="1" noRot="1" noChangeAspect="1" noChangeArrowheads="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sz="2400">
              <a:latin typeface="Palatino" charset="0"/>
              <a:ea typeface="ＭＳ Ｐゴシック" charset="0"/>
              <a:cs typeface="ＭＳ Ｐゴシック"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2F08F65-A164-4343-A3A3-F58035F5DC46}" type="slidenum">
              <a:rPr lang="en-US" sz="1200"/>
              <a:pPr/>
              <a:t>59</a:t>
            </a:fld>
            <a:endParaRPr lang="en-US" sz="1200"/>
          </a:p>
        </p:txBody>
      </p:sp>
      <p:sp>
        <p:nvSpPr>
          <p:cNvPr id="91139" name="Rectangle 2"/>
          <p:cNvSpPr>
            <a:spLocks noGrp="1" noRot="1" noChangeAspect="1" noChangeArrowheads="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sz="2400">
              <a:latin typeface="Palatino" charset="0"/>
              <a:ea typeface="ＭＳ Ｐゴシック" charset="0"/>
              <a:cs typeface="ＭＳ Ｐゴシック"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2F08F65-A164-4343-A3A3-F58035F5DC46}" type="slidenum">
              <a:rPr lang="en-US" sz="1200"/>
              <a:pPr/>
              <a:t>60</a:t>
            </a:fld>
            <a:endParaRPr lang="en-US" sz="1200"/>
          </a:p>
        </p:txBody>
      </p:sp>
      <p:sp>
        <p:nvSpPr>
          <p:cNvPr id="91139" name="Rectangle 2"/>
          <p:cNvSpPr>
            <a:spLocks noGrp="1" noRot="1" noChangeAspect="1" noChangeArrowheads="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sz="2400">
              <a:latin typeface="Palatino" charset="0"/>
              <a:ea typeface="ＭＳ Ｐゴシック" charset="0"/>
              <a:cs typeface="ＭＳ Ｐゴシック"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2F08F65-A164-4343-A3A3-F58035F5DC46}" type="slidenum">
              <a:rPr lang="en-US" sz="1200"/>
              <a:pPr/>
              <a:t>61</a:t>
            </a:fld>
            <a:endParaRPr lang="en-US" sz="1200"/>
          </a:p>
        </p:txBody>
      </p:sp>
      <p:sp>
        <p:nvSpPr>
          <p:cNvPr id="91139" name="Rectangle 2"/>
          <p:cNvSpPr>
            <a:spLocks noGrp="1" noRot="1" noChangeAspect="1" noChangeArrowheads="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sz="2400">
              <a:latin typeface="Palatino" charset="0"/>
              <a:ea typeface="ＭＳ Ｐゴシック" charset="0"/>
              <a:cs typeface="ＭＳ Ｐゴシック"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2F08F65-A164-4343-A3A3-F58035F5DC46}" type="slidenum">
              <a:rPr lang="en-US" sz="1200"/>
              <a:pPr/>
              <a:t>62</a:t>
            </a:fld>
            <a:endParaRPr lang="en-US" sz="1200"/>
          </a:p>
        </p:txBody>
      </p:sp>
      <p:sp>
        <p:nvSpPr>
          <p:cNvPr id="91139" name="Rectangle 2"/>
          <p:cNvSpPr>
            <a:spLocks noGrp="1" noRot="1" noChangeAspect="1" noChangeArrowheads="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sz="2400">
              <a:latin typeface="Palatino" charset="0"/>
              <a:ea typeface="ＭＳ Ｐゴシック" charset="0"/>
              <a:cs typeface="ＭＳ Ｐゴシック" charset="0"/>
            </a:endParaRPr>
          </a:p>
        </p:txBody>
      </p:sp>
    </p:spTree>
    <p:extLst>
      <p:ext uri="{BB962C8B-B14F-4D97-AF65-F5344CB8AC3E}">
        <p14:creationId xmlns:p14="http://schemas.microsoft.com/office/powerpoint/2010/main" val="3258821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7</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A5B3D31-3816-964E-9B5E-A5AC87AC8142}" type="slidenum">
              <a:rPr lang="en-US" sz="1200"/>
              <a:pPr/>
              <a:t>63</a:t>
            </a:fld>
            <a:endParaRPr lang="en-US" sz="1200"/>
          </a:p>
        </p:txBody>
      </p:sp>
      <p:sp>
        <p:nvSpPr>
          <p:cNvPr id="101379" name="Rectangle 2"/>
          <p:cNvSpPr>
            <a:spLocks noGrp="1" noRot="1" noChangeAspect="1" noChangeArrowheads="1"/>
          </p:cNvSpPr>
          <p:nvPr>
            <p:ph type="sldImg"/>
          </p:nvPr>
        </p:nvSpPr>
        <p:spPr>
          <a:solidFill>
            <a:srgbClr val="FFFFFF"/>
          </a:solidFill>
          <a:ln/>
        </p:spPr>
      </p:sp>
      <p:sp>
        <p:nvSpPr>
          <p:cNvPr id="10138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sz="2400">
              <a:latin typeface="Palatino" charset="0"/>
              <a:ea typeface="ＭＳ Ｐゴシック" charset="0"/>
              <a:cs typeface="ＭＳ Ｐゴシック"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2F08F65-A164-4343-A3A3-F58035F5DC46}" type="slidenum">
              <a:rPr lang="en-US" sz="1200"/>
              <a:pPr/>
              <a:t>64</a:t>
            </a:fld>
            <a:endParaRPr lang="en-US" sz="1200"/>
          </a:p>
        </p:txBody>
      </p:sp>
      <p:sp>
        <p:nvSpPr>
          <p:cNvPr id="91139" name="Rectangle 2"/>
          <p:cNvSpPr>
            <a:spLocks noGrp="1" noRot="1" noChangeAspect="1" noChangeArrowheads="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sz="2400">
              <a:latin typeface="Palatino" charset="0"/>
              <a:ea typeface="ＭＳ Ｐゴシック" charset="0"/>
              <a:cs typeface="ＭＳ Ｐゴシック"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2F08F65-A164-4343-A3A3-F58035F5DC46}" type="slidenum">
              <a:rPr lang="en-US" sz="1200"/>
              <a:pPr/>
              <a:t>65</a:t>
            </a:fld>
            <a:endParaRPr lang="en-US" sz="1200"/>
          </a:p>
        </p:txBody>
      </p:sp>
      <p:sp>
        <p:nvSpPr>
          <p:cNvPr id="91139" name="Rectangle 2"/>
          <p:cNvSpPr>
            <a:spLocks noGrp="1" noRot="1" noChangeAspect="1" noChangeArrowheads="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sz="2400">
              <a:latin typeface="Palatino" charset="0"/>
              <a:ea typeface="ＭＳ Ｐゴシック" charset="0"/>
              <a:cs typeface="ＭＳ Ｐゴシック"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2F08F65-A164-4343-A3A3-F58035F5DC46}" type="slidenum">
              <a:rPr lang="en-US" sz="1200"/>
              <a:pPr/>
              <a:t>66</a:t>
            </a:fld>
            <a:endParaRPr lang="en-US" sz="1200"/>
          </a:p>
        </p:txBody>
      </p:sp>
      <p:sp>
        <p:nvSpPr>
          <p:cNvPr id="91139" name="Rectangle 2"/>
          <p:cNvSpPr>
            <a:spLocks noGrp="1" noRot="1" noChangeAspect="1" noChangeArrowheads="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sz="2400">
              <a:latin typeface="Palatino" charset="0"/>
              <a:ea typeface="ＭＳ Ｐゴシック" charset="0"/>
              <a:cs typeface="ＭＳ Ｐゴシック"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2F08F65-A164-4343-A3A3-F58035F5DC46}" type="slidenum">
              <a:rPr lang="en-US" sz="1200"/>
              <a:pPr/>
              <a:t>67</a:t>
            </a:fld>
            <a:endParaRPr lang="en-US" sz="1200"/>
          </a:p>
        </p:txBody>
      </p:sp>
      <p:sp>
        <p:nvSpPr>
          <p:cNvPr id="91139" name="Rectangle 2"/>
          <p:cNvSpPr>
            <a:spLocks noGrp="1" noRot="1" noChangeAspect="1" noChangeArrowheads="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sz="2400">
              <a:latin typeface="Palatino" charset="0"/>
              <a:ea typeface="ＭＳ Ｐゴシック" charset="0"/>
              <a:cs typeface="ＭＳ Ｐゴシック"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0E34B88-9E15-7045-8EC4-17DDECE6245F}" type="slidenum">
              <a:rPr lang="en-US" sz="1200"/>
              <a:pPr/>
              <a:t>68</a:t>
            </a:fld>
            <a:endParaRPr lang="en-US" sz="1200"/>
          </a:p>
        </p:txBody>
      </p:sp>
      <p:sp>
        <p:nvSpPr>
          <p:cNvPr id="107523" name="Rectangle 2"/>
          <p:cNvSpPr>
            <a:spLocks noGrp="1" noRot="1" noChangeAspect="1" noChangeArrowheads="1"/>
          </p:cNvSpPr>
          <p:nvPr>
            <p:ph type="sldImg"/>
          </p:nvPr>
        </p:nvSpPr>
        <p:spPr>
          <a:solidFill>
            <a:srgbClr val="FFFFFF"/>
          </a:solidFill>
          <a:ln/>
        </p:spPr>
      </p:sp>
      <p:sp>
        <p:nvSpPr>
          <p:cNvPr id="10752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8DF88E4-82C0-6642-9D99-3BA57C0295D4}" type="slidenum">
              <a:rPr lang="en-US" sz="1200"/>
              <a:pPr/>
              <a:t>69</a:t>
            </a:fld>
            <a:endParaRPr lang="en-US" sz="1200"/>
          </a:p>
        </p:txBody>
      </p:sp>
      <p:sp>
        <p:nvSpPr>
          <p:cNvPr id="109571" name="Rectangle 2"/>
          <p:cNvSpPr>
            <a:spLocks noGrp="1" noRot="1" noChangeAspect="1" noChangeArrowheads="1"/>
          </p:cNvSpPr>
          <p:nvPr>
            <p:ph type="sldImg"/>
          </p:nvPr>
        </p:nvSpPr>
        <p:spPr>
          <a:solidFill>
            <a:srgbClr val="FFFFFF"/>
          </a:solidFill>
          <a:ln/>
        </p:spPr>
      </p:sp>
      <p:sp>
        <p:nvSpPr>
          <p:cNvPr id="10957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18A1B994-ED4A-8E49-ABF9-9573186012DE}" type="slidenum">
              <a:rPr lang="en-US" sz="1200"/>
              <a:pPr/>
              <a:t>70</a:t>
            </a:fld>
            <a:endParaRPr lang="en-US" sz="1200"/>
          </a:p>
        </p:txBody>
      </p:sp>
      <p:sp>
        <p:nvSpPr>
          <p:cNvPr id="111619" name="Rectangle 2"/>
          <p:cNvSpPr>
            <a:spLocks noGrp="1" noRot="1" noChangeAspect="1" noChangeArrowheads="1"/>
          </p:cNvSpPr>
          <p:nvPr>
            <p:ph type="sldImg"/>
          </p:nvPr>
        </p:nvSpPr>
        <p:spPr>
          <a:solidFill>
            <a:srgbClr val="FFFFFF"/>
          </a:solidFill>
          <a:ln/>
        </p:spPr>
      </p:sp>
      <p:sp>
        <p:nvSpPr>
          <p:cNvPr id="1116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B1D991D-A737-3342-97D6-A25B04C41102}" type="slidenum">
              <a:rPr lang="en-US" sz="1200"/>
              <a:pPr/>
              <a:t>8</a:t>
            </a:fld>
            <a:endParaRPr lang="en-US" sz="1200"/>
          </a:p>
        </p:txBody>
      </p:sp>
      <p:sp>
        <p:nvSpPr>
          <p:cNvPr id="34819" name="Rectangle 2"/>
          <p:cNvSpPr>
            <a:spLocks noGrp="1" noRot="1" noChangeAspect="1" noChangeArrowheads="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9</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10</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EC245-C696-BC48-A093-09C31B30B067}" type="datetimeFigureOut">
              <a:rPr lang="en-US" smtClean="0"/>
              <a:t>2/18/21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1063375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EC245-C696-BC48-A093-09C31B30B067}" type="datetimeFigureOut">
              <a:rPr lang="en-US" smtClean="0"/>
              <a:t>2/18/21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3777130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EC245-C696-BC48-A093-09C31B30B067}" type="datetimeFigureOut">
              <a:rPr lang="en-US" smtClean="0"/>
              <a:t>2/18/21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2550840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EC245-C696-BC48-A093-09C31B30B067}" type="datetimeFigureOut">
              <a:rPr lang="en-US" smtClean="0"/>
              <a:t>2/18/21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3401763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7EC245-C696-BC48-A093-09C31B30B067}" type="datetimeFigureOut">
              <a:rPr lang="en-US" smtClean="0"/>
              <a:t>2/18/21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2382929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EC245-C696-BC48-A093-09C31B30B067}" type="datetimeFigureOut">
              <a:rPr lang="en-US" smtClean="0"/>
              <a:t>2/18/21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3910910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EC245-C696-BC48-A093-09C31B30B067}" type="datetimeFigureOut">
              <a:rPr lang="en-US" smtClean="0"/>
              <a:t>2/18/21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76532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EC245-C696-BC48-A093-09C31B30B067}" type="datetimeFigureOut">
              <a:rPr lang="en-US" smtClean="0"/>
              <a:t>2/18/21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343536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EC245-C696-BC48-A093-09C31B30B067}" type="datetimeFigureOut">
              <a:rPr lang="en-US" smtClean="0"/>
              <a:t>2/18/21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89480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EC245-C696-BC48-A093-09C31B30B067}" type="datetimeFigureOut">
              <a:rPr lang="en-US" smtClean="0"/>
              <a:t>2/18/21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1981005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EC245-C696-BC48-A093-09C31B30B067}" type="datetimeFigureOut">
              <a:rPr lang="en-US" smtClean="0"/>
              <a:t>2/18/21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1888236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7EC245-C696-BC48-A093-09C31B30B067}" type="datetimeFigureOut">
              <a:rPr lang="en-US" smtClean="0"/>
              <a:t>2/18/21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D4D64-6D6A-A949-85F4-7FD739F6565F}" type="slidenum">
              <a:rPr lang="en-US" smtClean="0"/>
              <a:t>‹#›</a:t>
            </a:fld>
            <a:endParaRPr lang="en-US"/>
          </a:p>
        </p:txBody>
      </p:sp>
    </p:spTree>
    <p:extLst>
      <p:ext uri="{BB962C8B-B14F-4D97-AF65-F5344CB8AC3E}">
        <p14:creationId xmlns:p14="http://schemas.microsoft.com/office/powerpoint/2010/main" val="579242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oleObject" Target="../embeddings/oleObject35.bin"/><Relationship Id="rId18" Type="http://schemas.openxmlformats.org/officeDocument/2006/relationships/image" Target="../media/image35.emf"/><Relationship Id="rId26" Type="http://schemas.openxmlformats.org/officeDocument/2006/relationships/image" Target="../media/image39.emf"/><Relationship Id="rId3" Type="http://schemas.openxmlformats.org/officeDocument/2006/relationships/notesSlide" Target="../notesSlides/notesSlide9.xml"/><Relationship Id="rId21" Type="http://schemas.openxmlformats.org/officeDocument/2006/relationships/oleObject" Target="../embeddings/oleObject39.bin"/><Relationship Id="rId7" Type="http://schemas.openxmlformats.org/officeDocument/2006/relationships/image" Target="../media/image31.emf"/><Relationship Id="rId12" Type="http://schemas.openxmlformats.org/officeDocument/2006/relationships/oleObject" Target="../embeddings/oleObject34.bin"/><Relationship Id="rId17" Type="http://schemas.openxmlformats.org/officeDocument/2006/relationships/oleObject" Target="../embeddings/oleObject37.bin"/><Relationship Id="rId25" Type="http://schemas.openxmlformats.org/officeDocument/2006/relationships/oleObject" Target="../embeddings/oleObject41.bin"/><Relationship Id="rId2" Type="http://schemas.openxmlformats.org/officeDocument/2006/relationships/slideLayout" Target="../slideLayouts/slideLayout2.xml"/><Relationship Id="rId16" Type="http://schemas.openxmlformats.org/officeDocument/2006/relationships/image" Target="../media/image34.emf"/><Relationship Id="rId20" Type="http://schemas.openxmlformats.org/officeDocument/2006/relationships/image" Target="../media/image36.emf"/><Relationship Id="rId29" Type="http://schemas.openxmlformats.org/officeDocument/2006/relationships/image" Target="../media/image28.emf"/><Relationship Id="rId1" Type="http://schemas.openxmlformats.org/officeDocument/2006/relationships/vmlDrawing" Target="../drawings/vmlDrawing8.vml"/><Relationship Id="rId6" Type="http://schemas.openxmlformats.org/officeDocument/2006/relationships/oleObject" Target="../embeddings/oleObject31.bin"/><Relationship Id="rId11" Type="http://schemas.openxmlformats.org/officeDocument/2006/relationships/image" Target="../media/image26.emf"/><Relationship Id="rId24" Type="http://schemas.openxmlformats.org/officeDocument/2006/relationships/image" Target="../media/image38.emf"/><Relationship Id="rId5" Type="http://schemas.openxmlformats.org/officeDocument/2006/relationships/image" Target="../media/image30.emf"/><Relationship Id="rId15" Type="http://schemas.openxmlformats.org/officeDocument/2006/relationships/oleObject" Target="../embeddings/oleObject36.bin"/><Relationship Id="rId23" Type="http://schemas.openxmlformats.org/officeDocument/2006/relationships/oleObject" Target="../embeddings/oleObject40.bin"/><Relationship Id="rId28" Type="http://schemas.openxmlformats.org/officeDocument/2006/relationships/oleObject" Target="../embeddings/oleObject43.bin"/><Relationship Id="rId10" Type="http://schemas.openxmlformats.org/officeDocument/2006/relationships/oleObject" Target="../embeddings/oleObject33.bin"/><Relationship Id="rId19" Type="http://schemas.openxmlformats.org/officeDocument/2006/relationships/oleObject" Target="../embeddings/oleObject38.bin"/><Relationship Id="rId4" Type="http://schemas.openxmlformats.org/officeDocument/2006/relationships/oleObject" Target="../embeddings/oleObject30.bin"/><Relationship Id="rId9" Type="http://schemas.openxmlformats.org/officeDocument/2006/relationships/image" Target="../media/image32.emf"/><Relationship Id="rId14" Type="http://schemas.openxmlformats.org/officeDocument/2006/relationships/image" Target="../media/image33.emf"/><Relationship Id="rId22" Type="http://schemas.openxmlformats.org/officeDocument/2006/relationships/image" Target="../media/image37.emf"/><Relationship Id="rId27" Type="http://schemas.openxmlformats.org/officeDocument/2006/relationships/oleObject" Target="../embeddings/oleObject42.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oleObject" Target="../embeddings/oleObject49.bin"/><Relationship Id="rId18" Type="http://schemas.openxmlformats.org/officeDocument/2006/relationships/image" Target="../media/image42.emf"/><Relationship Id="rId26" Type="http://schemas.openxmlformats.org/officeDocument/2006/relationships/oleObject" Target="../embeddings/oleObject56.bin"/><Relationship Id="rId3" Type="http://schemas.openxmlformats.org/officeDocument/2006/relationships/notesSlide" Target="../notesSlides/notesSlide10.xml"/><Relationship Id="rId21" Type="http://schemas.openxmlformats.org/officeDocument/2006/relationships/oleObject" Target="../embeddings/oleObject53.bin"/><Relationship Id="rId7" Type="http://schemas.openxmlformats.org/officeDocument/2006/relationships/image" Target="../media/image32.emf"/><Relationship Id="rId12" Type="http://schemas.openxmlformats.org/officeDocument/2006/relationships/image" Target="../media/image30.emf"/><Relationship Id="rId17" Type="http://schemas.openxmlformats.org/officeDocument/2006/relationships/oleObject" Target="../embeddings/oleObject51.bin"/><Relationship Id="rId25" Type="http://schemas.openxmlformats.org/officeDocument/2006/relationships/image" Target="../media/image37.emf"/><Relationship Id="rId2" Type="http://schemas.openxmlformats.org/officeDocument/2006/relationships/slideLayout" Target="../slideLayouts/slideLayout2.xml"/><Relationship Id="rId16" Type="http://schemas.openxmlformats.org/officeDocument/2006/relationships/image" Target="../media/image41.emf"/><Relationship Id="rId20" Type="http://schemas.openxmlformats.org/officeDocument/2006/relationships/image" Target="../media/image39.emf"/><Relationship Id="rId29" Type="http://schemas.openxmlformats.org/officeDocument/2006/relationships/image" Target="../media/image44.emf"/><Relationship Id="rId1" Type="http://schemas.openxmlformats.org/officeDocument/2006/relationships/vmlDrawing" Target="../drawings/vmlDrawing9.vml"/><Relationship Id="rId6" Type="http://schemas.openxmlformats.org/officeDocument/2006/relationships/oleObject" Target="../embeddings/oleObject45.bin"/><Relationship Id="rId11" Type="http://schemas.openxmlformats.org/officeDocument/2006/relationships/oleObject" Target="../embeddings/oleObject48.bin"/><Relationship Id="rId24" Type="http://schemas.openxmlformats.org/officeDocument/2006/relationships/oleObject" Target="../embeddings/oleObject55.bin"/><Relationship Id="rId5" Type="http://schemas.openxmlformats.org/officeDocument/2006/relationships/image" Target="../media/image40.emf"/><Relationship Id="rId15" Type="http://schemas.openxmlformats.org/officeDocument/2006/relationships/oleObject" Target="../embeddings/oleObject50.bin"/><Relationship Id="rId23" Type="http://schemas.openxmlformats.org/officeDocument/2006/relationships/image" Target="../media/image43.emf"/><Relationship Id="rId28" Type="http://schemas.openxmlformats.org/officeDocument/2006/relationships/oleObject" Target="../embeddings/oleObject57.bin"/><Relationship Id="rId10" Type="http://schemas.openxmlformats.org/officeDocument/2006/relationships/oleObject" Target="../embeddings/oleObject47.bin"/><Relationship Id="rId19" Type="http://schemas.openxmlformats.org/officeDocument/2006/relationships/oleObject" Target="../embeddings/oleObject52.bin"/><Relationship Id="rId4" Type="http://schemas.openxmlformats.org/officeDocument/2006/relationships/oleObject" Target="../embeddings/oleObject44.bin"/><Relationship Id="rId9" Type="http://schemas.openxmlformats.org/officeDocument/2006/relationships/image" Target="../media/image26.emf"/><Relationship Id="rId14" Type="http://schemas.openxmlformats.org/officeDocument/2006/relationships/image" Target="../media/image33.emf"/><Relationship Id="rId22" Type="http://schemas.openxmlformats.org/officeDocument/2006/relationships/oleObject" Target="../embeddings/oleObject54.bin"/><Relationship Id="rId27" Type="http://schemas.openxmlformats.org/officeDocument/2006/relationships/image" Target="../media/image38.e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60.bin"/><Relationship Id="rId13" Type="http://schemas.openxmlformats.org/officeDocument/2006/relationships/oleObject" Target="../embeddings/oleObject63.bin"/><Relationship Id="rId18" Type="http://schemas.openxmlformats.org/officeDocument/2006/relationships/image" Target="../media/image48.emf"/><Relationship Id="rId3" Type="http://schemas.openxmlformats.org/officeDocument/2006/relationships/notesSlide" Target="../notesSlides/notesSlide11.xml"/><Relationship Id="rId7" Type="http://schemas.openxmlformats.org/officeDocument/2006/relationships/image" Target="../media/image26.emf"/><Relationship Id="rId12" Type="http://schemas.openxmlformats.org/officeDocument/2006/relationships/image" Target="../media/image45.emf"/><Relationship Id="rId17" Type="http://schemas.openxmlformats.org/officeDocument/2006/relationships/oleObject" Target="../embeddings/oleObject65.bin"/><Relationship Id="rId2" Type="http://schemas.openxmlformats.org/officeDocument/2006/relationships/slideLayout" Target="../slideLayouts/slideLayout2.xml"/><Relationship Id="rId16" Type="http://schemas.openxmlformats.org/officeDocument/2006/relationships/image" Target="../media/image47.emf"/><Relationship Id="rId1" Type="http://schemas.openxmlformats.org/officeDocument/2006/relationships/vmlDrawing" Target="../drawings/vmlDrawing10.vml"/><Relationship Id="rId6" Type="http://schemas.openxmlformats.org/officeDocument/2006/relationships/oleObject" Target="../embeddings/oleObject59.bin"/><Relationship Id="rId11" Type="http://schemas.openxmlformats.org/officeDocument/2006/relationships/oleObject" Target="../embeddings/oleObject62.bin"/><Relationship Id="rId5" Type="http://schemas.openxmlformats.org/officeDocument/2006/relationships/image" Target="../media/image32.emf"/><Relationship Id="rId15" Type="http://schemas.openxmlformats.org/officeDocument/2006/relationships/oleObject" Target="../embeddings/oleObject64.bin"/><Relationship Id="rId10" Type="http://schemas.openxmlformats.org/officeDocument/2006/relationships/image" Target="../media/image30.emf"/><Relationship Id="rId4" Type="http://schemas.openxmlformats.org/officeDocument/2006/relationships/oleObject" Target="../embeddings/oleObject58.bin"/><Relationship Id="rId9" Type="http://schemas.openxmlformats.org/officeDocument/2006/relationships/oleObject" Target="../embeddings/oleObject61.bin"/><Relationship Id="rId14" Type="http://schemas.openxmlformats.org/officeDocument/2006/relationships/image" Target="../media/image46.e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68.bin"/><Relationship Id="rId13" Type="http://schemas.openxmlformats.org/officeDocument/2006/relationships/oleObject" Target="../embeddings/oleObject71.bin"/><Relationship Id="rId18" Type="http://schemas.openxmlformats.org/officeDocument/2006/relationships/image" Target="../media/image39.emf"/><Relationship Id="rId26" Type="http://schemas.openxmlformats.org/officeDocument/2006/relationships/oleObject" Target="../embeddings/oleObject78.bin"/><Relationship Id="rId3" Type="http://schemas.openxmlformats.org/officeDocument/2006/relationships/notesSlide" Target="../notesSlides/notesSlide12.xml"/><Relationship Id="rId21" Type="http://schemas.openxmlformats.org/officeDocument/2006/relationships/image" Target="../media/image51.emf"/><Relationship Id="rId7" Type="http://schemas.openxmlformats.org/officeDocument/2006/relationships/image" Target="../media/image32.emf"/><Relationship Id="rId12" Type="http://schemas.openxmlformats.org/officeDocument/2006/relationships/image" Target="../media/image30.emf"/><Relationship Id="rId17" Type="http://schemas.openxmlformats.org/officeDocument/2006/relationships/oleObject" Target="../embeddings/oleObject73.bin"/><Relationship Id="rId25" Type="http://schemas.openxmlformats.org/officeDocument/2006/relationships/image" Target="../media/image38.emf"/><Relationship Id="rId2" Type="http://schemas.openxmlformats.org/officeDocument/2006/relationships/slideLayout" Target="../slideLayouts/slideLayout2.xml"/><Relationship Id="rId16" Type="http://schemas.openxmlformats.org/officeDocument/2006/relationships/image" Target="../media/image50.emf"/><Relationship Id="rId20" Type="http://schemas.openxmlformats.org/officeDocument/2006/relationships/oleObject" Target="../embeddings/oleObject75.bin"/><Relationship Id="rId29" Type="http://schemas.openxmlformats.org/officeDocument/2006/relationships/image" Target="../media/image53.emf"/><Relationship Id="rId1" Type="http://schemas.openxmlformats.org/officeDocument/2006/relationships/vmlDrawing" Target="../drawings/vmlDrawing11.vml"/><Relationship Id="rId6" Type="http://schemas.openxmlformats.org/officeDocument/2006/relationships/oleObject" Target="../embeddings/oleObject67.bin"/><Relationship Id="rId11" Type="http://schemas.openxmlformats.org/officeDocument/2006/relationships/oleObject" Target="../embeddings/oleObject70.bin"/><Relationship Id="rId24" Type="http://schemas.openxmlformats.org/officeDocument/2006/relationships/oleObject" Target="../embeddings/oleObject77.bin"/><Relationship Id="rId5" Type="http://schemas.openxmlformats.org/officeDocument/2006/relationships/image" Target="../media/image49.emf"/><Relationship Id="rId15" Type="http://schemas.openxmlformats.org/officeDocument/2006/relationships/oleObject" Target="../embeddings/oleObject72.bin"/><Relationship Id="rId23" Type="http://schemas.openxmlformats.org/officeDocument/2006/relationships/image" Target="../media/image37.emf"/><Relationship Id="rId28" Type="http://schemas.openxmlformats.org/officeDocument/2006/relationships/oleObject" Target="../embeddings/oleObject79.bin"/><Relationship Id="rId10" Type="http://schemas.openxmlformats.org/officeDocument/2006/relationships/oleObject" Target="../embeddings/oleObject69.bin"/><Relationship Id="rId19" Type="http://schemas.openxmlformats.org/officeDocument/2006/relationships/oleObject" Target="../embeddings/oleObject74.bin"/><Relationship Id="rId4" Type="http://schemas.openxmlformats.org/officeDocument/2006/relationships/oleObject" Target="../embeddings/oleObject66.bin"/><Relationship Id="rId9" Type="http://schemas.openxmlformats.org/officeDocument/2006/relationships/image" Target="../media/image26.emf"/><Relationship Id="rId14" Type="http://schemas.openxmlformats.org/officeDocument/2006/relationships/image" Target="../media/image33.emf"/><Relationship Id="rId22" Type="http://schemas.openxmlformats.org/officeDocument/2006/relationships/oleObject" Target="../embeddings/oleObject76.bin"/><Relationship Id="rId27" Type="http://schemas.openxmlformats.org/officeDocument/2006/relationships/image" Target="../media/image52.emf"/><Relationship Id="rId30" Type="http://schemas.openxmlformats.org/officeDocument/2006/relationships/oleObject" Target="../embeddings/oleObject80.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55.png"/><Relationship Id="rId5" Type="http://schemas.openxmlformats.org/officeDocument/2006/relationships/image" Target="../media/image54.emf"/><Relationship Id="rId4" Type="http://schemas.openxmlformats.org/officeDocument/2006/relationships/oleObject" Target="../embeddings/oleObject81.bin"/></Relationships>
</file>

<file path=ppt/slides/_rels/slide1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1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emf"/><Relationship Id="rId10" Type="http://schemas.openxmlformats.org/officeDocument/2006/relationships/image" Target="../media/image4.emf"/><Relationship Id="rId4" Type="http://schemas.openxmlformats.org/officeDocument/2006/relationships/oleObject" Target="../embeddings/oleObject1.bin"/><Relationship Id="rId9" Type="http://schemas.openxmlformats.org/officeDocument/2006/relationships/oleObject" Target="../embeddings/oleObject4.bin"/></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84.bin"/><Relationship Id="rId13" Type="http://schemas.openxmlformats.org/officeDocument/2006/relationships/image" Target="../media/image66.emf"/><Relationship Id="rId3" Type="http://schemas.openxmlformats.org/officeDocument/2006/relationships/notesSlide" Target="../notesSlides/notesSlide19.xml"/><Relationship Id="rId7" Type="http://schemas.openxmlformats.org/officeDocument/2006/relationships/image" Target="../media/image34.emf"/><Relationship Id="rId12" Type="http://schemas.openxmlformats.org/officeDocument/2006/relationships/oleObject" Target="../embeddings/oleObject86.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83.bin"/><Relationship Id="rId11" Type="http://schemas.openxmlformats.org/officeDocument/2006/relationships/image" Target="../media/image65.emf"/><Relationship Id="rId5" Type="http://schemas.openxmlformats.org/officeDocument/2006/relationships/image" Target="../media/image63.emf"/><Relationship Id="rId15" Type="http://schemas.openxmlformats.org/officeDocument/2006/relationships/image" Target="../media/image67.emf"/><Relationship Id="rId10" Type="http://schemas.openxmlformats.org/officeDocument/2006/relationships/oleObject" Target="../embeddings/oleObject85.bin"/><Relationship Id="rId4" Type="http://schemas.openxmlformats.org/officeDocument/2006/relationships/oleObject" Target="../embeddings/oleObject82.bin"/><Relationship Id="rId9" Type="http://schemas.openxmlformats.org/officeDocument/2006/relationships/image" Target="../media/image64.emf"/><Relationship Id="rId14" Type="http://schemas.openxmlformats.org/officeDocument/2006/relationships/oleObject" Target="../embeddings/oleObject87.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90.bin"/><Relationship Id="rId3" Type="http://schemas.openxmlformats.org/officeDocument/2006/relationships/notesSlide" Target="../notesSlides/notesSlide20.xml"/><Relationship Id="rId7" Type="http://schemas.openxmlformats.org/officeDocument/2006/relationships/image" Target="../media/image69.emf"/><Relationship Id="rId12" Type="http://schemas.openxmlformats.org/officeDocument/2006/relationships/oleObject" Target="../embeddings/oleObject92.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89.bin"/><Relationship Id="rId11" Type="http://schemas.openxmlformats.org/officeDocument/2006/relationships/image" Target="../media/image71.emf"/><Relationship Id="rId5" Type="http://schemas.openxmlformats.org/officeDocument/2006/relationships/image" Target="../media/image68.emf"/><Relationship Id="rId10" Type="http://schemas.openxmlformats.org/officeDocument/2006/relationships/oleObject" Target="../embeddings/oleObject91.bin"/><Relationship Id="rId4" Type="http://schemas.openxmlformats.org/officeDocument/2006/relationships/oleObject" Target="../embeddings/oleObject88.bin"/><Relationship Id="rId9" Type="http://schemas.openxmlformats.org/officeDocument/2006/relationships/image" Target="../media/image70.e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95.bin"/><Relationship Id="rId13" Type="http://schemas.openxmlformats.org/officeDocument/2006/relationships/image" Target="../media/image73.emf"/><Relationship Id="rId3" Type="http://schemas.openxmlformats.org/officeDocument/2006/relationships/notesSlide" Target="../notesSlides/notesSlide21.xml"/><Relationship Id="rId7" Type="http://schemas.openxmlformats.org/officeDocument/2006/relationships/image" Target="../media/image69.emf"/><Relationship Id="rId12" Type="http://schemas.openxmlformats.org/officeDocument/2006/relationships/oleObject" Target="../embeddings/oleObject97.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94.bin"/><Relationship Id="rId11" Type="http://schemas.openxmlformats.org/officeDocument/2006/relationships/image" Target="../media/image72.emf"/><Relationship Id="rId5" Type="http://schemas.openxmlformats.org/officeDocument/2006/relationships/image" Target="../media/image68.emf"/><Relationship Id="rId15" Type="http://schemas.openxmlformats.org/officeDocument/2006/relationships/image" Target="../media/image74.emf"/><Relationship Id="rId10" Type="http://schemas.openxmlformats.org/officeDocument/2006/relationships/oleObject" Target="../embeddings/oleObject96.bin"/><Relationship Id="rId4" Type="http://schemas.openxmlformats.org/officeDocument/2006/relationships/oleObject" Target="../embeddings/oleObject93.bin"/><Relationship Id="rId9" Type="http://schemas.openxmlformats.org/officeDocument/2006/relationships/image" Target="../media/image70.emf"/><Relationship Id="rId14" Type="http://schemas.openxmlformats.org/officeDocument/2006/relationships/oleObject" Target="../embeddings/oleObject98.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01.bin"/><Relationship Id="rId3" Type="http://schemas.openxmlformats.org/officeDocument/2006/relationships/notesSlide" Target="../notesSlides/notesSlide22.xml"/><Relationship Id="rId7" Type="http://schemas.openxmlformats.org/officeDocument/2006/relationships/image" Target="../media/image76.e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100.bin"/><Relationship Id="rId11" Type="http://schemas.openxmlformats.org/officeDocument/2006/relationships/image" Target="../media/image78.emf"/><Relationship Id="rId5" Type="http://schemas.openxmlformats.org/officeDocument/2006/relationships/image" Target="../media/image75.emf"/><Relationship Id="rId10" Type="http://schemas.openxmlformats.org/officeDocument/2006/relationships/oleObject" Target="../embeddings/oleObject102.bin"/><Relationship Id="rId4" Type="http://schemas.openxmlformats.org/officeDocument/2006/relationships/oleObject" Target="../embeddings/oleObject99.bin"/><Relationship Id="rId9" Type="http://schemas.openxmlformats.org/officeDocument/2006/relationships/image" Target="../media/image77.e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05.bin"/><Relationship Id="rId3" Type="http://schemas.openxmlformats.org/officeDocument/2006/relationships/notesSlide" Target="../notesSlides/notesSlide2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104.bin"/><Relationship Id="rId11" Type="http://schemas.openxmlformats.org/officeDocument/2006/relationships/image" Target="../media/image80.emf"/><Relationship Id="rId5" Type="http://schemas.openxmlformats.org/officeDocument/2006/relationships/image" Target="../media/image79.emf"/><Relationship Id="rId10" Type="http://schemas.openxmlformats.org/officeDocument/2006/relationships/oleObject" Target="../embeddings/oleObject106.bin"/><Relationship Id="rId4" Type="http://schemas.openxmlformats.org/officeDocument/2006/relationships/oleObject" Target="../embeddings/oleObject103.bin"/><Relationship Id="rId9" Type="http://schemas.openxmlformats.org/officeDocument/2006/relationships/image" Target="../media/image38.e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09.bin"/><Relationship Id="rId13" Type="http://schemas.openxmlformats.org/officeDocument/2006/relationships/image" Target="../media/image83.emf"/><Relationship Id="rId3" Type="http://schemas.openxmlformats.org/officeDocument/2006/relationships/notesSlide" Target="../notesSlides/notesSlide24.xml"/><Relationship Id="rId7" Type="http://schemas.openxmlformats.org/officeDocument/2006/relationships/image" Target="../media/image81.emf"/><Relationship Id="rId12" Type="http://schemas.openxmlformats.org/officeDocument/2006/relationships/oleObject" Target="../embeddings/oleObject111.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108.bin"/><Relationship Id="rId11" Type="http://schemas.openxmlformats.org/officeDocument/2006/relationships/image" Target="../media/image82.emf"/><Relationship Id="rId5" Type="http://schemas.openxmlformats.org/officeDocument/2006/relationships/image" Target="../media/image2.emf"/><Relationship Id="rId10" Type="http://schemas.openxmlformats.org/officeDocument/2006/relationships/oleObject" Target="../embeddings/oleObject110.bin"/><Relationship Id="rId4" Type="http://schemas.openxmlformats.org/officeDocument/2006/relationships/oleObject" Target="../embeddings/oleObject107.bin"/><Relationship Id="rId9" Type="http://schemas.openxmlformats.org/officeDocument/2006/relationships/image" Target="../media/image38.e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14.bin"/><Relationship Id="rId13" Type="http://schemas.openxmlformats.org/officeDocument/2006/relationships/image" Target="../media/image88.emf"/><Relationship Id="rId3" Type="http://schemas.openxmlformats.org/officeDocument/2006/relationships/notesSlide" Target="../notesSlides/notesSlide25.xml"/><Relationship Id="rId7" Type="http://schemas.openxmlformats.org/officeDocument/2006/relationships/image" Target="../media/image85.emf"/><Relationship Id="rId12" Type="http://schemas.openxmlformats.org/officeDocument/2006/relationships/oleObject" Target="../embeddings/oleObject116.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113.bin"/><Relationship Id="rId11" Type="http://schemas.openxmlformats.org/officeDocument/2006/relationships/image" Target="../media/image87.emf"/><Relationship Id="rId5" Type="http://schemas.openxmlformats.org/officeDocument/2006/relationships/image" Target="../media/image84.emf"/><Relationship Id="rId15" Type="http://schemas.openxmlformats.org/officeDocument/2006/relationships/image" Target="../media/image89.emf"/><Relationship Id="rId10" Type="http://schemas.openxmlformats.org/officeDocument/2006/relationships/oleObject" Target="../embeddings/oleObject115.bin"/><Relationship Id="rId4" Type="http://schemas.openxmlformats.org/officeDocument/2006/relationships/oleObject" Target="../embeddings/oleObject112.bin"/><Relationship Id="rId9" Type="http://schemas.openxmlformats.org/officeDocument/2006/relationships/image" Target="../media/image86.emf"/><Relationship Id="rId14" Type="http://schemas.openxmlformats.org/officeDocument/2006/relationships/oleObject" Target="../embeddings/oleObject117.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18.bin"/><Relationship Id="rId3" Type="http://schemas.openxmlformats.org/officeDocument/2006/relationships/notesSlide" Target="../notesSlides/notesSlide26.xml"/><Relationship Id="rId7" Type="http://schemas.openxmlformats.org/officeDocument/2006/relationships/image" Target="../media/image38.e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105.bin"/><Relationship Id="rId11" Type="http://schemas.openxmlformats.org/officeDocument/2006/relationships/image" Target="../media/image91.emf"/><Relationship Id="rId5" Type="http://schemas.openxmlformats.org/officeDocument/2006/relationships/image" Target="../media/image2.emf"/><Relationship Id="rId10" Type="http://schemas.openxmlformats.org/officeDocument/2006/relationships/oleObject" Target="../embeddings/oleObject119.bin"/><Relationship Id="rId4" Type="http://schemas.openxmlformats.org/officeDocument/2006/relationships/oleObject" Target="../embeddings/oleObject104.bin"/><Relationship Id="rId9" Type="http://schemas.openxmlformats.org/officeDocument/2006/relationships/image" Target="../media/image90.e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22.bin"/><Relationship Id="rId13" Type="http://schemas.openxmlformats.org/officeDocument/2006/relationships/image" Target="../media/image96.emf"/><Relationship Id="rId3" Type="http://schemas.openxmlformats.org/officeDocument/2006/relationships/notesSlide" Target="../notesSlides/notesSlide27.xml"/><Relationship Id="rId7" Type="http://schemas.openxmlformats.org/officeDocument/2006/relationships/image" Target="../media/image93.emf"/><Relationship Id="rId12" Type="http://schemas.openxmlformats.org/officeDocument/2006/relationships/oleObject" Target="../embeddings/oleObject124.bin"/><Relationship Id="rId17" Type="http://schemas.openxmlformats.org/officeDocument/2006/relationships/oleObject" Target="../embeddings/oleObject127.bin"/><Relationship Id="rId2" Type="http://schemas.openxmlformats.org/officeDocument/2006/relationships/slideLayout" Target="../slideLayouts/slideLayout2.xml"/><Relationship Id="rId16" Type="http://schemas.openxmlformats.org/officeDocument/2006/relationships/oleObject" Target="../embeddings/oleObject126.bin"/><Relationship Id="rId1" Type="http://schemas.openxmlformats.org/officeDocument/2006/relationships/vmlDrawing" Target="../drawings/vmlDrawing21.vml"/><Relationship Id="rId6" Type="http://schemas.openxmlformats.org/officeDocument/2006/relationships/oleObject" Target="../embeddings/oleObject121.bin"/><Relationship Id="rId11" Type="http://schemas.openxmlformats.org/officeDocument/2006/relationships/image" Target="../media/image95.emf"/><Relationship Id="rId5" Type="http://schemas.openxmlformats.org/officeDocument/2006/relationships/image" Target="../media/image92.emf"/><Relationship Id="rId15" Type="http://schemas.openxmlformats.org/officeDocument/2006/relationships/image" Target="../media/image97.emf"/><Relationship Id="rId10" Type="http://schemas.openxmlformats.org/officeDocument/2006/relationships/oleObject" Target="../embeddings/oleObject123.bin"/><Relationship Id="rId4" Type="http://schemas.openxmlformats.org/officeDocument/2006/relationships/oleObject" Target="../embeddings/oleObject120.bin"/><Relationship Id="rId9" Type="http://schemas.openxmlformats.org/officeDocument/2006/relationships/image" Target="../media/image94.emf"/><Relationship Id="rId14" Type="http://schemas.openxmlformats.org/officeDocument/2006/relationships/oleObject" Target="../embeddings/oleObject125.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30.bin"/><Relationship Id="rId13" Type="http://schemas.openxmlformats.org/officeDocument/2006/relationships/image" Target="../media/image100.emf"/><Relationship Id="rId18" Type="http://schemas.openxmlformats.org/officeDocument/2006/relationships/oleObject" Target="../embeddings/oleObject135.bin"/><Relationship Id="rId3" Type="http://schemas.openxmlformats.org/officeDocument/2006/relationships/notesSlide" Target="../notesSlides/notesSlide28.xml"/><Relationship Id="rId21" Type="http://schemas.openxmlformats.org/officeDocument/2006/relationships/image" Target="../media/image103.emf"/><Relationship Id="rId7" Type="http://schemas.openxmlformats.org/officeDocument/2006/relationships/image" Target="../media/image93.emf"/><Relationship Id="rId12" Type="http://schemas.openxmlformats.org/officeDocument/2006/relationships/oleObject" Target="../embeddings/oleObject132.bin"/><Relationship Id="rId17" Type="http://schemas.openxmlformats.org/officeDocument/2006/relationships/image" Target="../media/image97.emf"/><Relationship Id="rId2" Type="http://schemas.openxmlformats.org/officeDocument/2006/relationships/slideLayout" Target="../slideLayouts/slideLayout2.xml"/><Relationship Id="rId16" Type="http://schemas.openxmlformats.org/officeDocument/2006/relationships/oleObject" Target="../embeddings/oleObject134.bin"/><Relationship Id="rId20" Type="http://schemas.openxmlformats.org/officeDocument/2006/relationships/oleObject" Target="../embeddings/oleObject136.bin"/><Relationship Id="rId1" Type="http://schemas.openxmlformats.org/officeDocument/2006/relationships/vmlDrawing" Target="../drawings/vmlDrawing22.vml"/><Relationship Id="rId6" Type="http://schemas.openxmlformats.org/officeDocument/2006/relationships/oleObject" Target="../embeddings/oleObject129.bin"/><Relationship Id="rId11" Type="http://schemas.openxmlformats.org/officeDocument/2006/relationships/image" Target="../media/image95.emf"/><Relationship Id="rId5" Type="http://schemas.openxmlformats.org/officeDocument/2006/relationships/image" Target="../media/image98.emf"/><Relationship Id="rId15" Type="http://schemas.openxmlformats.org/officeDocument/2006/relationships/image" Target="../media/image101.emf"/><Relationship Id="rId23" Type="http://schemas.openxmlformats.org/officeDocument/2006/relationships/image" Target="../media/image104.emf"/><Relationship Id="rId10" Type="http://schemas.openxmlformats.org/officeDocument/2006/relationships/oleObject" Target="../embeddings/oleObject131.bin"/><Relationship Id="rId19" Type="http://schemas.openxmlformats.org/officeDocument/2006/relationships/image" Target="../media/image102.emf"/><Relationship Id="rId4" Type="http://schemas.openxmlformats.org/officeDocument/2006/relationships/oleObject" Target="../embeddings/oleObject128.bin"/><Relationship Id="rId9" Type="http://schemas.openxmlformats.org/officeDocument/2006/relationships/image" Target="../media/image99.emf"/><Relationship Id="rId14" Type="http://schemas.openxmlformats.org/officeDocument/2006/relationships/oleObject" Target="../embeddings/oleObject133.bin"/><Relationship Id="rId22" Type="http://schemas.openxmlformats.org/officeDocument/2006/relationships/oleObject" Target="../embeddings/oleObject137.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2.emf"/><Relationship Id="rId4" Type="http://schemas.openxmlformats.org/officeDocument/2006/relationships/oleObject" Target="../embeddings/oleObject5.bin"/></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40.bin"/><Relationship Id="rId13" Type="http://schemas.openxmlformats.org/officeDocument/2006/relationships/image" Target="../media/image109.emf"/><Relationship Id="rId18" Type="http://schemas.openxmlformats.org/officeDocument/2006/relationships/oleObject" Target="../embeddings/oleObject147.bin"/><Relationship Id="rId26" Type="http://schemas.openxmlformats.org/officeDocument/2006/relationships/oleObject" Target="../embeddings/oleObject154.bin"/><Relationship Id="rId3" Type="http://schemas.openxmlformats.org/officeDocument/2006/relationships/notesSlide" Target="../notesSlides/notesSlide29.xml"/><Relationship Id="rId21" Type="http://schemas.openxmlformats.org/officeDocument/2006/relationships/oleObject" Target="../embeddings/oleObject150.bin"/><Relationship Id="rId7" Type="http://schemas.openxmlformats.org/officeDocument/2006/relationships/image" Target="../media/image106.emf"/><Relationship Id="rId12" Type="http://schemas.openxmlformats.org/officeDocument/2006/relationships/oleObject" Target="../embeddings/oleObject142.bin"/><Relationship Id="rId17" Type="http://schemas.openxmlformats.org/officeDocument/2006/relationships/oleObject" Target="../embeddings/oleObject146.bin"/><Relationship Id="rId25" Type="http://schemas.openxmlformats.org/officeDocument/2006/relationships/image" Target="../media/image110.emf"/><Relationship Id="rId2" Type="http://schemas.openxmlformats.org/officeDocument/2006/relationships/slideLayout" Target="../slideLayouts/slideLayout2.xml"/><Relationship Id="rId16" Type="http://schemas.openxmlformats.org/officeDocument/2006/relationships/oleObject" Target="../embeddings/oleObject145.bin"/><Relationship Id="rId20" Type="http://schemas.openxmlformats.org/officeDocument/2006/relationships/oleObject" Target="../embeddings/oleObject149.bin"/><Relationship Id="rId29" Type="http://schemas.openxmlformats.org/officeDocument/2006/relationships/oleObject" Target="../embeddings/oleObject156.bin"/><Relationship Id="rId1" Type="http://schemas.openxmlformats.org/officeDocument/2006/relationships/vmlDrawing" Target="../drawings/vmlDrawing23.vml"/><Relationship Id="rId6" Type="http://schemas.openxmlformats.org/officeDocument/2006/relationships/oleObject" Target="../embeddings/oleObject139.bin"/><Relationship Id="rId11" Type="http://schemas.openxmlformats.org/officeDocument/2006/relationships/image" Target="../media/image108.emf"/><Relationship Id="rId24" Type="http://schemas.openxmlformats.org/officeDocument/2006/relationships/oleObject" Target="../embeddings/oleObject153.bin"/><Relationship Id="rId32" Type="http://schemas.openxmlformats.org/officeDocument/2006/relationships/image" Target="../media/image113.emf"/><Relationship Id="rId5" Type="http://schemas.openxmlformats.org/officeDocument/2006/relationships/image" Target="../media/image105.emf"/><Relationship Id="rId15" Type="http://schemas.openxmlformats.org/officeDocument/2006/relationships/oleObject" Target="../embeddings/oleObject144.bin"/><Relationship Id="rId23" Type="http://schemas.openxmlformats.org/officeDocument/2006/relationships/oleObject" Target="../embeddings/oleObject152.bin"/><Relationship Id="rId28" Type="http://schemas.openxmlformats.org/officeDocument/2006/relationships/image" Target="../media/image111.emf"/><Relationship Id="rId10" Type="http://schemas.openxmlformats.org/officeDocument/2006/relationships/oleObject" Target="../embeddings/oleObject141.bin"/><Relationship Id="rId19" Type="http://schemas.openxmlformats.org/officeDocument/2006/relationships/oleObject" Target="../embeddings/oleObject148.bin"/><Relationship Id="rId31" Type="http://schemas.openxmlformats.org/officeDocument/2006/relationships/oleObject" Target="../embeddings/oleObject157.bin"/><Relationship Id="rId4" Type="http://schemas.openxmlformats.org/officeDocument/2006/relationships/oleObject" Target="../embeddings/oleObject138.bin"/><Relationship Id="rId9" Type="http://schemas.openxmlformats.org/officeDocument/2006/relationships/image" Target="../media/image107.emf"/><Relationship Id="rId14" Type="http://schemas.openxmlformats.org/officeDocument/2006/relationships/oleObject" Target="../embeddings/oleObject143.bin"/><Relationship Id="rId22" Type="http://schemas.openxmlformats.org/officeDocument/2006/relationships/oleObject" Target="../embeddings/oleObject151.bin"/><Relationship Id="rId27" Type="http://schemas.openxmlformats.org/officeDocument/2006/relationships/oleObject" Target="../embeddings/oleObject155.bin"/><Relationship Id="rId30" Type="http://schemas.openxmlformats.org/officeDocument/2006/relationships/image" Target="../media/image112.e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60.bin"/><Relationship Id="rId13" Type="http://schemas.openxmlformats.org/officeDocument/2006/relationships/image" Target="../media/image116.emf"/><Relationship Id="rId18" Type="http://schemas.openxmlformats.org/officeDocument/2006/relationships/oleObject" Target="../embeddings/oleObject165.bin"/><Relationship Id="rId3" Type="http://schemas.openxmlformats.org/officeDocument/2006/relationships/notesSlide" Target="../notesSlides/notesSlide30.xml"/><Relationship Id="rId7" Type="http://schemas.openxmlformats.org/officeDocument/2006/relationships/image" Target="../media/image114.emf"/><Relationship Id="rId12" Type="http://schemas.openxmlformats.org/officeDocument/2006/relationships/oleObject" Target="../embeddings/oleObject162.bin"/><Relationship Id="rId17" Type="http://schemas.openxmlformats.org/officeDocument/2006/relationships/image" Target="../media/image118.emf"/><Relationship Id="rId2" Type="http://schemas.openxmlformats.org/officeDocument/2006/relationships/slideLayout" Target="../slideLayouts/slideLayout2.xml"/><Relationship Id="rId16" Type="http://schemas.openxmlformats.org/officeDocument/2006/relationships/oleObject" Target="../embeddings/oleObject164.bin"/><Relationship Id="rId1" Type="http://schemas.openxmlformats.org/officeDocument/2006/relationships/vmlDrawing" Target="../drawings/vmlDrawing24.vml"/><Relationship Id="rId6" Type="http://schemas.openxmlformats.org/officeDocument/2006/relationships/oleObject" Target="../embeddings/oleObject159.bin"/><Relationship Id="rId11" Type="http://schemas.openxmlformats.org/officeDocument/2006/relationships/image" Target="../media/image115.emf"/><Relationship Id="rId5" Type="http://schemas.openxmlformats.org/officeDocument/2006/relationships/image" Target="../media/image106.emf"/><Relationship Id="rId15" Type="http://schemas.openxmlformats.org/officeDocument/2006/relationships/image" Target="../media/image117.emf"/><Relationship Id="rId10" Type="http://schemas.openxmlformats.org/officeDocument/2006/relationships/oleObject" Target="../embeddings/oleObject161.bin"/><Relationship Id="rId19" Type="http://schemas.openxmlformats.org/officeDocument/2006/relationships/image" Target="../media/image119.emf"/><Relationship Id="rId4" Type="http://schemas.openxmlformats.org/officeDocument/2006/relationships/oleObject" Target="../embeddings/oleObject158.bin"/><Relationship Id="rId9" Type="http://schemas.openxmlformats.org/officeDocument/2006/relationships/image" Target="../media/image110.emf"/><Relationship Id="rId14" Type="http://schemas.openxmlformats.org/officeDocument/2006/relationships/oleObject" Target="../embeddings/oleObject163.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68.bin"/><Relationship Id="rId13" Type="http://schemas.openxmlformats.org/officeDocument/2006/relationships/image" Target="../media/image124.emf"/><Relationship Id="rId3" Type="http://schemas.openxmlformats.org/officeDocument/2006/relationships/notesSlide" Target="../notesSlides/notesSlide31.xml"/><Relationship Id="rId7" Type="http://schemas.openxmlformats.org/officeDocument/2006/relationships/image" Target="../media/image121.emf"/><Relationship Id="rId12" Type="http://schemas.openxmlformats.org/officeDocument/2006/relationships/oleObject" Target="../embeddings/oleObject170.bin"/><Relationship Id="rId17" Type="http://schemas.openxmlformats.org/officeDocument/2006/relationships/image" Target="../media/image126.emf"/><Relationship Id="rId2" Type="http://schemas.openxmlformats.org/officeDocument/2006/relationships/slideLayout" Target="../slideLayouts/slideLayout2.xml"/><Relationship Id="rId16" Type="http://schemas.openxmlformats.org/officeDocument/2006/relationships/oleObject" Target="../embeddings/oleObject172.bin"/><Relationship Id="rId1" Type="http://schemas.openxmlformats.org/officeDocument/2006/relationships/vmlDrawing" Target="../drawings/vmlDrawing25.vml"/><Relationship Id="rId6" Type="http://schemas.openxmlformats.org/officeDocument/2006/relationships/oleObject" Target="../embeddings/oleObject167.bin"/><Relationship Id="rId11" Type="http://schemas.openxmlformats.org/officeDocument/2006/relationships/image" Target="../media/image123.emf"/><Relationship Id="rId5" Type="http://schemas.openxmlformats.org/officeDocument/2006/relationships/image" Target="../media/image120.emf"/><Relationship Id="rId15" Type="http://schemas.openxmlformats.org/officeDocument/2006/relationships/image" Target="../media/image125.emf"/><Relationship Id="rId10" Type="http://schemas.openxmlformats.org/officeDocument/2006/relationships/oleObject" Target="../embeddings/oleObject169.bin"/><Relationship Id="rId4" Type="http://schemas.openxmlformats.org/officeDocument/2006/relationships/oleObject" Target="../embeddings/oleObject166.bin"/><Relationship Id="rId9" Type="http://schemas.openxmlformats.org/officeDocument/2006/relationships/image" Target="../media/image122.emf"/><Relationship Id="rId14" Type="http://schemas.openxmlformats.org/officeDocument/2006/relationships/oleObject" Target="../embeddings/oleObject171.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75.bin"/><Relationship Id="rId3" Type="http://schemas.openxmlformats.org/officeDocument/2006/relationships/notesSlide" Target="../notesSlides/notesSlide32.xml"/><Relationship Id="rId7" Type="http://schemas.openxmlformats.org/officeDocument/2006/relationships/image" Target="../media/image121.e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174.bin"/><Relationship Id="rId11" Type="http://schemas.openxmlformats.org/officeDocument/2006/relationships/image" Target="../media/image128.emf"/><Relationship Id="rId5" Type="http://schemas.openxmlformats.org/officeDocument/2006/relationships/image" Target="../media/image120.emf"/><Relationship Id="rId10" Type="http://schemas.openxmlformats.org/officeDocument/2006/relationships/oleObject" Target="../embeddings/oleObject176.bin"/><Relationship Id="rId4" Type="http://schemas.openxmlformats.org/officeDocument/2006/relationships/oleObject" Target="../embeddings/oleObject173.bin"/><Relationship Id="rId9" Type="http://schemas.openxmlformats.org/officeDocument/2006/relationships/image" Target="../media/image127.emf"/></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79.bin"/><Relationship Id="rId13" Type="http://schemas.openxmlformats.org/officeDocument/2006/relationships/image" Target="../media/image124.emf"/><Relationship Id="rId18" Type="http://schemas.openxmlformats.org/officeDocument/2006/relationships/oleObject" Target="../embeddings/oleObject184.bin"/><Relationship Id="rId26" Type="http://schemas.openxmlformats.org/officeDocument/2006/relationships/image" Target="../media/image134.emf"/><Relationship Id="rId3" Type="http://schemas.openxmlformats.org/officeDocument/2006/relationships/notesSlide" Target="../notesSlides/notesSlide33.xml"/><Relationship Id="rId21" Type="http://schemas.openxmlformats.org/officeDocument/2006/relationships/image" Target="../media/image132.emf"/><Relationship Id="rId7" Type="http://schemas.openxmlformats.org/officeDocument/2006/relationships/image" Target="../media/image120.emf"/><Relationship Id="rId12" Type="http://schemas.openxmlformats.org/officeDocument/2006/relationships/oleObject" Target="../embeddings/oleObject181.bin"/><Relationship Id="rId17" Type="http://schemas.openxmlformats.org/officeDocument/2006/relationships/image" Target="../media/image130.emf"/><Relationship Id="rId25" Type="http://schemas.openxmlformats.org/officeDocument/2006/relationships/oleObject" Target="../embeddings/oleObject188.bin"/><Relationship Id="rId2" Type="http://schemas.openxmlformats.org/officeDocument/2006/relationships/slideLayout" Target="../slideLayouts/slideLayout2.xml"/><Relationship Id="rId16" Type="http://schemas.openxmlformats.org/officeDocument/2006/relationships/oleObject" Target="../embeddings/oleObject183.bin"/><Relationship Id="rId20" Type="http://schemas.openxmlformats.org/officeDocument/2006/relationships/oleObject" Target="../embeddings/oleObject185.bin"/><Relationship Id="rId1" Type="http://schemas.openxmlformats.org/officeDocument/2006/relationships/vmlDrawing" Target="../drawings/vmlDrawing27.vml"/><Relationship Id="rId6" Type="http://schemas.openxmlformats.org/officeDocument/2006/relationships/oleObject" Target="../embeddings/oleObject178.bin"/><Relationship Id="rId11" Type="http://schemas.openxmlformats.org/officeDocument/2006/relationships/image" Target="../media/image122.emf"/><Relationship Id="rId24" Type="http://schemas.openxmlformats.org/officeDocument/2006/relationships/oleObject" Target="../embeddings/oleObject187.bin"/><Relationship Id="rId5" Type="http://schemas.openxmlformats.org/officeDocument/2006/relationships/image" Target="../media/image89.emf"/><Relationship Id="rId15" Type="http://schemas.openxmlformats.org/officeDocument/2006/relationships/image" Target="../media/image129.emf"/><Relationship Id="rId23" Type="http://schemas.openxmlformats.org/officeDocument/2006/relationships/image" Target="../media/image133.emf"/><Relationship Id="rId10" Type="http://schemas.openxmlformats.org/officeDocument/2006/relationships/oleObject" Target="../embeddings/oleObject180.bin"/><Relationship Id="rId19" Type="http://schemas.openxmlformats.org/officeDocument/2006/relationships/image" Target="../media/image131.emf"/><Relationship Id="rId4" Type="http://schemas.openxmlformats.org/officeDocument/2006/relationships/oleObject" Target="../embeddings/oleObject177.bin"/><Relationship Id="rId9" Type="http://schemas.openxmlformats.org/officeDocument/2006/relationships/image" Target="../media/image121.emf"/><Relationship Id="rId14" Type="http://schemas.openxmlformats.org/officeDocument/2006/relationships/oleObject" Target="../embeddings/oleObject182.bin"/><Relationship Id="rId22" Type="http://schemas.openxmlformats.org/officeDocument/2006/relationships/oleObject" Target="../embeddings/oleObject186.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191.bin"/><Relationship Id="rId13" Type="http://schemas.openxmlformats.org/officeDocument/2006/relationships/image" Target="../media/image123.emf"/><Relationship Id="rId18" Type="http://schemas.openxmlformats.org/officeDocument/2006/relationships/image" Target="../media/image136.emf"/><Relationship Id="rId3" Type="http://schemas.openxmlformats.org/officeDocument/2006/relationships/notesSlide" Target="../notesSlides/notesSlide34.xml"/><Relationship Id="rId7" Type="http://schemas.openxmlformats.org/officeDocument/2006/relationships/image" Target="../media/image120.emf"/><Relationship Id="rId12" Type="http://schemas.openxmlformats.org/officeDocument/2006/relationships/oleObject" Target="../embeddings/oleObject193.bin"/><Relationship Id="rId17" Type="http://schemas.openxmlformats.org/officeDocument/2006/relationships/oleObject" Target="../embeddings/oleObject196.bin"/><Relationship Id="rId2" Type="http://schemas.openxmlformats.org/officeDocument/2006/relationships/slideLayout" Target="../slideLayouts/slideLayout2.xml"/><Relationship Id="rId16" Type="http://schemas.openxmlformats.org/officeDocument/2006/relationships/oleObject" Target="../embeddings/oleObject195.bin"/><Relationship Id="rId20" Type="http://schemas.openxmlformats.org/officeDocument/2006/relationships/image" Target="../media/image137.emf"/><Relationship Id="rId1" Type="http://schemas.openxmlformats.org/officeDocument/2006/relationships/vmlDrawing" Target="../drawings/vmlDrawing28.vml"/><Relationship Id="rId6" Type="http://schemas.openxmlformats.org/officeDocument/2006/relationships/oleObject" Target="../embeddings/oleObject190.bin"/><Relationship Id="rId11" Type="http://schemas.openxmlformats.org/officeDocument/2006/relationships/image" Target="../media/image135.emf"/><Relationship Id="rId5" Type="http://schemas.openxmlformats.org/officeDocument/2006/relationships/image" Target="../media/image89.emf"/><Relationship Id="rId15" Type="http://schemas.openxmlformats.org/officeDocument/2006/relationships/image" Target="../media/image124.emf"/><Relationship Id="rId10" Type="http://schemas.openxmlformats.org/officeDocument/2006/relationships/oleObject" Target="../embeddings/oleObject192.bin"/><Relationship Id="rId19" Type="http://schemas.openxmlformats.org/officeDocument/2006/relationships/oleObject" Target="../embeddings/oleObject197.bin"/><Relationship Id="rId4" Type="http://schemas.openxmlformats.org/officeDocument/2006/relationships/oleObject" Target="../embeddings/oleObject189.bin"/><Relationship Id="rId9" Type="http://schemas.openxmlformats.org/officeDocument/2006/relationships/image" Target="../media/image121.emf"/><Relationship Id="rId14" Type="http://schemas.openxmlformats.org/officeDocument/2006/relationships/oleObject" Target="../embeddings/oleObject194.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200.bin"/><Relationship Id="rId13" Type="http://schemas.openxmlformats.org/officeDocument/2006/relationships/image" Target="../media/image123.emf"/><Relationship Id="rId18" Type="http://schemas.openxmlformats.org/officeDocument/2006/relationships/image" Target="../media/image136.emf"/><Relationship Id="rId3" Type="http://schemas.openxmlformats.org/officeDocument/2006/relationships/notesSlide" Target="../notesSlides/notesSlide35.xml"/><Relationship Id="rId7" Type="http://schemas.openxmlformats.org/officeDocument/2006/relationships/image" Target="../media/image120.emf"/><Relationship Id="rId12" Type="http://schemas.openxmlformats.org/officeDocument/2006/relationships/oleObject" Target="../embeddings/oleObject202.bin"/><Relationship Id="rId17" Type="http://schemas.openxmlformats.org/officeDocument/2006/relationships/oleObject" Target="../embeddings/oleObject205.bin"/><Relationship Id="rId2" Type="http://schemas.openxmlformats.org/officeDocument/2006/relationships/slideLayout" Target="../slideLayouts/slideLayout2.xml"/><Relationship Id="rId16" Type="http://schemas.openxmlformats.org/officeDocument/2006/relationships/oleObject" Target="../embeddings/oleObject204.bin"/><Relationship Id="rId1" Type="http://schemas.openxmlformats.org/officeDocument/2006/relationships/vmlDrawing" Target="../drawings/vmlDrawing29.vml"/><Relationship Id="rId6" Type="http://schemas.openxmlformats.org/officeDocument/2006/relationships/oleObject" Target="../embeddings/oleObject199.bin"/><Relationship Id="rId11" Type="http://schemas.openxmlformats.org/officeDocument/2006/relationships/image" Target="../media/image135.emf"/><Relationship Id="rId5" Type="http://schemas.openxmlformats.org/officeDocument/2006/relationships/image" Target="../media/image89.emf"/><Relationship Id="rId15" Type="http://schemas.openxmlformats.org/officeDocument/2006/relationships/image" Target="../media/image124.emf"/><Relationship Id="rId10" Type="http://schemas.openxmlformats.org/officeDocument/2006/relationships/oleObject" Target="../embeddings/oleObject201.bin"/><Relationship Id="rId4" Type="http://schemas.openxmlformats.org/officeDocument/2006/relationships/oleObject" Target="../embeddings/oleObject198.bin"/><Relationship Id="rId9" Type="http://schemas.openxmlformats.org/officeDocument/2006/relationships/image" Target="../media/image121.emf"/><Relationship Id="rId14" Type="http://schemas.openxmlformats.org/officeDocument/2006/relationships/oleObject" Target="../embeddings/oleObject203.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208.bin"/><Relationship Id="rId3" Type="http://schemas.openxmlformats.org/officeDocument/2006/relationships/notesSlide" Target="../notesSlides/notesSlide36.xml"/><Relationship Id="rId7" Type="http://schemas.openxmlformats.org/officeDocument/2006/relationships/image" Target="../media/image139.emf"/><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oleObject" Target="../embeddings/oleObject207.bin"/><Relationship Id="rId11" Type="http://schemas.openxmlformats.org/officeDocument/2006/relationships/image" Target="../media/image140.emf"/><Relationship Id="rId5" Type="http://schemas.openxmlformats.org/officeDocument/2006/relationships/image" Target="../media/image138.emf"/><Relationship Id="rId10" Type="http://schemas.openxmlformats.org/officeDocument/2006/relationships/oleObject" Target="../embeddings/oleObject209.bin"/><Relationship Id="rId4" Type="http://schemas.openxmlformats.org/officeDocument/2006/relationships/oleObject" Target="../embeddings/oleObject206.bin"/><Relationship Id="rId9" Type="http://schemas.openxmlformats.org/officeDocument/2006/relationships/image" Target="../media/image84.emf"/></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212.bin"/><Relationship Id="rId13" Type="http://schemas.openxmlformats.org/officeDocument/2006/relationships/image" Target="../media/image143.emf"/><Relationship Id="rId18" Type="http://schemas.openxmlformats.org/officeDocument/2006/relationships/oleObject" Target="../embeddings/oleObject217.bin"/><Relationship Id="rId3" Type="http://schemas.openxmlformats.org/officeDocument/2006/relationships/notesSlide" Target="../notesSlides/notesSlide37.xml"/><Relationship Id="rId7" Type="http://schemas.openxmlformats.org/officeDocument/2006/relationships/image" Target="../media/image139.emf"/><Relationship Id="rId12" Type="http://schemas.openxmlformats.org/officeDocument/2006/relationships/oleObject" Target="../embeddings/oleObject214.bin"/><Relationship Id="rId17" Type="http://schemas.openxmlformats.org/officeDocument/2006/relationships/image" Target="../media/image77.emf"/><Relationship Id="rId2" Type="http://schemas.openxmlformats.org/officeDocument/2006/relationships/slideLayout" Target="../slideLayouts/slideLayout2.xml"/><Relationship Id="rId16" Type="http://schemas.openxmlformats.org/officeDocument/2006/relationships/oleObject" Target="../embeddings/oleObject216.bin"/><Relationship Id="rId20" Type="http://schemas.openxmlformats.org/officeDocument/2006/relationships/image" Target="../media/image145.emf"/><Relationship Id="rId1" Type="http://schemas.openxmlformats.org/officeDocument/2006/relationships/vmlDrawing" Target="../drawings/vmlDrawing31.vml"/><Relationship Id="rId6" Type="http://schemas.openxmlformats.org/officeDocument/2006/relationships/oleObject" Target="../embeddings/oleObject211.bin"/><Relationship Id="rId11" Type="http://schemas.openxmlformats.org/officeDocument/2006/relationships/image" Target="../media/image142.emf"/><Relationship Id="rId5" Type="http://schemas.openxmlformats.org/officeDocument/2006/relationships/image" Target="../media/image138.emf"/><Relationship Id="rId15" Type="http://schemas.openxmlformats.org/officeDocument/2006/relationships/image" Target="../media/image144.emf"/><Relationship Id="rId10" Type="http://schemas.openxmlformats.org/officeDocument/2006/relationships/oleObject" Target="../embeddings/oleObject213.bin"/><Relationship Id="rId19" Type="http://schemas.openxmlformats.org/officeDocument/2006/relationships/oleObject" Target="../embeddings/oleObject218.bin"/><Relationship Id="rId4" Type="http://schemas.openxmlformats.org/officeDocument/2006/relationships/oleObject" Target="../embeddings/oleObject210.bin"/><Relationship Id="rId9" Type="http://schemas.openxmlformats.org/officeDocument/2006/relationships/image" Target="../media/image141.emf"/><Relationship Id="rId14" Type="http://schemas.openxmlformats.org/officeDocument/2006/relationships/oleObject" Target="../embeddings/oleObject215.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221.bin"/><Relationship Id="rId13" Type="http://schemas.openxmlformats.org/officeDocument/2006/relationships/oleObject" Target="../embeddings/oleObject224.bin"/><Relationship Id="rId18" Type="http://schemas.openxmlformats.org/officeDocument/2006/relationships/image" Target="../media/image150.emf"/><Relationship Id="rId26" Type="http://schemas.openxmlformats.org/officeDocument/2006/relationships/image" Target="../media/image153.emf"/><Relationship Id="rId3" Type="http://schemas.openxmlformats.org/officeDocument/2006/relationships/notesSlide" Target="../notesSlides/notesSlide38.xml"/><Relationship Id="rId21" Type="http://schemas.openxmlformats.org/officeDocument/2006/relationships/oleObject" Target="../embeddings/oleObject228.bin"/><Relationship Id="rId7" Type="http://schemas.openxmlformats.org/officeDocument/2006/relationships/image" Target="../media/image144.emf"/><Relationship Id="rId12" Type="http://schemas.openxmlformats.org/officeDocument/2006/relationships/image" Target="../media/image147.emf"/><Relationship Id="rId17" Type="http://schemas.openxmlformats.org/officeDocument/2006/relationships/oleObject" Target="../embeddings/oleObject226.bin"/><Relationship Id="rId25" Type="http://schemas.openxmlformats.org/officeDocument/2006/relationships/oleObject" Target="../embeddings/oleObject230.bin"/><Relationship Id="rId2" Type="http://schemas.openxmlformats.org/officeDocument/2006/relationships/slideLayout" Target="../slideLayouts/slideLayout2.xml"/><Relationship Id="rId16" Type="http://schemas.openxmlformats.org/officeDocument/2006/relationships/image" Target="../media/image149.emf"/><Relationship Id="rId20" Type="http://schemas.openxmlformats.org/officeDocument/2006/relationships/image" Target="../media/image151.emf"/><Relationship Id="rId1" Type="http://schemas.openxmlformats.org/officeDocument/2006/relationships/vmlDrawing" Target="../drawings/vmlDrawing32.vml"/><Relationship Id="rId6" Type="http://schemas.openxmlformats.org/officeDocument/2006/relationships/oleObject" Target="../embeddings/oleObject220.bin"/><Relationship Id="rId11" Type="http://schemas.openxmlformats.org/officeDocument/2006/relationships/oleObject" Target="../embeddings/oleObject223.bin"/><Relationship Id="rId24" Type="http://schemas.openxmlformats.org/officeDocument/2006/relationships/image" Target="../media/image77.emf"/><Relationship Id="rId5" Type="http://schemas.openxmlformats.org/officeDocument/2006/relationships/image" Target="../media/image139.emf"/><Relationship Id="rId15" Type="http://schemas.openxmlformats.org/officeDocument/2006/relationships/oleObject" Target="../embeddings/oleObject225.bin"/><Relationship Id="rId23" Type="http://schemas.openxmlformats.org/officeDocument/2006/relationships/oleObject" Target="../embeddings/oleObject229.bin"/><Relationship Id="rId10" Type="http://schemas.openxmlformats.org/officeDocument/2006/relationships/oleObject" Target="../embeddings/oleObject222.bin"/><Relationship Id="rId19" Type="http://schemas.openxmlformats.org/officeDocument/2006/relationships/oleObject" Target="../embeddings/oleObject227.bin"/><Relationship Id="rId4" Type="http://schemas.openxmlformats.org/officeDocument/2006/relationships/oleObject" Target="../embeddings/oleObject219.bin"/><Relationship Id="rId9" Type="http://schemas.openxmlformats.org/officeDocument/2006/relationships/image" Target="../media/image146.emf"/><Relationship Id="rId14" Type="http://schemas.openxmlformats.org/officeDocument/2006/relationships/image" Target="../media/image148.emf"/><Relationship Id="rId22" Type="http://schemas.openxmlformats.org/officeDocument/2006/relationships/image" Target="../media/image152.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5.emf"/><Relationship Id="rId4" Type="http://schemas.openxmlformats.org/officeDocument/2006/relationships/oleObject" Target="../embeddings/oleObject7.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77.emf"/><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oleObject" Target="../embeddings/oleObject232.bin"/><Relationship Id="rId5" Type="http://schemas.openxmlformats.org/officeDocument/2006/relationships/image" Target="../media/image154.emf"/><Relationship Id="rId4" Type="http://schemas.openxmlformats.org/officeDocument/2006/relationships/oleObject" Target="../embeddings/oleObject231.bin"/></Relationships>
</file>

<file path=ppt/slides/_rels/slide41.xml.rels><?xml version="1.0" encoding="UTF-8" standalone="yes"?>
<Relationships xmlns="http://schemas.openxmlformats.org/package/2006/relationships"><Relationship Id="rId8" Type="http://schemas.openxmlformats.org/officeDocument/2006/relationships/image" Target="../media/image157.emf"/><Relationship Id="rId13" Type="http://schemas.openxmlformats.org/officeDocument/2006/relationships/oleObject" Target="../embeddings/oleObject239.bin"/><Relationship Id="rId18" Type="http://schemas.openxmlformats.org/officeDocument/2006/relationships/image" Target="../media/image161.emf"/><Relationship Id="rId3" Type="http://schemas.openxmlformats.org/officeDocument/2006/relationships/oleObject" Target="../embeddings/oleObject233.bin"/><Relationship Id="rId7" Type="http://schemas.openxmlformats.org/officeDocument/2006/relationships/oleObject" Target="../embeddings/oleObject235.bin"/><Relationship Id="rId12" Type="http://schemas.openxmlformats.org/officeDocument/2006/relationships/oleObject" Target="../embeddings/oleObject238.bin"/><Relationship Id="rId17" Type="http://schemas.openxmlformats.org/officeDocument/2006/relationships/oleObject" Target="../embeddings/oleObject241.bin"/><Relationship Id="rId2" Type="http://schemas.openxmlformats.org/officeDocument/2006/relationships/slideLayout" Target="../slideLayouts/slideLayout1.xml"/><Relationship Id="rId16" Type="http://schemas.openxmlformats.org/officeDocument/2006/relationships/image" Target="../media/image160.emf"/><Relationship Id="rId1" Type="http://schemas.openxmlformats.org/officeDocument/2006/relationships/vmlDrawing" Target="../drawings/vmlDrawing34.vml"/><Relationship Id="rId6" Type="http://schemas.openxmlformats.org/officeDocument/2006/relationships/image" Target="../media/image156.emf"/><Relationship Id="rId11" Type="http://schemas.openxmlformats.org/officeDocument/2006/relationships/oleObject" Target="../embeddings/oleObject237.bin"/><Relationship Id="rId5" Type="http://schemas.openxmlformats.org/officeDocument/2006/relationships/oleObject" Target="../embeddings/oleObject234.bin"/><Relationship Id="rId15" Type="http://schemas.openxmlformats.org/officeDocument/2006/relationships/oleObject" Target="../embeddings/oleObject240.bin"/><Relationship Id="rId10" Type="http://schemas.openxmlformats.org/officeDocument/2006/relationships/image" Target="../media/image158.emf"/><Relationship Id="rId4" Type="http://schemas.openxmlformats.org/officeDocument/2006/relationships/image" Target="../media/image155.emf"/><Relationship Id="rId9" Type="http://schemas.openxmlformats.org/officeDocument/2006/relationships/oleObject" Target="../embeddings/oleObject236.bin"/><Relationship Id="rId14" Type="http://schemas.openxmlformats.org/officeDocument/2006/relationships/image" Target="../media/image159.emf"/></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244.bin"/><Relationship Id="rId3" Type="http://schemas.openxmlformats.org/officeDocument/2006/relationships/notesSlide" Target="../notesSlides/notesSlide40.xml"/><Relationship Id="rId7" Type="http://schemas.openxmlformats.org/officeDocument/2006/relationships/image" Target="../media/image139.emf"/><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oleObject" Target="../embeddings/oleObject243.bin"/><Relationship Id="rId11" Type="http://schemas.openxmlformats.org/officeDocument/2006/relationships/image" Target="../media/image163.emf"/><Relationship Id="rId5" Type="http://schemas.openxmlformats.org/officeDocument/2006/relationships/image" Target="../media/image138.emf"/><Relationship Id="rId10" Type="http://schemas.openxmlformats.org/officeDocument/2006/relationships/oleObject" Target="../embeddings/oleObject245.bin"/><Relationship Id="rId4" Type="http://schemas.openxmlformats.org/officeDocument/2006/relationships/oleObject" Target="../embeddings/oleObject242.bin"/><Relationship Id="rId9" Type="http://schemas.openxmlformats.org/officeDocument/2006/relationships/image" Target="../media/image162.emf"/></Relationships>
</file>

<file path=ppt/slides/_rels/slide43.xml.rels><?xml version="1.0" encoding="UTF-8" standalone="yes"?>
<Relationships xmlns="http://schemas.openxmlformats.org/package/2006/relationships"><Relationship Id="rId8" Type="http://schemas.openxmlformats.org/officeDocument/2006/relationships/image" Target="../media/image165.emf"/><Relationship Id="rId13" Type="http://schemas.openxmlformats.org/officeDocument/2006/relationships/oleObject" Target="../embeddings/oleObject251.bin"/><Relationship Id="rId3" Type="http://schemas.openxmlformats.org/officeDocument/2006/relationships/oleObject" Target="../embeddings/oleObject246.bin"/><Relationship Id="rId7" Type="http://schemas.openxmlformats.org/officeDocument/2006/relationships/oleObject" Target="../embeddings/oleObject248.bin"/><Relationship Id="rId12" Type="http://schemas.openxmlformats.org/officeDocument/2006/relationships/image" Target="../media/image167.emf"/><Relationship Id="rId2" Type="http://schemas.openxmlformats.org/officeDocument/2006/relationships/slideLayout" Target="../slideLayouts/slideLayout1.xml"/><Relationship Id="rId16" Type="http://schemas.openxmlformats.org/officeDocument/2006/relationships/image" Target="../media/image169.emf"/><Relationship Id="rId1" Type="http://schemas.openxmlformats.org/officeDocument/2006/relationships/vmlDrawing" Target="../drawings/vmlDrawing36.vml"/><Relationship Id="rId6" Type="http://schemas.openxmlformats.org/officeDocument/2006/relationships/image" Target="../media/image139.emf"/><Relationship Id="rId11" Type="http://schemas.openxmlformats.org/officeDocument/2006/relationships/oleObject" Target="../embeddings/oleObject250.bin"/><Relationship Id="rId5" Type="http://schemas.openxmlformats.org/officeDocument/2006/relationships/oleObject" Target="../embeddings/oleObject247.bin"/><Relationship Id="rId15" Type="http://schemas.openxmlformats.org/officeDocument/2006/relationships/oleObject" Target="../embeddings/oleObject252.bin"/><Relationship Id="rId10" Type="http://schemas.openxmlformats.org/officeDocument/2006/relationships/image" Target="../media/image166.emf"/><Relationship Id="rId4" Type="http://schemas.openxmlformats.org/officeDocument/2006/relationships/image" Target="../media/image164.emf"/><Relationship Id="rId9" Type="http://schemas.openxmlformats.org/officeDocument/2006/relationships/oleObject" Target="../embeddings/oleObject249.bin"/><Relationship Id="rId14" Type="http://schemas.openxmlformats.org/officeDocument/2006/relationships/image" Target="../media/image168.emf"/></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37.vml"/><Relationship Id="rId5" Type="http://schemas.openxmlformats.org/officeDocument/2006/relationships/image" Target="../media/image170.emf"/><Relationship Id="rId4" Type="http://schemas.openxmlformats.org/officeDocument/2006/relationships/oleObject" Target="../embeddings/oleObject253.bin"/></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256.bin"/><Relationship Id="rId13" Type="http://schemas.openxmlformats.org/officeDocument/2006/relationships/image" Target="../media/image174.emf"/><Relationship Id="rId18" Type="http://schemas.openxmlformats.org/officeDocument/2006/relationships/oleObject" Target="../embeddings/oleObject262.bin"/><Relationship Id="rId3" Type="http://schemas.openxmlformats.org/officeDocument/2006/relationships/notesSlide" Target="../notesSlides/notesSlide42.xml"/><Relationship Id="rId21" Type="http://schemas.openxmlformats.org/officeDocument/2006/relationships/oleObject" Target="../embeddings/oleObject264.bin"/><Relationship Id="rId7" Type="http://schemas.openxmlformats.org/officeDocument/2006/relationships/image" Target="../media/image172.emf"/><Relationship Id="rId12" Type="http://schemas.openxmlformats.org/officeDocument/2006/relationships/oleObject" Target="../embeddings/oleObject259.bin"/><Relationship Id="rId17" Type="http://schemas.openxmlformats.org/officeDocument/2006/relationships/image" Target="../media/image176.emf"/><Relationship Id="rId2" Type="http://schemas.openxmlformats.org/officeDocument/2006/relationships/slideLayout" Target="../slideLayouts/slideLayout2.xml"/><Relationship Id="rId16" Type="http://schemas.openxmlformats.org/officeDocument/2006/relationships/oleObject" Target="../embeddings/oleObject261.bin"/><Relationship Id="rId20" Type="http://schemas.openxmlformats.org/officeDocument/2006/relationships/image" Target="../media/image177.emf"/><Relationship Id="rId1" Type="http://schemas.openxmlformats.org/officeDocument/2006/relationships/vmlDrawing" Target="../drawings/vmlDrawing38.vml"/><Relationship Id="rId6" Type="http://schemas.openxmlformats.org/officeDocument/2006/relationships/oleObject" Target="../embeddings/oleObject255.bin"/><Relationship Id="rId11" Type="http://schemas.openxmlformats.org/officeDocument/2006/relationships/oleObject" Target="../embeddings/oleObject258.bin"/><Relationship Id="rId5" Type="http://schemas.openxmlformats.org/officeDocument/2006/relationships/image" Target="../media/image171.emf"/><Relationship Id="rId15" Type="http://schemas.openxmlformats.org/officeDocument/2006/relationships/image" Target="../media/image175.emf"/><Relationship Id="rId23" Type="http://schemas.openxmlformats.org/officeDocument/2006/relationships/image" Target="../media/image178.emf"/><Relationship Id="rId10" Type="http://schemas.openxmlformats.org/officeDocument/2006/relationships/oleObject" Target="../embeddings/oleObject257.bin"/><Relationship Id="rId19" Type="http://schemas.openxmlformats.org/officeDocument/2006/relationships/oleObject" Target="../embeddings/oleObject263.bin"/><Relationship Id="rId4" Type="http://schemas.openxmlformats.org/officeDocument/2006/relationships/oleObject" Target="../embeddings/oleObject254.bin"/><Relationship Id="rId9" Type="http://schemas.openxmlformats.org/officeDocument/2006/relationships/image" Target="../media/image173.emf"/><Relationship Id="rId14" Type="http://schemas.openxmlformats.org/officeDocument/2006/relationships/oleObject" Target="../embeddings/oleObject260.bin"/><Relationship Id="rId22" Type="http://schemas.openxmlformats.org/officeDocument/2006/relationships/oleObject" Target="../embeddings/oleObject265.bin"/></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268.bin"/><Relationship Id="rId13" Type="http://schemas.openxmlformats.org/officeDocument/2006/relationships/image" Target="../media/image180.emf"/><Relationship Id="rId18" Type="http://schemas.openxmlformats.org/officeDocument/2006/relationships/oleObject" Target="../embeddings/oleObject273.bin"/><Relationship Id="rId3" Type="http://schemas.openxmlformats.org/officeDocument/2006/relationships/notesSlide" Target="../notesSlides/notesSlide43.xml"/><Relationship Id="rId21" Type="http://schemas.openxmlformats.org/officeDocument/2006/relationships/image" Target="../media/image183.emf"/><Relationship Id="rId7" Type="http://schemas.openxmlformats.org/officeDocument/2006/relationships/image" Target="../media/image171.emf"/><Relationship Id="rId12" Type="http://schemas.openxmlformats.org/officeDocument/2006/relationships/oleObject" Target="../embeddings/oleObject270.bin"/><Relationship Id="rId17" Type="http://schemas.openxmlformats.org/officeDocument/2006/relationships/image" Target="../media/image176.emf"/><Relationship Id="rId2" Type="http://schemas.openxmlformats.org/officeDocument/2006/relationships/slideLayout" Target="../slideLayouts/slideLayout2.xml"/><Relationship Id="rId16" Type="http://schemas.openxmlformats.org/officeDocument/2006/relationships/oleObject" Target="../embeddings/oleObject272.bin"/><Relationship Id="rId20" Type="http://schemas.openxmlformats.org/officeDocument/2006/relationships/oleObject" Target="../embeddings/oleObject274.bin"/><Relationship Id="rId1" Type="http://schemas.openxmlformats.org/officeDocument/2006/relationships/vmlDrawing" Target="../drawings/vmlDrawing39.vml"/><Relationship Id="rId6" Type="http://schemas.openxmlformats.org/officeDocument/2006/relationships/oleObject" Target="../embeddings/oleObject267.bin"/><Relationship Id="rId11" Type="http://schemas.openxmlformats.org/officeDocument/2006/relationships/image" Target="../media/image174.emf"/><Relationship Id="rId5" Type="http://schemas.openxmlformats.org/officeDocument/2006/relationships/image" Target="../media/image179.emf"/><Relationship Id="rId15" Type="http://schemas.openxmlformats.org/officeDocument/2006/relationships/image" Target="../media/image181.emf"/><Relationship Id="rId10" Type="http://schemas.openxmlformats.org/officeDocument/2006/relationships/oleObject" Target="../embeddings/oleObject269.bin"/><Relationship Id="rId19" Type="http://schemas.openxmlformats.org/officeDocument/2006/relationships/image" Target="../media/image182.emf"/><Relationship Id="rId4" Type="http://schemas.openxmlformats.org/officeDocument/2006/relationships/oleObject" Target="../embeddings/oleObject266.bin"/><Relationship Id="rId9" Type="http://schemas.openxmlformats.org/officeDocument/2006/relationships/image" Target="../media/image172.emf"/><Relationship Id="rId14" Type="http://schemas.openxmlformats.org/officeDocument/2006/relationships/oleObject" Target="../embeddings/oleObject271.bin"/></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277.bin"/><Relationship Id="rId13" Type="http://schemas.openxmlformats.org/officeDocument/2006/relationships/image" Target="../media/image176.emf"/><Relationship Id="rId3" Type="http://schemas.openxmlformats.org/officeDocument/2006/relationships/notesSlide" Target="../notesSlides/notesSlide44.xml"/><Relationship Id="rId7" Type="http://schemas.openxmlformats.org/officeDocument/2006/relationships/image" Target="../media/image172.emf"/><Relationship Id="rId12" Type="http://schemas.openxmlformats.org/officeDocument/2006/relationships/oleObject" Target="../embeddings/oleObject279.bin"/><Relationship Id="rId17" Type="http://schemas.openxmlformats.org/officeDocument/2006/relationships/image" Target="../media/image185.emf"/><Relationship Id="rId2" Type="http://schemas.openxmlformats.org/officeDocument/2006/relationships/slideLayout" Target="../slideLayouts/slideLayout2.xml"/><Relationship Id="rId16" Type="http://schemas.openxmlformats.org/officeDocument/2006/relationships/oleObject" Target="../embeddings/oleObject281.bin"/><Relationship Id="rId1" Type="http://schemas.openxmlformats.org/officeDocument/2006/relationships/vmlDrawing" Target="../drawings/vmlDrawing40.vml"/><Relationship Id="rId6" Type="http://schemas.openxmlformats.org/officeDocument/2006/relationships/oleObject" Target="../embeddings/oleObject276.bin"/><Relationship Id="rId11" Type="http://schemas.openxmlformats.org/officeDocument/2006/relationships/image" Target="../media/image181.emf"/><Relationship Id="rId5" Type="http://schemas.openxmlformats.org/officeDocument/2006/relationships/image" Target="../media/image171.emf"/><Relationship Id="rId15" Type="http://schemas.openxmlformats.org/officeDocument/2006/relationships/image" Target="../media/image184.emf"/><Relationship Id="rId10" Type="http://schemas.openxmlformats.org/officeDocument/2006/relationships/oleObject" Target="../embeddings/oleObject278.bin"/><Relationship Id="rId4" Type="http://schemas.openxmlformats.org/officeDocument/2006/relationships/oleObject" Target="../embeddings/oleObject275.bin"/><Relationship Id="rId9" Type="http://schemas.openxmlformats.org/officeDocument/2006/relationships/image" Target="../media/image174.emf"/><Relationship Id="rId14" Type="http://schemas.openxmlformats.org/officeDocument/2006/relationships/oleObject" Target="../embeddings/oleObject280.bin"/></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284.bin"/><Relationship Id="rId13" Type="http://schemas.openxmlformats.org/officeDocument/2006/relationships/image" Target="../media/image187.emf"/><Relationship Id="rId3" Type="http://schemas.openxmlformats.org/officeDocument/2006/relationships/notesSlide" Target="../notesSlides/notesSlide45.xml"/><Relationship Id="rId7" Type="http://schemas.openxmlformats.org/officeDocument/2006/relationships/image" Target="../media/image171.emf"/><Relationship Id="rId12" Type="http://schemas.openxmlformats.org/officeDocument/2006/relationships/oleObject" Target="../embeddings/oleObject286.bin"/><Relationship Id="rId17" Type="http://schemas.openxmlformats.org/officeDocument/2006/relationships/image" Target="../media/image179.emf"/><Relationship Id="rId2" Type="http://schemas.openxmlformats.org/officeDocument/2006/relationships/slideLayout" Target="../slideLayouts/slideLayout2.xml"/><Relationship Id="rId16" Type="http://schemas.openxmlformats.org/officeDocument/2006/relationships/oleObject" Target="../embeddings/oleObject288.bin"/><Relationship Id="rId1" Type="http://schemas.openxmlformats.org/officeDocument/2006/relationships/vmlDrawing" Target="../drawings/vmlDrawing41.vml"/><Relationship Id="rId6" Type="http://schemas.openxmlformats.org/officeDocument/2006/relationships/oleObject" Target="../embeddings/oleObject283.bin"/><Relationship Id="rId11" Type="http://schemas.openxmlformats.org/officeDocument/2006/relationships/image" Target="../media/image174.emf"/><Relationship Id="rId5" Type="http://schemas.openxmlformats.org/officeDocument/2006/relationships/image" Target="../media/image186.emf"/><Relationship Id="rId15" Type="http://schemas.openxmlformats.org/officeDocument/2006/relationships/image" Target="../media/image185.emf"/><Relationship Id="rId10" Type="http://schemas.openxmlformats.org/officeDocument/2006/relationships/oleObject" Target="../embeddings/oleObject285.bin"/><Relationship Id="rId4" Type="http://schemas.openxmlformats.org/officeDocument/2006/relationships/oleObject" Target="../embeddings/oleObject282.bin"/><Relationship Id="rId9" Type="http://schemas.openxmlformats.org/officeDocument/2006/relationships/image" Target="../media/image172.emf"/><Relationship Id="rId14" Type="http://schemas.openxmlformats.org/officeDocument/2006/relationships/oleObject" Target="../embeddings/oleObject287.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42.vml"/><Relationship Id="rId5" Type="http://schemas.openxmlformats.org/officeDocument/2006/relationships/image" Target="../media/image188.emf"/><Relationship Id="rId4" Type="http://schemas.openxmlformats.org/officeDocument/2006/relationships/oleObject" Target="../embeddings/oleObject289.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oleObject" Target="../embeddings/oleObject14.bin"/><Relationship Id="rId3" Type="http://schemas.openxmlformats.org/officeDocument/2006/relationships/notesSlide" Target="../notesSlides/notesSlide4.xml"/><Relationship Id="rId7" Type="http://schemas.openxmlformats.org/officeDocument/2006/relationships/image" Target="../media/image8.emf"/><Relationship Id="rId12"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0.bin"/><Relationship Id="rId11" Type="http://schemas.openxmlformats.org/officeDocument/2006/relationships/image" Target="../media/image10.emf"/><Relationship Id="rId5" Type="http://schemas.openxmlformats.org/officeDocument/2006/relationships/image" Target="../media/image7.e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9.emf"/><Relationship Id="rId14" Type="http://schemas.openxmlformats.org/officeDocument/2006/relationships/image" Target="../media/image11.emf"/></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292.bin"/><Relationship Id="rId13" Type="http://schemas.openxmlformats.org/officeDocument/2006/relationships/image" Target="../media/image193.emf"/><Relationship Id="rId18" Type="http://schemas.openxmlformats.org/officeDocument/2006/relationships/oleObject" Target="../embeddings/oleObject297.bin"/><Relationship Id="rId3" Type="http://schemas.openxmlformats.org/officeDocument/2006/relationships/notesSlide" Target="../notesSlides/notesSlide47.xml"/><Relationship Id="rId7" Type="http://schemas.openxmlformats.org/officeDocument/2006/relationships/image" Target="../media/image190.emf"/><Relationship Id="rId12" Type="http://schemas.openxmlformats.org/officeDocument/2006/relationships/oleObject" Target="../embeddings/oleObject294.bin"/><Relationship Id="rId17" Type="http://schemas.openxmlformats.org/officeDocument/2006/relationships/image" Target="../media/image195.emf"/><Relationship Id="rId2" Type="http://schemas.openxmlformats.org/officeDocument/2006/relationships/slideLayout" Target="../slideLayouts/slideLayout2.xml"/><Relationship Id="rId16" Type="http://schemas.openxmlformats.org/officeDocument/2006/relationships/oleObject" Target="../embeddings/oleObject296.bin"/><Relationship Id="rId1" Type="http://schemas.openxmlformats.org/officeDocument/2006/relationships/vmlDrawing" Target="../drawings/vmlDrawing43.vml"/><Relationship Id="rId6" Type="http://schemas.openxmlformats.org/officeDocument/2006/relationships/oleObject" Target="../embeddings/oleObject291.bin"/><Relationship Id="rId11" Type="http://schemas.openxmlformats.org/officeDocument/2006/relationships/image" Target="../media/image192.emf"/><Relationship Id="rId5" Type="http://schemas.openxmlformats.org/officeDocument/2006/relationships/image" Target="../media/image189.emf"/><Relationship Id="rId15" Type="http://schemas.openxmlformats.org/officeDocument/2006/relationships/image" Target="../media/image194.emf"/><Relationship Id="rId10" Type="http://schemas.openxmlformats.org/officeDocument/2006/relationships/oleObject" Target="../embeddings/oleObject293.bin"/><Relationship Id="rId19" Type="http://schemas.openxmlformats.org/officeDocument/2006/relationships/image" Target="../media/image196.emf"/><Relationship Id="rId4" Type="http://schemas.openxmlformats.org/officeDocument/2006/relationships/oleObject" Target="../embeddings/oleObject290.bin"/><Relationship Id="rId9" Type="http://schemas.openxmlformats.org/officeDocument/2006/relationships/image" Target="../media/image191.emf"/><Relationship Id="rId14" Type="http://schemas.openxmlformats.org/officeDocument/2006/relationships/oleObject" Target="../embeddings/oleObject295.bin"/></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300.bin"/><Relationship Id="rId13" Type="http://schemas.openxmlformats.org/officeDocument/2006/relationships/image" Target="../media/image201.emf"/><Relationship Id="rId3" Type="http://schemas.openxmlformats.org/officeDocument/2006/relationships/notesSlide" Target="../notesSlides/notesSlide48.xml"/><Relationship Id="rId7" Type="http://schemas.openxmlformats.org/officeDocument/2006/relationships/image" Target="../media/image198.emf"/><Relationship Id="rId12" Type="http://schemas.openxmlformats.org/officeDocument/2006/relationships/oleObject" Target="../embeddings/oleObject302.bin"/><Relationship Id="rId17" Type="http://schemas.openxmlformats.org/officeDocument/2006/relationships/image" Target="../media/image203.emf"/><Relationship Id="rId2" Type="http://schemas.openxmlformats.org/officeDocument/2006/relationships/slideLayout" Target="../slideLayouts/slideLayout2.xml"/><Relationship Id="rId16" Type="http://schemas.openxmlformats.org/officeDocument/2006/relationships/oleObject" Target="../embeddings/oleObject304.bin"/><Relationship Id="rId1" Type="http://schemas.openxmlformats.org/officeDocument/2006/relationships/vmlDrawing" Target="../drawings/vmlDrawing44.vml"/><Relationship Id="rId6" Type="http://schemas.openxmlformats.org/officeDocument/2006/relationships/oleObject" Target="../embeddings/oleObject299.bin"/><Relationship Id="rId11" Type="http://schemas.openxmlformats.org/officeDocument/2006/relationships/image" Target="../media/image200.emf"/><Relationship Id="rId5" Type="http://schemas.openxmlformats.org/officeDocument/2006/relationships/image" Target="../media/image197.emf"/><Relationship Id="rId15" Type="http://schemas.openxmlformats.org/officeDocument/2006/relationships/image" Target="../media/image202.emf"/><Relationship Id="rId10" Type="http://schemas.openxmlformats.org/officeDocument/2006/relationships/oleObject" Target="../embeddings/oleObject301.bin"/><Relationship Id="rId4" Type="http://schemas.openxmlformats.org/officeDocument/2006/relationships/oleObject" Target="../embeddings/oleObject298.bin"/><Relationship Id="rId9" Type="http://schemas.openxmlformats.org/officeDocument/2006/relationships/image" Target="../media/image199.emf"/><Relationship Id="rId14" Type="http://schemas.openxmlformats.org/officeDocument/2006/relationships/oleObject" Target="../embeddings/oleObject303.bin"/></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306.bin"/><Relationship Id="rId3" Type="http://schemas.openxmlformats.org/officeDocument/2006/relationships/notesSlide" Target="../notesSlides/notesSlide49.xml"/><Relationship Id="rId7" Type="http://schemas.openxmlformats.org/officeDocument/2006/relationships/image" Target="../media/image201.emf"/><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oleObject" Target="../embeddings/oleObject302.bin"/><Relationship Id="rId11" Type="http://schemas.openxmlformats.org/officeDocument/2006/relationships/image" Target="../media/image203.emf"/><Relationship Id="rId5" Type="http://schemas.openxmlformats.org/officeDocument/2006/relationships/image" Target="../media/image204.emf"/><Relationship Id="rId10" Type="http://schemas.openxmlformats.org/officeDocument/2006/relationships/oleObject" Target="../embeddings/oleObject307.bin"/><Relationship Id="rId4" Type="http://schemas.openxmlformats.org/officeDocument/2006/relationships/oleObject" Target="../embeddings/oleObject305.bin"/><Relationship Id="rId9" Type="http://schemas.openxmlformats.org/officeDocument/2006/relationships/image" Target="../media/image202.emf"/></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310.bin"/><Relationship Id="rId13" Type="http://schemas.openxmlformats.org/officeDocument/2006/relationships/image" Target="../media/image209.emf"/><Relationship Id="rId18" Type="http://schemas.openxmlformats.org/officeDocument/2006/relationships/oleObject" Target="../embeddings/oleObject315.bin"/><Relationship Id="rId3" Type="http://schemas.openxmlformats.org/officeDocument/2006/relationships/notesSlide" Target="../notesSlides/notesSlide50.xml"/><Relationship Id="rId21" Type="http://schemas.openxmlformats.org/officeDocument/2006/relationships/image" Target="../media/image213.emf"/><Relationship Id="rId7" Type="http://schemas.openxmlformats.org/officeDocument/2006/relationships/image" Target="../media/image206.emf"/><Relationship Id="rId12" Type="http://schemas.openxmlformats.org/officeDocument/2006/relationships/oleObject" Target="../embeddings/oleObject312.bin"/><Relationship Id="rId17" Type="http://schemas.openxmlformats.org/officeDocument/2006/relationships/image" Target="../media/image211.emf"/><Relationship Id="rId25" Type="http://schemas.openxmlformats.org/officeDocument/2006/relationships/image" Target="../media/image214.emf"/><Relationship Id="rId2" Type="http://schemas.openxmlformats.org/officeDocument/2006/relationships/slideLayout" Target="../slideLayouts/slideLayout2.xml"/><Relationship Id="rId16" Type="http://schemas.openxmlformats.org/officeDocument/2006/relationships/oleObject" Target="../embeddings/oleObject314.bin"/><Relationship Id="rId20" Type="http://schemas.openxmlformats.org/officeDocument/2006/relationships/oleObject" Target="../embeddings/oleObject316.bin"/><Relationship Id="rId1" Type="http://schemas.openxmlformats.org/officeDocument/2006/relationships/vmlDrawing" Target="../drawings/vmlDrawing46.vml"/><Relationship Id="rId6" Type="http://schemas.openxmlformats.org/officeDocument/2006/relationships/oleObject" Target="../embeddings/oleObject309.bin"/><Relationship Id="rId11" Type="http://schemas.openxmlformats.org/officeDocument/2006/relationships/image" Target="../media/image208.emf"/><Relationship Id="rId24" Type="http://schemas.openxmlformats.org/officeDocument/2006/relationships/oleObject" Target="../embeddings/oleObject318.bin"/><Relationship Id="rId5" Type="http://schemas.openxmlformats.org/officeDocument/2006/relationships/image" Target="../media/image205.emf"/><Relationship Id="rId15" Type="http://schemas.openxmlformats.org/officeDocument/2006/relationships/image" Target="../media/image210.emf"/><Relationship Id="rId23" Type="http://schemas.openxmlformats.org/officeDocument/2006/relationships/image" Target="../media/image198.emf"/><Relationship Id="rId10" Type="http://schemas.openxmlformats.org/officeDocument/2006/relationships/oleObject" Target="../embeddings/oleObject311.bin"/><Relationship Id="rId19" Type="http://schemas.openxmlformats.org/officeDocument/2006/relationships/image" Target="../media/image212.emf"/><Relationship Id="rId4" Type="http://schemas.openxmlformats.org/officeDocument/2006/relationships/oleObject" Target="../embeddings/oleObject308.bin"/><Relationship Id="rId9" Type="http://schemas.openxmlformats.org/officeDocument/2006/relationships/image" Target="../media/image207.emf"/><Relationship Id="rId14" Type="http://schemas.openxmlformats.org/officeDocument/2006/relationships/oleObject" Target="../embeddings/oleObject313.bin"/><Relationship Id="rId22" Type="http://schemas.openxmlformats.org/officeDocument/2006/relationships/oleObject" Target="../embeddings/oleObject317.bin"/></Relationships>
</file>

<file path=ppt/slides/_rels/slide54.xml.rels><?xml version="1.0" encoding="UTF-8" standalone="yes"?>
<Relationships xmlns="http://schemas.openxmlformats.org/package/2006/relationships"><Relationship Id="rId3" Type="http://schemas.openxmlformats.org/officeDocument/2006/relationships/image" Target="../media/image215.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321.bin"/><Relationship Id="rId13" Type="http://schemas.openxmlformats.org/officeDocument/2006/relationships/image" Target="../media/image220.emf"/><Relationship Id="rId18" Type="http://schemas.openxmlformats.org/officeDocument/2006/relationships/oleObject" Target="../embeddings/oleObject326.bin"/><Relationship Id="rId3" Type="http://schemas.openxmlformats.org/officeDocument/2006/relationships/notesSlide" Target="../notesSlides/notesSlide52.xml"/><Relationship Id="rId21" Type="http://schemas.openxmlformats.org/officeDocument/2006/relationships/image" Target="../media/image224.emf"/><Relationship Id="rId7" Type="http://schemas.openxmlformats.org/officeDocument/2006/relationships/image" Target="../media/image217.emf"/><Relationship Id="rId12" Type="http://schemas.openxmlformats.org/officeDocument/2006/relationships/oleObject" Target="../embeddings/oleObject323.bin"/><Relationship Id="rId17" Type="http://schemas.openxmlformats.org/officeDocument/2006/relationships/image" Target="../media/image222.emf"/><Relationship Id="rId2" Type="http://schemas.openxmlformats.org/officeDocument/2006/relationships/slideLayout" Target="../slideLayouts/slideLayout2.xml"/><Relationship Id="rId16" Type="http://schemas.openxmlformats.org/officeDocument/2006/relationships/oleObject" Target="../embeddings/oleObject325.bin"/><Relationship Id="rId20" Type="http://schemas.openxmlformats.org/officeDocument/2006/relationships/oleObject" Target="../embeddings/oleObject327.bin"/><Relationship Id="rId1" Type="http://schemas.openxmlformats.org/officeDocument/2006/relationships/vmlDrawing" Target="../drawings/vmlDrawing47.vml"/><Relationship Id="rId6" Type="http://schemas.openxmlformats.org/officeDocument/2006/relationships/oleObject" Target="../embeddings/oleObject320.bin"/><Relationship Id="rId11" Type="http://schemas.openxmlformats.org/officeDocument/2006/relationships/image" Target="../media/image219.emf"/><Relationship Id="rId5" Type="http://schemas.openxmlformats.org/officeDocument/2006/relationships/image" Target="../media/image216.emf"/><Relationship Id="rId15" Type="http://schemas.openxmlformats.org/officeDocument/2006/relationships/image" Target="../media/image221.emf"/><Relationship Id="rId10" Type="http://schemas.openxmlformats.org/officeDocument/2006/relationships/oleObject" Target="../embeddings/oleObject322.bin"/><Relationship Id="rId19" Type="http://schemas.openxmlformats.org/officeDocument/2006/relationships/image" Target="../media/image223.emf"/><Relationship Id="rId4" Type="http://schemas.openxmlformats.org/officeDocument/2006/relationships/oleObject" Target="../embeddings/oleObject319.bin"/><Relationship Id="rId9" Type="http://schemas.openxmlformats.org/officeDocument/2006/relationships/image" Target="../media/image218.emf"/><Relationship Id="rId14" Type="http://schemas.openxmlformats.org/officeDocument/2006/relationships/oleObject" Target="../embeddings/oleObject324.bin"/></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330.bin"/><Relationship Id="rId13" Type="http://schemas.openxmlformats.org/officeDocument/2006/relationships/image" Target="../media/image219.emf"/><Relationship Id="rId18" Type="http://schemas.openxmlformats.org/officeDocument/2006/relationships/oleObject" Target="../embeddings/oleObject335.bin"/><Relationship Id="rId3" Type="http://schemas.openxmlformats.org/officeDocument/2006/relationships/notesSlide" Target="../notesSlides/notesSlide53.xml"/><Relationship Id="rId7" Type="http://schemas.openxmlformats.org/officeDocument/2006/relationships/image" Target="../media/image226.emf"/><Relationship Id="rId12" Type="http://schemas.openxmlformats.org/officeDocument/2006/relationships/oleObject" Target="../embeddings/oleObject332.bin"/><Relationship Id="rId17" Type="http://schemas.openxmlformats.org/officeDocument/2006/relationships/image" Target="../media/image221.emf"/><Relationship Id="rId2" Type="http://schemas.openxmlformats.org/officeDocument/2006/relationships/slideLayout" Target="../slideLayouts/slideLayout2.xml"/><Relationship Id="rId16" Type="http://schemas.openxmlformats.org/officeDocument/2006/relationships/oleObject" Target="../embeddings/oleObject334.bin"/><Relationship Id="rId1" Type="http://schemas.openxmlformats.org/officeDocument/2006/relationships/vmlDrawing" Target="../drawings/vmlDrawing48.vml"/><Relationship Id="rId6" Type="http://schemas.openxmlformats.org/officeDocument/2006/relationships/oleObject" Target="../embeddings/oleObject329.bin"/><Relationship Id="rId11" Type="http://schemas.openxmlformats.org/officeDocument/2006/relationships/image" Target="../media/image218.emf"/><Relationship Id="rId5" Type="http://schemas.openxmlformats.org/officeDocument/2006/relationships/image" Target="../media/image225.emf"/><Relationship Id="rId15" Type="http://schemas.openxmlformats.org/officeDocument/2006/relationships/image" Target="../media/image220.emf"/><Relationship Id="rId10" Type="http://schemas.openxmlformats.org/officeDocument/2006/relationships/oleObject" Target="../embeddings/oleObject331.bin"/><Relationship Id="rId19" Type="http://schemas.openxmlformats.org/officeDocument/2006/relationships/image" Target="../media/image222.emf"/><Relationship Id="rId4" Type="http://schemas.openxmlformats.org/officeDocument/2006/relationships/oleObject" Target="../embeddings/oleObject328.bin"/><Relationship Id="rId9" Type="http://schemas.openxmlformats.org/officeDocument/2006/relationships/image" Target="../media/image217.emf"/><Relationship Id="rId14" Type="http://schemas.openxmlformats.org/officeDocument/2006/relationships/oleObject" Target="../embeddings/oleObject333.bin"/></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338.bin"/><Relationship Id="rId13" Type="http://schemas.openxmlformats.org/officeDocument/2006/relationships/image" Target="../media/image219.emf"/><Relationship Id="rId18" Type="http://schemas.openxmlformats.org/officeDocument/2006/relationships/oleObject" Target="../embeddings/oleObject343.bin"/><Relationship Id="rId3" Type="http://schemas.openxmlformats.org/officeDocument/2006/relationships/notesSlide" Target="../notesSlides/notesSlide54.xml"/><Relationship Id="rId21" Type="http://schemas.openxmlformats.org/officeDocument/2006/relationships/image" Target="../media/image229.emf"/><Relationship Id="rId7" Type="http://schemas.openxmlformats.org/officeDocument/2006/relationships/image" Target="../media/image222.emf"/><Relationship Id="rId12" Type="http://schemas.openxmlformats.org/officeDocument/2006/relationships/oleObject" Target="../embeddings/oleObject340.bin"/><Relationship Id="rId17" Type="http://schemas.openxmlformats.org/officeDocument/2006/relationships/image" Target="../media/image221.emf"/><Relationship Id="rId2" Type="http://schemas.openxmlformats.org/officeDocument/2006/relationships/slideLayout" Target="../slideLayouts/slideLayout2.xml"/><Relationship Id="rId16" Type="http://schemas.openxmlformats.org/officeDocument/2006/relationships/oleObject" Target="../embeddings/oleObject342.bin"/><Relationship Id="rId20" Type="http://schemas.openxmlformats.org/officeDocument/2006/relationships/oleObject" Target="../embeddings/oleObject344.bin"/><Relationship Id="rId1" Type="http://schemas.openxmlformats.org/officeDocument/2006/relationships/vmlDrawing" Target="../drawings/vmlDrawing49.vml"/><Relationship Id="rId6" Type="http://schemas.openxmlformats.org/officeDocument/2006/relationships/oleObject" Target="../embeddings/oleObject337.bin"/><Relationship Id="rId11" Type="http://schemas.openxmlformats.org/officeDocument/2006/relationships/image" Target="../media/image218.emf"/><Relationship Id="rId5" Type="http://schemas.openxmlformats.org/officeDocument/2006/relationships/image" Target="../media/image227.emf"/><Relationship Id="rId15" Type="http://schemas.openxmlformats.org/officeDocument/2006/relationships/image" Target="../media/image220.emf"/><Relationship Id="rId10" Type="http://schemas.openxmlformats.org/officeDocument/2006/relationships/oleObject" Target="../embeddings/oleObject339.bin"/><Relationship Id="rId19" Type="http://schemas.openxmlformats.org/officeDocument/2006/relationships/image" Target="../media/image228.emf"/><Relationship Id="rId4" Type="http://schemas.openxmlformats.org/officeDocument/2006/relationships/oleObject" Target="../embeddings/oleObject336.bin"/><Relationship Id="rId9" Type="http://schemas.openxmlformats.org/officeDocument/2006/relationships/image" Target="../media/image217.emf"/><Relationship Id="rId14" Type="http://schemas.openxmlformats.org/officeDocument/2006/relationships/oleObject" Target="../embeddings/oleObject341.bin"/></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347.bin"/><Relationship Id="rId13" Type="http://schemas.openxmlformats.org/officeDocument/2006/relationships/image" Target="../media/image220.emf"/><Relationship Id="rId3" Type="http://schemas.openxmlformats.org/officeDocument/2006/relationships/notesSlide" Target="../notesSlides/notesSlide55.xml"/><Relationship Id="rId7" Type="http://schemas.openxmlformats.org/officeDocument/2006/relationships/image" Target="../media/image217.emf"/><Relationship Id="rId12" Type="http://schemas.openxmlformats.org/officeDocument/2006/relationships/oleObject" Target="../embeddings/oleObject349.bin"/><Relationship Id="rId17" Type="http://schemas.openxmlformats.org/officeDocument/2006/relationships/image" Target="../media/image230.emf"/><Relationship Id="rId2" Type="http://schemas.openxmlformats.org/officeDocument/2006/relationships/slideLayout" Target="../slideLayouts/slideLayout2.xml"/><Relationship Id="rId16" Type="http://schemas.openxmlformats.org/officeDocument/2006/relationships/oleObject" Target="../embeddings/oleObject351.bin"/><Relationship Id="rId1" Type="http://schemas.openxmlformats.org/officeDocument/2006/relationships/vmlDrawing" Target="../drawings/vmlDrawing50.vml"/><Relationship Id="rId6" Type="http://schemas.openxmlformats.org/officeDocument/2006/relationships/oleObject" Target="../embeddings/oleObject346.bin"/><Relationship Id="rId11" Type="http://schemas.openxmlformats.org/officeDocument/2006/relationships/image" Target="../media/image219.emf"/><Relationship Id="rId5" Type="http://schemas.openxmlformats.org/officeDocument/2006/relationships/image" Target="../media/image222.emf"/><Relationship Id="rId15" Type="http://schemas.openxmlformats.org/officeDocument/2006/relationships/image" Target="../media/image221.emf"/><Relationship Id="rId10" Type="http://schemas.openxmlformats.org/officeDocument/2006/relationships/oleObject" Target="../embeddings/oleObject348.bin"/><Relationship Id="rId4" Type="http://schemas.openxmlformats.org/officeDocument/2006/relationships/oleObject" Target="../embeddings/oleObject345.bin"/><Relationship Id="rId9" Type="http://schemas.openxmlformats.org/officeDocument/2006/relationships/image" Target="../media/image218.emf"/><Relationship Id="rId14" Type="http://schemas.openxmlformats.org/officeDocument/2006/relationships/oleObject" Target="../embeddings/oleObject350.bin"/></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354.bin"/><Relationship Id="rId13" Type="http://schemas.openxmlformats.org/officeDocument/2006/relationships/image" Target="../media/image217.emf"/><Relationship Id="rId18" Type="http://schemas.openxmlformats.org/officeDocument/2006/relationships/oleObject" Target="../embeddings/oleObject359.bin"/><Relationship Id="rId3" Type="http://schemas.openxmlformats.org/officeDocument/2006/relationships/notesSlide" Target="../notesSlides/notesSlide56.xml"/><Relationship Id="rId21" Type="http://schemas.openxmlformats.org/officeDocument/2006/relationships/image" Target="../media/image221.emf"/><Relationship Id="rId7" Type="http://schemas.openxmlformats.org/officeDocument/2006/relationships/image" Target="../media/image232.emf"/><Relationship Id="rId12" Type="http://schemas.openxmlformats.org/officeDocument/2006/relationships/oleObject" Target="../embeddings/oleObject356.bin"/><Relationship Id="rId17" Type="http://schemas.openxmlformats.org/officeDocument/2006/relationships/image" Target="../media/image219.emf"/><Relationship Id="rId2" Type="http://schemas.openxmlformats.org/officeDocument/2006/relationships/slideLayout" Target="../slideLayouts/slideLayout2.xml"/><Relationship Id="rId16" Type="http://schemas.openxmlformats.org/officeDocument/2006/relationships/oleObject" Target="../embeddings/oleObject358.bin"/><Relationship Id="rId20" Type="http://schemas.openxmlformats.org/officeDocument/2006/relationships/oleObject" Target="../embeddings/oleObject360.bin"/><Relationship Id="rId1" Type="http://schemas.openxmlformats.org/officeDocument/2006/relationships/vmlDrawing" Target="../drawings/vmlDrawing51.vml"/><Relationship Id="rId6" Type="http://schemas.openxmlformats.org/officeDocument/2006/relationships/oleObject" Target="../embeddings/oleObject353.bin"/><Relationship Id="rId11" Type="http://schemas.openxmlformats.org/officeDocument/2006/relationships/image" Target="../media/image222.emf"/><Relationship Id="rId5" Type="http://schemas.openxmlformats.org/officeDocument/2006/relationships/image" Target="../media/image231.emf"/><Relationship Id="rId15" Type="http://schemas.openxmlformats.org/officeDocument/2006/relationships/image" Target="../media/image218.emf"/><Relationship Id="rId10" Type="http://schemas.openxmlformats.org/officeDocument/2006/relationships/oleObject" Target="../embeddings/oleObject355.bin"/><Relationship Id="rId19" Type="http://schemas.openxmlformats.org/officeDocument/2006/relationships/image" Target="../media/image220.emf"/><Relationship Id="rId4" Type="http://schemas.openxmlformats.org/officeDocument/2006/relationships/oleObject" Target="../embeddings/oleObject352.bin"/><Relationship Id="rId9" Type="http://schemas.openxmlformats.org/officeDocument/2006/relationships/image" Target="../media/image233.emf"/><Relationship Id="rId14" Type="http://schemas.openxmlformats.org/officeDocument/2006/relationships/oleObject" Target="../embeddings/oleObject357.bin"/></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363.bin"/><Relationship Id="rId13" Type="http://schemas.openxmlformats.org/officeDocument/2006/relationships/image" Target="../media/image221.emf"/><Relationship Id="rId3" Type="http://schemas.openxmlformats.org/officeDocument/2006/relationships/notesSlide" Target="../notesSlides/notesSlide57.xml"/><Relationship Id="rId7" Type="http://schemas.openxmlformats.org/officeDocument/2006/relationships/image" Target="../media/image218.emf"/><Relationship Id="rId12" Type="http://schemas.openxmlformats.org/officeDocument/2006/relationships/oleObject" Target="../embeddings/oleObject365.bin"/><Relationship Id="rId17" Type="http://schemas.openxmlformats.org/officeDocument/2006/relationships/image" Target="../media/image234.emf"/><Relationship Id="rId2" Type="http://schemas.openxmlformats.org/officeDocument/2006/relationships/slideLayout" Target="../slideLayouts/slideLayout2.xml"/><Relationship Id="rId16" Type="http://schemas.openxmlformats.org/officeDocument/2006/relationships/oleObject" Target="../embeddings/oleObject367.bin"/><Relationship Id="rId1" Type="http://schemas.openxmlformats.org/officeDocument/2006/relationships/vmlDrawing" Target="../drawings/vmlDrawing52.vml"/><Relationship Id="rId6" Type="http://schemas.openxmlformats.org/officeDocument/2006/relationships/oleObject" Target="../embeddings/oleObject362.bin"/><Relationship Id="rId11" Type="http://schemas.openxmlformats.org/officeDocument/2006/relationships/image" Target="../media/image220.emf"/><Relationship Id="rId5" Type="http://schemas.openxmlformats.org/officeDocument/2006/relationships/image" Target="../media/image217.emf"/><Relationship Id="rId15" Type="http://schemas.openxmlformats.org/officeDocument/2006/relationships/image" Target="../media/image232.emf"/><Relationship Id="rId10" Type="http://schemas.openxmlformats.org/officeDocument/2006/relationships/oleObject" Target="../embeddings/oleObject364.bin"/><Relationship Id="rId4" Type="http://schemas.openxmlformats.org/officeDocument/2006/relationships/oleObject" Target="../embeddings/oleObject361.bin"/><Relationship Id="rId9" Type="http://schemas.openxmlformats.org/officeDocument/2006/relationships/image" Target="../media/image219.emf"/><Relationship Id="rId14" Type="http://schemas.openxmlformats.org/officeDocument/2006/relationships/oleObject" Target="../embeddings/oleObject366.bin"/></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370.bin"/><Relationship Id="rId13" Type="http://schemas.openxmlformats.org/officeDocument/2006/relationships/image" Target="../media/image221.emf"/><Relationship Id="rId3" Type="http://schemas.openxmlformats.org/officeDocument/2006/relationships/notesSlide" Target="../notesSlides/notesSlide58.xml"/><Relationship Id="rId7" Type="http://schemas.openxmlformats.org/officeDocument/2006/relationships/image" Target="../media/image218.emf"/><Relationship Id="rId12" Type="http://schemas.openxmlformats.org/officeDocument/2006/relationships/oleObject" Target="../embeddings/oleObject372.bin"/><Relationship Id="rId17" Type="http://schemas.openxmlformats.org/officeDocument/2006/relationships/image" Target="../media/image185.emf"/><Relationship Id="rId2" Type="http://schemas.openxmlformats.org/officeDocument/2006/relationships/slideLayout" Target="../slideLayouts/slideLayout2.xml"/><Relationship Id="rId16" Type="http://schemas.openxmlformats.org/officeDocument/2006/relationships/oleObject" Target="../embeddings/oleObject374.bin"/><Relationship Id="rId1" Type="http://schemas.openxmlformats.org/officeDocument/2006/relationships/vmlDrawing" Target="../drawings/vmlDrawing53.vml"/><Relationship Id="rId6" Type="http://schemas.openxmlformats.org/officeDocument/2006/relationships/oleObject" Target="../embeddings/oleObject369.bin"/><Relationship Id="rId11" Type="http://schemas.openxmlformats.org/officeDocument/2006/relationships/image" Target="../media/image220.emf"/><Relationship Id="rId5" Type="http://schemas.openxmlformats.org/officeDocument/2006/relationships/image" Target="../media/image217.emf"/><Relationship Id="rId15" Type="http://schemas.openxmlformats.org/officeDocument/2006/relationships/image" Target="../media/image235.emf"/><Relationship Id="rId10" Type="http://schemas.openxmlformats.org/officeDocument/2006/relationships/oleObject" Target="../embeddings/oleObject371.bin"/><Relationship Id="rId4" Type="http://schemas.openxmlformats.org/officeDocument/2006/relationships/oleObject" Target="../embeddings/oleObject368.bin"/><Relationship Id="rId9" Type="http://schemas.openxmlformats.org/officeDocument/2006/relationships/image" Target="../media/image219.emf"/><Relationship Id="rId14" Type="http://schemas.openxmlformats.org/officeDocument/2006/relationships/oleObject" Target="../embeddings/oleObject373.bin"/></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370.bin"/><Relationship Id="rId13" Type="http://schemas.openxmlformats.org/officeDocument/2006/relationships/image" Target="../media/image221.emf"/><Relationship Id="rId18" Type="http://schemas.openxmlformats.org/officeDocument/2006/relationships/oleObject" Target="../embeddings/oleObject374.bin"/><Relationship Id="rId26" Type="http://schemas.openxmlformats.org/officeDocument/2006/relationships/oleObject" Target="../embeddings/oleObject381.bin"/><Relationship Id="rId3" Type="http://schemas.openxmlformats.org/officeDocument/2006/relationships/notesSlide" Target="../notesSlides/notesSlide59.xml"/><Relationship Id="rId21" Type="http://schemas.openxmlformats.org/officeDocument/2006/relationships/image" Target="../media/image238.emf"/><Relationship Id="rId7" Type="http://schemas.openxmlformats.org/officeDocument/2006/relationships/image" Target="../media/image218.emf"/><Relationship Id="rId12" Type="http://schemas.openxmlformats.org/officeDocument/2006/relationships/oleObject" Target="../embeddings/oleObject372.bin"/><Relationship Id="rId17" Type="http://schemas.openxmlformats.org/officeDocument/2006/relationships/image" Target="../media/image237.emf"/><Relationship Id="rId25" Type="http://schemas.openxmlformats.org/officeDocument/2006/relationships/image" Target="../media/image240.emf"/><Relationship Id="rId2" Type="http://schemas.openxmlformats.org/officeDocument/2006/relationships/slideLayout" Target="../slideLayouts/slideLayout2.xml"/><Relationship Id="rId16" Type="http://schemas.openxmlformats.org/officeDocument/2006/relationships/oleObject" Target="../embeddings/oleObject377.bin"/><Relationship Id="rId20" Type="http://schemas.openxmlformats.org/officeDocument/2006/relationships/oleObject" Target="../embeddings/oleObject378.bin"/><Relationship Id="rId29" Type="http://schemas.openxmlformats.org/officeDocument/2006/relationships/oleObject" Target="../embeddings/oleObject383.bin"/><Relationship Id="rId1" Type="http://schemas.openxmlformats.org/officeDocument/2006/relationships/vmlDrawing" Target="../drawings/vmlDrawing54.vml"/><Relationship Id="rId6" Type="http://schemas.openxmlformats.org/officeDocument/2006/relationships/oleObject" Target="../embeddings/oleObject369.bin"/><Relationship Id="rId11" Type="http://schemas.openxmlformats.org/officeDocument/2006/relationships/image" Target="../media/image220.emf"/><Relationship Id="rId24" Type="http://schemas.openxmlformats.org/officeDocument/2006/relationships/oleObject" Target="../embeddings/oleObject380.bin"/><Relationship Id="rId5" Type="http://schemas.openxmlformats.org/officeDocument/2006/relationships/image" Target="../media/image236.emf"/><Relationship Id="rId15" Type="http://schemas.openxmlformats.org/officeDocument/2006/relationships/image" Target="../media/image217.emf"/><Relationship Id="rId23" Type="http://schemas.openxmlformats.org/officeDocument/2006/relationships/image" Target="../media/image239.emf"/><Relationship Id="rId28" Type="http://schemas.openxmlformats.org/officeDocument/2006/relationships/image" Target="../media/image241.emf"/><Relationship Id="rId10" Type="http://schemas.openxmlformats.org/officeDocument/2006/relationships/oleObject" Target="../embeddings/oleObject371.bin"/><Relationship Id="rId19" Type="http://schemas.openxmlformats.org/officeDocument/2006/relationships/image" Target="../media/image185.emf"/><Relationship Id="rId4" Type="http://schemas.openxmlformats.org/officeDocument/2006/relationships/oleObject" Target="../embeddings/oleObject375.bin"/><Relationship Id="rId9" Type="http://schemas.openxmlformats.org/officeDocument/2006/relationships/image" Target="../media/image219.emf"/><Relationship Id="rId14" Type="http://schemas.openxmlformats.org/officeDocument/2006/relationships/oleObject" Target="../embeddings/oleObject376.bin"/><Relationship Id="rId22" Type="http://schemas.openxmlformats.org/officeDocument/2006/relationships/oleObject" Target="../embeddings/oleObject379.bin"/><Relationship Id="rId27" Type="http://schemas.openxmlformats.org/officeDocument/2006/relationships/oleObject" Target="../embeddings/oleObject382.bin"/><Relationship Id="rId30" Type="http://schemas.openxmlformats.org/officeDocument/2006/relationships/image" Target="../media/image242.emf"/></Relationships>
</file>

<file path=ppt/slides/_rels/slide63.xml.rels><?xml version="1.0" encoding="UTF-8" standalone="yes"?>
<Relationships xmlns="http://schemas.openxmlformats.org/package/2006/relationships"><Relationship Id="rId3" Type="http://schemas.openxmlformats.org/officeDocument/2006/relationships/image" Target="../media/image243.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44.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vmlDrawing" Target="../drawings/vmlDrawing55.vml"/><Relationship Id="rId5" Type="http://schemas.openxmlformats.org/officeDocument/2006/relationships/image" Target="../media/image245.emf"/><Relationship Id="rId4" Type="http://schemas.openxmlformats.org/officeDocument/2006/relationships/oleObject" Target="../embeddings/oleObject384.bin"/></Relationships>
</file>

<file path=ppt/slides/_rels/slide66.xml.rels><?xml version="1.0" encoding="UTF-8" standalone="yes"?>
<Relationships xmlns="http://schemas.openxmlformats.org/package/2006/relationships"><Relationship Id="rId8" Type="http://schemas.openxmlformats.org/officeDocument/2006/relationships/image" Target="../media/image244.png"/><Relationship Id="rId13" Type="http://schemas.openxmlformats.org/officeDocument/2006/relationships/oleObject" Target="../embeddings/oleObject389.bin"/><Relationship Id="rId18" Type="http://schemas.openxmlformats.org/officeDocument/2006/relationships/oleObject" Target="../embeddings/oleObject392.bin"/><Relationship Id="rId3" Type="http://schemas.openxmlformats.org/officeDocument/2006/relationships/notesSlide" Target="../notesSlides/notesSlide63.xml"/><Relationship Id="rId7" Type="http://schemas.openxmlformats.org/officeDocument/2006/relationships/image" Target="../media/image247.emf"/><Relationship Id="rId12" Type="http://schemas.openxmlformats.org/officeDocument/2006/relationships/image" Target="../media/image249.emf"/><Relationship Id="rId17" Type="http://schemas.openxmlformats.org/officeDocument/2006/relationships/image" Target="../media/image251.emf"/><Relationship Id="rId2" Type="http://schemas.openxmlformats.org/officeDocument/2006/relationships/slideLayout" Target="../slideLayouts/slideLayout2.xml"/><Relationship Id="rId16" Type="http://schemas.openxmlformats.org/officeDocument/2006/relationships/oleObject" Target="../embeddings/oleObject391.bin"/><Relationship Id="rId1" Type="http://schemas.openxmlformats.org/officeDocument/2006/relationships/vmlDrawing" Target="../drawings/vmlDrawing56.vml"/><Relationship Id="rId6" Type="http://schemas.openxmlformats.org/officeDocument/2006/relationships/oleObject" Target="../embeddings/oleObject386.bin"/><Relationship Id="rId11" Type="http://schemas.openxmlformats.org/officeDocument/2006/relationships/oleObject" Target="../embeddings/oleObject388.bin"/><Relationship Id="rId5" Type="http://schemas.openxmlformats.org/officeDocument/2006/relationships/image" Target="../media/image246.emf"/><Relationship Id="rId15" Type="http://schemas.openxmlformats.org/officeDocument/2006/relationships/oleObject" Target="../embeddings/oleObject390.bin"/><Relationship Id="rId10" Type="http://schemas.openxmlformats.org/officeDocument/2006/relationships/image" Target="../media/image248.emf"/><Relationship Id="rId4" Type="http://schemas.openxmlformats.org/officeDocument/2006/relationships/oleObject" Target="../embeddings/oleObject385.bin"/><Relationship Id="rId9" Type="http://schemas.openxmlformats.org/officeDocument/2006/relationships/oleObject" Target="../embeddings/oleObject387.bin"/><Relationship Id="rId14" Type="http://schemas.openxmlformats.org/officeDocument/2006/relationships/image" Target="../media/image250.emf"/></Relationships>
</file>

<file path=ppt/slides/_rels/slide67.xml.rels><?xml version="1.0" encoding="UTF-8" standalone="yes"?>
<Relationships xmlns="http://schemas.openxmlformats.org/package/2006/relationships"><Relationship Id="rId3" Type="http://schemas.openxmlformats.org/officeDocument/2006/relationships/image" Target="../media/image244.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52.jpe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53.emf"/><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6.xml"/><Relationship Id="rId7"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6.bin"/><Relationship Id="rId11" Type="http://schemas.openxmlformats.org/officeDocument/2006/relationships/image" Target="../media/image19.emf"/><Relationship Id="rId5" Type="http://schemas.openxmlformats.org/officeDocument/2006/relationships/image" Target="../media/image16.e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18.emf"/></Relationships>
</file>

<file path=ppt/slides/_rels/slide70.xml.rels><?xml version="1.0" encoding="UTF-8" standalone="yes"?>
<Relationships xmlns="http://schemas.openxmlformats.org/package/2006/relationships"><Relationship Id="rId3" Type="http://schemas.openxmlformats.org/officeDocument/2006/relationships/image" Target="../media/image254.pn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255.emf"/></Relationships>
</file>

<file path=ppt/slides/_rels/slide8.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notesSlide" Target="../notesSlides/notesSlide7.xml"/><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0.emf"/><Relationship Id="rId5" Type="http://schemas.openxmlformats.org/officeDocument/2006/relationships/oleObject" Target="../embeddings/oleObject19.bin"/><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26.emf"/><Relationship Id="rId18" Type="http://schemas.openxmlformats.org/officeDocument/2006/relationships/image" Target="../media/image28.emf"/><Relationship Id="rId3" Type="http://schemas.openxmlformats.org/officeDocument/2006/relationships/notesSlide" Target="../notesSlides/notesSlide8.xml"/><Relationship Id="rId7" Type="http://schemas.openxmlformats.org/officeDocument/2006/relationships/image" Target="../media/image23.emf"/><Relationship Id="rId12" Type="http://schemas.openxmlformats.org/officeDocument/2006/relationships/oleObject" Target="../embeddings/oleObject25.bin"/><Relationship Id="rId17" Type="http://schemas.openxmlformats.org/officeDocument/2006/relationships/oleObject" Target="../embeddings/oleObject28.bin"/><Relationship Id="rId2" Type="http://schemas.openxmlformats.org/officeDocument/2006/relationships/slideLayout" Target="../slideLayouts/slideLayout2.xml"/><Relationship Id="rId16" Type="http://schemas.openxmlformats.org/officeDocument/2006/relationships/image" Target="../media/image27.emf"/><Relationship Id="rId20" Type="http://schemas.openxmlformats.org/officeDocument/2006/relationships/image" Target="../media/image29.emf"/><Relationship Id="rId1" Type="http://schemas.openxmlformats.org/officeDocument/2006/relationships/vmlDrawing" Target="../drawings/vmlDrawing7.vml"/><Relationship Id="rId6" Type="http://schemas.openxmlformats.org/officeDocument/2006/relationships/oleObject" Target="../embeddings/oleObject22.bin"/><Relationship Id="rId11" Type="http://schemas.openxmlformats.org/officeDocument/2006/relationships/image" Target="../media/image25.emf"/><Relationship Id="rId5" Type="http://schemas.openxmlformats.org/officeDocument/2006/relationships/image" Target="../media/image22.emf"/><Relationship Id="rId15" Type="http://schemas.openxmlformats.org/officeDocument/2006/relationships/oleObject" Target="../embeddings/oleObject27.bin"/><Relationship Id="rId10" Type="http://schemas.openxmlformats.org/officeDocument/2006/relationships/oleObject" Target="../embeddings/oleObject24.bin"/><Relationship Id="rId19" Type="http://schemas.openxmlformats.org/officeDocument/2006/relationships/oleObject" Target="../embeddings/oleObject29.bin"/><Relationship Id="rId4" Type="http://schemas.openxmlformats.org/officeDocument/2006/relationships/oleObject" Target="../embeddings/oleObject21.bin"/><Relationship Id="rId9" Type="http://schemas.openxmlformats.org/officeDocument/2006/relationships/image" Target="../media/image24.emf"/><Relationship Id="rId14" Type="http://schemas.openxmlformats.org/officeDocument/2006/relationships/oleObject" Target="../embeddings/oleObject2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8636001" y="6427113"/>
            <a:ext cx="444499" cy="276999"/>
          </a:xfrm>
          <a:prstGeom prst="rect">
            <a:avLst/>
          </a:prstGeom>
          <a:noFill/>
        </p:spPr>
        <p:txBody>
          <a:bodyPr wrap="square" rtlCol="0">
            <a:spAutoFit/>
          </a:bodyPr>
          <a:lstStyle/>
          <a:p>
            <a:r>
              <a:rPr lang="en-US" sz="1200" dirty="0">
                <a:latin typeface="Times New Roman"/>
                <a:cs typeface="Times New Roman"/>
              </a:rPr>
              <a:t>1.)</a:t>
            </a:r>
          </a:p>
        </p:txBody>
      </p:sp>
      <p:sp>
        <p:nvSpPr>
          <p:cNvPr id="8" name="TextBox 7"/>
          <p:cNvSpPr txBox="1"/>
          <p:nvPr/>
        </p:nvSpPr>
        <p:spPr>
          <a:xfrm>
            <a:off x="0" y="38841"/>
            <a:ext cx="9144000" cy="1938992"/>
          </a:xfrm>
          <a:prstGeom prst="rect">
            <a:avLst/>
          </a:prstGeom>
          <a:noFill/>
        </p:spPr>
        <p:txBody>
          <a:bodyPr wrap="square" rtlCol="0">
            <a:spAutoFit/>
          </a:bodyPr>
          <a:lstStyle/>
          <a:p>
            <a:pPr algn="ctr"/>
            <a:r>
              <a:rPr lang="en-US" sz="4000" dirty="0">
                <a:solidFill>
                  <a:srgbClr val="FF0000"/>
                </a:solidFill>
                <a:latin typeface="Apple Chancery"/>
                <a:cs typeface="Apple Chancery"/>
              </a:rPr>
              <a:t>CHAPTER  25:</a:t>
            </a:r>
          </a:p>
          <a:p>
            <a:pPr algn="ctr"/>
            <a:r>
              <a:rPr lang="en-US" sz="4000" dirty="0">
                <a:solidFill>
                  <a:srgbClr val="0000FF"/>
                </a:solidFill>
                <a:latin typeface="Apple Chancery"/>
                <a:cs typeface="Apple Chancery"/>
              </a:rPr>
              <a:t>Electric Potentials and Energy Considerations</a:t>
            </a:r>
            <a:endParaRPr lang="en-US" sz="2800" dirty="0">
              <a:solidFill>
                <a:srgbClr val="0000FF"/>
              </a:solidFill>
              <a:latin typeface="Apple Chancery"/>
              <a:cs typeface="Apple Chancery"/>
            </a:endParaRPr>
          </a:p>
        </p:txBody>
      </p:sp>
      <p:sp>
        <p:nvSpPr>
          <p:cNvPr id="25"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pic>
        <p:nvPicPr>
          <p:cNvPr id="2" name=" -  - 00 - 500kV Switch Opening.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19100" y="1977833"/>
            <a:ext cx="6896100" cy="4697968"/>
          </a:xfrm>
          <a:prstGeom prst="rect">
            <a:avLst/>
          </a:prstGeom>
        </p:spPr>
      </p:pic>
      <p:sp>
        <p:nvSpPr>
          <p:cNvPr id="3" name="TextBox 2"/>
          <p:cNvSpPr txBox="1"/>
          <p:nvPr/>
        </p:nvSpPr>
        <p:spPr>
          <a:xfrm>
            <a:off x="7442200" y="5588000"/>
            <a:ext cx="1638299" cy="584776"/>
          </a:xfrm>
          <a:prstGeom prst="rect">
            <a:avLst/>
          </a:prstGeom>
          <a:noFill/>
        </p:spPr>
        <p:txBody>
          <a:bodyPr wrap="square" rtlCol="0">
            <a:spAutoFit/>
          </a:bodyPr>
          <a:lstStyle/>
          <a:p>
            <a:r>
              <a:rPr lang="en-US" sz="1600" dirty="0">
                <a:latin typeface="Times New Roman"/>
                <a:cs typeface="Times New Roman"/>
              </a:rPr>
              <a:t>courtesy of </a:t>
            </a:r>
          </a:p>
          <a:p>
            <a:r>
              <a:rPr lang="en-US" sz="1600" dirty="0">
                <a:latin typeface="Times New Roman"/>
                <a:cs typeface="Times New Roman"/>
              </a:rPr>
              <a:t>      Mr. White</a:t>
            </a:r>
          </a:p>
        </p:txBody>
      </p:sp>
    </p:spTree>
    <p:extLst>
      <p:ext uri="{BB962C8B-B14F-4D97-AF65-F5344CB8AC3E}">
        <p14:creationId xmlns:p14="http://schemas.microsoft.com/office/powerpoint/2010/main" val="3418244957"/>
      </p:ext>
    </p:extLst>
  </p:cSld>
  <p:clrMapOvr>
    <a:masterClrMapping/>
  </p:clrMapOvr>
  <p:timing>
    <p:tnLst>
      <p:par>
        <p:cTn id="1" dur="indefinite" restart="never" nodeType="tmRoot">
          <p:childTnLst>
            <p:par>
              <p:cTn id="2"/>
            </p:par>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p:cTn id="7" dur="1" fill="hold"/>
                                        <p:tgtEl>
                                          <p:spTgt spid="2"/>
                                        </p:tgtEl>
                                      </p:cBhvr>
                                    </p:cmd>
                                  </p:childTnLst>
                                </p:cTn>
                              </p:par>
                            </p:childTnLst>
                          </p:cTn>
                        </p:par>
                      </p:childTnLst>
                    </p:cTn>
                  </p:par>
                </p:childTnLst>
              </p:cTn>
              <p:nextCondLst>
                <p:cond evt="onClick" delay="0">
                  <p:tgtEl>
                    <p:spTgt spid="2"/>
                  </p:tgtEl>
                </p:cond>
              </p:nextCondLst>
            </p:seq>
            <p:video>
              <p:cMediaNode vol="80000">
                <p:cTn id="8" fill="hold" display="0">
                  <p:stCondLst>
                    <p:cond delay="indefinite"/>
                  </p:stCondLst>
                </p:cTn>
                <p:tgtEl>
                  <p:spTgt spid="2"/>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 name="TextBox 33"/>
          <p:cNvSpPr txBox="1"/>
          <p:nvPr/>
        </p:nvSpPr>
        <p:spPr>
          <a:xfrm>
            <a:off x="1042589" y="2784514"/>
            <a:ext cx="7921885" cy="707886"/>
          </a:xfrm>
          <a:prstGeom prst="rect">
            <a:avLst/>
          </a:prstGeom>
          <a:noFill/>
        </p:spPr>
        <p:txBody>
          <a:bodyPr wrap="square" rtlCol="0">
            <a:spAutoFit/>
          </a:bodyPr>
          <a:lstStyle/>
          <a:p>
            <a:r>
              <a:rPr lang="en-US" sz="2000" dirty="0">
                <a:latin typeface="Times New Roman"/>
                <a:cs typeface="Times New Roman"/>
              </a:rPr>
              <a:t>                                                                                          the </a:t>
            </a:r>
            <a:r>
              <a:rPr lang="en-US" sz="2000" i="1" dirty="0">
                <a:solidFill>
                  <a:srgbClr val="0000FF"/>
                </a:solidFill>
                <a:latin typeface="Times New Roman"/>
                <a:cs typeface="Times New Roman"/>
              </a:rPr>
              <a:t>dot product </a:t>
            </a:r>
            <a:r>
              <a:rPr lang="en-US" sz="2000" dirty="0">
                <a:latin typeface="Times New Roman"/>
                <a:cs typeface="Times New Roman"/>
              </a:rPr>
              <a:t>in our relationship falls out as:</a:t>
            </a:r>
            <a:endParaRPr lang="en-US" sz="2000" dirty="0">
              <a:solidFill>
                <a:srgbClr val="FF0000"/>
              </a:solidFill>
              <a:latin typeface="Times New Roman"/>
              <a:cs typeface="Times New Roman"/>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140742411"/>
              </p:ext>
            </p:extLst>
          </p:nvPr>
        </p:nvGraphicFramePr>
        <p:xfrm>
          <a:off x="7500937" y="988194"/>
          <a:ext cx="233362" cy="255588"/>
        </p:xfrm>
        <a:graphic>
          <a:graphicData uri="http://schemas.openxmlformats.org/presentationml/2006/ole">
            <mc:AlternateContent xmlns:mc="http://schemas.openxmlformats.org/markup-compatibility/2006">
              <mc:Choice xmlns:v="urn:schemas-microsoft-com:vml" Requires="v">
                <p:oleObj spid="_x0000_s2584691" name="Equation" r:id="rId4" imgW="139700" imgH="152400" progId="Equation.DSMT4">
                  <p:embed/>
                </p:oleObj>
              </mc:Choice>
              <mc:Fallback>
                <p:oleObj name="Equation" r:id="rId4" imgW="139700" imgH="152400" progId="Equation.DSMT4">
                  <p:embed/>
                  <p:pic>
                    <p:nvPicPr>
                      <p:cNvPr id="0" name=""/>
                      <p:cNvPicPr/>
                      <p:nvPr/>
                    </p:nvPicPr>
                    <p:blipFill>
                      <a:blip r:embed="rId5"/>
                      <a:stretch>
                        <a:fillRect/>
                      </a:stretch>
                    </p:blipFill>
                    <p:spPr>
                      <a:xfrm>
                        <a:off x="7500937" y="988194"/>
                        <a:ext cx="233362" cy="255588"/>
                      </a:xfrm>
                      <a:prstGeom prst="rect">
                        <a:avLst/>
                      </a:prstGeom>
                    </p:spPr>
                  </p:pic>
                </p:oleObj>
              </mc:Fallback>
            </mc:AlternateContent>
          </a:graphicData>
        </a:graphic>
      </p:graphicFrame>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10.)</a:t>
            </a:r>
          </a:p>
        </p:txBody>
      </p:sp>
      <p:sp>
        <p:nvSpPr>
          <p:cNvPr id="54" name="TextBox 53"/>
          <p:cNvSpPr txBox="1"/>
          <p:nvPr/>
        </p:nvSpPr>
        <p:spPr>
          <a:xfrm>
            <a:off x="70594" y="95587"/>
            <a:ext cx="899720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Observations</a:t>
            </a:r>
            <a:endParaRPr lang="en-US" sz="2800" dirty="0">
              <a:latin typeface="Times New Roman"/>
              <a:cs typeface="Times New Roman"/>
            </a:endParaRPr>
          </a:p>
        </p:txBody>
      </p:sp>
      <p:graphicFrame>
        <p:nvGraphicFramePr>
          <p:cNvPr id="64" name="Object 63"/>
          <p:cNvGraphicFramePr>
            <a:graphicFrameLocks noChangeAspect="1"/>
          </p:cNvGraphicFramePr>
          <p:nvPr>
            <p:extLst>
              <p:ext uri="{D42A27DB-BD31-4B8C-83A1-F6EECF244321}">
                <p14:modId xmlns:p14="http://schemas.microsoft.com/office/powerpoint/2010/main" val="3347650924"/>
              </p:ext>
            </p:extLst>
          </p:nvPr>
        </p:nvGraphicFramePr>
        <p:xfrm>
          <a:off x="2809875" y="3497263"/>
          <a:ext cx="3235325" cy="827087"/>
        </p:xfrm>
        <a:graphic>
          <a:graphicData uri="http://schemas.openxmlformats.org/presentationml/2006/ole">
            <mc:AlternateContent xmlns:mc="http://schemas.openxmlformats.org/markup-compatibility/2006">
              <mc:Choice xmlns:v="urn:schemas-microsoft-com:vml" Requires="v">
                <p:oleObj spid="_x0000_s2584692" name="Equation" r:id="rId6" imgW="1930400" imgH="495300" progId="Equation.DSMT4">
                  <p:embed/>
                </p:oleObj>
              </mc:Choice>
              <mc:Fallback>
                <p:oleObj name="Equation" r:id="rId6" imgW="1930400" imgH="495300" progId="Equation.DSMT4">
                  <p:embed/>
                  <p:pic>
                    <p:nvPicPr>
                      <p:cNvPr id="0" name=""/>
                      <p:cNvPicPr/>
                      <p:nvPr/>
                    </p:nvPicPr>
                    <p:blipFill>
                      <a:blip r:embed="rId7"/>
                      <a:stretch>
                        <a:fillRect/>
                      </a:stretch>
                    </p:blipFill>
                    <p:spPr>
                      <a:xfrm>
                        <a:off x="2809875" y="3497263"/>
                        <a:ext cx="3235325" cy="827087"/>
                      </a:xfrm>
                      <a:prstGeom prst="rect">
                        <a:avLst/>
                      </a:prstGeom>
                    </p:spPr>
                  </p:pic>
                </p:oleObj>
              </mc:Fallback>
            </mc:AlternateContent>
          </a:graphicData>
        </a:graphic>
      </p:graphicFrame>
      <p:sp>
        <p:nvSpPr>
          <p:cNvPr id="71" name="TextBox 70"/>
          <p:cNvSpPr txBox="1"/>
          <p:nvPr/>
        </p:nvSpPr>
        <p:spPr>
          <a:xfrm>
            <a:off x="244215" y="853054"/>
            <a:ext cx="6016885" cy="830997"/>
          </a:xfrm>
          <a:prstGeom prst="rect">
            <a:avLst/>
          </a:prstGeom>
          <a:noFill/>
        </p:spPr>
        <p:txBody>
          <a:bodyPr wrap="square" rtlCol="0">
            <a:spAutoFit/>
          </a:bodyPr>
          <a:lstStyle/>
          <a:p>
            <a:r>
              <a:rPr lang="en-US" sz="2800" dirty="0">
                <a:solidFill>
                  <a:srgbClr val="FF0000"/>
                </a:solidFill>
                <a:latin typeface="Apple Chancery"/>
                <a:cs typeface="Apple Chancery"/>
              </a:rPr>
              <a:t>Example 7:</a:t>
            </a:r>
            <a:r>
              <a:rPr lang="en-US" sz="2000" dirty="0">
                <a:latin typeface="Times New Roman"/>
                <a:cs typeface="Times New Roman"/>
              </a:rPr>
              <a:t>  </a:t>
            </a:r>
            <a:r>
              <a:rPr lang="en-US" sz="2000" dirty="0">
                <a:solidFill>
                  <a:srgbClr val="0000FF"/>
                </a:solidFill>
                <a:latin typeface="Times New Roman"/>
                <a:cs typeface="Times New Roman"/>
              </a:rPr>
              <a:t>Points A</a:t>
            </a:r>
            <a:r>
              <a:rPr lang="en-US" sz="2000" dirty="0">
                <a:latin typeface="Times New Roman"/>
                <a:cs typeface="Times New Roman"/>
              </a:rPr>
              <a:t>, </a:t>
            </a:r>
            <a:r>
              <a:rPr lang="en-US" sz="2000" dirty="0">
                <a:solidFill>
                  <a:srgbClr val="0000FF"/>
                </a:solidFill>
                <a:latin typeface="Times New Roman"/>
                <a:cs typeface="Times New Roman"/>
              </a:rPr>
              <a:t>B </a:t>
            </a:r>
            <a:r>
              <a:rPr lang="en-US" sz="2000" dirty="0">
                <a:solidFill>
                  <a:srgbClr val="000000"/>
                </a:solidFill>
                <a:latin typeface="Times New Roman"/>
                <a:cs typeface="Times New Roman"/>
              </a:rPr>
              <a:t>and</a:t>
            </a:r>
            <a:r>
              <a:rPr lang="en-US" sz="2000" dirty="0">
                <a:solidFill>
                  <a:srgbClr val="0000FF"/>
                </a:solidFill>
                <a:latin typeface="Times New Roman"/>
                <a:cs typeface="Times New Roman"/>
              </a:rPr>
              <a:t> C</a:t>
            </a:r>
            <a:r>
              <a:rPr lang="en-US" sz="2000" dirty="0">
                <a:latin typeface="Times New Roman"/>
                <a:cs typeface="Times New Roman"/>
              </a:rPr>
              <a:t> are identified in a </a:t>
            </a:r>
            <a:r>
              <a:rPr lang="en-US" sz="2000" dirty="0">
                <a:solidFill>
                  <a:srgbClr val="FF0000"/>
                </a:solidFill>
                <a:latin typeface="Times New Roman"/>
                <a:cs typeface="Times New Roman"/>
              </a:rPr>
              <a:t>constant</a:t>
            </a:r>
            <a:r>
              <a:rPr lang="en-US" sz="2000" dirty="0">
                <a:latin typeface="Times New Roman"/>
                <a:cs typeface="Times New Roman"/>
              </a:rPr>
              <a:t> </a:t>
            </a:r>
            <a:r>
              <a:rPr lang="en-US" sz="2000" i="1" dirty="0">
                <a:solidFill>
                  <a:srgbClr val="FF0000"/>
                </a:solidFill>
                <a:latin typeface="Times New Roman"/>
                <a:cs typeface="Times New Roman"/>
              </a:rPr>
              <a:t>electric field</a:t>
            </a:r>
            <a:r>
              <a:rPr lang="en-US" sz="2000" dirty="0">
                <a:latin typeface="Times New Roman"/>
                <a:cs typeface="Times New Roman"/>
              </a:rPr>
              <a:t> as shown in the sketch.</a:t>
            </a:r>
            <a:endParaRPr lang="en-US" sz="2000" dirty="0">
              <a:solidFill>
                <a:srgbClr val="FF0000"/>
              </a:solidFill>
              <a:latin typeface="Times New Roman"/>
              <a:cs typeface="Times New Roman"/>
            </a:endParaRPr>
          </a:p>
        </p:txBody>
      </p:sp>
      <p:sp>
        <p:nvSpPr>
          <p:cNvPr id="21" name="TextBox 20"/>
          <p:cNvSpPr txBox="1"/>
          <p:nvPr/>
        </p:nvSpPr>
        <p:spPr>
          <a:xfrm>
            <a:off x="587115" y="1700632"/>
            <a:ext cx="5242185" cy="1015663"/>
          </a:xfrm>
          <a:prstGeom prst="rect">
            <a:avLst/>
          </a:prstGeom>
          <a:noFill/>
        </p:spPr>
        <p:txBody>
          <a:bodyPr wrap="square" rtlCol="0">
            <a:spAutoFit/>
          </a:bodyPr>
          <a:lstStyle/>
          <a:p>
            <a:r>
              <a:rPr lang="en-US" sz="2000" dirty="0">
                <a:solidFill>
                  <a:srgbClr val="FF0000"/>
                </a:solidFill>
                <a:latin typeface="Apple Chancery"/>
                <a:cs typeface="Apple Chancery"/>
              </a:rPr>
              <a:t>a.) Which point has </a:t>
            </a:r>
            <a:r>
              <a:rPr lang="en-US" sz="2000" dirty="0">
                <a:latin typeface="Times New Roman"/>
                <a:cs typeface="Times New Roman"/>
              </a:rPr>
              <a:t>the </a:t>
            </a:r>
            <a:r>
              <a:rPr lang="en-US" sz="2000" dirty="0">
                <a:solidFill>
                  <a:srgbClr val="FF0000"/>
                </a:solidFill>
                <a:latin typeface="Times New Roman"/>
                <a:cs typeface="Times New Roman"/>
              </a:rPr>
              <a:t>GREATER </a:t>
            </a:r>
            <a:r>
              <a:rPr lang="en-US" sz="2000" i="1" dirty="0">
                <a:solidFill>
                  <a:srgbClr val="FF0000"/>
                </a:solidFill>
                <a:latin typeface="Times New Roman"/>
                <a:cs typeface="Times New Roman"/>
              </a:rPr>
              <a:t>absolute electric potential</a:t>
            </a:r>
            <a:r>
              <a:rPr lang="en-US" sz="2000" dirty="0">
                <a:latin typeface="Times New Roman"/>
                <a:cs typeface="Times New Roman"/>
              </a:rPr>
              <a:t>?  (That is, </a:t>
            </a:r>
            <a:r>
              <a:rPr lang="en-US" sz="2000" dirty="0">
                <a:solidFill>
                  <a:srgbClr val="0000FF"/>
                </a:solidFill>
                <a:latin typeface="Times New Roman"/>
                <a:cs typeface="Times New Roman"/>
              </a:rPr>
              <a:t>do</a:t>
            </a:r>
            <a:r>
              <a:rPr lang="en-US" sz="2000" dirty="0">
                <a:latin typeface="Times New Roman"/>
                <a:cs typeface="Times New Roman"/>
              </a:rPr>
              <a:t> </a:t>
            </a:r>
            <a:r>
              <a:rPr lang="en-US" sz="2000" i="1" dirty="0">
                <a:solidFill>
                  <a:srgbClr val="008000"/>
                </a:solidFill>
                <a:latin typeface="Times New Roman"/>
                <a:cs typeface="Times New Roman"/>
              </a:rPr>
              <a:t>electric fields </a:t>
            </a:r>
            <a:r>
              <a:rPr lang="en-US" sz="2000" dirty="0">
                <a:solidFill>
                  <a:srgbClr val="0000FF"/>
                </a:solidFill>
                <a:latin typeface="Times New Roman"/>
                <a:cs typeface="Times New Roman"/>
              </a:rPr>
              <a:t>run from </a:t>
            </a:r>
            <a:r>
              <a:rPr lang="en-US" sz="2000" i="1" dirty="0">
                <a:solidFill>
                  <a:srgbClr val="FF0000"/>
                </a:solidFill>
                <a:latin typeface="Times New Roman"/>
                <a:cs typeface="Times New Roman"/>
              </a:rPr>
              <a:t>higher voltage </a:t>
            </a:r>
            <a:r>
              <a:rPr lang="en-US" sz="2000" dirty="0">
                <a:latin typeface="Times New Roman"/>
                <a:cs typeface="Times New Roman"/>
              </a:rPr>
              <a:t>to </a:t>
            </a:r>
            <a:r>
              <a:rPr lang="en-US" sz="2000" i="1" dirty="0">
                <a:solidFill>
                  <a:srgbClr val="FF0000"/>
                </a:solidFill>
                <a:latin typeface="Times New Roman"/>
                <a:cs typeface="Times New Roman"/>
              </a:rPr>
              <a:t>lower</a:t>
            </a:r>
            <a:r>
              <a:rPr lang="en-US" sz="2000" dirty="0">
                <a:latin typeface="Times New Roman"/>
                <a:cs typeface="Times New Roman"/>
              </a:rPr>
              <a:t>, </a:t>
            </a:r>
            <a:r>
              <a:rPr lang="en-US" sz="2000" dirty="0">
                <a:solidFill>
                  <a:srgbClr val="0000FF"/>
                </a:solidFill>
                <a:latin typeface="Times New Roman"/>
                <a:cs typeface="Times New Roman"/>
              </a:rPr>
              <a:t>or vice versa</a:t>
            </a:r>
            <a:r>
              <a:rPr lang="en-US" sz="2000" dirty="0">
                <a:latin typeface="Times New Roman"/>
                <a:cs typeface="Times New Roman"/>
              </a:rPr>
              <a:t>?)</a:t>
            </a:r>
            <a:endParaRPr lang="en-US" sz="2000" dirty="0">
              <a:solidFill>
                <a:srgbClr val="FF0000"/>
              </a:solidFill>
              <a:latin typeface="Times New Roman"/>
              <a:cs typeface="Times New Roman"/>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3584071134"/>
              </p:ext>
            </p:extLst>
          </p:nvPr>
        </p:nvGraphicFramePr>
        <p:xfrm>
          <a:off x="6400800" y="1871991"/>
          <a:ext cx="276225" cy="255588"/>
        </p:xfrm>
        <a:graphic>
          <a:graphicData uri="http://schemas.openxmlformats.org/presentationml/2006/ole">
            <mc:AlternateContent xmlns:mc="http://schemas.openxmlformats.org/markup-compatibility/2006">
              <mc:Choice xmlns:v="urn:schemas-microsoft-com:vml" Requires="v">
                <p:oleObj spid="_x0000_s2584693" name="Equation" r:id="rId8" imgW="165100" imgH="152400" progId="Equation.DSMT4">
                  <p:embed/>
                </p:oleObj>
              </mc:Choice>
              <mc:Fallback>
                <p:oleObj name="Equation" r:id="rId8" imgW="165100" imgH="152400" progId="Equation.DSMT4">
                  <p:embed/>
                  <p:pic>
                    <p:nvPicPr>
                      <p:cNvPr id="0" name=""/>
                      <p:cNvPicPr/>
                      <p:nvPr/>
                    </p:nvPicPr>
                    <p:blipFill>
                      <a:blip r:embed="rId9"/>
                      <a:stretch>
                        <a:fillRect/>
                      </a:stretch>
                    </p:blipFill>
                    <p:spPr>
                      <a:xfrm>
                        <a:off x="6400800" y="1871991"/>
                        <a:ext cx="276225" cy="255588"/>
                      </a:xfrm>
                      <a:prstGeom prst="rect">
                        <a:avLst/>
                      </a:prstGeom>
                    </p:spPr>
                  </p:pic>
                </p:oleObj>
              </mc:Fallback>
            </mc:AlternateContent>
          </a:graphicData>
        </a:graphic>
      </p:graphicFrame>
      <p:cxnSp>
        <p:nvCxnSpPr>
          <p:cNvPr id="30" name="Straight Arrow Connector 29"/>
          <p:cNvCxnSpPr/>
          <p:nvPr/>
        </p:nvCxnSpPr>
        <p:spPr>
          <a:xfrm flipV="1">
            <a:off x="6045200" y="663198"/>
            <a:ext cx="1854200" cy="1464381"/>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6400800" y="942598"/>
            <a:ext cx="1854200" cy="1464381"/>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6756400" y="1221998"/>
            <a:ext cx="1854200" cy="1464381"/>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27" name="Object 26"/>
          <p:cNvGraphicFramePr>
            <a:graphicFrameLocks noChangeAspect="1"/>
          </p:cNvGraphicFramePr>
          <p:nvPr>
            <p:extLst>
              <p:ext uri="{D42A27DB-BD31-4B8C-83A1-F6EECF244321}">
                <p14:modId xmlns:p14="http://schemas.microsoft.com/office/powerpoint/2010/main" val="2702655357"/>
              </p:ext>
            </p:extLst>
          </p:nvPr>
        </p:nvGraphicFramePr>
        <p:xfrm>
          <a:off x="6684964" y="1964947"/>
          <a:ext cx="63974" cy="81669"/>
        </p:xfrm>
        <a:graphic>
          <a:graphicData uri="http://schemas.openxmlformats.org/presentationml/2006/ole">
            <mc:AlternateContent xmlns:mc="http://schemas.openxmlformats.org/markup-compatibility/2006">
              <mc:Choice xmlns:v="urn:schemas-microsoft-com:vml" Requires="v">
                <p:oleObj spid="_x0000_s2584694" name="Equation" r:id="rId10" imgW="88900" imgH="114300" progId="Equation.DSMT4">
                  <p:embed/>
                </p:oleObj>
              </mc:Choice>
              <mc:Fallback>
                <p:oleObj name="Equation" r:id="rId10" imgW="88900" imgH="114300" progId="Equation.DSMT4">
                  <p:embed/>
                  <p:pic>
                    <p:nvPicPr>
                      <p:cNvPr id="0" name=""/>
                      <p:cNvPicPr/>
                      <p:nvPr/>
                    </p:nvPicPr>
                    <p:blipFill>
                      <a:blip r:embed="rId11"/>
                      <a:stretch>
                        <a:fillRect/>
                      </a:stretch>
                    </p:blipFill>
                    <p:spPr>
                      <a:xfrm>
                        <a:off x="6684964" y="1964947"/>
                        <a:ext cx="63974" cy="81669"/>
                      </a:xfrm>
                      <a:prstGeom prst="rect">
                        <a:avLst/>
                      </a:prstGeom>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4078254"/>
              </p:ext>
            </p:extLst>
          </p:nvPr>
        </p:nvGraphicFramePr>
        <p:xfrm>
          <a:off x="7670325" y="1181163"/>
          <a:ext cx="63974" cy="81669"/>
        </p:xfrm>
        <a:graphic>
          <a:graphicData uri="http://schemas.openxmlformats.org/presentationml/2006/ole">
            <mc:AlternateContent xmlns:mc="http://schemas.openxmlformats.org/markup-compatibility/2006">
              <mc:Choice xmlns:v="urn:schemas-microsoft-com:vml" Requires="v">
                <p:oleObj spid="_x0000_s2584695" name="Equation" r:id="rId12" imgW="88900" imgH="114300" progId="Equation.DSMT4">
                  <p:embed/>
                </p:oleObj>
              </mc:Choice>
              <mc:Fallback>
                <p:oleObj name="Equation" r:id="rId12" imgW="88900" imgH="114300" progId="Equation.DSMT4">
                  <p:embed/>
                  <p:pic>
                    <p:nvPicPr>
                      <p:cNvPr id="0" name=""/>
                      <p:cNvPicPr/>
                      <p:nvPr/>
                    </p:nvPicPr>
                    <p:blipFill>
                      <a:blip r:embed="rId11"/>
                      <a:stretch>
                        <a:fillRect/>
                      </a:stretch>
                    </p:blipFill>
                    <p:spPr>
                      <a:xfrm>
                        <a:off x="7670325" y="1181163"/>
                        <a:ext cx="63974" cy="81669"/>
                      </a:xfrm>
                      <a:prstGeom prst="rect">
                        <a:avLst/>
                      </a:prstGeom>
                    </p:spPr>
                  </p:pic>
                </p:oleObj>
              </mc:Fallback>
            </mc:AlternateContent>
          </a:graphicData>
        </a:graphic>
      </p:graphicFrame>
      <p:sp>
        <p:nvSpPr>
          <p:cNvPr id="33" name="TextBox 32"/>
          <p:cNvSpPr txBox="1"/>
          <p:nvPr/>
        </p:nvSpPr>
        <p:spPr>
          <a:xfrm>
            <a:off x="7773656" y="1865969"/>
            <a:ext cx="1338828" cy="523220"/>
          </a:xfrm>
          <a:prstGeom prst="rect">
            <a:avLst/>
          </a:prstGeom>
          <a:noFill/>
        </p:spPr>
        <p:txBody>
          <a:bodyPr wrap="none" rtlCol="0">
            <a:spAutoFit/>
          </a:bodyPr>
          <a:lstStyle/>
          <a:p>
            <a:r>
              <a:rPr lang="en-US" sz="1400" dirty="0">
                <a:solidFill>
                  <a:srgbClr val="FF0000"/>
                </a:solidFill>
                <a:latin typeface="Times New Roman"/>
                <a:cs typeface="Times New Roman"/>
              </a:rPr>
              <a:t>three points in a</a:t>
            </a:r>
          </a:p>
          <a:p>
            <a:r>
              <a:rPr lang="en-US" sz="1400" dirty="0">
                <a:solidFill>
                  <a:srgbClr val="FF0000"/>
                </a:solidFill>
                <a:latin typeface="Times New Roman"/>
                <a:cs typeface="Times New Roman"/>
              </a:rPr>
              <a:t>  constant E-</a:t>
            </a:r>
            <a:r>
              <a:rPr lang="en-US" sz="1400" dirty="0" err="1">
                <a:solidFill>
                  <a:srgbClr val="FF0000"/>
                </a:solidFill>
                <a:latin typeface="Times New Roman"/>
                <a:cs typeface="Times New Roman"/>
              </a:rPr>
              <a:t>fld</a:t>
            </a:r>
            <a:endParaRPr lang="en-US" sz="1400" dirty="0">
              <a:solidFill>
                <a:srgbClr val="FF0000"/>
              </a:solidFill>
              <a:latin typeface="Times New Roman"/>
              <a:cs typeface="Times New Roman"/>
            </a:endParaRPr>
          </a:p>
        </p:txBody>
      </p:sp>
      <p:cxnSp>
        <p:nvCxnSpPr>
          <p:cNvPr id="36" name="Straight Arrow Connector 35"/>
          <p:cNvCxnSpPr/>
          <p:nvPr/>
        </p:nvCxnSpPr>
        <p:spPr>
          <a:xfrm flipV="1">
            <a:off x="6746875" y="1243782"/>
            <a:ext cx="927100" cy="732191"/>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37" name="Object 36"/>
          <p:cNvGraphicFramePr>
            <a:graphicFrameLocks noChangeAspect="1"/>
          </p:cNvGraphicFramePr>
          <p:nvPr>
            <p:extLst>
              <p:ext uri="{D42A27DB-BD31-4B8C-83A1-F6EECF244321}">
                <p14:modId xmlns:p14="http://schemas.microsoft.com/office/powerpoint/2010/main" val="2229448387"/>
              </p:ext>
            </p:extLst>
          </p:nvPr>
        </p:nvGraphicFramePr>
        <p:xfrm>
          <a:off x="7000875" y="1327806"/>
          <a:ext cx="212725" cy="319088"/>
        </p:xfrm>
        <a:graphic>
          <a:graphicData uri="http://schemas.openxmlformats.org/presentationml/2006/ole">
            <mc:AlternateContent xmlns:mc="http://schemas.openxmlformats.org/markup-compatibility/2006">
              <mc:Choice xmlns:v="urn:schemas-microsoft-com:vml" Requires="v">
                <p:oleObj spid="_x0000_s2584696" name="Equation" r:id="rId13" imgW="127000" imgH="190500" progId="Equation.DSMT4">
                  <p:embed/>
                </p:oleObj>
              </mc:Choice>
              <mc:Fallback>
                <p:oleObj name="Equation" r:id="rId13" imgW="127000" imgH="190500" progId="Equation.DSMT4">
                  <p:embed/>
                  <p:pic>
                    <p:nvPicPr>
                      <p:cNvPr id="0" name=""/>
                      <p:cNvPicPr/>
                      <p:nvPr/>
                    </p:nvPicPr>
                    <p:blipFill>
                      <a:blip r:embed="rId14"/>
                      <a:stretch>
                        <a:fillRect/>
                      </a:stretch>
                    </p:blipFill>
                    <p:spPr>
                      <a:xfrm>
                        <a:off x="7000875" y="1327806"/>
                        <a:ext cx="212725" cy="319088"/>
                      </a:xfrm>
                      <a:prstGeom prst="rect">
                        <a:avLst/>
                      </a:prstGeom>
                    </p:spPr>
                  </p:pic>
                </p:oleObj>
              </mc:Fallback>
            </mc:AlternateContent>
          </a:graphicData>
        </a:graphic>
      </p:graphicFrame>
      <p:cxnSp>
        <p:nvCxnSpPr>
          <p:cNvPr id="6" name="Straight Connector 5"/>
          <p:cNvCxnSpPr/>
          <p:nvPr/>
        </p:nvCxnSpPr>
        <p:spPr>
          <a:xfrm flipV="1">
            <a:off x="4076700" y="3860800"/>
            <a:ext cx="406400" cy="463550"/>
          </a:xfrm>
          <a:prstGeom prst="line">
            <a:avLst/>
          </a:pr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40" name="Object 39"/>
          <p:cNvGraphicFramePr>
            <a:graphicFrameLocks noChangeAspect="1"/>
          </p:cNvGraphicFramePr>
          <p:nvPr>
            <p:extLst>
              <p:ext uri="{D42A27DB-BD31-4B8C-83A1-F6EECF244321}">
                <p14:modId xmlns:p14="http://schemas.microsoft.com/office/powerpoint/2010/main" val="3912381518"/>
              </p:ext>
            </p:extLst>
          </p:nvPr>
        </p:nvGraphicFramePr>
        <p:xfrm>
          <a:off x="4483100" y="3721099"/>
          <a:ext cx="125274" cy="187325"/>
        </p:xfrm>
        <a:graphic>
          <a:graphicData uri="http://schemas.openxmlformats.org/presentationml/2006/ole">
            <mc:AlternateContent xmlns:mc="http://schemas.openxmlformats.org/markup-compatibility/2006">
              <mc:Choice xmlns:v="urn:schemas-microsoft-com:vml" Requires="v">
                <p:oleObj spid="_x0000_s2584697" name="Equation" r:id="rId15" imgW="101600" imgH="152400" progId="Equation.DSMT4">
                  <p:embed/>
                </p:oleObj>
              </mc:Choice>
              <mc:Fallback>
                <p:oleObj name="Equation" r:id="rId15" imgW="101600" imgH="152400" progId="Equation.DSMT4">
                  <p:embed/>
                  <p:pic>
                    <p:nvPicPr>
                      <p:cNvPr id="0" name=""/>
                      <p:cNvPicPr/>
                      <p:nvPr/>
                    </p:nvPicPr>
                    <p:blipFill>
                      <a:blip r:embed="rId16"/>
                      <a:stretch>
                        <a:fillRect/>
                      </a:stretch>
                    </p:blipFill>
                    <p:spPr>
                      <a:xfrm>
                        <a:off x="4483100" y="3721099"/>
                        <a:ext cx="125274" cy="187325"/>
                      </a:xfrm>
                      <a:prstGeom prst="rect">
                        <a:avLst/>
                      </a:prstGeom>
                    </p:spPr>
                  </p:pic>
                </p:oleObj>
              </mc:Fallback>
            </mc:AlternateContent>
          </a:graphicData>
        </a:graphic>
      </p:graphicFrame>
      <p:sp>
        <p:nvSpPr>
          <p:cNvPr id="41" name="TextBox 40"/>
          <p:cNvSpPr txBox="1"/>
          <p:nvPr/>
        </p:nvSpPr>
        <p:spPr>
          <a:xfrm>
            <a:off x="917315" y="4418013"/>
            <a:ext cx="8150485" cy="1015663"/>
          </a:xfrm>
          <a:prstGeom prst="rect">
            <a:avLst/>
          </a:prstGeom>
          <a:noFill/>
        </p:spPr>
        <p:txBody>
          <a:bodyPr wrap="square" rtlCol="0">
            <a:spAutoFit/>
          </a:bodyPr>
          <a:lstStyle/>
          <a:p>
            <a:r>
              <a:rPr lang="en-US" sz="2000" dirty="0">
                <a:solidFill>
                  <a:srgbClr val="FF0000"/>
                </a:solidFill>
                <a:latin typeface="Apple Chancery"/>
                <a:cs typeface="Apple Chancery"/>
              </a:rPr>
              <a:t>By observation, </a:t>
            </a:r>
            <a:r>
              <a:rPr lang="en-US" sz="2000" dirty="0">
                <a:latin typeface="Times New Roman"/>
                <a:cs typeface="Times New Roman"/>
              </a:rPr>
              <a:t>the </a:t>
            </a:r>
            <a:r>
              <a:rPr lang="en-US" sz="2000" dirty="0">
                <a:solidFill>
                  <a:srgbClr val="0000FF"/>
                </a:solidFill>
                <a:latin typeface="Times New Roman"/>
                <a:cs typeface="Times New Roman"/>
              </a:rPr>
              <a:t>left-side </a:t>
            </a:r>
            <a:r>
              <a:rPr lang="en-US" sz="2000" dirty="0">
                <a:latin typeface="Times New Roman"/>
                <a:cs typeface="Times New Roman"/>
              </a:rPr>
              <a:t>of the equation is </a:t>
            </a:r>
            <a:r>
              <a:rPr lang="en-US" sz="2000" dirty="0">
                <a:solidFill>
                  <a:srgbClr val="0000FF"/>
                </a:solidFill>
                <a:latin typeface="Times New Roman"/>
                <a:cs typeface="Times New Roman"/>
              </a:rPr>
              <a:t>positive</a:t>
            </a:r>
            <a:r>
              <a:rPr lang="en-US" sz="2000" dirty="0">
                <a:latin typeface="Times New Roman"/>
                <a:cs typeface="Times New Roman"/>
              </a:rPr>
              <a:t> (two magnitudes multiplied together), so the </a:t>
            </a:r>
            <a:r>
              <a:rPr lang="en-US" sz="2000" dirty="0">
                <a:solidFill>
                  <a:srgbClr val="0000FF"/>
                </a:solidFill>
                <a:latin typeface="Times New Roman"/>
                <a:cs typeface="Times New Roman"/>
              </a:rPr>
              <a:t>right-side must </a:t>
            </a:r>
            <a:r>
              <a:rPr lang="en-US" sz="2000" dirty="0">
                <a:latin typeface="Times New Roman"/>
                <a:cs typeface="Times New Roman"/>
              </a:rPr>
              <a:t>also </a:t>
            </a:r>
            <a:r>
              <a:rPr lang="en-US" sz="2000" dirty="0">
                <a:solidFill>
                  <a:srgbClr val="0000FF"/>
                </a:solidFill>
                <a:latin typeface="Times New Roman"/>
                <a:cs typeface="Times New Roman"/>
              </a:rPr>
              <a:t>be positive</a:t>
            </a:r>
            <a:r>
              <a:rPr lang="en-US" sz="2000" dirty="0">
                <a:latin typeface="Times New Roman"/>
                <a:cs typeface="Times New Roman"/>
              </a:rPr>
              <a:t>.  For this to be true,      must be larger than      .</a:t>
            </a:r>
            <a:endParaRPr lang="en-US" sz="2000" dirty="0">
              <a:solidFill>
                <a:srgbClr val="FF0000"/>
              </a:solidFill>
              <a:latin typeface="Times New Roman"/>
              <a:cs typeface="Times New Roman"/>
            </a:endParaRPr>
          </a:p>
        </p:txBody>
      </p:sp>
      <p:graphicFrame>
        <p:nvGraphicFramePr>
          <p:cNvPr id="42" name="Object 41"/>
          <p:cNvGraphicFramePr>
            <a:graphicFrameLocks noChangeAspect="1"/>
          </p:cNvGraphicFramePr>
          <p:nvPr>
            <p:extLst>
              <p:ext uri="{D42A27DB-BD31-4B8C-83A1-F6EECF244321}">
                <p14:modId xmlns:p14="http://schemas.microsoft.com/office/powerpoint/2010/main" val="4018744408"/>
              </p:ext>
            </p:extLst>
          </p:nvPr>
        </p:nvGraphicFramePr>
        <p:xfrm>
          <a:off x="1487156" y="5097462"/>
          <a:ext cx="339725" cy="338138"/>
        </p:xfrm>
        <a:graphic>
          <a:graphicData uri="http://schemas.openxmlformats.org/presentationml/2006/ole">
            <mc:AlternateContent xmlns:mc="http://schemas.openxmlformats.org/markup-compatibility/2006">
              <mc:Choice xmlns:v="urn:schemas-microsoft-com:vml" Requires="v">
                <p:oleObj spid="_x0000_s2584698" name="Equation" r:id="rId17" imgW="203200" imgH="203200" progId="Equation.DSMT4">
                  <p:embed/>
                </p:oleObj>
              </mc:Choice>
              <mc:Fallback>
                <p:oleObj name="Equation" r:id="rId17" imgW="203200" imgH="203200" progId="Equation.DSMT4">
                  <p:embed/>
                  <p:pic>
                    <p:nvPicPr>
                      <p:cNvPr id="0" name=""/>
                      <p:cNvPicPr/>
                      <p:nvPr/>
                    </p:nvPicPr>
                    <p:blipFill>
                      <a:blip r:embed="rId18"/>
                      <a:stretch>
                        <a:fillRect/>
                      </a:stretch>
                    </p:blipFill>
                    <p:spPr>
                      <a:xfrm>
                        <a:off x="1487156" y="5097462"/>
                        <a:ext cx="339725" cy="338138"/>
                      </a:xfrm>
                      <a:prstGeom prst="rect">
                        <a:avLst/>
                      </a:prstGeom>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2767814243"/>
              </p:ext>
            </p:extLst>
          </p:nvPr>
        </p:nvGraphicFramePr>
        <p:xfrm>
          <a:off x="3821112" y="5094287"/>
          <a:ext cx="319088" cy="338138"/>
        </p:xfrm>
        <a:graphic>
          <a:graphicData uri="http://schemas.openxmlformats.org/presentationml/2006/ole">
            <mc:AlternateContent xmlns:mc="http://schemas.openxmlformats.org/markup-compatibility/2006">
              <mc:Choice xmlns:v="urn:schemas-microsoft-com:vml" Requires="v">
                <p:oleObj spid="_x0000_s2584699" name="Equation" r:id="rId19" imgW="190500" imgH="203200" progId="Equation.DSMT4">
                  <p:embed/>
                </p:oleObj>
              </mc:Choice>
              <mc:Fallback>
                <p:oleObj name="Equation" r:id="rId19" imgW="190500" imgH="203200" progId="Equation.DSMT4">
                  <p:embed/>
                  <p:pic>
                    <p:nvPicPr>
                      <p:cNvPr id="0" name=""/>
                      <p:cNvPicPr/>
                      <p:nvPr/>
                    </p:nvPicPr>
                    <p:blipFill>
                      <a:blip r:embed="rId20"/>
                      <a:stretch>
                        <a:fillRect/>
                      </a:stretch>
                    </p:blipFill>
                    <p:spPr>
                      <a:xfrm>
                        <a:off x="3821112" y="5094287"/>
                        <a:ext cx="319088" cy="338138"/>
                      </a:xfrm>
                      <a:prstGeom prst="rect">
                        <a:avLst/>
                      </a:prstGeom>
                    </p:spPr>
                  </p:pic>
                </p:oleObj>
              </mc:Fallback>
            </mc:AlternateContent>
          </a:graphicData>
        </a:graphic>
      </p:graphicFrame>
      <p:sp>
        <p:nvSpPr>
          <p:cNvPr id="44" name="TextBox 43"/>
          <p:cNvSpPr txBox="1"/>
          <p:nvPr/>
        </p:nvSpPr>
        <p:spPr>
          <a:xfrm>
            <a:off x="244215" y="5603466"/>
            <a:ext cx="8794420" cy="707886"/>
          </a:xfrm>
          <a:prstGeom prst="rect">
            <a:avLst/>
          </a:prstGeom>
          <a:noFill/>
        </p:spPr>
        <p:txBody>
          <a:bodyPr wrap="square" rtlCol="0">
            <a:spAutoFit/>
          </a:bodyPr>
          <a:lstStyle/>
          <a:p>
            <a:r>
              <a:rPr lang="en-US" sz="2000" dirty="0">
                <a:solidFill>
                  <a:srgbClr val="FF0000"/>
                </a:solidFill>
                <a:latin typeface="Apple Chancery"/>
                <a:cs typeface="Apple Chancery"/>
              </a:rPr>
              <a:t>IMPORTANT OBSERVATION: </a:t>
            </a:r>
            <a:r>
              <a:rPr lang="en-US" sz="2000" dirty="0">
                <a:latin typeface="Times New Roman"/>
                <a:cs typeface="Times New Roman"/>
              </a:rPr>
              <a:t>This means that </a:t>
            </a:r>
            <a:r>
              <a:rPr lang="en-US" sz="2000" i="1" dirty="0">
                <a:solidFill>
                  <a:srgbClr val="0000FF"/>
                </a:solidFill>
                <a:latin typeface="Times New Roman"/>
                <a:cs typeface="Times New Roman"/>
              </a:rPr>
              <a:t>ELECTRIC FIELDS </a:t>
            </a:r>
            <a:r>
              <a:rPr lang="en-US" sz="2000" dirty="0">
                <a:latin typeface="Times New Roman"/>
                <a:cs typeface="Times New Roman"/>
              </a:rPr>
              <a:t>migrate from </a:t>
            </a:r>
            <a:r>
              <a:rPr lang="en-US" sz="2000" dirty="0">
                <a:solidFill>
                  <a:srgbClr val="FF0000"/>
                </a:solidFill>
                <a:latin typeface="Times New Roman"/>
                <a:cs typeface="Times New Roman"/>
              </a:rPr>
              <a:t>HIGHER </a:t>
            </a:r>
            <a:r>
              <a:rPr lang="en-US" sz="2000" i="1" dirty="0">
                <a:solidFill>
                  <a:srgbClr val="0000FF"/>
                </a:solidFill>
                <a:latin typeface="Times New Roman"/>
                <a:cs typeface="Times New Roman"/>
              </a:rPr>
              <a:t>ELECTRIC POTENTIAL </a:t>
            </a:r>
            <a:r>
              <a:rPr lang="en-US" sz="2000" dirty="0">
                <a:solidFill>
                  <a:srgbClr val="FF0000"/>
                </a:solidFill>
                <a:latin typeface="Times New Roman"/>
                <a:cs typeface="Times New Roman"/>
              </a:rPr>
              <a:t>to LOWER</a:t>
            </a:r>
            <a:r>
              <a:rPr lang="en-US" sz="2000" dirty="0">
                <a:latin typeface="Times New Roman"/>
                <a:cs typeface="Times New Roman"/>
              </a:rPr>
              <a:t>.</a:t>
            </a:r>
            <a:endParaRPr lang="en-US" sz="2000" dirty="0">
              <a:solidFill>
                <a:srgbClr val="FF0000"/>
              </a:solidFill>
              <a:latin typeface="Times New Roman"/>
              <a:cs typeface="Times New Roman"/>
            </a:endParaRPr>
          </a:p>
        </p:txBody>
      </p:sp>
      <p:sp>
        <p:nvSpPr>
          <p:cNvPr id="45" name="TextBox 44"/>
          <p:cNvSpPr txBox="1"/>
          <p:nvPr/>
        </p:nvSpPr>
        <p:spPr>
          <a:xfrm>
            <a:off x="917315" y="2774976"/>
            <a:ext cx="7921885" cy="400110"/>
          </a:xfrm>
          <a:prstGeom prst="rect">
            <a:avLst/>
          </a:prstGeom>
          <a:noFill/>
        </p:spPr>
        <p:txBody>
          <a:bodyPr wrap="square" rtlCol="0">
            <a:spAutoFit/>
          </a:bodyPr>
          <a:lstStyle/>
          <a:p>
            <a:r>
              <a:rPr lang="en-US" sz="2000" dirty="0">
                <a:solidFill>
                  <a:srgbClr val="FF0000"/>
                </a:solidFill>
                <a:latin typeface="Apple Chancery"/>
                <a:cs typeface="Apple Chancery"/>
              </a:rPr>
              <a:t>Traversing from </a:t>
            </a:r>
            <a:r>
              <a:rPr lang="en-US" sz="2000" dirty="0">
                <a:solidFill>
                  <a:srgbClr val="0000FF"/>
                </a:solidFill>
                <a:latin typeface="Times New Roman"/>
                <a:cs typeface="Times New Roman"/>
              </a:rPr>
              <a:t>A</a:t>
            </a:r>
            <a:r>
              <a:rPr lang="en-US" sz="2000" dirty="0">
                <a:latin typeface="Times New Roman"/>
                <a:cs typeface="Times New Roman"/>
              </a:rPr>
              <a:t> to </a:t>
            </a:r>
            <a:r>
              <a:rPr lang="en-US" sz="2000" dirty="0">
                <a:solidFill>
                  <a:srgbClr val="0000FF"/>
                </a:solidFill>
                <a:latin typeface="Times New Roman"/>
                <a:cs typeface="Times New Roman"/>
              </a:rPr>
              <a:t>B</a:t>
            </a:r>
            <a:r>
              <a:rPr lang="en-US" sz="2000" dirty="0">
                <a:latin typeface="Times New Roman"/>
                <a:cs typeface="Times New Roman"/>
              </a:rPr>
              <a:t>, so     points along the line of    , </a:t>
            </a:r>
            <a:endParaRPr lang="en-US" sz="2000" dirty="0">
              <a:solidFill>
                <a:srgbClr val="FF0000"/>
              </a:solidFill>
              <a:latin typeface="Times New Roman"/>
              <a:cs typeface="Times New Roman"/>
            </a:endParaRPr>
          </a:p>
        </p:txBody>
      </p:sp>
      <p:graphicFrame>
        <p:nvGraphicFramePr>
          <p:cNvPr id="46" name="Object 45"/>
          <p:cNvGraphicFramePr>
            <a:graphicFrameLocks noChangeAspect="1"/>
          </p:cNvGraphicFramePr>
          <p:nvPr>
            <p:extLst>
              <p:ext uri="{D42A27DB-BD31-4B8C-83A1-F6EECF244321}">
                <p14:modId xmlns:p14="http://schemas.microsoft.com/office/powerpoint/2010/main" val="1352077334"/>
              </p:ext>
            </p:extLst>
          </p:nvPr>
        </p:nvGraphicFramePr>
        <p:xfrm>
          <a:off x="3863975" y="2802020"/>
          <a:ext cx="212725" cy="317500"/>
        </p:xfrm>
        <a:graphic>
          <a:graphicData uri="http://schemas.openxmlformats.org/presentationml/2006/ole">
            <mc:AlternateContent xmlns:mc="http://schemas.openxmlformats.org/markup-compatibility/2006">
              <mc:Choice xmlns:v="urn:schemas-microsoft-com:vml" Requires="v">
                <p:oleObj spid="_x0000_s2584700" name="Equation" r:id="rId21" imgW="127000" imgH="190500" progId="Equation.DSMT4">
                  <p:embed/>
                </p:oleObj>
              </mc:Choice>
              <mc:Fallback>
                <p:oleObj name="Equation" r:id="rId21" imgW="127000" imgH="190500" progId="Equation.DSMT4">
                  <p:embed/>
                  <p:pic>
                    <p:nvPicPr>
                      <p:cNvPr id="0" name=""/>
                      <p:cNvPicPr/>
                      <p:nvPr/>
                    </p:nvPicPr>
                    <p:blipFill>
                      <a:blip r:embed="rId22"/>
                      <a:stretch>
                        <a:fillRect/>
                      </a:stretch>
                    </p:blipFill>
                    <p:spPr>
                      <a:xfrm>
                        <a:off x="3863975" y="2802020"/>
                        <a:ext cx="212725" cy="317500"/>
                      </a:xfrm>
                      <a:prstGeom prst="rect">
                        <a:avLst/>
                      </a:prstGeom>
                    </p:spPr>
                  </p:pic>
                </p:oleObj>
              </mc:Fallback>
            </mc:AlternateContent>
          </a:graphicData>
        </a:graphic>
      </p:graphicFrame>
      <p:graphicFrame>
        <p:nvGraphicFramePr>
          <p:cNvPr id="47" name="Object 46"/>
          <p:cNvGraphicFramePr>
            <a:graphicFrameLocks noChangeAspect="1"/>
          </p:cNvGraphicFramePr>
          <p:nvPr>
            <p:extLst>
              <p:ext uri="{D42A27DB-BD31-4B8C-83A1-F6EECF244321}">
                <p14:modId xmlns:p14="http://schemas.microsoft.com/office/powerpoint/2010/main" val="1565832671"/>
              </p:ext>
            </p:extLst>
          </p:nvPr>
        </p:nvGraphicFramePr>
        <p:xfrm>
          <a:off x="6511925" y="2801938"/>
          <a:ext cx="234950" cy="317500"/>
        </p:xfrm>
        <a:graphic>
          <a:graphicData uri="http://schemas.openxmlformats.org/presentationml/2006/ole">
            <mc:AlternateContent xmlns:mc="http://schemas.openxmlformats.org/markup-compatibility/2006">
              <mc:Choice xmlns:v="urn:schemas-microsoft-com:vml" Requires="v">
                <p:oleObj spid="_x0000_s2584701" name="Equation" r:id="rId23" imgW="139700" imgH="190500" progId="Equation.DSMT4">
                  <p:embed/>
                </p:oleObj>
              </mc:Choice>
              <mc:Fallback>
                <p:oleObj name="Equation" r:id="rId23" imgW="139700" imgH="190500" progId="Equation.DSMT4">
                  <p:embed/>
                  <p:pic>
                    <p:nvPicPr>
                      <p:cNvPr id="0" name=""/>
                      <p:cNvPicPr/>
                      <p:nvPr/>
                    </p:nvPicPr>
                    <p:blipFill>
                      <a:blip r:embed="rId24"/>
                      <a:stretch>
                        <a:fillRect/>
                      </a:stretch>
                    </p:blipFill>
                    <p:spPr>
                      <a:xfrm>
                        <a:off x="6511925" y="2801938"/>
                        <a:ext cx="234950" cy="317500"/>
                      </a:xfrm>
                      <a:prstGeom prst="rect">
                        <a:avLst/>
                      </a:prstGeom>
                    </p:spPr>
                  </p:pic>
                </p:oleObj>
              </mc:Fallback>
            </mc:AlternateContent>
          </a:graphicData>
        </a:graphic>
      </p:graphicFrame>
      <p:graphicFrame>
        <p:nvGraphicFramePr>
          <p:cNvPr id="48" name="Object 47"/>
          <p:cNvGraphicFramePr>
            <a:graphicFrameLocks noChangeAspect="1"/>
          </p:cNvGraphicFramePr>
          <p:nvPr>
            <p:extLst>
              <p:ext uri="{D42A27DB-BD31-4B8C-83A1-F6EECF244321}">
                <p14:modId xmlns:p14="http://schemas.microsoft.com/office/powerpoint/2010/main" val="991219519"/>
              </p:ext>
            </p:extLst>
          </p:nvPr>
        </p:nvGraphicFramePr>
        <p:xfrm>
          <a:off x="7952107" y="1287438"/>
          <a:ext cx="233362" cy="255588"/>
        </p:xfrm>
        <a:graphic>
          <a:graphicData uri="http://schemas.openxmlformats.org/presentationml/2006/ole">
            <mc:AlternateContent xmlns:mc="http://schemas.openxmlformats.org/markup-compatibility/2006">
              <mc:Choice xmlns:v="urn:schemas-microsoft-com:vml" Requires="v">
                <p:oleObj spid="_x0000_s2584702" name="Equation" r:id="rId25" imgW="139700" imgH="152400" progId="Equation.DSMT4">
                  <p:embed/>
                </p:oleObj>
              </mc:Choice>
              <mc:Fallback>
                <p:oleObj name="Equation" r:id="rId25" imgW="139700" imgH="152400" progId="Equation.DSMT4">
                  <p:embed/>
                  <p:pic>
                    <p:nvPicPr>
                      <p:cNvPr id="0" name=""/>
                      <p:cNvPicPr/>
                      <p:nvPr/>
                    </p:nvPicPr>
                    <p:blipFill>
                      <a:blip r:embed="rId26"/>
                      <a:stretch>
                        <a:fillRect/>
                      </a:stretch>
                    </p:blipFill>
                    <p:spPr>
                      <a:xfrm>
                        <a:off x="7952107" y="1287438"/>
                        <a:ext cx="233362" cy="255588"/>
                      </a:xfrm>
                      <a:prstGeom prst="rect">
                        <a:avLst/>
                      </a:prstGeom>
                    </p:spPr>
                  </p:pic>
                </p:oleObj>
              </mc:Fallback>
            </mc:AlternateContent>
          </a:graphicData>
        </a:graphic>
      </p:graphicFrame>
      <p:graphicFrame>
        <p:nvGraphicFramePr>
          <p:cNvPr id="49" name="Object 48"/>
          <p:cNvGraphicFramePr>
            <a:graphicFrameLocks noChangeAspect="1"/>
          </p:cNvGraphicFramePr>
          <p:nvPr>
            <p:extLst>
              <p:ext uri="{D42A27DB-BD31-4B8C-83A1-F6EECF244321}">
                <p14:modId xmlns:p14="http://schemas.microsoft.com/office/powerpoint/2010/main" val="2858713879"/>
              </p:ext>
            </p:extLst>
          </p:nvPr>
        </p:nvGraphicFramePr>
        <p:xfrm>
          <a:off x="7952107" y="1534382"/>
          <a:ext cx="63974" cy="81669"/>
        </p:xfrm>
        <a:graphic>
          <a:graphicData uri="http://schemas.openxmlformats.org/presentationml/2006/ole">
            <mc:AlternateContent xmlns:mc="http://schemas.openxmlformats.org/markup-compatibility/2006">
              <mc:Choice xmlns:v="urn:schemas-microsoft-com:vml" Requires="v">
                <p:oleObj spid="_x0000_s2584703" name="Equation" r:id="rId27" imgW="88900" imgH="114300" progId="Equation.DSMT4">
                  <p:embed/>
                </p:oleObj>
              </mc:Choice>
              <mc:Fallback>
                <p:oleObj name="Equation" r:id="rId27" imgW="88900" imgH="114300" progId="Equation.DSMT4">
                  <p:embed/>
                  <p:pic>
                    <p:nvPicPr>
                      <p:cNvPr id="0" name=""/>
                      <p:cNvPicPr/>
                      <p:nvPr/>
                    </p:nvPicPr>
                    <p:blipFill>
                      <a:blip r:embed="rId11"/>
                      <a:stretch>
                        <a:fillRect/>
                      </a:stretch>
                    </p:blipFill>
                    <p:spPr>
                      <a:xfrm>
                        <a:off x="7952107" y="1534382"/>
                        <a:ext cx="63974" cy="81669"/>
                      </a:xfrm>
                      <a:prstGeom prst="rect">
                        <a:avLst/>
                      </a:prstGeom>
                    </p:spPr>
                  </p:pic>
                </p:oleObj>
              </mc:Fallback>
            </mc:AlternateContent>
          </a:graphicData>
        </a:graphic>
      </p:graphicFrame>
      <p:graphicFrame>
        <p:nvGraphicFramePr>
          <p:cNvPr id="50" name="Object 49"/>
          <p:cNvGraphicFramePr>
            <a:graphicFrameLocks noChangeAspect="1"/>
          </p:cNvGraphicFramePr>
          <p:nvPr>
            <p:extLst>
              <p:ext uri="{D42A27DB-BD31-4B8C-83A1-F6EECF244321}">
                <p14:modId xmlns:p14="http://schemas.microsoft.com/office/powerpoint/2010/main" val="3095804892"/>
              </p:ext>
            </p:extLst>
          </p:nvPr>
        </p:nvGraphicFramePr>
        <p:xfrm>
          <a:off x="7528719" y="342523"/>
          <a:ext cx="233362" cy="320675"/>
        </p:xfrm>
        <a:graphic>
          <a:graphicData uri="http://schemas.openxmlformats.org/presentationml/2006/ole">
            <mc:AlternateContent xmlns:mc="http://schemas.openxmlformats.org/markup-compatibility/2006">
              <mc:Choice xmlns:v="urn:schemas-microsoft-com:vml" Requires="v">
                <p:oleObj spid="_x0000_s2584704" name="Equation" r:id="rId28" imgW="139700" imgH="190500" progId="Equation.DSMT4">
                  <p:embed/>
                </p:oleObj>
              </mc:Choice>
              <mc:Fallback>
                <p:oleObj name="Equation" r:id="rId28" imgW="139700" imgH="190500" progId="Equation.DSMT4">
                  <p:embed/>
                  <p:pic>
                    <p:nvPicPr>
                      <p:cNvPr id="0" name=""/>
                      <p:cNvPicPr/>
                      <p:nvPr/>
                    </p:nvPicPr>
                    <p:blipFill>
                      <a:blip r:embed="rId29"/>
                      <a:stretch>
                        <a:fillRect/>
                      </a:stretch>
                    </p:blipFill>
                    <p:spPr>
                      <a:xfrm>
                        <a:off x="7528719" y="342523"/>
                        <a:ext cx="233362" cy="320675"/>
                      </a:xfrm>
                      <a:prstGeom prst="rect">
                        <a:avLst/>
                      </a:prstGeom>
                    </p:spPr>
                  </p:pic>
                </p:oleObj>
              </mc:Fallback>
            </mc:AlternateContent>
          </a:graphicData>
        </a:graphic>
      </p:graphicFrame>
    </p:spTree>
    <p:extLst>
      <p:ext uri="{BB962C8B-B14F-4D97-AF65-F5344CB8AC3E}">
        <p14:creationId xmlns:p14="http://schemas.microsoft.com/office/powerpoint/2010/main" val="236128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dissolve">
                                      <p:cBhvr>
                                        <p:cTn id="12" dur="500"/>
                                        <p:tgtEl>
                                          <p:spTgt spid="46"/>
                                        </p:tgtEl>
                                      </p:cBhvr>
                                    </p:animEffect>
                                  </p:childTnLst>
                                </p:cTn>
                              </p:par>
                              <p:par>
                                <p:cTn id="13" presetID="9" presetClass="entr" presetSubtype="0"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dissolve">
                                      <p:cBhvr>
                                        <p:cTn id="15" dur="500"/>
                                        <p:tgtEl>
                                          <p:spTgt spid="4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dissolve">
                                      <p:cBhvr>
                                        <p:cTn id="18" dur="5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par>
                                <p:cTn id="24" presetID="9" presetClass="entr" presetSubtype="0"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dissolv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dissolve">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dissolve">
                                      <p:cBhvr>
                                        <p:cTn id="36" dur="500"/>
                                        <p:tgtEl>
                                          <p:spTgt spid="40"/>
                                        </p:tgtEl>
                                      </p:cBhvr>
                                    </p:animEffect>
                                  </p:childTnLst>
                                </p:cTn>
                              </p:par>
                              <p:par>
                                <p:cTn id="37" presetID="9"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dissolve">
                                      <p:cBhvr>
                                        <p:cTn id="39" dur="500"/>
                                        <p:tgtEl>
                                          <p:spTgt spid="6"/>
                                        </p:tgtEl>
                                      </p:cBhvr>
                                    </p:animEffect>
                                  </p:childTnLst>
                                </p:cTn>
                              </p:par>
                              <p:par>
                                <p:cTn id="40" presetID="9" presetClass="entr" presetSubtype="0"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dissolve">
                                      <p:cBhvr>
                                        <p:cTn id="42" dur="500"/>
                                        <p:tgtEl>
                                          <p:spTgt spid="6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dissolve">
                                      <p:cBhvr>
                                        <p:cTn id="47" dur="500"/>
                                        <p:tgtEl>
                                          <p:spTgt spid="43"/>
                                        </p:tgtEl>
                                      </p:cBhvr>
                                    </p:animEffect>
                                  </p:childTnLst>
                                </p:cTn>
                              </p:par>
                              <p:par>
                                <p:cTn id="48" presetID="9" presetClass="entr" presetSubtype="0" fill="hold"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dissolve">
                                      <p:cBhvr>
                                        <p:cTn id="50" dur="500"/>
                                        <p:tgtEl>
                                          <p:spTgt spid="42"/>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dissolve">
                                      <p:cBhvr>
                                        <p:cTn id="53" dur="500"/>
                                        <p:tgtEl>
                                          <p:spTgt spid="41"/>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dissolve">
                                      <p:cBhvr>
                                        <p:cTn id="5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1" grpId="0"/>
      <p:bldP spid="41"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4270"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11.)</a:t>
            </a:r>
          </a:p>
        </p:txBody>
      </p:sp>
      <p:graphicFrame>
        <p:nvGraphicFramePr>
          <p:cNvPr id="64" name="Object 63"/>
          <p:cNvGraphicFramePr>
            <a:graphicFrameLocks noChangeAspect="1"/>
          </p:cNvGraphicFramePr>
          <p:nvPr>
            <p:extLst>
              <p:ext uri="{D42A27DB-BD31-4B8C-83A1-F6EECF244321}">
                <p14:modId xmlns:p14="http://schemas.microsoft.com/office/powerpoint/2010/main" val="2550416545"/>
              </p:ext>
            </p:extLst>
          </p:nvPr>
        </p:nvGraphicFramePr>
        <p:xfrm>
          <a:off x="2533650" y="3135313"/>
          <a:ext cx="3789363" cy="1676400"/>
        </p:xfrm>
        <a:graphic>
          <a:graphicData uri="http://schemas.openxmlformats.org/presentationml/2006/ole">
            <mc:AlternateContent xmlns:mc="http://schemas.openxmlformats.org/markup-compatibility/2006">
              <mc:Choice xmlns:v="urn:schemas-microsoft-com:vml" Requires="v">
                <p:oleObj spid="_x0000_s2583682" name="Equation" r:id="rId4" imgW="2260600" imgH="1003300" progId="Equation.DSMT4">
                  <p:embed/>
                </p:oleObj>
              </mc:Choice>
              <mc:Fallback>
                <p:oleObj name="Equation" r:id="rId4" imgW="2260600" imgH="1003300" progId="Equation.DSMT4">
                  <p:embed/>
                  <p:pic>
                    <p:nvPicPr>
                      <p:cNvPr id="0" name=""/>
                      <p:cNvPicPr/>
                      <p:nvPr/>
                    </p:nvPicPr>
                    <p:blipFill>
                      <a:blip r:embed="rId5"/>
                      <a:stretch>
                        <a:fillRect/>
                      </a:stretch>
                    </p:blipFill>
                    <p:spPr>
                      <a:xfrm>
                        <a:off x="2533650" y="3135313"/>
                        <a:ext cx="3789363" cy="1676400"/>
                      </a:xfrm>
                      <a:prstGeom prst="rect">
                        <a:avLst/>
                      </a:prstGeom>
                    </p:spPr>
                  </p:pic>
                </p:oleObj>
              </mc:Fallback>
            </mc:AlternateContent>
          </a:graphicData>
        </a:graphic>
      </p:graphicFrame>
      <p:sp>
        <p:nvSpPr>
          <p:cNvPr id="21" name="TextBox 20"/>
          <p:cNvSpPr txBox="1"/>
          <p:nvPr/>
        </p:nvSpPr>
        <p:spPr>
          <a:xfrm>
            <a:off x="460115" y="426274"/>
            <a:ext cx="5445385" cy="1631216"/>
          </a:xfrm>
          <a:prstGeom prst="rect">
            <a:avLst/>
          </a:prstGeom>
          <a:noFill/>
        </p:spPr>
        <p:txBody>
          <a:bodyPr wrap="square" rtlCol="0">
            <a:spAutoFit/>
          </a:bodyPr>
          <a:lstStyle/>
          <a:p>
            <a:r>
              <a:rPr lang="en-US" sz="2000" dirty="0">
                <a:solidFill>
                  <a:srgbClr val="FF0000"/>
                </a:solidFill>
                <a:latin typeface="Apple Chancery"/>
                <a:cs typeface="Apple Chancery"/>
              </a:rPr>
              <a:t>b.) Assume </a:t>
            </a:r>
            <a:r>
              <a:rPr lang="en-US" sz="2000" dirty="0">
                <a:latin typeface="Times New Roman"/>
                <a:cs typeface="Times New Roman"/>
              </a:rPr>
              <a:t>the </a:t>
            </a:r>
            <a:r>
              <a:rPr lang="en-US" sz="2000" i="1" dirty="0">
                <a:solidFill>
                  <a:srgbClr val="0000FF"/>
                </a:solidFill>
                <a:latin typeface="Times New Roman"/>
                <a:cs typeface="Times New Roman"/>
              </a:rPr>
              <a:t>electric potential </a:t>
            </a:r>
            <a:r>
              <a:rPr lang="en-US" sz="2000" dirty="0">
                <a:latin typeface="Times New Roman"/>
                <a:cs typeface="Times New Roman"/>
              </a:rPr>
              <a:t>at </a:t>
            </a:r>
            <a:r>
              <a:rPr lang="en-US" sz="2000" dirty="0">
                <a:solidFill>
                  <a:srgbClr val="0000FF"/>
                </a:solidFill>
                <a:latin typeface="Times New Roman"/>
                <a:cs typeface="Times New Roman"/>
              </a:rPr>
              <a:t>A</a:t>
            </a:r>
            <a:r>
              <a:rPr lang="en-US" sz="2000" dirty="0">
                <a:latin typeface="Times New Roman"/>
                <a:cs typeface="Times New Roman"/>
              </a:rPr>
              <a:t> is                and the </a:t>
            </a:r>
            <a:r>
              <a:rPr lang="en-US" sz="2000" i="1" dirty="0">
                <a:solidFill>
                  <a:srgbClr val="0000FF"/>
                </a:solidFill>
                <a:latin typeface="Times New Roman"/>
                <a:cs typeface="Times New Roman"/>
              </a:rPr>
              <a:t>electric potential </a:t>
            </a:r>
            <a:r>
              <a:rPr lang="en-US" sz="2000" dirty="0">
                <a:latin typeface="Times New Roman"/>
                <a:cs typeface="Times New Roman"/>
              </a:rPr>
              <a:t>at </a:t>
            </a:r>
            <a:r>
              <a:rPr lang="en-US" sz="2000" dirty="0">
                <a:solidFill>
                  <a:srgbClr val="0000FF"/>
                </a:solidFill>
                <a:latin typeface="Times New Roman"/>
                <a:cs typeface="Times New Roman"/>
              </a:rPr>
              <a:t>B</a:t>
            </a:r>
            <a:r>
              <a:rPr lang="en-US" sz="2000" dirty="0">
                <a:latin typeface="Times New Roman"/>
                <a:cs typeface="Times New Roman"/>
              </a:rPr>
              <a:t> is                    .  If the </a:t>
            </a:r>
            <a:r>
              <a:rPr lang="en-US" sz="2000" i="1" dirty="0">
                <a:solidFill>
                  <a:srgbClr val="0000FF"/>
                </a:solidFill>
                <a:latin typeface="Times New Roman"/>
                <a:cs typeface="Times New Roman"/>
              </a:rPr>
              <a:t>distance</a:t>
            </a:r>
            <a:r>
              <a:rPr lang="en-US" sz="2000" dirty="0">
                <a:solidFill>
                  <a:srgbClr val="0000FF"/>
                </a:solidFill>
                <a:latin typeface="Times New Roman"/>
                <a:cs typeface="Times New Roman"/>
              </a:rPr>
              <a:t> </a:t>
            </a:r>
            <a:r>
              <a:rPr lang="en-US" sz="2000" dirty="0">
                <a:latin typeface="Times New Roman"/>
                <a:cs typeface="Times New Roman"/>
              </a:rPr>
              <a:t>between the two points is </a:t>
            </a:r>
            <a:r>
              <a:rPr lang="en-US" sz="2000" dirty="0">
                <a:solidFill>
                  <a:srgbClr val="FF0000"/>
                </a:solidFill>
                <a:latin typeface="Times New Roman"/>
                <a:cs typeface="Times New Roman"/>
              </a:rPr>
              <a:t>2 meters, </a:t>
            </a:r>
            <a:r>
              <a:rPr lang="en-US" sz="2000" dirty="0">
                <a:latin typeface="Times New Roman"/>
                <a:cs typeface="Times New Roman"/>
              </a:rPr>
              <a:t>derive an expression for the </a:t>
            </a:r>
            <a:r>
              <a:rPr lang="en-US" sz="2000" dirty="0">
                <a:solidFill>
                  <a:srgbClr val="0000FF"/>
                </a:solidFill>
                <a:latin typeface="Times New Roman"/>
                <a:cs typeface="Times New Roman"/>
              </a:rPr>
              <a:t>magnitude</a:t>
            </a:r>
            <a:r>
              <a:rPr lang="en-US" sz="2000" dirty="0">
                <a:latin typeface="Times New Roman"/>
                <a:cs typeface="Times New Roman"/>
              </a:rPr>
              <a:t> of the </a:t>
            </a:r>
            <a:r>
              <a:rPr lang="en-US" sz="2000" i="1" dirty="0">
                <a:solidFill>
                  <a:srgbClr val="FF0000"/>
                </a:solidFill>
                <a:latin typeface="Times New Roman"/>
                <a:cs typeface="Times New Roman"/>
              </a:rPr>
              <a:t>electric field</a:t>
            </a:r>
            <a:r>
              <a:rPr lang="en-US" sz="2000" dirty="0">
                <a:latin typeface="Times New Roman"/>
                <a:cs typeface="Times New Roman"/>
              </a:rPr>
              <a:t>. </a:t>
            </a:r>
            <a:endParaRPr lang="en-US" sz="2000" dirty="0">
              <a:solidFill>
                <a:srgbClr val="FF0000"/>
              </a:solidFill>
              <a:latin typeface="Times New Roman"/>
              <a:cs typeface="Times New Roman"/>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3503188790"/>
              </p:ext>
            </p:extLst>
          </p:nvPr>
        </p:nvGraphicFramePr>
        <p:xfrm>
          <a:off x="6400800" y="1478291"/>
          <a:ext cx="276225" cy="255588"/>
        </p:xfrm>
        <a:graphic>
          <a:graphicData uri="http://schemas.openxmlformats.org/presentationml/2006/ole">
            <mc:AlternateContent xmlns:mc="http://schemas.openxmlformats.org/markup-compatibility/2006">
              <mc:Choice xmlns:v="urn:schemas-microsoft-com:vml" Requires="v">
                <p:oleObj spid="_x0000_s2583683" name="Equation" r:id="rId6" imgW="165100" imgH="152400" progId="Equation.DSMT4">
                  <p:embed/>
                </p:oleObj>
              </mc:Choice>
              <mc:Fallback>
                <p:oleObj name="Equation" r:id="rId6" imgW="165100" imgH="152400" progId="Equation.DSMT4">
                  <p:embed/>
                  <p:pic>
                    <p:nvPicPr>
                      <p:cNvPr id="0" name=""/>
                      <p:cNvPicPr/>
                      <p:nvPr/>
                    </p:nvPicPr>
                    <p:blipFill>
                      <a:blip r:embed="rId7"/>
                      <a:stretch>
                        <a:fillRect/>
                      </a:stretch>
                    </p:blipFill>
                    <p:spPr>
                      <a:xfrm>
                        <a:off x="6400800" y="1478291"/>
                        <a:ext cx="276225" cy="255588"/>
                      </a:xfrm>
                      <a:prstGeom prst="rect">
                        <a:avLst/>
                      </a:prstGeom>
                    </p:spPr>
                  </p:pic>
                </p:oleObj>
              </mc:Fallback>
            </mc:AlternateContent>
          </a:graphicData>
        </a:graphic>
      </p:graphicFrame>
      <p:cxnSp>
        <p:nvCxnSpPr>
          <p:cNvPr id="30" name="Straight Arrow Connector 29"/>
          <p:cNvCxnSpPr/>
          <p:nvPr/>
        </p:nvCxnSpPr>
        <p:spPr>
          <a:xfrm flipV="1">
            <a:off x="6045200" y="269498"/>
            <a:ext cx="1854200" cy="1464381"/>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6400800" y="548898"/>
            <a:ext cx="1854200" cy="1464381"/>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6756400" y="828298"/>
            <a:ext cx="1854200" cy="1464381"/>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27" name="Object 26"/>
          <p:cNvGraphicFramePr>
            <a:graphicFrameLocks noChangeAspect="1"/>
          </p:cNvGraphicFramePr>
          <p:nvPr>
            <p:extLst>
              <p:ext uri="{D42A27DB-BD31-4B8C-83A1-F6EECF244321}">
                <p14:modId xmlns:p14="http://schemas.microsoft.com/office/powerpoint/2010/main" val="949835972"/>
              </p:ext>
            </p:extLst>
          </p:nvPr>
        </p:nvGraphicFramePr>
        <p:xfrm>
          <a:off x="6684964" y="1571247"/>
          <a:ext cx="63974" cy="81669"/>
        </p:xfrm>
        <a:graphic>
          <a:graphicData uri="http://schemas.openxmlformats.org/presentationml/2006/ole">
            <mc:AlternateContent xmlns:mc="http://schemas.openxmlformats.org/markup-compatibility/2006">
              <mc:Choice xmlns:v="urn:schemas-microsoft-com:vml" Requires="v">
                <p:oleObj spid="_x0000_s2583684" name="Equation" r:id="rId8" imgW="88900" imgH="114300" progId="Equation.DSMT4">
                  <p:embed/>
                </p:oleObj>
              </mc:Choice>
              <mc:Fallback>
                <p:oleObj name="Equation" r:id="rId8" imgW="88900" imgH="114300" progId="Equation.DSMT4">
                  <p:embed/>
                  <p:pic>
                    <p:nvPicPr>
                      <p:cNvPr id="0" name=""/>
                      <p:cNvPicPr/>
                      <p:nvPr/>
                    </p:nvPicPr>
                    <p:blipFill>
                      <a:blip r:embed="rId9"/>
                      <a:stretch>
                        <a:fillRect/>
                      </a:stretch>
                    </p:blipFill>
                    <p:spPr>
                      <a:xfrm>
                        <a:off x="6684964" y="1571247"/>
                        <a:ext cx="63974" cy="81669"/>
                      </a:xfrm>
                      <a:prstGeom prst="rect">
                        <a:avLst/>
                      </a:prstGeom>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725048424"/>
              </p:ext>
            </p:extLst>
          </p:nvPr>
        </p:nvGraphicFramePr>
        <p:xfrm>
          <a:off x="7670325" y="787463"/>
          <a:ext cx="63974" cy="81669"/>
        </p:xfrm>
        <a:graphic>
          <a:graphicData uri="http://schemas.openxmlformats.org/presentationml/2006/ole">
            <mc:AlternateContent xmlns:mc="http://schemas.openxmlformats.org/markup-compatibility/2006">
              <mc:Choice xmlns:v="urn:schemas-microsoft-com:vml" Requires="v">
                <p:oleObj spid="_x0000_s2583685" name="Equation" r:id="rId10" imgW="88900" imgH="114300" progId="Equation.DSMT4">
                  <p:embed/>
                </p:oleObj>
              </mc:Choice>
              <mc:Fallback>
                <p:oleObj name="Equation" r:id="rId10" imgW="88900" imgH="114300" progId="Equation.DSMT4">
                  <p:embed/>
                  <p:pic>
                    <p:nvPicPr>
                      <p:cNvPr id="0" name=""/>
                      <p:cNvPicPr/>
                      <p:nvPr/>
                    </p:nvPicPr>
                    <p:blipFill>
                      <a:blip r:embed="rId9"/>
                      <a:stretch>
                        <a:fillRect/>
                      </a:stretch>
                    </p:blipFill>
                    <p:spPr>
                      <a:xfrm>
                        <a:off x="7670325" y="787463"/>
                        <a:ext cx="63974" cy="81669"/>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789473833"/>
              </p:ext>
            </p:extLst>
          </p:nvPr>
        </p:nvGraphicFramePr>
        <p:xfrm>
          <a:off x="7500937" y="594494"/>
          <a:ext cx="233362" cy="255588"/>
        </p:xfrm>
        <a:graphic>
          <a:graphicData uri="http://schemas.openxmlformats.org/presentationml/2006/ole">
            <mc:AlternateContent xmlns:mc="http://schemas.openxmlformats.org/markup-compatibility/2006">
              <mc:Choice xmlns:v="urn:schemas-microsoft-com:vml" Requires="v">
                <p:oleObj spid="_x0000_s2583686" name="Equation" r:id="rId11" imgW="139700" imgH="152400" progId="Equation.DSMT4">
                  <p:embed/>
                </p:oleObj>
              </mc:Choice>
              <mc:Fallback>
                <p:oleObj name="Equation" r:id="rId11" imgW="139700" imgH="152400" progId="Equation.DSMT4">
                  <p:embed/>
                  <p:pic>
                    <p:nvPicPr>
                      <p:cNvPr id="0" name=""/>
                      <p:cNvPicPr/>
                      <p:nvPr/>
                    </p:nvPicPr>
                    <p:blipFill>
                      <a:blip r:embed="rId12"/>
                      <a:stretch>
                        <a:fillRect/>
                      </a:stretch>
                    </p:blipFill>
                    <p:spPr>
                      <a:xfrm>
                        <a:off x="7500937" y="594494"/>
                        <a:ext cx="233362" cy="255588"/>
                      </a:xfrm>
                      <a:prstGeom prst="rect">
                        <a:avLst/>
                      </a:prstGeom>
                    </p:spPr>
                  </p:pic>
                </p:oleObj>
              </mc:Fallback>
            </mc:AlternateContent>
          </a:graphicData>
        </a:graphic>
      </p:graphicFrame>
      <p:sp>
        <p:nvSpPr>
          <p:cNvPr id="34" name="TextBox 33"/>
          <p:cNvSpPr txBox="1"/>
          <p:nvPr/>
        </p:nvSpPr>
        <p:spPr>
          <a:xfrm>
            <a:off x="922079" y="2365527"/>
            <a:ext cx="7921885" cy="707886"/>
          </a:xfrm>
          <a:prstGeom prst="rect">
            <a:avLst/>
          </a:prstGeom>
          <a:noFill/>
        </p:spPr>
        <p:txBody>
          <a:bodyPr wrap="square" rtlCol="0">
            <a:spAutoFit/>
          </a:bodyPr>
          <a:lstStyle/>
          <a:p>
            <a:r>
              <a:rPr lang="en-US" sz="2000" dirty="0">
                <a:solidFill>
                  <a:srgbClr val="FF0000"/>
                </a:solidFill>
                <a:latin typeface="Apple Chancery"/>
                <a:cs typeface="Apple Chancery"/>
              </a:rPr>
              <a:t>This time</a:t>
            </a:r>
            <a:r>
              <a:rPr lang="en-US" sz="2000" dirty="0">
                <a:latin typeface="Times New Roman"/>
                <a:cs typeface="Times New Roman"/>
              </a:rPr>
              <a:t>, to point out how the angle works, we will </a:t>
            </a:r>
            <a:r>
              <a:rPr lang="en-US" sz="2000" dirty="0">
                <a:solidFill>
                  <a:srgbClr val="0000FF"/>
                </a:solidFill>
                <a:latin typeface="Times New Roman"/>
                <a:cs typeface="Times New Roman"/>
              </a:rPr>
              <a:t>traverse from</a:t>
            </a:r>
            <a:r>
              <a:rPr lang="en-US" sz="2000" dirty="0">
                <a:latin typeface="Times New Roman"/>
                <a:cs typeface="Times New Roman"/>
              </a:rPr>
              <a:t> </a:t>
            </a:r>
            <a:r>
              <a:rPr lang="en-US" sz="2000" dirty="0">
                <a:solidFill>
                  <a:srgbClr val="FF0000"/>
                </a:solidFill>
                <a:latin typeface="Times New Roman"/>
                <a:cs typeface="Times New Roman"/>
              </a:rPr>
              <a:t>B</a:t>
            </a:r>
            <a:r>
              <a:rPr lang="en-US" sz="2000" dirty="0">
                <a:latin typeface="Times New Roman"/>
                <a:cs typeface="Times New Roman"/>
              </a:rPr>
              <a:t> </a:t>
            </a:r>
            <a:r>
              <a:rPr lang="en-US" sz="2000" dirty="0">
                <a:solidFill>
                  <a:srgbClr val="0000FF"/>
                </a:solidFill>
                <a:latin typeface="Times New Roman"/>
                <a:cs typeface="Times New Roman"/>
              </a:rPr>
              <a:t>to</a:t>
            </a:r>
            <a:r>
              <a:rPr lang="en-US" sz="2000" dirty="0">
                <a:latin typeface="Times New Roman"/>
                <a:cs typeface="Times New Roman"/>
              </a:rPr>
              <a:t> </a:t>
            </a:r>
            <a:r>
              <a:rPr lang="en-US" sz="2000" dirty="0">
                <a:solidFill>
                  <a:srgbClr val="FF0000"/>
                </a:solidFill>
                <a:latin typeface="Times New Roman"/>
                <a:cs typeface="Times New Roman"/>
              </a:rPr>
              <a:t>A</a:t>
            </a:r>
            <a:r>
              <a:rPr lang="en-US" sz="2000" dirty="0">
                <a:latin typeface="Times New Roman"/>
                <a:cs typeface="Times New Roman"/>
              </a:rPr>
              <a:t>.  Noticing that now the angle between    and     is        , we can write:</a:t>
            </a:r>
            <a:endParaRPr lang="en-US" sz="2000" dirty="0">
              <a:solidFill>
                <a:srgbClr val="FF0000"/>
              </a:solidFill>
              <a:latin typeface="Times New Roman"/>
              <a:cs typeface="Times New Roman"/>
            </a:endParaRPr>
          </a:p>
        </p:txBody>
      </p:sp>
      <p:cxnSp>
        <p:nvCxnSpPr>
          <p:cNvPr id="36" name="Straight Arrow Connector 35"/>
          <p:cNvCxnSpPr/>
          <p:nvPr/>
        </p:nvCxnSpPr>
        <p:spPr>
          <a:xfrm rot="10800000" flipV="1">
            <a:off x="6746875" y="850082"/>
            <a:ext cx="927100" cy="732191"/>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37" name="Object 36"/>
          <p:cNvGraphicFramePr>
            <a:graphicFrameLocks noChangeAspect="1"/>
          </p:cNvGraphicFramePr>
          <p:nvPr>
            <p:extLst>
              <p:ext uri="{D42A27DB-BD31-4B8C-83A1-F6EECF244321}">
                <p14:modId xmlns:p14="http://schemas.microsoft.com/office/powerpoint/2010/main" val="737564397"/>
              </p:ext>
            </p:extLst>
          </p:nvPr>
        </p:nvGraphicFramePr>
        <p:xfrm>
          <a:off x="7000875" y="934106"/>
          <a:ext cx="212725" cy="319088"/>
        </p:xfrm>
        <a:graphic>
          <a:graphicData uri="http://schemas.openxmlformats.org/presentationml/2006/ole">
            <mc:AlternateContent xmlns:mc="http://schemas.openxmlformats.org/markup-compatibility/2006">
              <mc:Choice xmlns:v="urn:schemas-microsoft-com:vml" Requires="v">
                <p:oleObj spid="_x0000_s2583687" name="Equation" r:id="rId13" imgW="127000" imgH="190500" progId="Equation.DSMT4">
                  <p:embed/>
                </p:oleObj>
              </mc:Choice>
              <mc:Fallback>
                <p:oleObj name="Equation" r:id="rId13" imgW="127000" imgH="190500" progId="Equation.DSMT4">
                  <p:embed/>
                  <p:pic>
                    <p:nvPicPr>
                      <p:cNvPr id="0" name=""/>
                      <p:cNvPicPr/>
                      <p:nvPr/>
                    </p:nvPicPr>
                    <p:blipFill>
                      <a:blip r:embed="rId14"/>
                      <a:stretch>
                        <a:fillRect/>
                      </a:stretch>
                    </p:blipFill>
                    <p:spPr>
                      <a:xfrm>
                        <a:off x="7000875" y="934106"/>
                        <a:ext cx="212725" cy="319088"/>
                      </a:xfrm>
                      <a:prstGeom prst="rect">
                        <a:avLst/>
                      </a:prstGeom>
                    </p:spPr>
                  </p:pic>
                </p:oleObj>
              </mc:Fallback>
            </mc:AlternateContent>
          </a:graphicData>
        </a:graphic>
      </p:graphicFrame>
      <p:cxnSp>
        <p:nvCxnSpPr>
          <p:cNvPr id="6" name="Straight Connector 5"/>
          <p:cNvCxnSpPr/>
          <p:nvPr/>
        </p:nvCxnSpPr>
        <p:spPr>
          <a:xfrm flipV="1">
            <a:off x="4076700" y="3479800"/>
            <a:ext cx="406400" cy="463550"/>
          </a:xfrm>
          <a:prstGeom prst="line">
            <a:avLst/>
          </a:pr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40" name="Object 39"/>
          <p:cNvGraphicFramePr>
            <a:graphicFrameLocks noChangeAspect="1"/>
          </p:cNvGraphicFramePr>
          <p:nvPr>
            <p:extLst>
              <p:ext uri="{D42A27DB-BD31-4B8C-83A1-F6EECF244321}">
                <p14:modId xmlns:p14="http://schemas.microsoft.com/office/powerpoint/2010/main" val="350965189"/>
              </p:ext>
            </p:extLst>
          </p:nvPr>
        </p:nvGraphicFramePr>
        <p:xfrm>
          <a:off x="4429125" y="3340100"/>
          <a:ext cx="234950" cy="187325"/>
        </p:xfrm>
        <a:graphic>
          <a:graphicData uri="http://schemas.openxmlformats.org/presentationml/2006/ole">
            <mc:AlternateContent xmlns:mc="http://schemas.openxmlformats.org/markup-compatibility/2006">
              <mc:Choice xmlns:v="urn:schemas-microsoft-com:vml" Requires="v">
                <p:oleObj spid="_x0000_s2583688" name="Equation" r:id="rId15" imgW="190500" imgH="152400" progId="Equation.DSMT4">
                  <p:embed/>
                </p:oleObj>
              </mc:Choice>
              <mc:Fallback>
                <p:oleObj name="Equation" r:id="rId15" imgW="190500" imgH="152400" progId="Equation.DSMT4">
                  <p:embed/>
                  <p:pic>
                    <p:nvPicPr>
                      <p:cNvPr id="0" name=""/>
                      <p:cNvPicPr/>
                      <p:nvPr/>
                    </p:nvPicPr>
                    <p:blipFill>
                      <a:blip r:embed="rId16"/>
                      <a:stretch>
                        <a:fillRect/>
                      </a:stretch>
                    </p:blipFill>
                    <p:spPr>
                      <a:xfrm>
                        <a:off x="4429125" y="3340100"/>
                        <a:ext cx="234950" cy="187325"/>
                      </a:xfrm>
                      <a:prstGeom prst="rect">
                        <a:avLst/>
                      </a:prstGeom>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1804284431"/>
              </p:ext>
            </p:extLst>
          </p:nvPr>
        </p:nvGraphicFramePr>
        <p:xfrm>
          <a:off x="4560888" y="503238"/>
          <a:ext cx="1403350" cy="338137"/>
        </p:xfrm>
        <a:graphic>
          <a:graphicData uri="http://schemas.openxmlformats.org/presentationml/2006/ole">
            <mc:AlternateContent xmlns:mc="http://schemas.openxmlformats.org/markup-compatibility/2006">
              <mc:Choice xmlns:v="urn:schemas-microsoft-com:vml" Requires="v">
                <p:oleObj spid="_x0000_s2583689" name="Equation" r:id="rId17" imgW="838200" imgH="203200" progId="Equation.DSMT4">
                  <p:embed/>
                </p:oleObj>
              </mc:Choice>
              <mc:Fallback>
                <p:oleObj name="Equation" r:id="rId17" imgW="838200" imgH="203200" progId="Equation.DSMT4">
                  <p:embed/>
                  <p:pic>
                    <p:nvPicPr>
                      <p:cNvPr id="0" name=""/>
                      <p:cNvPicPr/>
                      <p:nvPr/>
                    </p:nvPicPr>
                    <p:blipFill>
                      <a:blip r:embed="rId18"/>
                      <a:stretch>
                        <a:fillRect/>
                      </a:stretch>
                    </p:blipFill>
                    <p:spPr>
                      <a:xfrm>
                        <a:off x="4560888" y="503238"/>
                        <a:ext cx="1403350" cy="338137"/>
                      </a:xfrm>
                      <a:prstGeom prst="rect">
                        <a:avLst/>
                      </a:prstGeom>
                    </p:spPr>
                  </p:pic>
                </p:oleObj>
              </mc:Fallback>
            </mc:AlternateContent>
          </a:graphicData>
        </a:graphic>
      </p:graphicFrame>
      <p:sp>
        <p:nvSpPr>
          <p:cNvPr id="44" name="TextBox 43"/>
          <p:cNvSpPr txBox="1"/>
          <p:nvPr/>
        </p:nvSpPr>
        <p:spPr>
          <a:xfrm>
            <a:off x="460115" y="5002295"/>
            <a:ext cx="8451520" cy="707886"/>
          </a:xfrm>
          <a:prstGeom prst="rect">
            <a:avLst/>
          </a:prstGeom>
          <a:noFill/>
        </p:spPr>
        <p:txBody>
          <a:bodyPr wrap="square" rtlCol="0">
            <a:spAutoFit/>
          </a:bodyPr>
          <a:lstStyle/>
          <a:p>
            <a:r>
              <a:rPr lang="en-US" sz="2000" dirty="0">
                <a:solidFill>
                  <a:srgbClr val="FF0000"/>
                </a:solidFill>
                <a:latin typeface="Apple Chancery"/>
                <a:cs typeface="Apple Chancery"/>
              </a:rPr>
              <a:t>IMPORTANT SIDE POINT:  </a:t>
            </a:r>
            <a:r>
              <a:rPr lang="en-US" sz="2000" dirty="0">
                <a:latin typeface="Times New Roman"/>
                <a:cs typeface="Times New Roman"/>
              </a:rPr>
              <a:t>The </a:t>
            </a:r>
            <a:r>
              <a:rPr lang="en-US" sz="2000" dirty="0">
                <a:solidFill>
                  <a:srgbClr val="FF0000"/>
                </a:solidFill>
                <a:latin typeface="Times New Roman"/>
                <a:cs typeface="Times New Roman"/>
              </a:rPr>
              <a:t>unit </a:t>
            </a:r>
            <a:r>
              <a:rPr lang="en-US" sz="2000" dirty="0">
                <a:latin typeface="Times New Roman"/>
                <a:cs typeface="Times New Roman"/>
              </a:rPr>
              <a:t>for </a:t>
            </a:r>
            <a:r>
              <a:rPr lang="en-US" sz="2000" i="1" dirty="0">
                <a:solidFill>
                  <a:srgbClr val="0000FF"/>
                </a:solidFill>
                <a:latin typeface="Times New Roman"/>
                <a:cs typeface="Times New Roman"/>
              </a:rPr>
              <a:t>ELECTRIC FIELDS </a:t>
            </a:r>
            <a:r>
              <a:rPr lang="en-US" sz="2000" dirty="0">
                <a:solidFill>
                  <a:srgbClr val="000000"/>
                </a:solidFill>
                <a:latin typeface="Times New Roman"/>
                <a:cs typeface="Times New Roman"/>
              </a:rPr>
              <a:t>is </a:t>
            </a:r>
            <a:r>
              <a:rPr lang="en-US" sz="2000" i="1" dirty="0" err="1">
                <a:solidFill>
                  <a:srgbClr val="FF0000"/>
                </a:solidFill>
                <a:latin typeface="Times New Roman"/>
                <a:cs typeface="Times New Roman"/>
              </a:rPr>
              <a:t>newtons</a:t>
            </a:r>
            <a:r>
              <a:rPr lang="en-US" sz="2000" i="1" dirty="0">
                <a:solidFill>
                  <a:srgbClr val="FF0000"/>
                </a:solidFill>
                <a:latin typeface="Times New Roman"/>
                <a:cs typeface="Times New Roman"/>
              </a:rPr>
              <a:t> per coulomb</a:t>
            </a:r>
            <a:r>
              <a:rPr lang="en-US" sz="2000" dirty="0">
                <a:solidFill>
                  <a:srgbClr val="000000"/>
                </a:solidFill>
                <a:latin typeface="Times New Roman"/>
                <a:cs typeface="Times New Roman"/>
              </a:rPr>
              <a:t>, but it is </a:t>
            </a:r>
            <a:r>
              <a:rPr lang="en-US" sz="2000" dirty="0">
                <a:solidFill>
                  <a:srgbClr val="0000FF"/>
                </a:solidFill>
                <a:latin typeface="Times New Roman"/>
                <a:cs typeface="Times New Roman"/>
              </a:rPr>
              <a:t>also</a:t>
            </a:r>
            <a:r>
              <a:rPr lang="en-US" sz="2000" dirty="0">
                <a:solidFill>
                  <a:srgbClr val="000000"/>
                </a:solidFill>
                <a:latin typeface="Times New Roman"/>
                <a:cs typeface="Times New Roman"/>
              </a:rPr>
              <a:t>, apparently, </a:t>
            </a:r>
            <a:r>
              <a:rPr lang="en-US" sz="2000" i="1" dirty="0">
                <a:solidFill>
                  <a:srgbClr val="FF0000"/>
                </a:solidFill>
                <a:latin typeface="Times New Roman"/>
                <a:cs typeface="Times New Roman"/>
              </a:rPr>
              <a:t>volts per meter</a:t>
            </a:r>
            <a:r>
              <a:rPr lang="en-US" sz="2000" i="1" dirty="0">
                <a:solidFill>
                  <a:srgbClr val="000000"/>
                </a:solidFill>
                <a:latin typeface="Times New Roman"/>
                <a:cs typeface="Times New Roman"/>
              </a:rPr>
              <a:t>.</a:t>
            </a:r>
            <a:endParaRPr lang="en-US" sz="2000" dirty="0">
              <a:solidFill>
                <a:srgbClr val="FF0000"/>
              </a:solidFill>
              <a:latin typeface="Times New Roman"/>
              <a:cs typeface="Times New Roman"/>
            </a:endParaRPr>
          </a:p>
        </p:txBody>
      </p:sp>
      <p:graphicFrame>
        <p:nvGraphicFramePr>
          <p:cNvPr id="38" name="Object 37"/>
          <p:cNvGraphicFramePr>
            <a:graphicFrameLocks noChangeAspect="1"/>
          </p:cNvGraphicFramePr>
          <p:nvPr>
            <p:extLst>
              <p:ext uri="{D42A27DB-BD31-4B8C-83A1-F6EECF244321}">
                <p14:modId xmlns:p14="http://schemas.microsoft.com/office/powerpoint/2010/main" val="4070840472"/>
              </p:ext>
            </p:extLst>
          </p:nvPr>
        </p:nvGraphicFramePr>
        <p:xfrm>
          <a:off x="7942582" y="893738"/>
          <a:ext cx="233362" cy="255588"/>
        </p:xfrm>
        <a:graphic>
          <a:graphicData uri="http://schemas.openxmlformats.org/presentationml/2006/ole">
            <mc:AlternateContent xmlns:mc="http://schemas.openxmlformats.org/markup-compatibility/2006">
              <mc:Choice xmlns:v="urn:schemas-microsoft-com:vml" Requires="v">
                <p:oleObj spid="_x0000_s2583690" name="Equation" r:id="rId19" imgW="139700" imgH="152400" progId="Equation.DSMT4">
                  <p:embed/>
                </p:oleObj>
              </mc:Choice>
              <mc:Fallback>
                <p:oleObj name="Equation" r:id="rId19" imgW="139700" imgH="152400" progId="Equation.DSMT4">
                  <p:embed/>
                  <p:pic>
                    <p:nvPicPr>
                      <p:cNvPr id="0" name=""/>
                      <p:cNvPicPr/>
                      <p:nvPr/>
                    </p:nvPicPr>
                    <p:blipFill>
                      <a:blip r:embed="rId20"/>
                      <a:stretch>
                        <a:fillRect/>
                      </a:stretch>
                    </p:blipFill>
                    <p:spPr>
                      <a:xfrm>
                        <a:off x="7942582" y="893738"/>
                        <a:ext cx="233362" cy="255588"/>
                      </a:xfrm>
                      <a:prstGeom prst="rect">
                        <a:avLst/>
                      </a:prstGeom>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608609070"/>
              </p:ext>
            </p:extLst>
          </p:nvPr>
        </p:nvGraphicFramePr>
        <p:xfrm>
          <a:off x="7942582" y="1140682"/>
          <a:ext cx="63974" cy="81669"/>
        </p:xfrm>
        <a:graphic>
          <a:graphicData uri="http://schemas.openxmlformats.org/presentationml/2006/ole">
            <mc:AlternateContent xmlns:mc="http://schemas.openxmlformats.org/markup-compatibility/2006">
              <mc:Choice xmlns:v="urn:schemas-microsoft-com:vml" Requires="v">
                <p:oleObj spid="_x0000_s2583691" name="Equation" r:id="rId21" imgW="88900" imgH="114300" progId="Equation.DSMT4">
                  <p:embed/>
                </p:oleObj>
              </mc:Choice>
              <mc:Fallback>
                <p:oleObj name="Equation" r:id="rId21" imgW="88900" imgH="114300" progId="Equation.DSMT4">
                  <p:embed/>
                  <p:pic>
                    <p:nvPicPr>
                      <p:cNvPr id="0" name=""/>
                      <p:cNvPicPr/>
                      <p:nvPr/>
                    </p:nvPicPr>
                    <p:blipFill>
                      <a:blip r:embed="rId9"/>
                      <a:stretch>
                        <a:fillRect/>
                      </a:stretch>
                    </p:blipFill>
                    <p:spPr>
                      <a:xfrm>
                        <a:off x="7942582" y="1140682"/>
                        <a:ext cx="63974" cy="81669"/>
                      </a:xfrm>
                      <a:prstGeom prst="rect">
                        <a:avLst/>
                      </a:prstGeom>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3943349263"/>
              </p:ext>
            </p:extLst>
          </p:nvPr>
        </p:nvGraphicFramePr>
        <p:xfrm>
          <a:off x="3794125" y="790575"/>
          <a:ext cx="1298575" cy="338138"/>
        </p:xfrm>
        <a:graphic>
          <a:graphicData uri="http://schemas.openxmlformats.org/presentationml/2006/ole">
            <mc:AlternateContent xmlns:mc="http://schemas.openxmlformats.org/markup-compatibility/2006">
              <mc:Choice xmlns:v="urn:schemas-microsoft-com:vml" Requires="v">
                <p:oleObj spid="_x0000_s2583692" name="Equation" r:id="rId22" imgW="774700" imgH="203200" progId="Equation.DSMT4">
                  <p:embed/>
                </p:oleObj>
              </mc:Choice>
              <mc:Fallback>
                <p:oleObj name="Equation" r:id="rId22" imgW="774700" imgH="203200" progId="Equation.DSMT4">
                  <p:embed/>
                  <p:pic>
                    <p:nvPicPr>
                      <p:cNvPr id="0" name=""/>
                      <p:cNvPicPr/>
                      <p:nvPr/>
                    </p:nvPicPr>
                    <p:blipFill>
                      <a:blip r:embed="rId23"/>
                      <a:stretch>
                        <a:fillRect/>
                      </a:stretch>
                    </p:blipFill>
                    <p:spPr>
                      <a:xfrm>
                        <a:off x="3794125" y="790575"/>
                        <a:ext cx="1298575" cy="338138"/>
                      </a:xfrm>
                      <a:prstGeom prst="rect">
                        <a:avLst/>
                      </a:prstGeom>
                    </p:spPr>
                  </p:pic>
                </p:oleObj>
              </mc:Fallback>
            </mc:AlternateContent>
          </a:graphicData>
        </a:graphic>
      </p:graphicFrame>
      <p:graphicFrame>
        <p:nvGraphicFramePr>
          <p:cNvPr id="46" name="Object 45"/>
          <p:cNvGraphicFramePr>
            <a:graphicFrameLocks noChangeAspect="1"/>
          </p:cNvGraphicFramePr>
          <p:nvPr>
            <p:extLst>
              <p:ext uri="{D42A27DB-BD31-4B8C-83A1-F6EECF244321}">
                <p14:modId xmlns:p14="http://schemas.microsoft.com/office/powerpoint/2010/main" val="644147382"/>
              </p:ext>
            </p:extLst>
          </p:nvPr>
        </p:nvGraphicFramePr>
        <p:xfrm>
          <a:off x="4768850" y="2697245"/>
          <a:ext cx="212725" cy="317500"/>
        </p:xfrm>
        <a:graphic>
          <a:graphicData uri="http://schemas.openxmlformats.org/presentationml/2006/ole">
            <mc:AlternateContent xmlns:mc="http://schemas.openxmlformats.org/markup-compatibility/2006">
              <mc:Choice xmlns:v="urn:schemas-microsoft-com:vml" Requires="v">
                <p:oleObj spid="_x0000_s2583693" name="Equation" r:id="rId24" imgW="127000" imgH="190500" progId="Equation.DSMT4">
                  <p:embed/>
                </p:oleObj>
              </mc:Choice>
              <mc:Fallback>
                <p:oleObj name="Equation" r:id="rId24" imgW="127000" imgH="190500" progId="Equation.DSMT4">
                  <p:embed/>
                  <p:pic>
                    <p:nvPicPr>
                      <p:cNvPr id="0" name=""/>
                      <p:cNvPicPr/>
                      <p:nvPr/>
                    </p:nvPicPr>
                    <p:blipFill>
                      <a:blip r:embed="rId25"/>
                      <a:stretch>
                        <a:fillRect/>
                      </a:stretch>
                    </p:blipFill>
                    <p:spPr>
                      <a:xfrm>
                        <a:off x="4768850" y="2697245"/>
                        <a:ext cx="212725" cy="317500"/>
                      </a:xfrm>
                      <a:prstGeom prst="rect">
                        <a:avLst/>
                      </a:prstGeom>
                    </p:spPr>
                  </p:pic>
                </p:oleObj>
              </mc:Fallback>
            </mc:AlternateContent>
          </a:graphicData>
        </a:graphic>
      </p:graphicFrame>
      <p:graphicFrame>
        <p:nvGraphicFramePr>
          <p:cNvPr id="47" name="Object 46"/>
          <p:cNvGraphicFramePr>
            <a:graphicFrameLocks noChangeAspect="1"/>
          </p:cNvGraphicFramePr>
          <p:nvPr>
            <p:extLst>
              <p:ext uri="{D42A27DB-BD31-4B8C-83A1-F6EECF244321}">
                <p14:modId xmlns:p14="http://schemas.microsoft.com/office/powerpoint/2010/main" val="246007672"/>
              </p:ext>
            </p:extLst>
          </p:nvPr>
        </p:nvGraphicFramePr>
        <p:xfrm>
          <a:off x="5410200" y="2697245"/>
          <a:ext cx="234950" cy="317500"/>
        </p:xfrm>
        <a:graphic>
          <a:graphicData uri="http://schemas.openxmlformats.org/presentationml/2006/ole">
            <mc:AlternateContent xmlns:mc="http://schemas.openxmlformats.org/markup-compatibility/2006">
              <mc:Choice xmlns:v="urn:schemas-microsoft-com:vml" Requires="v">
                <p:oleObj spid="_x0000_s2583694" name="Equation" r:id="rId26" imgW="139700" imgH="190500" progId="Equation.DSMT4">
                  <p:embed/>
                </p:oleObj>
              </mc:Choice>
              <mc:Fallback>
                <p:oleObj name="Equation" r:id="rId26" imgW="139700" imgH="190500" progId="Equation.DSMT4">
                  <p:embed/>
                  <p:pic>
                    <p:nvPicPr>
                      <p:cNvPr id="0" name=""/>
                      <p:cNvPicPr/>
                      <p:nvPr/>
                    </p:nvPicPr>
                    <p:blipFill>
                      <a:blip r:embed="rId27"/>
                      <a:stretch>
                        <a:fillRect/>
                      </a:stretch>
                    </p:blipFill>
                    <p:spPr>
                      <a:xfrm>
                        <a:off x="5410200" y="2697245"/>
                        <a:ext cx="234950" cy="317500"/>
                      </a:xfrm>
                      <a:prstGeom prst="rect">
                        <a:avLst/>
                      </a:prstGeom>
                    </p:spPr>
                  </p:pic>
                </p:oleObj>
              </mc:Fallback>
            </mc:AlternateContent>
          </a:graphicData>
        </a:graphic>
      </p:graphicFrame>
      <p:graphicFrame>
        <p:nvGraphicFramePr>
          <p:cNvPr id="48" name="Object 47"/>
          <p:cNvGraphicFramePr>
            <a:graphicFrameLocks noChangeAspect="1"/>
          </p:cNvGraphicFramePr>
          <p:nvPr>
            <p:extLst>
              <p:ext uri="{D42A27DB-BD31-4B8C-83A1-F6EECF244321}">
                <p14:modId xmlns:p14="http://schemas.microsoft.com/office/powerpoint/2010/main" val="1643538756"/>
              </p:ext>
            </p:extLst>
          </p:nvPr>
        </p:nvGraphicFramePr>
        <p:xfrm>
          <a:off x="5889625" y="2697163"/>
          <a:ext cx="534988" cy="317500"/>
        </p:xfrm>
        <a:graphic>
          <a:graphicData uri="http://schemas.openxmlformats.org/presentationml/2006/ole">
            <mc:AlternateContent xmlns:mc="http://schemas.openxmlformats.org/markup-compatibility/2006">
              <mc:Choice xmlns:v="urn:schemas-microsoft-com:vml" Requires="v">
                <p:oleObj spid="_x0000_s2583695" name="Equation" r:id="rId28" imgW="317500" imgH="190500" progId="Equation.DSMT4">
                  <p:embed/>
                </p:oleObj>
              </mc:Choice>
              <mc:Fallback>
                <p:oleObj name="Equation" r:id="rId28" imgW="317500" imgH="190500" progId="Equation.DSMT4">
                  <p:embed/>
                  <p:pic>
                    <p:nvPicPr>
                      <p:cNvPr id="0" name=""/>
                      <p:cNvPicPr/>
                      <p:nvPr/>
                    </p:nvPicPr>
                    <p:blipFill>
                      <a:blip r:embed="rId29"/>
                      <a:stretch>
                        <a:fillRect/>
                      </a:stretch>
                    </p:blipFill>
                    <p:spPr>
                      <a:xfrm>
                        <a:off x="5889625" y="2697163"/>
                        <a:ext cx="534988" cy="317500"/>
                      </a:xfrm>
                      <a:prstGeom prst="rect">
                        <a:avLst/>
                      </a:prstGeom>
                    </p:spPr>
                  </p:pic>
                </p:oleObj>
              </mc:Fallback>
            </mc:AlternateContent>
          </a:graphicData>
        </a:graphic>
      </p:graphicFrame>
      <p:sp>
        <p:nvSpPr>
          <p:cNvPr id="49" name="TextBox 48"/>
          <p:cNvSpPr txBox="1"/>
          <p:nvPr/>
        </p:nvSpPr>
        <p:spPr>
          <a:xfrm>
            <a:off x="7773656" y="1434169"/>
            <a:ext cx="1338828" cy="523220"/>
          </a:xfrm>
          <a:prstGeom prst="rect">
            <a:avLst/>
          </a:prstGeom>
          <a:noFill/>
        </p:spPr>
        <p:txBody>
          <a:bodyPr wrap="none" rtlCol="0">
            <a:spAutoFit/>
          </a:bodyPr>
          <a:lstStyle/>
          <a:p>
            <a:r>
              <a:rPr lang="en-US" sz="1400" dirty="0">
                <a:solidFill>
                  <a:srgbClr val="FF0000"/>
                </a:solidFill>
                <a:latin typeface="Times New Roman"/>
                <a:cs typeface="Times New Roman"/>
              </a:rPr>
              <a:t>three points in a</a:t>
            </a:r>
          </a:p>
          <a:p>
            <a:r>
              <a:rPr lang="en-US" sz="1400" dirty="0">
                <a:solidFill>
                  <a:srgbClr val="FF0000"/>
                </a:solidFill>
                <a:latin typeface="Times New Roman"/>
                <a:cs typeface="Times New Roman"/>
              </a:rPr>
              <a:t>  constant E-</a:t>
            </a:r>
            <a:r>
              <a:rPr lang="en-US" sz="1400" dirty="0" err="1">
                <a:solidFill>
                  <a:srgbClr val="FF0000"/>
                </a:solidFill>
                <a:latin typeface="Times New Roman"/>
                <a:cs typeface="Times New Roman"/>
              </a:rPr>
              <a:t>fld</a:t>
            </a:r>
            <a:endParaRPr lang="en-US" sz="1400" dirty="0">
              <a:solidFill>
                <a:srgbClr val="FF0000"/>
              </a:solidFill>
              <a:latin typeface="Times New Roman"/>
              <a:cs typeface="Times New Roman"/>
            </a:endParaRPr>
          </a:p>
        </p:txBody>
      </p:sp>
    </p:spTree>
    <p:extLst>
      <p:ext uri="{BB962C8B-B14F-4D97-AF65-F5344CB8AC3E}">
        <p14:creationId xmlns:p14="http://schemas.microsoft.com/office/powerpoint/2010/main" val="91238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dissolve">
                                      <p:cBhvr>
                                        <p:cTn id="7" dur="500"/>
                                        <p:tgtEl>
                                          <p:spTgt spid="37"/>
                                        </p:tgtEl>
                                      </p:cBhvr>
                                    </p:animEffect>
                                  </p:childTnLst>
                                </p:cTn>
                              </p:par>
                              <p:par>
                                <p:cTn id="8" presetID="9"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dissolve">
                                      <p:cBhvr>
                                        <p:cTn id="10" dur="500"/>
                                        <p:tgtEl>
                                          <p:spTgt spid="36"/>
                                        </p:tgtEl>
                                      </p:cBhvr>
                                    </p:animEffect>
                                  </p:childTnLst>
                                </p:cTn>
                              </p:par>
                              <p:par>
                                <p:cTn id="11" presetID="9"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dissolve">
                                      <p:cBhvr>
                                        <p:cTn id="13" dur="500"/>
                                        <p:tgtEl>
                                          <p:spTgt spid="46"/>
                                        </p:tgtEl>
                                      </p:cBhvr>
                                    </p:animEffect>
                                  </p:childTnLst>
                                </p:cTn>
                              </p:par>
                              <p:par>
                                <p:cTn id="14" presetID="9"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dissolve">
                                      <p:cBhvr>
                                        <p:cTn id="16" dur="500"/>
                                        <p:tgtEl>
                                          <p:spTgt spid="47"/>
                                        </p:tgtEl>
                                      </p:cBhvr>
                                    </p:animEffect>
                                  </p:childTnLst>
                                </p:cTn>
                              </p:par>
                              <p:par>
                                <p:cTn id="17" presetID="9"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dissolve">
                                      <p:cBhvr>
                                        <p:cTn id="19" dur="500"/>
                                        <p:tgtEl>
                                          <p:spTgt spid="4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dissolv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dissolve">
                                      <p:cBhvr>
                                        <p:cTn id="27" dur="500"/>
                                        <p:tgtEl>
                                          <p:spTgt spid="64"/>
                                        </p:tgtEl>
                                      </p:cBhvr>
                                    </p:animEffect>
                                  </p:childTnLst>
                                </p:cTn>
                              </p:par>
                              <p:par>
                                <p:cTn id="28" presetID="9" presetClass="entr" presetSubtype="0" fill="hold"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dissolve">
                                      <p:cBhvr>
                                        <p:cTn id="30" dur="500"/>
                                        <p:tgtEl>
                                          <p:spTgt spid="40"/>
                                        </p:tgtEl>
                                      </p:cBhvr>
                                    </p:animEffect>
                                  </p:childTnLst>
                                </p:cTn>
                              </p:par>
                              <p:par>
                                <p:cTn id="31" presetID="9"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dissolv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dissolve">
                                      <p:cBhvr>
                                        <p:cTn id="3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12.)</a:t>
            </a:r>
          </a:p>
        </p:txBody>
      </p:sp>
      <p:sp>
        <p:nvSpPr>
          <p:cNvPr id="21" name="TextBox 20"/>
          <p:cNvSpPr txBox="1"/>
          <p:nvPr/>
        </p:nvSpPr>
        <p:spPr>
          <a:xfrm>
            <a:off x="227546" y="426274"/>
            <a:ext cx="5817654" cy="707886"/>
          </a:xfrm>
          <a:prstGeom prst="rect">
            <a:avLst/>
          </a:prstGeom>
          <a:noFill/>
        </p:spPr>
        <p:txBody>
          <a:bodyPr wrap="square" rtlCol="0">
            <a:spAutoFit/>
          </a:bodyPr>
          <a:lstStyle/>
          <a:p>
            <a:r>
              <a:rPr lang="en-US" sz="2000" dirty="0">
                <a:solidFill>
                  <a:srgbClr val="FF0000"/>
                </a:solidFill>
                <a:latin typeface="Apple Chancery"/>
                <a:cs typeface="Apple Chancery"/>
              </a:rPr>
              <a:t>c.) A positive charge </a:t>
            </a:r>
            <a:r>
              <a:rPr lang="en-US" sz="2000" i="1" dirty="0">
                <a:solidFill>
                  <a:srgbClr val="FF0000"/>
                </a:solidFill>
                <a:latin typeface="Times New Roman"/>
                <a:cs typeface="Times New Roman"/>
              </a:rPr>
              <a:t>Q=1C </a:t>
            </a:r>
            <a:r>
              <a:rPr lang="en-US" sz="2000" dirty="0">
                <a:latin typeface="Times New Roman"/>
                <a:cs typeface="Times New Roman"/>
              </a:rPr>
              <a:t>and mass </a:t>
            </a:r>
            <a:r>
              <a:rPr lang="en-US" sz="2000" i="1" dirty="0">
                <a:solidFill>
                  <a:srgbClr val="FF0000"/>
                </a:solidFill>
                <a:latin typeface="Times New Roman"/>
                <a:cs typeface="Times New Roman"/>
              </a:rPr>
              <a:t>m=1 kg </a:t>
            </a:r>
            <a:r>
              <a:rPr lang="en-US" sz="2000" dirty="0">
                <a:latin typeface="Times New Roman"/>
                <a:cs typeface="Times New Roman"/>
              </a:rPr>
              <a:t>moves naturally along the </a:t>
            </a:r>
            <a:r>
              <a:rPr lang="en-US" sz="2000" i="1" dirty="0">
                <a:solidFill>
                  <a:srgbClr val="0000FF"/>
                </a:solidFill>
                <a:latin typeface="Times New Roman"/>
                <a:cs typeface="Times New Roman"/>
              </a:rPr>
              <a:t>E-</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latin typeface="Times New Roman"/>
                <a:cs typeface="Times New Roman"/>
              </a:rPr>
              <a:t>lines.  </a:t>
            </a:r>
            <a:endParaRPr lang="en-US" sz="2000" dirty="0">
              <a:solidFill>
                <a:srgbClr val="FF0000"/>
              </a:solidFill>
              <a:latin typeface="Times New Roman"/>
              <a:cs typeface="Times New Roman"/>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3172516119"/>
              </p:ext>
            </p:extLst>
          </p:nvPr>
        </p:nvGraphicFramePr>
        <p:xfrm>
          <a:off x="6400800" y="1478291"/>
          <a:ext cx="276225" cy="255588"/>
        </p:xfrm>
        <a:graphic>
          <a:graphicData uri="http://schemas.openxmlformats.org/presentationml/2006/ole">
            <mc:AlternateContent xmlns:mc="http://schemas.openxmlformats.org/markup-compatibility/2006">
              <mc:Choice xmlns:v="urn:schemas-microsoft-com:vml" Requires="v">
                <p:oleObj spid="_x0000_s2455732" name="Equation" r:id="rId4" imgW="165100" imgH="152400" progId="Equation.DSMT4">
                  <p:embed/>
                </p:oleObj>
              </mc:Choice>
              <mc:Fallback>
                <p:oleObj name="Equation" r:id="rId4" imgW="165100" imgH="152400" progId="Equation.DSMT4">
                  <p:embed/>
                  <p:pic>
                    <p:nvPicPr>
                      <p:cNvPr id="0" name=""/>
                      <p:cNvPicPr/>
                      <p:nvPr/>
                    </p:nvPicPr>
                    <p:blipFill>
                      <a:blip r:embed="rId5"/>
                      <a:stretch>
                        <a:fillRect/>
                      </a:stretch>
                    </p:blipFill>
                    <p:spPr>
                      <a:xfrm>
                        <a:off x="6400800" y="1478291"/>
                        <a:ext cx="276225" cy="255588"/>
                      </a:xfrm>
                      <a:prstGeom prst="rect">
                        <a:avLst/>
                      </a:prstGeom>
                    </p:spPr>
                  </p:pic>
                </p:oleObj>
              </mc:Fallback>
            </mc:AlternateContent>
          </a:graphicData>
        </a:graphic>
      </p:graphicFrame>
      <p:cxnSp>
        <p:nvCxnSpPr>
          <p:cNvPr id="30" name="Straight Arrow Connector 29"/>
          <p:cNvCxnSpPr/>
          <p:nvPr/>
        </p:nvCxnSpPr>
        <p:spPr>
          <a:xfrm flipV="1">
            <a:off x="6045200" y="269498"/>
            <a:ext cx="1854200" cy="1464381"/>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6400800" y="548898"/>
            <a:ext cx="1854200" cy="1464381"/>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6756400" y="828298"/>
            <a:ext cx="1854200" cy="1464381"/>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27" name="Object 26"/>
          <p:cNvGraphicFramePr>
            <a:graphicFrameLocks noChangeAspect="1"/>
          </p:cNvGraphicFramePr>
          <p:nvPr>
            <p:extLst>
              <p:ext uri="{D42A27DB-BD31-4B8C-83A1-F6EECF244321}">
                <p14:modId xmlns:p14="http://schemas.microsoft.com/office/powerpoint/2010/main" val="3941486960"/>
              </p:ext>
            </p:extLst>
          </p:nvPr>
        </p:nvGraphicFramePr>
        <p:xfrm>
          <a:off x="6684964" y="1571247"/>
          <a:ext cx="63974" cy="81669"/>
        </p:xfrm>
        <a:graphic>
          <a:graphicData uri="http://schemas.openxmlformats.org/presentationml/2006/ole">
            <mc:AlternateContent xmlns:mc="http://schemas.openxmlformats.org/markup-compatibility/2006">
              <mc:Choice xmlns:v="urn:schemas-microsoft-com:vml" Requires="v">
                <p:oleObj spid="_x0000_s2455733" name="Equation" r:id="rId6" imgW="88900" imgH="114300" progId="Equation.DSMT4">
                  <p:embed/>
                </p:oleObj>
              </mc:Choice>
              <mc:Fallback>
                <p:oleObj name="Equation" r:id="rId6" imgW="88900" imgH="114300" progId="Equation.DSMT4">
                  <p:embed/>
                  <p:pic>
                    <p:nvPicPr>
                      <p:cNvPr id="0" name=""/>
                      <p:cNvPicPr/>
                      <p:nvPr/>
                    </p:nvPicPr>
                    <p:blipFill>
                      <a:blip r:embed="rId7"/>
                      <a:stretch>
                        <a:fillRect/>
                      </a:stretch>
                    </p:blipFill>
                    <p:spPr>
                      <a:xfrm>
                        <a:off x="6684964" y="1571247"/>
                        <a:ext cx="63974" cy="81669"/>
                      </a:xfrm>
                      <a:prstGeom prst="rect">
                        <a:avLst/>
                      </a:prstGeom>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063128801"/>
              </p:ext>
            </p:extLst>
          </p:nvPr>
        </p:nvGraphicFramePr>
        <p:xfrm>
          <a:off x="7670325" y="787463"/>
          <a:ext cx="63974" cy="81669"/>
        </p:xfrm>
        <a:graphic>
          <a:graphicData uri="http://schemas.openxmlformats.org/presentationml/2006/ole">
            <mc:AlternateContent xmlns:mc="http://schemas.openxmlformats.org/markup-compatibility/2006">
              <mc:Choice xmlns:v="urn:schemas-microsoft-com:vml" Requires="v">
                <p:oleObj spid="_x0000_s2455734" name="Equation" r:id="rId8" imgW="88900" imgH="114300" progId="Equation.DSMT4">
                  <p:embed/>
                </p:oleObj>
              </mc:Choice>
              <mc:Fallback>
                <p:oleObj name="Equation" r:id="rId8" imgW="88900" imgH="114300" progId="Equation.DSMT4">
                  <p:embed/>
                  <p:pic>
                    <p:nvPicPr>
                      <p:cNvPr id="0" name=""/>
                      <p:cNvPicPr/>
                      <p:nvPr/>
                    </p:nvPicPr>
                    <p:blipFill>
                      <a:blip r:embed="rId7"/>
                      <a:stretch>
                        <a:fillRect/>
                      </a:stretch>
                    </p:blipFill>
                    <p:spPr>
                      <a:xfrm>
                        <a:off x="7670325" y="787463"/>
                        <a:ext cx="63974" cy="81669"/>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245810035"/>
              </p:ext>
            </p:extLst>
          </p:nvPr>
        </p:nvGraphicFramePr>
        <p:xfrm>
          <a:off x="7500937" y="594494"/>
          <a:ext cx="233362" cy="255588"/>
        </p:xfrm>
        <a:graphic>
          <a:graphicData uri="http://schemas.openxmlformats.org/presentationml/2006/ole">
            <mc:AlternateContent xmlns:mc="http://schemas.openxmlformats.org/markup-compatibility/2006">
              <mc:Choice xmlns:v="urn:schemas-microsoft-com:vml" Requires="v">
                <p:oleObj spid="_x0000_s2455735" name="Equation" r:id="rId9" imgW="139700" imgH="152400" progId="Equation.DSMT4">
                  <p:embed/>
                </p:oleObj>
              </mc:Choice>
              <mc:Fallback>
                <p:oleObj name="Equation" r:id="rId9" imgW="139700" imgH="152400" progId="Equation.DSMT4">
                  <p:embed/>
                  <p:pic>
                    <p:nvPicPr>
                      <p:cNvPr id="0" name=""/>
                      <p:cNvPicPr/>
                      <p:nvPr/>
                    </p:nvPicPr>
                    <p:blipFill>
                      <a:blip r:embed="rId10"/>
                      <a:stretch>
                        <a:fillRect/>
                      </a:stretch>
                    </p:blipFill>
                    <p:spPr>
                      <a:xfrm>
                        <a:off x="7500937" y="594494"/>
                        <a:ext cx="233362" cy="255588"/>
                      </a:xfrm>
                      <a:prstGeom prst="rect">
                        <a:avLst/>
                      </a:prstGeom>
                    </p:spPr>
                  </p:pic>
                </p:oleObj>
              </mc:Fallback>
            </mc:AlternateContent>
          </a:graphicData>
        </a:graphic>
      </p:graphicFrame>
      <p:sp>
        <p:nvSpPr>
          <p:cNvPr id="41" name="TextBox 40"/>
          <p:cNvSpPr txBox="1"/>
          <p:nvPr/>
        </p:nvSpPr>
        <p:spPr>
          <a:xfrm>
            <a:off x="549015" y="1124348"/>
            <a:ext cx="5394585" cy="1015663"/>
          </a:xfrm>
          <a:prstGeom prst="rect">
            <a:avLst/>
          </a:prstGeom>
          <a:noFill/>
        </p:spPr>
        <p:txBody>
          <a:bodyPr wrap="square" rtlCol="0">
            <a:spAutoFit/>
          </a:bodyPr>
          <a:lstStyle/>
          <a:p>
            <a:r>
              <a:rPr lang="en-US" sz="2000" dirty="0" err="1">
                <a:solidFill>
                  <a:srgbClr val="FF0000"/>
                </a:solidFill>
                <a:latin typeface="Apple Chancery"/>
                <a:cs typeface="Apple Chancery"/>
              </a:rPr>
              <a:t>i</a:t>
            </a:r>
            <a:r>
              <a:rPr lang="en-US" sz="2000" dirty="0">
                <a:solidFill>
                  <a:srgbClr val="FF0000"/>
                </a:solidFill>
                <a:latin typeface="Apple Chancery"/>
                <a:cs typeface="Apple Chancery"/>
              </a:rPr>
              <a:t>.) Is the charge </a:t>
            </a:r>
            <a:r>
              <a:rPr lang="en-US" sz="2000" dirty="0">
                <a:latin typeface="Times New Roman"/>
                <a:cs typeface="Times New Roman"/>
              </a:rPr>
              <a:t>moving from </a:t>
            </a:r>
            <a:r>
              <a:rPr lang="en-US" sz="2000" i="1" dirty="0">
                <a:solidFill>
                  <a:srgbClr val="0000FF"/>
                </a:solidFill>
                <a:latin typeface="Times New Roman"/>
                <a:cs typeface="Times New Roman"/>
              </a:rPr>
              <a:t>higher electrical potential </a:t>
            </a:r>
            <a:r>
              <a:rPr lang="en-US" sz="2000" i="1" dirty="0">
                <a:solidFill>
                  <a:srgbClr val="000000"/>
                </a:solidFill>
                <a:latin typeface="Times New Roman"/>
                <a:cs typeface="Times New Roman"/>
              </a:rPr>
              <a:t>to </a:t>
            </a:r>
            <a:r>
              <a:rPr lang="en-US" sz="2000" i="1" dirty="0">
                <a:solidFill>
                  <a:srgbClr val="0000FF"/>
                </a:solidFill>
                <a:latin typeface="Times New Roman"/>
                <a:cs typeface="Times New Roman"/>
              </a:rPr>
              <a:t>lower</a:t>
            </a:r>
            <a:r>
              <a:rPr lang="en-US" sz="2000" dirty="0">
                <a:latin typeface="Times New Roman"/>
                <a:cs typeface="Times New Roman"/>
              </a:rPr>
              <a:t>, or </a:t>
            </a:r>
            <a:r>
              <a:rPr lang="en-US" sz="2000" i="1" dirty="0">
                <a:solidFill>
                  <a:srgbClr val="FF0000"/>
                </a:solidFill>
                <a:latin typeface="Times New Roman"/>
                <a:cs typeface="Times New Roman"/>
              </a:rPr>
              <a:t>lower electric potential</a:t>
            </a:r>
            <a:r>
              <a:rPr lang="en-US" sz="2000" i="1" dirty="0">
                <a:solidFill>
                  <a:srgbClr val="000000"/>
                </a:solidFill>
                <a:latin typeface="Times New Roman"/>
                <a:cs typeface="Times New Roman"/>
              </a:rPr>
              <a:t> to </a:t>
            </a:r>
            <a:r>
              <a:rPr lang="en-US" sz="2000" i="1" dirty="0">
                <a:solidFill>
                  <a:srgbClr val="FF0000"/>
                </a:solidFill>
                <a:latin typeface="Times New Roman"/>
                <a:cs typeface="Times New Roman"/>
              </a:rPr>
              <a:t>higher</a:t>
            </a:r>
            <a:r>
              <a:rPr lang="en-US" sz="2000" dirty="0">
                <a:latin typeface="Times New Roman"/>
                <a:cs typeface="Times New Roman"/>
              </a:rPr>
              <a:t>? </a:t>
            </a:r>
            <a:endParaRPr lang="en-US" sz="2000" dirty="0">
              <a:solidFill>
                <a:srgbClr val="FF0000"/>
              </a:solidFill>
              <a:latin typeface="Times New Roman"/>
              <a:cs typeface="Times New Roman"/>
            </a:endParaRPr>
          </a:p>
        </p:txBody>
      </p:sp>
      <p:sp>
        <p:nvSpPr>
          <p:cNvPr id="43" name="TextBox 42"/>
          <p:cNvSpPr txBox="1"/>
          <p:nvPr/>
        </p:nvSpPr>
        <p:spPr>
          <a:xfrm>
            <a:off x="986053" y="2184522"/>
            <a:ext cx="7925582" cy="646331"/>
          </a:xfrm>
          <a:prstGeom prst="rect">
            <a:avLst/>
          </a:prstGeom>
          <a:noFill/>
        </p:spPr>
        <p:txBody>
          <a:bodyPr wrap="square" rtlCol="0">
            <a:spAutoFit/>
          </a:bodyPr>
          <a:lstStyle/>
          <a:p>
            <a:r>
              <a:rPr lang="en-US" dirty="0">
                <a:solidFill>
                  <a:srgbClr val="FF0000"/>
                </a:solidFill>
                <a:latin typeface="Apple Chancery"/>
                <a:cs typeface="Apple Chancery"/>
              </a:rPr>
              <a:t>This has nothing </a:t>
            </a:r>
            <a:r>
              <a:rPr lang="en-US" dirty="0">
                <a:latin typeface="Times New Roman"/>
                <a:cs typeface="Times New Roman"/>
              </a:rPr>
              <a:t>to do with the charge.  </a:t>
            </a:r>
            <a:r>
              <a:rPr lang="en-US" i="1" dirty="0">
                <a:solidFill>
                  <a:srgbClr val="0000FF"/>
                </a:solidFill>
                <a:latin typeface="Times New Roman"/>
                <a:cs typeface="Times New Roman"/>
              </a:rPr>
              <a:t>Electric fields </a:t>
            </a:r>
            <a:r>
              <a:rPr lang="en-US" dirty="0">
                <a:latin typeface="Times New Roman"/>
                <a:cs typeface="Times New Roman"/>
              </a:rPr>
              <a:t>proceed from </a:t>
            </a:r>
            <a:r>
              <a:rPr lang="en-US" dirty="0">
                <a:solidFill>
                  <a:srgbClr val="0000FF"/>
                </a:solidFill>
                <a:latin typeface="Times New Roman"/>
                <a:cs typeface="Times New Roman"/>
              </a:rPr>
              <a:t>higher voltage to lower</a:t>
            </a:r>
            <a:r>
              <a:rPr lang="en-US" dirty="0">
                <a:latin typeface="Times New Roman"/>
                <a:cs typeface="Times New Roman"/>
              </a:rPr>
              <a:t>, so it’s doing the former.</a:t>
            </a:r>
            <a:endParaRPr lang="en-US" dirty="0">
              <a:solidFill>
                <a:srgbClr val="FF0000"/>
              </a:solidFill>
              <a:latin typeface="Times New Roman"/>
              <a:cs typeface="Times New Roman"/>
            </a:endParaRPr>
          </a:p>
        </p:txBody>
      </p:sp>
      <p:sp>
        <p:nvSpPr>
          <p:cNvPr id="49" name="TextBox 48"/>
          <p:cNvSpPr txBox="1"/>
          <p:nvPr/>
        </p:nvSpPr>
        <p:spPr>
          <a:xfrm>
            <a:off x="549015" y="2889216"/>
            <a:ext cx="8362620" cy="707886"/>
          </a:xfrm>
          <a:prstGeom prst="rect">
            <a:avLst/>
          </a:prstGeom>
          <a:noFill/>
        </p:spPr>
        <p:txBody>
          <a:bodyPr wrap="square" rtlCol="0">
            <a:spAutoFit/>
          </a:bodyPr>
          <a:lstStyle/>
          <a:p>
            <a:r>
              <a:rPr lang="en-US" sz="2000" dirty="0">
                <a:solidFill>
                  <a:srgbClr val="FF0000"/>
                </a:solidFill>
                <a:latin typeface="Apple Chancery"/>
                <a:cs typeface="Apple Chancery"/>
              </a:rPr>
              <a:t>ii.) Is the charge </a:t>
            </a:r>
            <a:r>
              <a:rPr lang="en-US" sz="2000" dirty="0">
                <a:latin typeface="Times New Roman"/>
                <a:cs typeface="Times New Roman"/>
              </a:rPr>
              <a:t>moving from </a:t>
            </a:r>
            <a:r>
              <a:rPr lang="en-US" sz="2000" dirty="0">
                <a:solidFill>
                  <a:srgbClr val="0000FF"/>
                </a:solidFill>
                <a:latin typeface="Times New Roman"/>
                <a:cs typeface="Times New Roman"/>
              </a:rPr>
              <a:t>higher </a:t>
            </a:r>
            <a:r>
              <a:rPr lang="en-US" sz="2000" i="1" dirty="0">
                <a:solidFill>
                  <a:srgbClr val="0000FF"/>
                </a:solidFill>
                <a:latin typeface="Times New Roman"/>
                <a:cs typeface="Times New Roman"/>
              </a:rPr>
              <a:t>potential energy </a:t>
            </a:r>
            <a:r>
              <a:rPr lang="en-US" sz="2000" dirty="0">
                <a:solidFill>
                  <a:srgbClr val="000000"/>
                </a:solidFill>
                <a:latin typeface="Times New Roman"/>
                <a:cs typeface="Times New Roman"/>
              </a:rPr>
              <a:t>to </a:t>
            </a:r>
            <a:r>
              <a:rPr lang="en-US" sz="2000" dirty="0">
                <a:solidFill>
                  <a:srgbClr val="0000FF"/>
                </a:solidFill>
                <a:latin typeface="Times New Roman"/>
                <a:cs typeface="Times New Roman"/>
              </a:rPr>
              <a:t>lower</a:t>
            </a:r>
            <a:r>
              <a:rPr lang="en-US" sz="2000" dirty="0">
                <a:latin typeface="Times New Roman"/>
                <a:cs typeface="Times New Roman"/>
              </a:rPr>
              <a:t>, or </a:t>
            </a:r>
            <a:r>
              <a:rPr lang="en-US" sz="2000" dirty="0">
                <a:solidFill>
                  <a:srgbClr val="FF0000"/>
                </a:solidFill>
                <a:latin typeface="Times New Roman"/>
                <a:cs typeface="Times New Roman"/>
              </a:rPr>
              <a:t>lower </a:t>
            </a:r>
            <a:r>
              <a:rPr lang="en-US" sz="2000" i="1" dirty="0">
                <a:solidFill>
                  <a:srgbClr val="FF0000"/>
                </a:solidFill>
                <a:latin typeface="Times New Roman"/>
                <a:cs typeface="Times New Roman"/>
              </a:rPr>
              <a:t>potential energy </a:t>
            </a:r>
            <a:r>
              <a:rPr lang="en-US" sz="2000" dirty="0">
                <a:solidFill>
                  <a:srgbClr val="000000"/>
                </a:solidFill>
                <a:latin typeface="Times New Roman"/>
                <a:cs typeface="Times New Roman"/>
              </a:rPr>
              <a:t>to</a:t>
            </a:r>
            <a:r>
              <a:rPr lang="en-US" sz="2000" dirty="0">
                <a:solidFill>
                  <a:srgbClr val="FF0000"/>
                </a:solidFill>
                <a:latin typeface="Times New Roman"/>
                <a:cs typeface="Times New Roman"/>
              </a:rPr>
              <a:t> higher</a:t>
            </a:r>
            <a:r>
              <a:rPr lang="en-US" sz="2000" dirty="0">
                <a:latin typeface="Times New Roman"/>
                <a:cs typeface="Times New Roman"/>
              </a:rPr>
              <a:t>? </a:t>
            </a:r>
            <a:endParaRPr lang="en-US" sz="2000" dirty="0">
              <a:solidFill>
                <a:srgbClr val="FF0000"/>
              </a:solidFill>
              <a:latin typeface="Times New Roman"/>
              <a:cs typeface="Times New Roman"/>
            </a:endParaRPr>
          </a:p>
        </p:txBody>
      </p:sp>
      <p:sp>
        <p:nvSpPr>
          <p:cNvPr id="50" name="TextBox 49"/>
          <p:cNvSpPr txBox="1"/>
          <p:nvPr/>
        </p:nvSpPr>
        <p:spPr>
          <a:xfrm>
            <a:off x="986053" y="3659670"/>
            <a:ext cx="7925582" cy="1200329"/>
          </a:xfrm>
          <a:prstGeom prst="rect">
            <a:avLst/>
          </a:prstGeom>
          <a:noFill/>
        </p:spPr>
        <p:txBody>
          <a:bodyPr wrap="square" rtlCol="0">
            <a:spAutoFit/>
          </a:bodyPr>
          <a:lstStyle/>
          <a:p>
            <a:r>
              <a:rPr lang="en-US" dirty="0">
                <a:solidFill>
                  <a:srgbClr val="FF0000"/>
                </a:solidFill>
                <a:latin typeface="Apple Chancery"/>
                <a:cs typeface="Apple Chancery"/>
              </a:rPr>
              <a:t>This has EVERYTHING </a:t>
            </a:r>
            <a:r>
              <a:rPr lang="en-US" dirty="0">
                <a:solidFill>
                  <a:srgbClr val="0000FF"/>
                </a:solidFill>
                <a:latin typeface="Times New Roman"/>
                <a:cs typeface="Times New Roman"/>
              </a:rPr>
              <a:t>to do with the charge</a:t>
            </a:r>
            <a:r>
              <a:rPr lang="en-US" dirty="0">
                <a:latin typeface="Times New Roman"/>
                <a:cs typeface="Times New Roman"/>
              </a:rPr>
              <a:t>.  </a:t>
            </a:r>
            <a:r>
              <a:rPr lang="en-US" dirty="0">
                <a:solidFill>
                  <a:srgbClr val="0000FF"/>
                </a:solidFill>
                <a:latin typeface="Times New Roman"/>
                <a:cs typeface="Times New Roman"/>
              </a:rPr>
              <a:t>POSITIVE CHARGES </a:t>
            </a:r>
            <a:r>
              <a:rPr lang="en-US" dirty="0">
                <a:latin typeface="Times New Roman"/>
                <a:cs typeface="Times New Roman"/>
              </a:rPr>
              <a:t>naturally move from </a:t>
            </a:r>
            <a:r>
              <a:rPr lang="en-US" i="1" dirty="0">
                <a:solidFill>
                  <a:srgbClr val="0000FF"/>
                </a:solidFill>
                <a:latin typeface="Times New Roman"/>
                <a:cs typeface="Times New Roman"/>
              </a:rPr>
              <a:t>higher to lower voltage </a:t>
            </a:r>
            <a:r>
              <a:rPr lang="en-US" dirty="0">
                <a:solidFill>
                  <a:srgbClr val="FF0000"/>
                </a:solidFill>
                <a:latin typeface="Times New Roman"/>
                <a:cs typeface="Times New Roman"/>
              </a:rPr>
              <a:t>along </a:t>
            </a:r>
            <a:r>
              <a:rPr lang="en-US" i="1" dirty="0">
                <a:solidFill>
                  <a:srgbClr val="FF0000"/>
                </a:solidFill>
                <a:latin typeface="Times New Roman"/>
                <a:cs typeface="Times New Roman"/>
              </a:rPr>
              <a:t>E-</a:t>
            </a:r>
            <a:r>
              <a:rPr lang="en-US" i="1" dirty="0" err="1">
                <a:solidFill>
                  <a:srgbClr val="FF0000"/>
                </a:solidFill>
                <a:latin typeface="Times New Roman"/>
                <a:cs typeface="Times New Roman"/>
              </a:rPr>
              <a:t>fld</a:t>
            </a:r>
            <a:r>
              <a:rPr lang="en-US" i="1" dirty="0">
                <a:solidFill>
                  <a:srgbClr val="FF0000"/>
                </a:solidFill>
                <a:latin typeface="Times New Roman"/>
                <a:cs typeface="Times New Roman"/>
              </a:rPr>
              <a:t> </a:t>
            </a:r>
            <a:r>
              <a:rPr lang="en-US" dirty="0">
                <a:solidFill>
                  <a:srgbClr val="FF0000"/>
                </a:solidFill>
                <a:latin typeface="Times New Roman"/>
                <a:cs typeface="Times New Roman"/>
              </a:rPr>
              <a:t>lines </a:t>
            </a:r>
            <a:r>
              <a:rPr lang="en-US" dirty="0">
                <a:latin typeface="Times New Roman"/>
                <a:cs typeface="Times New Roman"/>
              </a:rPr>
              <a:t>(being by definition the direction a positive charge would naturally accelerate), so it is moving from </a:t>
            </a:r>
            <a:r>
              <a:rPr lang="en-US" i="1" dirty="0">
                <a:solidFill>
                  <a:srgbClr val="0000FF"/>
                </a:solidFill>
                <a:latin typeface="Times New Roman"/>
                <a:cs typeface="Times New Roman"/>
              </a:rPr>
              <a:t>higher</a:t>
            </a:r>
            <a:r>
              <a:rPr lang="en-US" dirty="0">
                <a:solidFill>
                  <a:srgbClr val="0000FF"/>
                </a:solidFill>
                <a:latin typeface="Times New Roman"/>
                <a:cs typeface="Times New Roman"/>
              </a:rPr>
              <a:t> to lower </a:t>
            </a:r>
            <a:r>
              <a:rPr lang="en-US" dirty="0">
                <a:solidFill>
                  <a:srgbClr val="FF0000"/>
                </a:solidFill>
                <a:latin typeface="Times New Roman"/>
                <a:cs typeface="Times New Roman"/>
              </a:rPr>
              <a:t>potential energy</a:t>
            </a:r>
            <a:r>
              <a:rPr lang="en-US" dirty="0">
                <a:latin typeface="Times New Roman"/>
                <a:cs typeface="Times New Roman"/>
              </a:rPr>
              <a:t>.  </a:t>
            </a:r>
            <a:endParaRPr lang="en-US" dirty="0">
              <a:solidFill>
                <a:srgbClr val="FF0000"/>
              </a:solidFill>
              <a:latin typeface="Times New Roman"/>
              <a:cs typeface="Times New Roman"/>
            </a:endParaRPr>
          </a:p>
        </p:txBody>
      </p:sp>
      <p:sp>
        <p:nvSpPr>
          <p:cNvPr id="51" name="TextBox 50"/>
          <p:cNvSpPr txBox="1"/>
          <p:nvPr/>
        </p:nvSpPr>
        <p:spPr>
          <a:xfrm>
            <a:off x="549015" y="4885399"/>
            <a:ext cx="3476885" cy="1323439"/>
          </a:xfrm>
          <a:prstGeom prst="rect">
            <a:avLst/>
          </a:prstGeom>
          <a:noFill/>
        </p:spPr>
        <p:txBody>
          <a:bodyPr wrap="square" rtlCol="0">
            <a:spAutoFit/>
          </a:bodyPr>
          <a:lstStyle/>
          <a:p>
            <a:r>
              <a:rPr lang="en-US" sz="2000" dirty="0">
                <a:solidFill>
                  <a:srgbClr val="FF0000"/>
                </a:solidFill>
                <a:latin typeface="Apple Chancery"/>
                <a:cs typeface="Apple Chancery"/>
              </a:rPr>
              <a:t>iii.) If Q’s </a:t>
            </a:r>
            <a:r>
              <a:rPr lang="en-US" sz="2000" dirty="0">
                <a:solidFill>
                  <a:srgbClr val="0000FF"/>
                </a:solidFill>
                <a:latin typeface="Times New Roman"/>
                <a:cs typeface="Times New Roman"/>
              </a:rPr>
              <a:t>initial velocity </a:t>
            </a:r>
            <a:r>
              <a:rPr lang="en-US" sz="2000" dirty="0">
                <a:latin typeface="Times New Roman"/>
                <a:cs typeface="Times New Roman"/>
              </a:rPr>
              <a:t>was       </a:t>
            </a:r>
          </a:p>
          <a:p>
            <a:r>
              <a:rPr lang="en-US" sz="2000" dirty="0">
                <a:latin typeface="Times New Roman"/>
                <a:cs typeface="Times New Roman"/>
              </a:rPr>
              <a:t>          at </a:t>
            </a:r>
            <a:r>
              <a:rPr lang="en-US" sz="2000" dirty="0">
                <a:solidFill>
                  <a:srgbClr val="FF0000"/>
                </a:solidFill>
                <a:latin typeface="Times New Roman"/>
                <a:cs typeface="Times New Roman"/>
              </a:rPr>
              <a:t>A</a:t>
            </a:r>
            <a:r>
              <a:rPr lang="en-US" sz="2000" dirty="0">
                <a:latin typeface="Times New Roman"/>
                <a:cs typeface="Times New Roman"/>
              </a:rPr>
              <a:t>, what is its velocity at </a:t>
            </a:r>
            <a:r>
              <a:rPr lang="en-US" sz="2000" dirty="0">
                <a:solidFill>
                  <a:srgbClr val="FF0000"/>
                </a:solidFill>
                <a:latin typeface="Times New Roman"/>
                <a:cs typeface="Times New Roman"/>
              </a:rPr>
              <a:t>B</a:t>
            </a:r>
            <a:r>
              <a:rPr lang="en-US" sz="2000" dirty="0">
                <a:latin typeface="Times New Roman"/>
                <a:cs typeface="Times New Roman"/>
              </a:rPr>
              <a:t>?  (Note that the voltages have been put on the sketch.)  </a:t>
            </a:r>
            <a:endParaRPr lang="en-US" sz="2000" dirty="0">
              <a:solidFill>
                <a:srgbClr val="FF0000"/>
              </a:solidFill>
              <a:latin typeface="Times New Roman"/>
              <a:cs typeface="Times New Roman"/>
            </a:endParaRPr>
          </a:p>
        </p:txBody>
      </p:sp>
      <p:graphicFrame>
        <p:nvGraphicFramePr>
          <p:cNvPr id="52" name="Object 51"/>
          <p:cNvGraphicFramePr>
            <a:graphicFrameLocks noChangeAspect="1"/>
          </p:cNvGraphicFramePr>
          <p:nvPr>
            <p:extLst>
              <p:ext uri="{D42A27DB-BD31-4B8C-83A1-F6EECF244321}">
                <p14:modId xmlns:p14="http://schemas.microsoft.com/office/powerpoint/2010/main" val="1050318905"/>
              </p:ext>
            </p:extLst>
          </p:nvPr>
        </p:nvGraphicFramePr>
        <p:xfrm>
          <a:off x="4165600" y="4818063"/>
          <a:ext cx="4745038" cy="1654175"/>
        </p:xfrm>
        <a:graphic>
          <a:graphicData uri="http://schemas.openxmlformats.org/presentationml/2006/ole">
            <mc:AlternateContent xmlns:mc="http://schemas.openxmlformats.org/markup-compatibility/2006">
              <mc:Choice xmlns:v="urn:schemas-microsoft-com:vml" Requires="v">
                <p:oleObj spid="_x0000_s2455736" name="Equation" r:id="rId11" imgW="2832100" imgH="990600" progId="Equation.DSMT4">
                  <p:embed/>
                </p:oleObj>
              </mc:Choice>
              <mc:Fallback>
                <p:oleObj name="Equation" r:id="rId11" imgW="2832100" imgH="990600" progId="Equation.DSMT4">
                  <p:embed/>
                  <p:pic>
                    <p:nvPicPr>
                      <p:cNvPr id="0" name=""/>
                      <p:cNvPicPr/>
                      <p:nvPr/>
                    </p:nvPicPr>
                    <p:blipFill>
                      <a:blip r:embed="rId12"/>
                      <a:stretch>
                        <a:fillRect/>
                      </a:stretch>
                    </p:blipFill>
                    <p:spPr>
                      <a:xfrm>
                        <a:off x="4165600" y="4818063"/>
                        <a:ext cx="4745038" cy="1654175"/>
                      </a:xfrm>
                      <a:prstGeom prst="rect">
                        <a:avLst/>
                      </a:prstGeom>
                    </p:spPr>
                  </p:pic>
                </p:oleObj>
              </mc:Fallback>
            </mc:AlternateContent>
          </a:graphicData>
        </a:graphic>
      </p:graphicFrame>
      <p:graphicFrame>
        <p:nvGraphicFramePr>
          <p:cNvPr id="53" name="Object 52"/>
          <p:cNvGraphicFramePr>
            <a:graphicFrameLocks noChangeAspect="1"/>
          </p:cNvGraphicFramePr>
          <p:nvPr>
            <p:extLst>
              <p:ext uri="{D42A27DB-BD31-4B8C-83A1-F6EECF244321}">
                <p14:modId xmlns:p14="http://schemas.microsoft.com/office/powerpoint/2010/main" val="873104543"/>
              </p:ext>
            </p:extLst>
          </p:nvPr>
        </p:nvGraphicFramePr>
        <p:xfrm>
          <a:off x="6800055" y="1616404"/>
          <a:ext cx="1401763" cy="338137"/>
        </p:xfrm>
        <a:graphic>
          <a:graphicData uri="http://schemas.openxmlformats.org/presentationml/2006/ole">
            <mc:AlternateContent xmlns:mc="http://schemas.openxmlformats.org/markup-compatibility/2006">
              <mc:Choice xmlns:v="urn:schemas-microsoft-com:vml" Requires="v">
                <p:oleObj spid="_x0000_s2455737" name="Equation" r:id="rId13" imgW="838200" imgH="203200" progId="Equation.DSMT4">
                  <p:embed/>
                </p:oleObj>
              </mc:Choice>
              <mc:Fallback>
                <p:oleObj name="Equation" r:id="rId13" imgW="838200" imgH="203200" progId="Equation.DSMT4">
                  <p:embed/>
                  <p:pic>
                    <p:nvPicPr>
                      <p:cNvPr id="0" name=""/>
                      <p:cNvPicPr/>
                      <p:nvPr/>
                    </p:nvPicPr>
                    <p:blipFill>
                      <a:blip r:embed="rId14"/>
                      <a:stretch>
                        <a:fillRect/>
                      </a:stretch>
                    </p:blipFill>
                    <p:spPr>
                      <a:xfrm>
                        <a:off x="6800055" y="1616404"/>
                        <a:ext cx="1401763" cy="338137"/>
                      </a:xfrm>
                      <a:prstGeom prst="rect">
                        <a:avLst/>
                      </a:prstGeom>
                    </p:spPr>
                  </p:pic>
                </p:oleObj>
              </mc:Fallback>
            </mc:AlternateContent>
          </a:graphicData>
        </a:graphic>
      </p:graphicFrame>
      <p:graphicFrame>
        <p:nvGraphicFramePr>
          <p:cNvPr id="54" name="Object 53"/>
          <p:cNvGraphicFramePr>
            <a:graphicFrameLocks noChangeAspect="1"/>
          </p:cNvGraphicFramePr>
          <p:nvPr>
            <p:extLst>
              <p:ext uri="{D42A27DB-BD31-4B8C-83A1-F6EECF244321}">
                <p14:modId xmlns:p14="http://schemas.microsoft.com/office/powerpoint/2010/main" val="3486167613"/>
              </p:ext>
            </p:extLst>
          </p:nvPr>
        </p:nvGraphicFramePr>
        <p:xfrm>
          <a:off x="7765575" y="738163"/>
          <a:ext cx="1296987" cy="338138"/>
        </p:xfrm>
        <a:graphic>
          <a:graphicData uri="http://schemas.openxmlformats.org/presentationml/2006/ole">
            <mc:AlternateContent xmlns:mc="http://schemas.openxmlformats.org/markup-compatibility/2006">
              <mc:Choice xmlns:v="urn:schemas-microsoft-com:vml" Requires="v">
                <p:oleObj spid="_x0000_s2455738" name="Equation" r:id="rId15" imgW="774700" imgH="203200" progId="Equation.DSMT4">
                  <p:embed/>
                </p:oleObj>
              </mc:Choice>
              <mc:Fallback>
                <p:oleObj name="Equation" r:id="rId15" imgW="774700" imgH="203200" progId="Equation.DSMT4">
                  <p:embed/>
                  <p:pic>
                    <p:nvPicPr>
                      <p:cNvPr id="0" name=""/>
                      <p:cNvPicPr/>
                      <p:nvPr/>
                    </p:nvPicPr>
                    <p:blipFill>
                      <a:blip r:embed="rId16"/>
                      <a:stretch>
                        <a:fillRect/>
                      </a:stretch>
                    </p:blipFill>
                    <p:spPr>
                      <a:xfrm>
                        <a:off x="7765575" y="738163"/>
                        <a:ext cx="1296987" cy="338138"/>
                      </a:xfrm>
                      <a:prstGeom prst="rect">
                        <a:avLst/>
                      </a:prstGeom>
                    </p:spPr>
                  </p:pic>
                </p:oleObj>
              </mc:Fallback>
            </mc:AlternateContent>
          </a:graphicData>
        </a:graphic>
      </p:graphicFrame>
      <p:graphicFrame>
        <p:nvGraphicFramePr>
          <p:cNvPr id="57" name="Object 56"/>
          <p:cNvGraphicFramePr>
            <a:graphicFrameLocks noChangeAspect="1"/>
          </p:cNvGraphicFramePr>
          <p:nvPr>
            <p:extLst>
              <p:ext uri="{D42A27DB-BD31-4B8C-83A1-F6EECF244321}">
                <p14:modId xmlns:p14="http://schemas.microsoft.com/office/powerpoint/2010/main" val="722903834"/>
              </p:ext>
            </p:extLst>
          </p:nvPr>
        </p:nvGraphicFramePr>
        <p:xfrm>
          <a:off x="590550" y="5254625"/>
          <a:ext cx="636588" cy="274638"/>
        </p:xfrm>
        <a:graphic>
          <a:graphicData uri="http://schemas.openxmlformats.org/presentationml/2006/ole">
            <mc:AlternateContent xmlns:mc="http://schemas.openxmlformats.org/markup-compatibility/2006">
              <mc:Choice xmlns:v="urn:schemas-microsoft-com:vml" Requires="v">
                <p:oleObj spid="_x0000_s2455739" name="Equation" r:id="rId17" imgW="381000" imgH="165100" progId="Equation.DSMT4">
                  <p:embed/>
                </p:oleObj>
              </mc:Choice>
              <mc:Fallback>
                <p:oleObj name="Equation" r:id="rId17" imgW="381000" imgH="165100" progId="Equation.DSMT4">
                  <p:embed/>
                  <p:pic>
                    <p:nvPicPr>
                      <p:cNvPr id="0" name=""/>
                      <p:cNvPicPr/>
                      <p:nvPr/>
                    </p:nvPicPr>
                    <p:blipFill>
                      <a:blip r:embed="rId18"/>
                      <a:stretch>
                        <a:fillRect/>
                      </a:stretch>
                    </p:blipFill>
                    <p:spPr>
                      <a:xfrm>
                        <a:off x="590550" y="5254625"/>
                        <a:ext cx="636588" cy="274638"/>
                      </a:xfrm>
                      <a:prstGeom prst="rect">
                        <a:avLst/>
                      </a:prstGeom>
                    </p:spPr>
                  </p:pic>
                </p:oleObj>
              </mc:Fallback>
            </mc:AlternateContent>
          </a:graphicData>
        </a:graphic>
      </p:graphicFrame>
    </p:spTree>
    <p:extLst>
      <p:ext uri="{BB962C8B-B14F-4D97-AF65-F5344CB8AC3E}">
        <p14:creationId xmlns:p14="http://schemas.microsoft.com/office/powerpoint/2010/main" val="403061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dissolve">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dissolve">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dissolve">
                                      <p:cBhvr>
                                        <p:cTn id="22" dur="500"/>
                                        <p:tgtEl>
                                          <p:spTgt spid="53"/>
                                        </p:tgtEl>
                                      </p:cBhvr>
                                    </p:animEffect>
                                  </p:childTnLst>
                                </p:cTn>
                              </p:par>
                              <p:par>
                                <p:cTn id="23" presetID="9" presetClass="entr" presetSubtype="0" fill="hold"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dissolve">
                                      <p:cBhvr>
                                        <p:cTn id="25" dur="500"/>
                                        <p:tgtEl>
                                          <p:spTgt spid="5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dissolve">
                                      <p:cBhvr>
                                        <p:cTn id="28" dur="500"/>
                                        <p:tgtEl>
                                          <p:spTgt spid="51"/>
                                        </p:tgtEl>
                                      </p:cBhvr>
                                    </p:animEffect>
                                  </p:childTnLst>
                                </p:cTn>
                              </p:par>
                              <p:par>
                                <p:cTn id="29" presetID="9" presetClass="entr" presetSubtype="0" fill="hold" nodeType="with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dissolve">
                                      <p:cBhvr>
                                        <p:cTn id="31" dur="500"/>
                                        <p:tgtEl>
                                          <p:spTgt spid="57"/>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dissolve">
                                      <p:cBhvr>
                                        <p:cTn id="3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9" grpId="0"/>
      <p:bldP spid="50" grpId="0"/>
      <p:bldP spid="51"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13.)</a:t>
            </a:r>
          </a:p>
        </p:txBody>
      </p:sp>
      <p:graphicFrame>
        <p:nvGraphicFramePr>
          <p:cNvPr id="64" name="Object 63"/>
          <p:cNvGraphicFramePr>
            <a:graphicFrameLocks noChangeAspect="1"/>
          </p:cNvGraphicFramePr>
          <p:nvPr>
            <p:extLst>
              <p:ext uri="{D42A27DB-BD31-4B8C-83A1-F6EECF244321}">
                <p14:modId xmlns:p14="http://schemas.microsoft.com/office/powerpoint/2010/main" val="742959505"/>
              </p:ext>
            </p:extLst>
          </p:nvPr>
        </p:nvGraphicFramePr>
        <p:xfrm>
          <a:off x="2578100" y="2979738"/>
          <a:ext cx="3597275" cy="1528762"/>
        </p:xfrm>
        <a:graphic>
          <a:graphicData uri="http://schemas.openxmlformats.org/presentationml/2006/ole">
            <mc:AlternateContent xmlns:mc="http://schemas.openxmlformats.org/markup-compatibility/2006">
              <mc:Choice xmlns:v="urn:schemas-microsoft-com:vml" Requires="v">
                <p:oleObj spid="_x0000_s2537677" name="Equation" r:id="rId4" imgW="2146300" imgH="914400" progId="Equation.DSMT4">
                  <p:embed/>
                </p:oleObj>
              </mc:Choice>
              <mc:Fallback>
                <p:oleObj name="Equation" r:id="rId4" imgW="2146300" imgH="914400" progId="Equation.DSMT4">
                  <p:embed/>
                  <p:pic>
                    <p:nvPicPr>
                      <p:cNvPr id="0" name=""/>
                      <p:cNvPicPr/>
                      <p:nvPr/>
                    </p:nvPicPr>
                    <p:blipFill>
                      <a:blip r:embed="rId5"/>
                      <a:stretch>
                        <a:fillRect/>
                      </a:stretch>
                    </p:blipFill>
                    <p:spPr>
                      <a:xfrm>
                        <a:off x="2578100" y="2979738"/>
                        <a:ext cx="3597275" cy="1528762"/>
                      </a:xfrm>
                      <a:prstGeom prst="rect">
                        <a:avLst/>
                      </a:prstGeom>
                    </p:spPr>
                  </p:pic>
                </p:oleObj>
              </mc:Fallback>
            </mc:AlternateContent>
          </a:graphicData>
        </a:graphic>
      </p:graphicFrame>
      <p:sp>
        <p:nvSpPr>
          <p:cNvPr id="21" name="TextBox 20"/>
          <p:cNvSpPr txBox="1"/>
          <p:nvPr/>
        </p:nvSpPr>
        <p:spPr>
          <a:xfrm>
            <a:off x="460115" y="426274"/>
            <a:ext cx="5445385" cy="1631216"/>
          </a:xfrm>
          <a:prstGeom prst="rect">
            <a:avLst/>
          </a:prstGeom>
          <a:noFill/>
        </p:spPr>
        <p:txBody>
          <a:bodyPr wrap="square" rtlCol="0">
            <a:spAutoFit/>
          </a:bodyPr>
          <a:lstStyle/>
          <a:p>
            <a:r>
              <a:rPr lang="en-US" sz="2000" dirty="0">
                <a:solidFill>
                  <a:srgbClr val="FF0000"/>
                </a:solidFill>
                <a:latin typeface="Apple Chancery"/>
                <a:cs typeface="Apple Chancery"/>
              </a:rPr>
              <a:t>d.) Given </a:t>
            </a:r>
            <a:r>
              <a:rPr lang="en-US" sz="2000" dirty="0">
                <a:latin typeface="Times New Roman"/>
                <a:cs typeface="Times New Roman"/>
              </a:rPr>
              <a:t>the </a:t>
            </a:r>
            <a:r>
              <a:rPr lang="en-US" sz="2000" i="1" dirty="0">
                <a:solidFill>
                  <a:srgbClr val="0000FF"/>
                </a:solidFill>
                <a:latin typeface="Times New Roman"/>
                <a:cs typeface="Times New Roman"/>
              </a:rPr>
              <a:t>electric potential </a:t>
            </a:r>
            <a:r>
              <a:rPr lang="en-US" sz="2000" dirty="0">
                <a:latin typeface="Times New Roman"/>
                <a:cs typeface="Times New Roman"/>
              </a:rPr>
              <a:t>at </a:t>
            </a:r>
            <a:r>
              <a:rPr lang="en-US" sz="2000" dirty="0">
                <a:solidFill>
                  <a:srgbClr val="0000FF"/>
                </a:solidFill>
                <a:latin typeface="Times New Roman"/>
                <a:cs typeface="Times New Roman"/>
              </a:rPr>
              <a:t>B</a:t>
            </a:r>
            <a:r>
              <a:rPr lang="en-US" sz="2000" dirty="0">
                <a:latin typeface="Times New Roman"/>
                <a:cs typeface="Times New Roman"/>
              </a:rPr>
              <a:t> is                   and the </a:t>
            </a:r>
            <a:r>
              <a:rPr lang="en-US" sz="2000" i="1" dirty="0">
                <a:solidFill>
                  <a:srgbClr val="0000FF"/>
                </a:solidFill>
                <a:latin typeface="Times New Roman"/>
                <a:cs typeface="Times New Roman"/>
              </a:rPr>
              <a:t>electric field, </a:t>
            </a:r>
            <a:r>
              <a:rPr lang="en-US" sz="2000" dirty="0">
                <a:latin typeface="Times New Roman"/>
                <a:cs typeface="Times New Roman"/>
              </a:rPr>
              <a:t>as calculated in the previous part, is                    , what is the </a:t>
            </a:r>
            <a:r>
              <a:rPr lang="en-US" sz="2000" i="1" dirty="0">
                <a:solidFill>
                  <a:srgbClr val="FF0000"/>
                </a:solidFill>
                <a:latin typeface="Times New Roman"/>
                <a:cs typeface="Times New Roman"/>
              </a:rPr>
              <a:t>voltage</a:t>
            </a:r>
            <a:r>
              <a:rPr lang="en-US" sz="2000" dirty="0">
                <a:solidFill>
                  <a:srgbClr val="FF0000"/>
                </a:solidFill>
                <a:latin typeface="Times New Roman"/>
                <a:cs typeface="Times New Roman"/>
              </a:rPr>
              <a:t> </a:t>
            </a:r>
            <a:r>
              <a:rPr lang="en-US" sz="2000" dirty="0">
                <a:latin typeface="Times New Roman"/>
                <a:cs typeface="Times New Roman"/>
              </a:rPr>
              <a:t>(i.e., </a:t>
            </a:r>
            <a:r>
              <a:rPr lang="en-US" sz="2000" dirty="0">
                <a:solidFill>
                  <a:srgbClr val="0000FF"/>
                </a:solidFill>
                <a:latin typeface="Times New Roman"/>
                <a:cs typeface="Times New Roman"/>
              </a:rPr>
              <a:t>the </a:t>
            </a:r>
            <a:r>
              <a:rPr lang="en-US" sz="2000" i="1" dirty="0">
                <a:solidFill>
                  <a:srgbClr val="0000FF"/>
                </a:solidFill>
                <a:latin typeface="Times New Roman"/>
                <a:cs typeface="Times New Roman"/>
              </a:rPr>
              <a:t>electric potential</a:t>
            </a:r>
            <a:r>
              <a:rPr lang="en-US" sz="2000" dirty="0">
                <a:latin typeface="Times New Roman"/>
                <a:cs typeface="Times New Roman"/>
              </a:rPr>
              <a:t>) at </a:t>
            </a:r>
            <a:r>
              <a:rPr lang="en-US" sz="2000" dirty="0">
                <a:solidFill>
                  <a:srgbClr val="FF0000"/>
                </a:solidFill>
                <a:latin typeface="Times New Roman"/>
                <a:cs typeface="Times New Roman"/>
              </a:rPr>
              <a:t>C</a:t>
            </a:r>
            <a:r>
              <a:rPr lang="en-US" sz="2000" dirty="0">
                <a:latin typeface="Times New Roman"/>
                <a:cs typeface="Times New Roman"/>
              </a:rPr>
              <a:t>, assuming the </a:t>
            </a:r>
            <a:r>
              <a:rPr lang="en-US" sz="2000" dirty="0">
                <a:solidFill>
                  <a:srgbClr val="0000FF"/>
                </a:solidFill>
                <a:latin typeface="Times New Roman"/>
                <a:cs typeface="Times New Roman"/>
              </a:rPr>
              <a:t>distance</a:t>
            </a:r>
            <a:r>
              <a:rPr lang="en-US" sz="2000" dirty="0">
                <a:latin typeface="Times New Roman"/>
                <a:cs typeface="Times New Roman"/>
              </a:rPr>
              <a:t> between </a:t>
            </a:r>
            <a:r>
              <a:rPr lang="en-US" sz="2000" dirty="0">
                <a:solidFill>
                  <a:srgbClr val="FF0000"/>
                </a:solidFill>
                <a:latin typeface="Times New Roman"/>
                <a:cs typeface="Times New Roman"/>
              </a:rPr>
              <a:t>B</a:t>
            </a:r>
            <a:r>
              <a:rPr lang="en-US" sz="2000" dirty="0">
                <a:latin typeface="Times New Roman"/>
                <a:cs typeface="Times New Roman"/>
              </a:rPr>
              <a:t> and </a:t>
            </a:r>
            <a:r>
              <a:rPr lang="en-US" sz="2000" dirty="0">
                <a:solidFill>
                  <a:srgbClr val="FF0000"/>
                </a:solidFill>
                <a:latin typeface="Times New Roman"/>
                <a:cs typeface="Times New Roman"/>
              </a:rPr>
              <a:t>C</a:t>
            </a:r>
            <a:r>
              <a:rPr lang="en-US" sz="2000" dirty="0">
                <a:latin typeface="Times New Roman"/>
                <a:cs typeface="Times New Roman"/>
              </a:rPr>
              <a:t> is </a:t>
            </a:r>
            <a:r>
              <a:rPr lang="en-US" sz="2000" dirty="0">
                <a:solidFill>
                  <a:srgbClr val="FF0000"/>
                </a:solidFill>
                <a:latin typeface="Times New Roman"/>
                <a:cs typeface="Times New Roman"/>
              </a:rPr>
              <a:t>.5 meters</a:t>
            </a:r>
            <a:r>
              <a:rPr lang="en-US" sz="2000" dirty="0">
                <a:latin typeface="Times New Roman"/>
                <a:cs typeface="Times New Roman"/>
              </a:rPr>
              <a:t>?</a:t>
            </a:r>
            <a:endParaRPr lang="en-US" sz="2000" dirty="0">
              <a:solidFill>
                <a:srgbClr val="FF0000"/>
              </a:solidFill>
              <a:latin typeface="Times New Roman"/>
              <a:cs typeface="Times New Roman"/>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2587788286"/>
              </p:ext>
            </p:extLst>
          </p:nvPr>
        </p:nvGraphicFramePr>
        <p:xfrm>
          <a:off x="6667500" y="1389391"/>
          <a:ext cx="276225" cy="255588"/>
        </p:xfrm>
        <a:graphic>
          <a:graphicData uri="http://schemas.openxmlformats.org/presentationml/2006/ole">
            <mc:AlternateContent xmlns:mc="http://schemas.openxmlformats.org/markup-compatibility/2006">
              <mc:Choice xmlns:v="urn:schemas-microsoft-com:vml" Requires="v">
                <p:oleObj spid="_x0000_s2537678" name="Equation" r:id="rId6" imgW="165100" imgH="152400" progId="Equation.DSMT4">
                  <p:embed/>
                </p:oleObj>
              </mc:Choice>
              <mc:Fallback>
                <p:oleObj name="Equation" r:id="rId6" imgW="165100" imgH="152400" progId="Equation.DSMT4">
                  <p:embed/>
                  <p:pic>
                    <p:nvPicPr>
                      <p:cNvPr id="0" name=""/>
                      <p:cNvPicPr/>
                      <p:nvPr/>
                    </p:nvPicPr>
                    <p:blipFill>
                      <a:blip r:embed="rId7"/>
                      <a:stretch>
                        <a:fillRect/>
                      </a:stretch>
                    </p:blipFill>
                    <p:spPr>
                      <a:xfrm>
                        <a:off x="6667500" y="1389391"/>
                        <a:ext cx="276225" cy="255588"/>
                      </a:xfrm>
                      <a:prstGeom prst="rect">
                        <a:avLst/>
                      </a:prstGeom>
                    </p:spPr>
                  </p:pic>
                </p:oleObj>
              </mc:Fallback>
            </mc:AlternateContent>
          </a:graphicData>
        </a:graphic>
      </p:graphicFrame>
      <p:cxnSp>
        <p:nvCxnSpPr>
          <p:cNvPr id="30" name="Straight Arrow Connector 29"/>
          <p:cNvCxnSpPr/>
          <p:nvPr/>
        </p:nvCxnSpPr>
        <p:spPr>
          <a:xfrm flipV="1">
            <a:off x="6311900" y="180598"/>
            <a:ext cx="1854200" cy="1464381"/>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6667500" y="459998"/>
            <a:ext cx="1854200" cy="1464381"/>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7023100" y="739398"/>
            <a:ext cx="1854200" cy="1464381"/>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27" name="Object 26"/>
          <p:cNvGraphicFramePr>
            <a:graphicFrameLocks noChangeAspect="1"/>
          </p:cNvGraphicFramePr>
          <p:nvPr>
            <p:extLst>
              <p:ext uri="{D42A27DB-BD31-4B8C-83A1-F6EECF244321}">
                <p14:modId xmlns:p14="http://schemas.microsoft.com/office/powerpoint/2010/main" val="4035056450"/>
              </p:ext>
            </p:extLst>
          </p:nvPr>
        </p:nvGraphicFramePr>
        <p:xfrm>
          <a:off x="6951664" y="1482347"/>
          <a:ext cx="63974" cy="81669"/>
        </p:xfrm>
        <a:graphic>
          <a:graphicData uri="http://schemas.openxmlformats.org/presentationml/2006/ole">
            <mc:AlternateContent xmlns:mc="http://schemas.openxmlformats.org/markup-compatibility/2006">
              <mc:Choice xmlns:v="urn:schemas-microsoft-com:vml" Requires="v">
                <p:oleObj spid="_x0000_s2537679" name="Equation" r:id="rId8" imgW="88900" imgH="114300" progId="Equation.DSMT4">
                  <p:embed/>
                </p:oleObj>
              </mc:Choice>
              <mc:Fallback>
                <p:oleObj name="Equation" r:id="rId8" imgW="88900" imgH="114300" progId="Equation.DSMT4">
                  <p:embed/>
                  <p:pic>
                    <p:nvPicPr>
                      <p:cNvPr id="0" name=""/>
                      <p:cNvPicPr/>
                      <p:nvPr/>
                    </p:nvPicPr>
                    <p:blipFill>
                      <a:blip r:embed="rId9"/>
                      <a:stretch>
                        <a:fillRect/>
                      </a:stretch>
                    </p:blipFill>
                    <p:spPr>
                      <a:xfrm>
                        <a:off x="6951664" y="1482347"/>
                        <a:ext cx="63974" cy="81669"/>
                      </a:xfrm>
                      <a:prstGeom prst="rect">
                        <a:avLst/>
                      </a:prstGeom>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555924129"/>
              </p:ext>
            </p:extLst>
          </p:nvPr>
        </p:nvGraphicFramePr>
        <p:xfrm>
          <a:off x="7937025" y="698563"/>
          <a:ext cx="63974" cy="81669"/>
        </p:xfrm>
        <a:graphic>
          <a:graphicData uri="http://schemas.openxmlformats.org/presentationml/2006/ole">
            <mc:AlternateContent xmlns:mc="http://schemas.openxmlformats.org/markup-compatibility/2006">
              <mc:Choice xmlns:v="urn:schemas-microsoft-com:vml" Requires="v">
                <p:oleObj spid="_x0000_s2537680" name="Equation" r:id="rId10" imgW="88900" imgH="114300" progId="Equation.DSMT4">
                  <p:embed/>
                </p:oleObj>
              </mc:Choice>
              <mc:Fallback>
                <p:oleObj name="Equation" r:id="rId10" imgW="88900" imgH="114300" progId="Equation.DSMT4">
                  <p:embed/>
                  <p:pic>
                    <p:nvPicPr>
                      <p:cNvPr id="0" name=""/>
                      <p:cNvPicPr/>
                      <p:nvPr/>
                    </p:nvPicPr>
                    <p:blipFill>
                      <a:blip r:embed="rId9"/>
                      <a:stretch>
                        <a:fillRect/>
                      </a:stretch>
                    </p:blipFill>
                    <p:spPr>
                      <a:xfrm>
                        <a:off x="7937025" y="698563"/>
                        <a:ext cx="63974" cy="81669"/>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3986773573"/>
              </p:ext>
            </p:extLst>
          </p:nvPr>
        </p:nvGraphicFramePr>
        <p:xfrm>
          <a:off x="7767637" y="505594"/>
          <a:ext cx="233362" cy="255588"/>
        </p:xfrm>
        <a:graphic>
          <a:graphicData uri="http://schemas.openxmlformats.org/presentationml/2006/ole">
            <mc:AlternateContent xmlns:mc="http://schemas.openxmlformats.org/markup-compatibility/2006">
              <mc:Choice xmlns:v="urn:schemas-microsoft-com:vml" Requires="v">
                <p:oleObj spid="_x0000_s2537681" name="Equation" r:id="rId11" imgW="139700" imgH="152400" progId="Equation.DSMT4">
                  <p:embed/>
                </p:oleObj>
              </mc:Choice>
              <mc:Fallback>
                <p:oleObj name="Equation" r:id="rId11" imgW="139700" imgH="152400" progId="Equation.DSMT4">
                  <p:embed/>
                  <p:pic>
                    <p:nvPicPr>
                      <p:cNvPr id="0" name=""/>
                      <p:cNvPicPr/>
                      <p:nvPr/>
                    </p:nvPicPr>
                    <p:blipFill>
                      <a:blip r:embed="rId12"/>
                      <a:stretch>
                        <a:fillRect/>
                      </a:stretch>
                    </p:blipFill>
                    <p:spPr>
                      <a:xfrm>
                        <a:off x="7767637" y="505594"/>
                        <a:ext cx="233362" cy="255588"/>
                      </a:xfrm>
                      <a:prstGeom prst="rect">
                        <a:avLst/>
                      </a:prstGeom>
                    </p:spPr>
                  </p:pic>
                </p:oleObj>
              </mc:Fallback>
            </mc:AlternateContent>
          </a:graphicData>
        </a:graphic>
      </p:graphicFrame>
      <p:sp>
        <p:nvSpPr>
          <p:cNvPr id="34" name="TextBox 33"/>
          <p:cNvSpPr txBox="1"/>
          <p:nvPr/>
        </p:nvSpPr>
        <p:spPr>
          <a:xfrm>
            <a:off x="797777" y="2175027"/>
            <a:ext cx="7921885" cy="707886"/>
          </a:xfrm>
          <a:prstGeom prst="rect">
            <a:avLst/>
          </a:prstGeom>
          <a:noFill/>
        </p:spPr>
        <p:txBody>
          <a:bodyPr wrap="square" rtlCol="0">
            <a:spAutoFit/>
          </a:bodyPr>
          <a:lstStyle/>
          <a:p>
            <a:r>
              <a:rPr lang="en-US" sz="2000" dirty="0">
                <a:solidFill>
                  <a:srgbClr val="FF0000"/>
                </a:solidFill>
                <a:latin typeface="Apple Chancery"/>
                <a:cs typeface="Apple Chancery"/>
              </a:rPr>
              <a:t>This is slightly tricky</a:t>
            </a:r>
            <a:r>
              <a:rPr lang="en-US" sz="2000" dirty="0">
                <a:latin typeface="Times New Roman"/>
                <a:cs typeface="Times New Roman"/>
              </a:rPr>
              <a:t>.  Define     on your sketch as shown.  Notice that the angle between    and     is       .  With that, we write:</a:t>
            </a:r>
            <a:endParaRPr lang="en-US" sz="2000" dirty="0">
              <a:solidFill>
                <a:srgbClr val="FF0000"/>
              </a:solidFill>
              <a:latin typeface="Times New Roman"/>
              <a:cs typeface="Times New Roman"/>
            </a:endParaRPr>
          </a:p>
        </p:txBody>
      </p:sp>
      <p:cxnSp>
        <p:nvCxnSpPr>
          <p:cNvPr id="36" name="Straight Arrow Connector 35"/>
          <p:cNvCxnSpPr/>
          <p:nvPr/>
        </p:nvCxnSpPr>
        <p:spPr>
          <a:xfrm>
            <a:off x="7981712" y="761573"/>
            <a:ext cx="240270" cy="305203"/>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37" name="Object 36"/>
          <p:cNvGraphicFramePr>
            <a:graphicFrameLocks noChangeAspect="1"/>
          </p:cNvGraphicFramePr>
          <p:nvPr>
            <p:extLst>
              <p:ext uri="{D42A27DB-BD31-4B8C-83A1-F6EECF244321}">
                <p14:modId xmlns:p14="http://schemas.microsoft.com/office/powerpoint/2010/main" val="2909414781"/>
              </p:ext>
            </p:extLst>
          </p:nvPr>
        </p:nvGraphicFramePr>
        <p:xfrm>
          <a:off x="7894636" y="892238"/>
          <a:ext cx="212725" cy="319088"/>
        </p:xfrm>
        <a:graphic>
          <a:graphicData uri="http://schemas.openxmlformats.org/presentationml/2006/ole">
            <mc:AlternateContent xmlns:mc="http://schemas.openxmlformats.org/markup-compatibility/2006">
              <mc:Choice xmlns:v="urn:schemas-microsoft-com:vml" Requires="v">
                <p:oleObj spid="_x0000_s2537682" name="Equation" r:id="rId13" imgW="127000" imgH="190500" progId="Equation.DSMT4">
                  <p:embed/>
                </p:oleObj>
              </mc:Choice>
              <mc:Fallback>
                <p:oleObj name="Equation" r:id="rId13" imgW="127000" imgH="190500" progId="Equation.DSMT4">
                  <p:embed/>
                  <p:pic>
                    <p:nvPicPr>
                      <p:cNvPr id="0" name=""/>
                      <p:cNvPicPr/>
                      <p:nvPr/>
                    </p:nvPicPr>
                    <p:blipFill>
                      <a:blip r:embed="rId14"/>
                      <a:stretch>
                        <a:fillRect/>
                      </a:stretch>
                    </p:blipFill>
                    <p:spPr>
                      <a:xfrm>
                        <a:off x="7894636" y="892238"/>
                        <a:ext cx="212725" cy="319088"/>
                      </a:xfrm>
                      <a:prstGeom prst="rect">
                        <a:avLst/>
                      </a:prstGeom>
                    </p:spPr>
                  </p:pic>
                </p:oleObj>
              </mc:Fallback>
            </mc:AlternateContent>
          </a:graphicData>
        </a:graphic>
      </p:graphicFrame>
      <p:cxnSp>
        <p:nvCxnSpPr>
          <p:cNvPr id="6" name="Straight Connector 5"/>
          <p:cNvCxnSpPr/>
          <p:nvPr/>
        </p:nvCxnSpPr>
        <p:spPr>
          <a:xfrm flipV="1">
            <a:off x="4076700" y="3352800"/>
            <a:ext cx="406400" cy="463550"/>
          </a:xfrm>
          <a:prstGeom prst="line">
            <a:avLst/>
          </a:pr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40" name="Object 39"/>
          <p:cNvGraphicFramePr>
            <a:graphicFrameLocks noChangeAspect="1"/>
          </p:cNvGraphicFramePr>
          <p:nvPr>
            <p:extLst>
              <p:ext uri="{D42A27DB-BD31-4B8C-83A1-F6EECF244321}">
                <p14:modId xmlns:p14="http://schemas.microsoft.com/office/powerpoint/2010/main" val="3131663139"/>
              </p:ext>
            </p:extLst>
          </p:nvPr>
        </p:nvGraphicFramePr>
        <p:xfrm>
          <a:off x="4467225" y="3213100"/>
          <a:ext cx="157163" cy="187325"/>
        </p:xfrm>
        <a:graphic>
          <a:graphicData uri="http://schemas.openxmlformats.org/presentationml/2006/ole">
            <mc:AlternateContent xmlns:mc="http://schemas.openxmlformats.org/markup-compatibility/2006">
              <mc:Choice xmlns:v="urn:schemas-microsoft-com:vml" Requires="v">
                <p:oleObj spid="_x0000_s2537683" name="Equation" r:id="rId15" imgW="127000" imgH="152400" progId="Equation.DSMT4">
                  <p:embed/>
                </p:oleObj>
              </mc:Choice>
              <mc:Fallback>
                <p:oleObj name="Equation" r:id="rId15" imgW="127000" imgH="152400" progId="Equation.DSMT4">
                  <p:embed/>
                  <p:pic>
                    <p:nvPicPr>
                      <p:cNvPr id="0" name=""/>
                      <p:cNvPicPr/>
                      <p:nvPr/>
                    </p:nvPicPr>
                    <p:blipFill>
                      <a:blip r:embed="rId16"/>
                      <a:stretch>
                        <a:fillRect/>
                      </a:stretch>
                    </p:blipFill>
                    <p:spPr>
                      <a:xfrm>
                        <a:off x="4467225" y="3213100"/>
                        <a:ext cx="157163" cy="187325"/>
                      </a:xfrm>
                      <a:prstGeom prst="rect">
                        <a:avLst/>
                      </a:prstGeom>
                    </p:spPr>
                  </p:pic>
                </p:oleObj>
              </mc:Fallback>
            </mc:AlternateContent>
          </a:graphicData>
        </a:graphic>
      </p:graphicFrame>
      <p:sp>
        <p:nvSpPr>
          <p:cNvPr id="44" name="TextBox 43"/>
          <p:cNvSpPr txBox="1"/>
          <p:nvPr/>
        </p:nvSpPr>
        <p:spPr>
          <a:xfrm>
            <a:off x="141141" y="4622800"/>
            <a:ext cx="9002859" cy="1015663"/>
          </a:xfrm>
          <a:prstGeom prst="rect">
            <a:avLst/>
          </a:prstGeom>
          <a:noFill/>
        </p:spPr>
        <p:txBody>
          <a:bodyPr wrap="square" rtlCol="0">
            <a:spAutoFit/>
          </a:bodyPr>
          <a:lstStyle/>
          <a:p>
            <a:r>
              <a:rPr lang="en-US" sz="2000">
                <a:solidFill>
                  <a:srgbClr val="FF0000"/>
                </a:solidFill>
                <a:latin typeface="Apple Chancery"/>
                <a:cs typeface="Apple Chancery"/>
              </a:rPr>
              <a:t>IMPORTANT POINT:  </a:t>
            </a:r>
            <a:r>
              <a:rPr lang="en-US" sz="2000" dirty="0">
                <a:solidFill>
                  <a:srgbClr val="0000FF"/>
                </a:solidFill>
                <a:latin typeface="Times New Roman"/>
                <a:cs typeface="Times New Roman"/>
              </a:rPr>
              <a:t>An </a:t>
            </a:r>
            <a:r>
              <a:rPr lang="en-US" sz="2000" i="1" dirty="0">
                <a:solidFill>
                  <a:srgbClr val="FF0000"/>
                </a:solidFill>
                <a:latin typeface="Times New Roman"/>
                <a:cs typeface="Times New Roman"/>
              </a:rPr>
              <a:t>EQUIPOTENTIAL</a:t>
            </a:r>
            <a:r>
              <a:rPr lang="en-US" sz="2000" dirty="0">
                <a:solidFill>
                  <a:srgbClr val="FF0000"/>
                </a:solidFill>
                <a:latin typeface="Times New Roman"/>
                <a:cs typeface="Times New Roman"/>
              </a:rPr>
              <a:t> </a:t>
            </a:r>
            <a:r>
              <a:rPr lang="en-US" sz="2000" i="1" dirty="0">
                <a:solidFill>
                  <a:srgbClr val="FF0000"/>
                </a:solidFill>
                <a:latin typeface="Times New Roman"/>
                <a:cs typeface="Times New Roman"/>
              </a:rPr>
              <a:t>LINE</a:t>
            </a:r>
            <a:r>
              <a:rPr lang="en-US" sz="2000" i="1" dirty="0">
                <a:latin typeface="Times New Roman"/>
                <a:cs typeface="Times New Roman"/>
              </a:rPr>
              <a:t> </a:t>
            </a:r>
            <a:r>
              <a:rPr lang="en-US" sz="2000" dirty="0">
                <a:latin typeface="Times New Roman"/>
                <a:cs typeface="Times New Roman"/>
              </a:rPr>
              <a:t>is a line upon which </a:t>
            </a:r>
            <a:r>
              <a:rPr lang="en-US" sz="2000" dirty="0">
                <a:solidFill>
                  <a:srgbClr val="0000FF"/>
                </a:solidFill>
                <a:latin typeface="Times New Roman"/>
                <a:cs typeface="Times New Roman"/>
              </a:rPr>
              <a:t>every point has </a:t>
            </a:r>
            <a:r>
              <a:rPr lang="en-US" sz="2000" dirty="0">
                <a:latin typeface="Times New Roman"/>
                <a:cs typeface="Times New Roman"/>
              </a:rPr>
              <a:t>the </a:t>
            </a:r>
            <a:r>
              <a:rPr lang="en-US" sz="2000" dirty="0">
                <a:solidFill>
                  <a:srgbClr val="0000FF"/>
                </a:solidFill>
                <a:latin typeface="Times New Roman"/>
                <a:cs typeface="Times New Roman"/>
              </a:rPr>
              <a:t>same electrical potential</a:t>
            </a:r>
            <a:r>
              <a:rPr lang="en-US" sz="2000" dirty="0">
                <a:latin typeface="Times New Roman"/>
                <a:cs typeface="Times New Roman"/>
              </a:rPr>
              <a:t>.  Points </a:t>
            </a:r>
            <a:r>
              <a:rPr lang="en-US" sz="2000" dirty="0">
                <a:solidFill>
                  <a:srgbClr val="FF0000"/>
                </a:solidFill>
                <a:latin typeface="Times New Roman"/>
                <a:cs typeface="Times New Roman"/>
              </a:rPr>
              <a:t>B</a:t>
            </a:r>
            <a:r>
              <a:rPr lang="en-US" sz="2000" dirty="0">
                <a:latin typeface="Times New Roman"/>
                <a:cs typeface="Times New Roman"/>
              </a:rPr>
              <a:t> and </a:t>
            </a:r>
            <a:r>
              <a:rPr lang="en-US" sz="2000" dirty="0">
                <a:solidFill>
                  <a:srgbClr val="FF0000"/>
                </a:solidFill>
                <a:latin typeface="Times New Roman"/>
                <a:cs typeface="Times New Roman"/>
              </a:rPr>
              <a:t>C</a:t>
            </a:r>
            <a:r>
              <a:rPr lang="en-US" sz="2000" dirty="0">
                <a:latin typeface="Times New Roman"/>
                <a:cs typeface="Times New Roman"/>
              </a:rPr>
              <a:t> are </a:t>
            </a:r>
            <a:r>
              <a:rPr lang="en-US" sz="2000" dirty="0">
                <a:solidFill>
                  <a:srgbClr val="0000FF"/>
                </a:solidFill>
                <a:latin typeface="Times New Roman"/>
                <a:cs typeface="Times New Roman"/>
              </a:rPr>
              <a:t>on</a:t>
            </a:r>
            <a:r>
              <a:rPr lang="en-US" sz="2000" dirty="0">
                <a:latin typeface="Times New Roman"/>
                <a:cs typeface="Times New Roman"/>
              </a:rPr>
              <a:t> the </a:t>
            </a:r>
            <a:r>
              <a:rPr lang="en-US" sz="2000" i="1" dirty="0">
                <a:solidFill>
                  <a:srgbClr val="0000FF"/>
                </a:solidFill>
                <a:latin typeface="Times New Roman"/>
                <a:cs typeface="Times New Roman"/>
              </a:rPr>
              <a:t>5-volt equipotential line</a:t>
            </a:r>
            <a:r>
              <a:rPr lang="en-US" sz="2000" dirty="0">
                <a:solidFill>
                  <a:srgbClr val="0000FF"/>
                </a:solidFill>
                <a:latin typeface="Times New Roman"/>
                <a:cs typeface="Times New Roman"/>
              </a:rPr>
              <a:t>.</a:t>
            </a:r>
            <a:r>
              <a:rPr lang="en-US" sz="2000" dirty="0">
                <a:latin typeface="Times New Roman"/>
                <a:cs typeface="Times New Roman"/>
              </a:rPr>
              <a:t> </a:t>
            </a:r>
            <a:endParaRPr lang="en-US" sz="2000" dirty="0">
              <a:solidFill>
                <a:srgbClr val="FF0000"/>
              </a:solidFill>
              <a:latin typeface="Times New Roman"/>
              <a:cs typeface="Times New Roman"/>
            </a:endParaRPr>
          </a:p>
        </p:txBody>
      </p:sp>
      <p:graphicFrame>
        <p:nvGraphicFramePr>
          <p:cNvPr id="38" name="Object 37"/>
          <p:cNvGraphicFramePr>
            <a:graphicFrameLocks noChangeAspect="1"/>
          </p:cNvGraphicFramePr>
          <p:nvPr>
            <p:extLst>
              <p:ext uri="{D42A27DB-BD31-4B8C-83A1-F6EECF244321}">
                <p14:modId xmlns:p14="http://schemas.microsoft.com/office/powerpoint/2010/main" val="3447976188"/>
              </p:ext>
            </p:extLst>
          </p:nvPr>
        </p:nvGraphicFramePr>
        <p:xfrm>
          <a:off x="8209282" y="804838"/>
          <a:ext cx="233362" cy="255588"/>
        </p:xfrm>
        <a:graphic>
          <a:graphicData uri="http://schemas.openxmlformats.org/presentationml/2006/ole">
            <mc:AlternateContent xmlns:mc="http://schemas.openxmlformats.org/markup-compatibility/2006">
              <mc:Choice xmlns:v="urn:schemas-microsoft-com:vml" Requires="v">
                <p:oleObj spid="_x0000_s2537684" name="Equation" r:id="rId17" imgW="139700" imgH="152400" progId="Equation.DSMT4">
                  <p:embed/>
                </p:oleObj>
              </mc:Choice>
              <mc:Fallback>
                <p:oleObj name="Equation" r:id="rId17" imgW="139700" imgH="152400" progId="Equation.DSMT4">
                  <p:embed/>
                  <p:pic>
                    <p:nvPicPr>
                      <p:cNvPr id="0" name=""/>
                      <p:cNvPicPr/>
                      <p:nvPr/>
                    </p:nvPicPr>
                    <p:blipFill>
                      <a:blip r:embed="rId18"/>
                      <a:stretch>
                        <a:fillRect/>
                      </a:stretch>
                    </p:blipFill>
                    <p:spPr>
                      <a:xfrm>
                        <a:off x="8209282" y="804838"/>
                        <a:ext cx="233362" cy="255588"/>
                      </a:xfrm>
                      <a:prstGeom prst="rect">
                        <a:avLst/>
                      </a:prstGeom>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1411601448"/>
              </p:ext>
            </p:extLst>
          </p:nvPr>
        </p:nvGraphicFramePr>
        <p:xfrm>
          <a:off x="8209282" y="1051782"/>
          <a:ext cx="63974" cy="81669"/>
        </p:xfrm>
        <a:graphic>
          <a:graphicData uri="http://schemas.openxmlformats.org/presentationml/2006/ole">
            <mc:AlternateContent xmlns:mc="http://schemas.openxmlformats.org/markup-compatibility/2006">
              <mc:Choice xmlns:v="urn:schemas-microsoft-com:vml" Requires="v">
                <p:oleObj spid="_x0000_s2537685" name="Equation" r:id="rId19" imgW="88900" imgH="114300" progId="Equation.DSMT4">
                  <p:embed/>
                </p:oleObj>
              </mc:Choice>
              <mc:Fallback>
                <p:oleObj name="Equation" r:id="rId19" imgW="88900" imgH="114300" progId="Equation.DSMT4">
                  <p:embed/>
                  <p:pic>
                    <p:nvPicPr>
                      <p:cNvPr id="0" name=""/>
                      <p:cNvPicPr/>
                      <p:nvPr/>
                    </p:nvPicPr>
                    <p:blipFill>
                      <a:blip r:embed="rId9"/>
                      <a:stretch>
                        <a:fillRect/>
                      </a:stretch>
                    </p:blipFill>
                    <p:spPr>
                      <a:xfrm>
                        <a:off x="8209282" y="1051782"/>
                        <a:ext cx="63974" cy="81669"/>
                      </a:xfrm>
                      <a:prstGeom prst="rect">
                        <a:avLst/>
                      </a:prstGeom>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2600538668"/>
              </p:ext>
            </p:extLst>
          </p:nvPr>
        </p:nvGraphicFramePr>
        <p:xfrm>
          <a:off x="4373563" y="496888"/>
          <a:ext cx="1298575" cy="338137"/>
        </p:xfrm>
        <a:graphic>
          <a:graphicData uri="http://schemas.openxmlformats.org/presentationml/2006/ole">
            <mc:AlternateContent xmlns:mc="http://schemas.openxmlformats.org/markup-compatibility/2006">
              <mc:Choice xmlns:v="urn:schemas-microsoft-com:vml" Requires="v">
                <p:oleObj spid="_x0000_s2537686" name="Equation" r:id="rId20" imgW="774700" imgH="203200" progId="Equation.DSMT4">
                  <p:embed/>
                </p:oleObj>
              </mc:Choice>
              <mc:Fallback>
                <p:oleObj name="Equation" r:id="rId20" imgW="774700" imgH="203200" progId="Equation.DSMT4">
                  <p:embed/>
                  <p:pic>
                    <p:nvPicPr>
                      <p:cNvPr id="0" name=""/>
                      <p:cNvPicPr/>
                      <p:nvPr/>
                    </p:nvPicPr>
                    <p:blipFill>
                      <a:blip r:embed="rId21"/>
                      <a:stretch>
                        <a:fillRect/>
                      </a:stretch>
                    </p:blipFill>
                    <p:spPr>
                      <a:xfrm>
                        <a:off x="4373563" y="496888"/>
                        <a:ext cx="1298575" cy="338137"/>
                      </a:xfrm>
                      <a:prstGeom prst="rect">
                        <a:avLst/>
                      </a:prstGeom>
                    </p:spPr>
                  </p:pic>
                </p:oleObj>
              </mc:Fallback>
            </mc:AlternateContent>
          </a:graphicData>
        </a:graphic>
      </p:graphicFrame>
      <p:graphicFrame>
        <p:nvGraphicFramePr>
          <p:cNvPr id="46" name="Object 45"/>
          <p:cNvGraphicFramePr>
            <a:graphicFrameLocks noChangeAspect="1"/>
          </p:cNvGraphicFramePr>
          <p:nvPr>
            <p:extLst>
              <p:ext uri="{D42A27DB-BD31-4B8C-83A1-F6EECF244321}">
                <p14:modId xmlns:p14="http://schemas.microsoft.com/office/powerpoint/2010/main" val="592030690"/>
              </p:ext>
            </p:extLst>
          </p:nvPr>
        </p:nvGraphicFramePr>
        <p:xfrm>
          <a:off x="2370099" y="2484348"/>
          <a:ext cx="212725" cy="317500"/>
        </p:xfrm>
        <a:graphic>
          <a:graphicData uri="http://schemas.openxmlformats.org/presentationml/2006/ole">
            <mc:AlternateContent xmlns:mc="http://schemas.openxmlformats.org/markup-compatibility/2006">
              <mc:Choice xmlns:v="urn:schemas-microsoft-com:vml" Requires="v">
                <p:oleObj spid="_x0000_s2537687" name="Equation" r:id="rId22" imgW="127000" imgH="190500" progId="Equation.DSMT4">
                  <p:embed/>
                </p:oleObj>
              </mc:Choice>
              <mc:Fallback>
                <p:oleObj name="Equation" r:id="rId22" imgW="127000" imgH="190500" progId="Equation.DSMT4">
                  <p:embed/>
                  <p:pic>
                    <p:nvPicPr>
                      <p:cNvPr id="0" name=""/>
                      <p:cNvPicPr/>
                      <p:nvPr/>
                    </p:nvPicPr>
                    <p:blipFill>
                      <a:blip r:embed="rId23"/>
                      <a:stretch>
                        <a:fillRect/>
                      </a:stretch>
                    </p:blipFill>
                    <p:spPr>
                      <a:xfrm>
                        <a:off x="2370099" y="2484348"/>
                        <a:ext cx="212725" cy="317500"/>
                      </a:xfrm>
                      <a:prstGeom prst="rect">
                        <a:avLst/>
                      </a:prstGeom>
                    </p:spPr>
                  </p:pic>
                </p:oleObj>
              </mc:Fallback>
            </mc:AlternateContent>
          </a:graphicData>
        </a:graphic>
      </p:graphicFrame>
      <p:graphicFrame>
        <p:nvGraphicFramePr>
          <p:cNvPr id="47" name="Object 46"/>
          <p:cNvGraphicFramePr>
            <a:graphicFrameLocks noChangeAspect="1"/>
          </p:cNvGraphicFramePr>
          <p:nvPr>
            <p:extLst>
              <p:ext uri="{D42A27DB-BD31-4B8C-83A1-F6EECF244321}">
                <p14:modId xmlns:p14="http://schemas.microsoft.com/office/powerpoint/2010/main" val="511991457"/>
              </p:ext>
            </p:extLst>
          </p:nvPr>
        </p:nvGraphicFramePr>
        <p:xfrm>
          <a:off x="3011167" y="2495512"/>
          <a:ext cx="234950" cy="317500"/>
        </p:xfrm>
        <a:graphic>
          <a:graphicData uri="http://schemas.openxmlformats.org/presentationml/2006/ole">
            <mc:AlternateContent xmlns:mc="http://schemas.openxmlformats.org/markup-compatibility/2006">
              <mc:Choice xmlns:v="urn:schemas-microsoft-com:vml" Requires="v">
                <p:oleObj spid="_x0000_s2537688" name="Equation" r:id="rId24" imgW="139700" imgH="190500" progId="Equation.DSMT4">
                  <p:embed/>
                </p:oleObj>
              </mc:Choice>
              <mc:Fallback>
                <p:oleObj name="Equation" r:id="rId24" imgW="139700" imgH="190500" progId="Equation.DSMT4">
                  <p:embed/>
                  <p:pic>
                    <p:nvPicPr>
                      <p:cNvPr id="0" name=""/>
                      <p:cNvPicPr/>
                      <p:nvPr/>
                    </p:nvPicPr>
                    <p:blipFill>
                      <a:blip r:embed="rId25"/>
                      <a:stretch>
                        <a:fillRect/>
                      </a:stretch>
                    </p:blipFill>
                    <p:spPr>
                      <a:xfrm>
                        <a:off x="3011167" y="2495512"/>
                        <a:ext cx="234950" cy="317500"/>
                      </a:xfrm>
                      <a:prstGeom prst="rect">
                        <a:avLst/>
                      </a:prstGeom>
                    </p:spPr>
                  </p:pic>
                </p:oleObj>
              </mc:Fallback>
            </mc:AlternateContent>
          </a:graphicData>
        </a:graphic>
      </p:graphicFrame>
      <p:graphicFrame>
        <p:nvGraphicFramePr>
          <p:cNvPr id="48" name="Object 47"/>
          <p:cNvGraphicFramePr>
            <a:graphicFrameLocks noChangeAspect="1"/>
          </p:cNvGraphicFramePr>
          <p:nvPr>
            <p:extLst>
              <p:ext uri="{D42A27DB-BD31-4B8C-83A1-F6EECF244321}">
                <p14:modId xmlns:p14="http://schemas.microsoft.com/office/powerpoint/2010/main" val="14303946"/>
              </p:ext>
            </p:extLst>
          </p:nvPr>
        </p:nvGraphicFramePr>
        <p:xfrm>
          <a:off x="3514725" y="2500313"/>
          <a:ext cx="430213" cy="317500"/>
        </p:xfrm>
        <a:graphic>
          <a:graphicData uri="http://schemas.openxmlformats.org/presentationml/2006/ole">
            <mc:AlternateContent xmlns:mc="http://schemas.openxmlformats.org/markup-compatibility/2006">
              <mc:Choice xmlns:v="urn:schemas-microsoft-com:vml" Requires="v">
                <p:oleObj spid="_x0000_s2537689" name="Equation" r:id="rId26" imgW="254000" imgH="190500" progId="Equation.DSMT4">
                  <p:embed/>
                </p:oleObj>
              </mc:Choice>
              <mc:Fallback>
                <p:oleObj name="Equation" r:id="rId26" imgW="254000" imgH="190500" progId="Equation.DSMT4">
                  <p:embed/>
                  <p:pic>
                    <p:nvPicPr>
                      <p:cNvPr id="0" name=""/>
                      <p:cNvPicPr/>
                      <p:nvPr/>
                    </p:nvPicPr>
                    <p:blipFill>
                      <a:blip r:embed="rId27"/>
                      <a:stretch>
                        <a:fillRect/>
                      </a:stretch>
                    </p:blipFill>
                    <p:spPr>
                      <a:xfrm>
                        <a:off x="3514725" y="2500313"/>
                        <a:ext cx="430213" cy="317500"/>
                      </a:xfrm>
                      <a:prstGeom prst="rect">
                        <a:avLst/>
                      </a:prstGeom>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96989102"/>
              </p:ext>
            </p:extLst>
          </p:nvPr>
        </p:nvGraphicFramePr>
        <p:xfrm>
          <a:off x="1298576" y="1037847"/>
          <a:ext cx="1233487" cy="466725"/>
        </p:xfrm>
        <a:graphic>
          <a:graphicData uri="http://schemas.openxmlformats.org/presentationml/2006/ole">
            <mc:AlternateContent xmlns:mc="http://schemas.openxmlformats.org/markup-compatibility/2006">
              <mc:Choice xmlns:v="urn:schemas-microsoft-com:vml" Requires="v">
                <p:oleObj spid="_x0000_s2537690" name="Equation" r:id="rId28" imgW="736600" imgH="279400" progId="Equation.DSMT4">
                  <p:embed/>
                </p:oleObj>
              </mc:Choice>
              <mc:Fallback>
                <p:oleObj name="Equation" r:id="rId28" imgW="736600" imgH="279400" progId="Equation.DSMT4">
                  <p:embed/>
                  <p:pic>
                    <p:nvPicPr>
                      <p:cNvPr id="0" name=""/>
                      <p:cNvPicPr/>
                      <p:nvPr/>
                    </p:nvPicPr>
                    <p:blipFill>
                      <a:blip r:embed="rId29"/>
                      <a:stretch>
                        <a:fillRect/>
                      </a:stretch>
                    </p:blipFill>
                    <p:spPr>
                      <a:xfrm>
                        <a:off x="1298576" y="1037847"/>
                        <a:ext cx="1233487" cy="466725"/>
                      </a:xfrm>
                      <a:prstGeom prst="rect">
                        <a:avLst/>
                      </a:prstGeom>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1099083853"/>
              </p:ext>
            </p:extLst>
          </p:nvPr>
        </p:nvGraphicFramePr>
        <p:xfrm>
          <a:off x="4091461" y="2157354"/>
          <a:ext cx="212725" cy="317500"/>
        </p:xfrm>
        <a:graphic>
          <a:graphicData uri="http://schemas.openxmlformats.org/presentationml/2006/ole">
            <mc:AlternateContent xmlns:mc="http://schemas.openxmlformats.org/markup-compatibility/2006">
              <mc:Choice xmlns:v="urn:schemas-microsoft-com:vml" Requires="v">
                <p:oleObj spid="_x0000_s2537691" name="Equation" r:id="rId30" imgW="127000" imgH="190500" progId="Equation.DSMT4">
                  <p:embed/>
                </p:oleObj>
              </mc:Choice>
              <mc:Fallback>
                <p:oleObj name="Equation" r:id="rId30" imgW="127000" imgH="190500" progId="Equation.DSMT4">
                  <p:embed/>
                  <p:pic>
                    <p:nvPicPr>
                      <p:cNvPr id="0" name=""/>
                      <p:cNvPicPr/>
                      <p:nvPr/>
                    </p:nvPicPr>
                    <p:blipFill>
                      <a:blip r:embed="rId23"/>
                      <a:stretch>
                        <a:fillRect/>
                      </a:stretch>
                    </p:blipFill>
                    <p:spPr>
                      <a:xfrm>
                        <a:off x="4091461" y="2157354"/>
                        <a:ext cx="212725" cy="317500"/>
                      </a:xfrm>
                      <a:prstGeom prst="rect">
                        <a:avLst/>
                      </a:prstGeom>
                    </p:spPr>
                  </p:pic>
                </p:oleObj>
              </mc:Fallback>
            </mc:AlternateContent>
          </a:graphicData>
        </a:graphic>
      </p:graphicFrame>
      <p:sp>
        <p:nvSpPr>
          <p:cNvPr id="43" name="TextBox 42"/>
          <p:cNvSpPr txBox="1"/>
          <p:nvPr/>
        </p:nvSpPr>
        <p:spPr>
          <a:xfrm>
            <a:off x="141141" y="5625426"/>
            <a:ext cx="9002859" cy="707886"/>
          </a:xfrm>
          <a:prstGeom prst="rect">
            <a:avLst/>
          </a:prstGeom>
          <a:noFill/>
        </p:spPr>
        <p:txBody>
          <a:bodyPr wrap="square" rtlCol="0">
            <a:spAutoFit/>
          </a:bodyPr>
          <a:lstStyle/>
          <a:p>
            <a:r>
              <a:rPr lang="en-US" sz="2000" dirty="0">
                <a:solidFill>
                  <a:srgbClr val="FF0000"/>
                </a:solidFill>
                <a:latin typeface="Apple Chancery"/>
                <a:cs typeface="Apple Chancery"/>
              </a:rPr>
              <a:t>IMPORTANT POINT:  </a:t>
            </a:r>
            <a:r>
              <a:rPr lang="en-US" sz="2000" i="1" dirty="0">
                <a:solidFill>
                  <a:srgbClr val="FF0000"/>
                </a:solidFill>
                <a:latin typeface="Times New Roman"/>
                <a:cs typeface="Times New Roman"/>
              </a:rPr>
              <a:t>Equipotential lines </a:t>
            </a:r>
            <a:r>
              <a:rPr lang="en-US" sz="2000" dirty="0">
                <a:latin typeface="Times New Roman"/>
                <a:cs typeface="Times New Roman"/>
              </a:rPr>
              <a:t>are </a:t>
            </a:r>
            <a:r>
              <a:rPr lang="en-US" sz="2000" dirty="0">
                <a:solidFill>
                  <a:srgbClr val="0000FF"/>
                </a:solidFill>
                <a:latin typeface="Times New Roman"/>
                <a:cs typeface="Times New Roman"/>
              </a:rPr>
              <a:t>ALWAYS perpendicular to</a:t>
            </a:r>
            <a:r>
              <a:rPr lang="en-US" sz="2000" dirty="0">
                <a:latin typeface="Times New Roman"/>
                <a:cs typeface="Times New Roman"/>
              </a:rPr>
              <a:t> </a:t>
            </a:r>
            <a:r>
              <a:rPr lang="en-US" sz="2000" i="1" dirty="0">
                <a:solidFill>
                  <a:srgbClr val="FF0000"/>
                </a:solidFill>
                <a:latin typeface="Times New Roman"/>
                <a:cs typeface="Times New Roman"/>
              </a:rPr>
              <a:t>electric field lines</a:t>
            </a:r>
            <a:r>
              <a:rPr lang="en-US" sz="2000" dirty="0">
                <a:latin typeface="Times New Roman"/>
                <a:cs typeface="Times New Roman"/>
              </a:rPr>
              <a:t>.</a:t>
            </a:r>
            <a:endParaRPr lang="en-US" sz="2000" dirty="0">
              <a:solidFill>
                <a:srgbClr val="FF0000"/>
              </a:solidFill>
              <a:latin typeface="Times New Roman"/>
              <a:cs typeface="Times New Roman"/>
            </a:endParaRPr>
          </a:p>
        </p:txBody>
      </p:sp>
    </p:spTree>
    <p:extLst>
      <p:ext uri="{BB962C8B-B14F-4D97-AF65-F5344CB8AC3E}">
        <p14:creationId xmlns:p14="http://schemas.microsoft.com/office/powerpoint/2010/main" val="135987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dissolve">
                                      <p:cBhvr>
                                        <p:cTn id="7" dur="500"/>
                                        <p:tgtEl>
                                          <p:spTgt spid="41"/>
                                        </p:tgtEl>
                                      </p:cBhvr>
                                    </p:animEffect>
                                  </p:childTnLst>
                                </p:cTn>
                              </p:par>
                              <p:par>
                                <p:cTn id="8" presetID="9" presetClass="entr" presetSubtype="0"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dissolve">
                                      <p:cBhvr>
                                        <p:cTn id="10" dur="500"/>
                                        <p:tgtEl>
                                          <p:spTgt spid="48"/>
                                        </p:tgtEl>
                                      </p:cBhvr>
                                    </p:animEffect>
                                  </p:childTnLst>
                                </p:cTn>
                              </p:par>
                              <p:par>
                                <p:cTn id="11" presetID="9"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dissolve">
                                      <p:cBhvr>
                                        <p:cTn id="13" dur="500"/>
                                        <p:tgtEl>
                                          <p:spTgt spid="47"/>
                                        </p:tgtEl>
                                      </p:cBhvr>
                                    </p:animEffect>
                                  </p:childTnLst>
                                </p:cTn>
                              </p:par>
                              <p:par>
                                <p:cTn id="14" presetID="9" presetClass="entr" presetSubtype="0" fill="hold"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dissolve">
                                      <p:cBhvr>
                                        <p:cTn id="16" dur="500"/>
                                        <p:tgtEl>
                                          <p:spTgt spid="4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dissolve">
                                      <p:cBhvr>
                                        <p:cTn id="19" dur="500"/>
                                        <p:tgtEl>
                                          <p:spTgt spid="34"/>
                                        </p:tgtEl>
                                      </p:cBhvr>
                                    </p:animEffect>
                                  </p:childTnLst>
                                </p:cTn>
                              </p:par>
                              <p:par>
                                <p:cTn id="20" presetID="9"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dissolve">
                                      <p:cBhvr>
                                        <p:cTn id="22" dur="500"/>
                                        <p:tgtEl>
                                          <p:spTgt spid="36"/>
                                        </p:tgtEl>
                                      </p:cBhvr>
                                    </p:animEffect>
                                  </p:childTnLst>
                                </p:cTn>
                              </p:par>
                              <p:par>
                                <p:cTn id="23" presetID="9"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dissolve">
                                      <p:cBhvr>
                                        <p:cTn id="25" dur="500"/>
                                        <p:tgtEl>
                                          <p:spTgt spid="37"/>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dissolve">
                                      <p:cBhvr>
                                        <p:cTn id="30" dur="500"/>
                                        <p:tgtEl>
                                          <p:spTgt spid="40"/>
                                        </p:tgtEl>
                                      </p:cBhvr>
                                    </p:animEffect>
                                  </p:childTnLst>
                                </p:cTn>
                              </p:par>
                              <p:par>
                                <p:cTn id="31" presetID="9"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dissolve">
                                      <p:cBhvr>
                                        <p:cTn id="33" dur="500"/>
                                        <p:tgtEl>
                                          <p:spTgt spid="6"/>
                                        </p:tgtEl>
                                      </p:cBhvr>
                                    </p:animEffect>
                                  </p:childTnLst>
                                </p:cTn>
                              </p:par>
                              <p:par>
                                <p:cTn id="34" presetID="9" presetClass="entr" presetSubtype="0" fill="hold" nodeType="with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dissolve">
                                      <p:cBhvr>
                                        <p:cTn id="36" dur="500"/>
                                        <p:tgtEl>
                                          <p:spTgt spid="64"/>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dissolve">
                                      <p:cBhvr>
                                        <p:cTn id="41" dur="500"/>
                                        <p:tgtEl>
                                          <p:spTgt spid="44"/>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dissolve">
                                      <p:cBhvr>
                                        <p:cTn id="4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4" grpId="0"/>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a:xfrm>
            <a:off x="0" y="0"/>
            <a:ext cx="9144000" cy="685800"/>
          </a:xfrm>
        </p:spPr>
        <p:txBody>
          <a:bodyPr>
            <a:normAutofit/>
          </a:bodyPr>
          <a:lstStyle/>
          <a:p>
            <a:pPr algn="l" eaLnBrk="1" hangingPunct="1"/>
            <a:r>
              <a:rPr lang="en-US" sz="2800" dirty="0">
                <a:solidFill>
                  <a:srgbClr val="FF0000"/>
                </a:solidFill>
                <a:latin typeface="Apple Chancery"/>
                <a:ea typeface="ＭＳ Ｐゴシック" charset="0"/>
                <a:cs typeface="Apple Chancery"/>
              </a:rPr>
              <a:t>Electric Potential contours </a:t>
            </a:r>
            <a:r>
              <a:rPr lang="en-US" sz="2000" dirty="0">
                <a:latin typeface="Gill Sans" charset="0"/>
                <a:ea typeface="ＭＳ Ｐゴシック" charset="0"/>
                <a:cs typeface="ＭＳ Ｐゴシック" charset="0"/>
              </a:rPr>
              <a:t>(courtesy of Mr. White)</a:t>
            </a:r>
            <a:endParaRPr lang="en-US" sz="2800" dirty="0">
              <a:latin typeface="Gill Sans" charset="0"/>
              <a:ea typeface="ＭＳ Ｐゴシック" charset="0"/>
              <a:cs typeface="ＭＳ Ｐゴシック" charset="0"/>
            </a:endParaRPr>
          </a:p>
        </p:txBody>
      </p:sp>
      <p:sp>
        <p:nvSpPr>
          <p:cNvPr id="48132" name="Text Box 5"/>
          <p:cNvSpPr txBox="1">
            <a:spLocks noChangeArrowheads="1"/>
          </p:cNvSpPr>
          <p:nvPr/>
        </p:nvSpPr>
        <p:spPr bwMode="auto">
          <a:xfrm>
            <a:off x="76200" y="1158339"/>
            <a:ext cx="31242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9850" indent="-4763">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dirty="0">
                <a:latin typeface="Gill Sans" charset="0"/>
                <a:cs typeface="Gill Sans" charset="0"/>
              </a:rPr>
              <a:t>What are the potentials of each of the charges shown here? What do these potential values represent?</a:t>
            </a:r>
          </a:p>
        </p:txBody>
      </p:sp>
      <p:graphicFrame>
        <p:nvGraphicFramePr>
          <p:cNvPr id="48130" name="Object 2"/>
          <p:cNvGraphicFramePr>
            <a:graphicFrameLocks noChangeAspect="1"/>
          </p:cNvGraphicFramePr>
          <p:nvPr>
            <p:extLst>
              <p:ext uri="{D42A27DB-BD31-4B8C-83A1-F6EECF244321}">
                <p14:modId xmlns:p14="http://schemas.microsoft.com/office/powerpoint/2010/main" val="264499695"/>
              </p:ext>
            </p:extLst>
          </p:nvPr>
        </p:nvGraphicFramePr>
        <p:xfrm>
          <a:off x="482600" y="2815158"/>
          <a:ext cx="1905000" cy="968027"/>
        </p:xfrm>
        <a:graphic>
          <a:graphicData uri="http://schemas.openxmlformats.org/presentationml/2006/ole">
            <mc:AlternateContent xmlns:mc="http://schemas.openxmlformats.org/markup-compatibility/2006">
              <mc:Choice xmlns:v="urn:schemas-microsoft-com:vml" Requires="v">
                <p:oleObj spid="_x0000_s2195547" name="Equation" r:id="rId4" imgW="800100" imgH="406400" progId="Equation.DSMT4">
                  <p:embed/>
                </p:oleObj>
              </mc:Choice>
              <mc:Fallback>
                <p:oleObj name="Equation" r:id="rId4" imgW="800100" imgH="4064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600" y="2815158"/>
                        <a:ext cx="1905000" cy="968027"/>
                      </a:xfrm>
                      <a:prstGeom prst="rect">
                        <a:avLst/>
                      </a:prstGeom>
                      <a:noFill/>
                      <a:ln>
                        <a:noFill/>
                      </a:ln>
                      <a:effectLst/>
                    </p:spPr>
                  </p:pic>
                </p:oleObj>
              </mc:Fallback>
            </mc:AlternateContent>
          </a:graphicData>
        </a:graphic>
      </p:graphicFrame>
      <p:pic>
        <p:nvPicPr>
          <p:cNvPr id="48133" name="Picture 1030" descr="dipo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1143000"/>
            <a:ext cx="5208588" cy="5414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7"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14.)</a:t>
            </a:r>
          </a:p>
        </p:txBody>
      </p:sp>
    </p:spTree>
    <p:extLst>
      <p:ext uri="{BB962C8B-B14F-4D97-AF65-F5344CB8AC3E}">
        <p14:creationId xmlns:p14="http://schemas.microsoft.com/office/powerpoint/2010/main" val="82357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0"/>
            <a:ext cx="9144000" cy="1117600"/>
          </a:xfrm>
        </p:spPr>
        <p:txBody>
          <a:bodyPr>
            <a:normAutofit fontScale="90000"/>
          </a:bodyPr>
          <a:lstStyle/>
          <a:p>
            <a:pPr eaLnBrk="1" hangingPunct="1"/>
            <a:r>
              <a:rPr lang="en-US" sz="4800" dirty="0">
                <a:latin typeface="Times New Roman"/>
                <a:ea typeface="ＭＳ Ｐゴシック" charset="0"/>
                <a:cs typeface="Times New Roman"/>
              </a:rPr>
              <a:t>Equipotential Lines </a:t>
            </a:r>
            <a:br>
              <a:rPr lang="en-US" sz="4800" dirty="0">
                <a:latin typeface="Times New Roman"/>
                <a:ea typeface="ＭＳ Ｐゴシック" charset="0"/>
                <a:cs typeface="Times New Roman"/>
              </a:rPr>
            </a:br>
            <a:r>
              <a:rPr lang="en-US" sz="3100" dirty="0">
                <a:latin typeface="Times New Roman"/>
                <a:ea typeface="ＭＳ Ｐゴシック" charset="0"/>
                <a:cs typeface="Times New Roman"/>
              </a:rPr>
              <a:t>(courtesy of Mr. White)</a:t>
            </a:r>
            <a:endParaRPr lang="en-US" sz="4000" dirty="0">
              <a:latin typeface="Times New Roman"/>
              <a:ea typeface="ＭＳ Ｐゴシック" charset="0"/>
              <a:cs typeface="Times New Roman"/>
            </a:endParaRPr>
          </a:p>
        </p:txBody>
      </p:sp>
      <p:sp>
        <p:nvSpPr>
          <p:cNvPr id="50179" name="Text Box 5"/>
          <p:cNvSpPr txBox="1">
            <a:spLocks noChangeArrowheads="1"/>
          </p:cNvSpPr>
          <p:nvPr/>
        </p:nvSpPr>
        <p:spPr bwMode="auto">
          <a:xfrm>
            <a:off x="76200" y="1239837"/>
            <a:ext cx="88392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69850" indent="-4763">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800" dirty="0">
                <a:latin typeface="Times New Roman"/>
                <a:cs typeface="Times New Roman"/>
              </a:rPr>
              <a:t>... are related to Electric Field lines. How?</a:t>
            </a:r>
          </a:p>
        </p:txBody>
      </p:sp>
      <p:pic>
        <p:nvPicPr>
          <p:cNvPr id="7" name="Picture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286000"/>
            <a:ext cx="3573463" cy="387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0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286000"/>
            <a:ext cx="3573463" cy="387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9"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15.)</a:t>
            </a:r>
          </a:p>
        </p:txBody>
      </p:sp>
    </p:spTree>
    <p:extLst>
      <p:ext uri="{BB962C8B-B14F-4D97-AF65-F5344CB8AC3E}">
        <p14:creationId xmlns:p14="http://schemas.microsoft.com/office/powerpoint/2010/main" val="30814629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5"/>
          <p:cNvSpPr txBox="1">
            <a:spLocks noChangeArrowheads="1"/>
          </p:cNvSpPr>
          <p:nvPr/>
        </p:nvSpPr>
        <p:spPr bwMode="auto">
          <a:xfrm>
            <a:off x="0" y="1358900"/>
            <a:ext cx="9144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69850" indent="-4763">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800" dirty="0">
                <a:latin typeface="Times New Roman"/>
                <a:cs typeface="Times New Roman"/>
              </a:rPr>
              <a:t>... can be visualized as a topographic map.</a:t>
            </a:r>
          </a:p>
        </p:txBody>
      </p:sp>
      <p:pic>
        <p:nvPicPr>
          <p:cNvPr id="52228" name="Picture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86000"/>
            <a:ext cx="7173913" cy="428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2"/>
          <p:cNvSpPr>
            <a:spLocks noGrp="1" noChangeArrowheads="1"/>
          </p:cNvSpPr>
          <p:nvPr>
            <p:ph type="title"/>
          </p:nvPr>
        </p:nvSpPr>
        <p:spPr>
          <a:xfrm>
            <a:off x="0" y="0"/>
            <a:ext cx="9144000" cy="1117600"/>
          </a:xfrm>
        </p:spPr>
        <p:txBody>
          <a:bodyPr>
            <a:normAutofit fontScale="90000"/>
          </a:bodyPr>
          <a:lstStyle/>
          <a:p>
            <a:pPr eaLnBrk="1" hangingPunct="1"/>
            <a:r>
              <a:rPr lang="en-US" sz="4800" dirty="0">
                <a:latin typeface="Times New Roman"/>
                <a:ea typeface="ＭＳ Ｐゴシック" charset="0"/>
                <a:cs typeface="Times New Roman"/>
              </a:rPr>
              <a:t>Equipotential Lines </a:t>
            </a:r>
            <a:br>
              <a:rPr lang="en-US" sz="4800" dirty="0">
                <a:latin typeface="Times New Roman"/>
                <a:ea typeface="ＭＳ Ｐゴシック" charset="0"/>
                <a:cs typeface="Times New Roman"/>
              </a:rPr>
            </a:br>
            <a:r>
              <a:rPr lang="en-US" sz="3100" dirty="0">
                <a:latin typeface="Times New Roman"/>
                <a:ea typeface="ＭＳ Ｐゴシック" charset="0"/>
                <a:cs typeface="Times New Roman"/>
              </a:rPr>
              <a:t>(courtesy of Mr. White)</a:t>
            </a:r>
            <a:endParaRPr lang="en-US" sz="4000" dirty="0">
              <a:latin typeface="Times New Roman"/>
              <a:ea typeface="ＭＳ Ｐゴシック" charset="0"/>
              <a:cs typeface="Times New Roman"/>
            </a:endParaRPr>
          </a:p>
        </p:txBody>
      </p:sp>
      <p:sp>
        <p:nvSpPr>
          <p:cNvPr id="7"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8"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16.)</a:t>
            </a:r>
          </a:p>
        </p:txBody>
      </p:sp>
    </p:spTree>
    <p:extLst>
      <p:ext uri="{BB962C8B-B14F-4D97-AF65-F5344CB8AC3E}">
        <p14:creationId xmlns:p14="http://schemas.microsoft.com/office/powerpoint/2010/main" val="2937317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Box 5"/>
          <p:cNvSpPr txBox="1">
            <a:spLocks noChangeArrowheads="1"/>
          </p:cNvSpPr>
          <p:nvPr/>
        </p:nvSpPr>
        <p:spPr bwMode="auto">
          <a:xfrm>
            <a:off x="0" y="1450975"/>
            <a:ext cx="9144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69850" indent="-4763">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800" dirty="0">
                <a:latin typeface="Times New Roman"/>
                <a:cs typeface="Times New Roman"/>
              </a:rPr>
              <a:t>... reveal areas of higher vs. lower electric potential.</a:t>
            </a:r>
          </a:p>
        </p:txBody>
      </p:sp>
      <p:pic>
        <p:nvPicPr>
          <p:cNvPr id="54276" name="Picture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57213" y="2514600"/>
            <a:ext cx="3854450" cy="417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77" name="Picture 10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514600"/>
            <a:ext cx="3884613"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2"/>
          <p:cNvSpPr txBox="1">
            <a:spLocks noChangeArrowheads="1"/>
          </p:cNvSpPr>
          <p:nvPr/>
        </p:nvSpPr>
        <p:spPr>
          <a:xfrm>
            <a:off x="0" y="0"/>
            <a:ext cx="9144000" cy="1117600"/>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a:latin typeface="Times New Roman"/>
                <a:ea typeface="ＭＳ Ｐゴシック" charset="0"/>
                <a:cs typeface="Times New Roman"/>
              </a:rPr>
              <a:t>Equipotential Lines </a:t>
            </a:r>
            <a:br>
              <a:rPr lang="en-US" sz="4800" dirty="0">
                <a:latin typeface="Times New Roman"/>
                <a:ea typeface="ＭＳ Ｐゴシック" charset="0"/>
                <a:cs typeface="Times New Roman"/>
              </a:rPr>
            </a:br>
            <a:r>
              <a:rPr lang="en-US" sz="3100" dirty="0">
                <a:latin typeface="Times New Roman"/>
                <a:ea typeface="ＭＳ Ｐゴシック" charset="0"/>
                <a:cs typeface="Times New Roman"/>
              </a:rPr>
              <a:t>(courtesy of Mr. White)</a:t>
            </a:r>
            <a:endParaRPr lang="en-US" sz="4000" dirty="0">
              <a:latin typeface="Times New Roman"/>
              <a:ea typeface="ＭＳ Ｐゴシック" charset="0"/>
              <a:cs typeface="Times New Roman"/>
            </a:endParaRPr>
          </a:p>
        </p:txBody>
      </p:sp>
      <p:sp>
        <p:nvSpPr>
          <p:cNvPr id="8"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9"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17.)</a:t>
            </a:r>
          </a:p>
        </p:txBody>
      </p:sp>
    </p:spTree>
    <p:extLst>
      <p:ext uri="{BB962C8B-B14F-4D97-AF65-F5344CB8AC3E}">
        <p14:creationId xmlns:p14="http://schemas.microsoft.com/office/powerpoint/2010/main" val="364224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5"/>
          <p:cNvSpPr txBox="1">
            <a:spLocks noChangeArrowheads="1"/>
          </p:cNvSpPr>
          <p:nvPr/>
        </p:nvSpPr>
        <p:spPr bwMode="auto">
          <a:xfrm>
            <a:off x="0" y="1327150"/>
            <a:ext cx="9144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69850" indent="-4763">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800" dirty="0">
                <a:latin typeface="Times New Roman"/>
                <a:cs typeface="Times New Roman"/>
              </a:rPr>
              <a:t>Draw appropriate </a:t>
            </a:r>
            <a:r>
              <a:rPr lang="en-US" sz="2800" dirty="0" err="1">
                <a:latin typeface="Times New Roman"/>
                <a:cs typeface="Times New Roman"/>
              </a:rPr>
              <a:t>equipotentials</a:t>
            </a:r>
            <a:r>
              <a:rPr lang="en-US" sz="2800" dirty="0">
                <a:latin typeface="Times New Roman"/>
                <a:cs typeface="Times New Roman"/>
              </a:rPr>
              <a:t> for this electric field.</a:t>
            </a:r>
          </a:p>
        </p:txBody>
      </p:sp>
      <p:pic>
        <p:nvPicPr>
          <p:cNvPr id="56323" name="Picture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895600"/>
            <a:ext cx="3573463" cy="387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0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895600"/>
            <a:ext cx="3573463" cy="387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325" name="Title 8"/>
          <p:cNvSpPr>
            <a:spLocks noGrp="1"/>
          </p:cNvSpPr>
          <p:nvPr>
            <p:ph type="title"/>
          </p:nvPr>
        </p:nvSpPr>
        <p:spPr>
          <a:xfrm>
            <a:off x="0" y="0"/>
            <a:ext cx="9144000" cy="762000"/>
          </a:xfrm>
        </p:spPr>
        <p:txBody>
          <a:bodyPr anchor="t">
            <a:normAutofit fontScale="90000"/>
          </a:bodyPr>
          <a:lstStyle/>
          <a:p>
            <a:pPr algn="l"/>
            <a:r>
              <a:rPr lang="en-US" sz="3100" dirty="0">
                <a:solidFill>
                  <a:srgbClr val="FF0000"/>
                </a:solidFill>
                <a:latin typeface="Apple Chancery"/>
                <a:ea typeface="ＭＳ Ｐゴシック" charset="0"/>
                <a:cs typeface="Apple Chancery"/>
              </a:rPr>
              <a:t>Example 8:</a:t>
            </a:r>
            <a:r>
              <a:rPr lang="en-US" sz="4900" dirty="0">
                <a:solidFill>
                  <a:srgbClr val="FF0000"/>
                </a:solidFill>
                <a:latin typeface="Times New Roman"/>
                <a:ea typeface="ＭＳ Ｐゴシック" charset="0"/>
                <a:cs typeface="Times New Roman"/>
              </a:rPr>
              <a:t> </a:t>
            </a:r>
            <a:r>
              <a:rPr lang="en-US" sz="2200" dirty="0">
                <a:latin typeface="Times New Roman"/>
                <a:ea typeface="ＭＳ Ｐゴシック" charset="0"/>
                <a:cs typeface="Times New Roman"/>
              </a:rPr>
              <a:t>(courtesy of Mr. White)</a:t>
            </a:r>
            <a:br>
              <a:rPr lang="en-US" sz="2200" dirty="0">
                <a:latin typeface="Times New Roman"/>
                <a:ea typeface="ＭＳ Ｐゴシック" charset="0"/>
                <a:cs typeface="Times New Roman"/>
              </a:rPr>
            </a:br>
            <a:endParaRPr lang="en-US" sz="2200" dirty="0">
              <a:latin typeface="Times New Roman"/>
              <a:ea typeface="ＭＳ Ｐゴシック" charset="0"/>
              <a:cs typeface="Times New Roman"/>
            </a:endParaRPr>
          </a:p>
        </p:txBody>
      </p:sp>
      <p:sp>
        <p:nvSpPr>
          <p:cNvPr id="6"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7"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18.)</a:t>
            </a:r>
          </a:p>
        </p:txBody>
      </p:sp>
    </p:spTree>
    <p:extLst>
      <p:ext uri="{BB962C8B-B14F-4D97-AF65-F5344CB8AC3E}">
        <p14:creationId xmlns:p14="http://schemas.microsoft.com/office/powerpoint/2010/main" val="9996143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ext Box 5"/>
          <p:cNvSpPr txBox="1">
            <a:spLocks noChangeArrowheads="1"/>
          </p:cNvSpPr>
          <p:nvPr/>
        </p:nvSpPr>
        <p:spPr bwMode="auto">
          <a:xfrm>
            <a:off x="0" y="1327150"/>
            <a:ext cx="9144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69850" indent="-4763">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800" dirty="0">
                <a:latin typeface="Times New Roman"/>
                <a:cs typeface="Times New Roman"/>
              </a:rPr>
              <a:t>Draw appropriate field lines for these </a:t>
            </a:r>
            <a:r>
              <a:rPr lang="en-US" sz="2800" dirty="0" err="1">
                <a:latin typeface="Times New Roman"/>
                <a:cs typeface="Times New Roman"/>
              </a:rPr>
              <a:t>equipotentials</a:t>
            </a:r>
            <a:r>
              <a:rPr lang="en-US" sz="2800" dirty="0">
                <a:latin typeface="Times New Roman"/>
                <a:cs typeface="Times New Roman"/>
              </a:rPr>
              <a:t>.</a:t>
            </a:r>
          </a:p>
        </p:txBody>
      </p:sp>
      <p:pic>
        <p:nvPicPr>
          <p:cNvPr id="7" name="Picture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603500"/>
            <a:ext cx="3714750" cy="402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0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7250" y="2603500"/>
            <a:ext cx="3714750" cy="402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8"/>
          <p:cNvSpPr>
            <a:spLocks noGrp="1"/>
          </p:cNvSpPr>
          <p:nvPr>
            <p:ph type="title"/>
          </p:nvPr>
        </p:nvSpPr>
        <p:spPr>
          <a:xfrm>
            <a:off x="0" y="317500"/>
            <a:ext cx="9144000" cy="762000"/>
          </a:xfrm>
        </p:spPr>
        <p:txBody>
          <a:bodyPr anchor="t">
            <a:normAutofit fontScale="90000"/>
          </a:bodyPr>
          <a:lstStyle/>
          <a:p>
            <a:pPr algn="l"/>
            <a:r>
              <a:rPr lang="en-US" sz="3100" dirty="0">
                <a:solidFill>
                  <a:srgbClr val="FF0000"/>
                </a:solidFill>
                <a:latin typeface="Apple Chancery"/>
                <a:ea typeface="ＭＳ Ｐゴシック" charset="0"/>
                <a:cs typeface="Apple Chancery"/>
              </a:rPr>
              <a:t>Example 9: </a:t>
            </a:r>
            <a:r>
              <a:rPr lang="en-US" sz="2200" dirty="0">
                <a:solidFill>
                  <a:srgbClr val="000000"/>
                </a:solidFill>
                <a:latin typeface="Times New Roman"/>
                <a:ea typeface="ＭＳ Ｐゴシック" charset="0"/>
                <a:cs typeface="Times New Roman"/>
              </a:rPr>
              <a:t>(courtesy of Mr. White)</a:t>
            </a:r>
            <a:br>
              <a:rPr lang="en-US" sz="2200" dirty="0">
                <a:solidFill>
                  <a:srgbClr val="000000"/>
                </a:solidFill>
                <a:latin typeface="Times New Roman"/>
                <a:ea typeface="ＭＳ Ｐゴシック" charset="0"/>
                <a:cs typeface="Times New Roman"/>
              </a:rPr>
            </a:br>
            <a:endParaRPr lang="en-US" sz="2200" dirty="0">
              <a:solidFill>
                <a:srgbClr val="000000"/>
              </a:solidFill>
              <a:latin typeface="Times New Roman"/>
              <a:ea typeface="ＭＳ Ｐゴシック" charset="0"/>
              <a:cs typeface="Times New Roman"/>
            </a:endParaRPr>
          </a:p>
        </p:txBody>
      </p:sp>
      <p:sp>
        <p:nvSpPr>
          <p:cNvPr id="1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19.)</a:t>
            </a:r>
          </a:p>
        </p:txBody>
      </p:sp>
    </p:spTree>
    <p:extLst>
      <p:ext uri="{BB962C8B-B14F-4D97-AF65-F5344CB8AC3E}">
        <p14:creationId xmlns:p14="http://schemas.microsoft.com/office/powerpoint/2010/main" val="1878359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18973"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a:t>
            </a:r>
          </a:p>
        </p:txBody>
      </p:sp>
      <p:sp>
        <p:nvSpPr>
          <p:cNvPr id="2" name="TextBox 1"/>
          <p:cNvSpPr txBox="1"/>
          <p:nvPr/>
        </p:nvSpPr>
        <p:spPr>
          <a:xfrm>
            <a:off x="215901" y="1207412"/>
            <a:ext cx="5753099" cy="1446550"/>
          </a:xfrm>
          <a:prstGeom prst="rect">
            <a:avLst/>
          </a:prstGeom>
          <a:noFill/>
        </p:spPr>
        <p:txBody>
          <a:bodyPr wrap="square" rtlCol="0">
            <a:spAutoFit/>
          </a:bodyPr>
          <a:lstStyle/>
          <a:p>
            <a:r>
              <a:rPr lang="en-US" sz="2800" dirty="0">
                <a:solidFill>
                  <a:srgbClr val="FF0000"/>
                </a:solidFill>
                <a:latin typeface="Apple Chancery"/>
                <a:cs typeface="Apple Chancery"/>
              </a:rPr>
              <a:t>You should now </a:t>
            </a:r>
            <a:r>
              <a:rPr lang="en-US" sz="2000" dirty="0">
                <a:latin typeface="Times New Roman"/>
                <a:cs typeface="Times New Roman"/>
              </a:rPr>
              <a:t>be </a:t>
            </a:r>
            <a:r>
              <a:rPr lang="en-US" sz="2000" dirty="0">
                <a:solidFill>
                  <a:srgbClr val="0000FF"/>
                </a:solidFill>
                <a:latin typeface="Times New Roman"/>
                <a:cs typeface="Times New Roman"/>
              </a:rPr>
              <a:t>comfortable</a:t>
            </a:r>
            <a:r>
              <a:rPr lang="en-US" sz="2000" dirty="0">
                <a:latin typeface="Times New Roman"/>
                <a:cs typeface="Times New Roman"/>
              </a:rPr>
              <a:t> </a:t>
            </a:r>
            <a:r>
              <a:rPr lang="en-US" sz="2000" dirty="0">
                <a:solidFill>
                  <a:srgbClr val="0000FF"/>
                </a:solidFill>
                <a:latin typeface="Times New Roman"/>
                <a:cs typeface="Times New Roman"/>
              </a:rPr>
              <a:t>with</a:t>
            </a:r>
            <a:r>
              <a:rPr lang="en-US" sz="2000" dirty="0">
                <a:latin typeface="Times New Roman"/>
                <a:cs typeface="Times New Roman"/>
              </a:rPr>
              <a:t> the </a:t>
            </a:r>
            <a:r>
              <a:rPr lang="en-US" sz="2000" dirty="0">
                <a:solidFill>
                  <a:srgbClr val="0000FF"/>
                </a:solidFill>
                <a:latin typeface="Times New Roman"/>
                <a:cs typeface="Times New Roman"/>
              </a:rPr>
              <a:t>idea</a:t>
            </a:r>
            <a:r>
              <a:rPr lang="en-US" sz="2000" dirty="0">
                <a:latin typeface="Times New Roman"/>
                <a:cs typeface="Times New Roman"/>
              </a:rPr>
              <a:t> that a </a:t>
            </a:r>
            <a:r>
              <a:rPr lang="en-US" sz="2000" i="1" dirty="0">
                <a:solidFill>
                  <a:srgbClr val="0000FF"/>
                </a:solidFill>
                <a:latin typeface="Times New Roman"/>
                <a:cs typeface="Times New Roman"/>
              </a:rPr>
              <a:t>charge configuration </a:t>
            </a:r>
            <a:r>
              <a:rPr lang="en-US" sz="2000" dirty="0">
                <a:solidFill>
                  <a:srgbClr val="0000FF"/>
                </a:solidFill>
                <a:latin typeface="Times New Roman"/>
                <a:cs typeface="Times New Roman"/>
              </a:rPr>
              <a:t>will produce </a:t>
            </a:r>
            <a:r>
              <a:rPr lang="en-US" sz="2000" dirty="0">
                <a:latin typeface="Times New Roman"/>
                <a:cs typeface="Times New Roman"/>
              </a:rPr>
              <a:t>an </a:t>
            </a:r>
            <a:r>
              <a:rPr lang="en-US" sz="2000" dirty="0">
                <a:solidFill>
                  <a:srgbClr val="0000FF"/>
                </a:solidFill>
                <a:latin typeface="Times New Roman"/>
                <a:cs typeface="Times New Roman"/>
              </a:rPr>
              <a:t>electrical disturbance </a:t>
            </a:r>
            <a:r>
              <a:rPr lang="en-US" sz="2000" dirty="0">
                <a:latin typeface="Times New Roman"/>
                <a:cs typeface="Times New Roman"/>
              </a:rPr>
              <a:t>in its vicinity, and that </a:t>
            </a:r>
            <a:r>
              <a:rPr lang="en-US" sz="2000" dirty="0">
                <a:solidFill>
                  <a:srgbClr val="0000FF"/>
                </a:solidFill>
                <a:latin typeface="Times New Roman"/>
                <a:cs typeface="Times New Roman"/>
              </a:rPr>
              <a:t>knowing</a:t>
            </a:r>
            <a:r>
              <a:rPr lang="en-US" sz="2000" dirty="0">
                <a:latin typeface="Times New Roman"/>
                <a:cs typeface="Times New Roman"/>
              </a:rPr>
              <a:t> how much </a:t>
            </a:r>
            <a:r>
              <a:rPr lang="en-US" sz="2000" i="1" dirty="0">
                <a:solidFill>
                  <a:srgbClr val="FF0000"/>
                </a:solidFill>
                <a:latin typeface="Times New Roman"/>
                <a:cs typeface="Times New Roman"/>
              </a:rPr>
              <a:t>force per unit charge </a:t>
            </a:r>
            <a:r>
              <a:rPr lang="en-US" sz="2000" dirty="0">
                <a:latin typeface="Times New Roman"/>
                <a:cs typeface="Times New Roman"/>
              </a:rPr>
              <a:t>is provided to the region</a:t>
            </a:r>
          </a:p>
        </p:txBody>
      </p:sp>
      <p:sp>
        <p:nvSpPr>
          <p:cNvPr id="27" name="TextBox 26"/>
          <p:cNvSpPr txBox="1"/>
          <p:nvPr/>
        </p:nvSpPr>
        <p:spPr>
          <a:xfrm>
            <a:off x="263786" y="138818"/>
            <a:ext cx="863732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Electric Potential Fields</a:t>
            </a:r>
            <a:endParaRPr lang="en-US" sz="2000" dirty="0">
              <a:latin typeface="Times New Roman"/>
              <a:cs typeface="Times New Roman"/>
            </a:endParaRPr>
          </a:p>
        </p:txBody>
      </p:sp>
      <p:grpSp>
        <p:nvGrpSpPr>
          <p:cNvPr id="4" name="Group 3"/>
          <p:cNvGrpSpPr/>
          <p:nvPr/>
        </p:nvGrpSpPr>
        <p:grpSpPr>
          <a:xfrm>
            <a:off x="6897688" y="1441450"/>
            <a:ext cx="368300" cy="368300"/>
            <a:chOff x="7010400" y="1295400"/>
            <a:chExt cx="368300" cy="368300"/>
          </a:xfrm>
        </p:grpSpPr>
        <p:sp>
          <p:nvSpPr>
            <p:cNvPr id="3" name="Oval 2"/>
            <p:cNvSpPr/>
            <p:nvPr/>
          </p:nvSpPr>
          <p:spPr>
            <a:xfrm>
              <a:off x="7010400" y="1295400"/>
              <a:ext cx="368300" cy="3683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2523467025"/>
                </p:ext>
              </p:extLst>
            </p:nvPr>
          </p:nvGraphicFramePr>
          <p:xfrm>
            <a:off x="7061200" y="1336675"/>
            <a:ext cx="255587" cy="300038"/>
          </p:xfrm>
          <a:graphic>
            <a:graphicData uri="http://schemas.openxmlformats.org/presentationml/2006/ole">
              <mc:AlternateContent xmlns:mc="http://schemas.openxmlformats.org/markup-compatibility/2006">
                <mc:Choice xmlns:v="urn:schemas-microsoft-com:vml" Requires="v">
                  <p:oleObj spid="_x0000_s1939455" name="Equation" r:id="rId4" imgW="152400" imgH="177800" progId="Equation.DSMT4">
                    <p:embed/>
                  </p:oleObj>
                </mc:Choice>
                <mc:Fallback>
                  <p:oleObj name="Equation" r:id="rId4" imgW="152400" imgH="177800" progId="Equation.DSMT4">
                    <p:embed/>
                    <p:pic>
                      <p:nvPicPr>
                        <p:cNvPr id="0" name=""/>
                        <p:cNvPicPr/>
                        <p:nvPr/>
                      </p:nvPicPr>
                      <p:blipFill>
                        <a:blip r:embed="rId5"/>
                        <a:stretch>
                          <a:fillRect/>
                        </a:stretch>
                      </p:blipFill>
                      <p:spPr>
                        <a:xfrm>
                          <a:off x="7061200" y="1336675"/>
                          <a:ext cx="255587" cy="300038"/>
                        </a:xfrm>
                        <a:prstGeom prst="rect">
                          <a:avLst/>
                        </a:prstGeom>
                      </p:spPr>
                    </p:pic>
                  </p:oleObj>
                </mc:Fallback>
              </mc:AlternateContent>
            </a:graphicData>
          </a:graphic>
        </p:graphicFrame>
      </p:grpSp>
      <p:grpSp>
        <p:nvGrpSpPr>
          <p:cNvPr id="8" name="Group 7"/>
          <p:cNvGrpSpPr/>
          <p:nvPr/>
        </p:nvGrpSpPr>
        <p:grpSpPr>
          <a:xfrm>
            <a:off x="6180138" y="723900"/>
            <a:ext cx="1808163" cy="1817687"/>
            <a:chOff x="6180138" y="762000"/>
            <a:chExt cx="1808163" cy="1817687"/>
          </a:xfrm>
        </p:grpSpPr>
        <p:grpSp>
          <p:nvGrpSpPr>
            <p:cNvPr id="7" name="Group 6"/>
            <p:cNvGrpSpPr/>
            <p:nvPr/>
          </p:nvGrpSpPr>
          <p:grpSpPr>
            <a:xfrm>
              <a:off x="6180138" y="762000"/>
              <a:ext cx="1804988" cy="1803400"/>
              <a:chOff x="6180138" y="762000"/>
              <a:chExt cx="1804988" cy="1803400"/>
            </a:xfrm>
          </p:grpSpPr>
          <p:cxnSp>
            <p:nvCxnSpPr>
              <p:cNvPr id="6" name="Straight Arrow Connector 5"/>
              <p:cNvCxnSpPr/>
              <p:nvPr/>
            </p:nvCxnSpPr>
            <p:spPr>
              <a:xfrm flipH="1" flipV="1">
                <a:off x="7073900" y="7620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7073900" y="188595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5400000" flipH="1" flipV="1">
                <a:off x="7641432" y="13208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5400000" flipH="1">
                <a:off x="6515894" y="1312862"/>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24" name="Group 23"/>
            <p:cNvGrpSpPr/>
            <p:nvPr/>
          </p:nvGrpSpPr>
          <p:grpSpPr>
            <a:xfrm rot="2700000">
              <a:off x="6184107" y="775493"/>
              <a:ext cx="1804988" cy="1803400"/>
              <a:chOff x="6180138" y="762000"/>
              <a:chExt cx="1804988" cy="1803400"/>
            </a:xfrm>
          </p:grpSpPr>
          <p:cxnSp>
            <p:nvCxnSpPr>
              <p:cNvPr id="25" name="Straight Arrow Connector 24"/>
              <p:cNvCxnSpPr/>
              <p:nvPr/>
            </p:nvCxnSpPr>
            <p:spPr>
              <a:xfrm flipH="1" flipV="1">
                <a:off x="7073900" y="7620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7073900" y="188595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5400000" flipH="1" flipV="1">
                <a:off x="7641432" y="13208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5400000" flipH="1">
                <a:off x="6515894" y="1312862"/>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grpSp>
        <p:nvGrpSpPr>
          <p:cNvPr id="30" name="Group 29"/>
          <p:cNvGrpSpPr/>
          <p:nvPr/>
        </p:nvGrpSpPr>
        <p:grpSpPr>
          <a:xfrm rot="1298036">
            <a:off x="6187868" y="724934"/>
            <a:ext cx="1808163" cy="1817687"/>
            <a:chOff x="6180138" y="762000"/>
            <a:chExt cx="1808163" cy="1817687"/>
          </a:xfrm>
        </p:grpSpPr>
        <p:grpSp>
          <p:nvGrpSpPr>
            <p:cNvPr id="31" name="Group 30"/>
            <p:cNvGrpSpPr/>
            <p:nvPr/>
          </p:nvGrpSpPr>
          <p:grpSpPr>
            <a:xfrm>
              <a:off x="6180138" y="762000"/>
              <a:ext cx="1804988" cy="1803400"/>
              <a:chOff x="6180138" y="762000"/>
              <a:chExt cx="1804988" cy="1803400"/>
            </a:xfrm>
          </p:grpSpPr>
          <p:cxnSp>
            <p:nvCxnSpPr>
              <p:cNvPr id="37" name="Straight Arrow Connector 36"/>
              <p:cNvCxnSpPr/>
              <p:nvPr/>
            </p:nvCxnSpPr>
            <p:spPr>
              <a:xfrm flipH="1" flipV="1">
                <a:off x="7073900" y="7620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H="1">
                <a:off x="7073900" y="188595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rot="5400000" flipH="1" flipV="1">
                <a:off x="7641432" y="13208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rot="5400000" flipH="1">
                <a:off x="6515894" y="1312862"/>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32" name="Group 31"/>
            <p:cNvGrpSpPr/>
            <p:nvPr/>
          </p:nvGrpSpPr>
          <p:grpSpPr>
            <a:xfrm rot="2700000">
              <a:off x="6184107" y="775493"/>
              <a:ext cx="1804988" cy="1803400"/>
              <a:chOff x="6180138" y="762000"/>
              <a:chExt cx="1804988" cy="1803400"/>
            </a:xfrm>
          </p:grpSpPr>
          <p:cxnSp>
            <p:nvCxnSpPr>
              <p:cNvPr id="33" name="Straight Arrow Connector 32"/>
              <p:cNvCxnSpPr/>
              <p:nvPr/>
            </p:nvCxnSpPr>
            <p:spPr>
              <a:xfrm flipH="1" flipV="1">
                <a:off x="7073900" y="7620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7073900" y="188595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rot="5400000" flipH="1" flipV="1">
                <a:off x="7641432" y="13208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rot="5400000" flipH="1">
                <a:off x="6515894" y="1312862"/>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graphicFrame>
        <p:nvGraphicFramePr>
          <p:cNvPr id="49" name="Object 48"/>
          <p:cNvGraphicFramePr>
            <a:graphicFrameLocks noChangeAspect="1"/>
          </p:cNvGraphicFramePr>
          <p:nvPr>
            <p:extLst>
              <p:ext uri="{D42A27DB-BD31-4B8C-83A1-F6EECF244321}">
                <p14:modId xmlns:p14="http://schemas.microsoft.com/office/powerpoint/2010/main" val="3283950190"/>
              </p:ext>
            </p:extLst>
          </p:nvPr>
        </p:nvGraphicFramePr>
        <p:xfrm>
          <a:off x="7740650" y="1960018"/>
          <a:ext cx="765175" cy="430213"/>
        </p:xfrm>
        <a:graphic>
          <a:graphicData uri="http://schemas.openxmlformats.org/presentationml/2006/ole">
            <mc:AlternateContent xmlns:mc="http://schemas.openxmlformats.org/markup-compatibility/2006">
              <mc:Choice xmlns:v="urn:schemas-microsoft-com:vml" Requires="v">
                <p:oleObj spid="_x0000_s2659328" name="Equation" r:id="rId6" imgW="457200" imgH="254000" progId="Equation.DSMT4">
                  <p:embed/>
                </p:oleObj>
              </mc:Choice>
              <mc:Fallback>
                <p:oleObj name="Equation" r:id="rId6" imgW="457200" imgH="254000" progId="Equation.DSMT4">
                  <p:embed/>
                  <p:pic>
                    <p:nvPicPr>
                      <p:cNvPr id="0" name=""/>
                      <p:cNvPicPr/>
                      <p:nvPr/>
                    </p:nvPicPr>
                    <p:blipFill>
                      <a:blip r:embed="rId7"/>
                      <a:stretch>
                        <a:fillRect/>
                      </a:stretch>
                    </p:blipFill>
                    <p:spPr>
                      <a:xfrm>
                        <a:off x="7740650" y="1960018"/>
                        <a:ext cx="765175" cy="430213"/>
                      </a:xfrm>
                      <a:prstGeom prst="rect">
                        <a:avLst/>
                      </a:prstGeom>
                    </p:spPr>
                  </p:pic>
                </p:oleObj>
              </mc:Fallback>
            </mc:AlternateContent>
          </a:graphicData>
        </a:graphic>
      </p:graphicFrame>
      <p:sp>
        <p:nvSpPr>
          <p:cNvPr id="50" name="TextBox 49"/>
          <p:cNvSpPr txBox="1"/>
          <p:nvPr/>
        </p:nvSpPr>
        <p:spPr>
          <a:xfrm>
            <a:off x="254000" y="3656924"/>
            <a:ext cx="8647112" cy="523220"/>
          </a:xfrm>
          <a:prstGeom prst="rect">
            <a:avLst/>
          </a:prstGeom>
          <a:noFill/>
        </p:spPr>
        <p:txBody>
          <a:bodyPr wrap="square" rtlCol="0">
            <a:spAutoFit/>
          </a:bodyPr>
          <a:lstStyle/>
          <a:p>
            <a:r>
              <a:rPr lang="en-US" sz="2800" dirty="0">
                <a:solidFill>
                  <a:srgbClr val="FF0000"/>
                </a:solidFill>
                <a:latin typeface="Apple Chancery"/>
                <a:cs typeface="Apple Chancery"/>
              </a:rPr>
              <a:t>It’s time </a:t>
            </a:r>
            <a:r>
              <a:rPr lang="en-US" sz="2000" dirty="0">
                <a:latin typeface="Times New Roman"/>
                <a:cs typeface="Times New Roman"/>
              </a:rPr>
              <a:t>to consider </a:t>
            </a:r>
            <a:r>
              <a:rPr lang="en-US" sz="2000" dirty="0">
                <a:solidFill>
                  <a:srgbClr val="0000FF"/>
                </a:solidFill>
                <a:latin typeface="Times New Roman"/>
                <a:cs typeface="Times New Roman"/>
              </a:rPr>
              <a:t>another related field</a:t>
            </a:r>
            <a:r>
              <a:rPr lang="en-US" sz="2000" dirty="0">
                <a:latin typeface="Times New Roman"/>
                <a:cs typeface="Times New Roman"/>
              </a:rPr>
              <a:t>, one associated with </a:t>
            </a:r>
            <a:r>
              <a:rPr lang="en-US" sz="2000" i="1" dirty="0">
                <a:solidFill>
                  <a:srgbClr val="FF0000"/>
                </a:solidFill>
                <a:latin typeface="Times New Roman"/>
                <a:cs typeface="Times New Roman"/>
              </a:rPr>
              <a:t>energy</a:t>
            </a:r>
            <a:r>
              <a:rPr lang="en-US" sz="2000" dirty="0">
                <a:latin typeface="Times New Roman"/>
                <a:cs typeface="Times New Roman"/>
              </a:rPr>
              <a:t>.</a:t>
            </a:r>
          </a:p>
        </p:txBody>
      </p:sp>
      <p:sp>
        <p:nvSpPr>
          <p:cNvPr id="41" name="TextBox 40"/>
          <p:cNvSpPr txBox="1"/>
          <p:nvPr/>
        </p:nvSpPr>
        <p:spPr>
          <a:xfrm>
            <a:off x="215901" y="2533486"/>
            <a:ext cx="8675426" cy="1015663"/>
          </a:xfrm>
          <a:prstGeom prst="rect">
            <a:avLst/>
          </a:prstGeom>
          <a:noFill/>
        </p:spPr>
        <p:txBody>
          <a:bodyPr wrap="square" rtlCol="0">
            <a:spAutoFit/>
          </a:bodyPr>
          <a:lstStyle/>
          <a:p>
            <a:r>
              <a:rPr lang="en-US" sz="2000" dirty="0">
                <a:latin typeface="Times New Roman"/>
                <a:cs typeface="Times New Roman"/>
              </a:rPr>
              <a:t>around the </a:t>
            </a:r>
            <a:r>
              <a:rPr lang="en-US" sz="2000" dirty="0">
                <a:solidFill>
                  <a:srgbClr val="FF0000"/>
                </a:solidFill>
                <a:latin typeface="Times New Roman"/>
                <a:cs typeface="Times New Roman"/>
              </a:rPr>
              <a:t>field-producing charge </a:t>
            </a:r>
            <a:r>
              <a:rPr lang="en-US" sz="2000" dirty="0">
                <a:latin typeface="Times New Roman"/>
                <a:cs typeface="Times New Roman"/>
              </a:rPr>
              <a:t>(</a:t>
            </a:r>
            <a:r>
              <a:rPr lang="en-US" sz="2000" dirty="0">
                <a:solidFill>
                  <a:srgbClr val="0000FF"/>
                </a:solidFill>
                <a:latin typeface="Times New Roman"/>
                <a:cs typeface="Times New Roman"/>
              </a:rPr>
              <a:t>whether</a:t>
            </a:r>
            <a:r>
              <a:rPr lang="en-US" sz="2000" dirty="0">
                <a:latin typeface="Times New Roman"/>
                <a:cs typeface="Times New Roman"/>
              </a:rPr>
              <a:t> there be a </a:t>
            </a:r>
            <a:r>
              <a:rPr lang="en-US" sz="2000" dirty="0">
                <a:solidFill>
                  <a:srgbClr val="0000FF"/>
                </a:solidFill>
                <a:latin typeface="Times New Roman"/>
                <a:cs typeface="Times New Roman"/>
              </a:rPr>
              <a:t>secondary charge </a:t>
            </a:r>
            <a:r>
              <a:rPr lang="en-US" sz="2000" dirty="0">
                <a:latin typeface="Times New Roman"/>
                <a:cs typeface="Times New Roman"/>
              </a:rPr>
              <a:t>is in the region </a:t>
            </a:r>
            <a:r>
              <a:rPr lang="en-US" sz="2000" dirty="0">
                <a:solidFill>
                  <a:srgbClr val="0000FF"/>
                </a:solidFill>
                <a:latin typeface="Times New Roman"/>
                <a:cs typeface="Times New Roman"/>
              </a:rPr>
              <a:t>experiencing</a:t>
            </a:r>
            <a:r>
              <a:rPr lang="en-US" sz="2000" dirty="0">
                <a:latin typeface="Times New Roman"/>
                <a:cs typeface="Times New Roman"/>
              </a:rPr>
              <a:t> the force </a:t>
            </a:r>
            <a:r>
              <a:rPr lang="en-US" sz="2000" dirty="0">
                <a:solidFill>
                  <a:srgbClr val="0000FF"/>
                </a:solidFill>
                <a:latin typeface="Times New Roman"/>
                <a:cs typeface="Times New Roman"/>
              </a:rPr>
              <a:t>or not</a:t>
            </a:r>
            <a:r>
              <a:rPr lang="en-US" sz="2000" dirty="0">
                <a:latin typeface="Times New Roman"/>
                <a:cs typeface="Times New Roman"/>
              </a:rPr>
              <a:t>) in the form of an </a:t>
            </a:r>
            <a:r>
              <a:rPr lang="en-US" sz="2000" i="1" dirty="0">
                <a:solidFill>
                  <a:srgbClr val="FF0000"/>
                </a:solidFill>
                <a:latin typeface="Times New Roman"/>
                <a:cs typeface="Times New Roman"/>
              </a:rPr>
              <a:t>electric field </a:t>
            </a:r>
            <a:r>
              <a:rPr lang="en-US" sz="2000" dirty="0">
                <a:latin typeface="Times New Roman"/>
                <a:cs typeface="Times New Roman"/>
              </a:rPr>
              <a:t>is a </a:t>
            </a:r>
            <a:r>
              <a:rPr lang="en-US" sz="2000" dirty="0">
                <a:solidFill>
                  <a:srgbClr val="0000FF"/>
                </a:solidFill>
                <a:latin typeface="Times New Roman"/>
                <a:cs typeface="Times New Roman"/>
              </a:rPr>
              <a:t>useful idea </a:t>
            </a:r>
            <a:r>
              <a:rPr lang="en-US" sz="2000" dirty="0">
                <a:latin typeface="Times New Roman"/>
                <a:cs typeface="Times New Roman"/>
              </a:rPr>
              <a:t>to entertain.</a:t>
            </a:r>
          </a:p>
        </p:txBody>
      </p:sp>
      <p:sp>
        <p:nvSpPr>
          <p:cNvPr id="43" name="TextBox 42"/>
          <p:cNvSpPr txBox="1"/>
          <p:nvPr/>
        </p:nvSpPr>
        <p:spPr>
          <a:xfrm>
            <a:off x="254000" y="4359788"/>
            <a:ext cx="5829300" cy="1446550"/>
          </a:xfrm>
          <a:prstGeom prst="rect">
            <a:avLst/>
          </a:prstGeom>
          <a:noFill/>
        </p:spPr>
        <p:txBody>
          <a:bodyPr wrap="square" rtlCol="0">
            <a:spAutoFit/>
          </a:bodyPr>
          <a:lstStyle/>
          <a:p>
            <a:r>
              <a:rPr lang="en-US" sz="2800" dirty="0">
                <a:solidFill>
                  <a:srgbClr val="FF0000"/>
                </a:solidFill>
                <a:latin typeface="Apple Chancery"/>
                <a:cs typeface="Apple Chancery"/>
              </a:rPr>
              <a:t>If we release </a:t>
            </a:r>
            <a:r>
              <a:rPr lang="en-US" sz="2000" dirty="0">
                <a:latin typeface="Times New Roman"/>
                <a:cs typeface="Times New Roman"/>
              </a:rPr>
              <a:t>a </a:t>
            </a:r>
            <a:r>
              <a:rPr lang="en-US" sz="2000" dirty="0">
                <a:solidFill>
                  <a:srgbClr val="0000FF"/>
                </a:solidFill>
                <a:latin typeface="Times New Roman"/>
                <a:cs typeface="Times New Roman"/>
              </a:rPr>
              <a:t>test charge </a:t>
            </a:r>
            <a:r>
              <a:rPr lang="en-US" sz="2000" i="1" dirty="0">
                <a:solidFill>
                  <a:srgbClr val="FF0000"/>
                </a:solidFill>
                <a:latin typeface="Times New Roman"/>
                <a:cs typeface="Times New Roman"/>
              </a:rPr>
              <a:t>q</a:t>
            </a:r>
            <a:r>
              <a:rPr lang="en-US" sz="2000" i="1" dirty="0">
                <a:latin typeface="Times New Roman"/>
                <a:cs typeface="Times New Roman"/>
              </a:rPr>
              <a:t> </a:t>
            </a:r>
            <a:r>
              <a:rPr lang="en-US" sz="2000" dirty="0">
                <a:latin typeface="Times New Roman"/>
                <a:cs typeface="Times New Roman"/>
              </a:rPr>
              <a:t>(or </a:t>
            </a:r>
            <a:r>
              <a:rPr lang="en-US" sz="2000" i="1" dirty="0">
                <a:latin typeface="Times New Roman"/>
                <a:cs typeface="Times New Roman"/>
              </a:rPr>
              <a:t>any </a:t>
            </a:r>
            <a:r>
              <a:rPr lang="en-US" sz="2000" dirty="0">
                <a:latin typeface="Times New Roman"/>
                <a:cs typeface="Times New Roman"/>
              </a:rPr>
              <a:t>charge, for that matter) in the </a:t>
            </a:r>
            <a:r>
              <a:rPr lang="en-US" sz="2000" dirty="0">
                <a:solidFill>
                  <a:srgbClr val="0000FF"/>
                </a:solidFill>
                <a:latin typeface="Times New Roman"/>
                <a:cs typeface="Times New Roman"/>
              </a:rPr>
              <a:t>electrical disturbance </a:t>
            </a:r>
            <a:r>
              <a:rPr lang="en-US" sz="2000" dirty="0">
                <a:latin typeface="Times New Roman"/>
                <a:cs typeface="Times New Roman"/>
              </a:rPr>
              <a:t>generated by our </a:t>
            </a:r>
            <a:r>
              <a:rPr lang="en-US" sz="2000" i="1" dirty="0">
                <a:solidFill>
                  <a:srgbClr val="0000FF"/>
                </a:solidFill>
                <a:latin typeface="Times New Roman"/>
                <a:cs typeface="Times New Roman"/>
              </a:rPr>
              <a:t>field-producing charge</a:t>
            </a:r>
            <a:r>
              <a:rPr lang="en-US" sz="2000" dirty="0">
                <a:latin typeface="Times New Roman"/>
                <a:cs typeface="Times New Roman"/>
              </a:rPr>
              <a:t>, the </a:t>
            </a:r>
            <a:r>
              <a:rPr lang="en-US" sz="2000" dirty="0">
                <a:solidFill>
                  <a:srgbClr val="0000FF"/>
                </a:solidFill>
                <a:latin typeface="Times New Roman"/>
                <a:cs typeface="Times New Roman"/>
              </a:rPr>
              <a:t>test charge </a:t>
            </a:r>
            <a:r>
              <a:rPr lang="en-US" sz="2000" dirty="0">
                <a:solidFill>
                  <a:srgbClr val="FF0000"/>
                </a:solidFill>
                <a:latin typeface="Times New Roman"/>
                <a:cs typeface="Times New Roman"/>
              </a:rPr>
              <a:t>WILL ACCELERATE</a:t>
            </a:r>
            <a:r>
              <a:rPr lang="en-US" sz="2000" dirty="0">
                <a:latin typeface="Times New Roman"/>
                <a:cs typeface="Times New Roman"/>
              </a:rPr>
              <a:t>.  </a:t>
            </a:r>
          </a:p>
        </p:txBody>
      </p:sp>
      <p:grpSp>
        <p:nvGrpSpPr>
          <p:cNvPr id="44" name="Group 43"/>
          <p:cNvGrpSpPr/>
          <p:nvPr/>
        </p:nvGrpSpPr>
        <p:grpSpPr>
          <a:xfrm>
            <a:off x="7049493" y="4997449"/>
            <a:ext cx="368300" cy="368300"/>
            <a:chOff x="7010400" y="1295400"/>
            <a:chExt cx="368300" cy="368300"/>
          </a:xfrm>
        </p:grpSpPr>
        <p:sp>
          <p:nvSpPr>
            <p:cNvPr id="45" name="Oval 44"/>
            <p:cNvSpPr/>
            <p:nvPr/>
          </p:nvSpPr>
          <p:spPr>
            <a:xfrm>
              <a:off x="7010400" y="1295400"/>
              <a:ext cx="368300" cy="3683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4" name="Object 53"/>
            <p:cNvGraphicFramePr>
              <a:graphicFrameLocks noChangeAspect="1"/>
            </p:cNvGraphicFramePr>
            <p:nvPr>
              <p:extLst>
                <p:ext uri="{D42A27DB-BD31-4B8C-83A1-F6EECF244321}">
                  <p14:modId xmlns:p14="http://schemas.microsoft.com/office/powerpoint/2010/main" val="2523467025"/>
                </p:ext>
              </p:extLst>
            </p:nvPr>
          </p:nvGraphicFramePr>
          <p:xfrm>
            <a:off x="7061200" y="1336675"/>
            <a:ext cx="255587" cy="300038"/>
          </p:xfrm>
          <a:graphic>
            <a:graphicData uri="http://schemas.openxmlformats.org/presentationml/2006/ole">
              <mc:AlternateContent xmlns:mc="http://schemas.openxmlformats.org/markup-compatibility/2006">
                <mc:Choice xmlns:v="urn:schemas-microsoft-com:vml" Requires="v">
                  <p:oleObj spid="_x0000_s2659329" name="Equation" r:id="rId8" imgW="152400" imgH="177800" progId="Equation.DSMT4">
                    <p:embed/>
                  </p:oleObj>
                </mc:Choice>
                <mc:Fallback>
                  <p:oleObj name="Equation" r:id="rId8" imgW="152400" imgH="177800" progId="Equation.DSMT4">
                    <p:embed/>
                    <p:pic>
                      <p:nvPicPr>
                        <p:cNvPr id="0" name=""/>
                        <p:cNvPicPr/>
                        <p:nvPr/>
                      </p:nvPicPr>
                      <p:blipFill>
                        <a:blip r:embed="rId5"/>
                        <a:stretch>
                          <a:fillRect/>
                        </a:stretch>
                      </p:blipFill>
                      <p:spPr>
                        <a:xfrm>
                          <a:off x="7061200" y="1336675"/>
                          <a:ext cx="255587" cy="300038"/>
                        </a:xfrm>
                        <a:prstGeom prst="rect">
                          <a:avLst/>
                        </a:prstGeom>
                      </p:spPr>
                    </p:pic>
                  </p:oleObj>
                </mc:Fallback>
              </mc:AlternateContent>
            </a:graphicData>
          </a:graphic>
        </p:graphicFrame>
      </p:grpSp>
      <p:grpSp>
        <p:nvGrpSpPr>
          <p:cNvPr id="55" name="Group 54"/>
          <p:cNvGrpSpPr/>
          <p:nvPr/>
        </p:nvGrpSpPr>
        <p:grpSpPr>
          <a:xfrm>
            <a:off x="6331943" y="4279899"/>
            <a:ext cx="1808163" cy="1817687"/>
            <a:chOff x="6180138" y="762000"/>
            <a:chExt cx="1808163" cy="1817687"/>
          </a:xfrm>
        </p:grpSpPr>
        <p:grpSp>
          <p:nvGrpSpPr>
            <p:cNvPr id="56" name="Group 55"/>
            <p:cNvGrpSpPr/>
            <p:nvPr/>
          </p:nvGrpSpPr>
          <p:grpSpPr>
            <a:xfrm>
              <a:off x="6180138" y="762000"/>
              <a:ext cx="1804988" cy="1803400"/>
              <a:chOff x="6180138" y="762000"/>
              <a:chExt cx="1804988" cy="1803400"/>
            </a:xfrm>
          </p:grpSpPr>
          <p:cxnSp>
            <p:nvCxnSpPr>
              <p:cNvPr id="62" name="Straight Arrow Connector 61"/>
              <p:cNvCxnSpPr/>
              <p:nvPr/>
            </p:nvCxnSpPr>
            <p:spPr>
              <a:xfrm flipH="1" flipV="1">
                <a:off x="7073900" y="7620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H="1">
                <a:off x="7073900" y="188595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rot="5400000" flipH="1" flipV="1">
                <a:off x="7641432" y="13208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rot="5400000" flipH="1">
                <a:off x="6515894" y="1312862"/>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57" name="Group 56"/>
            <p:cNvGrpSpPr/>
            <p:nvPr/>
          </p:nvGrpSpPr>
          <p:grpSpPr>
            <a:xfrm rot="2700000">
              <a:off x="6184107" y="775493"/>
              <a:ext cx="1804988" cy="1803400"/>
              <a:chOff x="6180138" y="762000"/>
              <a:chExt cx="1804988" cy="1803400"/>
            </a:xfrm>
          </p:grpSpPr>
          <p:cxnSp>
            <p:nvCxnSpPr>
              <p:cNvPr id="58" name="Straight Arrow Connector 57"/>
              <p:cNvCxnSpPr/>
              <p:nvPr/>
            </p:nvCxnSpPr>
            <p:spPr>
              <a:xfrm flipH="1" flipV="1">
                <a:off x="7073900" y="7620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H="1">
                <a:off x="7073900" y="188595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rot="5400000" flipH="1" flipV="1">
                <a:off x="7641432" y="13208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rot="5400000" flipH="1">
                <a:off x="6515894" y="1312862"/>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grpSp>
        <p:nvGrpSpPr>
          <p:cNvPr id="66" name="Group 65"/>
          <p:cNvGrpSpPr/>
          <p:nvPr/>
        </p:nvGrpSpPr>
        <p:grpSpPr>
          <a:xfrm rot="1298036">
            <a:off x="6339673" y="4280933"/>
            <a:ext cx="1808163" cy="1817687"/>
            <a:chOff x="6180138" y="762000"/>
            <a:chExt cx="1808163" cy="1817687"/>
          </a:xfrm>
        </p:grpSpPr>
        <p:grpSp>
          <p:nvGrpSpPr>
            <p:cNvPr id="67" name="Group 66"/>
            <p:cNvGrpSpPr/>
            <p:nvPr/>
          </p:nvGrpSpPr>
          <p:grpSpPr>
            <a:xfrm>
              <a:off x="6180138" y="762000"/>
              <a:ext cx="1804988" cy="1803400"/>
              <a:chOff x="6180138" y="762000"/>
              <a:chExt cx="1804988" cy="1803400"/>
            </a:xfrm>
          </p:grpSpPr>
          <p:cxnSp>
            <p:nvCxnSpPr>
              <p:cNvPr id="73" name="Straight Arrow Connector 72"/>
              <p:cNvCxnSpPr/>
              <p:nvPr/>
            </p:nvCxnSpPr>
            <p:spPr>
              <a:xfrm flipH="1" flipV="1">
                <a:off x="7073900" y="7620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flipH="1">
                <a:off x="7073900" y="188595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rot="5400000" flipH="1" flipV="1">
                <a:off x="7641432" y="13208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rot="5400000" flipH="1">
                <a:off x="6515894" y="1312862"/>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68" name="Group 67"/>
            <p:cNvGrpSpPr/>
            <p:nvPr/>
          </p:nvGrpSpPr>
          <p:grpSpPr>
            <a:xfrm rot="2700000">
              <a:off x="6184107" y="775493"/>
              <a:ext cx="1804988" cy="1803400"/>
              <a:chOff x="6180138" y="762000"/>
              <a:chExt cx="1804988" cy="1803400"/>
            </a:xfrm>
          </p:grpSpPr>
          <p:cxnSp>
            <p:nvCxnSpPr>
              <p:cNvPr id="69" name="Straight Arrow Connector 68"/>
              <p:cNvCxnSpPr/>
              <p:nvPr/>
            </p:nvCxnSpPr>
            <p:spPr>
              <a:xfrm flipH="1" flipV="1">
                <a:off x="7073900" y="7620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H="1">
                <a:off x="7073900" y="188595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rot="5400000" flipH="1" flipV="1">
                <a:off x="7641432" y="13208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rot="5400000" flipH="1">
                <a:off x="6515894" y="1312862"/>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graphicFrame>
        <p:nvGraphicFramePr>
          <p:cNvPr id="78" name="Object 77"/>
          <p:cNvGraphicFramePr>
            <a:graphicFrameLocks noChangeAspect="1"/>
          </p:cNvGraphicFramePr>
          <p:nvPr>
            <p:extLst>
              <p:ext uri="{D42A27DB-BD31-4B8C-83A1-F6EECF244321}">
                <p14:modId xmlns:p14="http://schemas.microsoft.com/office/powerpoint/2010/main" val="66536112"/>
              </p:ext>
            </p:extLst>
          </p:nvPr>
        </p:nvGraphicFramePr>
        <p:xfrm>
          <a:off x="7664305" y="5403849"/>
          <a:ext cx="211138" cy="279400"/>
        </p:xfrm>
        <a:graphic>
          <a:graphicData uri="http://schemas.openxmlformats.org/presentationml/2006/ole">
            <mc:AlternateContent xmlns:mc="http://schemas.openxmlformats.org/markup-compatibility/2006">
              <mc:Choice xmlns:v="urn:schemas-microsoft-com:vml" Requires="v">
                <p:oleObj spid="_x0000_s2659330" name="Equation" r:id="rId9" imgW="127000" imgH="165100" progId="Equation.DSMT4">
                  <p:embed/>
                </p:oleObj>
              </mc:Choice>
              <mc:Fallback>
                <p:oleObj name="Equation" r:id="rId9" imgW="127000" imgH="165100" progId="Equation.DSMT4">
                  <p:embed/>
                  <p:pic>
                    <p:nvPicPr>
                      <p:cNvPr id="0" name=""/>
                      <p:cNvPicPr/>
                      <p:nvPr/>
                    </p:nvPicPr>
                    <p:blipFill>
                      <a:blip r:embed="rId10"/>
                      <a:stretch>
                        <a:fillRect/>
                      </a:stretch>
                    </p:blipFill>
                    <p:spPr>
                      <a:xfrm>
                        <a:off x="7664305" y="5403849"/>
                        <a:ext cx="211138" cy="279400"/>
                      </a:xfrm>
                      <a:prstGeom prst="rect">
                        <a:avLst/>
                      </a:prstGeom>
                    </p:spPr>
                  </p:pic>
                </p:oleObj>
              </mc:Fallback>
            </mc:AlternateContent>
          </a:graphicData>
        </a:graphic>
      </p:graphicFrame>
      <p:cxnSp>
        <p:nvCxnSpPr>
          <p:cNvPr id="9" name="Straight Arrow Connector 8"/>
          <p:cNvCxnSpPr/>
          <p:nvPr/>
        </p:nvCxnSpPr>
        <p:spPr>
          <a:xfrm>
            <a:off x="7875443" y="5597895"/>
            <a:ext cx="408132" cy="29173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8171857" y="5520293"/>
            <a:ext cx="1038103" cy="738664"/>
          </a:xfrm>
          <a:prstGeom prst="rect">
            <a:avLst/>
          </a:prstGeom>
          <a:noFill/>
        </p:spPr>
        <p:txBody>
          <a:bodyPr wrap="square" rtlCol="0">
            <a:spAutoFit/>
          </a:bodyPr>
          <a:lstStyle/>
          <a:p>
            <a:r>
              <a:rPr lang="en-US" sz="1400" dirty="0">
                <a:solidFill>
                  <a:srgbClr val="FF0000"/>
                </a:solidFill>
              </a:rPr>
              <a:t>will  </a:t>
            </a:r>
          </a:p>
          <a:p>
            <a:r>
              <a:rPr lang="en-US" sz="1400" dirty="0">
                <a:solidFill>
                  <a:srgbClr val="FF0000"/>
                </a:solidFill>
              </a:rPr>
              <a:t> accelerate,</a:t>
            </a:r>
          </a:p>
          <a:p>
            <a:r>
              <a:rPr lang="en-US" sz="1400" dirty="0">
                <a:solidFill>
                  <a:srgbClr val="FF0000"/>
                </a:solidFill>
              </a:rPr>
              <a:t>has energy</a:t>
            </a:r>
          </a:p>
        </p:txBody>
      </p:sp>
    </p:spTree>
    <p:extLst>
      <p:ext uri="{BB962C8B-B14F-4D97-AF65-F5344CB8AC3E}">
        <p14:creationId xmlns:p14="http://schemas.microsoft.com/office/powerpoint/2010/main" val="169906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dissolve">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50">
                                            <p:txEl>
                                              <p:pRg st="0" end="0"/>
                                            </p:txEl>
                                          </p:spTgt>
                                        </p:tgtEl>
                                        <p:attrNameLst>
                                          <p:attrName>style.visibility</p:attrName>
                                        </p:attrNameLst>
                                      </p:cBhvr>
                                      <p:to>
                                        <p:strVal val="visible"/>
                                      </p:to>
                                    </p:set>
                                    <p:animEffect transition="in" filter="dissolve">
                                      <p:cBhvr>
                                        <p:cTn id="18" dur="500"/>
                                        <p:tgtEl>
                                          <p:spTgt spid="5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dissolve">
                                      <p:cBhvr>
                                        <p:cTn id="23" dur="500"/>
                                        <p:tgtEl>
                                          <p:spTgt spid="44"/>
                                        </p:tgtEl>
                                      </p:cBhvr>
                                    </p:animEffect>
                                  </p:childTnLst>
                                </p:cTn>
                              </p:par>
                              <p:par>
                                <p:cTn id="24" presetID="9" presetClass="entr" presetSubtype="0" fill="hold" nodeType="with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dissolve">
                                      <p:cBhvr>
                                        <p:cTn id="26" dur="500"/>
                                        <p:tgtEl>
                                          <p:spTgt spid="55"/>
                                        </p:tgtEl>
                                      </p:cBhvr>
                                    </p:animEffect>
                                  </p:childTnLst>
                                </p:cTn>
                              </p:par>
                              <p:par>
                                <p:cTn id="27" presetID="9" presetClass="entr" presetSubtype="0" fill="hold" nodeType="with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dissolve">
                                      <p:cBhvr>
                                        <p:cTn id="29" dur="500"/>
                                        <p:tgtEl>
                                          <p:spTgt spid="66"/>
                                        </p:tgtEl>
                                      </p:cBhvr>
                                    </p:animEffect>
                                  </p:childTnLst>
                                </p:cTn>
                              </p:par>
                              <p:par>
                                <p:cTn id="30" presetID="9" presetClass="entr" presetSubtype="0" fill="hold" nodeType="withEffect">
                                  <p:stCondLst>
                                    <p:cond delay="0"/>
                                  </p:stCondLst>
                                  <p:childTnLst>
                                    <p:set>
                                      <p:cBhvr>
                                        <p:cTn id="31" dur="1" fill="hold">
                                          <p:stCondLst>
                                            <p:cond delay="0"/>
                                          </p:stCondLst>
                                        </p:cTn>
                                        <p:tgtEl>
                                          <p:spTgt spid="78"/>
                                        </p:tgtEl>
                                        <p:attrNameLst>
                                          <p:attrName>style.visibility</p:attrName>
                                        </p:attrNameLst>
                                      </p:cBhvr>
                                      <p:to>
                                        <p:strVal val="visible"/>
                                      </p:to>
                                    </p:set>
                                    <p:animEffect transition="in" filter="dissolve">
                                      <p:cBhvr>
                                        <p:cTn id="32" dur="500"/>
                                        <p:tgtEl>
                                          <p:spTgt spid="78"/>
                                        </p:tgtEl>
                                      </p:cBhvr>
                                    </p:animEffect>
                                  </p:childTnLst>
                                </p:cTn>
                              </p:par>
                              <p:par>
                                <p:cTn id="33" presetID="9"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dissolve">
                                      <p:cBhvr>
                                        <p:cTn id="35" dur="500"/>
                                        <p:tgtEl>
                                          <p:spTgt spid="9"/>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dissolve">
                                      <p:cBhvr>
                                        <p:cTn id="38" dur="500"/>
                                        <p:tgtEl>
                                          <p:spTgt spid="11"/>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dissolve">
                                      <p:cBhvr>
                                        <p:cTn id="4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20.)</a:t>
            </a:r>
          </a:p>
        </p:txBody>
      </p:sp>
      <p:graphicFrame>
        <p:nvGraphicFramePr>
          <p:cNvPr id="64" name="Object 63"/>
          <p:cNvGraphicFramePr>
            <a:graphicFrameLocks noChangeAspect="1"/>
          </p:cNvGraphicFramePr>
          <p:nvPr>
            <p:extLst>
              <p:ext uri="{D42A27DB-BD31-4B8C-83A1-F6EECF244321}">
                <p14:modId xmlns:p14="http://schemas.microsoft.com/office/powerpoint/2010/main" val="1183097481"/>
              </p:ext>
            </p:extLst>
          </p:nvPr>
        </p:nvGraphicFramePr>
        <p:xfrm>
          <a:off x="2005507" y="4491036"/>
          <a:ext cx="4918075" cy="1674812"/>
        </p:xfrm>
        <a:graphic>
          <a:graphicData uri="http://schemas.openxmlformats.org/presentationml/2006/ole">
            <mc:AlternateContent xmlns:mc="http://schemas.openxmlformats.org/markup-compatibility/2006">
              <mc:Choice xmlns:v="urn:schemas-microsoft-com:vml" Requires="v">
                <p:oleObj spid="_x0000_s2079520" name="Equation" r:id="rId4" imgW="2933700" imgH="1003300" progId="Equation.DSMT4">
                  <p:embed/>
                </p:oleObj>
              </mc:Choice>
              <mc:Fallback>
                <p:oleObj name="Equation" r:id="rId4" imgW="2933700" imgH="1003300" progId="Equation.DSMT4">
                  <p:embed/>
                  <p:pic>
                    <p:nvPicPr>
                      <p:cNvPr id="0" name=""/>
                      <p:cNvPicPr/>
                      <p:nvPr/>
                    </p:nvPicPr>
                    <p:blipFill>
                      <a:blip r:embed="rId5"/>
                      <a:stretch>
                        <a:fillRect/>
                      </a:stretch>
                    </p:blipFill>
                    <p:spPr>
                      <a:xfrm>
                        <a:off x="2005507" y="4491036"/>
                        <a:ext cx="4918075" cy="1674812"/>
                      </a:xfrm>
                      <a:prstGeom prst="rect">
                        <a:avLst/>
                      </a:prstGeom>
                    </p:spPr>
                  </p:pic>
                </p:oleObj>
              </mc:Fallback>
            </mc:AlternateContent>
          </a:graphicData>
        </a:graphic>
      </p:graphicFrame>
      <p:sp>
        <p:nvSpPr>
          <p:cNvPr id="71" name="TextBox 70"/>
          <p:cNvSpPr txBox="1"/>
          <p:nvPr/>
        </p:nvSpPr>
        <p:spPr>
          <a:xfrm>
            <a:off x="244215" y="500367"/>
            <a:ext cx="6131185" cy="1446550"/>
          </a:xfrm>
          <a:prstGeom prst="rect">
            <a:avLst/>
          </a:prstGeom>
          <a:noFill/>
        </p:spPr>
        <p:txBody>
          <a:bodyPr wrap="square" rtlCol="0">
            <a:spAutoFit/>
          </a:bodyPr>
          <a:lstStyle/>
          <a:p>
            <a:r>
              <a:rPr lang="en-US" sz="2800" dirty="0">
                <a:solidFill>
                  <a:srgbClr val="FF0000"/>
                </a:solidFill>
                <a:latin typeface="Apple Chancery"/>
                <a:cs typeface="Apple Chancery"/>
              </a:rPr>
              <a:t>Example 10:</a:t>
            </a:r>
            <a:r>
              <a:rPr lang="en-US" sz="2000" dirty="0">
                <a:latin typeface="Times New Roman"/>
                <a:cs typeface="Times New Roman"/>
              </a:rPr>
              <a:t>  A </a:t>
            </a:r>
            <a:r>
              <a:rPr lang="en-US" sz="2000" dirty="0">
                <a:solidFill>
                  <a:srgbClr val="0000FF"/>
                </a:solidFill>
                <a:latin typeface="Times New Roman"/>
                <a:cs typeface="Times New Roman"/>
              </a:rPr>
              <a:t>battery</a:t>
            </a:r>
            <a:r>
              <a:rPr lang="en-US" sz="2000" dirty="0">
                <a:latin typeface="Times New Roman"/>
                <a:cs typeface="Times New Roman"/>
              </a:rPr>
              <a:t> has an </a:t>
            </a:r>
            <a:r>
              <a:rPr lang="en-US" sz="2000" i="1" dirty="0">
                <a:solidFill>
                  <a:srgbClr val="0000FF"/>
                </a:solidFill>
                <a:latin typeface="Times New Roman"/>
                <a:cs typeface="Times New Roman"/>
              </a:rPr>
              <a:t>electric potential </a:t>
            </a:r>
            <a:r>
              <a:rPr lang="en-US" sz="2000" dirty="0">
                <a:latin typeface="Times New Roman"/>
                <a:cs typeface="Times New Roman"/>
              </a:rPr>
              <a:t>of </a:t>
            </a:r>
            <a:r>
              <a:rPr lang="en-US" sz="2000" dirty="0">
                <a:solidFill>
                  <a:srgbClr val="FF0000"/>
                </a:solidFill>
                <a:latin typeface="Times New Roman"/>
                <a:cs typeface="Times New Roman"/>
              </a:rPr>
              <a:t>14 volts </a:t>
            </a:r>
            <a:r>
              <a:rPr lang="en-US" sz="2000" dirty="0">
                <a:solidFill>
                  <a:srgbClr val="0000FF"/>
                </a:solidFill>
                <a:latin typeface="Times New Roman"/>
                <a:cs typeface="Times New Roman"/>
              </a:rPr>
              <a:t>at</a:t>
            </a:r>
            <a:r>
              <a:rPr lang="en-US" sz="2000" dirty="0">
                <a:latin typeface="Times New Roman"/>
                <a:cs typeface="Times New Roman"/>
              </a:rPr>
              <a:t> its </a:t>
            </a:r>
            <a:r>
              <a:rPr lang="en-US" sz="2000" i="1" dirty="0">
                <a:solidFill>
                  <a:srgbClr val="0000FF"/>
                </a:solidFill>
                <a:latin typeface="Times New Roman"/>
                <a:cs typeface="Times New Roman"/>
              </a:rPr>
              <a:t>positive terminal </a:t>
            </a:r>
            <a:r>
              <a:rPr lang="en-US" sz="2000" dirty="0">
                <a:latin typeface="Times New Roman"/>
                <a:cs typeface="Times New Roman"/>
              </a:rPr>
              <a:t>and </a:t>
            </a:r>
            <a:r>
              <a:rPr lang="en-US" sz="2000" dirty="0">
                <a:solidFill>
                  <a:srgbClr val="FF0000"/>
                </a:solidFill>
                <a:latin typeface="Times New Roman"/>
                <a:cs typeface="Times New Roman"/>
              </a:rPr>
              <a:t>2 volts </a:t>
            </a:r>
            <a:r>
              <a:rPr lang="en-US" sz="2000" dirty="0">
                <a:solidFill>
                  <a:srgbClr val="0000FF"/>
                </a:solidFill>
                <a:latin typeface="Times New Roman"/>
                <a:cs typeface="Times New Roman"/>
              </a:rPr>
              <a:t>at</a:t>
            </a:r>
            <a:r>
              <a:rPr lang="en-US" sz="2000" dirty="0">
                <a:latin typeface="Times New Roman"/>
                <a:cs typeface="Times New Roman"/>
              </a:rPr>
              <a:t> it’s </a:t>
            </a:r>
            <a:r>
              <a:rPr lang="en-US" sz="2000" i="1" dirty="0">
                <a:solidFill>
                  <a:srgbClr val="0000FF"/>
                </a:solidFill>
                <a:latin typeface="Times New Roman"/>
                <a:cs typeface="Times New Roman"/>
              </a:rPr>
              <a:t>negative terminal</a:t>
            </a:r>
            <a:r>
              <a:rPr lang="en-US" sz="2000" dirty="0">
                <a:latin typeface="Times New Roman"/>
                <a:cs typeface="Times New Roman"/>
              </a:rPr>
              <a:t>.  It is connected to </a:t>
            </a:r>
            <a:r>
              <a:rPr lang="en-US" sz="2000" dirty="0">
                <a:solidFill>
                  <a:srgbClr val="0000FF"/>
                </a:solidFill>
                <a:latin typeface="Times New Roman"/>
                <a:cs typeface="Times New Roman"/>
              </a:rPr>
              <a:t>parallel metal plates </a:t>
            </a:r>
            <a:r>
              <a:rPr lang="en-US" sz="2000" dirty="0">
                <a:latin typeface="Times New Roman"/>
                <a:cs typeface="Times New Roman"/>
              </a:rPr>
              <a:t>that are </a:t>
            </a:r>
            <a:r>
              <a:rPr lang="en-US" sz="2000" dirty="0">
                <a:solidFill>
                  <a:srgbClr val="FF0000"/>
                </a:solidFill>
                <a:latin typeface="Times New Roman"/>
                <a:cs typeface="Times New Roman"/>
              </a:rPr>
              <a:t>3 millimeters apart </a:t>
            </a:r>
            <a:r>
              <a:rPr lang="en-US" sz="2000" dirty="0">
                <a:latin typeface="Times New Roman"/>
                <a:cs typeface="Times New Roman"/>
              </a:rPr>
              <a:t>and insulated from one another.</a:t>
            </a:r>
            <a:endParaRPr lang="en-US" sz="2000" dirty="0">
              <a:solidFill>
                <a:srgbClr val="FF0000"/>
              </a:solidFill>
              <a:latin typeface="Times New Roman"/>
              <a:cs typeface="Times New Roman"/>
            </a:endParaRPr>
          </a:p>
        </p:txBody>
      </p:sp>
      <p:sp>
        <p:nvSpPr>
          <p:cNvPr id="21" name="TextBox 20"/>
          <p:cNvSpPr txBox="1"/>
          <p:nvPr/>
        </p:nvSpPr>
        <p:spPr>
          <a:xfrm>
            <a:off x="574545" y="1958280"/>
            <a:ext cx="5242185" cy="707886"/>
          </a:xfrm>
          <a:prstGeom prst="rect">
            <a:avLst/>
          </a:prstGeom>
          <a:noFill/>
        </p:spPr>
        <p:txBody>
          <a:bodyPr wrap="square" rtlCol="0">
            <a:spAutoFit/>
          </a:bodyPr>
          <a:lstStyle/>
          <a:p>
            <a:r>
              <a:rPr lang="en-US" sz="2000" dirty="0">
                <a:solidFill>
                  <a:srgbClr val="FF0000"/>
                </a:solidFill>
                <a:latin typeface="Apple Chancery"/>
                <a:cs typeface="Apple Chancery"/>
              </a:rPr>
              <a:t>a.) From what you know </a:t>
            </a:r>
            <a:r>
              <a:rPr lang="en-US" sz="2000" dirty="0">
                <a:latin typeface="Times New Roman"/>
                <a:cs typeface="Times New Roman"/>
              </a:rPr>
              <a:t>about the </a:t>
            </a:r>
            <a:r>
              <a:rPr lang="en-US" sz="2000" dirty="0">
                <a:solidFill>
                  <a:srgbClr val="0000FF"/>
                </a:solidFill>
                <a:latin typeface="Times New Roman"/>
                <a:cs typeface="Times New Roman"/>
              </a:rPr>
              <a:t>voltages</a:t>
            </a:r>
            <a:r>
              <a:rPr lang="en-US" sz="2000" dirty="0">
                <a:latin typeface="Times New Roman"/>
                <a:cs typeface="Times New Roman"/>
              </a:rPr>
              <a:t>, </a:t>
            </a:r>
            <a:r>
              <a:rPr lang="en-US" sz="2000" dirty="0">
                <a:solidFill>
                  <a:srgbClr val="0000FF"/>
                </a:solidFill>
                <a:latin typeface="Times New Roman"/>
                <a:cs typeface="Times New Roman"/>
              </a:rPr>
              <a:t>draw in </a:t>
            </a:r>
            <a:r>
              <a:rPr lang="en-US" sz="2000" dirty="0">
                <a:latin typeface="Times New Roman"/>
                <a:cs typeface="Times New Roman"/>
              </a:rPr>
              <a:t>the </a:t>
            </a:r>
            <a:r>
              <a:rPr lang="en-US" sz="2000" i="1" dirty="0">
                <a:solidFill>
                  <a:srgbClr val="FF0000"/>
                </a:solidFill>
                <a:latin typeface="Times New Roman"/>
                <a:cs typeface="Times New Roman"/>
              </a:rPr>
              <a:t>electric field lines </a:t>
            </a:r>
            <a:r>
              <a:rPr lang="en-US" sz="2000" dirty="0">
                <a:latin typeface="Times New Roman"/>
                <a:cs typeface="Times New Roman"/>
              </a:rPr>
              <a:t>between the plates.</a:t>
            </a:r>
            <a:endParaRPr lang="en-US" sz="2000" dirty="0">
              <a:solidFill>
                <a:srgbClr val="FF0000"/>
              </a:solidFill>
              <a:latin typeface="Times New Roman"/>
              <a:cs typeface="Times New Roman"/>
            </a:endParaRPr>
          </a:p>
        </p:txBody>
      </p:sp>
      <p:sp>
        <p:nvSpPr>
          <p:cNvPr id="33" name="TextBox 32"/>
          <p:cNvSpPr txBox="1"/>
          <p:nvPr/>
        </p:nvSpPr>
        <p:spPr>
          <a:xfrm>
            <a:off x="5867400" y="49259"/>
            <a:ext cx="1193916" cy="523220"/>
          </a:xfrm>
          <a:prstGeom prst="rect">
            <a:avLst/>
          </a:prstGeom>
          <a:noFill/>
        </p:spPr>
        <p:txBody>
          <a:bodyPr wrap="square" rtlCol="0">
            <a:spAutoFit/>
          </a:bodyPr>
          <a:lstStyle/>
          <a:p>
            <a:r>
              <a:rPr lang="en-US" sz="1400" dirty="0">
                <a:solidFill>
                  <a:srgbClr val="FF0000"/>
                </a:solidFill>
                <a:latin typeface="Times New Roman"/>
                <a:cs typeface="Times New Roman"/>
              </a:rPr>
              <a:t>plates viewed </a:t>
            </a:r>
          </a:p>
          <a:p>
            <a:r>
              <a:rPr lang="en-US" sz="1400" dirty="0">
                <a:solidFill>
                  <a:srgbClr val="FF0000"/>
                </a:solidFill>
                <a:latin typeface="Times New Roman"/>
                <a:cs typeface="Times New Roman"/>
              </a:rPr>
              <a:t>   from side</a:t>
            </a:r>
          </a:p>
        </p:txBody>
      </p:sp>
      <p:cxnSp>
        <p:nvCxnSpPr>
          <p:cNvPr id="6" name="Straight Connector 5"/>
          <p:cNvCxnSpPr/>
          <p:nvPr/>
        </p:nvCxnSpPr>
        <p:spPr>
          <a:xfrm flipV="1">
            <a:off x="3705086" y="4846637"/>
            <a:ext cx="406400" cy="463550"/>
          </a:xfrm>
          <a:prstGeom prst="line">
            <a:avLst/>
          </a:pr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40" name="Object 39"/>
          <p:cNvGraphicFramePr>
            <a:graphicFrameLocks noChangeAspect="1"/>
          </p:cNvGraphicFramePr>
          <p:nvPr>
            <p:extLst>
              <p:ext uri="{D42A27DB-BD31-4B8C-83A1-F6EECF244321}">
                <p14:modId xmlns:p14="http://schemas.microsoft.com/office/powerpoint/2010/main" val="2409120572"/>
              </p:ext>
            </p:extLst>
          </p:nvPr>
        </p:nvGraphicFramePr>
        <p:xfrm>
          <a:off x="4111486" y="4706936"/>
          <a:ext cx="125274" cy="187325"/>
        </p:xfrm>
        <a:graphic>
          <a:graphicData uri="http://schemas.openxmlformats.org/presentationml/2006/ole">
            <mc:AlternateContent xmlns:mc="http://schemas.openxmlformats.org/markup-compatibility/2006">
              <mc:Choice xmlns:v="urn:schemas-microsoft-com:vml" Requires="v">
                <p:oleObj spid="_x0000_s2079521" name="Equation" r:id="rId6" imgW="101600" imgH="152400" progId="Equation.DSMT4">
                  <p:embed/>
                </p:oleObj>
              </mc:Choice>
              <mc:Fallback>
                <p:oleObj name="Equation" r:id="rId6" imgW="101600" imgH="152400" progId="Equation.DSMT4">
                  <p:embed/>
                  <p:pic>
                    <p:nvPicPr>
                      <p:cNvPr id="0" name=""/>
                      <p:cNvPicPr/>
                      <p:nvPr/>
                    </p:nvPicPr>
                    <p:blipFill>
                      <a:blip r:embed="rId7"/>
                      <a:stretch>
                        <a:fillRect/>
                      </a:stretch>
                    </p:blipFill>
                    <p:spPr>
                      <a:xfrm>
                        <a:off x="4111486" y="4706936"/>
                        <a:ext cx="125274" cy="187325"/>
                      </a:xfrm>
                      <a:prstGeom prst="rect">
                        <a:avLst/>
                      </a:prstGeom>
                    </p:spPr>
                  </p:pic>
                </p:oleObj>
              </mc:Fallback>
            </mc:AlternateContent>
          </a:graphicData>
        </a:graphic>
      </p:graphicFrame>
      <p:sp>
        <p:nvSpPr>
          <p:cNvPr id="45" name="TextBox 44"/>
          <p:cNvSpPr txBox="1"/>
          <p:nvPr/>
        </p:nvSpPr>
        <p:spPr>
          <a:xfrm>
            <a:off x="982662" y="3314433"/>
            <a:ext cx="7921885" cy="1015663"/>
          </a:xfrm>
          <a:prstGeom prst="rect">
            <a:avLst/>
          </a:prstGeom>
          <a:noFill/>
        </p:spPr>
        <p:txBody>
          <a:bodyPr wrap="square" rtlCol="0">
            <a:spAutoFit/>
          </a:bodyPr>
          <a:lstStyle/>
          <a:p>
            <a:r>
              <a:rPr lang="en-US" sz="2000" dirty="0">
                <a:solidFill>
                  <a:srgbClr val="FF0000"/>
                </a:solidFill>
                <a:latin typeface="Apple Chancery"/>
                <a:cs typeface="Apple Chancery"/>
              </a:rPr>
              <a:t>Traversing from </a:t>
            </a:r>
            <a:r>
              <a:rPr lang="en-US" sz="2000" dirty="0">
                <a:latin typeface="Times New Roman"/>
                <a:cs typeface="Times New Roman"/>
              </a:rPr>
              <a:t>the </a:t>
            </a:r>
            <a:r>
              <a:rPr lang="en-US" sz="2000" dirty="0">
                <a:solidFill>
                  <a:srgbClr val="0000FF"/>
                </a:solidFill>
                <a:latin typeface="Times New Roman"/>
                <a:cs typeface="Times New Roman"/>
              </a:rPr>
              <a:t>upper plate to </a:t>
            </a:r>
            <a:r>
              <a:rPr lang="en-US" sz="2000" dirty="0">
                <a:latin typeface="Times New Roman"/>
                <a:cs typeface="Times New Roman"/>
              </a:rPr>
              <a:t>the </a:t>
            </a:r>
            <a:r>
              <a:rPr lang="en-US" sz="2000" dirty="0">
                <a:solidFill>
                  <a:srgbClr val="0000FF"/>
                </a:solidFill>
                <a:latin typeface="Times New Roman"/>
                <a:cs typeface="Times New Roman"/>
              </a:rPr>
              <a:t>lower plate </a:t>
            </a:r>
            <a:r>
              <a:rPr lang="en-US" sz="2000" dirty="0">
                <a:latin typeface="Times New Roman"/>
                <a:cs typeface="Times New Roman"/>
              </a:rPr>
              <a:t>(i.e., </a:t>
            </a:r>
            <a:r>
              <a:rPr lang="en-US" sz="2000" dirty="0">
                <a:solidFill>
                  <a:srgbClr val="0000FF"/>
                </a:solidFill>
                <a:latin typeface="Times New Roman"/>
                <a:cs typeface="Times New Roman"/>
              </a:rPr>
              <a:t>from</a:t>
            </a:r>
            <a:r>
              <a:rPr lang="en-US" sz="2000" dirty="0">
                <a:latin typeface="Times New Roman"/>
                <a:cs typeface="Times New Roman"/>
              </a:rPr>
              <a:t> the </a:t>
            </a:r>
            <a:r>
              <a:rPr lang="en-US" sz="2000" dirty="0">
                <a:solidFill>
                  <a:srgbClr val="FF0000"/>
                </a:solidFill>
                <a:latin typeface="Times New Roman"/>
                <a:cs typeface="Times New Roman"/>
              </a:rPr>
              <a:t>higher voltage </a:t>
            </a:r>
            <a:r>
              <a:rPr lang="en-US" sz="2000" dirty="0">
                <a:latin typeface="Times New Roman"/>
                <a:cs typeface="Times New Roman"/>
              </a:rPr>
              <a:t>to the </a:t>
            </a:r>
            <a:r>
              <a:rPr lang="en-US" sz="2000" dirty="0">
                <a:solidFill>
                  <a:srgbClr val="FF0000"/>
                </a:solidFill>
                <a:latin typeface="Times New Roman"/>
                <a:cs typeface="Times New Roman"/>
              </a:rPr>
              <a:t>lower voltage </a:t>
            </a:r>
            <a:r>
              <a:rPr lang="en-US" sz="2000" dirty="0">
                <a:latin typeface="Times New Roman"/>
                <a:cs typeface="Times New Roman"/>
              </a:rPr>
              <a:t>plate </a:t>
            </a:r>
            <a:r>
              <a:rPr lang="en-US" sz="2000" dirty="0">
                <a:solidFill>
                  <a:srgbClr val="0000FF"/>
                </a:solidFill>
                <a:latin typeface="Times New Roman"/>
                <a:cs typeface="Times New Roman"/>
              </a:rPr>
              <a:t>ALONG THE </a:t>
            </a:r>
            <a:r>
              <a:rPr lang="en-US" sz="2000" i="1" dirty="0">
                <a:solidFill>
                  <a:srgbClr val="0000FF"/>
                </a:solidFill>
                <a:latin typeface="Times New Roman"/>
                <a:cs typeface="Times New Roman"/>
              </a:rPr>
              <a:t>E-FLD </a:t>
            </a:r>
            <a:r>
              <a:rPr lang="en-US" sz="2000" dirty="0">
                <a:solidFill>
                  <a:srgbClr val="0000FF"/>
                </a:solidFill>
                <a:latin typeface="Times New Roman"/>
                <a:cs typeface="Times New Roman"/>
              </a:rPr>
              <a:t>LINES</a:t>
            </a:r>
            <a:r>
              <a:rPr lang="en-US" sz="2000" dirty="0">
                <a:latin typeface="Times New Roman"/>
                <a:cs typeface="Times New Roman"/>
              </a:rPr>
              <a:t>, we can write:</a:t>
            </a:r>
          </a:p>
        </p:txBody>
      </p:sp>
      <p:cxnSp>
        <p:nvCxnSpPr>
          <p:cNvPr id="34" name="Straight Connector 33"/>
          <p:cNvCxnSpPr/>
          <p:nvPr/>
        </p:nvCxnSpPr>
        <p:spPr>
          <a:xfrm flipH="1" flipV="1">
            <a:off x="8845460" y="251868"/>
            <a:ext cx="33427" cy="2083520"/>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6511925" y="546727"/>
            <a:ext cx="1879629" cy="155820"/>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6525390" y="1560538"/>
            <a:ext cx="1879629" cy="155820"/>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5" name="Straight Arrow Connector 84"/>
          <p:cNvCxnSpPr/>
          <p:nvPr/>
        </p:nvCxnSpPr>
        <p:spPr>
          <a:xfrm>
            <a:off x="6785842" y="704775"/>
            <a:ext cx="13465" cy="859077"/>
          </a:xfrm>
          <a:prstGeom prst="straightConnector1">
            <a:avLst/>
          </a:prstGeom>
          <a:ln w="1905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a:off x="7073483" y="704775"/>
            <a:ext cx="13465" cy="859077"/>
          </a:xfrm>
          <a:prstGeom prst="straightConnector1">
            <a:avLst/>
          </a:prstGeom>
          <a:ln w="1905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a:off x="7361122" y="704775"/>
            <a:ext cx="13465" cy="859077"/>
          </a:xfrm>
          <a:prstGeom prst="straightConnector1">
            <a:avLst/>
          </a:prstGeom>
          <a:ln w="1905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a:off x="7648762" y="704775"/>
            <a:ext cx="13465" cy="859077"/>
          </a:xfrm>
          <a:prstGeom prst="straightConnector1">
            <a:avLst/>
          </a:prstGeom>
          <a:ln w="1905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a:off x="7936402" y="704775"/>
            <a:ext cx="13465" cy="859077"/>
          </a:xfrm>
          <a:prstGeom prst="straightConnector1">
            <a:avLst/>
          </a:prstGeom>
          <a:ln w="1905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p:nvPr/>
        </p:nvCxnSpPr>
        <p:spPr>
          <a:xfrm>
            <a:off x="8224041" y="704775"/>
            <a:ext cx="13465" cy="859077"/>
          </a:xfrm>
          <a:prstGeom prst="straightConnector1">
            <a:avLst/>
          </a:prstGeom>
          <a:ln w="1905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H="1" flipV="1">
            <a:off x="7486693" y="251867"/>
            <a:ext cx="1365096" cy="3"/>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H="1">
            <a:off x="7674396" y="2335389"/>
            <a:ext cx="1204491" cy="0"/>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H="1">
            <a:off x="6873614" y="2335389"/>
            <a:ext cx="592884" cy="0"/>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6866151" y="1716965"/>
            <a:ext cx="8483" cy="618424"/>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7670154" y="2026176"/>
            <a:ext cx="8483" cy="618424"/>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7469507" y="2171751"/>
            <a:ext cx="8483" cy="32514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7486693" y="251867"/>
            <a:ext cx="8483" cy="299506"/>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9" name="TextBox 98"/>
          <p:cNvSpPr txBox="1"/>
          <p:nvPr/>
        </p:nvSpPr>
        <p:spPr>
          <a:xfrm>
            <a:off x="7644339" y="2326948"/>
            <a:ext cx="993544" cy="738664"/>
          </a:xfrm>
          <a:prstGeom prst="rect">
            <a:avLst/>
          </a:prstGeom>
          <a:noFill/>
        </p:spPr>
        <p:txBody>
          <a:bodyPr wrap="square" rtlCol="0">
            <a:spAutoFit/>
          </a:bodyPr>
          <a:lstStyle/>
          <a:p>
            <a:r>
              <a:rPr lang="en-US" sz="1400" dirty="0">
                <a:solidFill>
                  <a:srgbClr val="0000FF"/>
                </a:solidFill>
                <a:latin typeface="Times New Roman"/>
                <a:cs typeface="Times New Roman"/>
              </a:rPr>
              <a:t>hi voltage </a:t>
            </a:r>
          </a:p>
          <a:p>
            <a:r>
              <a:rPr lang="en-US" sz="1400" dirty="0">
                <a:solidFill>
                  <a:srgbClr val="0000FF"/>
                </a:solidFill>
                <a:latin typeface="Times New Roman"/>
                <a:cs typeface="Times New Roman"/>
              </a:rPr>
              <a:t> (positive) </a:t>
            </a:r>
          </a:p>
          <a:p>
            <a:r>
              <a:rPr lang="en-US" sz="1400" dirty="0">
                <a:solidFill>
                  <a:srgbClr val="0000FF"/>
                </a:solidFill>
                <a:latin typeface="Times New Roman"/>
                <a:cs typeface="Times New Roman"/>
              </a:rPr>
              <a:t>   terminal</a:t>
            </a:r>
          </a:p>
        </p:txBody>
      </p:sp>
      <p:sp>
        <p:nvSpPr>
          <p:cNvPr id="100" name="TextBox 99"/>
          <p:cNvSpPr txBox="1"/>
          <p:nvPr/>
        </p:nvSpPr>
        <p:spPr>
          <a:xfrm>
            <a:off x="6500213" y="2320598"/>
            <a:ext cx="1064123" cy="738664"/>
          </a:xfrm>
          <a:prstGeom prst="rect">
            <a:avLst/>
          </a:prstGeom>
          <a:noFill/>
        </p:spPr>
        <p:txBody>
          <a:bodyPr wrap="square" rtlCol="0">
            <a:spAutoFit/>
          </a:bodyPr>
          <a:lstStyle/>
          <a:p>
            <a:r>
              <a:rPr lang="en-US" sz="1400" dirty="0">
                <a:solidFill>
                  <a:srgbClr val="0000FF"/>
                </a:solidFill>
                <a:latin typeface="Times New Roman"/>
                <a:cs typeface="Times New Roman"/>
              </a:rPr>
              <a:t>low voltage </a:t>
            </a:r>
          </a:p>
          <a:p>
            <a:r>
              <a:rPr lang="en-US" sz="1400" dirty="0">
                <a:solidFill>
                  <a:srgbClr val="0000FF"/>
                </a:solidFill>
                <a:latin typeface="Times New Roman"/>
                <a:cs typeface="Times New Roman"/>
              </a:rPr>
              <a:t> (negative)  </a:t>
            </a:r>
          </a:p>
          <a:p>
            <a:r>
              <a:rPr lang="en-US" sz="1400" dirty="0">
                <a:solidFill>
                  <a:srgbClr val="0000FF"/>
                </a:solidFill>
                <a:latin typeface="Times New Roman"/>
                <a:cs typeface="Times New Roman"/>
              </a:rPr>
              <a:t>   terminal</a:t>
            </a:r>
          </a:p>
        </p:txBody>
      </p:sp>
      <p:sp>
        <p:nvSpPr>
          <p:cNvPr id="102" name="TextBox 101"/>
          <p:cNvSpPr txBox="1"/>
          <p:nvPr/>
        </p:nvSpPr>
        <p:spPr>
          <a:xfrm>
            <a:off x="574545" y="2818566"/>
            <a:ext cx="5800855" cy="400110"/>
          </a:xfrm>
          <a:prstGeom prst="rect">
            <a:avLst/>
          </a:prstGeom>
          <a:noFill/>
        </p:spPr>
        <p:txBody>
          <a:bodyPr wrap="square" rtlCol="0">
            <a:spAutoFit/>
          </a:bodyPr>
          <a:lstStyle/>
          <a:p>
            <a:r>
              <a:rPr lang="en-US" sz="2000" dirty="0">
                <a:solidFill>
                  <a:srgbClr val="FF0000"/>
                </a:solidFill>
                <a:latin typeface="Apple Chancery"/>
                <a:cs typeface="Apple Chancery"/>
              </a:rPr>
              <a:t>b.) How big is </a:t>
            </a:r>
            <a:r>
              <a:rPr lang="en-US" sz="2000" dirty="0">
                <a:latin typeface="Times New Roman"/>
                <a:cs typeface="Times New Roman"/>
              </a:rPr>
              <a:t>the </a:t>
            </a:r>
            <a:r>
              <a:rPr lang="en-US" sz="2000" i="1" dirty="0">
                <a:solidFill>
                  <a:srgbClr val="0000FF"/>
                </a:solidFill>
                <a:latin typeface="Times New Roman"/>
                <a:cs typeface="Times New Roman"/>
              </a:rPr>
              <a:t>electric field </a:t>
            </a:r>
            <a:r>
              <a:rPr lang="en-US" sz="2000" dirty="0">
                <a:latin typeface="Times New Roman"/>
                <a:cs typeface="Times New Roman"/>
              </a:rPr>
              <a:t>between the plates?</a:t>
            </a:r>
            <a:endParaRPr lang="en-US" sz="2000" dirty="0">
              <a:solidFill>
                <a:srgbClr val="FF0000"/>
              </a:solidFill>
              <a:latin typeface="Times New Roman"/>
              <a:cs typeface="Times New Roman"/>
            </a:endParaRPr>
          </a:p>
        </p:txBody>
      </p:sp>
      <p:graphicFrame>
        <p:nvGraphicFramePr>
          <p:cNvPr id="31" name="Object 30"/>
          <p:cNvGraphicFramePr>
            <a:graphicFrameLocks noChangeAspect="1"/>
          </p:cNvGraphicFramePr>
          <p:nvPr>
            <p:extLst>
              <p:ext uri="{D42A27DB-BD31-4B8C-83A1-F6EECF244321}">
                <p14:modId xmlns:p14="http://schemas.microsoft.com/office/powerpoint/2010/main" val="3365260052"/>
              </p:ext>
            </p:extLst>
          </p:nvPr>
        </p:nvGraphicFramePr>
        <p:xfrm>
          <a:off x="7515698" y="314952"/>
          <a:ext cx="234950" cy="231775"/>
        </p:xfrm>
        <a:graphic>
          <a:graphicData uri="http://schemas.openxmlformats.org/presentationml/2006/ole">
            <mc:AlternateContent xmlns:mc="http://schemas.openxmlformats.org/markup-compatibility/2006">
              <mc:Choice xmlns:v="urn:schemas-microsoft-com:vml" Requires="v">
                <p:oleObj spid="_x0000_s2079522" name="Equation" r:id="rId8" imgW="139700" imgH="139700" progId="Equation.DSMT4">
                  <p:embed/>
                </p:oleObj>
              </mc:Choice>
              <mc:Fallback>
                <p:oleObj name="Equation" r:id="rId8" imgW="139700" imgH="139700" progId="Equation.DSMT4">
                  <p:embed/>
                  <p:pic>
                    <p:nvPicPr>
                      <p:cNvPr id="0" name=""/>
                      <p:cNvPicPr/>
                      <p:nvPr/>
                    </p:nvPicPr>
                    <p:blipFill>
                      <a:blip r:embed="rId9"/>
                      <a:stretch>
                        <a:fillRect/>
                      </a:stretch>
                    </p:blipFill>
                    <p:spPr>
                      <a:xfrm>
                        <a:off x="7515698" y="314952"/>
                        <a:ext cx="234950" cy="231775"/>
                      </a:xfrm>
                      <a:prstGeom prst="rect">
                        <a:avLst/>
                      </a:prstGeom>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2020329848"/>
              </p:ext>
            </p:extLst>
          </p:nvPr>
        </p:nvGraphicFramePr>
        <p:xfrm>
          <a:off x="6904038" y="1744663"/>
          <a:ext cx="234950" cy="169862"/>
        </p:xfrm>
        <a:graphic>
          <a:graphicData uri="http://schemas.openxmlformats.org/presentationml/2006/ole">
            <mc:AlternateContent xmlns:mc="http://schemas.openxmlformats.org/markup-compatibility/2006">
              <mc:Choice xmlns:v="urn:schemas-microsoft-com:vml" Requires="v">
                <p:oleObj spid="_x0000_s2079523" name="Equation" r:id="rId10" imgW="139700" imgH="101600" progId="Equation.DSMT4">
                  <p:embed/>
                </p:oleObj>
              </mc:Choice>
              <mc:Fallback>
                <p:oleObj name="Equation" r:id="rId10" imgW="139700" imgH="101600" progId="Equation.DSMT4">
                  <p:embed/>
                  <p:pic>
                    <p:nvPicPr>
                      <p:cNvPr id="0" name=""/>
                      <p:cNvPicPr/>
                      <p:nvPr/>
                    </p:nvPicPr>
                    <p:blipFill>
                      <a:blip r:embed="rId11"/>
                      <a:stretch>
                        <a:fillRect/>
                      </a:stretch>
                    </p:blipFill>
                    <p:spPr>
                      <a:xfrm>
                        <a:off x="6904038" y="1744663"/>
                        <a:ext cx="234950" cy="169862"/>
                      </a:xfrm>
                      <a:prstGeom prst="rect">
                        <a:avLst/>
                      </a:prstGeom>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3936803703"/>
              </p:ext>
            </p:extLst>
          </p:nvPr>
        </p:nvGraphicFramePr>
        <p:xfrm>
          <a:off x="7226050" y="2054591"/>
          <a:ext cx="249238" cy="164785"/>
        </p:xfrm>
        <a:graphic>
          <a:graphicData uri="http://schemas.openxmlformats.org/presentationml/2006/ole">
            <mc:AlternateContent xmlns:mc="http://schemas.openxmlformats.org/markup-compatibility/2006">
              <mc:Choice xmlns:v="urn:schemas-microsoft-com:vml" Requires="v">
                <p:oleObj spid="_x0000_s2079524" name="Equation" r:id="rId12" imgW="228600" imgH="152400" progId="Equation.DSMT4">
                  <p:embed/>
                </p:oleObj>
              </mc:Choice>
              <mc:Fallback>
                <p:oleObj name="Equation" r:id="rId12" imgW="228600" imgH="152400" progId="Equation.DSMT4">
                  <p:embed/>
                  <p:pic>
                    <p:nvPicPr>
                      <p:cNvPr id="0" name=""/>
                      <p:cNvPicPr/>
                      <p:nvPr/>
                    </p:nvPicPr>
                    <p:blipFill>
                      <a:blip r:embed="rId13"/>
                      <a:stretch>
                        <a:fillRect/>
                      </a:stretch>
                    </p:blipFill>
                    <p:spPr>
                      <a:xfrm>
                        <a:off x="7226050" y="2054591"/>
                        <a:ext cx="249238" cy="164785"/>
                      </a:xfrm>
                      <a:prstGeom prst="rect">
                        <a:avLst/>
                      </a:prstGeom>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3733777213"/>
              </p:ext>
            </p:extLst>
          </p:nvPr>
        </p:nvGraphicFramePr>
        <p:xfrm>
          <a:off x="7700327" y="1921517"/>
          <a:ext cx="333375" cy="163512"/>
        </p:xfrm>
        <a:graphic>
          <a:graphicData uri="http://schemas.openxmlformats.org/presentationml/2006/ole">
            <mc:AlternateContent xmlns:mc="http://schemas.openxmlformats.org/markup-compatibility/2006">
              <mc:Choice xmlns:v="urn:schemas-microsoft-com:vml" Requires="v">
                <p:oleObj spid="_x0000_s2079525" name="Equation" r:id="rId14" imgW="304800" imgH="152400" progId="Equation.DSMT4">
                  <p:embed/>
                </p:oleObj>
              </mc:Choice>
              <mc:Fallback>
                <p:oleObj name="Equation" r:id="rId14" imgW="304800" imgH="152400" progId="Equation.DSMT4">
                  <p:embed/>
                  <p:pic>
                    <p:nvPicPr>
                      <p:cNvPr id="0" name=""/>
                      <p:cNvPicPr/>
                      <p:nvPr/>
                    </p:nvPicPr>
                    <p:blipFill>
                      <a:blip r:embed="rId15"/>
                      <a:stretch>
                        <a:fillRect/>
                      </a:stretch>
                    </p:blipFill>
                    <p:spPr>
                      <a:xfrm>
                        <a:off x="7700327" y="1921517"/>
                        <a:ext cx="333375" cy="163512"/>
                      </a:xfrm>
                      <a:prstGeom prst="rect">
                        <a:avLst/>
                      </a:prstGeom>
                    </p:spPr>
                  </p:pic>
                </p:oleObj>
              </mc:Fallback>
            </mc:AlternateContent>
          </a:graphicData>
        </a:graphic>
      </p:graphicFrame>
    </p:spTree>
    <p:extLst>
      <p:ext uri="{BB962C8B-B14F-4D97-AF65-F5344CB8AC3E}">
        <p14:creationId xmlns:p14="http://schemas.microsoft.com/office/powerpoint/2010/main" val="75397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dissolve">
                                      <p:cBhvr>
                                        <p:cTn id="12" dur="500"/>
                                        <p:tgtEl>
                                          <p:spTgt spid="85"/>
                                        </p:tgtEl>
                                      </p:cBhvr>
                                    </p:animEffect>
                                  </p:childTnLst>
                                </p:cTn>
                              </p:par>
                              <p:par>
                                <p:cTn id="13" presetID="9" presetClass="entr" presetSubtype="0" fill="hold" nodeType="with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dissolve">
                                      <p:cBhvr>
                                        <p:cTn id="15" dur="500"/>
                                        <p:tgtEl>
                                          <p:spTgt spid="86"/>
                                        </p:tgtEl>
                                      </p:cBhvr>
                                    </p:animEffect>
                                  </p:childTnLst>
                                </p:cTn>
                              </p:par>
                              <p:par>
                                <p:cTn id="16" presetID="9" presetClass="entr" presetSubtype="0" fill="hold" nodeType="withEffect">
                                  <p:stCondLst>
                                    <p:cond delay="0"/>
                                  </p:stCondLst>
                                  <p:childTnLst>
                                    <p:set>
                                      <p:cBhvr>
                                        <p:cTn id="17" dur="1" fill="hold">
                                          <p:stCondLst>
                                            <p:cond delay="0"/>
                                          </p:stCondLst>
                                        </p:cTn>
                                        <p:tgtEl>
                                          <p:spTgt spid="87"/>
                                        </p:tgtEl>
                                        <p:attrNameLst>
                                          <p:attrName>style.visibility</p:attrName>
                                        </p:attrNameLst>
                                      </p:cBhvr>
                                      <p:to>
                                        <p:strVal val="visible"/>
                                      </p:to>
                                    </p:set>
                                    <p:animEffect transition="in" filter="dissolve">
                                      <p:cBhvr>
                                        <p:cTn id="18" dur="500"/>
                                        <p:tgtEl>
                                          <p:spTgt spid="87"/>
                                        </p:tgtEl>
                                      </p:cBhvr>
                                    </p:animEffect>
                                  </p:childTnLst>
                                </p:cTn>
                              </p:par>
                              <p:par>
                                <p:cTn id="19" presetID="9" presetClass="entr" presetSubtype="0" fill="hold" nodeType="with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dissolve">
                                      <p:cBhvr>
                                        <p:cTn id="21" dur="500"/>
                                        <p:tgtEl>
                                          <p:spTgt spid="88"/>
                                        </p:tgtEl>
                                      </p:cBhvr>
                                    </p:animEffect>
                                  </p:childTnLst>
                                </p:cTn>
                              </p:par>
                              <p:par>
                                <p:cTn id="22" presetID="9" presetClass="entr" presetSubtype="0" fill="hold" nodeType="withEffect">
                                  <p:stCondLst>
                                    <p:cond delay="0"/>
                                  </p:stCondLst>
                                  <p:childTnLst>
                                    <p:set>
                                      <p:cBhvr>
                                        <p:cTn id="23" dur="1" fill="hold">
                                          <p:stCondLst>
                                            <p:cond delay="0"/>
                                          </p:stCondLst>
                                        </p:cTn>
                                        <p:tgtEl>
                                          <p:spTgt spid="89"/>
                                        </p:tgtEl>
                                        <p:attrNameLst>
                                          <p:attrName>style.visibility</p:attrName>
                                        </p:attrNameLst>
                                      </p:cBhvr>
                                      <p:to>
                                        <p:strVal val="visible"/>
                                      </p:to>
                                    </p:set>
                                    <p:animEffect transition="in" filter="dissolve">
                                      <p:cBhvr>
                                        <p:cTn id="24" dur="500"/>
                                        <p:tgtEl>
                                          <p:spTgt spid="89"/>
                                        </p:tgtEl>
                                      </p:cBhvr>
                                    </p:animEffect>
                                  </p:childTnLst>
                                </p:cTn>
                              </p:par>
                              <p:par>
                                <p:cTn id="25" presetID="9" presetClass="entr" presetSubtype="0" fill="hold" nodeType="with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dissolve">
                                      <p:cBhvr>
                                        <p:cTn id="27" dur="500"/>
                                        <p:tgtEl>
                                          <p:spTgt spid="90"/>
                                        </p:tgtEl>
                                      </p:cBhvr>
                                    </p:animEffect>
                                  </p:childTnLst>
                                </p:cTn>
                              </p:par>
                              <p:par>
                                <p:cTn id="28" presetID="9" presetClass="entr" presetSubtype="0"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dissolve">
                                      <p:cBhvr>
                                        <p:cTn id="30" dur="500"/>
                                        <p:tgtEl>
                                          <p:spTgt spid="31"/>
                                        </p:tgtEl>
                                      </p:cBhvr>
                                    </p:animEffect>
                                  </p:childTnLst>
                                </p:cTn>
                              </p:par>
                              <p:par>
                                <p:cTn id="31" presetID="9"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dissolve">
                                      <p:cBhvr>
                                        <p:cTn id="33" dur="5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02"/>
                                        </p:tgtEl>
                                        <p:attrNameLst>
                                          <p:attrName>style.visibility</p:attrName>
                                        </p:attrNameLst>
                                      </p:cBhvr>
                                      <p:to>
                                        <p:strVal val="visible"/>
                                      </p:to>
                                    </p:set>
                                    <p:animEffect transition="in" filter="dissolve">
                                      <p:cBhvr>
                                        <p:cTn id="38" dur="500"/>
                                        <p:tgtEl>
                                          <p:spTgt spid="102"/>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dissolve">
                                      <p:cBhvr>
                                        <p:cTn id="43" dur="500"/>
                                        <p:tgtEl>
                                          <p:spTgt spid="45"/>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dissolve">
                                      <p:cBhvr>
                                        <p:cTn id="48" dur="500"/>
                                        <p:tgtEl>
                                          <p:spTgt spid="40"/>
                                        </p:tgtEl>
                                      </p:cBhvr>
                                    </p:animEffect>
                                  </p:childTnLst>
                                </p:cTn>
                              </p:par>
                              <p:par>
                                <p:cTn id="49" presetID="9" presetClass="entr" presetSubtype="0" fill="hold"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dissolve">
                                      <p:cBhvr>
                                        <p:cTn id="51" dur="500"/>
                                        <p:tgtEl>
                                          <p:spTgt spid="6"/>
                                        </p:tgtEl>
                                      </p:cBhvr>
                                    </p:animEffect>
                                  </p:childTnLst>
                                </p:cTn>
                              </p:par>
                              <p:par>
                                <p:cTn id="52" presetID="9" presetClass="entr" presetSubtype="0" fill="hold" nodeType="with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dissolve">
                                      <p:cBhvr>
                                        <p:cTn id="5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5" grpId="0"/>
      <p:bldP spid="10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21.)</a:t>
            </a:r>
          </a:p>
        </p:txBody>
      </p:sp>
      <p:sp>
        <p:nvSpPr>
          <p:cNvPr id="21" name="TextBox 20"/>
          <p:cNvSpPr txBox="1"/>
          <p:nvPr/>
        </p:nvSpPr>
        <p:spPr>
          <a:xfrm>
            <a:off x="180845" y="249232"/>
            <a:ext cx="5902455" cy="707886"/>
          </a:xfrm>
          <a:prstGeom prst="rect">
            <a:avLst/>
          </a:prstGeom>
          <a:noFill/>
        </p:spPr>
        <p:txBody>
          <a:bodyPr wrap="square" rtlCol="0">
            <a:spAutoFit/>
          </a:bodyPr>
          <a:lstStyle/>
          <a:p>
            <a:r>
              <a:rPr lang="en-US" sz="2000" dirty="0">
                <a:solidFill>
                  <a:srgbClr val="FF0000"/>
                </a:solidFill>
                <a:latin typeface="Apple Chancery"/>
                <a:cs typeface="Apple Chancery"/>
              </a:rPr>
              <a:t>c.) Points A, B and C </a:t>
            </a:r>
            <a:r>
              <a:rPr lang="en-US" sz="2000" dirty="0">
                <a:latin typeface="Times New Roman"/>
                <a:cs typeface="Times New Roman"/>
              </a:rPr>
              <a:t>are identified between the plates.  A </a:t>
            </a:r>
            <a:r>
              <a:rPr lang="en-US" sz="2000" i="1" dirty="0">
                <a:solidFill>
                  <a:srgbClr val="0000FF"/>
                </a:solidFill>
                <a:latin typeface="Times New Roman"/>
                <a:cs typeface="Times New Roman"/>
              </a:rPr>
              <a:t>positive charge </a:t>
            </a:r>
            <a:r>
              <a:rPr lang="en-US" sz="2000" dirty="0">
                <a:latin typeface="Times New Roman"/>
                <a:cs typeface="Times New Roman"/>
              </a:rPr>
              <a:t>is placed successively at each point:</a:t>
            </a:r>
            <a:endParaRPr lang="en-US" sz="2000" dirty="0">
              <a:solidFill>
                <a:srgbClr val="FF0000"/>
              </a:solidFill>
              <a:latin typeface="Times New Roman"/>
              <a:cs typeface="Times New Roman"/>
            </a:endParaRPr>
          </a:p>
        </p:txBody>
      </p:sp>
      <p:sp>
        <p:nvSpPr>
          <p:cNvPr id="33" name="TextBox 32"/>
          <p:cNvSpPr txBox="1"/>
          <p:nvPr/>
        </p:nvSpPr>
        <p:spPr>
          <a:xfrm>
            <a:off x="5867400" y="49259"/>
            <a:ext cx="1193916" cy="523220"/>
          </a:xfrm>
          <a:prstGeom prst="rect">
            <a:avLst/>
          </a:prstGeom>
          <a:noFill/>
        </p:spPr>
        <p:txBody>
          <a:bodyPr wrap="square" rtlCol="0">
            <a:spAutoFit/>
          </a:bodyPr>
          <a:lstStyle/>
          <a:p>
            <a:r>
              <a:rPr lang="en-US" sz="1400" dirty="0">
                <a:solidFill>
                  <a:srgbClr val="FF0000"/>
                </a:solidFill>
                <a:latin typeface="Times New Roman"/>
                <a:cs typeface="Times New Roman"/>
              </a:rPr>
              <a:t>plates viewed </a:t>
            </a:r>
          </a:p>
          <a:p>
            <a:r>
              <a:rPr lang="en-US" sz="1400" dirty="0">
                <a:solidFill>
                  <a:srgbClr val="FF0000"/>
                </a:solidFill>
                <a:latin typeface="Times New Roman"/>
                <a:cs typeface="Times New Roman"/>
              </a:rPr>
              <a:t>   from side</a:t>
            </a:r>
          </a:p>
        </p:txBody>
      </p:sp>
      <p:grpSp>
        <p:nvGrpSpPr>
          <p:cNvPr id="13" name="Group 12"/>
          <p:cNvGrpSpPr/>
          <p:nvPr/>
        </p:nvGrpSpPr>
        <p:grpSpPr>
          <a:xfrm>
            <a:off x="6511925" y="251867"/>
            <a:ext cx="2366962" cy="2392733"/>
            <a:chOff x="7147561" y="251867"/>
            <a:chExt cx="1731326" cy="1750176"/>
          </a:xfrm>
        </p:grpSpPr>
        <p:cxnSp>
          <p:nvCxnSpPr>
            <p:cNvPr id="34" name="Straight Connector 33"/>
            <p:cNvCxnSpPr/>
            <p:nvPr/>
          </p:nvCxnSpPr>
          <p:spPr>
            <a:xfrm flipH="1" flipV="1">
              <a:off x="8854437" y="251868"/>
              <a:ext cx="24450" cy="1524001"/>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7147561" y="467544"/>
              <a:ext cx="1374864" cy="113975"/>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7157410" y="1209101"/>
              <a:ext cx="1374864" cy="113975"/>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5" name="Straight Arrow Connector 84"/>
            <p:cNvCxnSpPr/>
            <p:nvPr/>
          </p:nvCxnSpPr>
          <p:spPr>
            <a:xfrm>
              <a:off x="7347919" y="583149"/>
              <a:ext cx="9849" cy="628376"/>
            </a:xfrm>
            <a:prstGeom prst="straightConnector1">
              <a:avLst/>
            </a:prstGeom>
            <a:ln w="1905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a:off x="7558315" y="583149"/>
              <a:ext cx="9849" cy="628376"/>
            </a:xfrm>
            <a:prstGeom prst="straightConnector1">
              <a:avLst/>
            </a:prstGeom>
            <a:ln w="1905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a:off x="7768710" y="583149"/>
              <a:ext cx="9849" cy="628376"/>
            </a:xfrm>
            <a:prstGeom prst="straightConnector1">
              <a:avLst/>
            </a:prstGeom>
            <a:ln w="1905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a:off x="7979106" y="583149"/>
              <a:ext cx="9849" cy="628376"/>
            </a:xfrm>
            <a:prstGeom prst="straightConnector1">
              <a:avLst/>
            </a:prstGeom>
            <a:ln w="1905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a:off x="8189502" y="583149"/>
              <a:ext cx="9849" cy="628376"/>
            </a:xfrm>
            <a:prstGeom prst="straightConnector1">
              <a:avLst/>
            </a:prstGeom>
            <a:ln w="1905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p:nvPr/>
          </p:nvCxnSpPr>
          <p:spPr>
            <a:xfrm>
              <a:off x="8399897" y="583149"/>
              <a:ext cx="9849" cy="628376"/>
            </a:xfrm>
            <a:prstGeom prst="straightConnector1">
              <a:avLst/>
            </a:prstGeom>
            <a:ln w="1905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H="1" flipV="1">
              <a:off x="7860560" y="251867"/>
              <a:ext cx="998506" cy="2"/>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H="1">
              <a:off x="7997856" y="1775869"/>
              <a:ext cx="881031" cy="0"/>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H="1">
              <a:off x="7412120" y="1775869"/>
              <a:ext cx="433668" cy="0"/>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7406661" y="1323520"/>
              <a:ext cx="6205" cy="45234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7994753" y="1549694"/>
              <a:ext cx="6205" cy="45234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7847989" y="1656175"/>
              <a:ext cx="6205" cy="237831"/>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7860560" y="251867"/>
              <a:ext cx="6205" cy="219075"/>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99" name="TextBox 98"/>
          <p:cNvSpPr txBox="1"/>
          <p:nvPr/>
        </p:nvSpPr>
        <p:spPr>
          <a:xfrm>
            <a:off x="7644339" y="2326948"/>
            <a:ext cx="993544" cy="523220"/>
          </a:xfrm>
          <a:prstGeom prst="rect">
            <a:avLst/>
          </a:prstGeom>
          <a:noFill/>
        </p:spPr>
        <p:txBody>
          <a:bodyPr wrap="square" rtlCol="0">
            <a:spAutoFit/>
          </a:bodyPr>
          <a:lstStyle/>
          <a:p>
            <a:r>
              <a:rPr lang="en-US" sz="1400" dirty="0">
                <a:solidFill>
                  <a:srgbClr val="0000FF"/>
                </a:solidFill>
                <a:latin typeface="Times New Roman"/>
                <a:cs typeface="Times New Roman"/>
              </a:rPr>
              <a:t>hi voltage </a:t>
            </a:r>
          </a:p>
          <a:p>
            <a:r>
              <a:rPr lang="en-US" sz="1400" dirty="0">
                <a:solidFill>
                  <a:srgbClr val="0000FF"/>
                </a:solidFill>
                <a:latin typeface="Times New Roman"/>
                <a:cs typeface="Times New Roman"/>
              </a:rPr>
              <a:t>  terminal</a:t>
            </a:r>
          </a:p>
        </p:txBody>
      </p:sp>
      <p:sp>
        <p:nvSpPr>
          <p:cNvPr id="100" name="TextBox 99"/>
          <p:cNvSpPr txBox="1"/>
          <p:nvPr/>
        </p:nvSpPr>
        <p:spPr>
          <a:xfrm>
            <a:off x="6500213" y="2320598"/>
            <a:ext cx="1064123" cy="523220"/>
          </a:xfrm>
          <a:prstGeom prst="rect">
            <a:avLst/>
          </a:prstGeom>
          <a:noFill/>
        </p:spPr>
        <p:txBody>
          <a:bodyPr wrap="square" rtlCol="0">
            <a:spAutoFit/>
          </a:bodyPr>
          <a:lstStyle/>
          <a:p>
            <a:r>
              <a:rPr lang="en-US" sz="1400" dirty="0">
                <a:solidFill>
                  <a:srgbClr val="0000FF"/>
                </a:solidFill>
                <a:latin typeface="Times New Roman"/>
                <a:cs typeface="Times New Roman"/>
              </a:rPr>
              <a:t>low voltage </a:t>
            </a:r>
          </a:p>
          <a:p>
            <a:r>
              <a:rPr lang="en-US" sz="1400" dirty="0">
                <a:solidFill>
                  <a:srgbClr val="0000FF"/>
                </a:solidFill>
                <a:latin typeface="Times New Roman"/>
                <a:cs typeface="Times New Roman"/>
              </a:rPr>
              <a:t>  terminal</a:t>
            </a:r>
          </a:p>
        </p:txBody>
      </p:sp>
      <p:sp>
        <p:nvSpPr>
          <p:cNvPr id="102" name="TextBox 101"/>
          <p:cNvSpPr txBox="1"/>
          <p:nvPr/>
        </p:nvSpPr>
        <p:spPr>
          <a:xfrm>
            <a:off x="574545" y="988447"/>
            <a:ext cx="5508755" cy="707886"/>
          </a:xfrm>
          <a:prstGeom prst="rect">
            <a:avLst/>
          </a:prstGeom>
          <a:noFill/>
        </p:spPr>
        <p:txBody>
          <a:bodyPr wrap="square" rtlCol="0">
            <a:spAutoFit/>
          </a:bodyPr>
          <a:lstStyle/>
          <a:p>
            <a:r>
              <a:rPr lang="en-US" sz="2000" dirty="0">
                <a:solidFill>
                  <a:srgbClr val="FF0000"/>
                </a:solidFill>
                <a:latin typeface="Apple Chancery"/>
                <a:cs typeface="Apple Chancery"/>
              </a:rPr>
              <a:t>i.) At which point </a:t>
            </a:r>
            <a:r>
              <a:rPr lang="en-US" sz="2000" dirty="0">
                <a:latin typeface="Times New Roman"/>
                <a:cs typeface="Times New Roman"/>
              </a:rPr>
              <a:t>will the charge experience the greatest </a:t>
            </a:r>
            <a:r>
              <a:rPr lang="en-US" sz="2000" i="1" dirty="0">
                <a:solidFill>
                  <a:srgbClr val="0000FF"/>
                </a:solidFill>
                <a:latin typeface="Times New Roman"/>
                <a:cs typeface="Times New Roman"/>
              </a:rPr>
              <a:t>electric field</a:t>
            </a:r>
            <a:r>
              <a:rPr lang="en-US" sz="2000" dirty="0">
                <a:latin typeface="Times New Roman"/>
                <a:cs typeface="Times New Roman"/>
              </a:rPr>
              <a:t>?</a:t>
            </a:r>
            <a:endParaRPr lang="en-US" sz="2000" dirty="0">
              <a:solidFill>
                <a:srgbClr val="FF0000"/>
              </a:solidFill>
              <a:latin typeface="Times New Roman"/>
              <a:cs typeface="Times New Roman"/>
            </a:endParaRPr>
          </a:p>
        </p:txBody>
      </p:sp>
      <p:graphicFrame>
        <p:nvGraphicFramePr>
          <p:cNvPr id="55" name="Object 54"/>
          <p:cNvGraphicFramePr>
            <a:graphicFrameLocks noChangeAspect="1"/>
          </p:cNvGraphicFramePr>
          <p:nvPr>
            <p:extLst>
              <p:ext uri="{D42A27DB-BD31-4B8C-83A1-F6EECF244321}">
                <p14:modId xmlns:p14="http://schemas.microsoft.com/office/powerpoint/2010/main" val="2348317800"/>
              </p:ext>
            </p:extLst>
          </p:nvPr>
        </p:nvGraphicFramePr>
        <p:xfrm>
          <a:off x="7150448" y="1333499"/>
          <a:ext cx="168447" cy="155863"/>
        </p:xfrm>
        <a:graphic>
          <a:graphicData uri="http://schemas.openxmlformats.org/presentationml/2006/ole">
            <mc:AlternateContent xmlns:mc="http://schemas.openxmlformats.org/markup-compatibility/2006">
              <mc:Choice xmlns:v="urn:schemas-microsoft-com:vml" Requires="v">
                <p:oleObj spid="_x0000_s2087735" name="Equation" r:id="rId4" imgW="165100" imgH="152400" progId="Equation.DSMT4">
                  <p:embed/>
                </p:oleObj>
              </mc:Choice>
              <mc:Fallback>
                <p:oleObj name="Equation" r:id="rId4" imgW="165100" imgH="152400" progId="Equation.DSMT4">
                  <p:embed/>
                  <p:pic>
                    <p:nvPicPr>
                      <p:cNvPr id="0" name=""/>
                      <p:cNvPicPr/>
                      <p:nvPr/>
                    </p:nvPicPr>
                    <p:blipFill>
                      <a:blip r:embed="rId5"/>
                      <a:stretch>
                        <a:fillRect/>
                      </a:stretch>
                    </p:blipFill>
                    <p:spPr>
                      <a:xfrm>
                        <a:off x="7150448" y="1333499"/>
                        <a:ext cx="168447" cy="155863"/>
                      </a:xfrm>
                      <a:prstGeom prst="rect">
                        <a:avLst/>
                      </a:prstGeom>
                    </p:spPr>
                  </p:pic>
                </p:oleObj>
              </mc:Fallback>
            </mc:AlternateContent>
          </a:graphicData>
        </a:graphic>
      </p:graphicFrame>
      <p:graphicFrame>
        <p:nvGraphicFramePr>
          <p:cNvPr id="57" name="Object 56"/>
          <p:cNvGraphicFramePr>
            <a:graphicFrameLocks noChangeAspect="1"/>
          </p:cNvGraphicFramePr>
          <p:nvPr>
            <p:extLst>
              <p:ext uri="{D42A27DB-BD31-4B8C-83A1-F6EECF244321}">
                <p14:modId xmlns:p14="http://schemas.microsoft.com/office/powerpoint/2010/main" val="821552111"/>
              </p:ext>
            </p:extLst>
          </p:nvPr>
        </p:nvGraphicFramePr>
        <p:xfrm>
          <a:off x="7430365" y="1050925"/>
          <a:ext cx="144089" cy="157812"/>
        </p:xfrm>
        <a:graphic>
          <a:graphicData uri="http://schemas.openxmlformats.org/presentationml/2006/ole">
            <mc:AlternateContent xmlns:mc="http://schemas.openxmlformats.org/markup-compatibility/2006">
              <mc:Choice xmlns:v="urn:schemas-microsoft-com:vml" Requires="v">
                <p:oleObj spid="_x0000_s2087736" name="Equation" r:id="rId6" imgW="139700" imgH="152400" progId="Equation.DSMT4">
                  <p:embed/>
                </p:oleObj>
              </mc:Choice>
              <mc:Fallback>
                <p:oleObj name="Equation" r:id="rId6" imgW="139700" imgH="152400" progId="Equation.DSMT4">
                  <p:embed/>
                  <p:pic>
                    <p:nvPicPr>
                      <p:cNvPr id="0" name=""/>
                      <p:cNvPicPr/>
                      <p:nvPr/>
                    </p:nvPicPr>
                    <p:blipFill>
                      <a:blip r:embed="rId7"/>
                      <a:stretch>
                        <a:fillRect/>
                      </a:stretch>
                    </p:blipFill>
                    <p:spPr>
                      <a:xfrm>
                        <a:off x="7430365" y="1050925"/>
                        <a:ext cx="144089" cy="157812"/>
                      </a:xfrm>
                      <a:prstGeom prst="rect">
                        <a:avLst/>
                      </a:prstGeom>
                    </p:spPr>
                  </p:pic>
                </p:oleObj>
              </mc:Fallback>
            </mc:AlternateContent>
          </a:graphicData>
        </a:graphic>
      </p:graphicFrame>
      <p:graphicFrame>
        <p:nvGraphicFramePr>
          <p:cNvPr id="58" name="Object 57"/>
          <p:cNvGraphicFramePr>
            <a:graphicFrameLocks noChangeAspect="1"/>
          </p:cNvGraphicFramePr>
          <p:nvPr>
            <p:extLst>
              <p:ext uri="{D42A27DB-BD31-4B8C-83A1-F6EECF244321}">
                <p14:modId xmlns:p14="http://schemas.microsoft.com/office/powerpoint/2010/main" val="3818305489"/>
              </p:ext>
            </p:extLst>
          </p:nvPr>
        </p:nvGraphicFramePr>
        <p:xfrm>
          <a:off x="7514123" y="704775"/>
          <a:ext cx="142309" cy="155863"/>
        </p:xfrm>
        <a:graphic>
          <a:graphicData uri="http://schemas.openxmlformats.org/presentationml/2006/ole">
            <mc:AlternateContent xmlns:mc="http://schemas.openxmlformats.org/markup-compatibility/2006">
              <mc:Choice xmlns:v="urn:schemas-microsoft-com:vml" Requires="v">
                <p:oleObj spid="_x0000_s2087737" name="Equation" r:id="rId8" imgW="139700" imgH="152400" progId="Equation.DSMT4">
                  <p:embed/>
                </p:oleObj>
              </mc:Choice>
              <mc:Fallback>
                <p:oleObj name="Equation" r:id="rId8" imgW="139700" imgH="152400" progId="Equation.DSMT4">
                  <p:embed/>
                  <p:pic>
                    <p:nvPicPr>
                      <p:cNvPr id="0" name=""/>
                      <p:cNvPicPr/>
                      <p:nvPr/>
                    </p:nvPicPr>
                    <p:blipFill>
                      <a:blip r:embed="rId9"/>
                      <a:stretch>
                        <a:fillRect/>
                      </a:stretch>
                    </p:blipFill>
                    <p:spPr>
                      <a:xfrm>
                        <a:off x="7514123" y="704775"/>
                        <a:ext cx="142309" cy="155863"/>
                      </a:xfrm>
                      <a:prstGeom prst="rect">
                        <a:avLst/>
                      </a:prstGeom>
                    </p:spPr>
                  </p:pic>
                </p:oleObj>
              </mc:Fallback>
            </mc:AlternateContent>
          </a:graphicData>
        </a:graphic>
      </p:graphicFrame>
      <p:sp>
        <p:nvSpPr>
          <p:cNvPr id="84" name="TextBox 83"/>
          <p:cNvSpPr txBox="1"/>
          <p:nvPr/>
        </p:nvSpPr>
        <p:spPr>
          <a:xfrm>
            <a:off x="511045" y="1942257"/>
            <a:ext cx="5508755" cy="707886"/>
          </a:xfrm>
          <a:prstGeom prst="rect">
            <a:avLst/>
          </a:prstGeom>
          <a:noFill/>
        </p:spPr>
        <p:txBody>
          <a:bodyPr wrap="square" rtlCol="0">
            <a:spAutoFit/>
          </a:bodyPr>
          <a:lstStyle/>
          <a:p>
            <a:r>
              <a:rPr lang="en-US" sz="2000" dirty="0">
                <a:solidFill>
                  <a:srgbClr val="FF0000"/>
                </a:solidFill>
                <a:latin typeface="Apple Chancery"/>
                <a:cs typeface="Apple Chancery"/>
              </a:rPr>
              <a:t>ii.) At which point </a:t>
            </a:r>
            <a:r>
              <a:rPr lang="en-US" sz="2000" dirty="0">
                <a:latin typeface="Times New Roman"/>
                <a:cs typeface="Times New Roman"/>
              </a:rPr>
              <a:t>will the charge experience the greatest </a:t>
            </a:r>
            <a:r>
              <a:rPr lang="en-US" sz="2000" i="1" dirty="0">
                <a:solidFill>
                  <a:srgbClr val="0000FF"/>
                </a:solidFill>
                <a:latin typeface="Times New Roman"/>
                <a:cs typeface="Times New Roman"/>
              </a:rPr>
              <a:t>electric potential</a:t>
            </a:r>
            <a:r>
              <a:rPr lang="en-US" sz="2000" dirty="0">
                <a:latin typeface="Times New Roman"/>
                <a:cs typeface="Times New Roman"/>
              </a:rPr>
              <a:t>?</a:t>
            </a:r>
            <a:endParaRPr lang="en-US" sz="2000" dirty="0">
              <a:solidFill>
                <a:srgbClr val="FF0000"/>
              </a:solidFill>
              <a:latin typeface="Times New Roman"/>
              <a:cs typeface="Times New Roman"/>
            </a:endParaRPr>
          </a:p>
        </p:txBody>
      </p:sp>
      <p:sp>
        <p:nvSpPr>
          <p:cNvPr id="91" name="TextBox 90"/>
          <p:cNvSpPr txBox="1"/>
          <p:nvPr/>
        </p:nvSpPr>
        <p:spPr>
          <a:xfrm>
            <a:off x="415320" y="2949696"/>
            <a:ext cx="8304342" cy="400110"/>
          </a:xfrm>
          <a:prstGeom prst="rect">
            <a:avLst/>
          </a:prstGeom>
          <a:noFill/>
        </p:spPr>
        <p:txBody>
          <a:bodyPr wrap="square" rtlCol="0">
            <a:spAutoFit/>
          </a:bodyPr>
          <a:lstStyle/>
          <a:p>
            <a:r>
              <a:rPr lang="en-US" sz="2000" dirty="0">
                <a:solidFill>
                  <a:srgbClr val="FF0000"/>
                </a:solidFill>
                <a:latin typeface="Apple Chancery"/>
                <a:cs typeface="Apple Chancery"/>
              </a:rPr>
              <a:t>iii.) At which point </a:t>
            </a:r>
            <a:r>
              <a:rPr lang="en-US" sz="2000" dirty="0">
                <a:latin typeface="Times New Roman"/>
                <a:cs typeface="Times New Roman"/>
              </a:rPr>
              <a:t>will the charge experience the greatest </a:t>
            </a:r>
            <a:r>
              <a:rPr lang="en-US" sz="2000" i="1" dirty="0">
                <a:solidFill>
                  <a:srgbClr val="0000FF"/>
                </a:solidFill>
                <a:latin typeface="Times New Roman"/>
                <a:cs typeface="Times New Roman"/>
              </a:rPr>
              <a:t>potential energy</a:t>
            </a:r>
            <a:r>
              <a:rPr lang="en-US" sz="2000" dirty="0">
                <a:latin typeface="Times New Roman"/>
                <a:cs typeface="Times New Roman"/>
              </a:rPr>
              <a:t>?</a:t>
            </a:r>
            <a:endParaRPr lang="en-US" sz="2000" dirty="0">
              <a:solidFill>
                <a:srgbClr val="FF0000"/>
              </a:solidFill>
              <a:latin typeface="Times New Roman"/>
              <a:cs typeface="Times New Roman"/>
            </a:endParaRPr>
          </a:p>
        </p:txBody>
      </p:sp>
      <p:sp>
        <p:nvSpPr>
          <p:cNvPr id="101" name="TextBox 100"/>
          <p:cNvSpPr txBox="1"/>
          <p:nvPr/>
        </p:nvSpPr>
        <p:spPr>
          <a:xfrm>
            <a:off x="892224" y="1600270"/>
            <a:ext cx="5785864" cy="338554"/>
          </a:xfrm>
          <a:prstGeom prst="rect">
            <a:avLst/>
          </a:prstGeom>
          <a:noFill/>
        </p:spPr>
        <p:txBody>
          <a:bodyPr wrap="square" rtlCol="0">
            <a:spAutoFit/>
          </a:bodyPr>
          <a:lstStyle/>
          <a:p>
            <a:r>
              <a:rPr lang="en-US" sz="1600" dirty="0">
                <a:latin typeface="Times New Roman"/>
                <a:cs typeface="Times New Roman"/>
              </a:rPr>
              <a:t>(The </a:t>
            </a:r>
            <a:r>
              <a:rPr lang="en-US" sz="1600" i="1" dirty="0">
                <a:latin typeface="Times New Roman"/>
                <a:cs typeface="Times New Roman"/>
              </a:rPr>
              <a:t>E-</a:t>
            </a:r>
            <a:r>
              <a:rPr lang="en-US" sz="1600" i="1" dirty="0" err="1">
                <a:latin typeface="Times New Roman"/>
                <a:cs typeface="Times New Roman"/>
              </a:rPr>
              <a:t>fld</a:t>
            </a:r>
            <a:r>
              <a:rPr lang="en-US" sz="1600" i="1" dirty="0">
                <a:latin typeface="Times New Roman"/>
                <a:cs typeface="Times New Roman"/>
              </a:rPr>
              <a:t> </a:t>
            </a:r>
            <a:r>
              <a:rPr lang="en-US" sz="1600" dirty="0">
                <a:latin typeface="Times New Roman"/>
                <a:cs typeface="Times New Roman"/>
              </a:rPr>
              <a:t>is </a:t>
            </a:r>
            <a:r>
              <a:rPr lang="en-US" sz="1600" i="1" dirty="0">
                <a:solidFill>
                  <a:srgbClr val="0000FF"/>
                </a:solidFill>
                <a:latin typeface="Times New Roman"/>
                <a:cs typeface="Times New Roman"/>
              </a:rPr>
              <a:t>constant</a:t>
            </a:r>
            <a:r>
              <a:rPr lang="en-US" sz="1600" dirty="0">
                <a:solidFill>
                  <a:srgbClr val="0000FF"/>
                </a:solidFill>
                <a:latin typeface="Times New Roman"/>
                <a:cs typeface="Times New Roman"/>
              </a:rPr>
              <a:t> </a:t>
            </a:r>
            <a:r>
              <a:rPr lang="en-US" sz="1600" dirty="0">
                <a:latin typeface="Times New Roman"/>
                <a:cs typeface="Times New Roman"/>
              </a:rPr>
              <a:t>between the plates—all points are the same.)</a:t>
            </a:r>
            <a:endParaRPr lang="en-US" sz="1600" dirty="0">
              <a:solidFill>
                <a:srgbClr val="FF0000"/>
              </a:solidFill>
              <a:latin typeface="Times New Roman"/>
              <a:cs typeface="Times New Roman"/>
            </a:endParaRPr>
          </a:p>
        </p:txBody>
      </p:sp>
      <p:sp>
        <p:nvSpPr>
          <p:cNvPr id="104" name="TextBox 103"/>
          <p:cNvSpPr txBox="1"/>
          <p:nvPr/>
        </p:nvSpPr>
        <p:spPr>
          <a:xfrm>
            <a:off x="892224" y="2580423"/>
            <a:ext cx="7986663" cy="338554"/>
          </a:xfrm>
          <a:prstGeom prst="rect">
            <a:avLst/>
          </a:prstGeom>
          <a:noFill/>
        </p:spPr>
        <p:txBody>
          <a:bodyPr wrap="square" rtlCol="0">
            <a:spAutoFit/>
          </a:bodyPr>
          <a:lstStyle/>
          <a:p>
            <a:r>
              <a:rPr lang="en-US" sz="1600" dirty="0">
                <a:latin typeface="Times New Roman"/>
                <a:cs typeface="Times New Roman"/>
              </a:rPr>
              <a:t>(The </a:t>
            </a:r>
            <a:r>
              <a:rPr lang="en-US" sz="1600" i="1" dirty="0">
                <a:latin typeface="Times New Roman"/>
                <a:cs typeface="Times New Roman"/>
              </a:rPr>
              <a:t>voltage</a:t>
            </a:r>
            <a:r>
              <a:rPr lang="en-US" sz="1600" dirty="0">
                <a:latin typeface="Times New Roman"/>
                <a:cs typeface="Times New Roman"/>
              </a:rPr>
              <a:t> closest the positive plate will be highest, which</a:t>
            </a:r>
            <a:r>
              <a:rPr lang="en-US" sz="1600" i="1" dirty="0">
                <a:latin typeface="Times New Roman"/>
                <a:cs typeface="Times New Roman"/>
              </a:rPr>
              <a:t> </a:t>
            </a:r>
            <a:r>
              <a:rPr lang="en-US" sz="1600" dirty="0">
                <a:latin typeface="Times New Roman"/>
                <a:cs typeface="Times New Roman"/>
              </a:rPr>
              <a:t>is C.)</a:t>
            </a:r>
            <a:endParaRPr lang="en-US" sz="1600" dirty="0">
              <a:solidFill>
                <a:srgbClr val="FF0000"/>
              </a:solidFill>
              <a:latin typeface="Times New Roman"/>
              <a:cs typeface="Times New Roman"/>
            </a:endParaRPr>
          </a:p>
        </p:txBody>
      </p:sp>
      <p:sp>
        <p:nvSpPr>
          <p:cNvPr id="105" name="TextBox 104"/>
          <p:cNvSpPr txBox="1"/>
          <p:nvPr/>
        </p:nvSpPr>
        <p:spPr>
          <a:xfrm>
            <a:off x="892224" y="3266223"/>
            <a:ext cx="7986663" cy="584776"/>
          </a:xfrm>
          <a:prstGeom prst="rect">
            <a:avLst/>
          </a:prstGeom>
          <a:noFill/>
        </p:spPr>
        <p:txBody>
          <a:bodyPr wrap="square" rtlCol="0">
            <a:spAutoFit/>
          </a:bodyPr>
          <a:lstStyle/>
          <a:p>
            <a:r>
              <a:rPr lang="en-US" sz="1600" dirty="0">
                <a:latin typeface="Times New Roman"/>
                <a:cs typeface="Times New Roman"/>
              </a:rPr>
              <a:t>(A charge’s potential energy at a point is related to voltage as              , so for a </a:t>
            </a:r>
            <a:r>
              <a:rPr lang="en-US" sz="1600" i="1" dirty="0">
                <a:solidFill>
                  <a:srgbClr val="0000FF"/>
                </a:solidFill>
                <a:latin typeface="Times New Roman"/>
                <a:cs typeface="Times New Roman"/>
              </a:rPr>
              <a:t>positive charge</a:t>
            </a:r>
            <a:r>
              <a:rPr lang="en-US" sz="1600" dirty="0">
                <a:latin typeface="Times New Roman"/>
                <a:cs typeface="Times New Roman"/>
              </a:rPr>
              <a:t>, that will be greatest at </a:t>
            </a:r>
            <a:r>
              <a:rPr lang="en-US" sz="1600" dirty="0">
                <a:solidFill>
                  <a:srgbClr val="FF0000"/>
                </a:solidFill>
                <a:latin typeface="Times New Roman"/>
                <a:cs typeface="Times New Roman"/>
              </a:rPr>
              <a:t>C</a:t>
            </a:r>
            <a:r>
              <a:rPr lang="en-US" sz="1600" dirty="0">
                <a:latin typeface="Times New Roman"/>
                <a:cs typeface="Times New Roman"/>
              </a:rPr>
              <a:t> . . . or as </a:t>
            </a:r>
            <a:r>
              <a:rPr lang="en-US" sz="1600" dirty="0">
                <a:solidFill>
                  <a:srgbClr val="0000FF"/>
                </a:solidFill>
                <a:latin typeface="Times New Roman"/>
                <a:cs typeface="Times New Roman"/>
              </a:rPr>
              <a:t>close to </a:t>
            </a:r>
            <a:r>
              <a:rPr lang="en-US" sz="1600" dirty="0">
                <a:latin typeface="Times New Roman"/>
                <a:cs typeface="Times New Roman"/>
              </a:rPr>
              <a:t>the </a:t>
            </a:r>
            <a:r>
              <a:rPr lang="en-US" sz="1600" dirty="0">
                <a:solidFill>
                  <a:srgbClr val="FF0000"/>
                </a:solidFill>
                <a:latin typeface="Times New Roman"/>
                <a:cs typeface="Times New Roman"/>
              </a:rPr>
              <a:t>14 volt plate </a:t>
            </a:r>
            <a:r>
              <a:rPr lang="en-US" sz="1600" dirty="0">
                <a:latin typeface="Times New Roman"/>
                <a:cs typeface="Times New Roman"/>
              </a:rPr>
              <a:t>as possible.)</a:t>
            </a:r>
            <a:endParaRPr lang="en-US" sz="1600" dirty="0">
              <a:solidFill>
                <a:srgbClr val="FF0000"/>
              </a:solidFill>
              <a:latin typeface="Times New Roman"/>
              <a:cs typeface="Times New Roman"/>
            </a:endParaRPr>
          </a:p>
        </p:txBody>
      </p:sp>
      <p:graphicFrame>
        <p:nvGraphicFramePr>
          <p:cNvPr id="106" name="Object 105"/>
          <p:cNvGraphicFramePr>
            <a:graphicFrameLocks noChangeAspect="1"/>
          </p:cNvGraphicFramePr>
          <p:nvPr>
            <p:extLst>
              <p:ext uri="{D42A27DB-BD31-4B8C-83A1-F6EECF244321}">
                <p14:modId xmlns:p14="http://schemas.microsoft.com/office/powerpoint/2010/main" val="141959270"/>
              </p:ext>
            </p:extLst>
          </p:nvPr>
        </p:nvGraphicFramePr>
        <p:xfrm>
          <a:off x="5974435" y="3340462"/>
          <a:ext cx="703653" cy="269083"/>
        </p:xfrm>
        <a:graphic>
          <a:graphicData uri="http://schemas.openxmlformats.org/presentationml/2006/ole">
            <mc:AlternateContent xmlns:mc="http://schemas.openxmlformats.org/markup-compatibility/2006">
              <mc:Choice xmlns:v="urn:schemas-microsoft-com:vml" Requires="v">
                <p:oleObj spid="_x0000_s2087738" name="Equation" r:id="rId10" imgW="495300" imgH="190500" progId="Equation.DSMT4">
                  <p:embed/>
                </p:oleObj>
              </mc:Choice>
              <mc:Fallback>
                <p:oleObj name="Equation" r:id="rId10" imgW="495300" imgH="190500" progId="Equation.DSMT4">
                  <p:embed/>
                  <p:pic>
                    <p:nvPicPr>
                      <p:cNvPr id="0" name=""/>
                      <p:cNvPicPr/>
                      <p:nvPr/>
                    </p:nvPicPr>
                    <p:blipFill>
                      <a:blip r:embed="rId11"/>
                      <a:stretch>
                        <a:fillRect/>
                      </a:stretch>
                    </p:blipFill>
                    <p:spPr>
                      <a:xfrm>
                        <a:off x="5974435" y="3340462"/>
                        <a:ext cx="703653" cy="269083"/>
                      </a:xfrm>
                      <a:prstGeom prst="rect">
                        <a:avLst/>
                      </a:prstGeom>
                    </p:spPr>
                  </p:pic>
                </p:oleObj>
              </mc:Fallback>
            </mc:AlternateContent>
          </a:graphicData>
        </a:graphic>
      </p:graphicFrame>
      <p:sp>
        <p:nvSpPr>
          <p:cNvPr id="107" name="TextBox 106"/>
          <p:cNvSpPr txBox="1"/>
          <p:nvPr/>
        </p:nvSpPr>
        <p:spPr>
          <a:xfrm>
            <a:off x="180845" y="3896118"/>
            <a:ext cx="5826255" cy="400110"/>
          </a:xfrm>
          <a:prstGeom prst="rect">
            <a:avLst/>
          </a:prstGeom>
          <a:noFill/>
        </p:spPr>
        <p:txBody>
          <a:bodyPr wrap="square" rtlCol="0">
            <a:spAutoFit/>
          </a:bodyPr>
          <a:lstStyle/>
          <a:p>
            <a:r>
              <a:rPr lang="en-US" sz="2000" dirty="0">
                <a:solidFill>
                  <a:srgbClr val="FF0000"/>
                </a:solidFill>
                <a:latin typeface="Apple Chancery"/>
                <a:cs typeface="Apple Chancery"/>
              </a:rPr>
              <a:t>d.) Now, </a:t>
            </a:r>
            <a:r>
              <a:rPr lang="en-US" sz="2000" dirty="0">
                <a:latin typeface="Times New Roman"/>
                <a:cs typeface="Times New Roman"/>
              </a:rPr>
              <a:t>a </a:t>
            </a:r>
            <a:r>
              <a:rPr lang="en-US" sz="2000" i="1" dirty="0">
                <a:solidFill>
                  <a:srgbClr val="0000FF"/>
                </a:solidFill>
                <a:latin typeface="Times New Roman"/>
                <a:cs typeface="Times New Roman"/>
              </a:rPr>
              <a:t>negative charge </a:t>
            </a:r>
            <a:r>
              <a:rPr lang="en-US" sz="2000" dirty="0">
                <a:latin typeface="Times New Roman"/>
                <a:cs typeface="Times New Roman"/>
              </a:rPr>
              <a:t>is placed at each point:</a:t>
            </a:r>
            <a:endParaRPr lang="en-US" sz="2000" dirty="0">
              <a:solidFill>
                <a:srgbClr val="FF0000"/>
              </a:solidFill>
              <a:latin typeface="Times New Roman"/>
              <a:cs typeface="Times New Roman"/>
            </a:endParaRPr>
          </a:p>
        </p:txBody>
      </p:sp>
      <p:sp>
        <p:nvSpPr>
          <p:cNvPr id="108" name="TextBox 107"/>
          <p:cNvSpPr txBox="1"/>
          <p:nvPr/>
        </p:nvSpPr>
        <p:spPr>
          <a:xfrm>
            <a:off x="612645" y="4321965"/>
            <a:ext cx="8367842" cy="400110"/>
          </a:xfrm>
          <a:prstGeom prst="rect">
            <a:avLst/>
          </a:prstGeom>
          <a:noFill/>
        </p:spPr>
        <p:txBody>
          <a:bodyPr wrap="square" rtlCol="0">
            <a:spAutoFit/>
          </a:bodyPr>
          <a:lstStyle/>
          <a:p>
            <a:r>
              <a:rPr lang="en-US" sz="2000" dirty="0" err="1">
                <a:solidFill>
                  <a:srgbClr val="FF0000"/>
                </a:solidFill>
                <a:latin typeface="Apple Chancery"/>
                <a:cs typeface="Apple Chancery"/>
              </a:rPr>
              <a:t>i</a:t>
            </a:r>
            <a:r>
              <a:rPr lang="en-US" sz="2000" dirty="0">
                <a:solidFill>
                  <a:srgbClr val="FF0000"/>
                </a:solidFill>
                <a:latin typeface="Apple Chancery"/>
                <a:cs typeface="Apple Chancery"/>
              </a:rPr>
              <a:t>.) At which point </a:t>
            </a:r>
            <a:r>
              <a:rPr lang="en-US" sz="2000" dirty="0">
                <a:latin typeface="Times New Roman"/>
                <a:cs typeface="Times New Roman"/>
              </a:rPr>
              <a:t>will the charge experience the greatest </a:t>
            </a:r>
            <a:r>
              <a:rPr lang="en-US" sz="2000" i="1" dirty="0">
                <a:solidFill>
                  <a:srgbClr val="0000FF"/>
                </a:solidFill>
                <a:latin typeface="Times New Roman"/>
                <a:cs typeface="Times New Roman"/>
              </a:rPr>
              <a:t>electric potential</a:t>
            </a:r>
            <a:r>
              <a:rPr lang="en-US" sz="2000" dirty="0">
                <a:latin typeface="Times New Roman"/>
                <a:cs typeface="Times New Roman"/>
              </a:rPr>
              <a:t>?</a:t>
            </a:r>
            <a:endParaRPr lang="en-US" sz="2000" dirty="0">
              <a:solidFill>
                <a:srgbClr val="FF0000"/>
              </a:solidFill>
              <a:latin typeface="Times New Roman"/>
              <a:cs typeface="Times New Roman"/>
            </a:endParaRPr>
          </a:p>
        </p:txBody>
      </p:sp>
      <p:sp>
        <p:nvSpPr>
          <p:cNvPr id="109" name="TextBox 108"/>
          <p:cNvSpPr txBox="1"/>
          <p:nvPr/>
        </p:nvSpPr>
        <p:spPr>
          <a:xfrm>
            <a:off x="480703" y="4992794"/>
            <a:ext cx="8304342" cy="400110"/>
          </a:xfrm>
          <a:prstGeom prst="rect">
            <a:avLst/>
          </a:prstGeom>
          <a:noFill/>
        </p:spPr>
        <p:txBody>
          <a:bodyPr wrap="square" rtlCol="0">
            <a:spAutoFit/>
          </a:bodyPr>
          <a:lstStyle/>
          <a:p>
            <a:r>
              <a:rPr lang="en-US" sz="2000" dirty="0">
                <a:solidFill>
                  <a:srgbClr val="FF0000"/>
                </a:solidFill>
                <a:latin typeface="Apple Chancery"/>
                <a:cs typeface="Apple Chancery"/>
              </a:rPr>
              <a:t>ii.) At which point </a:t>
            </a:r>
            <a:r>
              <a:rPr lang="en-US" sz="2000" dirty="0">
                <a:latin typeface="Times New Roman"/>
                <a:cs typeface="Times New Roman"/>
              </a:rPr>
              <a:t>will the charge experience the greatest </a:t>
            </a:r>
            <a:r>
              <a:rPr lang="en-US" sz="2000" i="1" dirty="0">
                <a:solidFill>
                  <a:srgbClr val="0000FF"/>
                </a:solidFill>
                <a:latin typeface="Times New Roman"/>
                <a:cs typeface="Times New Roman"/>
              </a:rPr>
              <a:t>potential energy</a:t>
            </a:r>
            <a:r>
              <a:rPr lang="en-US" sz="2000" dirty="0">
                <a:latin typeface="Times New Roman"/>
                <a:cs typeface="Times New Roman"/>
              </a:rPr>
              <a:t>?</a:t>
            </a:r>
            <a:endParaRPr lang="en-US" sz="2000" dirty="0">
              <a:solidFill>
                <a:srgbClr val="FF0000"/>
              </a:solidFill>
              <a:latin typeface="Times New Roman"/>
              <a:cs typeface="Times New Roman"/>
            </a:endParaRPr>
          </a:p>
        </p:txBody>
      </p:sp>
      <p:sp>
        <p:nvSpPr>
          <p:cNvPr id="111" name="TextBox 110"/>
          <p:cNvSpPr txBox="1"/>
          <p:nvPr/>
        </p:nvSpPr>
        <p:spPr>
          <a:xfrm>
            <a:off x="854124" y="5323835"/>
            <a:ext cx="7986663" cy="1323439"/>
          </a:xfrm>
          <a:prstGeom prst="rect">
            <a:avLst/>
          </a:prstGeom>
          <a:noFill/>
        </p:spPr>
        <p:txBody>
          <a:bodyPr wrap="square" rtlCol="0">
            <a:spAutoFit/>
          </a:bodyPr>
          <a:lstStyle/>
          <a:p>
            <a:r>
              <a:rPr lang="en-US" sz="1600" dirty="0">
                <a:latin typeface="Times New Roman"/>
                <a:cs typeface="Times New Roman"/>
              </a:rPr>
              <a:t>(Using             , </a:t>
            </a:r>
            <a:r>
              <a:rPr lang="en-US" sz="1600" i="1" dirty="0">
                <a:latin typeface="Times New Roman"/>
                <a:cs typeface="Times New Roman"/>
              </a:rPr>
              <a:t>sign included</a:t>
            </a:r>
            <a:r>
              <a:rPr lang="en-US" sz="1600" dirty="0">
                <a:latin typeface="Times New Roman"/>
                <a:cs typeface="Times New Roman"/>
              </a:rPr>
              <a:t>, the greatest </a:t>
            </a:r>
            <a:r>
              <a:rPr lang="en-US" sz="1600" dirty="0">
                <a:solidFill>
                  <a:srgbClr val="0000FF"/>
                </a:solidFill>
                <a:latin typeface="Times New Roman"/>
                <a:cs typeface="Times New Roman"/>
              </a:rPr>
              <a:t>potential energy </a:t>
            </a:r>
            <a:r>
              <a:rPr lang="en-US" sz="1600" dirty="0">
                <a:latin typeface="Times New Roman"/>
                <a:cs typeface="Times New Roman"/>
              </a:rPr>
              <a:t>point for a </a:t>
            </a:r>
            <a:r>
              <a:rPr lang="en-US" sz="1600" i="1" dirty="0">
                <a:solidFill>
                  <a:srgbClr val="0000FF"/>
                </a:solidFill>
                <a:latin typeface="Times New Roman"/>
                <a:cs typeface="Times New Roman"/>
              </a:rPr>
              <a:t>negative charge </a:t>
            </a:r>
            <a:r>
              <a:rPr lang="en-US" sz="1600" dirty="0">
                <a:latin typeface="Times New Roman"/>
                <a:cs typeface="Times New Roman"/>
              </a:rPr>
              <a:t>is </a:t>
            </a:r>
            <a:r>
              <a:rPr lang="en-US" sz="1600" dirty="0">
                <a:solidFill>
                  <a:srgbClr val="FF0000"/>
                </a:solidFill>
                <a:latin typeface="Times New Roman"/>
                <a:cs typeface="Times New Roman"/>
              </a:rPr>
              <a:t>A</a:t>
            </a:r>
            <a:r>
              <a:rPr lang="en-US" sz="1600" dirty="0">
                <a:latin typeface="Times New Roman"/>
                <a:cs typeface="Times New Roman"/>
              </a:rPr>
              <a:t>.  This makes sense if you think about it.  A </a:t>
            </a:r>
            <a:r>
              <a:rPr lang="en-US" sz="1600" dirty="0">
                <a:solidFill>
                  <a:srgbClr val="FF0000"/>
                </a:solidFill>
                <a:latin typeface="Times New Roman"/>
                <a:cs typeface="Times New Roman"/>
              </a:rPr>
              <a:t>-1C charge</a:t>
            </a:r>
            <a:r>
              <a:rPr lang="en-US" sz="1600" dirty="0">
                <a:latin typeface="Times New Roman"/>
                <a:cs typeface="Times New Roman"/>
              </a:rPr>
              <a:t> </a:t>
            </a:r>
            <a:r>
              <a:rPr lang="en-US" sz="1600" dirty="0">
                <a:solidFill>
                  <a:srgbClr val="0000FF"/>
                </a:solidFill>
                <a:latin typeface="Times New Roman"/>
                <a:cs typeface="Times New Roman"/>
              </a:rPr>
              <a:t>on</a:t>
            </a:r>
            <a:r>
              <a:rPr lang="en-US" sz="1600" dirty="0">
                <a:latin typeface="Times New Roman"/>
                <a:cs typeface="Times New Roman"/>
              </a:rPr>
              <a:t> the </a:t>
            </a:r>
            <a:r>
              <a:rPr lang="en-US" sz="1600" i="1" dirty="0">
                <a:solidFill>
                  <a:srgbClr val="0000FF"/>
                </a:solidFill>
                <a:latin typeface="Times New Roman"/>
                <a:cs typeface="Times New Roman"/>
              </a:rPr>
              <a:t>negative plate</a:t>
            </a:r>
            <a:r>
              <a:rPr lang="en-US" sz="1600" dirty="0">
                <a:solidFill>
                  <a:srgbClr val="0000FF"/>
                </a:solidFill>
                <a:latin typeface="Times New Roman"/>
                <a:cs typeface="Times New Roman"/>
              </a:rPr>
              <a:t> </a:t>
            </a:r>
            <a:r>
              <a:rPr lang="en-US" sz="1600" dirty="0">
                <a:latin typeface="Times New Roman"/>
                <a:cs typeface="Times New Roman"/>
              </a:rPr>
              <a:t>(</a:t>
            </a:r>
            <a:r>
              <a:rPr lang="en-US" sz="1600" dirty="0" err="1">
                <a:latin typeface="Times New Roman"/>
                <a:cs typeface="Times New Roman"/>
              </a:rPr>
              <a:t>pt</a:t>
            </a:r>
            <a:r>
              <a:rPr lang="en-US" sz="1600" dirty="0">
                <a:latin typeface="Times New Roman"/>
                <a:cs typeface="Times New Roman"/>
              </a:rPr>
              <a:t> </a:t>
            </a:r>
            <a:r>
              <a:rPr lang="en-US" sz="1600" dirty="0">
                <a:solidFill>
                  <a:srgbClr val="FF0000"/>
                </a:solidFill>
                <a:latin typeface="Times New Roman"/>
                <a:cs typeface="Times New Roman"/>
              </a:rPr>
              <a:t>A</a:t>
            </a:r>
            <a:r>
              <a:rPr lang="en-US" sz="1600" dirty="0">
                <a:latin typeface="Times New Roman"/>
                <a:cs typeface="Times New Roman"/>
              </a:rPr>
              <a:t>)would be </a:t>
            </a:r>
            <a:r>
              <a:rPr lang="en-US" sz="1600" dirty="0">
                <a:solidFill>
                  <a:srgbClr val="FF0000"/>
                </a:solidFill>
                <a:latin typeface="Times New Roman"/>
                <a:cs typeface="Times New Roman"/>
              </a:rPr>
              <a:t>-2 joules </a:t>
            </a:r>
            <a:r>
              <a:rPr lang="en-US" sz="1600" dirty="0">
                <a:latin typeface="Times New Roman"/>
                <a:cs typeface="Times New Roman"/>
              </a:rPr>
              <a:t>whereas on the </a:t>
            </a:r>
            <a:r>
              <a:rPr lang="en-US" sz="1600" i="1" dirty="0">
                <a:solidFill>
                  <a:srgbClr val="0000FF"/>
                </a:solidFill>
                <a:latin typeface="Times New Roman"/>
                <a:cs typeface="Times New Roman"/>
              </a:rPr>
              <a:t>positive plate </a:t>
            </a:r>
            <a:r>
              <a:rPr lang="en-US" sz="1600" dirty="0">
                <a:latin typeface="Times New Roman"/>
                <a:cs typeface="Times New Roman"/>
              </a:rPr>
              <a:t>(</a:t>
            </a:r>
            <a:r>
              <a:rPr lang="en-US" sz="1600" dirty="0" err="1">
                <a:latin typeface="Times New Roman"/>
                <a:cs typeface="Times New Roman"/>
              </a:rPr>
              <a:t>pt</a:t>
            </a:r>
            <a:r>
              <a:rPr lang="en-US" sz="1600" dirty="0">
                <a:latin typeface="Times New Roman"/>
                <a:cs typeface="Times New Roman"/>
              </a:rPr>
              <a:t> </a:t>
            </a:r>
            <a:r>
              <a:rPr lang="en-US" sz="1600" dirty="0">
                <a:solidFill>
                  <a:srgbClr val="FF0000"/>
                </a:solidFill>
                <a:latin typeface="Times New Roman"/>
                <a:cs typeface="Times New Roman"/>
              </a:rPr>
              <a:t>C</a:t>
            </a:r>
            <a:r>
              <a:rPr lang="en-US" sz="1600" dirty="0">
                <a:latin typeface="Times New Roman"/>
                <a:cs typeface="Times New Roman"/>
              </a:rPr>
              <a:t>) it would be </a:t>
            </a:r>
            <a:r>
              <a:rPr lang="en-US" sz="1600" dirty="0">
                <a:solidFill>
                  <a:srgbClr val="FF0000"/>
                </a:solidFill>
                <a:latin typeface="Times New Roman"/>
                <a:cs typeface="Times New Roman"/>
              </a:rPr>
              <a:t>-14 joules</a:t>
            </a:r>
            <a:r>
              <a:rPr lang="en-US" sz="1600" dirty="0">
                <a:latin typeface="Times New Roman"/>
                <a:cs typeface="Times New Roman"/>
              </a:rPr>
              <a:t>.  </a:t>
            </a:r>
            <a:r>
              <a:rPr lang="en-US" sz="1600" dirty="0">
                <a:solidFill>
                  <a:srgbClr val="FF0000"/>
                </a:solidFill>
                <a:latin typeface="Times New Roman"/>
                <a:cs typeface="Times New Roman"/>
              </a:rPr>
              <a:t>A</a:t>
            </a:r>
            <a:r>
              <a:rPr lang="en-US" sz="1600" dirty="0">
                <a:latin typeface="Times New Roman"/>
                <a:cs typeface="Times New Roman"/>
              </a:rPr>
              <a:t> is bigger (closer to zero)!  </a:t>
            </a:r>
            <a:r>
              <a:rPr lang="en-US" sz="1600" dirty="0">
                <a:solidFill>
                  <a:srgbClr val="0000FF"/>
                </a:solidFill>
                <a:latin typeface="Times New Roman"/>
                <a:cs typeface="Times New Roman"/>
              </a:rPr>
              <a:t>Also</a:t>
            </a:r>
            <a:r>
              <a:rPr lang="en-US" sz="1600" dirty="0">
                <a:latin typeface="Times New Roman"/>
                <a:cs typeface="Times New Roman"/>
              </a:rPr>
              <a:t>, </a:t>
            </a:r>
            <a:r>
              <a:rPr lang="en-US" sz="1600" dirty="0">
                <a:solidFill>
                  <a:srgbClr val="0000FF"/>
                </a:solidFill>
                <a:latin typeface="Times New Roman"/>
                <a:cs typeface="Times New Roman"/>
              </a:rPr>
              <a:t>where</a:t>
            </a:r>
            <a:r>
              <a:rPr lang="en-US" sz="1600" dirty="0">
                <a:latin typeface="Times New Roman"/>
                <a:cs typeface="Times New Roman"/>
              </a:rPr>
              <a:t>, if you let a </a:t>
            </a:r>
            <a:r>
              <a:rPr lang="en-US" sz="1600" i="1" dirty="0">
                <a:solidFill>
                  <a:srgbClr val="0000FF"/>
                </a:solidFill>
                <a:latin typeface="Times New Roman"/>
                <a:cs typeface="Times New Roman"/>
              </a:rPr>
              <a:t>negative charge </a:t>
            </a:r>
            <a:r>
              <a:rPr lang="en-US" sz="1600" dirty="0">
                <a:solidFill>
                  <a:srgbClr val="0000FF"/>
                </a:solidFill>
                <a:latin typeface="Times New Roman"/>
                <a:cs typeface="Times New Roman"/>
              </a:rPr>
              <a:t>go</a:t>
            </a:r>
            <a:r>
              <a:rPr lang="en-US" sz="1600" dirty="0">
                <a:latin typeface="Times New Roman"/>
                <a:cs typeface="Times New Roman"/>
              </a:rPr>
              <a:t>, would it pick up the </a:t>
            </a:r>
            <a:r>
              <a:rPr lang="en-US" sz="1600" dirty="0">
                <a:solidFill>
                  <a:srgbClr val="0000FF"/>
                </a:solidFill>
                <a:latin typeface="Times New Roman"/>
                <a:cs typeface="Times New Roman"/>
              </a:rPr>
              <a:t>most kinetic energy</a:t>
            </a:r>
            <a:r>
              <a:rPr lang="en-US" sz="1600" dirty="0">
                <a:latin typeface="Times New Roman"/>
                <a:cs typeface="Times New Roman"/>
              </a:rPr>
              <a:t>?  Certainly not if it was next to the positive plate.  Definitely next to the negative plate at </a:t>
            </a:r>
            <a:r>
              <a:rPr lang="en-US" sz="1600" dirty="0">
                <a:solidFill>
                  <a:srgbClr val="FF0000"/>
                </a:solidFill>
                <a:latin typeface="Times New Roman"/>
                <a:cs typeface="Times New Roman"/>
              </a:rPr>
              <a:t>A</a:t>
            </a:r>
            <a:r>
              <a:rPr lang="en-US" sz="1600" dirty="0">
                <a:latin typeface="Times New Roman"/>
                <a:cs typeface="Times New Roman"/>
              </a:rPr>
              <a:t>!).</a:t>
            </a:r>
            <a:endParaRPr lang="en-US" sz="1600" dirty="0">
              <a:solidFill>
                <a:srgbClr val="FF0000"/>
              </a:solidFill>
              <a:latin typeface="Times New Roman"/>
              <a:cs typeface="Times New Roman"/>
            </a:endParaRPr>
          </a:p>
        </p:txBody>
      </p:sp>
      <p:graphicFrame>
        <p:nvGraphicFramePr>
          <p:cNvPr id="112" name="Object 111"/>
          <p:cNvGraphicFramePr>
            <a:graphicFrameLocks noChangeAspect="1"/>
          </p:cNvGraphicFramePr>
          <p:nvPr>
            <p:extLst>
              <p:ext uri="{D42A27DB-BD31-4B8C-83A1-F6EECF244321}">
                <p14:modId xmlns:p14="http://schemas.microsoft.com/office/powerpoint/2010/main" val="2405989389"/>
              </p:ext>
            </p:extLst>
          </p:nvPr>
        </p:nvGraphicFramePr>
        <p:xfrm>
          <a:off x="1500156" y="5403487"/>
          <a:ext cx="703653" cy="269083"/>
        </p:xfrm>
        <a:graphic>
          <a:graphicData uri="http://schemas.openxmlformats.org/presentationml/2006/ole">
            <mc:AlternateContent xmlns:mc="http://schemas.openxmlformats.org/markup-compatibility/2006">
              <mc:Choice xmlns:v="urn:schemas-microsoft-com:vml" Requires="v">
                <p:oleObj spid="_x0000_s2087739" name="Equation" r:id="rId12" imgW="495300" imgH="190500" progId="Equation.DSMT4">
                  <p:embed/>
                </p:oleObj>
              </mc:Choice>
              <mc:Fallback>
                <p:oleObj name="Equation" r:id="rId12" imgW="495300" imgH="190500" progId="Equation.DSMT4">
                  <p:embed/>
                  <p:pic>
                    <p:nvPicPr>
                      <p:cNvPr id="0" name=""/>
                      <p:cNvPicPr/>
                      <p:nvPr/>
                    </p:nvPicPr>
                    <p:blipFill>
                      <a:blip r:embed="rId11"/>
                      <a:stretch>
                        <a:fillRect/>
                      </a:stretch>
                    </p:blipFill>
                    <p:spPr>
                      <a:xfrm>
                        <a:off x="1500156" y="5403487"/>
                        <a:ext cx="703653" cy="269083"/>
                      </a:xfrm>
                      <a:prstGeom prst="rect">
                        <a:avLst/>
                      </a:prstGeom>
                    </p:spPr>
                  </p:pic>
                </p:oleObj>
              </mc:Fallback>
            </mc:AlternateContent>
          </a:graphicData>
        </a:graphic>
      </p:graphicFrame>
      <p:sp>
        <p:nvSpPr>
          <p:cNvPr id="113" name="TextBox 112"/>
          <p:cNvSpPr txBox="1"/>
          <p:nvPr/>
        </p:nvSpPr>
        <p:spPr>
          <a:xfrm>
            <a:off x="896266" y="4617142"/>
            <a:ext cx="7986663" cy="338554"/>
          </a:xfrm>
          <a:prstGeom prst="rect">
            <a:avLst/>
          </a:prstGeom>
          <a:noFill/>
        </p:spPr>
        <p:txBody>
          <a:bodyPr wrap="square" rtlCol="0">
            <a:spAutoFit/>
          </a:bodyPr>
          <a:lstStyle/>
          <a:p>
            <a:r>
              <a:rPr lang="en-US" sz="1600" dirty="0">
                <a:latin typeface="Times New Roman"/>
                <a:cs typeface="Times New Roman"/>
              </a:rPr>
              <a:t>(</a:t>
            </a:r>
            <a:r>
              <a:rPr lang="en-US" sz="1600" i="1" dirty="0">
                <a:latin typeface="Times New Roman"/>
                <a:cs typeface="Times New Roman"/>
              </a:rPr>
              <a:t>Electrical potential </a:t>
            </a:r>
            <a:r>
              <a:rPr lang="en-US" sz="1600" dirty="0">
                <a:latin typeface="Times New Roman"/>
                <a:cs typeface="Times New Roman"/>
              </a:rPr>
              <a:t>has NOTHING TO DO with the charge feeling the effect: it’s still C.)</a:t>
            </a:r>
            <a:endParaRPr lang="en-US" sz="1600" dirty="0">
              <a:solidFill>
                <a:srgbClr val="FF0000"/>
              </a:solidFill>
              <a:latin typeface="Times New Roman"/>
              <a:cs typeface="Times New Roman"/>
            </a:endParaRPr>
          </a:p>
        </p:txBody>
      </p:sp>
    </p:spTree>
    <p:extLst>
      <p:ext uri="{BB962C8B-B14F-4D97-AF65-F5344CB8AC3E}">
        <p14:creationId xmlns:p14="http://schemas.microsoft.com/office/powerpoint/2010/main" val="393891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dissolve">
                                      <p:cBhvr>
                                        <p:cTn id="7" dur="5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dissolve">
                                      <p:cBhvr>
                                        <p:cTn id="12" dur="5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dissolve">
                                      <p:cBhvr>
                                        <p:cTn id="17" dur="500"/>
                                        <p:tgtEl>
                                          <p:spTgt spid="8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4"/>
                                        </p:tgtEl>
                                        <p:attrNameLst>
                                          <p:attrName>style.visibility</p:attrName>
                                        </p:attrNameLst>
                                      </p:cBhvr>
                                      <p:to>
                                        <p:strVal val="visible"/>
                                      </p:to>
                                    </p:set>
                                    <p:animEffect transition="in" filter="dissolve">
                                      <p:cBhvr>
                                        <p:cTn id="22" dur="500"/>
                                        <p:tgtEl>
                                          <p:spTgt spid="10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dissolve">
                                      <p:cBhvr>
                                        <p:cTn id="27" dur="500"/>
                                        <p:tgtEl>
                                          <p:spTgt spid="9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06"/>
                                        </p:tgtEl>
                                        <p:attrNameLst>
                                          <p:attrName>style.visibility</p:attrName>
                                        </p:attrNameLst>
                                      </p:cBhvr>
                                      <p:to>
                                        <p:strVal val="visible"/>
                                      </p:to>
                                    </p:set>
                                    <p:animEffect transition="in" filter="dissolve">
                                      <p:cBhvr>
                                        <p:cTn id="32" dur="500"/>
                                        <p:tgtEl>
                                          <p:spTgt spid="106"/>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dissolve">
                                      <p:cBhvr>
                                        <p:cTn id="35" dur="500"/>
                                        <p:tgtEl>
                                          <p:spTgt spid="105"/>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07"/>
                                        </p:tgtEl>
                                        <p:attrNameLst>
                                          <p:attrName>style.visibility</p:attrName>
                                        </p:attrNameLst>
                                      </p:cBhvr>
                                      <p:to>
                                        <p:strVal val="visible"/>
                                      </p:to>
                                    </p:set>
                                    <p:animEffect transition="in" filter="dissolve">
                                      <p:cBhvr>
                                        <p:cTn id="40" dur="500"/>
                                        <p:tgtEl>
                                          <p:spTgt spid="107"/>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08"/>
                                        </p:tgtEl>
                                        <p:attrNameLst>
                                          <p:attrName>style.visibility</p:attrName>
                                        </p:attrNameLst>
                                      </p:cBhvr>
                                      <p:to>
                                        <p:strVal val="visible"/>
                                      </p:to>
                                    </p:set>
                                    <p:animEffect transition="in" filter="dissolve">
                                      <p:cBhvr>
                                        <p:cTn id="45" dur="500"/>
                                        <p:tgtEl>
                                          <p:spTgt spid="108"/>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13"/>
                                        </p:tgtEl>
                                        <p:attrNameLst>
                                          <p:attrName>style.visibility</p:attrName>
                                        </p:attrNameLst>
                                      </p:cBhvr>
                                      <p:to>
                                        <p:strVal val="visible"/>
                                      </p:to>
                                    </p:set>
                                    <p:animEffect transition="in" filter="dissolve">
                                      <p:cBhvr>
                                        <p:cTn id="50" dur="500"/>
                                        <p:tgtEl>
                                          <p:spTgt spid="113"/>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09"/>
                                        </p:tgtEl>
                                        <p:attrNameLst>
                                          <p:attrName>style.visibility</p:attrName>
                                        </p:attrNameLst>
                                      </p:cBhvr>
                                      <p:to>
                                        <p:strVal val="visible"/>
                                      </p:to>
                                    </p:set>
                                    <p:animEffect transition="in" filter="dissolve">
                                      <p:cBhvr>
                                        <p:cTn id="55" dur="500"/>
                                        <p:tgtEl>
                                          <p:spTgt spid="109"/>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112"/>
                                        </p:tgtEl>
                                        <p:attrNameLst>
                                          <p:attrName>style.visibility</p:attrName>
                                        </p:attrNameLst>
                                      </p:cBhvr>
                                      <p:to>
                                        <p:strVal val="visible"/>
                                      </p:to>
                                    </p:set>
                                    <p:animEffect transition="in" filter="dissolve">
                                      <p:cBhvr>
                                        <p:cTn id="60" dur="500"/>
                                        <p:tgtEl>
                                          <p:spTgt spid="112"/>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111"/>
                                        </p:tgtEl>
                                        <p:attrNameLst>
                                          <p:attrName>style.visibility</p:attrName>
                                        </p:attrNameLst>
                                      </p:cBhvr>
                                      <p:to>
                                        <p:strVal val="visible"/>
                                      </p:to>
                                    </p:set>
                                    <p:animEffect transition="in" filter="dissolve">
                                      <p:cBhvr>
                                        <p:cTn id="63"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84" grpId="0"/>
      <p:bldP spid="91" grpId="0"/>
      <p:bldP spid="101" grpId="0"/>
      <p:bldP spid="104" grpId="0"/>
      <p:bldP spid="105" grpId="0"/>
      <p:bldP spid="107" grpId="0"/>
      <p:bldP spid="108" grpId="0"/>
      <p:bldP spid="109" grpId="0"/>
      <p:bldP spid="111" grpId="0"/>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22.)</a:t>
            </a:r>
          </a:p>
        </p:txBody>
      </p:sp>
      <p:sp>
        <p:nvSpPr>
          <p:cNvPr id="21" name="TextBox 20"/>
          <p:cNvSpPr txBox="1"/>
          <p:nvPr/>
        </p:nvSpPr>
        <p:spPr>
          <a:xfrm>
            <a:off x="180845" y="249232"/>
            <a:ext cx="5788155" cy="1015663"/>
          </a:xfrm>
          <a:prstGeom prst="rect">
            <a:avLst/>
          </a:prstGeom>
          <a:noFill/>
        </p:spPr>
        <p:txBody>
          <a:bodyPr wrap="square" rtlCol="0">
            <a:spAutoFit/>
          </a:bodyPr>
          <a:lstStyle/>
          <a:p>
            <a:r>
              <a:rPr lang="en-US" sz="2000" dirty="0">
                <a:solidFill>
                  <a:srgbClr val="FF0000"/>
                </a:solidFill>
                <a:latin typeface="Apple Chancery"/>
                <a:cs typeface="Apple Chancery"/>
              </a:rPr>
              <a:t>e.) An electron                                                        </a:t>
            </a:r>
            <a:r>
              <a:rPr lang="en-US" sz="2000" dirty="0">
                <a:latin typeface="Times New Roman"/>
                <a:cs typeface="Times New Roman"/>
              </a:rPr>
              <a:t>accelerates between the plates.  How fast is it moving if it started from rest?</a:t>
            </a:r>
            <a:endParaRPr lang="en-US" sz="2000" dirty="0">
              <a:solidFill>
                <a:srgbClr val="FF0000"/>
              </a:solidFill>
              <a:latin typeface="Times New Roman"/>
              <a:cs typeface="Times New Roman"/>
            </a:endParaRPr>
          </a:p>
        </p:txBody>
      </p:sp>
      <p:sp>
        <p:nvSpPr>
          <p:cNvPr id="33" name="TextBox 32"/>
          <p:cNvSpPr txBox="1"/>
          <p:nvPr/>
        </p:nvSpPr>
        <p:spPr>
          <a:xfrm>
            <a:off x="5867400" y="49259"/>
            <a:ext cx="1193916" cy="523220"/>
          </a:xfrm>
          <a:prstGeom prst="rect">
            <a:avLst/>
          </a:prstGeom>
          <a:noFill/>
        </p:spPr>
        <p:txBody>
          <a:bodyPr wrap="square" rtlCol="0">
            <a:spAutoFit/>
          </a:bodyPr>
          <a:lstStyle/>
          <a:p>
            <a:r>
              <a:rPr lang="en-US" sz="1400" dirty="0">
                <a:solidFill>
                  <a:srgbClr val="FF0000"/>
                </a:solidFill>
                <a:latin typeface="Times New Roman"/>
                <a:cs typeface="Times New Roman"/>
              </a:rPr>
              <a:t>plates viewed </a:t>
            </a:r>
          </a:p>
          <a:p>
            <a:r>
              <a:rPr lang="en-US" sz="1400" dirty="0">
                <a:solidFill>
                  <a:srgbClr val="FF0000"/>
                </a:solidFill>
                <a:latin typeface="Times New Roman"/>
                <a:cs typeface="Times New Roman"/>
              </a:rPr>
              <a:t>   from side</a:t>
            </a:r>
          </a:p>
        </p:txBody>
      </p:sp>
      <p:grpSp>
        <p:nvGrpSpPr>
          <p:cNvPr id="13" name="Group 12"/>
          <p:cNvGrpSpPr/>
          <p:nvPr/>
        </p:nvGrpSpPr>
        <p:grpSpPr>
          <a:xfrm>
            <a:off x="6511925" y="251867"/>
            <a:ext cx="2366962" cy="2392733"/>
            <a:chOff x="7147561" y="251867"/>
            <a:chExt cx="1731326" cy="1750176"/>
          </a:xfrm>
        </p:grpSpPr>
        <p:cxnSp>
          <p:nvCxnSpPr>
            <p:cNvPr id="34" name="Straight Connector 33"/>
            <p:cNvCxnSpPr/>
            <p:nvPr/>
          </p:nvCxnSpPr>
          <p:spPr>
            <a:xfrm flipH="1" flipV="1">
              <a:off x="8854437" y="251868"/>
              <a:ext cx="24450" cy="1524001"/>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7147561" y="467544"/>
              <a:ext cx="1374864" cy="113975"/>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7157410" y="1209101"/>
              <a:ext cx="1374864" cy="113975"/>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5" name="Straight Arrow Connector 84"/>
            <p:cNvCxnSpPr/>
            <p:nvPr/>
          </p:nvCxnSpPr>
          <p:spPr>
            <a:xfrm>
              <a:off x="7347919" y="583149"/>
              <a:ext cx="9849" cy="628376"/>
            </a:xfrm>
            <a:prstGeom prst="straightConnector1">
              <a:avLst/>
            </a:prstGeom>
            <a:ln w="1905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a:off x="7558315" y="583149"/>
              <a:ext cx="9849" cy="628376"/>
            </a:xfrm>
            <a:prstGeom prst="straightConnector1">
              <a:avLst/>
            </a:prstGeom>
            <a:ln w="1905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a:off x="7768710" y="583149"/>
              <a:ext cx="9849" cy="628376"/>
            </a:xfrm>
            <a:prstGeom prst="straightConnector1">
              <a:avLst/>
            </a:prstGeom>
            <a:ln w="1905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a:off x="7979106" y="583149"/>
              <a:ext cx="9849" cy="628376"/>
            </a:xfrm>
            <a:prstGeom prst="straightConnector1">
              <a:avLst/>
            </a:prstGeom>
            <a:ln w="1905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a:off x="8189502" y="583149"/>
              <a:ext cx="9849" cy="628376"/>
            </a:xfrm>
            <a:prstGeom prst="straightConnector1">
              <a:avLst/>
            </a:prstGeom>
            <a:ln w="1905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p:nvPr/>
          </p:nvCxnSpPr>
          <p:spPr>
            <a:xfrm>
              <a:off x="8399897" y="583149"/>
              <a:ext cx="9849" cy="628376"/>
            </a:xfrm>
            <a:prstGeom prst="straightConnector1">
              <a:avLst/>
            </a:prstGeom>
            <a:ln w="1905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H="1" flipV="1">
              <a:off x="7860560" y="251867"/>
              <a:ext cx="998506" cy="2"/>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H="1">
              <a:off x="7997856" y="1775869"/>
              <a:ext cx="881031" cy="0"/>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H="1">
              <a:off x="7412120" y="1775869"/>
              <a:ext cx="433668" cy="0"/>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7406661" y="1323520"/>
              <a:ext cx="6205" cy="45234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7994753" y="1549694"/>
              <a:ext cx="6205" cy="45234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7847989" y="1656175"/>
              <a:ext cx="6205" cy="237831"/>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7860560" y="251867"/>
              <a:ext cx="6205" cy="219075"/>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99" name="TextBox 98"/>
          <p:cNvSpPr txBox="1"/>
          <p:nvPr/>
        </p:nvSpPr>
        <p:spPr>
          <a:xfrm>
            <a:off x="7644339" y="2326948"/>
            <a:ext cx="993544" cy="523220"/>
          </a:xfrm>
          <a:prstGeom prst="rect">
            <a:avLst/>
          </a:prstGeom>
          <a:noFill/>
        </p:spPr>
        <p:txBody>
          <a:bodyPr wrap="square" rtlCol="0">
            <a:spAutoFit/>
          </a:bodyPr>
          <a:lstStyle/>
          <a:p>
            <a:r>
              <a:rPr lang="en-US" sz="1400" dirty="0">
                <a:solidFill>
                  <a:srgbClr val="0000FF"/>
                </a:solidFill>
                <a:latin typeface="Times New Roman"/>
                <a:cs typeface="Times New Roman"/>
              </a:rPr>
              <a:t>hi voltage </a:t>
            </a:r>
          </a:p>
          <a:p>
            <a:r>
              <a:rPr lang="en-US" sz="1400" dirty="0">
                <a:solidFill>
                  <a:srgbClr val="0000FF"/>
                </a:solidFill>
                <a:latin typeface="Times New Roman"/>
                <a:cs typeface="Times New Roman"/>
              </a:rPr>
              <a:t>  terminal</a:t>
            </a:r>
          </a:p>
        </p:txBody>
      </p:sp>
      <p:sp>
        <p:nvSpPr>
          <p:cNvPr id="100" name="TextBox 99"/>
          <p:cNvSpPr txBox="1"/>
          <p:nvPr/>
        </p:nvSpPr>
        <p:spPr>
          <a:xfrm>
            <a:off x="6500213" y="2320598"/>
            <a:ext cx="1064123" cy="523220"/>
          </a:xfrm>
          <a:prstGeom prst="rect">
            <a:avLst/>
          </a:prstGeom>
          <a:noFill/>
        </p:spPr>
        <p:txBody>
          <a:bodyPr wrap="square" rtlCol="0">
            <a:spAutoFit/>
          </a:bodyPr>
          <a:lstStyle/>
          <a:p>
            <a:r>
              <a:rPr lang="en-US" sz="1400" dirty="0">
                <a:solidFill>
                  <a:srgbClr val="0000FF"/>
                </a:solidFill>
                <a:latin typeface="Times New Roman"/>
                <a:cs typeface="Times New Roman"/>
              </a:rPr>
              <a:t>low voltage </a:t>
            </a:r>
          </a:p>
          <a:p>
            <a:r>
              <a:rPr lang="en-US" sz="1400" dirty="0">
                <a:solidFill>
                  <a:srgbClr val="0000FF"/>
                </a:solidFill>
                <a:latin typeface="Times New Roman"/>
                <a:cs typeface="Times New Roman"/>
              </a:rPr>
              <a:t>  terminal</a:t>
            </a:r>
          </a:p>
        </p:txBody>
      </p:sp>
      <p:graphicFrame>
        <p:nvGraphicFramePr>
          <p:cNvPr id="55" name="Object 54"/>
          <p:cNvGraphicFramePr>
            <a:graphicFrameLocks noChangeAspect="1"/>
          </p:cNvGraphicFramePr>
          <p:nvPr>
            <p:extLst>
              <p:ext uri="{D42A27DB-BD31-4B8C-83A1-F6EECF244321}">
                <p14:modId xmlns:p14="http://schemas.microsoft.com/office/powerpoint/2010/main" val="512967806"/>
              </p:ext>
            </p:extLst>
          </p:nvPr>
        </p:nvGraphicFramePr>
        <p:xfrm>
          <a:off x="7086948" y="1222703"/>
          <a:ext cx="276225" cy="255588"/>
        </p:xfrm>
        <a:graphic>
          <a:graphicData uri="http://schemas.openxmlformats.org/presentationml/2006/ole">
            <mc:AlternateContent xmlns:mc="http://schemas.openxmlformats.org/markup-compatibility/2006">
              <mc:Choice xmlns:v="urn:schemas-microsoft-com:vml" Requires="v">
                <p:oleObj spid="_x0000_s2089806" name="Equation" r:id="rId4" imgW="165100" imgH="152400" progId="Equation.DSMT4">
                  <p:embed/>
                </p:oleObj>
              </mc:Choice>
              <mc:Fallback>
                <p:oleObj name="Equation" r:id="rId4" imgW="165100" imgH="152400" progId="Equation.DSMT4">
                  <p:embed/>
                  <p:pic>
                    <p:nvPicPr>
                      <p:cNvPr id="0" name=""/>
                      <p:cNvPicPr/>
                      <p:nvPr/>
                    </p:nvPicPr>
                    <p:blipFill>
                      <a:blip r:embed="rId5"/>
                      <a:stretch>
                        <a:fillRect/>
                      </a:stretch>
                    </p:blipFill>
                    <p:spPr>
                      <a:xfrm>
                        <a:off x="7086948" y="1222703"/>
                        <a:ext cx="276225" cy="255588"/>
                      </a:xfrm>
                      <a:prstGeom prst="rect">
                        <a:avLst/>
                      </a:prstGeom>
                    </p:spPr>
                  </p:pic>
                </p:oleObj>
              </mc:Fallback>
            </mc:AlternateContent>
          </a:graphicData>
        </a:graphic>
      </p:graphicFrame>
      <p:graphicFrame>
        <p:nvGraphicFramePr>
          <p:cNvPr id="57" name="Object 56"/>
          <p:cNvGraphicFramePr>
            <a:graphicFrameLocks noChangeAspect="1"/>
          </p:cNvGraphicFramePr>
          <p:nvPr>
            <p:extLst>
              <p:ext uri="{D42A27DB-BD31-4B8C-83A1-F6EECF244321}">
                <p14:modId xmlns:p14="http://schemas.microsoft.com/office/powerpoint/2010/main" val="643670224"/>
              </p:ext>
            </p:extLst>
          </p:nvPr>
        </p:nvGraphicFramePr>
        <p:xfrm>
          <a:off x="7425265" y="981724"/>
          <a:ext cx="233362" cy="255588"/>
        </p:xfrm>
        <a:graphic>
          <a:graphicData uri="http://schemas.openxmlformats.org/presentationml/2006/ole">
            <mc:AlternateContent xmlns:mc="http://schemas.openxmlformats.org/markup-compatibility/2006">
              <mc:Choice xmlns:v="urn:schemas-microsoft-com:vml" Requires="v">
                <p:oleObj spid="_x0000_s2089807" name="Equation" r:id="rId6" imgW="139700" imgH="152400" progId="Equation.DSMT4">
                  <p:embed/>
                </p:oleObj>
              </mc:Choice>
              <mc:Fallback>
                <p:oleObj name="Equation" r:id="rId6" imgW="139700" imgH="152400" progId="Equation.DSMT4">
                  <p:embed/>
                  <p:pic>
                    <p:nvPicPr>
                      <p:cNvPr id="0" name=""/>
                      <p:cNvPicPr/>
                      <p:nvPr/>
                    </p:nvPicPr>
                    <p:blipFill>
                      <a:blip r:embed="rId7"/>
                      <a:stretch>
                        <a:fillRect/>
                      </a:stretch>
                    </p:blipFill>
                    <p:spPr>
                      <a:xfrm>
                        <a:off x="7425265" y="981724"/>
                        <a:ext cx="233362" cy="255588"/>
                      </a:xfrm>
                      <a:prstGeom prst="rect">
                        <a:avLst/>
                      </a:prstGeom>
                    </p:spPr>
                  </p:pic>
                </p:oleObj>
              </mc:Fallback>
            </mc:AlternateContent>
          </a:graphicData>
        </a:graphic>
      </p:graphicFrame>
      <p:graphicFrame>
        <p:nvGraphicFramePr>
          <p:cNvPr id="58" name="Object 57"/>
          <p:cNvGraphicFramePr>
            <a:graphicFrameLocks noChangeAspect="1"/>
          </p:cNvGraphicFramePr>
          <p:nvPr>
            <p:extLst>
              <p:ext uri="{D42A27DB-BD31-4B8C-83A1-F6EECF244321}">
                <p14:modId xmlns:p14="http://schemas.microsoft.com/office/powerpoint/2010/main" val="3537301897"/>
              </p:ext>
            </p:extLst>
          </p:nvPr>
        </p:nvGraphicFramePr>
        <p:xfrm>
          <a:off x="7422027" y="697308"/>
          <a:ext cx="233362" cy="255588"/>
        </p:xfrm>
        <a:graphic>
          <a:graphicData uri="http://schemas.openxmlformats.org/presentationml/2006/ole">
            <mc:AlternateContent xmlns:mc="http://schemas.openxmlformats.org/markup-compatibility/2006">
              <mc:Choice xmlns:v="urn:schemas-microsoft-com:vml" Requires="v">
                <p:oleObj spid="_x0000_s2089808" name="Equation" r:id="rId8" imgW="139700" imgH="152400" progId="Equation.DSMT4">
                  <p:embed/>
                </p:oleObj>
              </mc:Choice>
              <mc:Fallback>
                <p:oleObj name="Equation" r:id="rId8" imgW="139700" imgH="152400" progId="Equation.DSMT4">
                  <p:embed/>
                  <p:pic>
                    <p:nvPicPr>
                      <p:cNvPr id="0" name=""/>
                      <p:cNvPicPr/>
                      <p:nvPr/>
                    </p:nvPicPr>
                    <p:blipFill>
                      <a:blip r:embed="rId9"/>
                      <a:stretch>
                        <a:fillRect/>
                      </a:stretch>
                    </p:blipFill>
                    <p:spPr>
                      <a:xfrm>
                        <a:off x="7422027" y="697308"/>
                        <a:ext cx="233362" cy="255588"/>
                      </a:xfrm>
                      <a:prstGeom prst="rect">
                        <a:avLst/>
                      </a:prstGeom>
                    </p:spPr>
                  </p:pic>
                </p:oleObj>
              </mc:Fallback>
            </mc:AlternateContent>
          </a:graphicData>
        </a:graphic>
      </p:graphicFrame>
      <p:sp>
        <p:nvSpPr>
          <p:cNvPr id="101" name="TextBox 100"/>
          <p:cNvSpPr txBox="1"/>
          <p:nvPr/>
        </p:nvSpPr>
        <p:spPr>
          <a:xfrm>
            <a:off x="480703" y="1237312"/>
            <a:ext cx="5894697" cy="1631216"/>
          </a:xfrm>
          <a:prstGeom prst="rect">
            <a:avLst/>
          </a:prstGeom>
          <a:noFill/>
        </p:spPr>
        <p:txBody>
          <a:bodyPr wrap="square" rtlCol="0">
            <a:spAutoFit/>
          </a:bodyPr>
          <a:lstStyle/>
          <a:p>
            <a:r>
              <a:rPr lang="en-US" sz="2000" dirty="0">
                <a:solidFill>
                  <a:srgbClr val="FF0000"/>
                </a:solidFill>
                <a:latin typeface="Apple Chancery"/>
                <a:cs typeface="Apple Chancery"/>
              </a:rPr>
              <a:t>Note that the </a:t>
            </a:r>
            <a:r>
              <a:rPr lang="en-US" sz="2000" dirty="0">
                <a:latin typeface="Times New Roman"/>
                <a:cs typeface="Times New Roman"/>
              </a:rPr>
              <a:t>electron (charge </a:t>
            </a:r>
            <a:r>
              <a:rPr lang="en-US" sz="2000" dirty="0">
                <a:solidFill>
                  <a:srgbClr val="FF0000"/>
                </a:solidFill>
                <a:latin typeface="Times New Roman"/>
                <a:cs typeface="Times New Roman"/>
              </a:rPr>
              <a:t>–e</a:t>
            </a:r>
            <a:r>
              <a:rPr lang="en-US" sz="2000" dirty="0">
                <a:latin typeface="Times New Roman"/>
                <a:cs typeface="Times New Roman"/>
              </a:rPr>
              <a:t>) would accelerate from the </a:t>
            </a:r>
            <a:r>
              <a:rPr lang="en-US" sz="2000" dirty="0">
                <a:solidFill>
                  <a:srgbClr val="0000FF"/>
                </a:solidFill>
                <a:latin typeface="Times New Roman"/>
                <a:cs typeface="Times New Roman"/>
              </a:rPr>
              <a:t>negative </a:t>
            </a:r>
            <a:r>
              <a:rPr lang="en-US" sz="2000" dirty="0">
                <a:latin typeface="Times New Roman"/>
                <a:cs typeface="Times New Roman"/>
              </a:rPr>
              <a:t>the </a:t>
            </a:r>
            <a:r>
              <a:rPr lang="en-US" sz="2000" dirty="0">
                <a:solidFill>
                  <a:srgbClr val="0000FF"/>
                </a:solidFill>
                <a:latin typeface="Times New Roman"/>
                <a:cs typeface="Times New Roman"/>
              </a:rPr>
              <a:t>positive plate</a:t>
            </a:r>
            <a:r>
              <a:rPr lang="en-US" sz="2000" dirty="0">
                <a:latin typeface="Times New Roman"/>
                <a:cs typeface="Times New Roman"/>
              </a:rPr>
              <a:t>, and that the </a:t>
            </a:r>
            <a:r>
              <a:rPr lang="en-US" sz="2000" i="1" dirty="0">
                <a:solidFill>
                  <a:srgbClr val="0000FF"/>
                </a:solidFill>
                <a:latin typeface="Times New Roman"/>
                <a:cs typeface="Times New Roman"/>
              </a:rPr>
              <a:t>potential energy </a:t>
            </a:r>
            <a:r>
              <a:rPr lang="en-US" sz="2000" dirty="0">
                <a:latin typeface="Times New Roman"/>
                <a:cs typeface="Times New Roman"/>
              </a:rPr>
              <a:t>of a charge sitting at a point whose </a:t>
            </a:r>
            <a:r>
              <a:rPr lang="en-US" sz="2000" dirty="0">
                <a:solidFill>
                  <a:srgbClr val="0000FF"/>
                </a:solidFill>
                <a:latin typeface="Times New Roman"/>
                <a:cs typeface="Times New Roman"/>
              </a:rPr>
              <a:t>potential</a:t>
            </a:r>
            <a:r>
              <a:rPr lang="en-US" sz="2000" dirty="0">
                <a:latin typeface="Times New Roman"/>
                <a:cs typeface="Times New Roman"/>
              </a:rPr>
              <a:t> is </a:t>
            </a:r>
            <a:r>
              <a:rPr lang="en-US" sz="2000" i="1" dirty="0">
                <a:solidFill>
                  <a:srgbClr val="FF0000"/>
                </a:solidFill>
                <a:latin typeface="Times New Roman"/>
                <a:cs typeface="Times New Roman"/>
              </a:rPr>
              <a:t>V</a:t>
            </a:r>
            <a:r>
              <a:rPr lang="en-US" sz="2000" i="1" dirty="0">
                <a:latin typeface="Times New Roman"/>
                <a:cs typeface="Times New Roman"/>
              </a:rPr>
              <a:t> </a:t>
            </a:r>
            <a:r>
              <a:rPr lang="en-US" sz="2000" dirty="0">
                <a:latin typeface="Times New Roman"/>
                <a:cs typeface="Times New Roman"/>
              </a:rPr>
              <a:t>is              with the </a:t>
            </a:r>
            <a:r>
              <a:rPr lang="en-US" sz="2000" dirty="0">
                <a:solidFill>
                  <a:srgbClr val="0000FF"/>
                </a:solidFill>
                <a:latin typeface="Times New Roman"/>
                <a:cs typeface="Times New Roman"/>
              </a:rPr>
              <a:t>charge’s sign</a:t>
            </a:r>
            <a:r>
              <a:rPr lang="en-US" sz="2000" dirty="0">
                <a:latin typeface="Times New Roman"/>
                <a:cs typeface="Times New Roman"/>
              </a:rPr>
              <a:t> included, we can write:</a:t>
            </a:r>
            <a:endParaRPr lang="en-US" sz="2000" dirty="0">
              <a:solidFill>
                <a:srgbClr val="FF0000"/>
              </a:solidFill>
              <a:latin typeface="Times New Roman"/>
              <a:cs typeface="Times New Roman"/>
            </a:endParaRPr>
          </a:p>
        </p:txBody>
      </p:sp>
      <p:graphicFrame>
        <p:nvGraphicFramePr>
          <p:cNvPr id="41" name="Object 40"/>
          <p:cNvGraphicFramePr>
            <a:graphicFrameLocks noChangeAspect="1"/>
          </p:cNvGraphicFramePr>
          <p:nvPr>
            <p:extLst>
              <p:ext uri="{D42A27DB-BD31-4B8C-83A1-F6EECF244321}">
                <p14:modId xmlns:p14="http://schemas.microsoft.com/office/powerpoint/2010/main" val="906845173"/>
              </p:ext>
            </p:extLst>
          </p:nvPr>
        </p:nvGraphicFramePr>
        <p:xfrm>
          <a:off x="1036638" y="3052763"/>
          <a:ext cx="8299450" cy="1631950"/>
        </p:xfrm>
        <a:graphic>
          <a:graphicData uri="http://schemas.openxmlformats.org/presentationml/2006/ole">
            <mc:AlternateContent xmlns:mc="http://schemas.openxmlformats.org/markup-compatibility/2006">
              <mc:Choice xmlns:v="urn:schemas-microsoft-com:vml" Requires="v">
                <p:oleObj spid="_x0000_s2089809" name="Equation" r:id="rId10" imgW="4953000" imgH="977900" progId="Equation.DSMT4">
                  <p:embed/>
                </p:oleObj>
              </mc:Choice>
              <mc:Fallback>
                <p:oleObj name="Equation" r:id="rId10" imgW="4953000" imgH="977900" progId="Equation.DSMT4">
                  <p:embed/>
                  <p:pic>
                    <p:nvPicPr>
                      <p:cNvPr id="0" name=""/>
                      <p:cNvPicPr/>
                      <p:nvPr/>
                    </p:nvPicPr>
                    <p:blipFill>
                      <a:blip r:embed="rId11"/>
                      <a:stretch>
                        <a:fillRect/>
                      </a:stretch>
                    </p:blipFill>
                    <p:spPr>
                      <a:xfrm>
                        <a:off x="1036638" y="3052763"/>
                        <a:ext cx="8299450" cy="1631950"/>
                      </a:xfrm>
                      <a:prstGeom prst="rect">
                        <a:avLst/>
                      </a:prstGeom>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3553595501"/>
              </p:ext>
            </p:extLst>
          </p:nvPr>
        </p:nvGraphicFramePr>
        <p:xfrm>
          <a:off x="1890713" y="265113"/>
          <a:ext cx="3467100" cy="384175"/>
        </p:xfrm>
        <a:graphic>
          <a:graphicData uri="http://schemas.openxmlformats.org/presentationml/2006/ole">
            <mc:AlternateContent xmlns:mc="http://schemas.openxmlformats.org/markup-compatibility/2006">
              <mc:Choice xmlns:v="urn:schemas-microsoft-com:vml" Requires="v">
                <p:oleObj spid="_x0000_s2089810" name="Equation" r:id="rId12" imgW="2070100" imgH="228600" progId="Equation.DSMT4">
                  <p:embed/>
                </p:oleObj>
              </mc:Choice>
              <mc:Fallback>
                <p:oleObj name="Equation" r:id="rId12" imgW="2070100" imgH="228600" progId="Equation.DSMT4">
                  <p:embed/>
                  <p:pic>
                    <p:nvPicPr>
                      <p:cNvPr id="0" name=""/>
                      <p:cNvPicPr/>
                      <p:nvPr/>
                    </p:nvPicPr>
                    <p:blipFill>
                      <a:blip r:embed="rId13"/>
                      <a:stretch>
                        <a:fillRect/>
                      </a:stretch>
                    </p:blipFill>
                    <p:spPr>
                      <a:xfrm>
                        <a:off x="1890713" y="265113"/>
                        <a:ext cx="3467100" cy="384175"/>
                      </a:xfrm>
                      <a:prstGeom prst="rect">
                        <a:avLst/>
                      </a:prstGeom>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924694160"/>
              </p:ext>
            </p:extLst>
          </p:nvPr>
        </p:nvGraphicFramePr>
        <p:xfrm>
          <a:off x="2170113" y="2257098"/>
          <a:ext cx="828675" cy="320675"/>
        </p:xfrm>
        <a:graphic>
          <a:graphicData uri="http://schemas.openxmlformats.org/presentationml/2006/ole">
            <mc:AlternateContent xmlns:mc="http://schemas.openxmlformats.org/markup-compatibility/2006">
              <mc:Choice xmlns:v="urn:schemas-microsoft-com:vml" Requires="v">
                <p:oleObj spid="_x0000_s2089811" name="Equation" r:id="rId14" imgW="495300" imgH="190500" progId="Equation.DSMT4">
                  <p:embed/>
                </p:oleObj>
              </mc:Choice>
              <mc:Fallback>
                <p:oleObj name="Equation" r:id="rId14" imgW="495300" imgH="190500" progId="Equation.DSMT4">
                  <p:embed/>
                  <p:pic>
                    <p:nvPicPr>
                      <p:cNvPr id="0" name=""/>
                      <p:cNvPicPr/>
                      <p:nvPr/>
                    </p:nvPicPr>
                    <p:blipFill>
                      <a:blip r:embed="rId15"/>
                      <a:stretch>
                        <a:fillRect/>
                      </a:stretch>
                    </p:blipFill>
                    <p:spPr>
                      <a:xfrm>
                        <a:off x="2170113" y="2257098"/>
                        <a:ext cx="828675" cy="320675"/>
                      </a:xfrm>
                      <a:prstGeom prst="rect">
                        <a:avLst/>
                      </a:prstGeom>
                    </p:spPr>
                  </p:pic>
                </p:oleObj>
              </mc:Fallback>
            </mc:AlternateContent>
          </a:graphicData>
        </a:graphic>
      </p:graphicFrame>
    </p:spTree>
    <p:extLst>
      <p:ext uri="{BB962C8B-B14F-4D97-AF65-F5344CB8AC3E}">
        <p14:creationId xmlns:p14="http://schemas.microsoft.com/office/powerpoint/2010/main" val="384558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1"/>
                                        </p:tgtEl>
                                        <p:attrNameLst>
                                          <p:attrName>style.visibility</p:attrName>
                                        </p:attrNameLst>
                                      </p:cBhvr>
                                      <p:to>
                                        <p:strVal val="visible"/>
                                      </p:to>
                                    </p:set>
                                    <p:animEffect transition="in" filter="dissolve">
                                      <p:cBhvr>
                                        <p:cTn id="10" dur="500"/>
                                        <p:tgtEl>
                                          <p:spTgt spid="10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dissolve">
                                      <p:cBhvr>
                                        <p:cTn id="1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23.)</a:t>
            </a:r>
          </a:p>
        </p:txBody>
      </p:sp>
      <p:sp>
        <p:nvSpPr>
          <p:cNvPr id="63" name="TextBox 62"/>
          <p:cNvSpPr txBox="1"/>
          <p:nvPr/>
        </p:nvSpPr>
        <p:spPr>
          <a:xfrm>
            <a:off x="391361" y="1584841"/>
            <a:ext cx="8447840" cy="1138773"/>
          </a:xfrm>
          <a:prstGeom prst="rect">
            <a:avLst/>
          </a:prstGeom>
          <a:noFill/>
        </p:spPr>
        <p:txBody>
          <a:bodyPr wrap="square" rtlCol="0">
            <a:spAutoFit/>
          </a:bodyPr>
          <a:lstStyle/>
          <a:p>
            <a:r>
              <a:rPr lang="en-US" sz="2800" dirty="0">
                <a:solidFill>
                  <a:srgbClr val="FF0000"/>
                </a:solidFill>
                <a:latin typeface="Apple Chancery"/>
                <a:cs typeface="Apple Chancery"/>
              </a:rPr>
              <a:t>We know </a:t>
            </a:r>
            <a:r>
              <a:rPr lang="en-US" sz="2000" dirty="0">
                <a:latin typeface="Times New Roman"/>
                <a:cs typeface="Times New Roman"/>
              </a:rPr>
              <a:t>from our experience with </a:t>
            </a:r>
            <a:r>
              <a:rPr lang="en-US" sz="2000" dirty="0">
                <a:solidFill>
                  <a:srgbClr val="0000FF"/>
                </a:solidFill>
                <a:latin typeface="Times New Roman"/>
                <a:cs typeface="Times New Roman"/>
              </a:rPr>
              <a:t>energy considerations </a:t>
            </a:r>
            <a:r>
              <a:rPr lang="en-US" sz="2000" dirty="0">
                <a:latin typeface="Times New Roman"/>
                <a:cs typeface="Times New Roman"/>
              </a:rPr>
              <a:t>that if we want the </a:t>
            </a:r>
            <a:r>
              <a:rPr lang="en-US" sz="2000" i="1" dirty="0">
                <a:solidFill>
                  <a:srgbClr val="0000FF"/>
                </a:solidFill>
                <a:latin typeface="Times New Roman"/>
                <a:cs typeface="Times New Roman"/>
              </a:rPr>
              <a:t>potential energy function </a:t>
            </a:r>
            <a:r>
              <a:rPr lang="en-US" sz="2000" dirty="0">
                <a:latin typeface="Times New Roman"/>
                <a:cs typeface="Times New Roman"/>
              </a:rPr>
              <a:t>that goes with a </a:t>
            </a:r>
            <a:r>
              <a:rPr lang="en-US" sz="2000" i="1" dirty="0">
                <a:solidFill>
                  <a:srgbClr val="0000FF"/>
                </a:solidFill>
                <a:latin typeface="Times New Roman"/>
                <a:cs typeface="Times New Roman"/>
              </a:rPr>
              <a:t>conservative force field</a:t>
            </a:r>
            <a:r>
              <a:rPr lang="en-US" sz="2000" dirty="0">
                <a:latin typeface="Times New Roman"/>
                <a:cs typeface="Times New Roman"/>
              </a:rPr>
              <a:t>, we can derive it using:</a:t>
            </a:r>
            <a:endParaRPr lang="en-US" sz="2000" dirty="0">
              <a:solidFill>
                <a:srgbClr val="0000FF"/>
              </a:solidFill>
              <a:latin typeface="Times New Roman"/>
              <a:cs typeface="Times New Roman"/>
            </a:endParaRPr>
          </a:p>
        </p:txBody>
      </p:sp>
      <p:sp>
        <p:nvSpPr>
          <p:cNvPr id="42" name="TextBox 41"/>
          <p:cNvSpPr txBox="1"/>
          <p:nvPr/>
        </p:nvSpPr>
        <p:spPr>
          <a:xfrm>
            <a:off x="391360" y="3501414"/>
            <a:ext cx="8717807" cy="707886"/>
          </a:xfrm>
          <a:prstGeom prst="rect">
            <a:avLst/>
          </a:prstGeom>
          <a:noFill/>
        </p:spPr>
        <p:txBody>
          <a:bodyPr wrap="square" rtlCol="0">
            <a:spAutoFit/>
          </a:bodyPr>
          <a:lstStyle/>
          <a:p>
            <a:r>
              <a:rPr lang="en-US" sz="2000" dirty="0">
                <a:solidFill>
                  <a:srgbClr val="FF0000"/>
                </a:solidFill>
                <a:latin typeface="Apple Chancery"/>
                <a:cs typeface="Apple Chancery"/>
              </a:rPr>
              <a:t>If the force </a:t>
            </a:r>
            <a:r>
              <a:rPr lang="en-US" sz="2000" dirty="0">
                <a:latin typeface="Times New Roman"/>
                <a:cs typeface="Times New Roman"/>
              </a:rPr>
              <a:t>is the consequence of a </a:t>
            </a:r>
            <a:r>
              <a:rPr lang="en-US" sz="2000" dirty="0">
                <a:solidFill>
                  <a:srgbClr val="0000FF"/>
                </a:solidFill>
                <a:latin typeface="Times New Roman"/>
                <a:cs typeface="Times New Roman"/>
              </a:rPr>
              <a:t>charge</a:t>
            </a:r>
            <a:r>
              <a:rPr lang="en-US" sz="2000" dirty="0">
                <a:latin typeface="Times New Roman"/>
                <a:cs typeface="Times New Roman"/>
              </a:rPr>
              <a:t> in an </a:t>
            </a:r>
            <a:r>
              <a:rPr lang="en-US" sz="2000" i="1" dirty="0">
                <a:solidFill>
                  <a:srgbClr val="0000FF"/>
                </a:solidFill>
                <a:latin typeface="Times New Roman"/>
                <a:cs typeface="Times New Roman"/>
              </a:rPr>
              <a:t>electric field</a:t>
            </a:r>
            <a:r>
              <a:rPr lang="en-US" sz="2000" dirty="0">
                <a:latin typeface="Times New Roman"/>
                <a:cs typeface="Times New Roman"/>
              </a:rPr>
              <a:t>, we could </a:t>
            </a:r>
            <a:r>
              <a:rPr lang="en-US" sz="2000" dirty="0">
                <a:solidFill>
                  <a:srgbClr val="0000FF"/>
                </a:solidFill>
                <a:latin typeface="Times New Roman"/>
                <a:cs typeface="Times New Roman"/>
              </a:rPr>
              <a:t>divide</a:t>
            </a:r>
            <a:r>
              <a:rPr lang="en-US" sz="2000" dirty="0">
                <a:latin typeface="Times New Roman"/>
                <a:cs typeface="Times New Roman"/>
              </a:rPr>
              <a:t> everything </a:t>
            </a:r>
            <a:r>
              <a:rPr lang="en-US" sz="2000" dirty="0">
                <a:solidFill>
                  <a:srgbClr val="0000FF"/>
                </a:solidFill>
                <a:latin typeface="Times New Roman"/>
                <a:cs typeface="Times New Roman"/>
              </a:rPr>
              <a:t>by</a:t>
            </a:r>
            <a:r>
              <a:rPr lang="en-US" sz="2000" dirty="0">
                <a:latin typeface="Times New Roman"/>
                <a:cs typeface="Times New Roman"/>
              </a:rPr>
              <a:t> the size of the charge </a:t>
            </a:r>
            <a:r>
              <a:rPr lang="en-US" sz="2000" i="1" dirty="0">
                <a:solidFill>
                  <a:srgbClr val="FF0000"/>
                </a:solidFill>
                <a:latin typeface="Times New Roman"/>
                <a:cs typeface="Times New Roman"/>
              </a:rPr>
              <a:t>q</a:t>
            </a:r>
            <a:r>
              <a:rPr lang="en-US" sz="2000" i="1" dirty="0">
                <a:latin typeface="Times New Roman"/>
                <a:cs typeface="Times New Roman"/>
              </a:rPr>
              <a:t> </a:t>
            </a:r>
            <a:r>
              <a:rPr lang="en-US" sz="2000" dirty="0">
                <a:latin typeface="Times New Roman"/>
                <a:cs typeface="Times New Roman"/>
              </a:rPr>
              <a:t>feeling the effect, and have:</a:t>
            </a:r>
            <a:endParaRPr lang="en-US" sz="2000" dirty="0">
              <a:solidFill>
                <a:srgbClr val="0000FF"/>
              </a:solidFill>
              <a:latin typeface="Times New Roman"/>
              <a:cs typeface="Times New Roman"/>
            </a:endParaRPr>
          </a:p>
        </p:txBody>
      </p:sp>
      <p:sp>
        <p:nvSpPr>
          <p:cNvPr id="43" name="TextBox 42"/>
          <p:cNvSpPr txBox="1"/>
          <p:nvPr/>
        </p:nvSpPr>
        <p:spPr>
          <a:xfrm>
            <a:off x="70594" y="260687"/>
            <a:ext cx="8997206" cy="1200329"/>
          </a:xfrm>
          <a:prstGeom prst="rect">
            <a:avLst/>
          </a:prstGeom>
          <a:noFill/>
        </p:spPr>
        <p:txBody>
          <a:bodyPr wrap="square" rtlCol="0">
            <a:spAutoFit/>
          </a:bodyPr>
          <a:lstStyle/>
          <a:p>
            <a:pPr algn="ctr"/>
            <a:r>
              <a:rPr lang="en-US" sz="3600" dirty="0">
                <a:solidFill>
                  <a:srgbClr val="0000FF"/>
                </a:solidFill>
                <a:latin typeface="Apple Chancery"/>
                <a:cs typeface="Apple Chancery"/>
              </a:rPr>
              <a:t>Deriving an </a:t>
            </a:r>
            <a:r>
              <a:rPr lang="en-US" sz="3600" dirty="0">
                <a:solidFill>
                  <a:srgbClr val="FF0000"/>
                </a:solidFill>
                <a:latin typeface="Apple Chancery"/>
                <a:cs typeface="Apple Chancery"/>
              </a:rPr>
              <a:t>Electric Potential </a:t>
            </a:r>
            <a:endParaRPr lang="en-US" sz="3600" dirty="0">
              <a:solidFill>
                <a:srgbClr val="0000FF"/>
              </a:solidFill>
              <a:latin typeface="Apple Chancery"/>
              <a:cs typeface="Apple Chancery"/>
            </a:endParaRPr>
          </a:p>
          <a:p>
            <a:pPr algn="ctr"/>
            <a:r>
              <a:rPr lang="en-US" sz="3600" dirty="0">
                <a:solidFill>
                  <a:srgbClr val="0000FF"/>
                </a:solidFill>
                <a:latin typeface="Apple Chancery"/>
                <a:cs typeface="Apple Chancery"/>
              </a:rPr>
              <a:t>From an </a:t>
            </a:r>
            <a:r>
              <a:rPr lang="en-US" sz="3600" dirty="0">
                <a:solidFill>
                  <a:srgbClr val="FF0000"/>
                </a:solidFill>
                <a:latin typeface="Apple Chancery"/>
                <a:cs typeface="Apple Chancery"/>
              </a:rPr>
              <a:t>Electric Field</a:t>
            </a:r>
            <a:endParaRPr lang="en-US" sz="2800" dirty="0">
              <a:solidFill>
                <a:srgbClr val="FF0000"/>
              </a:solidFill>
              <a:latin typeface="Times New Roman"/>
              <a:cs typeface="Times New Roman"/>
            </a:endParaRPr>
          </a:p>
        </p:txBody>
      </p:sp>
      <p:graphicFrame>
        <p:nvGraphicFramePr>
          <p:cNvPr id="46" name="Object 45"/>
          <p:cNvGraphicFramePr>
            <a:graphicFrameLocks noChangeAspect="1"/>
          </p:cNvGraphicFramePr>
          <p:nvPr>
            <p:extLst>
              <p:ext uri="{D42A27DB-BD31-4B8C-83A1-F6EECF244321}">
                <p14:modId xmlns:p14="http://schemas.microsoft.com/office/powerpoint/2010/main" val="789910107"/>
              </p:ext>
            </p:extLst>
          </p:nvPr>
        </p:nvGraphicFramePr>
        <p:xfrm>
          <a:off x="2454274" y="2723614"/>
          <a:ext cx="3425825" cy="598488"/>
        </p:xfrm>
        <a:graphic>
          <a:graphicData uri="http://schemas.openxmlformats.org/presentationml/2006/ole">
            <mc:AlternateContent xmlns:mc="http://schemas.openxmlformats.org/markup-compatibility/2006">
              <mc:Choice xmlns:v="urn:schemas-microsoft-com:vml" Requires="v">
                <p:oleObj spid="_x0000_s2326662" name="Equation" r:id="rId4" imgW="2044700" imgH="355600" progId="Equation.DSMT4">
                  <p:embed/>
                </p:oleObj>
              </mc:Choice>
              <mc:Fallback>
                <p:oleObj name="Equation" r:id="rId4" imgW="2044700" imgH="355600" progId="Equation.DSMT4">
                  <p:embed/>
                  <p:pic>
                    <p:nvPicPr>
                      <p:cNvPr id="0" name=""/>
                      <p:cNvPicPr/>
                      <p:nvPr/>
                    </p:nvPicPr>
                    <p:blipFill>
                      <a:blip r:embed="rId5"/>
                      <a:stretch>
                        <a:fillRect/>
                      </a:stretch>
                    </p:blipFill>
                    <p:spPr>
                      <a:xfrm>
                        <a:off x="2454274" y="2723614"/>
                        <a:ext cx="3425825" cy="598488"/>
                      </a:xfrm>
                      <a:prstGeom prst="rect">
                        <a:avLst/>
                      </a:prstGeom>
                    </p:spPr>
                  </p:pic>
                </p:oleObj>
              </mc:Fallback>
            </mc:AlternateContent>
          </a:graphicData>
        </a:graphic>
      </p:graphicFrame>
      <p:graphicFrame>
        <p:nvGraphicFramePr>
          <p:cNvPr id="48" name="Object 47"/>
          <p:cNvGraphicFramePr>
            <a:graphicFrameLocks noChangeAspect="1"/>
          </p:cNvGraphicFramePr>
          <p:nvPr>
            <p:extLst>
              <p:ext uri="{D42A27DB-BD31-4B8C-83A1-F6EECF244321}">
                <p14:modId xmlns:p14="http://schemas.microsoft.com/office/powerpoint/2010/main" val="1213671596"/>
              </p:ext>
            </p:extLst>
          </p:nvPr>
        </p:nvGraphicFramePr>
        <p:xfrm>
          <a:off x="2163763" y="4535488"/>
          <a:ext cx="4170362" cy="1368425"/>
        </p:xfrm>
        <a:graphic>
          <a:graphicData uri="http://schemas.openxmlformats.org/presentationml/2006/ole">
            <mc:AlternateContent xmlns:mc="http://schemas.openxmlformats.org/markup-compatibility/2006">
              <mc:Choice xmlns:v="urn:schemas-microsoft-com:vml" Requires="v">
                <p:oleObj spid="_x0000_s2326663" name="Equation" r:id="rId6" imgW="2489200" imgH="812800" progId="Equation.DSMT4">
                  <p:embed/>
                </p:oleObj>
              </mc:Choice>
              <mc:Fallback>
                <p:oleObj name="Equation" r:id="rId6" imgW="2489200" imgH="812800" progId="Equation.DSMT4">
                  <p:embed/>
                  <p:pic>
                    <p:nvPicPr>
                      <p:cNvPr id="0" name=""/>
                      <p:cNvPicPr/>
                      <p:nvPr/>
                    </p:nvPicPr>
                    <p:blipFill>
                      <a:blip r:embed="rId7"/>
                      <a:stretch>
                        <a:fillRect/>
                      </a:stretch>
                    </p:blipFill>
                    <p:spPr>
                      <a:xfrm>
                        <a:off x="2163763" y="4535488"/>
                        <a:ext cx="4170362" cy="1368425"/>
                      </a:xfrm>
                      <a:prstGeom prst="rect">
                        <a:avLst/>
                      </a:prstGeom>
                    </p:spPr>
                  </p:pic>
                </p:oleObj>
              </mc:Fallback>
            </mc:AlternateContent>
          </a:graphicData>
        </a:graphic>
      </p:graphicFrame>
      <p:cxnSp>
        <p:nvCxnSpPr>
          <p:cNvPr id="49" name="Straight Connector 48"/>
          <p:cNvCxnSpPr/>
          <p:nvPr/>
        </p:nvCxnSpPr>
        <p:spPr>
          <a:xfrm flipV="1">
            <a:off x="3352800" y="2858552"/>
            <a:ext cx="698500" cy="463550"/>
          </a:xfrm>
          <a:prstGeom prst="line">
            <a:avLst/>
          </a:pr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52" name="Object 51"/>
          <p:cNvGraphicFramePr>
            <a:graphicFrameLocks noChangeAspect="1"/>
          </p:cNvGraphicFramePr>
          <p:nvPr>
            <p:extLst>
              <p:ext uri="{D42A27DB-BD31-4B8C-83A1-F6EECF244321}">
                <p14:modId xmlns:p14="http://schemas.microsoft.com/office/powerpoint/2010/main" val="1880887427"/>
              </p:ext>
            </p:extLst>
          </p:nvPr>
        </p:nvGraphicFramePr>
        <p:xfrm>
          <a:off x="4078288" y="2696627"/>
          <a:ext cx="157163" cy="187325"/>
        </p:xfrm>
        <a:graphic>
          <a:graphicData uri="http://schemas.openxmlformats.org/presentationml/2006/ole">
            <mc:AlternateContent xmlns:mc="http://schemas.openxmlformats.org/markup-compatibility/2006">
              <mc:Choice xmlns:v="urn:schemas-microsoft-com:vml" Requires="v">
                <p:oleObj spid="_x0000_s2326664" name="Equation" r:id="rId8" imgW="127000" imgH="152400" progId="Equation.DSMT4">
                  <p:embed/>
                </p:oleObj>
              </mc:Choice>
              <mc:Fallback>
                <p:oleObj name="Equation" r:id="rId8" imgW="127000" imgH="152400" progId="Equation.DSMT4">
                  <p:embed/>
                  <p:pic>
                    <p:nvPicPr>
                      <p:cNvPr id="0" name=""/>
                      <p:cNvPicPr/>
                      <p:nvPr/>
                    </p:nvPicPr>
                    <p:blipFill>
                      <a:blip r:embed="rId9"/>
                      <a:stretch>
                        <a:fillRect/>
                      </a:stretch>
                    </p:blipFill>
                    <p:spPr>
                      <a:xfrm>
                        <a:off x="4078288" y="2696627"/>
                        <a:ext cx="157163" cy="187325"/>
                      </a:xfrm>
                      <a:prstGeom prst="rect">
                        <a:avLst/>
                      </a:prstGeom>
                    </p:spPr>
                  </p:pic>
                </p:oleObj>
              </mc:Fallback>
            </mc:AlternateContent>
          </a:graphicData>
        </a:graphic>
      </p:graphicFrame>
      <p:cxnSp>
        <p:nvCxnSpPr>
          <p:cNvPr id="53" name="Straight Connector 52"/>
          <p:cNvCxnSpPr/>
          <p:nvPr/>
        </p:nvCxnSpPr>
        <p:spPr>
          <a:xfrm flipV="1">
            <a:off x="3689351" y="5440363"/>
            <a:ext cx="698500" cy="463550"/>
          </a:xfrm>
          <a:prstGeom prst="line">
            <a:avLst/>
          </a:prstGeom>
          <a:ln w="9525" cmpd="sng">
            <a:solidFill>
              <a:srgbClr val="0000FF"/>
            </a:solidFill>
          </a:ln>
          <a:effectLst/>
        </p:spPr>
        <p:style>
          <a:lnRef idx="2">
            <a:schemeClr val="accent1"/>
          </a:lnRef>
          <a:fillRef idx="0">
            <a:schemeClr val="accent1"/>
          </a:fillRef>
          <a:effectRef idx="1">
            <a:schemeClr val="accent1"/>
          </a:effectRef>
          <a:fontRef idx="minor">
            <a:schemeClr val="tx1"/>
          </a:fontRef>
        </p:style>
      </p:cxnSp>
      <p:graphicFrame>
        <p:nvGraphicFramePr>
          <p:cNvPr id="54" name="Object 53"/>
          <p:cNvGraphicFramePr>
            <a:graphicFrameLocks noChangeAspect="1"/>
          </p:cNvGraphicFramePr>
          <p:nvPr>
            <p:extLst>
              <p:ext uri="{D42A27DB-BD31-4B8C-83A1-F6EECF244321}">
                <p14:modId xmlns:p14="http://schemas.microsoft.com/office/powerpoint/2010/main" val="1538027906"/>
              </p:ext>
            </p:extLst>
          </p:nvPr>
        </p:nvGraphicFramePr>
        <p:xfrm>
          <a:off x="4414839" y="5278438"/>
          <a:ext cx="157163" cy="187325"/>
        </p:xfrm>
        <a:graphic>
          <a:graphicData uri="http://schemas.openxmlformats.org/presentationml/2006/ole">
            <mc:AlternateContent xmlns:mc="http://schemas.openxmlformats.org/markup-compatibility/2006">
              <mc:Choice xmlns:v="urn:schemas-microsoft-com:vml" Requires="v">
                <p:oleObj spid="_x0000_s2326665" name="Equation" r:id="rId10" imgW="127000" imgH="152400" progId="Equation.DSMT4">
                  <p:embed/>
                </p:oleObj>
              </mc:Choice>
              <mc:Fallback>
                <p:oleObj name="Equation" r:id="rId10" imgW="127000" imgH="152400" progId="Equation.DSMT4">
                  <p:embed/>
                  <p:pic>
                    <p:nvPicPr>
                      <p:cNvPr id="0" name=""/>
                      <p:cNvPicPr/>
                      <p:nvPr/>
                    </p:nvPicPr>
                    <p:blipFill>
                      <a:blip r:embed="rId11"/>
                      <a:stretch>
                        <a:fillRect/>
                      </a:stretch>
                    </p:blipFill>
                    <p:spPr>
                      <a:xfrm>
                        <a:off x="4414839" y="5278438"/>
                        <a:ext cx="157163" cy="187325"/>
                      </a:xfrm>
                      <a:prstGeom prst="rect">
                        <a:avLst/>
                      </a:prstGeom>
                    </p:spPr>
                  </p:pic>
                </p:oleObj>
              </mc:Fallback>
            </mc:AlternateContent>
          </a:graphicData>
        </a:graphic>
      </p:graphicFrame>
    </p:spTree>
    <p:extLst>
      <p:ext uri="{BB962C8B-B14F-4D97-AF65-F5344CB8AC3E}">
        <p14:creationId xmlns:p14="http://schemas.microsoft.com/office/powerpoint/2010/main" val="166726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dissolve">
                                      <p:cBhvr>
                                        <p:cTn id="7" dur="500"/>
                                        <p:tgtEl>
                                          <p:spTgt spid="46"/>
                                        </p:tgtEl>
                                      </p:cBhvr>
                                    </p:animEffect>
                                  </p:childTnLst>
                                </p:cTn>
                              </p:par>
                              <p:par>
                                <p:cTn id="8" presetID="9" presetClass="entr" presetSubtype="0"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dissolve">
                                      <p:cBhvr>
                                        <p:cTn id="10" dur="500"/>
                                        <p:tgtEl>
                                          <p:spTgt spid="49"/>
                                        </p:tgtEl>
                                      </p:cBhvr>
                                    </p:animEffect>
                                  </p:childTnLst>
                                </p:cTn>
                              </p:par>
                              <p:par>
                                <p:cTn id="11" presetID="9" presetClass="entr" presetSubtype="0"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dissolve">
                                      <p:cBhvr>
                                        <p:cTn id="13" dur="500"/>
                                        <p:tgtEl>
                                          <p:spTgt spid="5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dissolve">
                                      <p:cBhvr>
                                        <p:cTn id="18" dur="500"/>
                                        <p:tgtEl>
                                          <p:spTgt spid="42"/>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dissolve">
                                      <p:cBhvr>
                                        <p:cTn id="23" dur="500"/>
                                        <p:tgtEl>
                                          <p:spTgt spid="54"/>
                                        </p:tgtEl>
                                      </p:cBhvr>
                                    </p:animEffect>
                                  </p:childTnLst>
                                </p:cTn>
                              </p:par>
                              <p:par>
                                <p:cTn id="24" presetID="9" presetClass="entr" presetSubtype="0"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dissolve">
                                      <p:cBhvr>
                                        <p:cTn id="26" dur="500"/>
                                        <p:tgtEl>
                                          <p:spTgt spid="48"/>
                                        </p:tgtEl>
                                      </p:cBhvr>
                                    </p:animEffect>
                                  </p:childTnLst>
                                </p:cTn>
                              </p:par>
                              <p:par>
                                <p:cTn id="27" presetID="9" presetClass="entr" presetSubtype="0" fill="hold" nodeType="with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dissolve">
                                      <p:cBhvr>
                                        <p:cTn id="2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24.)</a:t>
            </a:r>
          </a:p>
        </p:txBody>
      </p:sp>
      <p:sp>
        <p:nvSpPr>
          <p:cNvPr id="63" name="TextBox 62"/>
          <p:cNvSpPr txBox="1"/>
          <p:nvPr/>
        </p:nvSpPr>
        <p:spPr>
          <a:xfrm>
            <a:off x="197594" y="1457841"/>
            <a:ext cx="7251396" cy="830997"/>
          </a:xfrm>
          <a:prstGeom prst="rect">
            <a:avLst/>
          </a:prstGeom>
          <a:noFill/>
        </p:spPr>
        <p:txBody>
          <a:bodyPr wrap="square" rtlCol="0">
            <a:spAutoFit/>
          </a:bodyPr>
          <a:lstStyle/>
          <a:p>
            <a:r>
              <a:rPr lang="en-US" sz="2800" dirty="0">
                <a:solidFill>
                  <a:srgbClr val="FF0000"/>
                </a:solidFill>
                <a:latin typeface="Apple Chancery"/>
                <a:cs typeface="Apple Chancery"/>
              </a:rPr>
              <a:t>Example 11:</a:t>
            </a:r>
            <a:r>
              <a:rPr lang="en-US" sz="2000" dirty="0">
                <a:latin typeface="Times New Roman"/>
                <a:cs typeface="Times New Roman"/>
              </a:rPr>
              <a:t>  </a:t>
            </a:r>
            <a:r>
              <a:rPr lang="en-US" sz="2000" dirty="0">
                <a:solidFill>
                  <a:srgbClr val="0000FF"/>
                </a:solidFill>
                <a:latin typeface="Times New Roman"/>
                <a:cs typeface="Times New Roman"/>
              </a:rPr>
              <a:t>Derive</a:t>
            </a:r>
            <a:r>
              <a:rPr lang="en-US" sz="2000" dirty="0">
                <a:latin typeface="Times New Roman"/>
                <a:cs typeface="Times New Roman"/>
              </a:rPr>
              <a:t> a </a:t>
            </a:r>
            <a:r>
              <a:rPr lang="en-US" sz="2000" dirty="0">
                <a:solidFill>
                  <a:srgbClr val="0000FF"/>
                </a:solidFill>
                <a:latin typeface="Times New Roman"/>
                <a:cs typeface="Times New Roman"/>
              </a:rPr>
              <a:t>general expression </a:t>
            </a:r>
            <a:r>
              <a:rPr lang="en-US" sz="2000" dirty="0">
                <a:latin typeface="Times New Roman"/>
                <a:cs typeface="Times New Roman"/>
              </a:rPr>
              <a:t>for the </a:t>
            </a:r>
            <a:r>
              <a:rPr lang="en-US" sz="2000" i="1" dirty="0">
                <a:solidFill>
                  <a:srgbClr val="FF0000"/>
                </a:solidFill>
                <a:latin typeface="Times New Roman"/>
                <a:cs typeface="Times New Roman"/>
              </a:rPr>
              <a:t>electric potential </a:t>
            </a:r>
            <a:r>
              <a:rPr lang="en-US" sz="2000" dirty="0">
                <a:solidFill>
                  <a:srgbClr val="0000FF"/>
                </a:solidFill>
                <a:latin typeface="Times New Roman"/>
                <a:cs typeface="Times New Roman"/>
              </a:rPr>
              <a:t>generated by a point charge </a:t>
            </a:r>
            <a:r>
              <a:rPr lang="en-US" sz="2000" i="1" dirty="0">
                <a:solidFill>
                  <a:srgbClr val="FF0000"/>
                </a:solidFill>
                <a:latin typeface="Times New Roman"/>
                <a:cs typeface="Times New Roman"/>
              </a:rPr>
              <a:t>Q</a:t>
            </a:r>
            <a:r>
              <a:rPr lang="en-US" sz="2000" dirty="0">
                <a:latin typeface="Times New Roman"/>
                <a:cs typeface="Times New Roman"/>
              </a:rPr>
              <a:t>?</a:t>
            </a:r>
            <a:endParaRPr lang="en-US" sz="2000" dirty="0">
              <a:solidFill>
                <a:srgbClr val="0000FF"/>
              </a:solidFill>
              <a:latin typeface="Times New Roman"/>
              <a:cs typeface="Times New Roman"/>
            </a:endParaRPr>
          </a:p>
        </p:txBody>
      </p:sp>
      <p:sp>
        <p:nvSpPr>
          <p:cNvPr id="42" name="TextBox 41"/>
          <p:cNvSpPr txBox="1"/>
          <p:nvPr/>
        </p:nvSpPr>
        <p:spPr>
          <a:xfrm>
            <a:off x="515093" y="2339152"/>
            <a:ext cx="2844651" cy="2554545"/>
          </a:xfrm>
          <a:prstGeom prst="rect">
            <a:avLst/>
          </a:prstGeom>
          <a:noFill/>
        </p:spPr>
        <p:txBody>
          <a:bodyPr wrap="square" rtlCol="0">
            <a:spAutoFit/>
          </a:bodyPr>
          <a:lstStyle/>
          <a:p>
            <a:r>
              <a:rPr lang="en-US" sz="2000" dirty="0">
                <a:solidFill>
                  <a:srgbClr val="FF0000"/>
                </a:solidFill>
                <a:latin typeface="Apple Chancery"/>
                <a:cs typeface="Apple Chancery"/>
              </a:rPr>
              <a:t>Setting the zero </a:t>
            </a:r>
            <a:r>
              <a:rPr lang="en-US" sz="2000" dirty="0">
                <a:solidFill>
                  <a:srgbClr val="0000FF"/>
                </a:solidFill>
                <a:latin typeface="Times New Roman"/>
                <a:cs typeface="Times New Roman"/>
              </a:rPr>
              <a:t>point</a:t>
            </a:r>
            <a:r>
              <a:rPr lang="en-US" sz="2000" dirty="0">
                <a:latin typeface="Times New Roman"/>
                <a:cs typeface="Times New Roman"/>
              </a:rPr>
              <a:t> for the </a:t>
            </a:r>
            <a:r>
              <a:rPr lang="en-US" sz="2000" i="1" dirty="0">
                <a:solidFill>
                  <a:srgbClr val="0000FF"/>
                </a:solidFill>
                <a:latin typeface="Times New Roman"/>
                <a:cs typeface="Times New Roman"/>
              </a:rPr>
              <a:t>electric potential </a:t>
            </a:r>
            <a:r>
              <a:rPr lang="en-US" sz="2000" dirty="0">
                <a:latin typeface="Times New Roman"/>
                <a:cs typeface="Times New Roman"/>
              </a:rPr>
              <a:t>to be where the </a:t>
            </a:r>
            <a:r>
              <a:rPr lang="en-US" sz="2000" i="1" dirty="0">
                <a:solidFill>
                  <a:srgbClr val="0000FF"/>
                </a:solidFill>
                <a:latin typeface="Times New Roman"/>
                <a:cs typeface="Times New Roman"/>
              </a:rPr>
              <a:t>electric field </a:t>
            </a:r>
            <a:r>
              <a:rPr lang="en-US" sz="2000" dirty="0">
                <a:latin typeface="Times New Roman"/>
                <a:cs typeface="Times New Roman"/>
              </a:rPr>
              <a:t>is </a:t>
            </a:r>
            <a:r>
              <a:rPr lang="en-US" sz="2000" dirty="0">
                <a:solidFill>
                  <a:srgbClr val="FF0000"/>
                </a:solidFill>
                <a:latin typeface="Times New Roman"/>
                <a:cs typeface="Times New Roman"/>
              </a:rPr>
              <a:t>zero</a:t>
            </a:r>
            <a:r>
              <a:rPr lang="en-US" sz="2000" dirty="0">
                <a:latin typeface="Times New Roman"/>
                <a:cs typeface="Times New Roman"/>
              </a:rPr>
              <a:t> (i.e., </a:t>
            </a:r>
            <a:r>
              <a:rPr lang="en-US" sz="2000" dirty="0">
                <a:solidFill>
                  <a:srgbClr val="FF0000"/>
                </a:solidFill>
                <a:latin typeface="Times New Roman"/>
                <a:cs typeface="Times New Roman"/>
              </a:rPr>
              <a:t>at infinity</a:t>
            </a:r>
            <a:r>
              <a:rPr lang="en-US" sz="2000" dirty="0">
                <a:latin typeface="Times New Roman"/>
                <a:cs typeface="Times New Roman"/>
              </a:rPr>
              <a:t>), and using the </a:t>
            </a:r>
            <a:r>
              <a:rPr lang="en-US" sz="2000" i="1" dirty="0">
                <a:solidFill>
                  <a:srgbClr val="0000FF"/>
                </a:solidFill>
                <a:latin typeface="Times New Roman"/>
                <a:cs typeface="Times New Roman"/>
              </a:rPr>
              <a:t>electric field function </a:t>
            </a:r>
            <a:r>
              <a:rPr lang="en-US" sz="2000" dirty="0">
                <a:latin typeface="Times New Roman"/>
                <a:cs typeface="Times New Roman"/>
              </a:rPr>
              <a:t>for a </a:t>
            </a:r>
            <a:r>
              <a:rPr lang="en-US" sz="2000" dirty="0">
                <a:solidFill>
                  <a:srgbClr val="0000FF"/>
                </a:solidFill>
                <a:latin typeface="Times New Roman"/>
                <a:cs typeface="Times New Roman"/>
              </a:rPr>
              <a:t>point charge </a:t>
            </a:r>
            <a:r>
              <a:rPr lang="en-US" sz="2000" dirty="0">
                <a:latin typeface="Times New Roman"/>
                <a:cs typeface="Times New Roman"/>
              </a:rPr>
              <a:t>as                   , we can write:</a:t>
            </a:r>
            <a:endParaRPr lang="en-US" sz="2000" dirty="0">
              <a:solidFill>
                <a:srgbClr val="0000FF"/>
              </a:solidFill>
              <a:latin typeface="Times New Roman"/>
              <a:cs typeface="Times New Roman"/>
            </a:endParaRPr>
          </a:p>
        </p:txBody>
      </p:sp>
      <p:sp>
        <p:nvSpPr>
          <p:cNvPr id="43" name="TextBox 42"/>
          <p:cNvSpPr txBox="1"/>
          <p:nvPr/>
        </p:nvSpPr>
        <p:spPr>
          <a:xfrm>
            <a:off x="70594" y="133687"/>
            <a:ext cx="8997206" cy="1200329"/>
          </a:xfrm>
          <a:prstGeom prst="rect">
            <a:avLst/>
          </a:prstGeom>
          <a:noFill/>
        </p:spPr>
        <p:txBody>
          <a:bodyPr wrap="square" rtlCol="0">
            <a:spAutoFit/>
          </a:bodyPr>
          <a:lstStyle/>
          <a:p>
            <a:pPr algn="ctr"/>
            <a:r>
              <a:rPr lang="en-US" sz="3600" dirty="0">
                <a:solidFill>
                  <a:srgbClr val="0000FF"/>
                </a:solidFill>
                <a:latin typeface="Apple Chancery"/>
                <a:cs typeface="Apple Chancery"/>
              </a:rPr>
              <a:t>A Specific Case--</a:t>
            </a:r>
            <a:r>
              <a:rPr lang="en-US" sz="3600" dirty="0">
                <a:solidFill>
                  <a:srgbClr val="FF0000"/>
                </a:solidFill>
                <a:latin typeface="Apple Chancery"/>
                <a:cs typeface="Apple Chancery"/>
              </a:rPr>
              <a:t>The Electric Potential </a:t>
            </a:r>
            <a:r>
              <a:rPr lang="en-US" sz="3600" dirty="0">
                <a:solidFill>
                  <a:srgbClr val="0000FF"/>
                </a:solidFill>
                <a:latin typeface="Apple Chancery"/>
                <a:cs typeface="Apple Chancery"/>
              </a:rPr>
              <a:t>Generated by a </a:t>
            </a:r>
            <a:r>
              <a:rPr lang="en-US" sz="3600" dirty="0">
                <a:solidFill>
                  <a:srgbClr val="FF0000"/>
                </a:solidFill>
                <a:latin typeface="Apple Chancery"/>
                <a:cs typeface="Apple Chancery"/>
              </a:rPr>
              <a:t>POINT CHARGE</a:t>
            </a:r>
            <a:endParaRPr lang="en-US" sz="2800" dirty="0">
              <a:solidFill>
                <a:srgbClr val="FF0000"/>
              </a:solidFill>
              <a:latin typeface="Times New Roman"/>
              <a:cs typeface="Times New Roman"/>
            </a:endParaRPr>
          </a:p>
        </p:txBody>
      </p:sp>
      <p:graphicFrame>
        <p:nvGraphicFramePr>
          <p:cNvPr id="46" name="Object 45"/>
          <p:cNvGraphicFramePr>
            <a:graphicFrameLocks noChangeAspect="1"/>
          </p:cNvGraphicFramePr>
          <p:nvPr>
            <p:extLst>
              <p:ext uri="{D42A27DB-BD31-4B8C-83A1-F6EECF244321}">
                <p14:modId xmlns:p14="http://schemas.microsoft.com/office/powerpoint/2010/main" val="147923620"/>
              </p:ext>
            </p:extLst>
          </p:nvPr>
        </p:nvGraphicFramePr>
        <p:xfrm>
          <a:off x="3541965" y="2672249"/>
          <a:ext cx="3937000" cy="3352800"/>
        </p:xfrm>
        <a:graphic>
          <a:graphicData uri="http://schemas.openxmlformats.org/presentationml/2006/ole">
            <mc:AlternateContent xmlns:mc="http://schemas.openxmlformats.org/markup-compatibility/2006">
              <mc:Choice xmlns:v="urn:schemas-microsoft-com:vml" Requires="v">
                <p:oleObj spid="_x0000_s2091576" name="Equation" r:id="rId4" imgW="2349500" imgH="1993900" progId="Equation.DSMT4">
                  <p:embed/>
                </p:oleObj>
              </mc:Choice>
              <mc:Fallback>
                <p:oleObj name="Equation" r:id="rId4" imgW="2349500" imgH="1993900" progId="Equation.DSMT4">
                  <p:embed/>
                  <p:pic>
                    <p:nvPicPr>
                      <p:cNvPr id="0" name=""/>
                      <p:cNvPicPr/>
                      <p:nvPr/>
                    </p:nvPicPr>
                    <p:blipFill>
                      <a:blip r:embed="rId5"/>
                      <a:stretch>
                        <a:fillRect/>
                      </a:stretch>
                    </p:blipFill>
                    <p:spPr>
                      <a:xfrm>
                        <a:off x="3541965" y="2672249"/>
                        <a:ext cx="3937000" cy="3352800"/>
                      </a:xfrm>
                      <a:prstGeom prst="rect">
                        <a:avLst/>
                      </a:prstGeom>
                    </p:spPr>
                  </p:pic>
                </p:oleObj>
              </mc:Fallback>
            </mc:AlternateContent>
          </a:graphicData>
        </a:graphic>
      </p:graphicFrame>
      <p:grpSp>
        <p:nvGrpSpPr>
          <p:cNvPr id="13" name="Group 12"/>
          <p:cNvGrpSpPr/>
          <p:nvPr/>
        </p:nvGrpSpPr>
        <p:grpSpPr>
          <a:xfrm>
            <a:off x="7903850" y="2710349"/>
            <a:ext cx="368300" cy="368300"/>
            <a:chOff x="7010400" y="1295400"/>
            <a:chExt cx="368300" cy="368300"/>
          </a:xfrm>
        </p:grpSpPr>
        <p:sp>
          <p:nvSpPr>
            <p:cNvPr id="14" name="Oval 13"/>
            <p:cNvSpPr/>
            <p:nvPr/>
          </p:nvSpPr>
          <p:spPr>
            <a:xfrm>
              <a:off x="7010400" y="1295400"/>
              <a:ext cx="368300" cy="3683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1467365628"/>
                </p:ext>
              </p:extLst>
            </p:nvPr>
          </p:nvGraphicFramePr>
          <p:xfrm>
            <a:off x="7061200" y="1336675"/>
            <a:ext cx="255587" cy="300038"/>
          </p:xfrm>
          <a:graphic>
            <a:graphicData uri="http://schemas.openxmlformats.org/presentationml/2006/ole">
              <mc:AlternateContent xmlns:mc="http://schemas.openxmlformats.org/markup-compatibility/2006">
                <mc:Choice xmlns:v="urn:schemas-microsoft-com:vml" Requires="v">
                  <p:oleObj spid="_x0000_s2091577" name="Equation" r:id="rId6" imgW="152400" imgH="177800" progId="Equation.DSMT4">
                    <p:embed/>
                  </p:oleObj>
                </mc:Choice>
                <mc:Fallback>
                  <p:oleObj name="Equation" r:id="rId6" imgW="152400" imgH="177800" progId="Equation.DSMT4">
                    <p:embed/>
                    <p:pic>
                      <p:nvPicPr>
                        <p:cNvPr id="0" name=""/>
                        <p:cNvPicPr/>
                        <p:nvPr/>
                      </p:nvPicPr>
                      <p:blipFill>
                        <a:blip r:embed="rId7"/>
                        <a:stretch>
                          <a:fillRect/>
                        </a:stretch>
                      </p:blipFill>
                      <p:spPr>
                        <a:xfrm>
                          <a:off x="7061200" y="1336675"/>
                          <a:ext cx="255587" cy="300038"/>
                        </a:xfrm>
                        <a:prstGeom prst="rect">
                          <a:avLst/>
                        </a:prstGeom>
                      </p:spPr>
                    </p:pic>
                  </p:oleObj>
                </mc:Fallback>
              </mc:AlternateContent>
            </a:graphicData>
          </a:graphic>
        </p:graphicFrame>
      </p:grpSp>
      <p:grpSp>
        <p:nvGrpSpPr>
          <p:cNvPr id="16" name="Group 15"/>
          <p:cNvGrpSpPr/>
          <p:nvPr/>
        </p:nvGrpSpPr>
        <p:grpSpPr>
          <a:xfrm>
            <a:off x="7186300" y="1992799"/>
            <a:ext cx="1808163" cy="1817687"/>
            <a:chOff x="6180138" y="762000"/>
            <a:chExt cx="1808163" cy="1817687"/>
          </a:xfrm>
        </p:grpSpPr>
        <p:grpSp>
          <p:nvGrpSpPr>
            <p:cNvPr id="17" name="Group 16"/>
            <p:cNvGrpSpPr/>
            <p:nvPr/>
          </p:nvGrpSpPr>
          <p:grpSpPr>
            <a:xfrm>
              <a:off x="6180138" y="762000"/>
              <a:ext cx="1804988" cy="1803400"/>
              <a:chOff x="6180138" y="762000"/>
              <a:chExt cx="1804988" cy="1803400"/>
            </a:xfrm>
          </p:grpSpPr>
          <p:cxnSp>
            <p:nvCxnSpPr>
              <p:cNvPr id="23" name="Straight Arrow Connector 22"/>
              <p:cNvCxnSpPr/>
              <p:nvPr/>
            </p:nvCxnSpPr>
            <p:spPr>
              <a:xfrm flipH="1" flipV="1">
                <a:off x="7073900" y="7620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a:off x="7073900" y="188595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5400000" flipH="1" flipV="1">
                <a:off x="7641432" y="13208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5400000" flipH="1">
                <a:off x="6515894" y="1312862"/>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2700000">
              <a:off x="6184107" y="775493"/>
              <a:ext cx="1804988" cy="1803400"/>
              <a:chOff x="6180138" y="762000"/>
              <a:chExt cx="1804988" cy="1803400"/>
            </a:xfrm>
          </p:grpSpPr>
          <p:cxnSp>
            <p:nvCxnSpPr>
              <p:cNvPr id="19" name="Straight Arrow Connector 18"/>
              <p:cNvCxnSpPr/>
              <p:nvPr/>
            </p:nvCxnSpPr>
            <p:spPr>
              <a:xfrm flipH="1" flipV="1">
                <a:off x="7073900" y="7620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7073900" y="188595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5400000" flipH="1" flipV="1">
                <a:off x="7641432" y="13208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5400000" flipH="1">
                <a:off x="6515894" y="1312862"/>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grpSp>
        <p:nvGrpSpPr>
          <p:cNvPr id="27" name="Group 26"/>
          <p:cNvGrpSpPr/>
          <p:nvPr/>
        </p:nvGrpSpPr>
        <p:grpSpPr>
          <a:xfrm rot="1298036">
            <a:off x="7194030" y="1993833"/>
            <a:ext cx="1808163" cy="1817687"/>
            <a:chOff x="6180138" y="762000"/>
            <a:chExt cx="1808163" cy="1817687"/>
          </a:xfrm>
        </p:grpSpPr>
        <p:grpSp>
          <p:nvGrpSpPr>
            <p:cNvPr id="28" name="Group 27"/>
            <p:cNvGrpSpPr/>
            <p:nvPr/>
          </p:nvGrpSpPr>
          <p:grpSpPr>
            <a:xfrm>
              <a:off x="6180138" y="762000"/>
              <a:ext cx="1804988" cy="1803400"/>
              <a:chOff x="6180138" y="762000"/>
              <a:chExt cx="1804988" cy="1803400"/>
            </a:xfrm>
          </p:grpSpPr>
          <p:cxnSp>
            <p:nvCxnSpPr>
              <p:cNvPr id="34" name="Straight Arrow Connector 33"/>
              <p:cNvCxnSpPr/>
              <p:nvPr/>
            </p:nvCxnSpPr>
            <p:spPr>
              <a:xfrm flipH="1" flipV="1">
                <a:off x="7073900" y="7620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a:off x="7073900" y="188595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rot="5400000" flipH="1" flipV="1">
                <a:off x="7641432" y="13208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rot="5400000" flipH="1">
                <a:off x="6515894" y="1312862"/>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29" name="Group 28"/>
            <p:cNvGrpSpPr/>
            <p:nvPr/>
          </p:nvGrpSpPr>
          <p:grpSpPr>
            <a:xfrm rot="2700000">
              <a:off x="6184107" y="775493"/>
              <a:ext cx="1804988" cy="1803400"/>
              <a:chOff x="6180138" y="762000"/>
              <a:chExt cx="1804988" cy="1803400"/>
            </a:xfrm>
          </p:grpSpPr>
          <p:cxnSp>
            <p:nvCxnSpPr>
              <p:cNvPr id="30" name="Straight Arrow Connector 29"/>
              <p:cNvCxnSpPr/>
              <p:nvPr/>
            </p:nvCxnSpPr>
            <p:spPr>
              <a:xfrm flipH="1" flipV="1">
                <a:off x="7073900" y="7620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H="1">
                <a:off x="7073900" y="188595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rot="5400000" flipH="1" flipV="1">
                <a:off x="7641432" y="13208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rot="5400000" flipH="1">
                <a:off x="6515894" y="1312862"/>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graphicFrame>
        <p:nvGraphicFramePr>
          <p:cNvPr id="40" name="Object 39"/>
          <p:cNvGraphicFramePr>
            <a:graphicFrameLocks noChangeAspect="1"/>
          </p:cNvGraphicFramePr>
          <p:nvPr>
            <p:extLst>
              <p:ext uri="{D42A27DB-BD31-4B8C-83A1-F6EECF244321}">
                <p14:modId xmlns:p14="http://schemas.microsoft.com/office/powerpoint/2010/main" val="1224903832"/>
              </p:ext>
            </p:extLst>
          </p:nvPr>
        </p:nvGraphicFramePr>
        <p:xfrm>
          <a:off x="8543125" y="1831668"/>
          <a:ext cx="233363" cy="322262"/>
        </p:xfrm>
        <a:graphic>
          <a:graphicData uri="http://schemas.openxmlformats.org/presentationml/2006/ole">
            <mc:AlternateContent xmlns:mc="http://schemas.openxmlformats.org/markup-compatibility/2006">
              <mc:Choice xmlns:v="urn:schemas-microsoft-com:vml" Requires="v">
                <p:oleObj spid="_x0000_s2091578" name="Equation" r:id="rId8" imgW="139700" imgH="190500" progId="Equation.DSMT4">
                  <p:embed/>
                </p:oleObj>
              </mc:Choice>
              <mc:Fallback>
                <p:oleObj name="Equation" r:id="rId8" imgW="139700" imgH="190500" progId="Equation.DSMT4">
                  <p:embed/>
                  <p:pic>
                    <p:nvPicPr>
                      <p:cNvPr id="0" name=""/>
                      <p:cNvPicPr/>
                      <p:nvPr/>
                    </p:nvPicPr>
                    <p:blipFill>
                      <a:blip r:embed="rId9"/>
                      <a:stretch>
                        <a:fillRect/>
                      </a:stretch>
                    </p:blipFill>
                    <p:spPr>
                      <a:xfrm>
                        <a:off x="8543125" y="1831668"/>
                        <a:ext cx="233363" cy="322262"/>
                      </a:xfrm>
                      <a:prstGeom prst="rect">
                        <a:avLst/>
                      </a:prstGeom>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4141269641"/>
              </p:ext>
            </p:extLst>
          </p:nvPr>
        </p:nvGraphicFramePr>
        <p:xfrm>
          <a:off x="1581425" y="4106868"/>
          <a:ext cx="1212850" cy="576263"/>
        </p:xfrm>
        <a:graphic>
          <a:graphicData uri="http://schemas.openxmlformats.org/presentationml/2006/ole">
            <mc:AlternateContent xmlns:mc="http://schemas.openxmlformats.org/markup-compatibility/2006">
              <mc:Choice xmlns:v="urn:schemas-microsoft-com:vml" Requires="v">
                <p:oleObj spid="_x0000_s2091579" name="Equation" r:id="rId10" imgW="723900" imgH="342900" progId="Equation.DSMT4">
                  <p:embed/>
                </p:oleObj>
              </mc:Choice>
              <mc:Fallback>
                <p:oleObj name="Equation" r:id="rId10" imgW="723900" imgH="342900" progId="Equation.DSMT4">
                  <p:embed/>
                  <p:pic>
                    <p:nvPicPr>
                      <p:cNvPr id="0" name=""/>
                      <p:cNvPicPr/>
                      <p:nvPr/>
                    </p:nvPicPr>
                    <p:blipFill>
                      <a:blip r:embed="rId11"/>
                      <a:stretch>
                        <a:fillRect/>
                      </a:stretch>
                    </p:blipFill>
                    <p:spPr>
                      <a:xfrm>
                        <a:off x="1581425" y="4106868"/>
                        <a:ext cx="1212850" cy="576263"/>
                      </a:xfrm>
                      <a:prstGeom prst="rect">
                        <a:avLst/>
                      </a:prstGeom>
                    </p:spPr>
                  </p:pic>
                </p:oleObj>
              </mc:Fallback>
            </mc:AlternateContent>
          </a:graphicData>
        </a:graphic>
      </p:graphicFrame>
    </p:spTree>
    <p:extLst>
      <p:ext uri="{BB962C8B-B14F-4D97-AF65-F5344CB8AC3E}">
        <p14:creationId xmlns:p14="http://schemas.microsoft.com/office/powerpoint/2010/main" val="246585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dissolve">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dissolve">
                                      <p:cBhvr>
                                        <p:cTn id="12" dur="500"/>
                                        <p:tgtEl>
                                          <p:spTgt spid="44"/>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dissolve">
                                      <p:cBhvr>
                                        <p:cTn id="15" dur="500"/>
                                        <p:tgtEl>
                                          <p:spTgt spid="4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dissolve">
                                      <p:cBhvr>
                                        <p:cTn id="2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4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25.)</a:t>
            </a:r>
          </a:p>
        </p:txBody>
      </p:sp>
      <p:grpSp>
        <p:nvGrpSpPr>
          <p:cNvPr id="13" name="Group 12"/>
          <p:cNvGrpSpPr/>
          <p:nvPr/>
        </p:nvGrpSpPr>
        <p:grpSpPr>
          <a:xfrm>
            <a:off x="7889701" y="1106962"/>
            <a:ext cx="368300" cy="368300"/>
            <a:chOff x="7010400" y="1295400"/>
            <a:chExt cx="368300" cy="368300"/>
          </a:xfrm>
        </p:grpSpPr>
        <p:sp>
          <p:nvSpPr>
            <p:cNvPr id="14" name="Oval 13"/>
            <p:cNvSpPr/>
            <p:nvPr/>
          </p:nvSpPr>
          <p:spPr>
            <a:xfrm>
              <a:off x="7010400" y="1295400"/>
              <a:ext cx="368300" cy="3683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4283165465"/>
                </p:ext>
              </p:extLst>
            </p:nvPr>
          </p:nvGraphicFramePr>
          <p:xfrm>
            <a:off x="7061200" y="1336675"/>
            <a:ext cx="255587" cy="300038"/>
          </p:xfrm>
          <a:graphic>
            <a:graphicData uri="http://schemas.openxmlformats.org/presentationml/2006/ole">
              <mc:AlternateContent xmlns:mc="http://schemas.openxmlformats.org/markup-compatibility/2006">
                <mc:Choice xmlns:v="urn:schemas-microsoft-com:vml" Requires="v">
                  <p:oleObj spid="_x0000_s2090695" name="Equation" r:id="rId4" imgW="152400" imgH="177800" progId="Equation.DSMT4">
                    <p:embed/>
                  </p:oleObj>
                </mc:Choice>
                <mc:Fallback>
                  <p:oleObj name="Equation" r:id="rId4" imgW="152400" imgH="177800" progId="Equation.DSMT4">
                    <p:embed/>
                    <p:pic>
                      <p:nvPicPr>
                        <p:cNvPr id="0" name=""/>
                        <p:cNvPicPr/>
                        <p:nvPr/>
                      </p:nvPicPr>
                      <p:blipFill>
                        <a:blip r:embed="rId5"/>
                        <a:stretch>
                          <a:fillRect/>
                        </a:stretch>
                      </p:blipFill>
                      <p:spPr>
                        <a:xfrm>
                          <a:off x="7061200" y="1336675"/>
                          <a:ext cx="255587" cy="300038"/>
                        </a:xfrm>
                        <a:prstGeom prst="rect">
                          <a:avLst/>
                        </a:prstGeom>
                      </p:spPr>
                    </p:pic>
                  </p:oleObj>
                </mc:Fallback>
              </mc:AlternateContent>
            </a:graphicData>
          </a:graphic>
        </p:graphicFrame>
      </p:grpSp>
      <p:grpSp>
        <p:nvGrpSpPr>
          <p:cNvPr id="16" name="Group 15"/>
          <p:cNvGrpSpPr/>
          <p:nvPr/>
        </p:nvGrpSpPr>
        <p:grpSpPr>
          <a:xfrm>
            <a:off x="7172151" y="389412"/>
            <a:ext cx="1808163" cy="1817687"/>
            <a:chOff x="6180138" y="762000"/>
            <a:chExt cx="1808163" cy="1817687"/>
          </a:xfrm>
        </p:grpSpPr>
        <p:grpSp>
          <p:nvGrpSpPr>
            <p:cNvPr id="17" name="Group 16"/>
            <p:cNvGrpSpPr/>
            <p:nvPr/>
          </p:nvGrpSpPr>
          <p:grpSpPr>
            <a:xfrm>
              <a:off x="6180138" y="762000"/>
              <a:ext cx="1804988" cy="1803400"/>
              <a:chOff x="6180138" y="762000"/>
              <a:chExt cx="1804988" cy="1803400"/>
            </a:xfrm>
          </p:grpSpPr>
          <p:cxnSp>
            <p:nvCxnSpPr>
              <p:cNvPr id="23" name="Straight Arrow Connector 22"/>
              <p:cNvCxnSpPr/>
              <p:nvPr/>
            </p:nvCxnSpPr>
            <p:spPr>
              <a:xfrm flipH="1" flipV="1">
                <a:off x="7073900" y="7620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a:off x="7073900" y="188595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5400000" flipH="1" flipV="1">
                <a:off x="7641432" y="13208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5400000" flipH="1">
                <a:off x="6515894" y="1312862"/>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2700000">
              <a:off x="6184107" y="775493"/>
              <a:ext cx="1804988" cy="1803400"/>
              <a:chOff x="6180138" y="762000"/>
              <a:chExt cx="1804988" cy="1803400"/>
            </a:xfrm>
          </p:grpSpPr>
          <p:cxnSp>
            <p:nvCxnSpPr>
              <p:cNvPr id="19" name="Straight Arrow Connector 18"/>
              <p:cNvCxnSpPr/>
              <p:nvPr/>
            </p:nvCxnSpPr>
            <p:spPr>
              <a:xfrm flipH="1" flipV="1">
                <a:off x="7073900" y="7620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7073900" y="188595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5400000" flipH="1" flipV="1">
                <a:off x="7641432" y="13208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5400000" flipH="1">
                <a:off x="6515894" y="1312862"/>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grpSp>
        <p:nvGrpSpPr>
          <p:cNvPr id="27" name="Group 26"/>
          <p:cNvGrpSpPr/>
          <p:nvPr/>
        </p:nvGrpSpPr>
        <p:grpSpPr>
          <a:xfrm rot="1298036">
            <a:off x="7179881" y="390446"/>
            <a:ext cx="1808163" cy="1817687"/>
            <a:chOff x="6180138" y="762000"/>
            <a:chExt cx="1808163" cy="1817687"/>
          </a:xfrm>
        </p:grpSpPr>
        <p:grpSp>
          <p:nvGrpSpPr>
            <p:cNvPr id="28" name="Group 27"/>
            <p:cNvGrpSpPr/>
            <p:nvPr/>
          </p:nvGrpSpPr>
          <p:grpSpPr>
            <a:xfrm>
              <a:off x="6180138" y="762000"/>
              <a:ext cx="1804988" cy="1803400"/>
              <a:chOff x="6180138" y="762000"/>
              <a:chExt cx="1804988" cy="1803400"/>
            </a:xfrm>
          </p:grpSpPr>
          <p:cxnSp>
            <p:nvCxnSpPr>
              <p:cNvPr id="34" name="Straight Arrow Connector 33"/>
              <p:cNvCxnSpPr/>
              <p:nvPr/>
            </p:nvCxnSpPr>
            <p:spPr>
              <a:xfrm flipH="1" flipV="1">
                <a:off x="7073900" y="7620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a:off x="7073900" y="188595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rot="5400000" flipH="1" flipV="1">
                <a:off x="7641432" y="13208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rot="5400000" flipH="1">
                <a:off x="6515894" y="1312862"/>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29" name="Group 28"/>
            <p:cNvGrpSpPr/>
            <p:nvPr/>
          </p:nvGrpSpPr>
          <p:grpSpPr>
            <a:xfrm rot="2700000">
              <a:off x="6184107" y="775493"/>
              <a:ext cx="1804988" cy="1803400"/>
              <a:chOff x="6180138" y="762000"/>
              <a:chExt cx="1804988" cy="1803400"/>
            </a:xfrm>
          </p:grpSpPr>
          <p:cxnSp>
            <p:nvCxnSpPr>
              <p:cNvPr id="30" name="Straight Arrow Connector 29"/>
              <p:cNvCxnSpPr/>
              <p:nvPr/>
            </p:nvCxnSpPr>
            <p:spPr>
              <a:xfrm flipH="1" flipV="1">
                <a:off x="7073900" y="7620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H="1">
                <a:off x="7073900" y="188595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rot="5400000" flipH="1" flipV="1">
                <a:off x="7641432" y="13208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rot="5400000" flipH="1">
                <a:off x="6515894" y="1312862"/>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graphicFrame>
        <p:nvGraphicFramePr>
          <p:cNvPr id="47" name="Object 46"/>
          <p:cNvGraphicFramePr>
            <a:graphicFrameLocks noChangeAspect="1"/>
          </p:cNvGraphicFramePr>
          <p:nvPr>
            <p:extLst>
              <p:ext uri="{D42A27DB-BD31-4B8C-83A1-F6EECF244321}">
                <p14:modId xmlns:p14="http://schemas.microsoft.com/office/powerpoint/2010/main" val="1780484238"/>
              </p:ext>
            </p:extLst>
          </p:nvPr>
        </p:nvGraphicFramePr>
        <p:xfrm>
          <a:off x="6477000" y="2627251"/>
          <a:ext cx="2279650" cy="1271588"/>
        </p:xfrm>
        <a:graphic>
          <a:graphicData uri="http://schemas.openxmlformats.org/presentationml/2006/ole">
            <mc:AlternateContent xmlns:mc="http://schemas.openxmlformats.org/markup-compatibility/2006">
              <mc:Choice xmlns:v="urn:schemas-microsoft-com:vml" Requires="v">
                <p:oleObj spid="_x0000_s2090696" name="Equation" r:id="rId6" imgW="1358900" imgH="762000" progId="Equation.DSMT4">
                  <p:embed/>
                </p:oleObj>
              </mc:Choice>
              <mc:Fallback>
                <p:oleObj name="Equation" r:id="rId6" imgW="1358900" imgH="762000" progId="Equation.DSMT4">
                  <p:embed/>
                  <p:pic>
                    <p:nvPicPr>
                      <p:cNvPr id="0" name=""/>
                      <p:cNvPicPr/>
                      <p:nvPr/>
                    </p:nvPicPr>
                    <p:blipFill>
                      <a:blip r:embed="rId7"/>
                      <a:stretch>
                        <a:fillRect/>
                      </a:stretch>
                    </p:blipFill>
                    <p:spPr>
                      <a:xfrm>
                        <a:off x="6477000" y="2627251"/>
                        <a:ext cx="2279650" cy="1271588"/>
                      </a:xfrm>
                      <a:prstGeom prst="rect">
                        <a:avLst/>
                      </a:prstGeom>
                    </p:spPr>
                  </p:pic>
                </p:oleObj>
              </mc:Fallback>
            </mc:AlternateContent>
          </a:graphicData>
        </a:graphic>
      </p:graphicFrame>
      <p:sp>
        <p:nvSpPr>
          <p:cNvPr id="48" name="TextBox 47"/>
          <p:cNvSpPr txBox="1"/>
          <p:nvPr/>
        </p:nvSpPr>
        <p:spPr>
          <a:xfrm>
            <a:off x="366028" y="274588"/>
            <a:ext cx="6707872" cy="523220"/>
          </a:xfrm>
          <a:prstGeom prst="rect">
            <a:avLst/>
          </a:prstGeom>
          <a:noFill/>
        </p:spPr>
        <p:txBody>
          <a:bodyPr wrap="square" rtlCol="0">
            <a:spAutoFit/>
          </a:bodyPr>
          <a:lstStyle/>
          <a:p>
            <a:r>
              <a:rPr lang="en-US" sz="2800" dirty="0">
                <a:solidFill>
                  <a:srgbClr val="FF0000"/>
                </a:solidFill>
                <a:latin typeface="Apple Chancery"/>
                <a:cs typeface="Apple Chancery"/>
              </a:rPr>
              <a:t>Things to notice:</a:t>
            </a:r>
            <a:endParaRPr lang="en-US" sz="2000" dirty="0">
              <a:solidFill>
                <a:srgbClr val="0000FF"/>
              </a:solidFill>
              <a:latin typeface="Times New Roman"/>
              <a:cs typeface="Times New Roman"/>
            </a:endParaRPr>
          </a:p>
        </p:txBody>
      </p:sp>
      <p:graphicFrame>
        <p:nvGraphicFramePr>
          <p:cNvPr id="49" name="Object 48"/>
          <p:cNvGraphicFramePr>
            <a:graphicFrameLocks noChangeAspect="1"/>
          </p:cNvGraphicFramePr>
          <p:nvPr>
            <p:extLst>
              <p:ext uri="{D42A27DB-BD31-4B8C-83A1-F6EECF244321}">
                <p14:modId xmlns:p14="http://schemas.microsoft.com/office/powerpoint/2010/main" val="1182378448"/>
              </p:ext>
            </p:extLst>
          </p:nvPr>
        </p:nvGraphicFramePr>
        <p:xfrm>
          <a:off x="8860457" y="450661"/>
          <a:ext cx="233363" cy="322262"/>
        </p:xfrm>
        <a:graphic>
          <a:graphicData uri="http://schemas.openxmlformats.org/presentationml/2006/ole">
            <mc:AlternateContent xmlns:mc="http://schemas.openxmlformats.org/markup-compatibility/2006">
              <mc:Choice xmlns:v="urn:schemas-microsoft-com:vml" Requires="v">
                <p:oleObj spid="_x0000_s2090697" name="Equation" r:id="rId8" imgW="139700" imgH="190500" progId="Equation.DSMT4">
                  <p:embed/>
                </p:oleObj>
              </mc:Choice>
              <mc:Fallback>
                <p:oleObj name="Equation" r:id="rId8" imgW="139700" imgH="190500" progId="Equation.DSMT4">
                  <p:embed/>
                  <p:pic>
                    <p:nvPicPr>
                      <p:cNvPr id="0" name=""/>
                      <p:cNvPicPr/>
                      <p:nvPr/>
                    </p:nvPicPr>
                    <p:blipFill>
                      <a:blip r:embed="rId9"/>
                      <a:stretch>
                        <a:fillRect/>
                      </a:stretch>
                    </p:blipFill>
                    <p:spPr>
                      <a:xfrm>
                        <a:off x="8860457" y="450661"/>
                        <a:ext cx="233363" cy="322262"/>
                      </a:xfrm>
                      <a:prstGeom prst="rect">
                        <a:avLst/>
                      </a:prstGeom>
                    </p:spPr>
                  </p:pic>
                </p:oleObj>
              </mc:Fallback>
            </mc:AlternateContent>
          </a:graphicData>
        </a:graphic>
      </p:graphicFrame>
      <p:sp>
        <p:nvSpPr>
          <p:cNvPr id="52" name="TextBox 51"/>
          <p:cNvSpPr txBox="1"/>
          <p:nvPr/>
        </p:nvSpPr>
        <p:spPr>
          <a:xfrm>
            <a:off x="726969" y="881946"/>
            <a:ext cx="6207231" cy="400110"/>
          </a:xfrm>
          <a:prstGeom prst="rect">
            <a:avLst/>
          </a:prstGeom>
          <a:noFill/>
        </p:spPr>
        <p:txBody>
          <a:bodyPr wrap="square" rtlCol="0">
            <a:spAutoFit/>
          </a:bodyPr>
          <a:lstStyle/>
          <a:p>
            <a:r>
              <a:rPr lang="en-US" sz="2000" dirty="0">
                <a:solidFill>
                  <a:srgbClr val="FF0000"/>
                </a:solidFill>
                <a:latin typeface="Apple Chancery"/>
                <a:cs typeface="Apple Chancery"/>
              </a:rPr>
              <a:t>This function </a:t>
            </a:r>
            <a:r>
              <a:rPr lang="en-US" sz="2000" dirty="0">
                <a:latin typeface="Times New Roman"/>
                <a:cs typeface="Times New Roman"/>
              </a:rPr>
              <a:t>is </a:t>
            </a:r>
            <a:r>
              <a:rPr lang="en-US" sz="2000" dirty="0">
                <a:solidFill>
                  <a:srgbClr val="0000FF"/>
                </a:solidFill>
                <a:latin typeface="Times New Roman"/>
                <a:cs typeface="Times New Roman"/>
              </a:rPr>
              <a:t>good </a:t>
            </a:r>
            <a:r>
              <a:rPr lang="en-US" sz="2000" dirty="0">
                <a:solidFill>
                  <a:srgbClr val="FF0000"/>
                </a:solidFill>
                <a:latin typeface="Times New Roman"/>
                <a:cs typeface="Times New Roman"/>
              </a:rPr>
              <a:t>ONLY</a:t>
            </a:r>
            <a:r>
              <a:rPr lang="en-US" sz="2000" dirty="0">
                <a:latin typeface="Times New Roman"/>
                <a:cs typeface="Times New Roman"/>
              </a:rPr>
              <a:t> </a:t>
            </a:r>
            <a:r>
              <a:rPr lang="en-US" sz="2000" dirty="0">
                <a:solidFill>
                  <a:srgbClr val="0000FF"/>
                </a:solidFill>
                <a:latin typeface="Times New Roman"/>
                <a:cs typeface="Times New Roman"/>
              </a:rPr>
              <a:t>for</a:t>
            </a:r>
            <a:r>
              <a:rPr lang="en-US" sz="2000" dirty="0">
                <a:latin typeface="Times New Roman"/>
                <a:cs typeface="Times New Roman"/>
              </a:rPr>
              <a:t> </a:t>
            </a:r>
            <a:r>
              <a:rPr lang="en-US" sz="2000" i="1" dirty="0">
                <a:solidFill>
                  <a:srgbClr val="FF0000"/>
                </a:solidFill>
                <a:latin typeface="Times New Roman"/>
                <a:cs typeface="Times New Roman"/>
              </a:rPr>
              <a:t>point charges</a:t>
            </a:r>
            <a:r>
              <a:rPr lang="en-US" sz="2000" dirty="0">
                <a:latin typeface="Times New Roman"/>
                <a:cs typeface="Times New Roman"/>
              </a:rPr>
              <a:t>.</a:t>
            </a:r>
            <a:endParaRPr lang="en-US" sz="2000" dirty="0">
              <a:solidFill>
                <a:srgbClr val="0000FF"/>
              </a:solidFill>
              <a:latin typeface="Times New Roman"/>
              <a:cs typeface="Times New Roman"/>
            </a:endParaRPr>
          </a:p>
        </p:txBody>
      </p:sp>
      <p:sp>
        <p:nvSpPr>
          <p:cNvPr id="54" name="TextBox 53"/>
          <p:cNvSpPr txBox="1"/>
          <p:nvPr/>
        </p:nvSpPr>
        <p:spPr>
          <a:xfrm>
            <a:off x="726969" y="1359606"/>
            <a:ext cx="6207231" cy="707886"/>
          </a:xfrm>
          <a:prstGeom prst="rect">
            <a:avLst/>
          </a:prstGeom>
          <a:noFill/>
        </p:spPr>
        <p:txBody>
          <a:bodyPr wrap="square" rtlCol="0">
            <a:spAutoFit/>
          </a:bodyPr>
          <a:lstStyle/>
          <a:p>
            <a:r>
              <a:rPr lang="en-US" sz="2000" dirty="0">
                <a:solidFill>
                  <a:srgbClr val="FF0000"/>
                </a:solidFill>
                <a:latin typeface="Apple Chancery"/>
                <a:cs typeface="Apple Chancery"/>
              </a:rPr>
              <a:t>This is a </a:t>
            </a:r>
            <a:r>
              <a:rPr lang="en-US" sz="2000" dirty="0">
                <a:solidFill>
                  <a:srgbClr val="0000FF"/>
                </a:solidFill>
                <a:latin typeface="Times New Roman"/>
                <a:cs typeface="Times New Roman"/>
              </a:rPr>
              <a:t>SCALAR</a:t>
            </a:r>
            <a:r>
              <a:rPr lang="en-US" sz="2000" dirty="0">
                <a:latin typeface="Times New Roman"/>
                <a:cs typeface="Times New Roman"/>
              </a:rPr>
              <a:t> quantity (‘cause </a:t>
            </a:r>
            <a:r>
              <a:rPr lang="en-US" sz="2000" i="1" dirty="0">
                <a:solidFill>
                  <a:srgbClr val="0000FF"/>
                </a:solidFill>
                <a:latin typeface="Times New Roman"/>
                <a:cs typeface="Times New Roman"/>
              </a:rPr>
              <a:t>electric potentials </a:t>
            </a:r>
            <a:r>
              <a:rPr lang="en-US" sz="2000" dirty="0">
                <a:latin typeface="Times New Roman"/>
                <a:cs typeface="Times New Roman"/>
              </a:rPr>
              <a:t>are NOT vectors).</a:t>
            </a:r>
            <a:endParaRPr lang="en-US" sz="2000" dirty="0">
              <a:solidFill>
                <a:srgbClr val="0000FF"/>
              </a:solidFill>
              <a:latin typeface="Times New Roman"/>
              <a:cs typeface="Times New Roman"/>
            </a:endParaRPr>
          </a:p>
        </p:txBody>
      </p:sp>
      <p:sp>
        <p:nvSpPr>
          <p:cNvPr id="55" name="TextBox 54"/>
          <p:cNvSpPr txBox="1"/>
          <p:nvPr/>
        </p:nvSpPr>
        <p:spPr>
          <a:xfrm>
            <a:off x="726969" y="2103912"/>
            <a:ext cx="5750031" cy="1938992"/>
          </a:xfrm>
          <a:prstGeom prst="rect">
            <a:avLst/>
          </a:prstGeom>
          <a:noFill/>
        </p:spPr>
        <p:txBody>
          <a:bodyPr wrap="square" rtlCol="0">
            <a:spAutoFit/>
          </a:bodyPr>
          <a:lstStyle/>
          <a:p>
            <a:r>
              <a:rPr lang="en-US" sz="2000" dirty="0">
                <a:solidFill>
                  <a:srgbClr val="FF0000"/>
                </a:solidFill>
                <a:latin typeface="Apple Chancery"/>
                <a:cs typeface="Apple Chancery"/>
              </a:rPr>
              <a:t>Being a scale, </a:t>
            </a:r>
            <a:r>
              <a:rPr lang="en-US" sz="2000" dirty="0">
                <a:latin typeface="Times New Roman"/>
                <a:cs typeface="Times New Roman"/>
              </a:rPr>
              <a:t>a </a:t>
            </a:r>
            <a:r>
              <a:rPr lang="en-US" sz="2000" dirty="0">
                <a:solidFill>
                  <a:srgbClr val="0000FF"/>
                </a:solidFill>
                <a:latin typeface="Times New Roman"/>
                <a:cs typeface="Times New Roman"/>
              </a:rPr>
              <a:t>group of point charges </a:t>
            </a:r>
            <a:r>
              <a:rPr lang="en-US" sz="2000" dirty="0">
                <a:latin typeface="Times New Roman"/>
                <a:cs typeface="Times New Roman"/>
              </a:rPr>
              <a:t>will produce a </a:t>
            </a:r>
            <a:r>
              <a:rPr lang="en-US" sz="2000" dirty="0">
                <a:solidFill>
                  <a:srgbClr val="0000FF"/>
                </a:solidFill>
                <a:latin typeface="Times New Roman"/>
                <a:cs typeface="Times New Roman"/>
              </a:rPr>
              <a:t>net </a:t>
            </a:r>
            <a:r>
              <a:rPr lang="en-US" sz="2000" i="1" dirty="0">
                <a:solidFill>
                  <a:srgbClr val="0000FF"/>
                </a:solidFill>
                <a:latin typeface="Times New Roman"/>
                <a:cs typeface="Times New Roman"/>
              </a:rPr>
              <a:t>electric potential </a:t>
            </a:r>
            <a:r>
              <a:rPr lang="en-US" sz="2000" dirty="0">
                <a:latin typeface="Times New Roman"/>
                <a:cs typeface="Times New Roman"/>
              </a:rPr>
              <a:t>at a point that is </a:t>
            </a:r>
            <a:r>
              <a:rPr lang="en-US" sz="2000" dirty="0">
                <a:solidFill>
                  <a:srgbClr val="0000FF"/>
                </a:solidFill>
                <a:latin typeface="Times New Roman"/>
                <a:cs typeface="Times New Roman"/>
              </a:rPr>
              <a:t>simply </a:t>
            </a:r>
            <a:r>
              <a:rPr lang="en-US" sz="2000" dirty="0">
                <a:latin typeface="Times New Roman"/>
                <a:cs typeface="Times New Roman"/>
              </a:rPr>
              <a:t>the</a:t>
            </a:r>
            <a:r>
              <a:rPr lang="en-US" sz="2000" dirty="0">
                <a:solidFill>
                  <a:srgbClr val="0000FF"/>
                </a:solidFill>
                <a:latin typeface="Times New Roman"/>
                <a:cs typeface="Times New Roman"/>
              </a:rPr>
              <a:t> sum </a:t>
            </a:r>
            <a:r>
              <a:rPr lang="en-US" sz="2000" dirty="0">
                <a:latin typeface="Times New Roman"/>
                <a:cs typeface="Times New Roman"/>
              </a:rPr>
              <a:t>of the </a:t>
            </a:r>
            <a:r>
              <a:rPr lang="en-US" sz="2000" dirty="0">
                <a:solidFill>
                  <a:srgbClr val="0000FF"/>
                </a:solidFill>
                <a:latin typeface="Times New Roman"/>
                <a:cs typeface="Times New Roman"/>
              </a:rPr>
              <a:t>individual electric potentials</a:t>
            </a:r>
            <a:r>
              <a:rPr lang="en-US" sz="2000" dirty="0">
                <a:latin typeface="Times New Roman"/>
                <a:cs typeface="Times New Roman"/>
              </a:rPr>
              <a:t>.  There is </a:t>
            </a:r>
            <a:r>
              <a:rPr lang="en-US" sz="2000" dirty="0">
                <a:solidFill>
                  <a:srgbClr val="0000FF"/>
                </a:solidFill>
                <a:latin typeface="Times New Roman"/>
                <a:cs typeface="Times New Roman"/>
              </a:rPr>
              <a:t>NO NEED </a:t>
            </a:r>
            <a:r>
              <a:rPr lang="en-US" sz="2000" dirty="0">
                <a:latin typeface="Times New Roman"/>
                <a:cs typeface="Times New Roman"/>
              </a:rPr>
              <a:t>to do anything with </a:t>
            </a:r>
            <a:r>
              <a:rPr lang="en-US" sz="2000" dirty="0">
                <a:solidFill>
                  <a:srgbClr val="0000FF"/>
                </a:solidFill>
                <a:latin typeface="Times New Roman"/>
                <a:cs typeface="Times New Roman"/>
              </a:rPr>
              <a:t>components</a:t>
            </a:r>
            <a:r>
              <a:rPr lang="en-US" sz="2000" dirty="0">
                <a:latin typeface="Times New Roman"/>
                <a:cs typeface="Times New Roman"/>
              </a:rPr>
              <a:t> . . . because again, voltages aren’t vectors!  Mathematically, this can be stated as:</a:t>
            </a:r>
            <a:endParaRPr lang="en-US" sz="2000" dirty="0">
              <a:solidFill>
                <a:srgbClr val="0000FF"/>
              </a:solidFill>
              <a:latin typeface="Times New Roman"/>
              <a:cs typeface="Times New Roman"/>
            </a:endParaRPr>
          </a:p>
        </p:txBody>
      </p:sp>
      <p:sp>
        <p:nvSpPr>
          <p:cNvPr id="57" name="TextBox 56"/>
          <p:cNvSpPr txBox="1"/>
          <p:nvPr/>
        </p:nvSpPr>
        <p:spPr>
          <a:xfrm>
            <a:off x="726969" y="4151190"/>
            <a:ext cx="8184303" cy="1015663"/>
          </a:xfrm>
          <a:prstGeom prst="rect">
            <a:avLst/>
          </a:prstGeom>
          <a:noFill/>
        </p:spPr>
        <p:txBody>
          <a:bodyPr wrap="square" rtlCol="0">
            <a:spAutoFit/>
          </a:bodyPr>
          <a:lstStyle/>
          <a:p>
            <a:r>
              <a:rPr lang="en-US" sz="2000" dirty="0">
                <a:solidFill>
                  <a:srgbClr val="FF0000"/>
                </a:solidFill>
                <a:latin typeface="Apple Chancery"/>
                <a:cs typeface="Apple Chancery"/>
              </a:rPr>
              <a:t>Positive charges </a:t>
            </a:r>
            <a:r>
              <a:rPr lang="en-US" sz="2000" dirty="0">
                <a:solidFill>
                  <a:srgbClr val="0000FF"/>
                </a:solidFill>
                <a:latin typeface="Times New Roman"/>
                <a:cs typeface="Times New Roman"/>
              </a:rPr>
              <a:t>generate</a:t>
            </a:r>
            <a:r>
              <a:rPr lang="en-US" sz="2000" dirty="0">
                <a:latin typeface="Times New Roman"/>
                <a:cs typeface="Times New Roman"/>
              </a:rPr>
              <a:t> </a:t>
            </a:r>
            <a:r>
              <a:rPr lang="en-US" sz="2000" dirty="0">
                <a:solidFill>
                  <a:srgbClr val="FF0000"/>
                </a:solidFill>
                <a:latin typeface="Times New Roman"/>
                <a:cs typeface="Times New Roman"/>
              </a:rPr>
              <a:t>positive </a:t>
            </a:r>
            <a:r>
              <a:rPr lang="en-US" sz="2000" i="1" dirty="0">
                <a:solidFill>
                  <a:srgbClr val="FF0000"/>
                </a:solidFill>
                <a:latin typeface="Times New Roman"/>
                <a:cs typeface="Times New Roman"/>
              </a:rPr>
              <a:t>electric potentials </a:t>
            </a:r>
            <a:r>
              <a:rPr lang="en-US" sz="2000" dirty="0">
                <a:latin typeface="Times New Roman"/>
                <a:cs typeface="Times New Roman"/>
              </a:rPr>
              <a:t>while </a:t>
            </a:r>
            <a:r>
              <a:rPr lang="en-US" sz="2000" dirty="0">
                <a:solidFill>
                  <a:srgbClr val="FF0000"/>
                </a:solidFill>
                <a:latin typeface="Times New Roman"/>
                <a:cs typeface="Times New Roman"/>
              </a:rPr>
              <a:t>negative charges </a:t>
            </a:r>
            <a:r>
              <a:rPr lang="en-US" sz="2000" dirty="0">
                <a:solidFill>
                  <a:srgbClr val="0000FF"/>
                </a:solidFill>
                <a:latin typeface="Times New Roman"/>
                <a:cs typeface="Times New Roman"/>
              </a:rPr>
              <a:t>generate</a:t>
            </a:r>
            <a:r>
              <a:rPr lang="en-US" sz="2000" dirty="0">
                <a:latin typeface="Times New Roman"/>
                <a:cs typeface="Times New Roman"/>
              </a:rPr>
              <a:t> </a:t>
            </a:r>
            <a:r>
              <a:rPr lang="en-US" sz="2000" dirty="0">
                <a:solidFill>
                  <a:srgbClr val="FF0000"/>
                </a:solidFill>
                <a:latin typeface="Times New Roman"/>
                <a:cs typeface="Times New Roman"/>
              </a:rPr>
              <a:t>negative </a:t>
            </a:r>
            <a:r>
              <a:rPr lang="en-US" sz="2000" i="1" dirty="0">
                <a:solidFill>
                  <a:srgbClr val="FF0000"/>
                </a:solidFill>
                <a:latin typeface="Times New Roman"/>
                <a:cs typeface="Times New Roman"/>
              </a:rPr>
              <a:t>electric potentials</a:t>
            </a:r>
            <a:r>
              <a:rPr lang="en-US" sz="2000" dirty="0">
                <a:latin typeface="Times New Roman"/>
                <a:cs typeface="Times New Roman"/>
              </a:rPr>
              <a:t>, so the </a:t>
            </a:r>
            <a:r>
              <a:rPr lang="en-US" sz="2000" dirty="0">
                <a:solidFill>
                  <a:srgbClr val="0000FF"/>
                </a:solidFill>
                <a:latin typeface="Times New Roman"/>
                <a:cs typeface="Times New Roman"/>
              </a:rPr>
              <a:t>SIGN</a:t>
            </a:r>
            <a:r>
              <a:rPr lang="en-US" sz="2000" dirty="0">
                <a:latin typeface="Times New Roman"/>
                <a:cs typeface="Times New Roman"/>
              </a:rPr>
              <a:t> </a:t>
            </a:r>
            <a:r>
              <a:rPr lang="en-US" sz="2000" dirty="0">
                <a:solidFill>
                  <a:srgbClr val="0000FF"/>
                </a:solidFill>
                <a:latin typeface="Times New Roman"/>
                <a:cs typeface="Times New Roman"/>
              </a:rPr>
              <a:t>of</a:t>
            </a:r>
            <a:r>
              <a:rPr lang="en-US" sz="2000" dirty="0">
                <a:latin typeface="Times New Roman"/>
                <a:cs typeface="Times New Roman"/>
              </a:rPr>
              <a:t> the </a:t>
            </a:r>
            <a:r>
              <a:rPr lang="en-US" sz="2000" dirty="0">
                <a:solidFill>
                  <a:srgbClr val="0000FF"/>
                </a:solidFill>
                <a:latin typeface="Times New Roman"/>
                <a:cs typeface="Times New Roman"/>
              </a:rPr>
              <a:t>charge</a:t>
            </a:r>
            <a:r>
              <a:rPr lang="en-US" sz="2000" dirty="0">
                <a:latin typeface="Times New Roman"/>
                <a:cs typeface="Times New Roman"/>
              </a:rPr>
              <a:t> needs to be </a:t>
            </a:r>
            <a:r>
              <a:rPr lang="en-US" sz="2000" dirty="0">
                <a:solidFill>
                  <a:srgbClr val="0000FF"/>
                </a:solidFill>
                <a:latin typeface="Times New Roman"/>
                <a:cs typeface="Times New Roman"/>
              </a:rPr>
              <a:t>included in </a:t>
            </a:r>
            <a:r>
              <a:rPr lang="en-US" sz="2000" dirty="0">
                <a:latin typeface="Times New Roman"/>
                <a:cs typeface="Times New Roman"/>
              </a:rPr>
              <a:t>the use of                            . </a:t>
            </a:r>
          </a:p>
        </p:txBody>
      </p:sp>
      <p:graphicFrame>
        <p:nvGraphicFramePr>
          <p:cNvPr id="58" name="Object 57"/>
          <p:cNvGraphicFramePr>
            <a:graphicFrameLocks noChangeAspect="1"/>
          </p:cNvGraphicFramePr>
          <p:nvPr>
            <p:extLst>
              <p:ext uri="{D42A27DB-BD31-4B8C-83A1-F6EECF244321}">
                <p14:modId xmlns:p14="http://schemas.microsoft.com/office/powerpoint/2010/main" val="3989261078"/>
              </p:ext>
            </p:extLst>
          </p:nvPr>
        </p:nvGraphicFramePr>
        <p:xfrm>
          <a:off x="6444997" y="5462127"/>
          <a:ext cx="2574925" cy="555625"/>
        </p:xfrm>
        <a:graphic>
          <a:graphicData uri="http://schemas.openxmlformats.org/presentationml/2006/ole">
            <mc:AlternateContent xmlns:mc="http://schemas.openxmlformats.org/markup-compatibility/2006">
              <mc:Choice xmlns:v="urn:schemas-microsoft-com:vml" Requires="v">
                <p:oleObj spid="_x0000_s2090698" name="Equation" r:id="rId10" imgW="1536700" imgH="330200" progId="Equation.DSMT4">
                  <p:embed/>
                </p:oleObj>
              </mc:Choice>
              <mc:Fallback>
                <p:oleObj name="Equation" r:id="rId10" imgW="1536700" imgH="330200" progId="Equation.DSMT4">
                  <p:embed/>
                  <p:pic>
                    <p:nvPicPr>
                      <p:cNvPr id="0" name=""/>
                      <p:cNvPicPr/>
                      <p:nvPr/>
                    </p:nvPicPr>
                    <p:blipFill>
                      <a:blip r:embed="rId11"/>
                      <a:stretch>
                        <a:fillRect/>
                      </a:stretch>
                    </p:blipFill>
                    <p:spPr>
                      <a:xfrm>
                        <a:off x="6444997" y="5462127"/>
                        <a:ext cx="2574925" cy="555625"/>
                      </a:xfrm>
                      <a:prstGeom prst="rect">
                        <a:avLst/>
                      </a:prstGeom>
                    </p:spPr>
                  </p:pic>
                </p:oleObj>
              </mc:Fallback>
            </mc:AlternateContent>
          </a:graphicData>
        </a:graphic>
      </p:graphicFrame>
      <p:sp>
        <p:nvSpPr>
          <p:cNvPr id="59" name="TextBox 58"/>
          <p:cNvSpPr txBox="1"/>
          <p:nvPr/>
        </p:nvSpPr>
        <p:spPr>
          <a:xfrm>
            <a:off x="726968" y="5320112"/>
            <a:ext cx="6016731" cy="1015663"/>
          </a:xfrm>
          <a:prstGeom prst="rect">
            <a:avLst/>
          </a:prstGeom>
          <a:noFill/>
        </p:spPr>
        <p:txBody>
          <a:bodyPr wrap="square" rtlCol="0">
            <a:spAutoFit/>
          </a:bodyPr>
          <a:lstStyle/>
          <a:p>
            <a:r>
              <a:rPr lang="en-US" sz="2000" dirty="0">
                <a:solidFill>
                  <a:srgbClr val="FF0000"/>
                </a:solidFill>
                <a:latin typeface="Apple Chancery"/>
                <a:cs typeface="Apple Chancery"/>
              </a:rPr>
              <a:t>Any electric field </a:t>
            </a:r>
            <a:r>
              <a:rPr lang="en-US" sz="2000" dirty="0">
                <a:solidFill>
                  <a:srgbClr val="0000FF"/>
                </a:solidFill>
                <a:latin typeface="Times New Roman"/>
                <a:cs typeface="Times New Roman"/>
              </a:rPr>
              <a:t>generated by </a:t>
            </a:r>
            <a:r>
              <a:rPr lang="en-US" sz="2000" dirty="0">
                <a:latin typeface="Times New Roman"/>
                <a:cs typeface="Times New Roman"/>
              </a:rPr>
              <a:t>a </a:t>
            </a:r>
            <a:r>
              <a:rPr lang="en-US" sz="2000" i="1" dirty="0">
                <a:solidFill>
                  <a:srgbClr val="0000FF"/>
                </a:solidFill>
                <a:latin typeface="Times New Roman"/>
                <a:cs typeface="Times New Roman"/>
              </a:rPr>
              <a:t>static charge configuration </a:t>
            </a:r>
            <a:r>
              <a:rPr lang="en-US" sz="2000" dirty="0">
                <a:latin typeface="Times New Roman"/>
                <a:cs typeface="Times New Roman"/>
              </a:rPr>
              <a:t>will be </a:t>
            </a:r>
            <a:r>
              <a:rPr lang="en-US" sz="2000" dirty="0">
                <a:solidFill>
                  <a:srgbClr val="0000FF"/>
                </a:solidFill>
                <a:latin typeface="Times New Roman"/>
                <a:cs typeface="Times New Roman"/>
              </a:rPr>
              <a:t>conservative in nature</a:t>
            </a:r>
            <a:r>
              <a:rPr lang="en-US" sz="2000" dirty="0">
                <a:latin typeface="Times New Roman"/>
                <a:cs typeface="Times New Roman"/>
              </a:rPr>
              <a:t>, and can have an </a:t>
            </a:r>
            <a:r>
              <a:rPr lang="en-US" sz="2000" i="1" dirty="0">
                <a:solidFill>
                  <a:srgbClr val="0000FF"/>
                </a:solidFill>
                <a:latin typeface="Times New Roman"/>
                <a:cs typeface="Times New Roman"/>
              </a:rPr>
              <a:t>electric potential function </a:t>
            </a:r>
            <a:r>
              <a:rPr lang="en-US" sz="2000" dirty="0">
                <a:solidFill>
                  <a:srgbClr val="0000FF"/>
                </a:solidFill>
                <a:latin typeface="Times New Roman"/>
                <a:cs typeface="Times New Roman"/>
              </a:rPr>
              <a:t>derived</a:t>
            </a:r>
            <a:r>
              <a:rPr lang="en-US" sz="2000" dirty="0">
                <a:latin typeface="Times New Roman"/>
                <a:cs typeface="Times New Roman"/>
              </a:rPr>
              <a:t> for it </a:t>
            </a:r>
            <a:r>
              <a:rPr lang="en-US" sz="2000" dirty="0">
                <a:solidFill>
                  <a:srgbClr val="0000FF"/>
                </a:solidFill>
                <a:latin typeface="Times New Roman"/>
                <a:cs typeface="Times New Roman"/>
              </a:rPr>
              <a:t>using</a:t>
            </a:r>
            <a:r>
              <a:rPr lang="en-US" sz="2000" dirty="0">
                <a:latin typeface="Times New Roman"/>
                <a:cs typeface="Times New Roman"/>
              </a:rPr>
              <a:t>:</a:t>
            </a:r>
            <a:endParaRPr lang="en-US" sz="2000" dirty="0">
              <a:solidFill>
                <a:srgbClr val="0000FF"/>
              </a:solidFill>
              <a:latin typeface="Times New Roman"/>
              <a:cs typeface="Times New Roman"/>
            </a:endParaRPr>
          </a:p>
        </p:txBody>
      </p:sp>
      <p:graphicFrame>
        <p:nvGraphicFramePr>
          <p:cNvPr id="60" name="Object 59"/>
          <p:cNvGraphicFramePr>
            <a:graphicFrameLocks noChangeAspect="1"/>
          </p:cNvGraphicFramePr>
          <p:nvPr>
            <p:extLst>
              <p:ext uri="{D42A27DB-BD31-4B8C-83A1-F6EECF244321}">
                <p14:modId xmlns:p14="http://schemas.microsoft.com/office/powerpoint/2010/main" val="1392223703"/>
              </p:ext>
            </p:extLst>
          </p:nvPr>
        </p:nvGraphicFramePr>
        <p:xfrm>
          <a:off x="3048000" y="4694238"/>
          <a:ext cx="1766888" cy="533400"/>
        </p:xfrm>
        <a:graphic>
          <a:graphicData uri="http://schemas.openxmlformats.org/presentationml/2006/ole">
            <mc:AlternateContent xmlns:mc="http://schemas.openxmlformats.org/markup-compatibility/2006">
              <mc:Choice xmlns:v="urn:schemas-microsoft-com:vml" Requires="v">
                <p:oleObj spid="_x0000_s2090699" name="Equation" r:id="rId12" imgW="1054100" imgH="317500" progId="Equation.DSMT4">
                  <p:embed/>
                </p:oleObj>
              </mc:Choice>
              <mc:Fallback>
                <p:oleObj name="Equation" r:id="rId12" imgW="1054100" imgH="317500" progId="Equation.DSMT4">
                  <p:embed/>
                  <p:pic>
                    <p:nvPicPr>
                      <p:cNvPr id="0" name=""/>
                      <p:cNvPicPr/>
                      <p:nvPr/>
                    </p:nvPicPr>
                    <p:blipFill>
                      <a:blip r:embed="rId13"/>
                      <a:stretch>
                        <a:fillRect/>
                      </a:stretch>
                    </p:blipFill>
                    <p:spPr>
                      <a:xfrm>
                        <a:off x="3048000" y="4694238"/>
                        <a:ext cx="1766888" cy="533400"/>
                      </a:xfrm>
                      <a:prstGeom prst="rect">
                        <a:avLst/>
                      </a:prstGeom>
                    </p:spPr>
                  </p:pic>
                </p:oleObj>
              </mc:Fallback>
            </mc:AlternateContent>
          </a:graphicData>
        </a:graphic>
      </p:graphicFrame>
    </p:spTree>
    <p:extLst>
      <p:ext uri="{BB962C8B-B14F-4D97-AF65-F5344CB8AC3E}">
        <p14:creationId xmlns:p14="http://schemas.microsoft.com/office/powerpoint/2010/main" val="140108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dissolve">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dissolve">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dissolve">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dissolve">
                                      <p:cBhvr>
                                        <p:cTn id="27" dur="500"/>
                                        <p:tgtEl>
                                          <p:spTgt spid="60"/>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dissolve">
                                      <p:cBhvr>
                                        <p:cTn id="30" dur="500"/>
                                        <p:tgtEl>
                                          <p:spTgt spid="57"/>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dissolve">
                                      <p:cBhvr>
                                        <p:cTn id="35" dur="500"/>
                                        <p:tgtEl>
                                          <p:spTgt spid="59"/>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dissolve">
                                      <p:cBhvr>
                                        <p:cTn id="4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4" grpId="0"/>
      <p:bldP spid="55" grpId="0"/>
      <p:bldP spid="57" grpId="0"/>
      <p:bldP spid="59"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26.)</a:t>
            </a:r>
          </a:p>
        </p:txBody>
      </p:sp>
      <p:sp>
        <p:nvSpPr>
          <p:cNvPr id="63" name="TextBox 62"/>
          <p:cNvSpPr txBox="1"/>
          <p:nvPr/>
        </p:nvSpPr>
        <p:spPr>
          <a:xfrm>
            <a:off x="391360" y="1435616"/>
            <a:ext cx="8447840" cy="1446550"/>
          </a:xfrm>
          <a:prstGeom prst="rect">
            <a:avLst/>
          </a:prstGeom>
          <a:noFill/>
        </p:spPr>
        <p:txBody>
          <a:bodyPr wrap="square" rtlCol="0">
            <a:spAutoFit/>
          </a:bodyPr>
          <a:lstStyle/>
          <a:p>
            <a:r>
              <a:rPr lang="en-US" sz="2800" dirty="0">
                <a:solidFill>
                  <a:srgbClr val="FF0000"/>
                </a:solidFill>
                <a:latin typeface="Apple Chancery"/>
                <a:cs typeface="Apple Chancery"/>
              </a:rPr>
              <a:t>Remember back to </a:t>
            </a:r>
            <a:r>
              <a:rPr lang="en-US" sz="2000" dirty="0">
                <a:latin typeface="Times New Roman"/>
                <a:cs typeface="Times New Roman"/>
              </a:rPr>
              <a:t>the </a:t>
            </a:r>
            <a:r>
              <a:rPr lang="en-US" sz="2000" dirty="0">
                <a:solidFill>
                  <a:srgbClr val="0000FF"/>
                </a:solidFill>
                <a:latin typeface="Times New Roman"/>
                <a:cs typeface="Times New Roman"/>
              </a:rPr>
              <a:t>Energy chapter </a:t>
            </a:r>
            <a:r>
              <a:rPr lang="en-US" sz="2000" dirty="0">
                <a:latin typeface="Times New Roman"/>
                <a:cs typeface="Times New Roman"/>
              </a:rPr>
              <a:t>when we related a conservative force function to its potential energy function.  We found that the </a:t>
            </a:r>
            <a:r>
              <a:rPr lang="en-US" sz="2000" i="1" dirty="0">
                <a:solidFill>
                  <a:srgbClr val="FF0000"/>
                </a:solidFill>
                <a:latin typeface="Times New Roman"/>
                <a:cs typeface="Times New Roman"/>
              </a:rPr>
              <a:t>spatial rate of change of potential energy </a:t>
            </a:r>
            <a:r>
              <a:rPr lang="en-US" sz="2000" dirty="0">
                <a:solidFill>
                  <a:srgbClr val="0000FF"/>
                </a:solidFill>
                <a:latin typeface="Times New Roman"/>
                <a:cs typeface="Times New Roman"/>
              </a:rPr>
              <a:t>equals</a:t>
            </a:r>
            <a:r>
              <a:rPr lang="en-US" sz="2000" dirty="0">
                <a:latin typeface="Times New Roman"/>
                <a:cs typeface="Times New Roman"/>
              </a:rPr>
              <a:t> the </a:t>
            </a:r>
            <a:r>
              <a:rPr lang="en-US" sz="2000" i="1" dirty="0">
                <a:solidFill>
                  <a:srgbClr val="FF0000"/>
                </a:solidFill>
                <a:latin typeface="Times New Roman"/>
                <a:cs typeface="Times New Roman"/>
              </a:rPr>
              <a:t>force</a:t>
            </a:r>
            <a:r>
              <a:rPr lang="en-US" sz="2000" dirty="0">
                <a:solidFill>
                  <a:srgbClr val="FF0000"/>
                </a:solidFill>
                <a:latin typeface="Times New Roman"/>
                <a:cs typeface="Times New Roman"/>
              </a:rPr>
              <a:t> </a:t>
            </a:r>
            <a:r>
              <a:rPr lang="en-US" sz="2000" dirty="0">
                <a:solidFill>
                  <a:srgbClr val="0000FF"/>
                </a:solidFill>
                <a:latin typeface="Times New Roman"/>
                <a:cs typeface="Times New Roman"/>
              </a:rPr>
              <a:t>associated with the potential energy field</a:t>
            </a:r>
            <a:r>
              <a:rPr lang="en-US" sz="2000" dirty="0">
                <a:latin typeface="Times New Roman"/>
                <a:cs typeface="Times New Roman"/>
              </a:rPr>
              <a:t>, or                         .  There is an electrical analogue to this.</a:t>
            </a:r>
            <a:endParaRPr lang="en-US" sz="2000" dirty="0">
              <a:solidFill>
                <a:srgbClr val="0000FF"/>
              </a:solidFill>
              <a:latin typeface="Times New Roman"/>
              <a:cs typeface="Times New Roman"/>
            </a:endParaRPr>
          </a:p>
        </p:txBody>
      </p:sp>
      <p:sp>
        <p:nvSpPr>
          <p:cNvPr id="42" name="TextBox 41"/>
          <p:cNvSpPr txBox="1"/>
          <p:nvPr/>
        </p:nvSpPr>
        <p:spPr>
          <a:xfrm>
            <a:off x="426193" y="3665825"/>
            <a:ext cx="8717807" cy="400110"/>
          </a:xfrm>
          <a:prstGeom prst="rect">
            <a:avLst/>
          </a:prstGeom>
          <a:noFill/>
        </p:spPr>
        <p:txBody>
          <a:bodyPr wrap="square" rtlCol="0">
            <a:spAutoFit/>
          </a:bodyPr>
          <a:lstStyle/>
          <a:p>
            <a:r>
              <a:rPr lang="en-US" sz="2000" dirty="0">
                <a:solidFill>
                  <a:srgbClr val="FF0000"/>
                </a:solidFill>
                <a:latin typeface="Apple Chancery"/>
                <a:cs typeface="Apple Chancery"/>
              </a:rPr>
              <a:t>is</a:t>
            </a:r>
            <a:endParaRPr lang="en-US" sz="2000" dirty="0">
              <a:solidFill>
                <a:srgbClr val="0000FF"/>
              </a:solidFill>
              <a:latin typeface="Times New Roman"/>
              <a:cs typeface="Times New Roman"/>
            </a:endParaRPr>
          </a:p>
        </p:txBody>
      </p:sp>
      <p:sp>
        <p:nvSpPr>
          <p:cNvPr id="43" name="TextBox 42"/>
          <p:cNvSpPr txBox="1"/>
          <p:nvPr/>
        </p:nvSpPr>
        <p:spPr>
          <a:xfrm>
            <a:off x="70594" y="146387"/>
            <a:ext cx="8997206" cy="1200329"/>
          </a:xfrm>
          <a:prstGeom prst="rect">
            <a:avLst/>
          </a:prstGeom>
          <a:noFill/>
        </p:spPr>
        <p:txBody>
          <a:bodyPr wrap="square" rtlCol="0">
            <a:spAutoFit/>
          </a:bodyPr>
          <a:lstStyle/>
          <a:p>
            <a:pPr algn="ctr"/>
            <a:r>
              <a:rPr lang="en-US" sz="3600" dirty="0">
                <a:solidFill>
                  <a:srgbClr val="0000FF"/>
                </a:solidFill>
                <a:latin typeface="Apple Chancery"/>
                <a:cs typeface="Apple Chancery"/>
              </a:rPr>
              <a:t>So How Are </a:t>
            </a:r>
            <a:r>
              <a:rPr lang="en-US" sz="3600" dirty="0">
                <a:solidFill>
                  <a:srgbClr val="FF0000"/>
                </a:solidFill>
                <a:latin typeface="Apple Chancery"/>
                <a:cs typeface="Apple Chancery"/>
              </a:rPr>
              <a:t>Electric Fields </a:t>
            </a:r>
            <a:r>
              <a:rPr lang="en-US" sz="3600" dirty="0">
                <a:solidFill>
                  <a:srgbClr val="0000FF"/>
                </a:solidFill>
                <a:latin typeface="Apple Chancery"/>
                <a:cs typeface="Apple Chancery"/>
              </a:rPr>
              <a:t>and</a:t>
            </a:r>
          </a:p>
          <a:p>
            <a:pPr algn="ctr"/>
            <a:r>
              <a:rPr lang="en-US" sz="3600" dirty="0">
                <a:solidFill>
                  <a:srgbClr val="FF0000"/>
                </a:solidFill>
                <a:latin typeface="Apple Chancery"/>
                <a:cs typeface="Apple Chancery"/>
              </a:rPr>
              <a:t>Electric Potentials </a:t>
            </a:r>
            <a:r>
              <a:rPr lang="en-US" sz="3600" dirty="0">
                <a:solidFill>
                  <a:srgbClr val="0000FF"/>
                </a:solidFill>
                <a:latin typeface="Apple Chancery"/>
                <a:cs typeface="Apple Chancery"/>
              </a:rPr>
              <a:t>Related?</a:t>
            </a:r>
            <a:endParaRPr lang="en-US" sz="2800" dirty="0">
              <a:solidFill>
                <a:srgbClr val="0000FF"/>
              </a:solidFill>
              <a:latin typeface="Times New Roman"/>
              <a:cs typeface="Times New Roman"/>
            </a:endParaRPr>
          </a:p>
        </p:txBody>
      </p:sp>
      <p:graphicFrame>
        <p:nvGraphicFramePr>
          <p:cNvPr id="46" name="Object 45"/>
          <p:cNvGraphicFramePr>
            <a:graphicFrameLocks noChangeAspect="1"/>
          </p:cNvGraphicFramePr>
          <p:nvPr/>
        </p:nvGraphicFramePr>
        <p:xfrm>
          <a:off x="2602706" y="3366581"/>
          <a:ext cx="3405188" cy="598487"/>
        </p:xfrm>
        <a:graphic>
          <a:graphicData uri="http://schemas.openxmlformats.org/presentationml/2006/ole">
            <mc:AlternateContent xmlns:mc="http://schemas.openxmlformats.org/markup-compatibility/2006">
              <mc:Choice xmlns:v="urn:schemas-microsoft-com:vml" Requires="v">
                <p:oleObj spid="_x0000_s2500741" name="Equation" r:id="rId4" imgW="2032000" imgH="355600" progId="Equation.DSMT4">
                  <p:embed/>
                </p:oleObj>
              </mc:Choice>
              <mc:Fallback>
                <p:oleObj name="Equation" r:id="rId4" imgW="2032000" imgH="355600" progId="Equation.DSMT4">
                  <p:embed/>
                  <p:pic>
                    <p:nvPicPr>
                      <p:cNvPr id="46" name="Object 45"/>
                      <p:cNvPicPr/>
                      <p:nvPr/>
                    </p:nvPicPr>
                    <p:blipFill>
                      <a:blip r:embed="rId5"/>
                      <a:stretch>
                        <a:fillRect/>
                      </a:stretch>
                    </p:blipFill>
                    <p:spPr>
                      <a:xfrm>
                        <a:off x="2602706" y="3366581"/>
                        <a:ext cx="3405188" cy="598487"/>
                      </a:xfrm>
                      <a:prstGeom prst="rect">
                        <a:avLst/>
                      </a:prstGeom>
                    </p:spPr>
                  </p:pic>
                </p:oleObj>
              </mc:Fallback>
            </mc:AlternateContent>
          </a:graphicData>
        </a:graphic>
      </p:graphicFrame>
      <p:graphicFrame>
        <p:nvGraphicFramePr>
          <p:cNvPr id="13" name="Object 12"/>
          <p:cNvGraphicFramePr>
            <a:graphicFrameLocks noChangeAspect="1"/>
          </p:cNvGraphicFramePr>
          <p:nvPr/>
        </p:nvGraphicFramePr>
        <p:xfrm>
          <a:off x="3487738" y="3926235"/>
          <a:ext cx="1360487" cy="319087"/>
        </p:xfrm>
        <a:graphic>
          <a:graphicData uri="http://schemas.openxmlformats.org/presentationml/2006/ole">
            <mc:AlternateContent xmlns:mc="http://schemas.openxmlformats.org/markup-compatibility/2006">
              <mc:Choice xmlns:v="urn:schemas-microsoft-com:vml" Requires="v">
                <p:oleObj spid="_x0000_s2500742" name="Equation" r:id="rId6" imgW="812800" imgH="190500" progId="Equation.DSMT4">
                  <p:embed/>
                </p:oleObj>
              </mc:Choice>
              <mc:Fallback>
                <p:oleObj name="Equation" r:id="rId6" imgW="812800" imgH="190500" progId="Equation.DSMT4">
                  <p:embed/>
                  <p:pic>
                    <p:nvPicPr>
                      <p:cNvPr id="13" name="Object 12"/>
                      <p:cNvPicPr/>
                      <p:nvPr/>
                    </p:nvPicPr>
                    <p:blipFill>
                      <a:blip r:embed="rId7"/>
                      <a:stretch>
                        <a:fillRect/>
                      </a:stretch>
                    </p:blipFill>
                    <p:spPr>
                      <a:xfrm>
                        <a:off x="3487738" y="3926235"/>
                        <a:ext cx="1360487" cy="319087"/>
                      </a:xfrm>
                      <a:prstGeom prst="rect">
                        <a:avLst/>
                      </a:prstGeom>
                    </p:spPr>
                  </p:pic>
                </p:oleObj>
              </mc:Fallback>
            </mc:AlternateContent>
          </a:graphicData>
        </a:graphic>
      </p:graphicFrame>
      <p:sp>
        <p:nvSpPr>
          <p:cNvPr id="14" name="TextBox 13"/>
          <p:cNvSpPr txBox="1"/>
          <p:nvPr/>
        </p:nvSpPr>
        <p:spPr>
          <a:xfrm>
            <a:off x="391360" y="4332575"/>
            <a:ext cx="8717807" cy="400110"/>
          </a:xfrm>
          <a:prstGeom prst="rect">
            <a:avLst/>
          </a:prstGeom>
          <a:noFill/>
        </p:spPr>
        <p:txBody>
          <a:bodyPr wrap="square" rtlCol="0">
            <a:spAutoFit/>
          </a:bodyPr>
          <a:lstStyle/>
          <a:p>
            <a:r>
              <a:rPr lang="en-US" sz="2000" dirty="0">
                <a:solidFill>
                  <a:srgbClr val="FF0000"/>
                </a:solidFill>
                <a:latin typeface="Apple Chancery"/>
                <a:cs typeface="Apple Chancery"/>
              </a:rPr>
              <a:t>But if that </a:t>
            </a:r>
            <a:r>
              <a:rPr lang="en-US" sz="2000" dirty="0">
                <a:latin typeface="Times New Roman"/>
                <a:cs typeface="Times New Roman"/>
              </a:rPr>
              <a:t>is true, it must also be true that:</a:t>
            </a:r>
            <a:endParaRPr lang="en-US" sz="2000" dirty="0">
              <a:solidFill>
                <a:srgbClr val="0000FF"/>
              </a:solidFill>
              <a:latin typeface="Times New Roman"/>
              <a:cs typeface="Times New Roman"/>
            </a:endParaRPr>
          </a:p>
        </p:txBody>
      </p:sp>
      <p:graphicFrame>
        <p:nvGraphicFramePr>
          <p:cNvPr id="15" name="Object 14"/>
          <p:cNvGraphicFramePr>
            <a:graphicFrameLocks noChangeAspect="1"/>
          </p:cNvGraphicFramePr>
          <p:nvPr/>
        </p:nvGraphicFramePr>
        <p:xfrm>
          <a:off x="4974431" y="4245322"/>
          <a:ext cx="1149350" cy="661987"/>
        </p:xfrm>
        <a:graphic>
          <a:graphicData uri="http://schemas.openxmlformats.org/presentationml/2006/ole">
            <mc:AlternateContent xmlns:mc="http://schemas.openxmlformats.org/markup-compatibility/2006">
              <mc:Choice xmlns:v="urn:schemas-microsoft-com:vml" Requires="v">
                <p:oleObj spid="_x0000_s2500743" name="Equation" r:id="rId8" imgW="685800" imgH="393700" progId="Equation.DSMT4">
                  <p:embed/>
                </p:oleObj>
              </mc:Choice>
              <mc:Fallback>
                <p:oleObj name="Equation" r:id="rId8" imgW="685800" imgH="393700" progId="Equation.DSMT4">
                  <p:embed/>
                  <p:pic>
                    <p:nvPicPr>
                      <p:cNvPr id="15" name="Object 14"/>
                      <p:cNvPicPr/>
                      <p:nvPr/>
                    </p:nvPicPr>
                    <p:blipFill>
                      <a:blip r:embed="rId9"/>
                      <a:stretch>
                        <a:fillRect/>
                      </a:stretch>
                    </p:blipFill>
                    <p:spPr>
                      <a:xfrm>
                        <a:off x="4974431" y="4245322"/>
                        <a:ext cx="1149350" cy="661987"/>
                      </a:xfrm>
                      <a:prstGeom prst="rect">
                        <a:avLst/>
                      </a:prstGeom>
                    </p:spPr>
                  </p:pic>
                </p:oleObj>
              </mc:Fallback>
            </mc:AlternateContent>
          </a:graphicData>
        </a:graphic>
      </p:graphicFrame>
      <p:graphicFrame>
        <p:nvGraphicFramePr>
          <p:cNvPr id="17" name="Object 16"/>
          <p:cNvGraphicFramePr>
            <a:graphicFrameLocks noChangeAspect="1"/>
          </p:cNvGraphicFramePr>
          <p:nvPr/>
        </p:nvGraphicFramePr>
        <p:xfrm>
          <a:off x="1327150" y="2424113"/>
          <a:ext cx="1573213" cy="533400"/>
        </p:xfrm>
        <a:graphic>
          <a:graphicData uri="http://schemas.openxmlformats.org/presentationml/2006/ole">
            <mc:AlternateContent xmlns:mc="http://schemas.openxmlformats.org/markup-compatibility/2006">
              <mc:Choice xmlns:v="urn:schemas-microsoft-com:vml" Requires="v">
                <p:oleObj spid="_x0000_s2500744" name="Equation" r:id="rId10" imgW="939800" imgH="317500" progId="Equation.DSMT4">
                  <p:embed/>
                </p:oleObj>
              </mc:Choice>
              <mc:Fallback>
                <p:oleObj name="Equation" r:id="rId10" imgW="939800" imgH="317500" progId="Equation.DSMT4">
                  <p:embed/>
                  <p:pic>
                    <p:nvPicPr>
                      <p:cNvPr id="17" name="Object 16"/>
                      <p:cNvPicPr/>
                      <p:nvPr/>
                    </p:nvPicPr>
                    <p:blipFill>
                      <a:blip r:embed="rId11"/>
                      <a:stretch>
                        <a:fillRect/>
                      </a:stretch>
                    </p:blipFill>
                    <p:spPr>
                      <a:xfrm>
                        <a:off x="1327150" y="2424113"/>
                        <a:ext cx="1573213" cy="533400"/>
                      </a:xfrm>
                      <a:prstGeom prst="rect">
                        <a:avLst/>
                      </a:prstGeom>
                    </p:spPr>
                  </p:pic>
                </p:oleObj>
              </mc:Fallback>
            </mc:AlternateContent>
          </a:graphicData>
        </a:graphic>
      </p:graphicFrame>
      <p:sp>
        <p:nvSpPr>
          <p:cNvPr id="18" name="TextBox 17"/>
          <p:cNvSpPr txBox="1"/>
          <p:nvPr/>
        </p:nvSpPr>
        <p:spPr>
          <a:xfrm>
            <a:off x="426193" y="2934901"/>
            <a:ext cx="8717807" cy="400110"/>
          </a:xfrm>
          <a:prstGeom prst="rect">
            <a:avLst/>
          </a:prstGeom>
          <a:noFill/>
        </p:spPr>
        <p:txBody>
          <a:bodyPr wrap="square" rtlCol="0">
            <a:spAutoFit/>
          </a:bodyPr>
          <a:lstStyle/>
          <a:p>
            <a:r>
              <a:rPr lang="en-US" sz="2000" dirty="0">
                <a:solidFill>
                  <a:srgbClr val="FF0000"/>
                </a:solidFill>
                <a:latin typeface="Apple Chancery"/>
                <a:cs typeface="Apple Chancery"/>
              </a:rPr>
              <a:t>That is, </a:t>
            </a:r>
            <a:r>
              <a:rPr lang="en-US" sz="2000" dirty="0">
                <a:latin typeface="Times New Roman"/>
                <a:cs typeface="Times New Roman"/>
              </a:rPr>
              <a:t>the differential consequence of:</a:t>
            </a:r>
            <a:endParaRPr lang="en-US" sz="2000" dirty="0">
              <a:solidFill>
                <a:srgbClr val="0000FF"/>
              </a:solidFill>
              <a:latin typeface="Times New Roman"/>
              <a:cs typeface="Times New Roman"/>
            </a:endParaRPr>
          </a:p>
        </p:txBody>
      </p:sp>
      <p:sp>
        <p:nvSpPr>
          <p:cNvPr id="19" name="TextBox 18"/>
          <p:cNvSpPr txBox="1"/>
          <p:nvPr/>
        </p:nvSpPr>
        <p:spPr>
          <a:xfrm>
            <a:off x="426193" y="5289987"/>
            <a:ext cx="8717807" cy="400110"/>
          </a:xfrm>
          <a:prstGeom prst="rect">
            <a:avLst/>
          </a:prstGeom>
          <a:noFill/>
        </p:spPr>
        <p:txBody>
          <a:bodyPr wrap="square" rtlCol="0">
            <a:spAutoFit/>
          </a:bodyPr>
          <a:lstStyle/>
          <a:p>
            <a:r>
              <a:rPr lang="en-US" sz="2000" dirty="0">
                <a:solidFill>
                  <a:srgbClr val="FF0000"/>
                </a:solidFill>
                <a:latin typeface="Apple Chancery"/>
                <a:cs typeface="Apple Chancery"/>
              </a:rPr>
              <a:t>which can be </a:t>
            </a:r>
            <a:r>
              <a:rPr lang="en-US" sz="2000" dirty="0">
                <a:latin typeface="Times New Roman"/>
                <a:cs typeface="Times New Roman"/>
              </a:rPr>
              <a:t>expanded into multiple dimensions using the </a:t>
            </a:r>
            <a:r>
              <a:rPr lang="en-US" sz="2000" i="1" dirty="0">
                <a:solidFill>
                  <a:srgbClr val="FF0000"/>
                </a:solidFill>
                <a:latin typeface="Times New Roman"/>
                <a:cs typeface="Times New Roman"/>
              </a:rPr>
              <a:t>del operator </a:t>
            </a:r>
            <a:r>
              <a:rPr lang="en-US" sz="2000" dirty="0">
                <a:latin typeface="Times New Roman"/>
                <a:cs typeface="Times New Roman"/>
              </a:rPr>
              <a:t>as:</a:t>
            </a:r>
            <a:endParaRPr lang="en-US" sz="2000" dirty="0">
              <a:solidFill>
                <a:srgbClr val="0000FF"/>
              </a:solidFill>
              <a:latin typeface="Times New Roman"/>
              <a:cs typeface="Times New Roman"/>
            </a:endParaRPr>
          </a:p>
        </p:txBody>
      </p:sp>
      <p:graphicFrame>
        <p:nvGraphicFramePr>
          <p:cNvPr id="20" name="Object 19"/>
          <p:cNvGraphicFramePr>
            <a:graphicFrameLocks noChangeAspect="1"/>
          </p:cNvGraphicFramePr>
          <p:nvPr/>
        </p:nvGraphicFramePr>
        <p:xfrm>
          <a:off x="2602706" y="5740897"/>
          <a:ext cx="3597275" cy="768350"/>
        </p:xfrm>
        <a:graphic>
          <a:graphicData uri="http://schemas.openxmlformats.org/presentationml/2006/ole">
            <mc:AlternateContent xmlns:mc="http://schemas.openxmlformats.org/markup-compatibility/2006">
              <mc:Choice xmlns:v="urn:schemas-microsoft-com:vml" Requires="v">
                <p:oleObj spid="_x0000_s2500745" name="Equation" r:id="rId12" imgW="2146300" imgH="457200" progId="Equation.DSMT4">
                  <p:embed/>
                </p:oleObj>
              </mc:Choice>
              <mc:Fallback>
                <p:oleObj name="Equation" r:id="rId12" imgW="2146300" imgH="457200" progId="Equation.DSMT4">
                  <p:embed/>
                  <p:pic>
                    <p:nvPicPr>
                      <p:cNvPr id="20" name="Object 19"/>
                      <p:cNvPicPr/>
                      <p:nvPr/>
                    </p:nvPicPr>
                    <p:blipFill>
                      <a:blip r:embed="rId13"/>
                      <a:stretch>
                        <a:fillRect/>
                      </a:stretch>
                    </p:blipFill>
                    <p:spPr>
                      <a:xfrm>
                        <a:off x="2602706" y="5740897"/>
                        <a:ext cx="3597275" cy="768350"/>
                      </a:xfrm>
                      <a:prstGeom prst="rect">
                        <a:avLst/>
                      </a:prstGeom>
                    </p:spPr>
                  </p:pic>
                </p:oleObj>
              </mc:Fallback>
            </mc:AlternateContent>
          </a:graphicData>
        </a:graphic>
      </p:graphicFrame>
      <p:sp>
        <p:nvSpPr>
          <p:cNvPr id="16" name="TextBox 15"/>
          <p:cNvSpPr txBox="1"/>
          <p:nvPr/>
        </p:nvSpPr>
        <p:spPr>
          <a:xfrm>
            <a:off x="426193" y="4808885"/>
            <a:ext cx="8717807" cy="400110"/>
          </a:xfrm>
          <a:prstGeom prst="rect">
            <a:avLst/>
          </a:prstGeom>
          <a:noFill/>
        </p:spPr>
        <p:txBody>
          <a:bodyPr wrap="square" rtlCol="0">
            <a:spAutoFit/>
          </a:bodyPr>
          <a:lstStyle/>
          <a:p>
            <a:r>
              <a:rPr lang="en-US" sz="2000" dirty="0">
                <a:latin typeface="Times New Roman"/>
                <a:cs typeface="Times New Roman"/>
              </a:rPr>
              <a:t>Except in </a:t>
            </a:r>
            <a:r>
              <a:rPr lang="en-US" sz="2000" i="1" dirty="0">
                <a:solidFill>
                  <a:srgbClr val="0000FF"/>
                </a:solidFill>
                <a:latin typeface="Times New Roman"/>
                <a:cs typeface="Times New Roman"/>
              </a:rPr>
              <a:t>Cartesian coordinates </a:t>
            </a:r>
            <a:r>
              <a:rPr lang="en-US" sz="2000" dirty="0">
                <a:latin typeface="Times New Roman"/>
                <a:cs typeface="Times New Roman"/>
              </a:rPr>
              <a:t>(assuming </a:t>
            </a:r>
            <a:r>
              <a:rPr lang="en-US" sz="2000" i="1" dirty="0">
                <a:solidFill>
                  <a:srgbClr val="FF0000"/>
                </a:solidFill>
                <a:latin typeface="Times New Roman"/>
                <a:cs typeface="Times New Roman"/>
              </a:rPr>
              <a:t>E</a:t>
            </a:r>
            <a:r>
              <a:rPr lang="en-US" sz="2000" i="1" dirty="0">
                <a:latin typeface="Times New Roman"/>
                <a:cs typeface="Times New Roman"/>
              </a:rPr>
              <a:t> </a:t>
            </a:r>
            <a:r>
              <a:rPr lang="en-US" sz="2000" dirty="0">
                <a:latin typeface="Times New Roman"/>
                <a:cs typeface="Times New Roman"/>
              </a:rPr>
              <a:t>is </a:t>
            </a:r>
            <a:r>
              <a:rPr lang="en-US" sz="2000" dirty="0">
                <a:solidFill>
                  <a:srgbClr val="0000FF"/>
                </a:solidFill>
                <a:latin typeface="Times New Roman"/>
                <a:cs typeface="Times New Roman"/>
              </a:rPr>
              <a:t>in</a:t>
            </a:r>
            <a:r>
              <a:rPr lang="en-US" sz="2000" dirty="0">
                <a:latin typeface="Times New Roman"/>
                <a:cs typeface="Times New Roman"/>
              </a:rPr>
              <a:t> the </a:t>
            </a:r>
            <a:r>
              <a:rPr lang="en-US" sz="2000" dirty="0">
                <a:solidFill>
                  <a:srgbClr val="FF0000"/>
                </a:solidFill>
                <a:latin typeface="Times New Roman"/>
                <a:cs typeface="Times New Roman"/>
              </a:rPr>
              <a:t>x-direction</a:t>
            </a:r>
            <a:r>
              <a:rPr lang="en-US" sz="2000" dirty="0">
                <a:latin typeface="Times New Roman"/>
                <a:cs typeface="Times New Roman"/>
              </a:rPr>
              <a:t>), </a:t>
            </a:r>
            <a:endParaRPr lang="en-US" sz="2000" dirty="0">
              <a:solidFill>
                <a:srgbClr val="0000FF"/>
              </a:solidFill>
              <a:latin typeface="Times New Roman"/>
              <a:cs typeface="Times New Roman"/>
            </a:endParaRPr>
          </a:p>
        </p:txBody>
      </p:sp>
      <p:graphicFrame>
        <p:nvGraphicFramePr>
          <p:cNvPr id="21" name="Object 20"/>
          <p:cNvGraphicFramePr>
            <a:graphicFrameLocks noChangeAspect="1"/>
          </p:cNvGraphicFramePr>
          <p:nvPr/>
        </p:nvGraphicFramePr>
        <p:xfrm>
          <a:off x="7369175" y="4723160"/>
          <a:ext cx="1149350" cy="661987"/>
        </p:xfrm>
        <a:graphic>
          <a:graphicData uri="http://schemas.openxmlformats.org/presentationml/2006/ole">
            <mc:AlternateContent xmlns:mc="http://schemas.openxmlformats.org/markup-compatibility/2006">
              <mc:Choice xmlns:v="urn:schemas-microsoft-com:vml" Requires="v">
                <p:oleObj spid="_x0000_s2500746" name="Equation" r:id="rId14" imgW="685800" imgH="393700" progId="Equation.DSMT4">
                  <p:embed/>
                </p:oleObj>
              </mc:Choice>
              <mc:Fallback>
                <p:oleObj name="Equation" r:id="rId14" imgW="685800" imgH="393700" progId="Equation.DSMT4">
                  <p:embed/>
                  <p:pic>
                    <p:nvPicPr>
                      <p:cNvPr id="21" name="Object 20"/>
                      <p:cNvPicPr/>
                      <p:nvPr/>
                    </p:nvPicPr>
                    <p:blipFill>
                      <a:blip r:embed="rId15"/>
                      <a:stretch>
                        <a:fillRect/>
                      </a:stretch>
                    </p:blipFill>
                    <p:spPr>
                      <a:xfrm>
                        <a:off x="7369175" y="4723160"/>
                        <a:ext cx="1149350" cy="661987"/>
                      </a:xfrm>
                      <a:prstGeom prst="rect">
                        <a:avLst/>
                      </a:prstGeom>
                    </p:spPr>
                  </p:pic>
                </p:oleObj>
              </mc:Fallback>
            </mc:AlternateContent>
          </a:graphicData>
        </a:graphic>
      </p:graphicFrame>
    </p:spTree>
    <p:extLst>
      <p:ext uri="{BB962C8B-B14F-4D97-AF65-F5344CB8AC3E}">
        <p14:creationId xmlns:p14="http://schemas.microsoft.com/office/powerpoint/2010/main" val="397587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dissolve">
                                      <p:cBhvr>
                                        <p:cTn id="10" dur="500"/>
                                        <p:tgtEl>
                                          <p:spTgt spid="6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dissolve">
                                      <p:cBhvr>
                                        <p:cTn id="15" dur="500"/>
                                        <p:tgtEl>
                                          <p:spTgt spid="18"/>
                                        </p:tgtEl>
                                      </p:cBhvr>
                                    </p:animEffect>
                                  </p:childTnLst>
                                </p:cTn>
                              </p:par>
                              <p:par>
                                <p:cTn id="16" presetID="9" presetClass="entr" presetSubtype="0" fill="hold"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dissolve">
                                      <p:cBhvr>
                                        <p:cTn id="18" dur="500"/>
                                        <p:tgtEl>
                                          <p:spTgt spid="4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dissolve">
                                      <p:cBhvr>
                                        <p:cTn id="21" dur="500"/>
                                        <p:tgtEl>
                                          <p:spTgt spid="4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ssolv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ssolv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dissolv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dissolv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dissolve">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dissolve">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dissolve">
                                      <p:cBhvr>
                                        <p:cTn id="5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42" grpId="0"/>
      <p:bldP spid="14" grpId="0"/>
      <p:bldP spid="18" grpId="0"/>
      <p:bldP spid="19"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27.)</a:t>
            </a:r>
          </a:p>
        </p:txBody>
      </p:sp>
      <p:sp>
        <p:nvSpPr>
          <p:cNvPr id="42" name="TextBox 41"/>
          <p:cNvSpPr txBox="1"/>
          <p:nvPr/>
        </p:nvSpPr>
        <p:spPr>
          <a:xfrm>
            <a:off x="267079" y="2665858"/>
            <a:ext cx="2699146" cy="1015663"/>
          </a:xfrm>
          <a:prstGeom prst="rect">
            <a:avLst/>
          </a:prstGeom>
          <a:noFill/>
        </p:spPr>
        <p:txBody>
          <a:bodyPr wrap="square" rtlCol="0">
            <a:spAutoFit/>
          </a:bodyPr>
          <a:lstStyle/>
          <a:p>
            <a:r>
              <a:rPr lang="en-US" sz="2000" dirty="0">
                <a:solidFill>
                  <a:srgbClr val="FF0000"/>
                </a:solidFill>
                <a:latin typeface="Apple Chancery"/>
                <a:cs typeface="Apple Chancery"/>
              </a:rPr>
              <a:t>Using the del operator </a:t>
            </a:r>
            <a:r>
              <a:rPr lang="en-US" sz="2000" dirty="0">
                <a:latin typeface="Times New Roman"/>
                <a:cs typeface="Times New Roman"/>
              </a:rPr>
              <a:t>in </a:t>
            </a:r>
            <a:r>
              <a:rPr lang="en-US" sz="2000" i="1" dirty="0">
                <a:solidFill>
                  <a:srgbClr val="0000FF"/>
                </a:solidFill>
                <a:latin typeface="Times New Roman"/>
                <a:cs typeface="Times New Roman"/>
              </a:rPr>
              <a:t>polar spherical coordinates . . . </a:t>
            </a:r>
            <a:endParaRPr lang="en-US" sz="2000" dirty="0">
              <a:solidFill>
                <a:srgbClr val="0000FF"/>
              </a:solidFill>
              <a:latin typeface="Times New Roman"/>
              <a:cs typeface="Times New Roman"/>
            </a:endParaRPr>
          </a:p>
        </p:txBody>
      </p:sp>
      <p:sp>
        <p:nvSpPr>
          <p:cNvPr id="43" name="TextBox 42"/>
          <p:cNvSpPr txBox="1"/>
          <p:nvPr/>
        </p:nvSpPr>
        <p:spPr>
          <a:xfrm>
            <a:off x="70594" y="133687"/>
            <a:ext cx="8997206" cy="1754326"/>
          </a:xfrm>
          <a:prstGeom prst="rect">
            <a:avLst/>
          </a:prstGeom>
          <a:noFill/>
        </p:spPr>
        <p:txBody>
          <a:bodyPr wrap="square" rtlCol="0">
            <a:spAutoFit/>
          </a:bodyPr>
          <a:lstStyle/>
          <a:p>
            <a:pPr algn="ctr"/>
            <a:r>
              <a:rPr lang="en-US" sz="3600" dirty="0">
                <a:solidFill>
                  <a:srgbClr val="FF0000"/>
                </a:solidFill>
                <a:latin typeface="Apple Chancery"/>
                <a:cs typeface="Apple Chancery"/>
              </a:rPr>
              <a:t>The Electric Field </a:t>
            </a:r>
            <a:r>
              <a:rPr lang="en-US" sz="3600" dirty="0">
                <a:solidFill>
                  <a:srgbClr val="0000FF"/>
                </a:solidFill>
                <a:latin typeface="Apple Chancery"/>
                <a:cs typeface="Apple Chancery"/>
              </a:rPr>
              <a:t>Generated by a </a:t>
            </a:r>
            <a:r>
              <a:rPr lang="en-US" sz="3600" dirty="0">
                <a:solidFill>
                  <a:srgbClr val="FF0000"/>
                </a:solidFill>
                <a:latin typeface="Apple Chancery"/>
                <a:cs typeface="Apple Chancery"/>
              </a:rPr>
              <a:t>POINT CHARGE </a:t>
            </a:r>
            <a:r>
              <a:rPr lang="en-US" sz="3600" dirty="0">
                <a:latin typeface="Apple Chancery"/>
                <a:cs typeface="Apple Chancery"/>
              </a:rPr>
              <a:t>as calculated from </a:t>
            </a:r>
          </a:p>
          <a:p>
            <a:pPr algn="ctr"/>
            <a:r>
              <a:rPr lang="en-US" sz="3600" dirty="0">
                <a:latin typeface="Apple Chancery"/>
                <a:cs typeface="Apple Chancery"/>
              </a:rPr>
              <a:t>the </a:t>
            </a:r>
            <a:r>
              <a:rPr lang="en-US" sz="3600" dirty="0">
                <a:solidFill>
                  <a:srgbClr val="FF0000"/>
                </a:solidFill>
                <a:latin typeface="Apple Chancery"/>
                <a:cs typeface="Apple Chancery"/>
              </a:rPr>
              <a:t>Electric Potential</a:t>
            </a:r>
            <a:endParaRPr lang="en-US" sz="2800" dirty="0">
              <a:solidFill>
                <a:srgbClr val="FF0000"/>
              </a:solidFill>
              <a:latin typeface="Times New Roman"/>
              <a:cs typeface="Times New Roman"/>
            </a:endParaRPr>
          </a:p>
        </p:txBody>
      </p:sp>
      <p:grpSp>
        <p:nvGrpSpPr>
          <p:cNvPr id="13" name="Group 12"/>
          <p:cNvGrpSpPr/>
          <p:nvPr/>
        </p:nvGrpSpPr>
        <p:grpSpPr>
          <a:xfrm>
            <a:off x="7903850" y="2710349"/>
            <a:ext cx="368300" cy="368300"/>
            <a:chOff x="7010400" y="1295400"/>
            <a:chExt cx="368300" cy="368300"/>
          </a:xfrm>
        </p:grpSpPr>
        <p:sp>
          <p:nvSpPr>
            <p:cNvPr id="14" name="Oval 13"/>
            <p:cNvSpPr/>
            <p:nvPr/>
          </p:nvSpPr>
          <p:spPr>
            <a:xfrm>
              <a:off x="7010400" y="1295400"/>
              <a:ext cx="368300" cy="3683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5" name="Object 14"/>
            <p:cNvGraphicFramePr>
              <a:graphicFrameLocks noChangeAspect="1"/>
            </p:cNvGraphicFramePr>
            <p:nvPr/>
          </p:nvGraphicFramePr>
          <p:xfrm>
            <a:off x="7061200" y="1336675"/>
            <a:ext cx="255587" cy="300038"/>
          </p:xfrm>
          <a:graphic>
            <a:graphicData uri="http://schemas.openxmlformats.org/presentationml/2006/ole">
              <mc:AlternateContent xmlns:mc="http://schemas.openxmlformats.org/markup-compatibility/2006">
                <mc:Choice xmlns:v="urn:schemas-microsoft-com:vml" Requires="v">
                  <p:oleObj spid="_x0000_s2501721" name="Equation" r:id="rId4" imgW="152400" imgH="177800" progId="Equation.DSMT4">
                    <p:embed/>
                  </p:oleObj>
                </mc:Choice>
                <mc:Fallback>
                  <p:oleObj name="Equation" r:id="rId4" imgW="152400" imgH="177800" progId="Equation.DSMT4">
                    <p:embed/>
                    <p:pic>
                      <p:nvPicPr>
                        <p:cNvPr id="15" name="Object 14"/>
                        <p:cNvPicPr/>
                        <p:nvPr/>
                      </p:nvPicPr>
                      <p:blipFill>
                        <a:blip r:embed="rId5"/>
                        <a:stretch>
                          <a:fillRect/>
                        </a:stretch>
                      </p:blipFill>
                      <p:spPr>
                        <a:xfrm>
                          <a:off x="7061200" y="1336675"/>
                          <a:ext cx="255587" cy="300038"/>
                        </a:xfrm>
                        <a:prstGeom prst="rect">
                          <a:avLst/>
                        </a:prstGeom>
                      </p:spPr>
                    </p:pic>
                  </p:oleObj>
                </mc:Fallback>
              </mc:AlternateContent>
            </a:graphicData>
          </a:graphic>
        </p:graphicFrame>
      </p:grpSp>
      <p:grpSp>
        <p:nvGrpSpPr>
          <p:cNvPr id="16" name="Group 15"/>
          <p:cNvGrpSpPr/>
          <p:nvPr/>
        </p:nvGrpSpPr>
        <p:grpSpPr>
          <a:xfrm>
            <a:off x="7186300" y="1992799"/>
            <a:ext cx="1808163" cy="1817687"/>
            <a:chOff x="6180138" y="762000"/>
            <a:chExt cx="1808163" cy="1817687"/>
          </a:xfrm>
        </p:grpSpPr>
        <p:grpSp>
          <p:nvGrpSpPr>
            <p:cNvPr id="17" name="Group 16"/>
            <p:cNvGrpSpPr/>
            <p:nvPr/>
          </p:nvGrpSpPr>
          <p:grpSpPr>
            <a:xfrm>
              <a:off x="6180138" y="762000"/>
              <a:ext cx="1804988" cy="1803400"/>
              <a:chOff x="6180138" y="762000"/>
              <a:chExt cx="1804988" cy="1803400"/>
            </a:xfrm>
          </p:grpSpPr>
          <p:cxnSp>
            <p:nvCxnSpPr>
              <p:cNvPr id="23" name="Straight Arrow Connector 22"/>
              <p:cNvCxnSpPr/>
              <p:nvPr/>
            </p:nvCxnSpPr>
            <p:spPr>
              <a:xfrm flipH="1" flipV="1">
                <a:off x="7073900" y="7620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a:off x="7073900" y="188595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5400000" flipH="1" flipV="1">
                <a:off x="7641432" y="13208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5400000" flipH="1">
                <a:off x="6515894" y="1312862"/>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2700000">
              <a:off x="6184107" y="775493"/>
              <a:ext cx="1804988" cy="1803400"/>
              <a:chOff x="6180138" y="762000"/>
              <a:chExt cx="1804988" cy="1803400"/>
            </a:xfrm>
          </p:grpSpPr>
          <p:cxnSp>
            <p:nvCxnSpPr>
              <p:cNvPr id="19" name="Straight Arrow Connector 18"/>
              <p:cNvCxnSpPr/>
              <p:nvPr/>
            </p:nvCxnSpPr>
            <p:spPr>
              <a:xfrm flipH="1" flipV="1">
                <a:off x="7073900" y="7620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7073900" y="188595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5400000" flipH="1" flipV="1">
                <a:off x="7641432" y="13208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5400000" flipH="1">
                <a:off x="6515894" y="1312862"/>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grpSp>
        <p:nvGrpSpPr>
          <p:cNvPr id="27" name="Group 26"/>
          <p:cNvGrpSpPr/>
          <p:nvPr/>
        </p:nvGrpSpPr>
        <p:grpSpPr>
          <a:xfrm rot="1298036">
            <a:off x="7194030" y="1993833"/>
            <a:ext cx="1808163" cy="1817687"/>
            <a:chOff x="6180138" y="762000"/>
            <a:chExt cx="1808163" cy="1817687"/>
          </a:xfrm>
        </p:grpSpPr>
        <p:grpSp>
          <p:nvGrpSpPr>
            <p:cNvPr id="28" name="Group 27"/>
            <p:cNvGrpSpPr/>
            <p:nvPr/>
          </p:nvGrpSpPr>
          <p:grpSpPr>
            <a:xfrm>
              <a:off x="6180138" y="762000"/>
              <a:ext cx="1804988" cy="1803400"/>
              <a:chOff x="6180138" y="762000"/>
              <a:chExt cx="1804988" cy="1803400"/>
            </a:xfrm>
          </p:grpSpPr>
          <p:cxnSp>
            <p:nvCxnSpPr>
              <p:cNvPr id="34" name="Straight Arrow Connector 33"/>
              <p:cNvCxnSpPr/>
              <p:nvPr/>
            </p:nvCxnSpPr>
            <p:spPr>
              <a:xfrm flipH="1" flipV="1">
                <a:off x="7073900" y="7620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a:off x="7073900" y="188595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rot="5400000" flipH="1" flipV="1">
                <a:off x="7641432" y="13208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rot="5400000" flipH="1">
                <a:off x="6515894" y="1312862"/>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29" name="Group 28"/>
            <p:cNvGrpSpPr/>
            <p:nvPr/>
          </p:nvGrpSpPr>
          <p:grpSpPr>
            <a:xfrm rot="2700000">
              <a:off x="6184107" y="775493"/>
              <a:ext cx="1804988" cy="1803400"/>
              <a:chOff x="6180138" y="762000"/>
              <a:chExt cx="1804988" cy="1803400"/>
            </a:xfrm>
          </p:grpSpPr>
          <p:cxnSp>
            <p:nvCxnSpPr>
              <p:cNvPr id="30" name="Straight Arrow Connector 29"/>
              <p:cNvCxnSpPr/>
              <p:nvPr/>
            </p:nvCxnSpPr>
            <p:spPr>
              <a:xfrm flipH="1" flipV="1">
                <a:off x="7073900" y="7620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H="1">
                <a:off x="7073900" y="188595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rot="5400000" flipH="1" flipV="1">
                <a:off x="7641432" y="13208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rot="5400000" flipH="1">
                <a:off x="6515894" y="1312862"/>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graphicFrame>
        <p:nvGraphicFramePr>
          <p:cNvPr id="40" name="Object 39"/>
          <p:cNvGraphicFramePr>
            <a:graphicFrameLocks noChangeAspect="1"/>
          </p:cNvGraphicFramePr>
          <p:nvPr/>
        </p:nvGraphicFramePr>
        <p:xfrm>
          <a:off x="8543125" y="1831668"/>
          <a:ext cx="233363" cy="322262"/>
        </p:xfrm>
        <a:graphic>
          <a:graphicData uri="http://schemas.openxmlformats.org/presentationml/2006/ole">
            <mc:AlternateContent xmlns:mc="http://schemas.openxmlformats.org/markup-compatibility/2006">
              <mc:Choice xmlns:v="urn:schemas-microsoft-com:vml" Requires="v">
                <p:oleObj spid="_x0000_s2501722" name="Equation" r:id="rId6" imgW="139700" imgH="190500" progId="Equation.DSMT4">
                  <p:embed/>
                </p:oleObj>
              </mc:Choice>
              <mc:Fallback>
                <p:oleObj name="Equation" r:id="rId6" imgW="139700" imgH="190500" progId="Equation.DSMT4">
                  <p:embed/>
                  <p:pic>
                    <p:nvPicPr>
                      <p:cNvPr id="40" name="Object 39"/>
                      <p:cNvPicPr/>
                      <p:nvPr/>
                    </p:nvPicPr>
                    <p:blipFill>
                      <a:blip r:embed="rId7"/>
                      <a:stretch>
                        <a:fillRect/>
                      </a:stretch>
                    </p:blipFill>
                    <p:spPr>
                      <a:xfrm>
                        <a:off x="8543125" y="1831668"/>
                        <a:ext cx="233363" cy="322262"/>
                      </a:xfrm>
                      <a:prstGeom prst="rect">
                        <a:avLst/>
                      </a:prstGeom>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1479566612"/>
              </p:ext>
            </p:extLst>
          </p:nvPr>
        </p:nvGraphicFramePr>
        <p:xfrm>
          <a:off x="3360419" y="2064897"/>
          <a:ext cx="2128838" cy="1152525"/>
        </p:xfrm>
        <a:graphic>
          <a:graphicData uri="http://schemas.openxmlformats.org/presentationml/2006/ole">
            <mc:AlternateContent xmlns:mc="http://schemas.openxmlformats.org/markup-compatibility/2006">
              <mc:Choice xmlns:v="urn:schemas-microsoft-com:vml" Requires="v">
                <p:oleObj spid="_x0000_s2501723" name="Equation" r:id="rId8" imgW="1270000" imgH="685800" progId="Equation.DSMT4">
                  <p:embed/>
                </p:oleObj>
              </mc:Choice>
              <mc:Fallback>
                <p:oleObj name="Equation" r:id="rId8" imgW="1270000" imgH="685800" progId="Equation.DSMT4">
                  <p:embed/>
                  <p:pic>
                    <p:nvPicPr>
                      <p:cNvPr id="44" name="Object 43"/>
                      <p:cNvPicPr/>
                      <p:nvPr/>
                    </p:nvPicPr>
                    <p:blipFill>
                      <a:blip r:embed="rId9"/>
                      <a:stretch>
                        <a:fillRect/>
                      </a:stretch>
                    </p:blipFill>
                    <p:spPr>
                      <a:xfrm>
                        <a:off x="3360419" y="2064897"/>
                        <a:ext cx="2128838" cy="1152525"/>
                      </a:xfrm>
                      <a:prstGeom prst="rect">
                        <a:avLst/>
                      </a:prstGeom>
                    </p:spPr>
                  </p:pic>
                </p:oleObj>
              </mc:Fallback>
            </mc:AlternateContent>
          </a:graphicData>
        </a:graphic>
      </p:graphicFrame>
      <p:sp>
        <p:nvSpPr>
          <p:cNvPr id="38" name="TextBox 37">
            <a:extLst>
              <a:ext uri="{FF2B5EF4-FFF2-40B4-BE49-F238E27FC236}">
                <a16:creationId xmlns:a16="http://schemas.microsoft.com/office/drawing/2014/main" id="{A90DB56D-D393-9346-8BD7-D2C5B7941543}"/>
              </a:ext>
            </a:extLst>
          </p:cNvPr>
          <p:cNvSpPr txBox="1"/>
          <p:nvPr/>
        </p:nvSpPr>
        <p:spPr>
          <a:xfrm>
            <a:off x="329167" y="5249224"/>
            <a:ext cx="2699146" cy="707886"/>
          </a:xfrm>
          <a:prstGeom prst="rect">
            <a:avLst/>
          </a:prstGeom>
          <a:noFill/>
        </p:spPr>
        <p:txBody>
          <a:bodyPr wrap="square" rtlCol="0">
            <a:spAutoFit/>
          </a:bodyPr>
          <a:lstStyle/>
          <a:p>
            <a:r>
              <a:rPr lang="en-US" sz="2000" dirty="0">
                <a:solidFill>
                  <a:srgbClr val="FF0000"/>
                </a:solidFill>
                <a:latin typeface="Apple Chancery"/>
                <a:cs typeface="Apple Chancery"/>
              </a:rPr>
              <a:t>We’ll come back </a:t>
            </a:r>
            <a:r>
              <a:rPr lang="en-US" sz="2000" i="1" dirty="0">
                <a:solidFill>
                  <a:srgbClr val="0000FF"/>
                </a:solidFill>
                <a:latin typeface="Times New Roman"/>
                <a:cs typeface="Times New Roman"/>
              </a:rPr>
              <a:t>to this shortly. . . </a:t>
            </a:r>
            <a:endParaRPr lang="en-US" sz="2000" dirty="0">
              <a:solidFill>
                <a:srgbClr val="0000FF"/>
              </a:solidFill>
              <a:latin typeface="Times New Roman"/>
              <a:cs typeface="Times New Roman"/>
            </a:endParaRPr>
          </a:p>
        </p:txBody>
      </p:sp>
      <p:graphicFrame>
        <p:nvGraphicFramePr>
          <p:cNvPr id="39" name="Object 38">
            <a:extLst>
              <a:ext uri="{FF2B5EF4-FFF2-40B4-BE49-F238E27FC236}">
                <a16:creationId xmlns:a16="http://schemas.microsoft.com/office/drawing/2014/main" id="{5DE2A1A7-8BF9-B743-A37C-4F0017DCBD0D}"/>
              </a:ext>
            </a:extLst>
          </p:cNvPr>
          <p:cNvGraphicFramePr>
            <a:graphicFrameLocks noChangeAspect="1"/>
          </p:cNvGraphicFramePr>
          <p:nvPr>
            <p:extLst>
              <p:ext uri="{D42A27DB-BD31-4B8C-83A1-F6EECF244321}">
                <p14:modId xmlns:p14="http://schemas.microsoft.com/office/powerpoint/2010/main" val="3255352531"/>
              </p:ext>
            </p:extLst>
          </p:nvPr>
        </p:nvGraphicFramePr>
        <p:xfrm>
          <a:off x="3357480" y="3228917"/>
          <a:ext cx="2063750" cy="3159125"/>
        </p:xfrm>
        <a:graphic>
          <a:graphicData uri="http://schemas.openxmlformats.org/presentationml/2006/ole">
            <mc:AlternateContent xmlns:mc="http://schemas.openxmlformats.org/markup-compatibility/2006">
              <mc:Choice xmlns:v="urn:schemas-microsoft-com:vml" Requires="v">
                <p:oleObj spid="_x0000_s2501724" name="Equation" r:id="rId10" imgW="1231900" imgH="1879600" progId="Equation.DSMT4">
                  <p:embed/>
                </p:oleObj>
              </mc:Choice>
              <mc:Fallback>
                <p:oleObj name="Equation" r:id="rId10" imgW="1231900" imgH="1879600" progId="Equation.DSMT4">
                  <p:embed/>
                  <p:pic>
                    <p:nvPicPr>
                      <p:cNvPr id="44" name="Object 43"/>
                      <p:cNvPicPr/>
                      <p:nvPr/>
                    </p:nvPicPr>
                    <p:blipFill>
                      <a:blip r:embed="rId11"/>
                      <a:stretch>
                        <a:fillRect/>
                      </a:stretch>
                    </p:blipFill>
                    <p:spPr>
                      <a:xfrm>
                        <a:off x="3357480" y="3228917"/>
                        <a:ext cx="2063750" cy="3159125"/>
                      </a:xfrm>
                      <a:prstGeom prst="rect">
                        <a:avLst/>
                      </a:prstGeom>
                    </p:spPr>
                  </p:pic>
                </p:oleObj>
              </mc:Fallback>
            </mc:AlternateContent>
          </a:graphicData>
        </a:graphic>
      </p:graphicFrame>
    </p:spTree>
    <p:extLst>
      <p:ext uri="{BB962C8B-B14F-4D97-AF65-F5344CB8AC3E}">
        <p14:creationId xmlns:p14="http://schemas.microsoft.com/office/powerpoint/2010/main" val="251497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dissolv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dissolve">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dissolv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dissolve">
                                      <p:cBhvr>
                                        <p:cTn id="2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26.)</a:t>
            </a:r>
          </a:p>
        </p:txBody>
      </p:sp>
      <p:sp>
        <p:nvSpPr>
          <p:cNvPr id="23" name="TextBox 22"/>
          <p:cNvSpPr txBox="1"/>
          <p:nvPr/>
        </p:nvSpPr>
        <p:spPr>
          <a:xfrm>
            <a:off x="125926" y="218795"/>
            <a:ext cx="4585774" cy="1138773"/>
          </a:xfrm>
          <a:prstGeom prst="rect">
            <a:avLst/>
          </a:prstGeom>
          <a:noFill/>
        </p:spPr>
        <p:txBody>
          <a:bodyPr wrap="square" rtlCol="0">
            <a:spAutoFit/>
          </a:bodyPr>
          <a:lstStyle/>
          <a:p>
            <a:r>
              <a:rPr lang="en-US" sz="2800" dirty="0">
                <a:solidFill>
                  <a:srgbClr val="FF0000"/>
                </a:solidFill>
                <a:latin typeface="Apple Chancery"/>
                <a:cs typeface="Apple Chancery"/>
              </a:rPr>
              <a:t>Example 12:</a:t>
            </a:r>
            <a:r>
              <a:rPr lang="en-US" sz="2000" dirty="0">
                <a:latin typeface="Times New Roman"/>
                <a:cs typeface="Times New Roman"/>
              </a:rPr>
              <a:t>  </a:t>
            </a:r>
            <a:r>
              <a:rPr lang="en-US" sz="2000" dirty="0">
                <a:solidFill>
                  <a:srgbClr val="0000FF"/>
                </a:solidFill>
                <a:latin typeface="Times New Roman"/>
                <a:cs typeface="Times New Roman"/>
              </a:rPr>
              <a:t>Assume </a:t>
            </a:r>
            <a:r>
              <a:rPr lang="en-US" sz="2000" dirty="0">
                <a:latin typeface="Times New Roman"/>
                <a:cs typeface="Times New Roman"/>
              </a:rPr>
              <a:t>the </a:t>
            </a:r>
            <a:r>
              <a:rPr lang="en-US" sz="2000" dirty="0">
                <a:solidFill>
                  <a:srgbClr val="0000FF"/>
                </a:solidFill>
                <a:latin typeface="Times New Roman"/>
                <a:cs typeface="Times New Roman"/>
              </a:rPr>
              <a:t>charges</a:t>
            </a:r>
            <a:r>
              <a:rPr lang="en-US" sz="2000" dirty="0">
                <a:latin typeface="Times New Roman"/>
                <a:cs typeface="Times New Roman"/>
              </a:rPr>
              <a:t> are </a:t>
            </a:r>
            <a:r>
              <a:rPr lang="en-US" sz="2000" dirty="0">
                <a:solidFill>
                  <a:srgbClr val="0000FF"/>
                </a:solidFill>
                <a:latin typeface="Times New Roman"/>
                <a:cs typeface="Times New Roman"/>
              </a:rPr>
              <a:t>equal and opposite</a:t>
            </a:r>
            <a:r>
              <a:rPr lang="en-US" sz="2000" dirty="0">
                <a:latin typeface="Times New Roman"/>
                <a:cs typeface="Times New Roman"/>
              </a:rPr>
              <a:t>, and are </a:t>
            </a:r>
            <a:r>
              <a:rPr lang="en-US" sz="2000" dirty="0">
                <a:solidFill>
                  <a:srgbClr val="0000FF"/>
                </a:solidFill>
                <a:latin typeface="Times New Roman"/>
                <a:cs typeface="Times New Roman"/>
              </a:rPr>
              <a:t>placed symmetrically </a:t>
            </a:r>
            <a:r>
              <a:rPr lang="en-US" sz="2000" dirty="0">
                <a:latin typeface="Times New Roman"/>
                <a:cs typeface="Times New Roman"/>
              </a:rPr>
              <a:t>as shown.  </a:t>
            </a:r>
            <a:endParaRPr lang="en-US" sz="2000" dirty="0">
              <a:solidFill>
                <a:srgbClr val="0000FF"/>
              </a:solidFill>
              <a:latin typeface="Times New Roman"/>
              <a:cs typeface="Times New Roman"/>
            </a:endParaRPr>
          </a:p>
        </p:txBody>
      </p:sp>
      <p:sp>
        <p:nvSpPr>
          <p:cNvPr id="27" name="TextBox 26"/>
          <p:cNvSpPr txBox="1"/>
          <p:nvPr/>
        </p:nvSpPr>
        <p:spPr>
          <a:xfrm>
            <a:off x="368439" y="1387685"/>
            <a:ext cx="3797161" cy="707886"/>
          </a:xfrm>
          <a:prstGeom prst="rect">
            <a:avLst/>
          </a:prstGeom>
          <a:noFill/>
        </p:spPr>
        <p:txBody>
          <a:bodyPr wrap="square" rtlCol="0">
            <a:spAutoFit/>
          </a:bodyPr>
          <a:lstStyle/>
          <a:p>
            <a:r>
              <a:rPr lang="en-US" sz="2000" dirty="0">
                <a:solidFill>
                  <a:srgbClr val="FF0000"/>
                </a:solidFill>
                <a:latin typeface="Apple Chancery"/>
                <a:cs typeface="Apple Chancery"/>
              </a:rPr>
              <a:t>a.) </a:t>
            </a:r>
            <a:r>
              <a:rPr lang="en-US" sz="2000" dirty="0">
                <a:solidFill>
                  <a:srgbClr val="0000FF"/>
                </a:solidFill>
                <a:latin typeface="Times New Roman"/>
                <a:cs typeface="Times New Roman"/>
              </a:rPr>
              <a:t>Is there </a:t>
            </a:r>
            <a:r>
              <a:rPr lang="en-US" sz="2000" dirty="0">
                <a:latin typeface="Times New Roman"/>
                <a:cs typeface="Times New Roman"/>
              </a:rPr>
              <a:t>an </a:t>
            </a:r>
            <a:r>
              <a:rPr lang="en-US" sz="2000" i="1" dirty="0">
                <a:solidFill>
                  <a:srgbClr val="FF0000"/>
                </a:solidFill>
                <a:latin typeface="Times New Roman"/>
                <a:cs typeface="Times New Roman"/>
              </a:rPr>
              <a:t>electric field </a:t>
            </a:r>
            <a:r>
              <a:rPr lang="en-US" sz="2000" dirty="0">
                <a:latin typeface="Times New Roman"/>
                <a:cs typeface="Times New Roman"/>
              </a:rPr>
              <a:t>at </a:t>
            </a:r>
            <a:r>
              <a:rPr lang="en-US" sz="2000" dirty="0">
                <a:solidFill>
                  <a:srgbClr val="FF0000"/>
                </a:solidFill>
                <a:latin typeface="Times New Roman"/>
                <a:cs typeface="Times New Roman"/>
              </a:rPr>
              <a:t>(x,0)</a:t>
            </a:r>
            <a:r>
              <a:rPr lang="en-US" sz="2000" dirty="0">
                <a:latin typeface="Times New Roman"/>
                <a:cs typeface="Times New Roman"/>
              </a:rPr>
              <a:t>.  </a:t>
            </a:r>
            <a:r>
              <a:rPr lang="en-US" sz="2000" dirty="0">
                <a:solidFill>
                  <a:srgbClr val="0000FF"/>
                </a:solidFill>
                <a:latin typeface="Times New Roman"/>
                <a:cs typeface="Times New Roman"/>
              </a:rPr>
              <a:t>If so</a:t>
            </a:r>
            <a:r>
              <a:rPr lang="en-US" sz="2000" dirty="0">
                <a:latin typeface="Times New Roman"/>
                <a:cs typeface="Times New Roman"/>
              </a:rPr>
              <a:t>, in </a:t>
            </a:r>
            <a:r>
              <a:rPr lang="en-US" sz="2000" dirty="0">
                <a:solidFill>
                  <a:srgbClr val="0000FF"/>
                </a:solidFill>
                <a:latin typeface="Times New Roman"/>
                <a:cs typeface="Times New Roman"/>
              </a:rPr>
              <a:t>what direction </a:t>
            </a:r>
            <a:r>
              <a:rPr lang="en-US" sz="2000" dirty="0">
                <a:latin typeface="Times New Roman"/>
                <a:cs typeface="Times New Roman"/>
              </a:rPr>
              <a:t>is it? </a:t>
            </a:r>
            <a:endParaRPr lang="en-US" sz="2000" dirty="0">
              <a:solidFill>
                <a:srgbClr val="0000FF"/>
              </a:solidFill>
              <a:latin typeface="Times New Roman"/>
              <a:cs typeface="Times New Roman"/>
            </a:endParaRPr>
          </a:p>
        </p:txBody>
      </p:sp>
      <p:graphicFrame>
        <p:nvGraphicFramePr>
          <p:cNvPr id="52" name="Object 51"/>
          <p:cNvGraphicFramePr>
            <a:graphicFrameLocks noChangeAspect="1"/>
          </p:cNvGraphicFramePr>
          <p:nvPr>
            <p:extLst>
              <p:ext uri="{D42A27DB-BD31-4B8C-83A1-F6EECF244321}">
                <p14:modId xmlns:p14="http://schemas.microsoft.com/office/powerpoint/2010/main" val="2493755911"/>
              </p:ext>
            </p:extLst>
          </p:nvPr>
        </p:nvGraphicFramePr>
        <p:xfrm>
          <a:off x="2718860" y="4060825"/>
          <a:ext cx="4575175" cy="1389063"/>
        </p:xfrm>
        <a:graphic>
          <a:graphicData uri="http://schemas.openxmlformats.org/presentationml/2006/ole">
            <mc:AlternateContent xmlns:mc="http://schemas.openxmlformats.org/markup-compatibility/2006">
              <mc:Choice xmlns:v="urn:schemas-microsoft-com:vml" Requires="v">
                <p:oleObj spid="_x0000_s2132698" name="Equation" r:id="rId4" imgW="2959100" imgH="901700" progId="Equation.DSMT4">
                  <p:embed/>
                </p:oleObj>
              </mc:Choice>
              <mc:Fallback>
                <p:oleObj name="Equation" r:id="rId4" imgW="2959100" imgH="901700" progId="Equation.DSMT4">
                  <p:embed/>
                  <p:pic>
                    <p:nvPicPr>
                      <p:cNvPr id="0" name=""/>
                      <p:cNvPicPr/>
                      <p:nvPr/>
                    </p:nvPicPr>
                    <p:blipFill>
                      <a:blip r:embed="rId5"/>
                      <a:stretch>
                        <a:fillRect/>
                      </a:stretch>
                    </p:blipFill>
                    <p:spPr>
                      <a:xfrm>
                        <a:off x="2718860" y="4060825"/>
                        <a:ext cx="4575175" cy="1389063"/>
                      </a:xfrm>
                      <a:prstGeom prst="rect">
                        <a:avLst/>
                      </a:prstGeom>
                    </p:spPr>
                  </p:pic>
                </p:oleObj>
              </mc:Fallback>
            </mc:AlternateContent>
          </a:graphicData>
        </a:graphic>
      </p:graphicFrame>
      <p:cxnSp>
        <p:nvCxnSpPr>
          <p:cNvPr id="54" name="Straight Connector 53"/>
          <p:cNvCxnSpPr/>
          <p:nvPr/>
        </p:nvCxnSpPr>
        <p:spPr>
          <a:xfrm flipH="1">
            <a:off x="4957634" y="1778113"/>
            <a:ext cx="2913092" cy="1080906"/>
          </a:xfrm>
          <a:prstGeom prst="line">
            <a:avLst/>
          </a:prstGeom>
          <a:ln w="9525" cap="flat" cmpd="sng" algn="ctr">
            <a:solidFill>
              <a:schemeClr val="tx1"/>
            </a:solidFill>
            <a:prstDash val="lg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64" name="Object 2"/>
          <p:cNvGraphicFramePr>
            <a:graphicFrameLocks noChangeAspect="1"/>
          </p:cNvGraphicFramePr>
          <p:nvPr>
            <p:extLst>
              <p:ext uri="{D42A27DB-BD31-4B8C-83A1-F6EECF244321}">
                <p14:modId xmlns:p14="http://schemas.microsoft.com/office/powerpoint/2010/main" val="2332257856"/>
              </p:ext>
            </p:extLst>
          </p:nvPr>
        </p:nvGraphicFramePr>
        <p:xfrm>
          <a:off x="7876451" y="1384581"/>
          <a:ext cx="547912" cy="321539"/>
        </p:xfrm>
        <a:graphic>
          <a:graphicData uri="http://schemas.openxmlformats.org/presentationml/2006/ole">
            <mc:AlternateContent xmlns:mc="http://schemas.openxmlformats.org/markup-compatibility/2006">
              <mc:Choice xmlns:v="urn:schemas-microsoft-com:vml" Requires="v">
                <p:oleObj spid="_x0000_s2132699" name="Equation" r:id="rId6" imgW="368300" imgH="228600" progId="Equation.DSMT4">
                  <p:embed/>
                </p:oleObj>
              </mc:Choice>
              <mc:Fallback>
                <p:oleObj name="Equation" r:id="rId6" imgW="36830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76451" y="1384581"/>
                        <a:ext cx="547912" cy="321539"/>
                      </a:xfrm>
                      <a:prstGeom prst="rect">
                        <a:avLst/>
                      </a:prstGeom>
                      <a:noFill/>
                      <a:ln>
                        <a:noFill/>
                      </a:ln>
                    </p:spPr>
                  </p:pic>
                </p:oleObj>
              </mc:Fallback>
            </mc:AlternateContent>
          </a:graphicData>
        </a:graphic>
      </p:graphicFrame>
      <p:graphicFrame>
        <p:nvGraphicFramePr>
          <p:cNvPr id="67" name="Object 2"/>
          <p:cNvGraphicFramePr>
            <a:graphicFrameLocks noChangeAspect="1"/>
          </p:cNvGraphicFramePr>
          <p:nvPr>
            <p:extLst>
              <p:ext uri="{D42A27DB-BD31-4B8C-83A1-F6EECF244321}">
                <p14:modId xmlns:p14="http://schemas.microsoft.com/office/powerpoint/2010/main" val="3053140943"/>
              </p:ext>
            </p:extLst>
          </p:nvPr>
        </p:nvGraphicFramePr>
        <p:xfrm>
          <a:off x="4508500" y="2624960"/>
          <a:ext cx="449134" cy="295356"/>
        </p:xfrm>
        <a:graphic>
          <a:graphicData uri="http://schemas.openxmlformats.org/presentationml/2006/ole">
            <mc:AlternateContent xmlns:mc="http://schemas.openxmlformats.org/markup-compatibility/2006">
              <mc:Choice xmlns:v="urn:schemas-microsoft-com:vml" Requires="v">
                <p:oleObj spid="_x0000_s2132700" name="Equation" r:id="rId8" imgW="254000" imgH="177800" progId="Equation.DSMT4">
                  <p:embed/>
                </p:oleObj>
              </mc:Choice>
              <mc:Fallback>
                <p:oleObj name="Equation" r:id="rId8" imgW="254000" imgH="177800" progId="Equation.DSMT4">
                  <p:embed/>
                  <p:pic>
                    <p:nvPicPr>
                      <p:cNvPr id="0" name=""/>
                      <p:cNvPicPr>
                        <a:picLocks noChangeAspect="1" noChangeArrowheads="1"/>
                      </p:cNvPicPr>
                      <p:nvPr/>
                    </p:nvPicPr>
                    <p:blipFill>
                      <a:blip r:embed="rId9"/>
                      <a:srcRect/>
                      <a:stretch>
                        <a:fillRect/>
                      </a:stretch>
                    </p:blipFill>
                    <p:spPr bwMode="auto">
                      <a:xfrm>
                        <a:off x="4508500" y="2624960"/>
                        <a:ext cx="449134" cy="2953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graphicFrame>
        <p:nvGraphicFramePr>
          <p:cNvPr id="72" name="Object 2"/>
          <p:cNvGraphicFramePr>
            <a:graphicFrameLocks noChangeAspect="1"/>
          </p:cNvGraphicFramePr>
          <p:nvPr>
            <p:extLst>
              <p:ext uri="{D42A27DB-BD31-4B8C-83A1-F6EECF244321}">
                <p14:modId xmlns:p14="http://schemas.microsoft.com/office/powerpoint/2010/main" val="3157018455"/>
              </p:ext>
            </p:extLst>
          </p:nvPr>
        </p:nvGraphicFramePr>
        <p:xfrm>
          <a:off x="4731593" y="987490"/>
          <a:ext cx="173480" cy="182926"/>
        </p:xfrm>
        <a:graphic>
          <a:graphicData uri="http://schemas.openxmlformats.org/presentationml/2006/ole">
            <mc:AlternateContent xmlns:mc="http://schemas.openxmlformats.org/markup-compatibility/2006">
              <mc:Choice xmlns:v="urn:schemas-microsoft-com:vml" Requires="v">
                <p:oleObj spid="_x0000_s2132701" name="Equation" r:id="rId10" imgW="114300" imgH="127000" progId="Equation.DSMT4">
                  <p:embed/>
                </p:oleObj>
              </mc:Choice>
              <mc:Fallback>
                <p:oleObj name="Equation" r:id="rId10" imgW="114300" imgH="1270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31593" y="987490"/>
                        <a:ext cx="173480" cy="182926"/>
                      </a:xfrm>
                      <a:prstGeom prst="rect">
                        <a:avLst/>
                      </a:prstGeom>
                      <a:noFill/>
                      <a:ln>
                        <a:noFill/>
                      </a:ln>
                    </p:spPr>
                  </p:pic>
                </p:oleObj>
              </mc:Fallback>
            </mc:AlternateContent>
          </a:graphicData>
        </a:graphic>
      </p:graphicFrame>
      <p:graphicFrame>
        <p:nvGraphicFramePr>
          <p:cNvPr id="75" name="Object 2"/>
          <p:cNvGraphicFramePr>
            <a:graphicFrameLocks noChangeAspect="1"/>
          </p:cNvGraphicFramePr>
          <p:nvPr>
            <p:extLst>
              <p:ext uri="{D42A27DB-BD31-4B8C-83A1-F6EECF244321}">
                <p14:modId xmlns:p14="http://schemas.microsoft.com/office/powerpoint/2010/main" val="988049691"/>
              </p:ext>
            </p:extLst>
          </p:nvPr>
        </p:nvGraphicFramePr>
        <p:xfrm>
          <a:off x="4635429" y="415902"/>
          <a:ext cx="268504" cy="295354"/>
        </p:xfrm>
        <a:graphic>
          <a:graphicData uri="http://schemas.openxmlformats.org/presentationml/2006/ole">
            <mc:AlternateContent xmlns:mc="http://schemas.openxmlformats.org/markup-compatibility/2006">
              <mc:Choice xmlns:v="urn:schemas-microsoft-com:vml" Requires="v">
                <p:oleObj spid="_x0000_s2132702" name="Equation" r:id="rId12" imgW="152400" imgH="177800" progId="Equation.DSMT4">
                  <p:embed/>
                </p:oleObj>
              </mc:Choice>
              <mc:Fallback>
                <p:oleObj name="Equation" r:id="rId12" imgW="152400" imgH="177800" progId="Equation.DSMT4">
                  <p:embed/>
                  <p:pic>
                    <p:nvPicPr>
                      <p:cNvPr id="0" name=""/>
                      <p:cNvPicPr>
                        <a:picLocks noChangeAspect="1" noChangeArrowheads="1"/>
                      </p:cNvPicPr>
                      <p:nvPr/>
                    </p:nvPicPr>
                    <p:blipFill>
                      <a:blip r:embed="rId13"/>
                      <a:srcRect/>
                      <a:stretch>
                        <a:fillRect/>
                      </a:stretch>
                    </p:blipFill>
                    <p:spPr bwMode="auto">
                      <a:xfrm>
                        <a:off x="4635429" y="415902"/>
                        <a:ext cx="268504" cy="2953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cxnSp>
        <p:nvCxnSpPr>
          <p:cNvPr id="77" name="Straight Connector 76"/>
          <p:cNvCxnSpPr/>
          <p:nvPr/>
        </p:nvCxnSpPr>
        <p:spPr>
          <a:xfrm>
            <a:off x="4942152" y="218795"/>
            <a:ext cx="2" cy="2896690"/>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4512261" y="1694679"/>
            <a:ext cx="4314275" cy="358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81" name="Object 2"/>
          <p:cNvGraphicFramePr>
            <a:graphicFrameLocks noChangeAspect="1"/>
          </p:cNvGraphicFramePr>
          <p:nvPr>
            <p:extLst>
              <p:ext uri="{D42A27DB-BD31-4B8C-83A1-F6EECF244321}">
                <p14:modId xmlns:p14="http://schemas.microsoft.com/office/powerpoint/2010/main" val="3184937163"/>
              </p:ext>
            </p:extLst>
          </p:nvPr>
        </p:nvGraphicFramePr>
        <p:xfrm>
          <a:off x="6061161" y="472592"/>
          <a:ext cx="1033615" cy="477330"/>
        </p:xfrm>
        <a:graphic>
          <a:graphicData uri="http://schemas.openxmlformats.org/presentationml/2006/ole">
            <mc:AlternateContent xmlns:mc="http://schemas.openxmlformats.org/markup-compatibility/2006">
              <mc:Choice xmlns:v="urn:schemas-microsoft-com:vml" Requires="v">
                <p:oleObj spid="_x0000_s2132703" name="Equation" r:id="rId14" imgW="685800" imgH="330200" progId="Equation.DSMT4">
                  <p:embed/>
                </p:oleObj>
              </mc:Choice>
              <mc:Fallback>
                <p:oleObj name="Equation" r:id="rId14" imgW="685800" imgH="330200" progId="Equation.DSMT4">
                  <p:embed/>
                  <p:pic>
                    <p:nvPicPr>
                      <p:cNvPr id="0" name=""/>
                      <p:cNvPicPr>
                        <a:picLocks noChangeAspect="1" noChangeArrowheads="1"/>
                      </p:cNvPicPr>
                      <p:nvPr/>
                    </p:nvPicPr>
                    <p:blipFill>
                      <a:blip r:embed="rId15"/>
                      <a:srcRect/>
                      <a:stretch>
                        <a:fillRect/>
                      </a:stretch>
                    </p:blipFill>
                    <p:spPr bwMode="auto">
                      <a:xfrm>
                        <a:off x="6061161" y="472592"/>
                        <a:ext cx="1033615" cy="477330"/>
                      </a:xfrm>
                      <a:prstGeom prst="rect">
                        <a:avLst/>
                      </a:prstGeom>
                      <a:noFill/>
                      <a:ln>
                        <a:noFill/>
                      </a:ln>
                    </p:spPr>
                  </p:pic>
                </p:oleObj>
              </mc:Fallback>
            </mc:AlternateContent>
          </a:graphicData>
        </a:graphic>
      </p:graphicFrame>
      <p:cxnSp>
        <p:nvCxnSpPr>
          <p:cNvPr id="84" name="Straight Connector 83"/>
          <p:cNvCxnSpPr/>
          <p:nvPr/>
        </p:nvCxnSpPr>
        <p:spPr>
          <a:xfrm flipH="1" flipV="1">
            <a:off x="4942152" y="552450"/>
            <a:ext cx="2934300" cy="1033791"/>
          </a:xfrm>
          <a:prstGeom prst="line">
            <a:avLst/>
          </a:prstGeom>
          <a:ln w="9525" cap="flat" cmpd="sng" algn="ctr">
            <a:solidFill>
              <a:schemeClr val="tx1"/>
            </a:solidFill>
            <a:prstDash val="lg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85" name="Object 2"/>
          <p:cNvGraphicFramePr>
            <a:graphicFrameLocks noChangeAspect="1"/>
          </p:cNvGraphicFramePr>
          <p:nvPr>
            <p:extLst>
              <p:ext uri="{D42A27DB-BD31-4B8C-83A1-F6EECF244321}">
                <p14:modId xmlns:p14="http://schemas.microsoft.com/office/powerpoint/2010/main" val="3803939127"/>
              </p:ext>
            </p:extLst>
          </p:nvPr>
        </p:nvGraphicFramePr>
        <p:xfrm>
          <a:off x="4705878" y="2095571"/>
          <a:ext cx="173480" cy="182926"/>
        </p:xfrm>
        <a:graphic>
          <a:graphicData uri="http://schemas.openxmlformats.org/presentationml/2006/ole">
            <mc:AlternateContent xmlns:mc="http://schemas.openxmlformats.org/markup-compatibility/2006">
              <mc:Choice xmlns:v="urn:schemas-microsoft-com:vml" Requires="v">
                <p:oleObj spid="_x0000_s2132704" name="Equation" r:id="rId16" imgW="114300" imgH="127000" progId="Equation.DSMT4">
                  <p:embed/>
                </p:oleObj>
              </mc:Choice>
              <mc:Fallback>
                <p:oleObj name="Equation" r:id="rId16" imgW="114300" imgH="1270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05878" y="2095571"/>
                        <a:ext cx="173480" cy="182926"/>
                      </a:xfrm>
                      <a:prstGeom prst="rect">
                        <a:avLst/>
                      </a:prstGeom>
                      <a:noFill/>
                      <a:ln>
                        <a:noFill/>
                      </a:ln>
                    </p:spPr>
                  </p:pic>
                </p:oleObj>
              </mc:Fallback>
            </mc:AlternateContent>
          </a:graphicData>
        </a:graphic>
      </p:graphicFrame>
      <p:graphicFrame>
        <p:nvGraphicFramePr>
          <p:cNvPr id="86" name="Object 2"/>
          <p:cNvGraphicFramePr>
            <a:graphicFrameLocks noChangeAspect="1"/>
          </p:cNvGraphicFramePr>
          <p:nvPr>
            <p:extLst>
              <p:ext uri="{D42A27DB-BD31-4B8C-83A1-F6EECF244321}">
                <p14:modId xmlns:p14="http://schemas.microsoft.com/office/powerpoint/2010/main" val="2477387989"/>
              </p:ext>
            </p:extLst>
          </p:nvPr>
        </p:nvGraphicFramePr>
        <p:xfrm>
          <a:off x="6224049" y="2304108"/>
          <a:ext cx="1033615" cy="477330"/>
        </p:xfrm>
        <a:graphic>
          <a:graphicData uri="http://schemas.openxmlformats.org/presentationml/2006/ole">
            <mc:AlternateContent xmlns:mc="http://schemas.openxmlformats.org/markup-compatibility/2006">
              <mc:Choice xmlns:v="urn:schemas-microsoft-com:vml" Requires="v">
                <p:oleObj spid="_x0000_s2132705" name="Equation" r:id="rId17" imgW="685800" imgH="330200" progId="Equation.DSMT4">
                  <p:embed/>
                </p:oleObj>
              </mc:Choice>
              <mc:Fallback>
                <p:oleObj name="Equation" r:id="rId17" imgW="685800" imgH="330200" progId="Equation.DSMT4">
                  <p:embed/>
                  <p:pic>
                    <p:nvPicPr>
                      <p:cNvPr id="0" name=""/>
                      <p:cNvPicPr>
                        <a:picLocks noChangeAspect="1" noChangeArrowheads="1"/>
                      </p:cNvPicPr>
                      <p:nvPr/>
                    </p:nvPicPr>
                    <p:blipFill>
                      <a:blip r:embed="rId15"/>
                      <a:srcRect/>
                      <a:stretch>
                        <a:fillRect/>
                      </a:stretch>
                    </p:blipFill>
                    <p:spPr bwMode="auto">
                      <a:xfrm>
                        <a:off x="6224049" y="2304108"/>
                        <a:ext cx="1033615" cy="477330"/>
                      </a:xfrm>
                      <a:prstGeom prst="rect">
                        <a:avLst/>
                      </a:prstGeom>
                      <a:noFill/>
                      <a:ln>
                        <a:noFill/>
                      </a:ln>
                    </p:spPr>
                  </p:pic>
                </p:oleObj>
              </mc:Fallback>
            </mc:AlternateContent>
          </a:graphicData>
        </a:graphic>
      </p:graphicFrame>
      <p:cxnSp>
        <p:nvCxnSpPr>
          <p:cNvPr id="89" name="Straight Arrow Connector 88"/>
          <p:cNvCxnSpPr/>
          <p:nvPr/>
        </p:nvCxnSpPr>
        <p:spPr>
          <a:xfrm flipH="1">
            <a:off x="7294035" y="1715074"/>
            <a:ext cx="795865" cy="2794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p:nvPr/>
        </p:nvCxnSpPr>
        <p:spPr>
          <a:xfrm>
            <a:off x="8166101" y="1715074"/>
            <a:ext cx="795865" cy="2794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91" name="TextBox 90"/>
          <p:cNvSpPr txBox="1"/>
          <p:nvPr/>
        </p:nvSpPr>
        <p:spPr>
          <a:xfrm>
            <a:off x="664300" y="2095571"/>
            <a:ext cx="3996600" cy="923330"/>
          </a:xfrm>
          <a:prstGeom prst="rect">
            <a:avLst/>
          </a:prstGeom>
          <a:noFill/>
        </p:spPr>
        <p:txBody>
          <a:bodyPr wrap="square" rtlCol="0">
            <a:spAutoFit/>
          </a:bodyPr>
          <a:lstStyle/>
          <a:p>
            <a:r>
              <a:rPr lang="en-US" dirty="0">
                <a:solidFill>
                  <a:srgbClr val="FF0000"/>
                </a:solidFill>
                <a:latin typeface="Apple Chancery"/>
                <a:cs typeface="Apple Chancery"/>
              </a:rPr>
              <a:t>There will be </a:t>
            </a:r>
            <a:r>
              <a:rPr lang="en-US" dirty="0">
                <a:latin typeface="Times New Roman"/>
                <a:cs typeface="Times New Roman"/>
              </a:rPr>
              <a:t>an </a:t>
            </a:r>
            <a:r>
              <a:rPr lang="en-US" i="1" dirty="0">
                <a:latin typeface="Times New Roman"/>
                <a:cs typeface="Times New Roman"/>
              </a:rPr>
              <a:t>E-</a:t>
            </a:r>
            <a:r>
              <a:rPr lang="en-US" i="1" dirty="0" err="1">
                <a:latin typeface="Times New Roman"/>
                <a:cs typeface="Times New Roman"/>
              </a:rPr>
              <a:t>fld</a:t>
            </a:r>
            <a:r>
              <a:rPr lang="en-US" i="1" dirty="0">
                <a:latin typeface="Times New Roman"/>
                <a:cs typeface="Times New Roman"/>
              </a:rPr>
              <a:t> </a:t>
            </a:r>
            <a:r>
              <a:rPr lang="en-US" dirty="0">
                <a:latin typeface="Times New Roman"/>
                <a:cs typeface="Times New Roman"/>
              </a:rPr>
              <a:t>at (x,0).  By inspection, its x-components will add to zero leaving it with only y-components.</a:t>
            </a:r>
            <a:endParaRPr lang="en-US" sz="2400" dirty="0">
              <a:solidFill>
                <a:srgbClr val="0000FF"/>
              </a:solidFill>
              <a:latin typeface="Times New Roman"/>
              <a:cs typeface="Times New Roman"/>
            </a:endParaRPr>
          </a:p>
        </p:txBody>
      </p:sp>
      <p:sp>
        <p:nvSpPr>
          <p:cNvPr id="92" name="TextBox 91"/>
          <p:cNvSpPr txBox="1"/>
          <p:nvPr/>
        </p:nvSpPr>
        <p:spPr>
          <a:xfrm>
            <a:off x="368438" y="3104942"/>
            <a:ext cx="8655953" cy="400110"/>
          </a:xfrm>
          <a:prstGeom prst="rect">
            <a:avLst/>
          </a:prstGeom>
          <a:noFill/>
        </p:spPr>
        <p:txBody>
          <a:bodyPr wrap="square" rtlCol="0">
            <a:spAutoFit/>
          </a:bodyPr>
          <a:lstStyle/>
          <a:p>
            <a:r>
              <a:rPr lang="en-US" sz="2000" dirty="0">
                <a:solidFill>
                  <a:srgbClr val="FF0000"/>
                </a:solidFill>
                <a:latin typeface="Apple Chancery"/>
                <a:cs typeface="Apple Chancery"/>
              </a:rPr>
              <a:t>b.) </a:t>
            </a:r>
            <a:r>
              <a:rPr lang="en-US" sz="2000" dirty="0">
                <a:solidFill>
                  <a:srgbClr val="0000FF"/>
                </a:solidFill>
                <a:latin typeface="Times New Roman"/>
                <a:cs typeface="Times New Roman"/>
              </a:rPr>
              <a:t>Is there </a:t>
            </a:r>
            <a:r>
              <a:rPr lang="en-US" sz="2000" dirty="0">
                <a:latin typeface="Times New Roman"/>
                <a:cs typeface="Times New Roman"/>
              </a:rPr>
              <a:t>an </a:t>
            </a:r>
            <a:r>
              <a:rPr lang="en-US" sz="2000" i="1" dirty="0">
                <a:solidFill>
                  <a:srgbClr val="FF0000"/>
                </a:solidFill>
                <a:latin typeface="Times New Roman"/>
                <a:cs typeface="Times New Roman"/>
              </a:rPr>
              <a:t>absolute electric potential </a:t>
            </a:r>
            <a:r>
              <a:rPr lang="en-US" sz="2000" dirty="0">
                <a:latin typeface="Times New Roman"/>
                <a:cs typeface="Times New Roman"/>
              </a:rPr>
              <a:t>at </a:t>
            </a:r>
            <a:r>
              <a:rPr lang="en-US" sz="2000" dirty="0">
                <a:solidFill>
                  <a:srgbClr val="FF0000"/>
                </a:solidFill>
                <a:latin typeface="Times New Roman"/>
                <a:cs typeface="Times New Roman"/>
              </a:rPr>
              <a:t>(x,0)</a:t>
            </a:r>
            <a:r>
              <a:rPr lang="en-US" sz="2000" dirty="0">
                <a:latin typeface="Times New Roman"/>
                <a:cs typeface="Times New Roman"/>
              </a:rPr>
              <a:t>.  </a:t>
            </a:r>
            <a:r>
              <a:rPr lang="en-US" sz="2000" dirty="0">
                <a:solidFill>
                  <a:srgbClr val="0000FF"/>
                </a:solidFill>
                <a:latin typeface="Times New Roman"/>
                <a:cs typeface="Times New Roman"/>
              </a:rPr>
              <a:t>If so</a:t>
            </a:r>
            <a:r>
              <a:rPr lang="en-US" sz="2000" dirty="0">
                <a:latin typeface="Times New Roman"/>
                <a:cs typeface="Times New Roman"/>
              </a:rPr>
              <a:t>, in </a:t>
            </a:r>
            <a:r>
              <a:rPr lang="en-US" sz="2000" dirty="0">
                <a:solidFill>
                  <a:srgbClr val="0000FF"/>
                </a:solidFill>
                <a:latin typeface="Times New Roman"/>
                <a:cs typeface="Times New Roman"/>
              </a:rPr>
              <a:t>what direction </a:t>
            </a:r>
            <a:r>
              <a:rPr lang="en-US" sz="2000" dirty="0">
                <a:latin typeface="Times New Roman"/>
                <a:cs typeface="Times New Roman"/>
              </a:rPr>
              <a:t>is it? </a:t>
            </a:r>
            <a:endParaRPr lang="en-US" sz="2000" dirty="0">
              <a:solidFill>
                <a:srgbClr val="0000FF"/>
              </a:solidFill>
              <a:latin typeface="Times New Roman"/>
              <a:cs typeface="Times New Roman"/>
            </a:endParaRPr>
          </a:p>
        </p:txBody>
      </p:sp>
      <p:sp>
        <p:nvSpPr>
          <p:cNvPr id="93" name="TextBox 92"/>
          <p:cNvSpPr txBox="1"/>
          <p:nvPr/>
        </p:nvSpPr>
        <p:spPr>
          <a:xfrm>
            <a:off x="715100" y="3515975"/>
            <a:ext cx="8111436" cy="646331"/>
          </a:xfrm>
          <a:prstGeom prst="rect">
            <a:avLst/>
          </a:prstGeom>
          <a:noFill/>
        </p:spPr>
        <p:txBody>
          <a:bodyPr wrap="square" rtlCol="0">
            <a:spAutoFit/>
          </a:bodyPr>
          <a:lstStyle/>
          <a:p>
            <a:r>
              <a:rPr lang="en-US" dirty="0">
                <a:solidFill>
                  <a:srgbClr val="FF0000"/>
                </a:solidFill>
                <a:latin typeface="Apple Chancery"/>
                <a:cs typeface="Apple Chancery"/>
              </a:rPr>
              <a:t>TRICK QUESTION</a:t>
            </a:r>
            <a:r>
              <a:rPr lang="en-US" dirty="0">
                <a:latin typeface="Times New Roman"/>
                <a:cs typeface="Times New Roman"/>
              </a:rPr>
              <a:t>—</a:t>
            </a:r>
            <a:r>
              <a:rPr lang="en-US" i="1" dirty="0">
                <a:solidFill>
                  <a:srgbClr val="0000FF"/>
                </a:solidFill>
                <a:latin typeface="Times New Roman"/>
                <a:cs typeface="Times New Roman"/>
              </a:rPr>
              <a:t>electric potentials </a:t>
            </a:r>
            <a:r>
              <a:rPr lang="en-US" dirty="0">
                <a:solidFill>
                  <a:srgbClr val="0000FF"/>
                </a:solidFill>
                <a:latin typeface="Times New Roman"/>
                <a:cs typeface="Times New Roman"/>
              </a:rPr>
              <a:t>don’t have directions </a:t>
            </a:r>
            <a:r>
              <a:rPr lang="en-US" dirty="0">
                <a:latin typeface="Times New Roman"/>
                <a:cs typeface="Times New Roman"/>
              </a:rPr>
              <a:t>as they are scalars.  As for magnitude:</a:t>
            </a:r>
            <a:endParaRPr lang="en-US" sz="2400" dirty="0">
              <a:solidFill>
                <a:srgbClr val="0000FF"/>
              </a:solidFill>
              <a:latin typeface="Times New Roman"/>
              <a:cs typeface="Times New Roman"/>
            </a:endParaRPr>
          </a:p>
        </p:txBody>
      </p:sp>
      <p:sp>
        <p:nvSpPr>
          <p:cNvPr id="94" name="TextBox 93"/>
          <p:cNvSpPr txBox="1"/>
          <p:nvPr/>
        </p:nvSpPr>
        <p:spPr>
          <a:xfrm>
            <a:off x="368438" y="5543342"/>
            <a:ext cx="8655953" cy="400110"/>
          </a:xfrm>
          <a:prstGeom prst="rect">
            <a:avLst/>
          </a:prstGeom>
          <a:noFill/>
        </p:spPr>
        <p:txBody>
          <a:bodyPr wrap="square" rtlCol="0">
            <a:spAutoFit/>
          </a:bodyPr>
          <a:lstStyle/>
          <a:p>
            <a:r>
              <a:rPr lang="en-US" sz="2000" dirty="0">
                <a:solidFill>
                  <a:srgbClr val="FF0000"/>
                </a:solidFill>
                <a:latin typeface="Apple Chancery"/>
                <a:cs typeface="Apple Chancery"/>
              </a:rPr>
              <a:t>c.) </a:t>
            </a:r>
            <a:r>
              <a:rPr lang="en-US" sz="2000" dirty="0">
                <a:solidFill>
                  <a:srgbClr val="FF0000"/>
                </a:solidFill>
                <a:latin typeface="Times New Roman"/>
                <a:cs typeface="Times New Roman"/>
              </a:rPr>
              <a:t>Does this </a:t>
            </a:r>
            <a:r>
              <a:rPr lang="en-US" sz="2000" dirty="0">
                <a:latin typeface="Times New Roman"/>
                <a:cs typeface="Times New Roman"/>
              </a:rPr>
              <a:t>make sense?</a:t>
            </a:r>
            <a:endParaRPr lang="en-US" sz="2000" dirty="0">
              <a:solidFill>
                <a:srgbClr val="0000FF"/>
              </a:solidFill>
              <a:latin typeface="Times New Roman"/>
              <a:cs typeface="Times New Roman"/>
            </a:endParaRPr>
          </a:p>
        </p:txBody>
      </p:sp>
      <p:sp>
        <p:nvSpPr>
          <p:cNvPr id="95" name="TextBox 94"/>
          <p:cNvSpPr txBox="1"/>
          <p:nvPr/>
        </p:nvSpPr>
        <p:spPr>
          <a:xfrm>
            <a:off x="1032564" y="6021169"/>
            <a:ext cx="8111436" cy="369332"/>
          </a:xfrm>
          <a:prstGeom prst="rect">
            <a:avLst/>
          </a:prstGeom>
          <a:noFill/>
        </p:spPr>
        <p:txBody>
          <a:bodyPr wrap="square" rtlCol="0">
            <a:spAutoFit/>
          </a:bodyPr>
          <a:lstStyle/>
          <a:p>
            <a:r>
              <a:rPr lang="en-US" dirty="0">
                <a:solidFill>
                  <a:srgbClr val="FF0000"/>
                </a:solidFill>
                <a:latin typeface="Apple Chancery"/>
                <a:cs typeface="Apple Chancery"/>
              </a:rPr>
              <a:t>Yes, if you </a:t>
            </a:r>
            <a:r>
              <a:rPr lang="en-US" dirty="0">
                <a:solidFill>
                  <a:srgbClr val="0000FF"/>
                </a:solidFill>
                <a:latin typeface="Times New Roman"/>
                <a:cs typeface="Times New Roman"/>
              </a:rPr>
              <a:t>understand</a:t>
            </a:r>
            <a:r>
              <a:rPr lang="en-US" dirty="0">
                <a:latin typeface="Times New Roman"/>
                <a:cs typeface="Times New Roman"/>
              </a:rPr>
              <a:t> how </a:t>
            </a:r>
            <a:r>
              <a:rPr lang="en-US" i="1" dirty="0">
                <a:solidFill>
                  <a:srgbClr val="FF0000"/>
                </a:solidFill>
                <a:latin typeface="Times New Roman"/>
                <a:cs typeface="Times New Roman"/>
              </a:rPr>
              <a:t>E-</a:t>
            </a:r>
            <a:r>
              <a:rPr lang="en-US" i="1" dirty="0" err="1">
                <a:solidFill>
                  <a:srgbClr val="FF0000"/>
                </a:solidFill>
                <a:latin typeface="Times New Roman"/>
                <a:cs typeface="Times New Roman"/>
              </a:rPr>
              <a:t>flds</a:t>
            </a:r>
            <a:r>
              <a:rPr lang="en-US" i="1" dirty="0">
                <a:solidFill>
                  <a:srgbClr val="FF0000"/>
                </a:solidFill>
                <a:latin typeface="Times New Roman"/>
                <a:cs typeface="Times New Roman"/>
              </a:rPr>
              <a:t> </a:t>
            </a:r>
            <a:r>
              <a:rPr lang="en-US" dirty="0">
                <a:latin typeface="Times New Roman"/>
                <a:cs typeface="Times New Roman"/>
              </a:rPr>
              <a:t>and </a:t>
            </a:r>
            <a:r>
              <a:rPr lang="en-US" i="1" dirty="0">
                <a:solidFill>
                  <a:srgbClr val="FF0000"/>
                </a:solidFill>
                <a:latin typeface="Times New Roman"/>
                <a:cs typeface="Times New Roman"/>
              </a:rPr>
              <a:t>voltage </a:t>
            </a:r>
            <a:r>
              <a:rPr lang="en-US" i="1" dirty="0" err="1">
                <a:solidFill>
                  <a:srgbClr val="FF0000"/>
                </a:solidFill>
                <a:latin typeface="Times New Roman"/>
                <a:cs typeface="Times New Roman"/>
              </a:rPr>
              <a:t>flds</a:t>
            </a:r>
            <a:r>
              <a:rPr lang="en-US" i="1" dirty="0">
                <a:solidFill>
                  <a:srgbClr val="FF0000"/>
                </a:solidFill>
                <a:latin typeface="Times New Roman"/>
                <a:cs typeface="Times New Roman"/>
              </a:rPr>
              <a:t> </a:t>
            </a:r>
            <a:r>
              <a:rPr lang="en-US" dirty="0">
                <a:solidFill>
                  <a:srgbClr val="0000FF"/>
                </a:solidFill>
                <a:latin typeface="Times New Roman"/>
                <a:cs typeface="Times New Roman"/>
              </a:rPr>
              <a:t>are related </a:t>
            </a:r>
            <a:r>
              <a:rPr lang="en-US" dirty="0">
                <a:latin typeface="Times New Roman"/>
                <a:cs typeface="Times New Roman"/>
              </a:rPr>
              <a:t>to one another.</a:t>
            </a:r>
            <a:endParaRPr lang="en-US" sz="2400" dirty="0">
              <a:solidFill>
                <a:srgbClr val="0000FF"/>
              </a:solidFill>
              <a:latin typeface="Times New Roman"/>
              <a:cs typeface="Times New Roman"/>
            </a:endParaRPr>
          </a:p>
        </p:txBody>
      </p:sp>
    </p:spTree>
    <p:extLst>
      <p:ext uri="{BB962C8B-B14F-4D97-AF65-F5344CB8AC3E}">
        <p14:creationId xmlns:p14="http://schemas.microsoft.com/office/powerpoint/2010/main" val="157124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dissolve">
                                      <p:cBhvr>
                                        <p:cTn id="7" dur="500"/>
                                        <p:tgtEl>
                                          <p:spTgt spid="91"/>
                                        </p:tgtEl>
                                      </p:cBhvr>
                                    </p:animEffect>
                                  </p:childTnLst>
                                </p:cTn>
                              </p:par>
                              <p:par>
                                <p:cTn id="8" presetID="9" presetClass="entr" presetSubtype="0" fill="hold"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dissolve">
                                      <p:cBhvr>
                                        <p:cTn id="10" dur="500"/>
                                        <p:tgtEl>
                                          <p:spTgt spid="89"/>
                                        </p:tgtEl>
                                      </p:cBhvr>
                                    </p:animEffect>
                                  </p:childTnLst>
                                </p:cTn>
                              </p:par>
                              <p:par>
                                <p:cTn id="11" presetID="9" presetClass="entr" presetSubtype="0" fill="hold" nodeType="withEffect">
                                  <p:stCondLst>
                                    <p:cond delay="0"/>
                                  </p:stCondLst>
                                  <p:childTnLst>
                                    <p:set>
                                      <p:cBhvr>
                                        <p:cTn id="12" dur="1" fill="hold">
                                          <p:stCondLst>
                                            <p:cond delay="0"/>
                                          </p:stCondLst>
                                        </p:cTn>
                                        <p:tgtEl>
                                          <p:spTgt spid="90"/>
                                        </p:tgtEl>
                                        <p:attrNameLst>
                                          <p:attrName>style.visibility</p:attrName>
                                        </p:attrNameLst>
                                      </p:cBhvr>
                                      <p:to>
                                        <p:strVal val="visible"/>
                                      </p:to>
                                    </p:set>
                                    <p:animEffect transition="in" filter="dissolve">
                                      <p:cBhvr>
                                        <p:cTn id="13" dur="500"/>
                                        <p:tgtEl>
                                          <p:spTgt spid="90"/>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2"/>
                                        </p:tgtEl>
                                        <p:attrNameLst>
                                          <p:attrName>style.visibility</p:attrName>
                                        </p:attrNameLst>
                                      </p:cBhvr>
                                      <p:to>
                                        <p:strVal val="visible"/>
                                      </p:to>
                                    </p:set>
                                    <p:animEffect transition="in" filter="dissolve">
                                      <p:cBhvr>
                                        <p:cTn id="18" dur="500"/>
                                        <p:tgtEl>
                                          <p:spTgt spid="92"/>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93"/>
                                        </p:tgtEl>
                                        <p:attrNameLst>
                                          <p:attrName>style.visibility</p:attrName>
                                        </p:attrNameLst>
                                      </p:cBhvr>
                                      <p:to>
                                        <p:strVal val="visible"/>
                                      </p:to>
                                    </p:set>
                                    <p:animEffect transition="in" filter="dissolve">
                                      <p:cBhvr>
                                        <p:cTn id="23" dur="500"/>
                                        <p:tgtEl>
                                          <p:spTgt spid="93"/>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dissolve">
                                      <p:cBhvr>
                                        <p:cTn id="28" dur="500"/>
                                        <p:tgtEl>
                                          <p:spTgt spid="52"/>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94"/>
                                        </p:tgtEl>
                                        <p:attrNameLst>
                                          <p:attrName>style.visibility</p:attrName>
                                        </p:attrNameLst>
                                      </p:cBhvr>
                                      <p:to>
                                        <p:strVal val="visible"/>
                                      </p:to>
                                    </p:set>
                                    <p:animEffect transition="in" filter="dissolve">
                                      <p:cBhvr>
                                        <p:cTn id="33" dur="500"/>
                                        <p:tgtEl>
                                          <p:spTgt spid="94"/>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95"/>
                                        </p:tgtEl>
                                        <p:attrNameLst>
                                          <p:attrName>style.visibility</p:attrName>
                                        </p:attrNameLst>
                                      </p:cBhvr>
                                      <p:to>
                                        <p:strVal val="visible"/>
                                      </p:to>
                                    </p:set>
                                    <p:animEffect transition="in" filter="dissolve">
                                      <p:cBhvr>
                                        <p:cTn id="38"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p:bldP spid="93" grpId="0"/>
      <p:bldP spid="94" grpId="0"/>
      <p:bldP spid="95"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27.)</a:t>
            </a:r>
          </a:p>
        </p:txBody>
      </p:sp>
      <p:sp>
        <p:nvSpPr>
          <p:cNvPr id="27" name="TextBox 26"/>
          <p:cNvSpPr txBox="1"/>
          <p:nvPr/>
        </p:nvSpPr>
        <p:spPr>
          <a:xfrm>
            <a:off x="278326" y="716950"/>
            <a:ext cx="3353874" cy="1631216"/>
          </a:xfrm>
          <a:prstGeom prst="rect">
            <a:avLst/>
          </a:prstGeom>
          <a:noFill/>
        </p:spPr>
        <p:txBody>
          <a:bodyPr wrap="square" rtlCol="0">
            <a:spAutoFit/>
          </a:bodyPr>
          <a:lstStyle/>
          <a:p>
            <a:r>
              <a:rPr lang="en-US" sz="2000" dirty="0">
                <a:solidFill>
                  <a:srgbClr val="FF0000"/>
                </a:solidFill>
                <a:latin typeface="Apple Chancery"/>
                <a:cs typeface="Apple Chancery"/>
              </a:rPr>
              <a:t>c.) How would </a:t>
            </a:r>
            <a:r>
              <a:rPr lang="en-US" sz="2000" dirty="0">
                <a:latin typeface="Times New Roman"/>
                <a:cs typeface="Times New Roman"/>
              </a:rPr>
              <a:t>the problem change if the </a:t>
            </a:r>
            <a:r>
              <a:rPr lang="en-US" sz="2000" dirty="0">
                <a:solidFill>
                  <a:srgbClr val="0000FF"/>
                </a:solidFill>
                <a:latin typeface="Times New Roman"/>
                <a:cs typeface="Times New Roman"/>
              </a:rPr>
              <a:t>charges</a:t>
            </a:r>
            <a:r>
              <a:rPr lang="en-US" sz="2000" dirty="0">
                <a:latin typeface="Times New Roman"/>
                <a:cs typeface="Times New Roman"/>
              </a:rPr>
              <a:t> were </a:t>
            </a:r>
            <a:r>
              <a:rPr lang="en-US" sz="2000" dirty="0">
                <a:solidFill>
                  <a:srgbClr val="0000FF"/>
                </a:solidFill>
                <a:latin typeface="Times New Roman"/>
                <a:cs typeface="Times New Roman"/>
              </a:rPr>
              <a:t>no longer the same </a:t>
            </a:r>
            <a:r>
              <a:rPr lang="en-US" sz="2000" dirty="0">
                <a:latin typeface="Times New Roman"/>
                <a:cs typeface="Times New Roman"/>
              </a:rPr>
              <a:t>and their </a:t>
            </a:r>
            <a:r>
              <a:rPr lang="en-US" sz="2000" dirty="0">
                <a:solidFill>
                  <a:srgbClr val="0000FF"/>
                </a:solidFill>
                <a:latin typeface="Times New Roman"/>
                <a:cs typeface="Times New Roman"/>
              </a:rPr>
              <a:t>positions no longer symmetric?</a:t>
            </a:r>
          </a:p>
        </p:txBody>
      </p:sp>
      <p:cxnSp>
        <p:nvCxnSpPr>
          <p:cNvPr id="31" name="Straight Connector 30"/>
          <p:cNvCxnSpPr/>
          <p:nvPr/>
        </p:nvCxnSpPr>
        <p:spPr>
          <a:xfrm flipH="1">
            <a:off x="4228409" y="2195078"/>
            <a:ext cx="2590797" cy="887604"/>
          </a:xfrm>
          <a:prstGeom prst="line">
            <a:avLst/>
          </a:prstGeom>
          <a:ln w="9525" cap="flat" cmpd="sng" algn="ctr">
            <a:solidFill>
              <a:schemeClr val="tx1"/>
            </a:solidFill>
            <a:prstDash val="lg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flipV="1">
            <a:off x="4228410" y="540038"/>
            <a:ext cx="2646875" cy="1509772"/>
          </a:xfrm>
          <a:prstGeom prst="line">
            <a:avLst/>
          </a:prstGeom>
          <a:ln w="9525" cap="flat" cmpd="sng" algn="ctr">
            <a:solidFill>
              <a:schemeClr val="tx1"/>
            </a:solidFill>
            <a:prstDash val="lg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44" name="Object 43"/>
          <p:cNvGraphicFramePr>
            <a:graphicFrameLocks noChangeAspect="1"/>
          </p:cNvGraphicFramePr>
          <p:nvPr>
            <p:extLst>
              <p:ext uri="{D42A27DB-BD31-4B8C-83A1-F6EECF244321}">
                <p14:modId xmlns:p14="http://schemas.microsoft.com/office/powerpoint/2010/main" val="630628130"/>
              </p:ext>
            </p:extLst>
          </p:nvPr>
        </p:nvGraphicFramePr>
        <p:xfrm>
          <a:off x="6654800" y="2276475"/>
          <a:ext cx="1531938" cy="730250"/>
        </p:xfrm>
        <a:graphic>
          <a:graphicData uri="http://schemas.openxmlformats.org/presentationml/2006/ole">
            <mc:AlternateContent xmlns:mc="http://schemas.openxmlformats.org/markup-compatibility/2006">
              <mc:Choice xmlns:v="urn:schemas-microsoft-com:vml" Requires="v">
                <p:oleObj spid="_x0000_s2254211" name="Equation" r:id="rId4" imgW="1117600" imgH="533400" progId="Equation.DSMT4">
                  <p:embed/>
                </p:oleObj>
              </mc:Choice>
              <mc:Fallback>
                <p:oleObj name="Equation" r:id="rId4" imgW="1117600" imgH="533400" progId="Equation.DSMT4">
                  <p:embed/>
                  <p:pic>
                    <p:nvPicPr>
                      <p:cNvPr id="0" name=""/>
                      <p:cNvPicPr/>
                      <p:nvPr/>
                    </p:nvPicPr>
                    <p:blipFill>
                      <a:blip r:embed="rId5"/>
                      <a:stretch>
                        <a:fillRect/>
                      </a:stretch>
                    </p:blipFill>
                    <p:spPr>
                      <a:xfrm>
                        <a:off x="6654800" y="2276475"/>
                        <a:ext cx="1531938" cy="730250"/>
                      </a:xfrm>
                      <a:prstGeom prst="rect">
                        <a:avLst/>
                      </a:prstGeom>
                    </p:spPr>
                  </p:pic>
                </p:oleObj>
              </mc:Fallback>
            </mc:AlternateContent>
          </a:graphicData>
        </a:graphic>
      </p:graphicFrame>
      <p:graphicFrame>
        <p:nvGraphicFramePr>
          <p:cNvPr id="25" name="Object 2"/>
          <p:cNvGraphicFramePr>
            <a:graphicFrameLocks noChangeAspect="1"/>
          </p:cNvGraphicFramePr>
          <p:nvPr>
            <p:extLst>
              <p:ext uri="{D42A27DB-BD31-4B8C-83A1-F6EECF244321}">
                <p14:modId xmlns:p14="http://schemas.microsoft.com/office/powerpoint/2010/main" val="1335845358"/>
              </p:ext>
            </p:extLst>
          </p:nvPr>
        </p:nvGraphicFramePr>
        <p:xfrm>
          <a:off x="6953779" y="1979041"/>
          <a:ext cx="484717" cy="284453"/>
        </p:xfrm>
        <a:graphic>
          <a:graphicData uri="http://schemas.openxmlformats.org/presentationml/2006/ole">
            <mc:AlternateContent xmlns:mc="http://schemas.openxmlformats.org/markup-compatibility/2006">
              <mc:Choice xmlns:v="urn:schemas-microsoft-com:vml" Requires="v">
                <p:oleObj spid="_x0000_s2254212" name="Equation" r:id="rId6" imgW="368300" imgH="228600" progId="Equation.DSMT4">
                  <p:embed/>
                </p:oleObj>
              </mc:Choice>
              <mc:Fallback>
                <p:oleObj name="Equation" r:id="rId6" imgW="36830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53779" y="1979041"/>
                        <a:ext cx="484717" cy="284453"/>
                      </a:xfrm>
                      <a:prstGeom prst="rect">
                        <a:avLst/>
                      </a:prstGeom>
                      <a:noFill/>
                      <a:ln>
                        <a:noFill/>
                      </a:ln>
                    </p:spPr>
                  </p:pic>
                </p:oleObj>
              </mc:Fallback>
            </mc:AlternateContent>
          </a:graphicData>
        </a:graphic>
      </p:graphicFrame>
      <p:graphicFrame>
        <p:nvGraphicFramePr>
          <p:cNvPr id="19" name="Object 2"/>
          <p:cNvGraphicFramePr>
            <a:graphicFrameLocks noChangeAspect="1"/>
          </p:cNvGraphicFramePr>
          <p:nvPr>
            <p:extLst>
              <p:ext uri="{D42A27DB-BD31-4B8C-83A1-F6EECF244321}">
                <p14:modId xmlns:p14="http://schemas.microsoft.com/office/powerpoint/2010/main" val="538211890"/>
              </p:ext>
            </p:extLst>
          </p:nvPr>
        </p:nvGraphicFramePr>
        <p:xfrm>
          <a:off x="3978377" y="2924107"/>
          <a:ext cx="474663" cy="300037"/>
        </p:xfrm>
        <a:graphic>
          <a:graphicData uri="http://schemas.openxmlformats.org/presentationml/2006/ole">
            <mc:AlternateContent xmlns:mc="http://schemas.openxmlformats.org/markup-compatibility/2006">
              <mc:Choice xmlns:v="urn:schemas-microsoft-com:vml" Requires="v">
                <p:oleObj spid="_x0000_s2254213" name="Equation" r:id="rId8" imgW="304800" imgH="203200" progId="Equation.DSMT4">
                  <p:embed/>
                </p:oleObj>
              </mc:Choice>
              <mc:Fallback>
                <p:oleObj name="Equation" r:id="rId8" imgW="304800" imgH="203200" progId="Equation.DSMT4">
                  <p:embed/>
                  <p:pic>
                    <p:nvPicPr>
                      <p:cNvPr id="0" name=""/>
                      <p:cNvPicPr>
                        <a:picLocks noChangeAspect="1" noChangeArrowheads="1"/>
                      </p:cNvPicPr>
                      <p:nvPr/>
                    </p:nvPicPr>
                    <p:blipFill>
                      <a:blip r:embed="rId9"/>
                      <a:srcRect/>
                      <a:stretch>
                        <a:fillRect/>
                      </a:stretch>
                    </p:blipFill>
                    <p:spPr bwMode="auto">
                      <a:xfrm>
                        <a:off x="3978377" y="2924107"/>
                        <a:ext cx="474663" cy="3000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graphicFrame>
        <p:nvGraphicFramePr>
          <p:cNvPr id="20" name="Object 2"/>
          <p:cNvGraphicFramePr>
            <a:graphicFrameLocks noChangeAspect="1"/>
          </p:cNvGraphicFramePr>
          <p:nvPr>
            <p:extLst>
              <p:ext uri="{D42A27DB-BD31-4B8C-83A1-F6EECF244321}">
                <p14:modId xmlns:p14="http://schemas.microsoft.com/office/powerpoint/2010/main" val="3089522996"/>
              </p:ext>
            </p:extLst>
          </p:nvPr>
        </p:nvGraphicFramePr>
        <p:xfrm>
          <a:off x="4042135" y="1219239"/>
          <a:ext cx="153472" cy="161827"/>
        </p:xfrm>
        <a:graphic>
          <a:graphicData uri="http://schemas.openxmlformats.org/presentationml/2006/ole">
            <mc:AlternateContent xmlns:mc="http://schemas.openxmlformats.org/markup-compatibility/2006">
              <mc:Choice xmlns:v="urn:schemas-microsoft-com:vml" Requires="v">
                <p:oleObj spid="_x0000_s2254214" name="Equation" r:id="rId10" imgW="114300" imgH="127000" progId="Equation.DSMT4">
                  <p:embed/>
                </p:oleObj>
              </mc:Choice>
              <mc:Fallback>
                <p:oleObj name="Equation" r:id="rId10" imgW="114300" imgH="1270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42135" y="1219239"/>
                        <a:ext cx="153472" cy="161827"/>
                      </a:xfrm>
                      <a:prstGeom prst="rect">
                        <a:avLst/>
                      </a:prstGeom>
                      <a:noFill/>
                      <a:ln>
                        <a:noFill/>
                      </a:ln>
                    </p:spPr>
                  </p:pic>
                </p:oleObj>
              </mc:Fallback>
            </mc:AlternateContent>
          </a:graphicData>
        </a:graphic>
      </p:graphicFrame>
      <p:graphicFrame>
        <p:nvGraphicFramePr>
          <p:cNvPr id="24" name="Object 2"/>
          <p:cNvGraphicFramePr>
            <a:graphicFrameLocks noChangeAspect="1"/>
          </p:cNvGraphicFramePr>
          <p:nvPr>
            <p:extLst>
              <p:ext uri="{D42A27DB-BD31-4B8C-83A1-F6EECF244321}">
                <p14:modId xmlns:p14="http://schemas.microsoft.com/office/powerpoint/2010/main" val="363222941"/>
              </p:ext>
            </p:extLst>
          </p:nvPr>
        </p:nvGraphicFramePr>
        <p:xfrm>
          <a:off x="4118871" y="415419"/>
          <a:ext cx="295275" cy="300038"/>
        </p:xfrm>
        <a:graphic>
          <a:graphicData uri="http://schemas.openxmlformats.org/presentationml/2006/ole">
            <mc:AlternateContent xmlns:mc="http://schemas.openxmlformats.org/markup-compatibility/2006">
              <mc:Choice xmlns:v="urn:schemas-microsoft-com:vml" Requires="v">
                <p:oleObj spid="_x0000_s2254215" name="Equation" r:id="rId12" imgW="190500" imgH="203200" progId="Equation.DSMT4">
                  <p:embed/>
                </p:oleObj>
              </mc:Choice>
              <mc:Fallback>
                <p:oleObj name="Equation" r:id="rId12" imgW="190500" imgH="2032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18871" y="415419"/>
                        <a:ext cx="295275" cy="3000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cxnSp>
        <p:nvCxnSpPr>
          <p:cNvPr id="17" name="Straight Connector 16"/>
          <p:cNvCxnSpPr/>
          <p:nvPr/>
        </p:nvCxnSpPr>
        <p:spPr>
          <a:xfrm>
            <a:off x="4228409" y="291015"/>
            <a:ext cx="1" cy="3087185"/>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848100" y="2121268"/>
            <a:ext cx="5088935" cy="3175"/>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47" name="Object 2"/>
          <p:cNvGraphicFramePr>
            <a:graphicFrameLocks noChangeAspect="1"/>
          </p:cNvGraphicFramePr>
          <p:nvPr>
            <p:extLst>
              <p:ext uri="{D42A27DB-BD31-4B8C-83A1-F6EECF244321}">
                <p14:modId xmlns:p14="http://schemas.microsoft.com/office/powerpoint/2010/main" val="2847865014"/>
              </p:ext>
            </p:extLst>
          </p:nvPr>
        </p:nvGraphicFramePr>
        <p:xfrm>
          <a:off x="4033838" y="2428875"/>
          <a:ext cx="171450" cy="207963"/>
        </p:xfrm>
        <a:graphic>
          <a:graphicData uri="http://schemas.openxmlformats.org/presentationml/2006/ole">
            <mc:AlternateContent xmlns:mc="http://schemas.openxmlformats.org/markup-compatibility/2006">
              <mc:Choice xmlns:v="urn:schemas-microsoft-com:vml" Requires="v">
                <p:oleObj spid="_x0000_s2254216" name="Equation" r:id="rId14" imgW="127000" imgH="165100" progId="Equation.DSMT4">
                  <p:embed/>
                </p:oleObj>
              </mc:Choice>
              <mc:Fallback>
                <p:oleObj name="Equation" r:id="rId14" imgW="127000" imgH="165100" progId="Equation.DSMT4">
                  <p:embed/>
                  <p:pic>
                    <p:nvPicPr>
                      <p:cNvPr id="0" name=""/>
                      <p:cNvPicPr>
                        <a:picLocks noChangeAspect="1" noChangeArrowheads="1"/>
                      </p:cNvPicPr>
                      <p:nvPr/>
                    </p:nvPicPr>
                    <p:blipFill>
                      <a:blip r:embed="rId15"/>
                      <a:srcRect/>
                      <a:stretch>
                        <a:fillRect/>
                      </a:stretch>
                    </p:blipFill>
                    <p:spPr bwMode="auto">
                      <a:xfrm>
                        <a:off x="4033838" y="2428875"/>
                        <a:ext cx="171450" cy="207963"/>
                      </a:xfrm>
                      <a:prstGeom prst="rect">
                        <a:avLst/>
                      </a:prstGeom>
                      <a:noFill/>
                      <a:ln>
                        <a:noFill/>
                      </a:ln>
                    </p:spPr>
                  </p:pic>
                </p:oleObj>
              </mc:Fallback>
            </mc:AlternateContent>
          </a:graphicData>
        </a:graphic>
      </p:graphicFrame>
      <p:graphicFrame>
        <p:nvGraphicFramePr>
          <p:cNvPr id="80" name="Object 2"/>
          <p:cNvGraphicFramePr>
            <a:graphicFrameLocks noChangeAspect="1"/>
          </p:cNvGraphicFramePr>
          <p:nvPr>
            <p:extLst>
              <p:ext uri="{D42A27DB-BD31-4B8C-83A1-F6EECF244321}">
                <p14:modId xmlns:p14="http://schemas.microsoft.com/office/powerpoint/2010/main" val="654077862"/>
              </p:ext>
            </p:extLst>
          </p:nvPr>
        </p:nvGraphicFramePr>
        <p:xfrm>
          <a:off x="5195888" y="715457"/>
          <a:ext cx="914400" cy="422275"/>
        </p:xfrm>
        <a:graphic>
          <a:graphicData uri="http://schemas.openxmlformats.org/presentationml/2006/ole">
            <mc:AlternateContent xmlns:mc="http://schemas.openxmlformats.org/markup-compatibility/2006">
              <mc:Choice xmlns:v="urn:schemas-microsoft-com:vml" Requires="v">
                <p:oleObj spid="_x0000_s2254217" name="Equation" r:id="rId16" imgW="685800" imgH="330200" progId="Equation.DSMT4">
                  <p:embed/>
                </p:oleObj>
              </mc:Choice>
              <mc:Fallback>
                <p:oleObj name="Equation" r:id="rId16" imgW="685800" imgH="330200" progId="Equation.DSMT4">
                  <p:embed/>
                  <p:pic>
                    <p:nvPicPr>
                      <p:cNvPr id="0" name=""/>
                      <p:cNvPicPr>
                        <a:picLocks noChangeAspect="1" noChangeArrowheads="1"/>
                      </p:cNvPicPr>
                      <p:nvPr/>
                    </p:nvPicPr>
                    <p:blipFill>
                      <a:blip r:embed="rId17"/>
                      <a:srcRect/>
                      <a:stretch>
                        <a:fillRect/>
                      </a:stretch>
                    </p:blipFill>
                    <p:spPr bwMode="auto">
                      <a:xfrm>
                        <a:off x="5195888" y="715457"/>
                        <a:ext cx="914400" cy="422275"/>
                      </a:xfrm>
                      <a:prstGeom prst="rect">
                        <a:avLst/>
                      </a:prstGeom>
                      <a:noFill/>
                      <a:ln>
                        <a:noFill/>
                      </a:ln>
                    </p:spPr>
                  </p:pic>
                </p:oleObj>
              </mc:Fallback>
            </mc:AlternateContent>
          </a:graphicData>
        </a:graphic>
      </p:graphicFrame>
      <p:graphicFrame>
        <p:nvGraphicFramePr>
          <p:cNvPr id="43" name="Object 2"/>
          <p:cNvGraphicFramePr>
            <a:graphicFrameLocks noChangeAspect="1"/>
          </p:cNvGraphicFramePr>
          <p:nvPr>
            <p:extLst>
              <p:ext uri="{D42A27DB-BD31-4B8C-83A1-F6EECF244321}">
                <p14:modId xmlns:p14="http://schemas.microsoft.com/office/powerpoint/2010/main" val="4220441157"/>
              </p:ext>
            </p:extLst>
          </p:nvPr>
        </p:nvGraphicFramePr>
        <p:xfrm>
          <a:off x="5195888" y="2712969"/>
          <a:ext cx="914400" cy="422275"/>
        </p:xfrm>
        <a:graphic>
          <a:graphicData uri="http://schemas.openxmlformats.org/presentationml/2006/ole">
            <mc:AlternateContent xmlns:mc="http://schemas.openxmlformats.org/markup-compatibility/2006">
              <mc:Choice xmlns:v="urn:schemas-microsoft-com:vml" Requires="v">
                <p:oleObj spid="_x0000_s2254218" name="Equation" r:id="rId18" imgW="685800" imgH="330200" progId="Equation.DSMT4">
                  <p:embed/>
                </p:oleObj>
              </mc:Choice>
              <mc:Fallback>
                <p:oleObj name="Equation" r:id="rId18" imgW="685800" imgH="330200" progId="Equation.DSMT4">
                  <p:embed/>
                  <p:pic>
                    <p:nvPicPr>
                      <p:cNvPr id="0" name=""/>
                      <p:cNvPicPr>
                        <a:picLocks noChangeAspect="1" noChangeArrowheads="1"/>
                      </p:cNvPicPr>
                      <p:nvPr/>
                    </p:nvPicPr>
                    <p:blipFill>
                      <a:blip r:embed="rId19"/>
                      <a:srcRect/>
                      <a:stretch>
                        <a:fillRect/>
                      </a:stretch>
                    </p:blipFill>
                    <p:spPr bwMode="auto">
                      <a:xfrm>
                        <a:off x="5195888" y="2712969"/>
                        <a:ext cx="914400" cy="422275"/>
                      </a:xfrm>
                      <a:prstGeom prst="rect">
                        <a:avLst/>
                      </a:prstGeom>
                      <a:noFill/>
                      <a:ln>
                        <a:noFill/>
                      </a:ln>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3680430087"/>
              </p:ext>
            </p:extLst>
          </p:nvPr>
        </p:nvGraphicFramePr>
        <p:xfrm>
          <a:off x="6897688" y="1428750"/>
          <a:ext cx="1514475" cy="695325"/>
        </p:xfrm>
        <a:graphic>
          <a:graphicData uri="http://schemas.openxmlformats.org/presentationml/2006/ole">
            <mc:AlternateContent xmlns:mc="http://schemas.openxmlformats.org/markup-compatibility/2006">
              <mc:Choice xmlns:v="urn:schemas-microsoft-com:vml" Requires="v">
                <p:oleObj spid="_x0000_s2254219" name="Equation" r:id="rId20" imgW="1104900" imgH="508000" progId="Equation.DSMT4">
                  <p:embed/>
                </p:oleObj>
              </mc:Choice>
              <mc:Fallback>
                <p:oleObj name="Equation" r:id="rId20" imgW="1104900" imgH="508000" progId="Equation.DSMT4">
                  <p:embed/>
                  <p:pic>
                    <p:nvPicPr>
                      <p:cNvPr id="0" name=""/>
                      <p:cNvPicPr/>
                      <p:nvPr/>
                    </p:nvPicPr>
                    <p:blipFill>
                      <a:blip r:embed="rId21"/>
                      <a:stretch>
                        <a:fillRect/>
                      </a:stretch>
                    </p:blipFill>
                    <p:spPr>
                      <a:xfrm>
                        <a:off x="6897688" y="1428750"/>
                        <a:ext cx="1514475" cy="695325"/>
                      </a:xfrm>
                      <a:prstGeom prst="rect">
                        <a:avLst/>
                      </a:prstGeom>
                    </p:spPr>
                  </p:pic>
                </p:oleObj>
              </mc:Fallback>
            </mc:AlternateContent>
          </a:graphicData>
        </a:graphic>
      </p:graphicFrame>
      <p:graphicFrame>
        <p:nvGraphicFramePr>
          <p:cNvPr id="50" name="Object 49"/>
          <p:cNvGraphicFramePr>
            <a:graphicFrameLocks noChangeAspect="1"/>
          </p:cNvGraphicFramePr>
          <p:nvPr>
            <p:extLst>
              <p:ext uri="{D42A27DB-BD31-4B8C-83A1-F6EECF244321}">
                <p14:modId xmlns:p14="http://schemas.microsoft.com/office/powerpoint/2010/main" val="2441690469"/>
              </p:ext>
            </p:extLst>
          </p:nvPr>
        </p:nvGraphicFramePr>
        <p:xfrm>
          <a:off x="885031" y="3378200"/>
          <a:ext cx="4554537" cy="841444"/>
        </p:xfrm>
        <a:graphic>
          <a:graphicData uri="http://schemas.openxmlformats.org/presentationml/2006/ole">
            <mc:AlternateContent xmlns:mc="http://schemas.openxmlformats.org/markup-compatibility/2006">
              <mc:Choice xmlns:v="urn:schemas-microsoft-com:vml" Requires="v">
                <p:oleObj spid="_x0000_s2254220" name="Equation" r:id="rId22" imgW="2946400" imgH="546100" progId="Equation.DSMT4">
                  <p:embed/>
                </p:oleObj>
              </mc:Choice>
              <mc:Fallback>
                <p:oleObj name="Equation" r:id="rId22" imgW="2946400" imgH="546100" progId="Equation.DSMT4">
                  <p:embed/>
                  <p:pic>
                    <p:nvPicPr>
                      <p:cNvPr id="0" name=""/>
                      <p:cNvPicPr/>
                      <p:nvPr/>
                    </p:nvPicPr>
                    <p:blipFill>
                      <a:blip r:embed="rId23"/>
                      <a:stretch>
                        <a:fillRect/>
                      </a:stretch>
                    </p:blipFill>
                    <p:spPr>
                      <a:xfrm>
                        <a:off x="885031" y="3378200"/>
                        <a:ext cx="4554537" cy="841444"/>
                      </a:xfrm>
                      <a:prstGeom prst="rect">
                        <a:avLst/>
                      </a:prstGeom>
                    </p:spPr>
                  </p:pic>
                </p:oleObj>
              </mc:Fallback>
            </mc:AlternateContent>
          </a:graphicData>
        </a:graphic>
      </p:graphicFrame>
      <p:sp>
        <p:nvSpPr>
          <p:cNvPr id="34" name="TextBox 33"/>
          <p:cNvSpPr txBox="1"/>
          <p:nvPr/>
        </p:nvSpPr>
        <p:spPr>
          <a:xfrm>
            <a:off x="641350" y="2365187"/>
            <a:ext cx="2831961" cy="400110"/>
          </a:xfrm>
          <a:prstGeom prst="rect">
            <a:avLst/>
          </a:prstGeom>
          <a:noFill/>
        </p:spPr>
        <p:txBody>
          <a:bodyPr wrap="square" rtlCol="0">
            <a:spAutoFit/>
          </a:bodyPr>
          <a:lstStyle/>
          <a:p>
            <a:r>
              <a:rPr lang="en-US" sz="2000" dirty="0">
                <a:solidFill>
                  <a:srgbClr val="FF0000"/>
                </a:solidFill>
                <a:latin typeface="Apple Chancery"/>
                <a:cs typeface="Apple Chancery"/>
              </a:rPr>
              <a:t>The math </a:t>
            </a:r>
            <a:r>
              <a:rPr lang="en-US" sz="2000" dirty="0">
                <a:latin typeface="Times New Roman"/>
                <a:cs typeface="Times New Roman"/>
              </a:rPr>
              <a:t>shows it all.</a:t>
            </a:r>
            <a:endParaRPr lang="en-US" sz="2000" dirty="0">
              <a:solidFill>
                <a:srgbClr val="0000FF"/>
              </a:solidFill>
              <a:latin typeface="Times New Roman"/>
              <a:cs typeface="Times New Roman"/>
            </a:endParaRPr>
          </a:p>
        </p:txBody>
      </p:sp>
    </p:spTree>
    <p:extLst>
      <p:ext uri="{BB962C8B-B14F-4D97-AF65-F5344CB8AC3E}">
        <p14:creationId xmlns:p14="http://schemas.microsoft.com/office/powerpoint/2010/main" val="393291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par>
                                <p:cTn id="8" presetID="9"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dissolve">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dissolve">
                                      <p:cBhvr>
                                        <p:cTn id="15" dur="500"/>
                                        <p:tgtEl>
                                          <p:spTgt spid="34"/>
                                        </p:tgtEl>
                                      </p:cBhvr>
                                    </p:animEffect>
                                  </p:childTnLst>
                                </p:cTn>
                              </p:par>
                              <p:par>
                                <p:cTn id="16" presetID="9" presetClass="entr" presetSubtype="0" fill="hold"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dissolve">
                                      <p:cBhvr>
                                        <p:cTn id="1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18973"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a:t>
            </a:r>
          </a:p>
        </p:txBody>
      </p:sp>
      <p:sp>
        <p:nvSpPr>
          <p:cNvPr id="50" name="TextBox 49"/>
          <p:cNvSpPr txBox="1"/>
          <p:nvPr/>
        </p:nvSpPr>
        <p:spPr>
          <a:xfrm>
            <a:off x="241300" y="1835149"/>
            <a:ext cx="5956300" cy="830997"/>
          </a:xfrm>
          <a:prstGeom prst="rect">
            <a:avLst/>
          </a:prstGeom>
          <a:noFill/>
        </p:spPr>
        <p:txBody>
          <a:bodyPr wrap="square" rtlCol="0">
            <a:spAutoFit/>
          </a:bodyPr>
          <a:lstStyle/>
          <a:p>
            <a:r>
              <a:rPr lang="en-US" sz="2800" dirty="0">
                <a:solidFill>
                  <a:srgbClr val="FF0000"/>
                </a:solidFill>
                <a:latin typeface="Apple Chancery"/>
                <a:cs typeface="Apple Chancery"/>
              </a:rPr>
              <a:t>We could </a:t>
            </a:r>
            <a:r>
              <a:rPr lang="en-US" sz="2000" dirty="0">
                <a:latin typeface="Times New Roman"/>
                <a:cs typeface="Times New Roman"/>
              </a:rPr>
              <a:t>measure the amount of </a:t>
            </a:r>
            <a:r>
              <a:rPr lang="en-US" sz="2000" dirty="0">
                <a:solidFill>
                  <a:srgbClr val="FF0000"/>
                </a:solidFill>
                <a:latin typeface="Times New Roman"/>
                <a:cs typeface="Times New Roman"/>
              </a:rPr>
              <a:t>potential energy </a:t>
            </a:r>
            <a:r>
              <a:rPr lang="en-US" sz="2000" dirty="0">
                <a:latin typeface="Times New Roman"/>
                <a:cs typeface="Times New Roman"/>
              </a:rPr>
              <a:t>the </a:t>
            </a:r>
            <a:r>
              <a:rPr lang="en-US" sz="2000" dirty="0">
                <a:solidFill>
                  <a:srgbClr val="FF0000"/>
                </a:solidFill>
                <a:latin typeface="Times New Roman"/>
                <a:cs typeface="Times New Roman"/>
              </a:rPr>
              <a:t>test charge has</a:t>
            </a:r>
            <a:r>
              <a:rPr lang="en-US" sz="2000" dirty="0">
                <a:latin typeface="Times New Roman"/>
                <a:cs typeface="Times New Roman"/>
              </a:rPr>
              <a:t>, but that would be </a:t>
            </a:r>
            <a:r>
              <a:rPr lang="en-US" sz="2000" dirty="0">
                <a:solidFill>
                  <a:srgbClr val="0000FF"/>
                </a:solidFill>
                <a:latin typeface="Times New Roman"/>
                <a:cs typeface="Times New Roman"/>
              </a:rPr>
              <a:t>quite limiting </a:t>
            </a:r>
            <a:r>
              <a:rPr lang="en-US" sz="2000" dirty="0">
                <a:latin typeface="Times New Roman"/>
                <a:cs typeface="Times New Roman"/>
              </a:rPr>
              <a:t>(the</a:t>
            </a:r>
          </a:p>
        </p:txBody>
      </p:sp>
      <p:sp>
        <p:nvSpPr>
          <p:cNvPr id="43" name="TextBox 42"/>
          <p:cNvSpPr txBox="1"/>
          <p:nvPr/>
        </p:nvSpPr>
        <p:spPr>
          <a:xfrm>
            <a:off x="241300" y="511688"/>
            <a:ext cx="5829300" cy="523220"/>
          </a:xfrm>
          <a:prstGeom prst="rect">
            <a:avLst/>
          </a:prstGeom>
          <a:noFill/>
        </p:spPr>
        <p:txBody>
          <a:bodyPr wrap="square" rtlCol="0">
            <a:spAutoFit/>
          </a:bodyPr>
          <a:lstStyle/>
          <a:p>
            <a:r>
              <a:rPr lang="en-US" sz="2800" dirty="0">
                <a:solidFill>
                  <a:srgbClr val="FF0000"/>
                </a:solidFill>
                <a:latin typeface="Apple Chancery"/>
                <a:cs typeface="Apple Chancery"/>
              </a:rPr>
              <a:t>Why </a:t>
            </a:r>
            <a:r>
              <a:rPr lang="en-US" sz="2000" dirty="0">
                <a:latin typeface="Times New Roman"/>
                <a:cs typeface="Times New Roman"/>
              </a:rPr>
              <a:t>will the </a:t>
            </a:r>
            <a:r>
              <a:rPr lang="en-US" sz="2000" dirty="0">
                <a:solidFill>
                  <a:srgbClr val="0000FF"/>
                </a:solidFill>
                <a:latin typeface="Times New Roman"/>
                <a:cs typeface="Times New Roman"/>
              </a:rPr>
              <a:t>test charge accelerate?  </a:t>
            </a:r>
          </a:p>
        </p:txBody>
      </p:sp>
      <p:grpSp>
        <p:nvGrpSpPr>
          <p:cNvPr id="44" name="Group 43"/>
          <p:cNvGrpSpPr/>
          <p:nvPr/>
        </p:nvGrpSpPr>
        <p:grpSpPr>
          <a:xfrm>
            <a:off x="7036793" y="1149349"/>
            <a:ext cx="368300" cy="368300"/>
            <a:chOff x="7010400" y="1295400"/>
            <a:chExt cx="368300" cy="368300"/>
          </a:xfrm>
        </p:grpSpPr>
        <p:sp>
          <p:nvSpPr>
            <p:cNvPr id="45" name="Oval 44"/>
            <p:cNvSpPr/>
            <p:nvPr/>
          </p:nvSpPr>
          <p:spPr>
            <a:xfrm>
              <a:off x="7010400" y="1295400"/>
              <a:ext cx="368300" cy="3683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4" name="Object 53"/>
            <p:cNvGraphicFramePr>
              <a:graphicFrameLocks noChangeAspect="1"/>
            </p:cNvGraphicFramePr>
            <p:nvPr>
              <p:extLst>
                <p:ext uri="{D42A27DB-BD31-4B8C-83A1-F6EECF244321}">
                  <p14:modId xmlns:p14="http://schemas.microsoft.com/office/powerpoint/2010/main" val="4283809645"/>
                </p:ext>
              </p:extLst>
            </p:nvPr>
          </p:nvGraphicFramePr>
          <p:xfrm>
            <a:off x="7061200" y="1336675"/>
            <a:ext cx="255587" cy="300038"/>
          </p:xfrm>
          <a:graphic>
            <a:graphicData uri="http://schemas.openxmlformats.org/presentationml/2006/ole">
              <mc:AlternateContent xmlns:mc="http://schemas.openxmlformats.org/markup-compatibility/2006">
                <mc:Choice xmlns:v="urn:schemas-microsoft-com:vml" Requires="v">
                  <p:oleObj spid="_x0000_s1357" name="Equation" r:id="rId4" imgW="152400" imgH="177800" progId="Equation.DSMT4">
                    <p:embed/>
                  </p:oleObj>
                </mc:Choice>
                <mc:Fallback>
                  <p:oleObj name="Equation" r:id="rId4" imgW="152400" imgH="177800" progId="Equation.DSMT4">
                    <p:embed/>
                    <p:pic>
                      <p:nvPicPr>
                        <p:cNvPr id="0" name=""/>
                        <p:cNvPicPr/>
                        <p:nvPr/>
                      </p:nvPicPr>
                      <p:blipFill>
                        <a:blip r:embed="rId5"/>
                        <a:stretch>
                          <a:fillRect/>
                        </a:stretch>
                      </p:blipFill>
                      <p:spPr>
                        <a:xfrm>
                          <a:off x="7061200" y="1336675"/>
                          <a:ext cx="255587" cy="300038"/>
                        </a:xfrm>
                        <a:prstGeom prst="rect">
                          <a:avLst/>
                        </a:prstGeom>
                      </p:spPr>
                    </p:pic>
                  </p:oleObj>
                </mc:Fallback>
              </mc:AlternateContent>
            </a:graphicData>
          </a:graphic>
        </p:graphicFrame>
      </p:grpSp>
      <p:grpSp>
        <p:nvGrpSpPr>
          <p:cNvPr id="55" name="Group 54"/>
          <p:cNvGrpSpPr/>
          <p:nvPr/>
        </p:nvGrpSpPr>
        <p:grpSpPr>
          <a:xfrm>
            <a:off x="6319243" y="431799"/>
            <a:ext cx="1808163" cy="1817687"/>
            <a:chOff x="6180138" y="762000"/>
            <a:chExt cx="1808163" cy="1817687"/>
          </a:xfrm>
        </p:grpSpPr>
        <p:grpSp>
          <p:nvGrpSpPr>
            <p:cNvPr id="56" name="Group 55"/>
            <p:cNvGrpSpPr/>
            <p:nvPr/>
          </p:nvGrpSpPr>
          <p:grpSpPr>
            <a:xfrm>
              <a:off x="6180138" y="762000"/>
              <a:ext cx="1804988" cy="1803400"/>
              <a:chOff x="6180138" y="762000"/>
              <a:chExt cx="1804988" cy="1803400"/>
            </a:xfrm>
          </p:grpSpPr>
          <p:cxnSp>
            <p:nvCxnSpPr>
              <p:cNvPr id="62" name="Straight Arrow Connector 61"/>
              <p:cNvCxnSpPr/>
              <p:nvPr/>
            </p:nvCxnSpPr>
            <p:spPr>
              <a:xfrm flipH="1" flipV="1">
                <a:off x="7073900" y="7620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H="1">
                <a:off x="7073900" y="188595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rot="5400000" flipH="1" flipV="1">
                <a:off x="7641432" y="13208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rot="5400000" flipH="1">
                <a:off x="6515894" y="1312862"/>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57" name="Group 56"/>
            <p:cNvGrpSpPr/>
            <p:nvPr/>
          </p:nvGrpSpPr>
          <p:grpSpPr>
            <a:xfrm rot="2700000">
              <a:off x="6184107" y="775493"/>
              <a:ext cx="1804988" cy="1803400"/>
              <a:chOff x="6180138" y="762000"/>
              <a:chExt cx="1804988" cy="1803400"/>
            </a:xfrm>
          </p:grpSpPr>
          <p:cxnSp>
            <p:nvCxnSpPr>
              <p:cNvPr id="58" name="Straight Arrow Connector 57"/>
              <p:cNvCxnSpPr/>
              <p:nvPr/>
            </p:nvCxnSpPr>
            <p:spPr>
              <a:xfrm flipH="1" flipV="1">
                <a:off x="7073900" y="7620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H="1">
                <a:off x="7073900" y="188595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rot="5400000" flipH="1" flipV="1">
                <a:off x="7641432" y="13208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rot="5400000" flipH="1">
                <a:off x="6515894" y="1312862"/>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grpSp>
        <p:nvGrpSpPr>
          <p:cNvPr id="66" name="Group 65"/>
          <p:cNvGrpSpPr/>
          <p:nvPr/>
        </p:nvGrpSpPr>
        <p:grpSpPr>
          <a:xfrm rot="1298036">
            <a:off x="6326973" y="432833"/>
            <a:ext cx="1808163" cy="1817687"/>
            <a:chOff x="6180138" y="762000"/>
            <a:chExt cx="1808163" cy="1817687"/>
          </a:xfrm>
        </p:grpSpPr>
        <p:grpSp>
          <p:nvGrpSpPr>
            <p:cNvPr id="67" name="Group 66"/>
            <p:cNvGrpSpPr/>
            <p:nvPr/>
          </p:nvGrpSpPr>
          <p:grpSpPr>
            <a:xfrm>
              <a:off x="6180138" y="762000"/>
              <a:ext cx="1804988" cy="1803400"/>
              <a:chOff x="6180138" y="762000"/>
              <a:chExt cx="1804988" cy="1803400"/>
            </a:xfrm>
          </p:grpSpPr>
          <p:cxnSp>
            <p:nvCxnSpPr>
              <p:cNvPr id="73" name="Straight Arrow Connector 72"/>
              <p:cNvCxnSpPr/>
              <p:nvPr/>
            </p:nvCxnSpPr>
            <p:spPr>
              <a:xfrm flipH="1" flipV="1">
                <a:off x="7073900" y="7620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flipH="1">
                <a:off x="7073900" y="188595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rot="5400000" flipH="1" flipV="1">
                <a:off x="7641432" y="13208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rot="5400000" flipH="1">
                <a:off x="6515894" y="1312862"/>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68" name="Group 67"/>
            <p:cNvGrpSpPr/>
            <p:nvPr/>
          </p:nvGrpSpPr>
          <p:grpSpPr>
            <a:xfrm rot="2700000">
              <a:off x="6184107" y="775493"/>
              <a:ext cx="1804988" cy="1803400"/>
              <a:chOff x="6180138" y="762000"/>
              <a:chExt cx="1804988" cy="1803400"/>
            </a:xfrm>
          </p:grpSpPr>
          <p:cxnSp>
            <p:nvCxnSpPr>
              <p:cNvPr id="69" name="Straight Arrow Connector 68"/>
              <p:cNvCxnSpPr/>
              <p:nvPr/>
            </p:nvCxnSpPr>
            <p:spPr>
              <a:xfrm flipH="1" flipV="1">
                <a:off x="7073900" y="7620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H="1">
                <a:off x="7073900" y="188595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rot="5400000" flipH="1" flipV="1">
                <a:off x="7641432" y="13208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rot="5400000" flipH="1">
                <a:off x="6515894" y="1312862"/>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graphicFrame>
        <p:nvGraphicFramePr>
          <p:cNvPr id="78" name="Object 77"/>
          <p:cNvGraphicFramePr>
            <a:graphicFrameLocks noChangeAspect="1"/>
          </p:cNvGraphicFramePr>
          <p:nvPr>
            <p:extLst>
              <p:ext uri="{D42A27DB-BD31-4B8C-83A1-F6EECF244321}">
                <p14:modId xmlns:p14="http://schemas.microsoft.com/office/powerpoint/2010/main" val="1138310952"/>
              </p:ext>
            </p:extLst>
          </p:nvPr>
        </p:nvGraphicFramePr>
        <p:xfrm>
          <a:off x="7651605" y="1555749"/>
          <a:ext cx="211138" cy="279400"/>
        </p:xfrm>
        <a:graphic>
          <a:graphicData uri="http://schemas.openxmlformats.org/presentationml/2006/ole">
            <mc:AlternateContent xmlns:mc="http://schemas.openxmlformats.org/markup-compatibility/2006">
              <mc:Choice xmlns:v="urn:schemas-microsoft-com:vml" Requires="v">
                <p:oleObj spid="_x0000_s1358" name="Equation" r:id="rId6" imgW="127000" imgH="165100" progId="Equation.DSMT4">
                  <p:embed/>
                </p:oleObj>
              </mc:Choice>
              <mc:Fallback>
                <p:oleObj name="Equation" r:id="rId6" imgW="127000" imgH="165100" progId="Equation.DSMT4">
                  <p:embed/>
                  <p:pic>
                    <p:nvPicPr>
                      <p:cNvPr id="0" name=""/>
                      <p:cNvPicPr/>
                      <p:nvPr/>
                    </p:nvPicPr>
                    <p:blipFill>
                      <a:blip r:embed="rId7"/>
                      <a:stretch>
                        <a:fillRect/>
                      </a:stretch>
                    </p:blipFill>
                    <p:spPr>
                      <a:xfrm>
                        <a:off x="7651605" y="1555749"/>
                        <a:ext cx="211138" cy="279400"/>
                      </a:xfrm>
                      <a:prstGeom prst="rect">
                        <a:avLst/>
                      </a:prstGeom>
                    </p:spPr>
                  </p:pic>
                </p:oleObj>
              </mc:Fallback>
            </mc:AlternateContent>
          </a:graphicData>
        </a:graphic>
      </p:graphicFrame>
      <p:cxnSp>
        <p:nvCxnSpPr>
          <p:cNvPr id="9" name="Straight Arrow Connector 8"/>
          <p:cNvCxnSpPr/>
          <p:nvPr/>
        </p:nvCxnSpPr>
        <p:spPr>
          <a:xfrm>
            <a:off x="7862743" y="1749795"/>
            <a:ext cx="408132" cy="29173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8159157" y="1672193"/>
            <a:ext cx="1038103" cy="738664"/>
          </a:xfrm>
          <a:prstGeom prst="rect">
            <a:avLst/>
          </a:prstGeom>
          <a:noFill/>
        </p:spPr>
        <p:txBody>
          <a:bodyPr wrap="square" rtlCol="0">
            <a:spAutoFit/>
          </a:bodyPr>
          <a:lstStyle/>
          <a:p>
            <a:r>
              <a:rPr lang="en-US" sz="1400" dirty="0">
                <a:solidFill>
                  <a:srgbClr val="FF0000"/>
                </a:solidFill>
              </a:rPr>
              <a:t>will  </a:t>
            </a:r>
          </a:p>
          <a:p>
            <a:r>
              <a:rPr lang="en-US" sz="1400" dirty="0">
                <a:solidFill>
                  <a:srgbClr val="FF0000"/>
                </a:solidFill>
              </a:rPr>
              <a:t> accelerate,</a:t>
            </a:r>
          </a:p>
          <a:p>
            <a:r>
              <a:rPr lang="en-US" sz="1400" dirty="0">
                <a:solidFill>
                  <a:srgbClr val="FF0000"/>
                </a:solidFill>
              </a:rPr>
              <a:t>has energy</a:t>
            </a:r>
          </a:p>
        </p:txBody>
      </p:sp>
      <p:sp>
        <p:nvSpPr>
          <p:cNvPr id="79" name="TextBox 78"/>
          <p:cNvSpPr txBox="1"/>
          <p:nvPr/>
        </p:nvSpPr>
        <p:spPr>
          <a:xfrm>
            <a:off x="489943" y="1013195"/>
            <a:ext cx="5580657" cy="707886"/>
          </a:xfrm>
          <a:prstGeom prst="rect">
            <a:avLst/>
          </a:prstGeom>
          <a:noFill/>
        </p:spPr>
        <p:txBody>
          <a:bodyPr wrap="square" rtlCol="0">
            <a:spAutoFit/>
          </a:bodyPr>
          <a:lstStyle/>
          <a:p>
            <a:r>
              <a:rPr lang="en-US" sz="2000" dirty="0">
                <a:solidFill>
                  <a:srgbClr val="FF0000"/>
                </a:solidFill>
                <a:latin typeface="Apple Chancery"/>
                <a:cs typeface="Apple Chancery"/>
              </a:rPr>
              <a:t>Because there </a:t>
            </a:r>
            <a:r>
              <a:rPr lang="en-US" sz="2000" dirty="0">
                <a:latin typeface="Times New Roman"/>
                <a:cs typeface="Times New Roman"/>
              </a:rPr>
              <a:t>is </a:t>
            </a:r>
            <a:r>
              <a:rPr lang="en-US" sz="2000" i="1" dirty="0">
                <a:solidFill>
                  <a:srgbClr val="FF0000"/>
                </a:solidFill>
                <a:latin typeface="Times New Roman"/>
                <a:cs typeface="Times New Roman"/>
              </a:rPr>
              <a:t>POTENTIAL ENERGY </a:t>
            </a:r>
            <a:r>
              <a:rPr lang="en-US" sz="2000" dirty="0">
                <a:solidFill>
                  <a:srgbClr val="0000FF"/>
                </a:solidFill>
                <a:latin typeface="Times New Roman"/>
                <a:cs typeface="Times New Roman"/>
              </a:rPr>
              <a:t>available to the test charge </a:t>
            </a:r>
            <a:r>
              <a:rPr lang="en-US" sz="2000" dirty="0">
                <a:latin typeface="Times New Roman"/>
                <a:cs typeface="Times New Roman"/>
              </a:rPr>
              <a:t>as it sits in the field.</a:t>
            </a:r>
          </a:p>
        </p:txBody>
      </p:sp>
      <p:sp>
        <p:nvSpPr>
          <p:cNvPr id="80" name="TextBox 79"/>
          <p:cNvSpPr txBox="1"/>
          <p:nvPr/>
        </p:nvSpPr>
        <p:spPr>
          <a:xfrm>
            <a:off x="241300" y="2557799"/>
            <a:ext cx="9283700" cy="400110"/>
          </a:xfrm>
          <a:prstGeom prst="rect">
            <a:avLst/>
          </a:prstGeom>
          <a:noFill/>
        </p:spPr>
        <p:txBody>
          <a:bodyPr wrap="square" rtlCol="0">
            <a:spAutoFit/>
          </a:bodyPr>
          <a:lstStyle/>
          <a:p>
            <a:r>
              <a:rPr lang="en-US" sz="2000" dirty="0">
                <a:latin typeface="Times New Roman"/>
                <a:cs typeface="Times New Roman"/>
              </a:rPr>
              <a:t>information would be applicable only to that particular test charge).</a:t>
            </a:r>
          </a:p>
        </p:txBody>
      </p:sp>
      <p:sp>
        <p:nvSpPr>
          <p:cNvPr id="81" name="TextBox 80"/>
          <p:cNvSpPr txBox="1"/>
          <p:nvPr/>
        </p:nvSpPr>
        <p:spPr>
          <a:xfrm>
            <a:off x="241300" y="3086952"/>
            <a:ext cx="8166100" cy="1631216"/>
          </a:xfrm>
          <a:prstGeom prst="rect">
            <a:avLst/>
          </a:prstGeom>
          <a:noFill/>
        </p:spPr>
        <p:txBody>
          <a:bodyPr wrap="square" rtlCol="0">
            <a:spAutoFit/>
          </a:bodyPr>
          <a:lstStyle/>
          <a:p>
            <a:r>
              <a:rPr lang="en-US" sz="2000" dirty="0">
                <a:solidFill>
                  <a:srgbClr val="FF0000"/>
                </a:solidFill>
                <a:latin typeface="Apple Chancery"/>
                <a:cs typeface="Apple Chancery"/>
              </a:rPr>
              <a:t>The clever thing to do </a:t>
            </a:r>
            <a:r>
              <a:rPr lang="en-US" sz="2000" dirty="0">
                <a:latin typeface="Times New Roman"/>
                <a:cs typeface="Times New Roman"/>
              </a:rPr>
              <a:t>would be to </a:t>
            </a:r>
            <a:r>
              <a:rPr lang="en-US" sz="2000" dirty="0">
                <a:solidFill>
                  <a:srgbClr val="0000FF"/>
                </a:solidFill>
                <a:latin typeface="Times New Roman"/>
                <a:cs typeface="Times New Roman"/>
              </a:rPr>
              <a:t>mimic</a:t>
            </a:r>
            <a:r>
              <a:rPr lang="en-US" sz="2000" dirty="0">
                <a:latin typeface="Times New Roman"/>
                <a:cs typeface="Times New Roman"/>
              </a:rPr>
              <a:t> what we did with </a:t>
            </a:r>
            <a:r>
              <a:rPr lang="en-US" sz="2000" i="1" dirty="0">
                <a:solidFill>
                  <a:srgbClr val="0000FF"/>
                </a:solidFill>
                <a:latin typeface="Times New Roman"/>
                <a:cs typeface="Times New Roman"/>
              </a:rPr>
              <a:t>electric fields</a:t>
            </a:r>
            <a:r>
              <a:rPr lang="en-US" sz="2000" dirty="0">
                <a:latin typeface="Times New Roman"/>
                <a:cs typeface="Times New Roman"/>
              </a:rPr>
              <a:t>.  We could </a:t>
            </a:r>
            <a:r>
              <a:rPr lang="en-US" sz="2000" dirty="0">
                <a:solidFill>
                  <a:srgbClr val="FF0000"/>
                </a:solidFill>
                <a:latin typeface="Times New Roman"/>
                <a:cs typeface="Times New Roman"/>
              </a:rPr>
              <a:t>measure</a:t>
            </a:r>
            <a:r>
              <a:rPr lang="en-US" sz="2000" dirty="0">
                <a:latin typeface="Times New Roman"/>
                <a:cs typeface="Times New Roman"/>
              </a:rPr>
              <a:t> the </a:t>
            </a:r>
            <a:r>
              <a:rPr lang="en-US" sz="2000" dirty="0">
                <a:solidFill>
                  <a:srgbClr val="0000FF"/>
                </a:solidFill>
                <a:latin typeface="Times New Roman"/>
                <a:cs typeface="Times New Roman"/>
              </a:rPr>
              <a:t>test charge’s </a:t>
            </a:r>
            <a:r>
              <a:rPr lang="en-US" sz="2000" i="1" dirty="0">
                <a:solidFill>
                  <a:srgbClr val="FF0000"/>
                </a:solidFill>
                <a:latin typeface="Times New Roman"/>
                <a:cs typeface="Times New Roman"/>
              </a:rPr>
              <a:t>potential energy </a:t>
            </a:r>
            <a:r>
              <a:rPr lang="en-US" sz="2000" dirty="0">
                <a:solidFill>
                  <a:srgbClr val="0000FF"/>
                </a:solidFill>
                <a:latin typeface="Times New Roman"/>
                <a:cs typeface="Times New Roman"/>
              </a:rPr>
              <a:t>while in the field at a particular point</a:t>
            </a:r>
            <a:r>
              <a:rPr lang="en-US" sz="2000" dirty="0">
                <a:latin typeface="Times New Roman"/>
                <a:cs typeface="Times New Roman"/>
              </a:rPr>
              <a:t>, then </a:t>
            </a:r>
            <a:r>
              <a:rPr lang="en-US" sz="2000" dirty="0">
                <a:solidFill>
                  <a:srgbClr val="FF0000"/>
                </a:solidFill>
                <a:latin typeface="Times New Roman"/>
                <a:cs typeface="Times New Roman"/>
              </a:rPr>
              <a:t>divide</a:t>
            </a:r>
            <a:r>
              <a:rPr lang="en-US" sz="2000" dirty="0">
                <a:latin typeface="Times New Roman"/>
                <a:cs typeface="Times New Roman"/>
              </a:rPr>
              <a:t> </a:t>
            </a:r>
            <a:r>
              <a:rPr lang="en-US" sz="2000" dirty="0">
                <a:solidFill>
                  <a:srgbClr val="FF0000"/>
                </a:solidFill>
                <a:latin typeface="Times New Roman"/>
                <a:cs typeface="Times New Roman"/>
              </a:rPr>
              <a:t>by</a:t>
            </a:r>
            <a:r>
              <a:rPr lang="en-US" sz="2000" dirty="0">
                <a:latin typeface="Times New Roman"/>
                <a:cs typeface="Times New Roman"/>
              </a:rPr>
              <a:t> the </a:t>
            </a:r>
            <a:r>
              <a:rPr lang="en-US" sz="2000" dirty="0">
                <a:solidFill>
                  <a:srgbClr val="0000FF"/>
                </a:solidFill>
                <a:latin typeface="Times New Roman"/>
                <a:cs typeface="Times New Roman"/>
              </a:rPr>
              <a:t>size of the test charge </a:t>
            </a:r>
            <a:r>
              <a:rPr lang="en-US" sz="2000" dirty="0">
                <a:latin typeface="Times New Roman"/>
                <a:cs typeface="Times New Roman"/>
              </a:rPr>
              <a:t>to determine how much </a:t>
            </a:r>
            <a:r>
              <a:rPr lang="en-US" sz="2000" i="1" dirty="0">
                <a:solidFill>
                  <a:srgbClr val="FF0000"/>
                </a:solidFill>
                <a:latin typeface="Times New Roman"/>
                <a:cs typeface="Times New Roman"/>
              </a:rPr>
              <a:t>POTENTIAL ENERGY PER UNIT CHARGE </a:t>
            </a:r>
            <a:r>
              <a:rPr lang="en-US" sz="2000" dirty="0">
                <a:latin typeface="Times New Roman"/>
                <a:cs typeface="Times New Roman"/>
              </a:rPr>
              <a:t>is</a:t>
            </a:r>
            <a:r>
              <a:rPr lang="en-US" sz="2000" dirty="0">
                <a:solidFill>
                  <a:srgbClr val="FF0000"/>
                </a:solidFill>
                <a:latin typeface="Times New Roman"/>
                <a:cs typeface="Times New Roman"/>
              </a:rPr>
              <a:t> </a:t>
            </a:r>
            <a:r>
              <a:rPr lang="en-US" sz="2000" i="1" dirty="0">
                <a:solidFill>
                  <a:srgbClr val="FF0000"/>
                </a:solidFill>
                <a:latin typeface="Times New Roman"/>
                <a:cs typeface="Times New Roman"/>
              </a:rPr>
              <a:t>AVAILABLE </a:t>
            </a:r>
            <a:r>
              <a:rPr lang="en-US" sz="2000" i="1" dirty="0">
                <a:solidFill>
                  <a:srgbClr val="0000FF"/>
                </a:solidFill>
                <a:latin typeface="Times New Roman"/>
                <a:cs typeface="Times New Roman"/>
              </a:rPr>
              <a:t>at the point </a:t>
            </a:r>
            <a:r>
              <a:rPr lang="en-US" sz="2000" dirty="0">
                <a:latin typeface="Times New Roman"/>
                <a:cs typeface="Times New Roman"/>
              </a:rPr>
              <a:t>(whether the test charge is there to feel the effect or not). </a:t>
            </a:r>
          </a:p>
        </p:txBody>
      </p:sp>
      <p:sp>
        <p:nvSpPr>
          <p:cNvPr id="82" name="TextBox 81"/>
          <p:cNvSpPr txBox="1"/>
          <p:nvPr/>
        </p:nvSpPr>
        <p:spPr>
          <a:xfrm>
            <a:off x="241299" y="4941580"/>
            <a:ext cx="8867867" cy="707886"/>
          </a:xfrm>
          <a:prstGeom prst="rect">
            <a:avLst/>
          </a:prstGeom>
          <a:noFill/>
        </p:spPr>
        <p:txBody>
          <a:bodyPr wrap="square" rtlCol="0">
            <a:spAutoFit/>
          </a:bodyPr>
          <a:lstStyle/>
          <a:p>
            <a:r>
              <a:rPr lang="en-US" sz="2000" dirty="0">
                <a:solidFill>
                  <a:srgbClr val="FF0000"/>
                </a:solidFill>
                <a:latin typeface="Apple Chancery"/>
                <a:cs typeface="Apple Chancery"/>
              </a:rPr>
              <a:t>This quantity, </a:t>
            </a:r>
            <a:r>
              <a:rPr lang="en-US" sz="2000" dirty="0">
                <a:latin typeface="Times New Roman"/>
                <a:cs typeface="Times New Roman"/>
              </a:rPr>
              <a:t>with </a:t>
            </a:r>
            <a:r>
              <a:rPr lang="en-US" sz="2000" dirty="0">
                <a:solidFill>
                  <a:srgbClr val="FF0000"/>
                </a:solidFill>
                <a:latin typeface="Times New Roman"/>
                <a:cs typeface="Times New Roman"/>
              </a:rPr>
              <a:t>units</a:t>
            </a:r>
            <a:r>
              <a:rPr lang="en-US" sz="2000" dirty="0">
                <a:latin typeface="Times New Roman"/>
                <a:cs typeface="Times New Roman"/>
              </a:rPr>
              <a:t> of </a:t>
            </a:r>
            <a:r>
              <a:rPr lang="en-US" sz="2000" i="1" dirty="0">
                <a:solidFill>
                  <a:srgbClr val="0000FF"/>
                </a:solidFill>
                <a:latin typeface="Times New Roman"/>
                <a:cs typeface="Times New Roman"/>
              </a:rPr>
              <a:t>joules per coulomb </a:t>
            </a:r>
            <a:r>
              <a:rPr lang="en-US" sz="2000" dirty="0">
                <a:latin typeface="Times New Roman"/>
                <a:cs typeface="Times New Roman"/>
              </a:rPr>
              <a:t>(or </a:t>
            </a:r>
            <a:r>
              <a:rPr lang="en-US" sz="2000" dirty="0">
                <a:solidFill>
                  <a:srgbClr val="FF0000"/>
                </a:solidFill>
                <a:latin typeface="Times New Roman"/>
                <a:cs typeface="Times New Roman"/>
              </a:rPr>
              <a:t>volts</a:t>
            </a:r>
            <a:r>
              <a:rPr lang="en-US" sz="2000" dirty="0">
                <a:latin typeface="Times New Roman"/>
                <a:cs typeface="Times New Roman"/>
              </a:rPr>
              <a:t>), is called the</a:t>
            </a:r>
            <a:r>
              <a:rPr lang="en-US" sz="2000" i="1" dirty="0">
                <a:latin typeface="Times New Roman"/>
                <a:cs typeface="Times New Roman"/>
              </a:rPr>
              <a:t> </a:t>
            </a:r>
            <a:r>
              <a:rPr lang="en-US" sz="2000" i="1" dirty="0">
                <a:solidFill>
                  <a:srgbClr val="FF0000"/>
                </a:solidFill>
                <a:latin typeface="Times New Roman"/>
                <a:cs typeface="Times New Roman"/>
              </a:rPr>
              <a:t>ABSOLUTE ELECTRIC POTENTIAL</a:t>
            </a:r>
            <a:r>
              <a:rPr lang="en-US" sz="2000" dirty="0">
                <a:latin typeface="Times New Roman"/>
                <a:cs typeface="Times New Roman"/>
              </a:rPr>
              <a:t> at the point of interest.</a:t>
            </a:r>
          </a:p>
        </p:txBody>
      </p:sp>
    </p:spTree>
    <p:extLst>
      <p:ext uri="{BB962C8B-B14F-4D97-AF65-F5344CB8AC3E}">
        <p14:creationId xmlns:p14="http://schemas.microsoft.com/office/powerpoint/2010/main" val="381781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dissolve">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dissolve">
                                      <p:cBhvr>
                                        <p:cTn id="12" dur="500"/>
                                        <p:tgtEl>
                                          <p:spTgt spid="50"/>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dissolve">
                                      <p:cBhvr>
                                        <p:cTn id="15" dur="500"/>
                                        <p:tgtEl>
                                          <p:spTgt spid="8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1"/>
                                        </p:tgtEl>
                                        <p:attrNameLst>
                                          <p:attrName>style.visibility</p:attrName>
                                        </p:attrNameLst>
                                      </p:cBhvr>
                                      <p:to>
                                        <p:strVal val="visible"/>
                                      </p:to>
                                    </p:set>
                                    <p:animEffect transition="in" filter="dissolve">
                                      <p:cBhvr>
                                        <p:cTn id="20" dur="500"/>
                                        <p:tgtEl>
                                          <p:spTgt spid="81"/>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dissolve">
                                      <p:cBhvr>
                                        <p:cTn id="25"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79" grpId="0"/>
      <p:bldP spid="80" grpId="0"/>
      <p:bldP spid="81"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 name="TextBox 44"/>
          <p:cNvSpPr txBox="1"/>
          <p:nvPr/>
        </p:nvSpPr>
        <p:spPr>
          <a:xfrm>
            <a:off x="418004" y="2673489"/>
            <a:ext cx="8811109" cy="1015663"/>
          </a:xfrm>
          <a:prstGeom prst="rect">
            <a:avLst/>
          </a:prstGeom>
          <a:noFill/>
        </p:spPr>
        <p:txBody>
          <a:bodyPr wrap="square" rtlCol="0">
            <a:spAutoFit/>
          </a:bodyPr>
          <a:lstStyle/>
          <a:p>
            <a:r>
              <a:rPr lang="en-US" sz="2000" dirty="0">
                <a:solidFill>
                  <a:srgbClr val="0000FF"/>
                </a:solidFill>
                <a:latin typeface="Times New Roman"/>
                <a:cs typeface="Times New Roman"/>
              </a:rPr>
              <a:t>                                                                           then sum </a:t>
            </a:r>
            <a:r>
              <a:rPr lang="en-US" sz="2000" dirty="0">
                <a:latin typeface="Times New Roman"/>
                <a:cs typeface="Times New Roman"/>
              </a:rPr>
              <a:t>that differential electrical potential over the entire rod.  You’ll again need to define a </a:t>
            </a:r>
            <a:r>
              <a:rPr lang="en-US" sz="2000" i="1" dirty="0">
                <a:solidFill>
                  <a:srgbClr val="FF0000"/>
                </a:solidFill>
                <a:latin typeface="Times New Roman"/>
                <a:cs typeface="Times New Roman"/>
              </a:rPr>
              <a:t>linear charge density </a:t>
            </a:r>
            <a:r>
              <a:rPr lang="en-US" sz="2000" dirty="0">
                <a:latin typeface="Times New Roman"/>
                <a:cs typeface="Times New Roman"/>
              </a:rPr>
              <a:t>function</a:t>
            </a:r>
            <a:endParaRPr lang="en-US" sz="2000" dirty="0">
              <a:solidFill>
                <a:srgbClr val="0000FF"/>
              </a:solidFill>
              <a:latin typeface="Times New Roman"/>
              <a:cs typeface="Times New Roman"/>
            </a:endParaRPr>
          </a:p>
        </p:txBody>
      </p:sp>
      <p:sp>
        <p:nvSpPr>
          <p:cNvPr id="110" name="TextBox 109"/>
          <p:cNvSpPr txBox="1"/>
          <p:nvPr/>
        </p:nvSpPr>
        <p:spPr>
          <a:xfrm>
            <a:off x="418027" y="3292246"/>
            <a:ext cx="2382323" cy="1631216"/>
          </a:xfrm>
          <a:prstGeom prst="rect">
            <a:avLst/>
          </a:prstGeom>
          <a:noFill/>
        </p:spPr>
        <p:txBody>
          <a:bodyPr wrap="square" rtlCol="0">
            <a:spAutoFit/>
          </a:bodyPr>
          <a:lstStyle/>
          <a:p>
            <a:r>
              <a:rPr lang="en-US" sz="2000" dirty="0">
                <a:latin typeface="Times New Roman"/>
                <a:cs typeface="Times New Roman"/>
              </a:rPr>
              <a:t>                           </a:t>
            </a:r>
          </a:p>
          <a:p>
            <a:r>
              <a:rPr lang="en-US" sz="2000" dirty="0">
                <a:latin typeface="Times New Roman"/>
                <a:cs typeface="Times New Roman"/>
              </a:rPr>
              <a:t>and                             note that                . With that, we can write: </a:t>
            </a:r>
            <a:endParaRPr lang="en-US" sz="2000" dirty="0">
              <a:solidFill>
                <a:srgbClr val="0000FF"/>
              </a:solidFill>
              <a:latin typeface="Times New Roman"/>
              <a:cs typeface="Times New Roman"/>
            </a:endParaRPr>
          </a:p>
        </p:txBody>
      </p:sp>
      <p:sp>
        <p:nvSpPr>
          <p:cNvPr id="42" name="TextBox 41"/>
          <p:cNvSpPr txBox="1"/>
          <p:nvPr/>
        </p:nvSpPr>
        <p:spPr>
          <a:xfrm>
            <a:off x="430705" y="2070636"/>
            <a:ext cx="8392384" cy="707886"/>
          </a:xfrm>
          <a:prstGeom prst="rect">
            <a:avLst/>
          </a:prstGeom>
          <a:noFill/>
        </p:spPr>
        <p:txBody>
          <a:bodyPr wrap="square" rtlCol="0">
            <a:spAutoFit/>
          </a:bodyPr>
          <a:lstStyle/>
          <a:p>
            <a:r>
              <a:rPr lang="en-US" sz="2000" dirty="0">
                <a:solidFill>
                  <a:srgbClr val="FF0000"/>
                </a:solidFill>
                <a:latin typeface="Apple Chancery"/>
                <a:cs typeface="Apple Chancery"/>
              </a:rPr>
              <a:t>This extended charge distribution </a:t>
            </a:r>
            <a:r>
              <a:rPr lang="en-US" sz="2000" dirty="0">
                <a:latin typeface="Times New Roman"/>
                <a:cs typeface="Times New Roman"/>
              </a:rPr>
              <a:t>is something you’ve already seen.  The solving technique is exactly as was before.  </a:t>
            </a:r>
            <a:endParaRPr lang="en-US" sz="2000" dirty="0">
              <a:solidFill>
                <a:srgbClr val="0000FF"/>
              </a:solidFill>
              <a:latin typeface="Times New Roman"/>
              <a:cs typeface="Times New Roman"/>
            </a:endParaRPr>
          </a:p>
        </p:txBody>
      </p:sp>
      <p:graphicFrame>
        <p:nvGraphicFramePr>
          <p:cNvPr id="109" name="Object 108"/>
          <p:cNvGraphicFramePr>
            <a:graphicFrameLocks noChangeAspect="1"/>
          </p:cNvGraphicFramePr>
          <p:nvPr>
            <p:extLst>
              <p:ext uri="{D42A27DB-BD31-4B8C-83A1-F6EECF244321}">
                <p14:modId xmlns:p14="http://schemas.microsoft.com/office/powerpoint/2010/main" val="607013134"/>
              </p:ext>
            </p:extLst>
          </p:nvPr>
        </p:nvGraphicFramePr>
        <p:xfrm>
          <a:off x="3304484" y="3464450"/>
          <a:ext cx="5026025" cy="3130650"/>
        </p:xfrm>
        <a:graphic>
          <a:graphicData uri="http://schemas.openxmlformats.org/presentationml/2006/ole">
            <mc:AlternateContent xmlns:mc="http://schemas.openxmlformats.org/markup-compatibility/2006">
              <mc:Choice xmlns:v="urn:schemas-microsoft-com:vml" Requires="v">
                <p:oleObj spid="_x0000_s2370065" name="Equation" r:id="rId4" imgW="3454400" imgH="2146300" progId="Equation.DSMT4">
                  <p:embed/>
                </p:oleObj>
              </mc:Choice>
              <mc:Fallback>
                <p:oleObj name="Equation" r:id="rId4" imgW="3454400" imgH="2146300" progId="Equation.DSMT4">
                  <p:embed/>
                  <p:pic>
                    <p:nvPicPr>
                      <p:cNvPr id="0" name=""/>
                      <p:cNvPicPr/>
                      <p:nvPr/>
                    </p:nvPicPr>
                    <p:blipFill>
                      <a:blip r:embed="rId5"/>
                      <a:stretch>
                        <a:fillRect/>
                      </a:stretch>
                    </p:blipFill>
                    <p:spPr>
                      <a:xfrm>
                        <a:off x="3304484" y="3464450"/>
                        <a:ext cx="5026025" cy="3130650"/>
                      </a:xfrm>
                      <a:prstGeom prst="rect">
                        <a:avLst/>
                      </a:prstGeom>
                    </p:spPr>
                  </p:pic>
                </p:oleObj>
              </mc:Fallback>
            </mc:AlternateContent>
          </a:graphicData>
        </a:graphic>
      </p:graphicFrame>
      <p:cxnSp>
        <p:nvCxnSpPr>
          <p:cNvPr id="18" name="Straight Connector 17"/>
          <p:cNvCxnSpPr/>
          <p:nvPr/>
        </p:nvCxnSpPr>
        <p:spPr>
          <a:xfrm>
            <a:off x="4775407" y="1157055"/>
            <a:ext cx="4333760" cy="0"/>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5817497" y="1052255"/>
            <a:ext cx="2962274" cy="215949"/>
          </a:xfrm>
          <a:prstGeom prst="rect">
            <a:avLst/>
          </a:prstGeom>
          <a:solidFill>
            <a:srgbClr val="C4FF1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28.)</a:t>
            </a:r>
          </a:p>
        </p:txBody>
      </p:sp>
      <p:sp>
        <p:nvSpPr>
          <p:cNvPr id="23" name="TextBox 22"/>
          <p:cNvSpPr txBox="1"/>
          <p:nvPr/>
        </p:nvSpPr>
        <p:spPr>
          <a:xfrm>
            <a:off x="125926" y="345795"/>
            <a:ext cx="4484174" cy="1754327"/>
          </a:xfrm>
          <a:prstGeom prst="rect">
            <a:avLst/>
          </a:prstGeom>
          <a:noFill/>
        </p:spPr>
        <p:txBody>
          <a:bodyPr wrap="square" rtlCol="0">
            <a:spAutoFit/>
          </a:bodyPr>
          <a:lstStyle/>
          <a:p>
            <a:r>
              <a:rPr lang="en-US" sz="2800" dirty="0">
                <a:solidFill>
                  <a:srgbClr val="FF0000"/>
                </a:solidFill>
                <a:latin typeface="Apple Chancery"/>
                <a:cs typeface="Apple Chancery"/>
              </a:rPr>
              <a:t>Example 13 </a:t>
            </a:r>
            <a:r>
              <a:rPr lang="en-US" sz="2000" dirty="0">
                <a:solidFill>
                  <a:srgbClr val="FF0000"/>
                </a:solidFill>
                <a:latin typeface="Apple Chancery"/>
                <a:cs typeface="Apple Chancery"/>
              </a:rPr>
              <a:t>(A non-AP problem</a:t>
            </a:r>
            <a:r>
              <a:rPr lang="en-US" sz="2000" dirty="0">
                <a:solidFill>
                  <a:srgbClr val="FF0000"/>
                </a:solidFill>
                <a:latin typeface="Apple Chancery"/>
                <a:cs typeface="Apple Chancery"/>
                <a:sym typeface="Wingdings"/>
              </a:rPr>
              <a:t>):</a:t>
            </a:r>
            <a:r>
              <a:rPr lang="en-US" sz="2000" dirty="0">
                <a:latin typeface="Times New Roman"/>
                <a:cs typeface="Times New Roman"/>
              </a:rPr>
              <a:t>  </a:t>
            </a:r>
            <a:r>
              <a:rPr lang="en-US" sz="2000" dirty="0">
                <a:solidFill>
                  <a:srgbClr val="0000FF"/>
                </a:solidFill>
                <a:latin typeface="Times New Roman"/>
                <a:cs typeface="Times New Roman"/>
              </a:rPr>
              <a:t>Derive</a:t>
            </a:r>
            <a:r>
              <a:rPr lang="en-US" sz="2000" dirty="0">
                <a:latin typeface="Times New Roman"/>
                <a:cs typeface="Times New Roman"/>
              </a:rPr>
              <a:t> an </a:t>
            </a:r>
            <a:r>
              <a:rPr lang="en-US" sz="2000" dirty="0">
                <a:solidFill>
                  <a:srgbClr val="0000FF"/>
                </a:solidFill>
                <a:latin typeface="Times New Roman"/>
                <a:cs typeface="Times New Roman"/>
              </a:rPr>
              <a:t>expression</a:t>
            </a:r>
            <a:r>
              <a:rPr lang="en-US" sz="2000" dirty="0">
                <a:latin typeface="Times New Roman"/>
                <a:cs typeface="Times New Roman"/>
              </a:rPr>
              <a:t> for the </a:t>
            </a:r>
            <a:r>
              <a:rPr lang="en-US" sz="2000" dirty="0">
                <a:solidFill>
                  <a:srgbClr val="FF0000"/>
                </a:solidFill>
                <a:latin typeface="Times New Roman"/>
                <a:cs typeface="Times New Roman"/>
              </a:rPr>
              <a:t>electric potential </a:t>
            </a:r>
            <a:r>
              <a:rPr lang="en-US" sz="2000" dirty="0">
                <a:latin typeface="Times New Roman"/>
                <a:cs typeface="Times New Roman"/>
              </a:rPr>
              <a:t>at </a:t>
            </a:r>
            <a:r>
              <a:rPr lang="en-US" sz="2000" dirty="0">
                <a:solidFill>
                  <a:srgbClr val="FF0000"/>
                </a:solidFill>
                <a:latin typeface="Times New Roman"/>
                <a:cs typeface="Times New Roman"/>
              </a:rPr>
              <a:t>the origin </a:t>
            </a:r>
            <a:r>
              <a:rPr lang="en-US" sz="2000" dirty="0">
                <a:latin typeface="Times New Roman"/>
                <a:cs typeface="Times New Roman"/>
              </a:rPr>
              <a:t>due to a </a:t>
            </a:r>
            <a:r>
              <a:rPr lang="en-US" sz="2000" dirty="0">
                <a:solidFill>
                  <a:srgbClr val="0000FF"/>
                </a:solidFill>
                <a:latin typeface="Times New Roman"/>
                <a:cs typeface="Times New Roman"/>
              </a:rPr>
              <a:t>rod </a:t>
            </a:r>
            <a:r>
              <a:rPr lang="en-US" sz="2000" dirty="0">
                <a:latin typeface="Times New Roman"/>
                <a:cs typeface="Times New Roman"/>
              </a:rPr>
              <a:t>with charge </a:t>
            </a:r>
            <a:r>
              <a:rPr lang="en-US" sz="2000" dirty="0">
                <a:solidFill>
                  <a:srgbClr val="FF0000"/>
                </a:solidFill>
                <a:latin typeface="Times New Roman"/>
                <a:cs typeface="Times New Roman"/>
              </a:rPr>
              <a:t>-</a:t>
            </a:r>
            <a:r>
              <a:rPr lang="en-US" sz="2000" i="1" dirty="0">
                <a:solidFill>
                  <a:srgbClr val="FF0000"/>
                </a:solidFill>
                <a:latin typeface="Times New Roman"/>
                <a:cs typeface="Times New Roman"/>
              </a:rPr>
              <a:t>Q</a:t>
            </a:r>
            <a:r>
              <a:rPr lang="en-US" sz="2000" dirty="0">
                <a:solidFill>
                  <a:srgbClr val="0000FF"/>
                </a:solidFill>
                <a:latin typeface="Times New Roman"/>
                <a:cs typeface="Times New Roman"/>
              </a:rPr>
              <a:t> </a:t>
            </a:r>
            <a:r>
              <a:rPr lang="en-US" sz="2000" dirty="0">
                <a:solidFill>
                  <a:srgbClr val="000000"/>
                </a:solidFill>
                <a:latin typeface="Times New Roman"/>
                <a:cs typeface="Times New Roman"/>
              </a:rPr>
              <a:t>uniformly distributed over its length </a:t>
            </a:r>
            <a:r>
              <a:rPr lang="en-US" sz="2000" i="1" dirty="0">
                <a:solidFill>
                  <a:srgbClr val="FF0000"/>
                </a:solidFill>
                <a:latin typeface="Times New Roman"/>
                <a:cs typeface="Times New Roman"/>
              </a:rPr>
              <a:t>L</a:t>
            </a:r>
            <a:r>
              <a:rPr lang="en-US" sz="2000" dirty="0">
                <a:latin typeface="Times New Roman"/>
                <a:cs typeface="Times New Roman"/>
              </a:rPr>
              <a:t>.  </a:t>
            </a:r>
            <a:endParaRPr lang="en-US" sz="2000" dirty="0">
              <a:solidFill>
                <a:srgbClr val="0000FF"/>
              </a:solidFill>
              <a:latin typeface="Times New Roman"/>
              <a:cs typeface="Times New Roman"/>
            </a:endParaRPr>
          </a:p>
        </p:txBody>
      </p:sp>
      <p:graphicFrame>
        <p:nvGraphicFramePr>
          <p:cNvPr id="20" name="Object 2"/>
          <p:cNvGraphicFramePr>
            <a:graphicFrameLocks noChangeAspect="1"/>
          </p:cNvGraphicFramePr>
          <p:nvPr>
            <p:extLst>
              <p:ext uri="{D42A27DB-BD31-4B8C-83A1-F6EECF244321}">
                <p14:modId xmlns:p14="http://schemas.microsoft.com/office/powerpoint/2010/main" val="315727733"/>
              </p:ext>
            </p:extLst>
          </p:nvPr>
        </p:nvGraphicFramePr>
        <p:xfrm>
          <a:off x="5927725" y="1774825"/>
          <a:ext cx="196850" cy="185738"/>
        </p:xfrm>
        <a:graphic>
          <a:graphicData uri="http://schemas.openxmlformats.org/presentationml/2006/ole">
            <mc:AlternateContent xmlns:mc="http://schemas.openxmlformats.org/markup-compatibility/2006">
              <mc:Choice xmlns:v="urn:schemas-microsoft-com:vml" Requires="v">
                <p:oleObj spid="_x0000_s2370066" name="Equation" r:id="rId6" imgW="127000" imgH="127000" progId="Equation.DSMT4">
                  <p:embed/>
                </p:oleObj>
              </mc:Choice>
              <mc:Fallback>
                <p:oleObj name="Equation" r:id="rId6" imgW="127000" imgH="127000" progId="Equation.DSMT4">
                  <p:embed/>
                  <p:pic>
                    <p:nvPicPr>
                      <p:cNvPr id="0" name=""/>
                      <p:cNvPicPr>
                        <a:picLocks noChangeAspect="1" noChangeArrowheads="1"/>
                      </p:cNvPicPr>
                      <p:nvPr/>
                    </p:nvPicPr>
                    <p:blipFill>
                      <a:blip r:embed="rId7"/>
                      <a:srcRect/>
                      <a:stretch>
                        <a:fillRect/>
                      </a:stretch>
                    </p:blipFill>
                    <p:spPr bwMode="auto">
                      <a:xfrm>
                        <a:off x="5927725" y="1774825"/>
                        <a:ext cx="196850" cy="185738"/>
                      </a:xfrm>
                      <a:prstGeom prst="rect">
                        <a:avLst/>
                      </a:prstGeom>
                      <a:noFill/>
                      <a:ln>
                        <a:noFill/>
                      </a:ln>
                    </p:spPr>
                  </p:pic>
                </p:oleObj>
              </mc:Fallback>
            </mc:AlternateContent>
          </a:graphicData>
        </a:graphic>
      </p:graphicFrame>
      <p:graphicFrame>
        <p:nvGraphicFramePr>
          <p:cNvPr id="25" name="Object 2"/>
          <p:cNvGraphicFramePr>
            <a:graphicFrameLocks noChangeAspect="1"/>
          </p:cNvGraphicFramePr>
          <p:nvPr>
            <p:extLst>
              <p:ext uri="{D42A27DB-BD31-4B8C-83A1-F6EECF244321}">
                <p14:modId xmlns:p14="http://schemas.microsoft.com/office/powerpoint/2010/main" val="3150786701"/>
              </p:ext>
            </p:extLst>
          </p:nvPr>
        </p:nvGraphicFramePr>
        <p:xfrm>
          <a:off x="5719343" y="1307500"/>
          <a:ext cx="368300" cy="157162"/>
        </p:xfrm>
        <a:graphic>
          <a:graphicData uri="http://schemas.openxmlformats.org/presentationml/2006/ole">
            <mc:AlternateContent xmlns:mc="http://schemas.openxmlformats.org/markup-compatibility/2006">
              <mc:Choice xmlns:v="urn:schemas-microsoft-com:vml" Requires="v">
                <p:oleObj spid="_x0000_s2370067" name="Equation" r:id="rId8" imgW="279400" imgH="127000" progId="Equation.DSMT4">
                  <p:embed/>
                </p:oleObj>
              </mc:Choice>
              <mc:Fallback>
                <p:oleObj name="Equation" r:id="rId8" imgW="279400" imgH="127000" progId="Equation.DSMT4">
                  <p:embed/>
                  <p:pic>
                    <p:nvPicPr>
                      <p:cNvPr id="0" name=""/>
                      <p:cNvPicPr>
                        <a:picLocks noChangeAspect="1" noChangeArrowheads="1"/>
                      </p:cNvPicPr>
                      <p:nvPr/>
                    </p:nvPicPr>
                    <p:blipFill>
                      <a:blip r:embed="rId9"/>
                      <a:srcRect/>
                      <a:stretch>
                        <a:fillRect/>
                      </a:stretch>
                    </p:blipFill>
                    <p:spPr bwMode="auto">
                      <a:xfrm>
                        <a:off x="5719343" y="1307500"/>
                        <a:ext cx="368300" cy="157162"/>
                      </a:xfrm>
                      <a:prstGeom prst="rect">
                        <a:avLst/>
                      </a:prstGeom>
                      <a:noFill/>
                      <a:ln>
                        <a:noFill/>
                      </a:ln>
                    </p:spPr>
                  </p:pic>
                </p:oleObj>
              </mc:Fallback>
            </mc:AlternateContent>
          </a:graphicData>
        </a:graphic>
      </p:graphicFrame>
      <p:cxnSp>
        <p:nvCxnSpPr>
          <p:cNvPr id="17" name="Straight Connector 16"/>
          <p:cNvCxnSpPr/>
          <p:nvPr/>
        </p:nvCxnSpPr>
        <p:spPr>
          <a:xfrm>
            <a:off x="4775407" y="416853"/>
            <a:ext cx="2278" cy="1463734"/>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48" name="Object 47"/>
          <p:cNvGraphicFramePr>
            <a:graphicFrameLocks noChangeAspect="1"/>
          </p:cNvGraphicFramePr>
          <p:nvPr>
            <p:extLst>
              <p:ext uri="{D42A27DB-BD31-4B8C-83A1-F6EECF244321}">
                <p14:modId xmlns:p14="http://schemas.microsoft.com/office/powerpoint/2010/main" val="1479855267"/>
              </p:ext>
            </p:extLst>
          </p:nvPr>
        </p:nvGraphicFramePr>
        <p:xfrm>
          <a:off x="4854984" y="453108"/>
          <a:ext cx="904875" cy="538162"/>
        </p:xfrm>
        <a:graphic>
          <a:graphicData uri="http://schemas.openxmlformats.org/presentationml/2006/ole">
            <mc:AlternateContent xmlns:mc="http://schemas.openxmlformats.org/markup-compatibility/2006">
              <mc:Choice xmlns:v="urn:schemas-microsoft-com:vml" Requires="v">
                <p:oleObj spid="_x0000_s2370068" name="Equation" r:id="rId10" imgW="660400" imgH="393700" progId="Equation.DSMT4">
                  <p:embed/>
                </p:oleObj>
              </mc:Choice>
              <mc:Fallback>
                <p:oleObj name="Equation" r:id="rId10" imgW="660400" imgH="393700" progId="Equation.DSMT4">
                  <p:embed/>
                  <p:pic>
                    <p:nvPicPr>
                      <p:cNvPr id="0" name=""/>
                      <p:cNvPicPr/>
                      <p:nvPr/>
                    </p:nvPicPr>
                    <p:blipFill>
                      <a:blip r:embed="rId11"/>
                      <a:stretch>
                        <a:fillRect/>
                      </a:stretch>
                    </p:blipFill>
                    <p:spPr>
                      <a:xfrm>
                        <a:off x="4854984" y="453108"/>
                        <a:ext cx="904875" cy="538162"/>
                      </a:xfrm>
                      <a:prstGeom prst="rect">
                        <a:avLst/>
                      </a:prstGeom>
                    </p:spPr>
                  </p:pic>
                </p:oleObj>
              </mc:Fallback>
            </mc:AlternateContent>
          </a:graphicData>
        </a:graphic>
      </p:graphicFrame>
      <p:graphicFrame>
        <p:nvGraphicFramePr>
          <p:cNvPr id="52" name="Object 6"/>
          <p:cNvGraphicFramePr>
            <a:graphicFrameLocks noChangeAspect="1"/>
          </p:cNvGraphicFramePr>
          <p:nvPr>
            <p:extLst>
              <p:ext uri="{D42A27DB-BD31-4B8C-83A1-F6EECF244321}">
                <p14:modId xmlns:p14="http://schemas.microsoft.com/office/powerpoint/2010/main" val="2193516500"/>
              </p:ext>
            </p:extLst>
          </p:nvPr>
        </p:nvGraphicFramePr>
        <p:xfrm>
          <a:off x="5936830" y="1115893"/>
          <a:ext cx="164557" cy="120675"/>
        </p:xfrm>
        <a:graphic>
          <a:graphicData uri="http://schemas.openxmlformats.org/presentationml/2006/ole">
            <mc:AlternateContent xmlns:mc="http://schemas.openxmlformats.org/markup-compatibility/2006">
              <mc:Choice xmlns:v="urn:schemas-microsoft-com:vml" Requires="v">
                <p:oleObj spid="_x0000_s2370069" name="Equation" r:id="rId12" imgW="139700" imgH="101600" progId="Equation.DSMT4">
                  <p:embed/>
                </p:oleObj>
              </mc:Choice>
              <mc:Fallback>
                <p:oleObj name="Equation" r:id="rId12" imgW="139700" imgH="101600" progId="Equation.DSMT4">
                  <p:embed/>
                  <p:pic>
                    <p:nvPicPr>
                      <p:cNvPr id="0" name=""/>
                      <p:cNvPicPr>
                        <a:picLocks noChangeAspect="1" noChangeArrowheads="1"/>
                      </p:cNvPicPr>
                      <p:nvPr/>
                    </p:nvPicPr>
                    <p:blipFill>
                      <a:blip r:embed="rId13"/>
                      <a:srcRect/>
                      <a:stretch>
                        <a:fillRect/>
                      </a:stretch>
                    </p:blipFill>
                    <p:spPr bwMode="auto">
                      <a:xfrm>
                        <a:off x="5936830" y="1115893"/>
                        <a:ext cx="164557" cy="120675"/>
                      </a:xfrm>
                      <a:prstGeom prst="rect">
                        <a:avLst/>
                      </a:prstGeom>
                      <a:noFill/>
                      <a:ln w="12700" cmpd="sng">
                        <a:noFill/>
                      </a:ln>
                      <a:effectLst/>
                    </p:spPr>
                  </p:pic>
                </p:oleObj>
              </mc:Fallback>
            </mc:AlternateContent>
          </a:graphicData>
        </a:graphic>
      </p:graphicFrame>
      <p:graphicFrame>
        <p:nvGraphicFramePr>
          <p:cNvPr id="90" name="Object 6"/>
          <p:cNvGraphicFramePr>
            <a:graphicFrameLocks noChangeAspect="1"/>
          </p:cNvGraphicFramePr>
          <p:nvPr>
            <p:extLst>
              <p:ext uri="{D42A27DB-BD31-4B8C-83A1-F6EECF244321}">
                <p14:modId xmlns:p14="http://schemas.microsoft.com/office/powerpoint/2010/main" val="746630528"/>
              </p:ext>
            </p:extLst>
          </p:nvPr>
        </p:nvGraphicFramePr>
        <p:xfrm>
          <a:off x="6171508" y="1115893"/>
          <a:ext cx="164557" cy="120675"/>
        </p:xfrm>
        <a:graphic>
          <a:graphicData uri="http://schemas.openxmlformats.org/presentationml/2006/ole">
            <mc:AlternateContent xmlns:mc="http://schemas.openxmlformats.org/markup-compatibility/2006">
              <mc:Choice xmlns:v="urn:schemas-microsoft-com:vml" Requires="v">
                <p:oleObj spid="_x0000_s2370070" name="Equation" r:id="rId14" imgW="139700" imgH="101600" progId="Equation.DSMT4">
                  <p:embed/>
                </p:oleObj>
              </mc:Choice>
              <mc:Fallback>
                <p:oleObj name="Equation" r:id="rId14" imgW="139700" imgH="101600" progId="Equation.DSMT4">
                  <p:embed/>
                  <p:pic>
                    <p:nvPicPr>
                      <p:cNvPr id="0" name=""/>
                      <p:cNvPicPr>
                        <a:picLocks noChangeAspect="1" noChangeArrowheads="1"/>
                      </p:cNvPicPr>
                      <p:nvPr/>
                    </p:nvPicPr>
                    <p:blipFill>
                      <a:blip r:embed="rId13"/>
                      <a:srcRect/>
                      <a:stretch>
                        <a:fillRect/>
                      </a:stretch>
                    </p:blipFill>
                    <p:spPr bwMode="auto">
                      <a:xfrm>
                        <a:off x="6171508" y="1115893"/>
                        <a:ext cx="164557" cy="120675"/>
                      </a:xfrm>
                      <a:prstGeom prst="rect">
                        <a:avLst/>
                      </a:prstGeom>
                      <a:noFill/>
                      <a:ln w="12700" cmpd="sng">
                        <a:noFill/>
                      </a:ln>
                      <a:effectLst/>
                    </p:spPr>
                  </p:pic>
                </p:oleObj>
              </mc:Fallback>
            </mc:AlternateContent>
          </a:graphicData>
        </a:graphic>
      </p:graphicFrame>
      <p:graphicFrame>
        <p:nvGraphicFramePr>
          <p:cNvPr id="91" name="Object 6"/>
          <p:cNvGraphicFramePr>
            <a:graphicFrameLocks noChangeAspect="1"/>
          </p:cNvGraphicFramePr>
          <p:nvPr>
            <p:extLst>
              <p:ext uri="{D42A27DB-BD31-4B8C-83A1-F6EECF244321}">
                <p14:modId xmlns:p14="http://schemas.microsoft.com/office/powerpoint/2010/main" val="1030806446"/>
              </p:ext>
            </p:extLst>
          </p:nvPr>
        </p:nvGraphicFramePr>
        <p:xfrm>
          <a:off x="6406186" y="1115893"/>
          <a:ext cx="164557" cy="120675"/>
        </p:xfrm>
        <a:graphic>
          <a:graphicData uri="http://schemas.openxmlformats.org/presentationml/2006/ole">
            <mc:AlternateContent xmlns:mc="http://schemas.openxmlformats.org/markup-compatibility/2006">
              <mc:Choice xmlns:v="urn:schemas-microsoft-com:vml" Requires="v">
                <p:oleObj spid="_x0000_s2370071" name="Equation" r:id="rId15" imgW="139700" imgH="101600" progId="Equation.DSMT4">
                  <p:embed/>
                </p:oleObj>
              </mc:Choice>
              <mc:Fallback>
                <p:oleObj name="Equation" r:id="rId15" imgW="139700" imgH="101600" progId="Equation.DSMT4">
                  <p:embed/>
                  <p:pic>
                    <p:nvPicPr>
                      <p:cNvPr id="0" name=""/>
                      <p:cNvPicPr>
                        <a:picLocks noChangeAspect="1" noChangeArrowheads="1"/>
                      </p:cNvPicPr>
                      <p:nvPr/>
                    </p:nvPicPr>
                    <p:blipFill>
                      <a:blip r:embed="rId13"/>
                      <a:srcRect/>
                      <a:stretch>
                        <a:fillRect/>
                      </a:stretch>
                    </p:blipFill>
                    <p:spPr bwMode="auto">
                      <a:xfrm>
                        <a:off x="6406186" y="1115893"/>
                        <a:ext cx="164557" cy="120675"/>
                      </a:xfrm>
                      <a:prstGeom prst="rect">
                        <a:avLst/>
                      </a:prstGeom>
                      <a:noFill/>
                      <a:ln w="12700" cmpd="sng">
                        <a:noFill/>
                      </a:ln>
                      <a:effectLst/>
                    </p:spPr>
                  </p:pic>
                </p:oleObj>
              </mc:Fallback>
            </mc:AlternateContent>
          </a:graphicData>
        </a:graphic>
      </p:graphicFrame>
      <p:graphicFrame>
        <p:nvGraphicFramePr>
          <p:cNvPr id="92" name="Object 6"/>
          <p:cNvGraphicFramePr>
            <a:graphicFrameLocks noChangeAspect="1"/>
          </p:cNvGraphicFramePr>
          <p:nvPr>
            <p:extLst>
              <p:ext uri="{D42A27DB-BD31-4B8C-83A1-F6EECF244321}">
                <p14:modId xmlns:p14="http://schemas.microsoft.com/office/powerpoint/2010/main" val="2083725565"/>
              </p:ext>
            </p:extLst>
          </p:nvPr>
        </p:nvGraphicFramePr>
        <p:xfrm>
          <a:off x="6640864" y="1115893"/>
          <a:ext cx="164557" cy="120675"/>
        </p:xfrm>
        <a:graphic>
          <a:graphicData uri="http://schemas.openxmlformats.org/presentationml/2006/ole">
            <mc:AlternateContent xmlns:mc="http://schemas.openxmlformats.org/markup-compatibility/2006">
              <mc:Choice xmlns:v="urn:schemas-microsoft-com:vml" Requires="v">
                <p:oleObj spid="_x0000_s2370072" name="Equation" r:id="rId16" imgW="139700" imgH="101600" progId="Equation.DSMT4">
                  <p:embed/>
                </p:oleObj>
              </mc:Choice>
              <mc:Fallback>
                <p:oleObj name="Equation" r:id="rId16" imgW="139700" imgH="101600" progId="Equation.DSMT4">
                  <p:embed/>
                  <p:pic>
                    <p:nvPicPr>
                      <p:cNvPr id="0" name=""/>
                      <p:cNvPicPr>
                        <a:picLocks noChangeAspect="1" noChangeArrowheads="1"/>
                      </p:cNvPicPr>
                      <p:nvPr/>
                    </p:nvPicPr>
                    <p:blipFill>
                      <a:blip r:embed="rId13"/>
                      <a:srcRect/>
                      <a:stretch>
                        <a:fillRect/>
                      </a:stretch>
                    </p:blipFill>
                    <p:spPr bwMode="auto">
                      <a:xfrm>
                        <a:off x="6640864" y="1115893"/>
                        <a:ext cx="164557" cy="120675"/>
                      </a:xfrm>
                      <a:prstGeom prst="rect">
                        <a:avLst/>
                      </a:prstGeom>
                      <a:noFill/>
                      <a:ln w="12700" cmpd="sng">
                        <a:noFill/>
                      </a:ln>
                      <a:effectLst/>
                    </p:spPr>
                  </p:pic>
                </p:oleObj>
              </mc:Fallback>
            </mc:AlternateContent>
          </a:graphicData>
        </a:graphic>
      </p:graphicFrame>
      <p:graphicFrame>
        <p:nvGraphicFramePr>
          <p:cNvPr id="93" name="Object 6"/>
          <p:cNvGraphicFramePr>
            <a:graphicFrameLocks noChangeAspect="1"/>
          </p:cNvGraphicFramePr>
          <p:nvPr>
            <p:extLst>
              <p:ext uri="{D42A27DB-BD31-4B8C-83A1-F6EECF244321}">
                <p14:modId xmlns:p14="http://schemas.microsoft.com/office/powerpoint/2010/main" val="1703591380"/>
              </p:ext>
            </p:extLst>
          </p:nvPr>
        </p:nvGraphicFramePr>
        <p:xfrm>
          <a:off x="6875542" y="1115893"/>
          <a:ext cx="164557" cy="120675"/>
        </p:xfrm>
        <a:graphic>
          <a:graphicData uri="http://schemas.openxmlformats.org/presentationml/2006/ole">
            <mc:AlternateContent xmlns:mc="http://schemas.openxmlformats.org/markup-compatibility/2006">
              <mc:Choice xmlns:v="urn:schemas-microsoft-com:vml" Requires="v">
                <p:oleObj spid="_x0000_s2370073" name="Equation" r:id="rId17" imgW="139700" imgH="101600" progId="Equation.DSMT4">
                  <p:embed/>
                </p:oleObj>
              </mc:Choice>
              <mc:Fallback>
                <p:oleObj name="Equation" r:id="rId17" imgW="139700" imgH="101600" progId="Equation.DSMT4">
                  <p:embed/>
                  <p:pic>
                    <p:nvPicPr>
                      <p:cNvPr id="0" name=""/>
                      <p:cNvPicPr>
                        <a:picLocks noChangeAspect="1" noChangeArrowheads="1"/>
                      </p:cNvPicPr>
                      <p:nvPr/>
                    </p:nvPicPr>
                    <p:blipFill>
                      <a:blip r:embed="rId13"/>
                      <a:srcRect/>
                      <a:stretch>
                        <a:fillRect/>
                      </a:stretch>
                    </p:blipFill>
                    <p:spPr bwMode="auto">
                      <a:xfrm>
                        <a:off x="6875542" y="1115893"/>
                        <a:ext cx="164557" cy="120675"/>
                      </a:xfrm>
                      <a:prstGeom prst="rect">
                        <a:avLst/>
                      </a:prstGeom>
                      <a:noFill/>
                      <a:ln w="12700" cmpd="sng">
                        <a:noFill/>
                      </a:ln>
                      <a:effectLst/>
                    </p:spPr>
                  </p:pic>
                </p:oleObj>
              </mc:Fallback>
            </mc:AlternateContent>
          </a:graphicData>
        </a:graphic>
      </p:graphicFrame>
      <p:graphicFrame>
        <p:nvGraphicFramePr>
          <p:cNvPr id="95" name="Object 6"/>
          <p:cNvGraphicFramePr>
            <a:graphicFrameLocks noChangeAspect="1"/>
          </p:cNvGraphicFramePr>
          <p:nvPr>
            <p:extLst>
              <p:ext uri="{D42A27DB-BD31-4B8C-83A1-F6EECF244321}">
                <p14:modId xmlns:p14="http://schemas.microsoft.com/office/powerpoint/2010/main" val="1761287006"/>
              </p:ext>
            </p:extLst>
          </p:nvPr>
        </p:nvGraphicFramePr>
        <p:xfrm>
          <a:off x="7344898" y="1115893"/>
          <a:ext cx="164557" cy="120675"/>
        </p:xfrm>
        <a:graphic>
          <a:graphicData uri="http://schemas.openxmlformats.org/presentationml/2006/ole">
            <mc:AlternateContent xmlns:mc="http://schemas.openxmlformats.org/markup-compatibility/2006">
              <mc:Choice xmlns:v="urn:schemas-microsoft-com:vml" Requires="v">
                <p:oleObj spid="_x0000_s2370074" name="Equation" r:id="rId18" imgW="139700" imgH="101600" progId="Equation.DSMT4">
                  <p:embed/>
                </p:oleObj>
              </mc:Choice>
              <mc:Fallback>
                <p:oleObj name="Equation" r:id="rId18" imgW="139700" imgH="101600" progId="Equation.DSMT4">
                  <p:embed/>
                  <p:pic>
                    <p:nvPicPr>
                      <p:cNvPr id="0" name=""/>
                      <p:cNvPicPr>
                        <a:picLocks noChangeAspect="1" noChangeArrowheads="1"/>
                      </p:cNvPicPr>
                      <p:nvPr/>
                    </p:nvPicPr>
                    <p:blipFill>
                      <a:blip r:embed="rId13"/>
                      <a:srcRect/>
                      <a:stretch>
                        <a:fillRect/>
                      </a:stretch>
                    </p:blipFill>
                    <p:spPr bwMode="auto">
                      <a:xfrm>
                        <a:off x="7344898" y="1115893"/>
                        <a:ext cx="164557" cy="120675"/>
                      </a:xfrm>
                      <a:prstGeom prst="rect">
                        <a:avLst/>
                      </a:prstGeom>
                      <a:noFill/>
                      <a:ln w="12700" cmpd="sng">
                        <a:noFill/>
                      </a:ln>
                      <a:effectLst/>
                    </p:spPr>
                  </p:pic>
                </p:oleObj>
              </mc:Fallback>
            </mc:AlternateContent>
          </a:graphicData>
        </a:graphic>
      </p:graphicFrame>
      <p:graphicFrame>
        <p:nvGraphicFramePr>
          <p:cNvPr id="96" name="Object 6"/>
          <p:cNvGraphicFramePr>
            <a:graphicFrameLocks noChangeAspect="1"/>
          </p:cNvGraphicFramePr>
          <p:nvPr>
            <p:extLst>
              <p:ext uri="{D42A27DB-BD31-4B8C-83A1-F6EECF244321}">
                <p14:modId xmlns:p14="http://schemas.microsoft.com/office/powerpoint/2010/main" val="2038862632"/>
              </p:ext>
            </p:extLst>
          </p:nvPr>
        </p:nvGraphicFramePr>
        <p:xfrm>
          <a:off x="7579576" y="1115893"/>
          <a:ext cx="164557" cy="120675"/>
        </p:xfrm>
        <a:graphic>
          <a:graphicData uri="http://schemas.openxmlformats.org/presentationml/2006/ole">
            <mc:AlternateContent xmlns:mc="http://schemas.openxmlformats.org/markup-compatibility/2006">
              <mc:Choice xmlns:v="urn:schemas-microsoft-com:vml" Requires="v">
                <p:oleObj spid="_x0000_s2370075" name="Equation" r:id="rId19" imgW="139700" imgH="101600" progId="Equation.DSMT4">
                  <p:embed/>
                </p:oleObj>
              </mc:Choice>
              <mc:Fallback>
                <p:oleObj name="Equation" r:id="rId19" imgW="139700" imgH="101600" progId="Equation.DSMT4">
                  <p:embed/>
                  <p:pic>
                    <p:nvPicPr>
                      <p:cNvPr id="0" name=""/>
                      <p:cNvPicPr>
                        <a:picLocks noChangeAspect="1" noChangeArrowheads="1"/>
                      </p:cNvPicPr>
                      <p:nvPr/>
                    </p:nvPicPr>
                    <p:blipFill>
                      <a:blip r:embed="rId13"/>
                      <a:srcRect/>
                      <a:stretch>
                        <a:fillRect/>
                      </a:stretch>
                    </p:blipFill>
                    <p:spPr bwMode="auto">
                      <a:xfrm>
                        <a:off x="7579576" y="1115893"/>
                        <a:ext cx="164557" cy="120675"/>
                      </a:xfrm>
                      <a:prstGeom prst="rect">
                        <a:avLst/>
                      </a:prstGeom>
                      <a:noFill/>
                      <a:ln w="12700" cmpd="sng">
                        <a:noFill/>
                      </a:ln>
                      <a:effectLst/>
                    </p:spPr>
                  </p:pic>
                </p:oleObj>
              </mc:Fallback>
            </mc:AlternateContent>
          </a:graphicData>
        </a:graphic>
      </p:graphicFrame>
      <p:graphicFrame>
        <p:nvGraphicFramePr>
          <p:cNvPr id="97" name="Object 6"/>
          <p:cNvGraphicFramePr>
            <a:graphicFrameLocks noChangeAspect="1"/>
          </p:cNvGraphicFramePr>
          <p:nvPr>
            <p:extLst>
              <p:ext uri="{D42A27DB-BD31-4B8C-83A1-F6EECF244321}">
                <p14:modId xmlns:p14="http://schemas.microsoft.com/office/powerpoint/2010/main" val="260348068"/>
              </p:ext>
            </p:extLst>
          </p:nvPr>
        </p:nvGraphicFramePr>
        <p:xfrm>
          <a:off x="7814254" y="1115893"/>
          <a:ext cx="164557" cy="120675"/>
        </p:xfrm>
        <a:graphic>
          <a:graphicData uri="http://schemas.openxmlformats.org/presentationml/2006/ole">
            <mc:AlternateContent xmlns:mc="http://schemas.openxmlformats.org/markup-compatibility/2006">
              <mc:Choice xmlns:v="urn:schemas-microsoft-com:vml" Requires="v">
                <p:oleObj spid="_x0000_s2370076" name="Equation" r:id="rId20" imgW="139700" imgH="101600" progId="Equation.DSMT4">
                  <p:embed/>
                </p:oleObj>
              </mc:Choice>
              <mc:Fallback>
                <p:oleObj name="Equation" r:id="rId20" imgW="139700" imgH="101600" progId="Equation.DSMT4">
                  <p:embed/>
                  <p:pic>
                    <p:nvPicPr>
                      <p:cNvPr id="0" name=""/>
                      <p:cNvPicPr>
                        <a:picLocks noChangeAspect="1" noChangeArrowheads="1"/>
                      </p:cNvPicPr>
                      <p:nvPr/>
                    </p:nvPicPr>
                    <p:blipFill>
                      <a:blip r:embed="rId13"/>
                      <a:srcRect/>
                      <a:stretch>
                        <a:fillRect/>
                      </a:stretch>
                    </p:blipFill>
                    <p:spPr bwMode="auto">
                      <a:xfrm>
                        <a:off x="7814254" y="1115893"/>
                        <a:ext cx="164557" cy="120675"/>
                      </a:xfrm>
                      <a:prstGeom prst="rect">
                        <a:avLst/>
                      </a:prstGeom>
                      <a:noFill/>
                      <a:ln w="12700" cmpd="sng">
                        <a:noFill/>
                      </a:ln>
                      <a:effectLst/>
                    </p:spPr>
                  </p:pic>
                </p:oleObj>
              </mc:Fallback>
            </mc:AlternateContent>
          </a:graphicData>
        </a:graphic>
      </p:graphicFrame>
      <p:graphicFrame>
        <p:nvGraphicFramePr>
          <p:cNvPr id="98" name="Object 6"/>
          <p:cNvGraphicFramePr>
            <a:graphicFrameLocks noChangeAspect="1"/>
          </p:cNvGraphicFramePr>
          <p:nvPr>
            <p:extLst>
              <p:ext uri="{D42A27DB-BD31-4B8C-83A1-F6EECF244321}">
                <p14:modId xmlns:p14="http://schemas.microsoft.com/office/powerpoint/2010/main" val="2758988476"/>
              </p:ext>
            </p:extLst>
          </p:nvPr>
        </p:nvGraphicFramePr>
        <p:xfrm>
          <a:off x="8048932" y="1115893"/>
          <a:ext cx="164557" cy="120675"/>
        </p:xfrm>
        <a:graphic>
          <a:graphicData uri="http://schemas.openxmlformats.org/presentationml/2006/ole">
            <mc:AlternateContent xmlns:mc="http://schemas.openxmlformats.org/markup-compatibility/2006">
              <mc:Choice xmlns:v="urn:schemas-microsoft-com:vml" Requires="v">
                <p:oleObj spid="_x0000_s2370077" name="Equation" r:id="rId21" imgW="139700" imgH="101600" progId="Equation.DSMT4">
                  <p:embed/>
                </p:oleObj>
              </mc:Choice>
              <mc:Fallback>
                <p:oleObj name="Equation" r:id="rId21" imgW="139700" imgH="101600" progId="Equation.DSMT4">
                  <p:embed/>
                  <p:pic>
                    <p:nvPicPr>
                      <p:cNvPr id="0" name=""/>
                      <p:cNvPicPr>
                        <a:picLocks noChangeAspect="1" noChangeArrowheads="1"/>
                      </p:cNvPicPr>
                      <p:nvPr/>
                    </p:nvPicPr>
                    <p:blipFill>
                      <a:blip r:embed="rId13"/>
                      <a:srcRect/>
                      <a:stretch>
                        <a:fillRect/>
                      </a:stretch>
                    </p:blipFill>
                    <p:spPr bwMode="auto">
                      <a:xfrm>
                        <a:off x="8048932" y="1115893"/>
                        <a:ext cx="164557" cy="120675"/>
                      </a:xfrm>
                      <a:prstGeom prst="rect">
                        <a:avLst/>
                      </a:prstGeom>
                      <a:noFill/>
                      <a:ln w="12700" cmpd="sng">
                        <a:noFill/>
                      </a:ln>
                      <a:effectLst/>
                    </p:spPr>
                  </p:pic>
                </p:oleObj>
              </mc:Fallback>
            </mc:AlternateContent>
          </a:graphicData>
        </a:graphic>
      </p:graphicFrame>
      <p:graphicFrame>
        <p:nvGraphicFramePr>
          <p:cNvPr id="99" name="Object 6"/>
          <p:cNvGraphicFramePr>
            <a:graphicFrameLocks noChangeAspect="1"/>
          </p:cNvGraphicFramePr>
          <p:nvPr>
            <p:extLst>
              <p:ext uri="{D42A27DB-BD31-4B8C-83A1-F6EECF244321}">
                <p14:modId xmlns:p14="http://schemas.microsoft.com/office/powerpoint/2010/main" val="2219720090"/>
              </p:ext>
            </p:extLst>
          </p:nvPr>
        </p:nvGraphicFramePr>
        <p:xfrm>
          <a:off x="8283610" y="1115893"/>
          <a:ext cx="164557" cy="120675"/>
        </p:xfrm>
        <a:graphic>
          <a:graphicData uri="http://schemas.openxmlformats.org/presentationml/2006/ole">
            <mc:AlternateContent xmlns:mc="http://schemas.openxmlformats.org/markup-compatibility/2006">
              <mc:Choice xmlns:v="urn:schemas-microsoft-com:vml" Requires="v">
                <p:oleObj spid="_x0000_s2370078" name="Equation" r:id="rId22" imgW="139700" imgH="101600" progId="Equation.DSMT4">
                  <p:embed/>
                </p:oleObj>
              </mc:Choice>
              <mc:Fallback>
                <p:oleObj name="Equation" r:id="rId22" imgW="139700" imgH="101600" progId="Equation.DSMT4">
                  <p:embed/>
                  <p:pic>
                    <p:nvPicPr>
                      <p:cNvPr id="0" name=""/>
                      <p:cNvPicPr>
                        <a:picLocks noChangeAspect="1" noChangeArrowheads="1"/>
                      </p:cNvPicPr>
                      <p:nvPr/>
                    </p:nvPicPr>
                    <p:blipFill>
                      <a:blip r:embed="rId13"/>
                      <a:srcRect/>
                      <a:stretch>
                        <a:fillRect/>
                      </a:stretch>
                    </p:blipFill>
                    <p:spPr bwMode="auto">
                      <a:xfrm>
                        <a:off x="8283610" y="1115893"/>
                        <a:ext cx="164557" cy="120675"/>
                      </a:xfrm>
                      <a:prstGeom prst="rect">
                        <a:avLst/>
                      </a:prstGeom>
                      <a:noFill/>
                      <a:ln w="12700" cmpd="sng">
                        <a:noFill/>
                      </a:ln>
                      <a:effectLst/>
                    </p:spPr>
                  </p:pic>
                </p:oleObj>
              </mc:Fallback>
            </mc:AlternateContent>
          </a:graphicData>
        </a:graphic>
      </p:graphicFrame>
      <p:graphicFrame>
        <p:nvGraphicFramePr>
          <p:cNvPr id="100" name="Object 6"/>
          <p:cNvGraphicFramePr>
            <a:graphicFrameLocks noChangeAspect="1"/>
          </p:cNvGraphicFramePr>
          <p:nvPr>
            <p:extLst>
              <p:ext uri="{D42A27DB-BD31-4B8C-83A1-F6EECF244321}">
                <p14:modId xmlns:p14="http://schemas.microsoft.com/office/powerpoint/2010/main" val="3198243114"/>
              </p:ext>
            </p:extLst>
          </p:nvPr>
        </p:nvGraphicFramePr>
        <p:xfrm>
          <a:off x="8518288" y="1115893"/>
          <a:ext cx="164557" cy="120675"/>
        </p:xfrm>
        <a:graphic>
          <a:graphicData uri="http://schemas.openxmlformats.org/presentationml/2006/ole">
            <mc:AlternateContent xmlns:mc="http://schemas.openxmlformats.org/markup-compatibility/2006">
              <mc:Choice xmlns:v="urn:schemas-microsoft-com:vml" Requires="v">
                <p:oleObj spid="_x0000_s2370079" name="Equation" r:id="rId23" imgW="139700" imgH="101600" progId="Equation.DSMT4">
                  <p:embed/>
                </p:oleObj>
              </mc:Choice>
              <mc:Fallback>
                <p:oleObj name="Equation" r:id="rId23" imgW="139700" imgH="101600" progId="Equation.DSMT4">
                  <p:embed/>
                  <p:pic>
                    <p:nvPicPr>
                      <p:cNvPr id="0" name=""/>
                      <p:cNvPicPr>
                        <a:picLocks noChangeAspect="1" noChangeArrowheads="1"/>
                      </p:cNvPicPr>
                      <p:nvPr/>
                    </p:nvPicPr>
                    <p:blipFill>
                      <a:blip r:embed="rId13"/>
                      <a:srcRect/>
                      <a:stretch>
                        <a:fillRect/>
                      </a:stretch>
                    </p:blipFill>
                    <p:spPr bwMode="auto">
                      <a:xfrm>
                        <a:off x="8518288" y="1115893"/>
                        <a:ext cx="164557" cy="120675"/>
                      </a:xfrm>
                      <a:prstGeom prst="rect">
                        <a:avLst/>
                      </a:prstGeom>
                      <a:noFill/>
                      <a:ln w="12700" cmpd="sng">
                        <a:noFill/>
                      </a:ln>
                      <a:effectLst/>
                    </p:spPr>
                  </p:pic>
                </p:oleObj>
              </mc:Fallback>
            </mc:AlternateContent>
          </a:graphicData>
        </a:graphic>
      </p:graphicFrame>
      <p:cxnSp>
        <p:nvCxnSpPr>
          <p:cNvPr id="4" name="Straight Arrow Connector 3"/>
          <p:cNvCxnSpPr/>
          <p:nvPr/>
        </p:nvCxnSpPr>
        <p:spPr>
          <a:xfrm>
            <a:off x="4775407" y="1731362"/>
            <a:ext cx="2264692" cy="0"/>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7065499" y="1052255"/>
            <a:ext cx="0" cy="828332"/>
          </a:xfrm>
          <a:prstGeom prst="line">
            <a:avLst/>
          </a:prstGeom>
          <a:ln w="9525" cmpd="sng">
            <a:solidFill>
              <a:srgbClr val="000000"/>
            </a:solidFill>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101" name="Object 2"/>
          <p:cNvGraphicFramePr>
            <a:graphicFrameLocks noChangeAspect="1"/>
          </p:cNvGraphicFramePr>
          <p:nvPr>
            <p:extLst>
              <p:ext uri="{D42A27DB-BD31-4B8C-83A1-F6EECF244321}">
                <p14:modId xmlns:p14="http://schemas.microsoft.com/office/powerpoint/2010/main" val="3186550188"/>
              </p:ext>
            </p:extLst>
          </p:nvPr>
        </p:nvGraphicFramePr>
        <p:xfrm>
          <a:off x="7050088" y="1576388"/>
          <a:ext cx="315912" cy="242887"/>
        </p:xfrm>
        <a:graphic>
          <a:graphicData uri="http://schemas.openxmlformats.org/presentationml/2006/ole">
            <mc:AlternateContent xmlns:mc="http://schemas.openxmlformats.org/markup-compatibility/2006">
              <mc:Choice xmlns:v="urn:schemas-microsoft-com:vml" Requires="v">
                <p:oleObj spid="_x0000_s2370080" name="Equation" r:id="rId24" imgW="203200" imgH="165100" progId="Equation.DSMT4">
                  <p:embed/>
                </p:oleObj>
              </mc:Choice>
              <mc:Fallback>
                <p:oleObj name="Equation" r:id="rId24" imgW="203200" imgH="165100" progId="Equation.DSMT4">
                  <p:embed/>
                  <p:pic>
                    <p:nvPicPr>
                      <p:cNvPr id="0" name=""/>
                      <p:cNvPicPr>
                        <a:picLocks noChangeAspect="1" noChangeArrowheads="1"/>
                      </p:cNvPicPr>
                      <p:nvPr/>
                    </p:nvPicPr>
                    <p:blipFill>
                      <a:blip r:embed="rId25"/>
                      <a:srcRect/>
                      <a:stretch>
                        <a:fillRect/>
                      </a:stretch>
                    </p:blipFill>
                    <p:spPr bwMode="auto">
                      <a:xfrm>
                        <a:off x="7050088" y="1576388"/>
                        <a:ext cx="315912" cy="242887"/>
                      </a:xfrm>
                      <a:prstGeom prst="rect">
                        <a:avLst/>
                      </a:prstGeom>
                      <a:noFill/>
                      <a:ln>
                        <a:noFill/>
                      </a:ln>
                    </p:spPr>
                  </p:pic>
                </p:oleObj>
              </mc:Fallback>
            </mc:AlternateContent>
          </a:graphicData>
        </a:graphic>
      </p:graphicFrame>
      <p:cxnSp>
        <p:nvCxnSpPr>
          <p:cNvPr id="102" name="Straight Connector 101"/>
          <p:cNvCxnSpPr/>
          <p:nvPr/>
        </p:nvCxnSpPr>
        <p:spPr>
          <a:xfrm>
            <a:off x="7327270" y="1052255"/>
            <a:ext cx="14918" cy="828332"/>
          </a:xfrm>
          <a:prstGeom prst="line">
            <a:avLst/>
          </a:prstGeom>
          <a:ln w="9525" cmpd="sng">
            <a:solidFill>
              <a:srgbClr val="00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p:nvPr/>
        </p:nvCxnSpPr>
        <p:spPr>
          <a:xfrm flipH="1">
            <a:off x="7348073" y="1731362"/>
            <a:ext cx="412478" cy="0"/>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7071849" y="1058605"/>
            <a:ext cx="246274" cy="2067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4" name="Object 6"/>
          <p:cNvGraphicFramePr>
            <a:graphicFrameLocks noChangeAspect="1"/>
          </p:cNvGraphicFramePr>
          <p:nvPr>
            <p:extLst>
              <p:ext uri="{D42A27DB-BD31-4B8C-83A1-F6EECF244321}">
                <p14:modId xmlns:p14="http://schemas.microsoft.com/office/powerpoint/2010/main" val="772176081"/>
              </p:ext>
            </p:extLst>
          </p:nvPr>
        </p:nvGraphicFramePr>
        <p:xfrm>
          <a:off x="7123463" y="1115893"/>
          <a:ext cx="164557" cy="120675"/>
        </p:xfrm>
        <a:graphic>
          <a:graphicData uri="http://schemas.openxmlformats.org/presentationml/2006/ole">
            <mc:AlternateContent xmlns:mc="http://schemas.openxmlformats.org/markup-compatibility/2006">
              <mc:Choice xmlns:v="urn:schemas-microsoft-com:vml" Requires="v">
                <p:oleObj spid="_x0000_s2370081" name="Equation" r:id="rId26" imgW="139700" imgH="101600" progId="Equation.DSMT4">
                  <p:embed/>
                </p:oleObj>
              </mc:Choice>
              <mc:Fallback>
                <p:oleObj name="Equation" r:id="rId26" imgW="139700" imgH="101600" progId="Equation.DSMT4">
                  <p:embed/>
                  <p:pic>
                    <p:nvPicPr>
                      <p:cNvPr id="0" name=""/>
                      <p:cNvPicPr>
                        <a:picLocks noChangeAspect="1" noChangeArrowheads="1"/>
                      </p:cNvPicPr>
                      <p:nvPr/>
                    </p:nvPicPr>
                    <p:blipFill>
                      <a:blip r:embed="rId13"/>
                      <a:srcRect/>
                      <a:stretch>
                        <a:fillRect/>
                      </a:stretch>
                    </p:blipFill>
                    <p:spPr bwMode="auto">
                      <a:xfrm>
                        <a:off x="7123463" y="1115893"/>
                        <a:ext cx="164557" cy="120675"/>
                      </a:xfrm>
                      <a:prstGeom prst="rect">
                        <a:avLst/>
                      </a:prstGeom>
                      <a:noFill/>
                      <a:ln w="12700" cmpd="sng">
                        <a:noFill/>
                      </a:ln>
                      <a:effectLst/>
                    </p:spPr>
                  </p:pic>
                </p:oleObj>
              </mc:Fallback>
            </mc:AlternateContent>
          </a:graphicData>
        </a:graphic>
      </p:graphicFrame>
      <p:graphicFrame>
        <p:nvGraphicFramePr>
          <p:cNvPr id="105" name="Object 2"/>
          <p:cNvGraphicFramePr>
            <a:graphicFrameLocks noChangeAspect="1"/>
          </p:cNvGraphicFramePr>
          <p:nvPr>
            <p:extLst>
              <p:ext uri="{D42A27DB-BD31-4B8C-83A1-F6EECF244321}">
                <p14:modId xmlns:p14="http://schemas.microsoft.com/office/powerpoint/2010/main" val="94941536"/>
              </p:ext>
            </p:extLst>
          </p:nvPr>
        </p:nvGraphicFramePr>
        <p:xfrm>
          <a:off x="7064375" y="600075"/>
          <a:ext cx="314325" cy="300038"/>
        </p:xfrm>
        <a:graphic>
          <a:graphicData uri="http://schemas.openxmlformats.org/presentationml/2006/ole">
            <mc:AlternateContent xmlns:mc="http://schemas.openxmlformats.org/markup-compatibility/2006">
              <mc:Choice xmlns:v="urn:schemas-microsoft-com:vml" Requires="v">
                <p:oleObj spid="_x0000_s2370082" name="Equation" r:id="rId27" imgW="203200" imgH="203200" progId="Equation.DSMT4">
                  <p:embed/>
                </p:oleObj>
              </mc:Choice>
              <mc:Fallback>
                <p:oleObj name="Equation" r:id="rId27" imgW="203200" imgH="203200" progId="Equation.DSMT4">
                  <p:embed/>
                  <p:pic>
                    <p:nvPicPr>
                      <p:cNvPr id="0" name=""/>
                      <p:cNvPicPr>
                        <a:picLocks noChangeAspect="1" noChangeArrowheads="1"/>
                      </p:cNvPicPr>
                      <p:nvPr/>
                    </p:nvPicPr>
                    <p:blipFill>
                      <a:blip r:embed="rId28"/>
                      <a:srcRect/>
                      <a:stretch>
                        <a:fillRect/>
                      </a:stretch>
                    </p:blipFill>
                    <p:spPr bwMode="auto">
                      <a:xfrm>
                        <a:off x="7064375" y="600075"/>
                        <a:ext cx="314325" cy="300038"/>
                      </a:xfrm>
                      <a:prstGeom prst="rect">
                        <a:avLst/>
                      </a:prstGeom>
                      <a:noFill/>
                      <a:ln>
                        <a:noFill/>
                      </a:ln>
                    </p:spPr>
                  </p:pic>
                </p:oleObj>
              </mc:Fallback>
            </mc:AlternateContent>
          </a:graphicData>
        </a:graphic>
      </p:graphicFrame>
      <p:sp>
        <p:nvSpPr>
          <p:cNvPr id="44" name="TextBox 43"/>
          <p:cNvSpPr txBox="1"/>
          <p:nvPr/>
        </p:nvSpPr>
        <p:spPr>
          <a:xfrm>
            <a:off x="418616" y="2375436"/>
            <a:ext cx="8811109" cy="707886"/>
          </a:xfrm>
          <a:prstGeom prst="rect">
            <a:avLst/>
          </a:prstGeom>
          <a:noFill/>
        </p:spPr>
        <p:txBody>
          <a:bodyPr wrap="square" rtlCol="0">
            <a:spAutoFit/>
          </a:bodyPr>
          <a:lstStyle/>
          <a:p>
            <a:r>
              <a:rPr lang="en-US" sz="2000" dirty="0">
                <a:latin typeface="Times New Roman"/>
                <a:cs typeface="Times New Roman"/>
              </a:rPr>
              <a:t>                                                                      Define the </a:t>
            </a:r>
            <a:r>
              <a:rPr lang="en-US" sz="2000" dirty="0">
                <a:solidFill>
                  <a:srgbClr val="0000FF"/>
                </a:solidFill>
                <a:latin typeface="Times New Roman"/>
                <a:cs typeface="Times New Roman"/>
              </a:rPr>
              <a:t>differential electric potential </a:t>
            </a:r>
            <a:r>
              <a:rPr lang="en-US" sz="2000" dirty="0">
                <a:latin typeface="Times New Roman"/>
                <a:cs typeface="Times New Roman"/>
              </a:rPr>
              <a:t>at the origin </a:t>
            </a:r>
            <a:r>
              <a:rPr lang="en-US" sz="2000" dirty="0">
                <a:solidFill>
                  <a:srgbClr val="0000FF"/>
                </a:solidFill>
                <a:latin typeface="Times New Roman"/>
                <a:cs typeface="Times New Roman"/>
              </a:rPr>
              <a:t>due to a differential bit </a:t>
            </a:r>
            <a:r>
              <a:rPr lang="en-US" sz="2000" dirty="0">
                <a:latin typeface="Times New Roman"/>
                <a:cs typeface="Times New Roman"/>
              </a:rPr>
              <a:t>of charge,</a:t>
            </a:r>
            <a:endParaRPr lang="en-US" sz="2000" dirty="0">
              <a:solidFill>
                <a:srgbClr val="0000FF"/>
              </a:solidFill>
              <a:latin typeface="Times New Roman"/>
              <a:cs typeface="Times New Roman"/>
            </a:endParaRPr>
          </a:p>
        </p:txBody>
      </p:sp>
      <p:graphicFrame>
        <p:nvGraphicFramePr>
          <p:cNvPr id="106" name="Object 105"/>
          <p:cNvGraphicFramePr>
            <a:graphicFrameLocks noChangeAspect="1"/>
          </p:cNvGraphicFramePr>
          <p:nvPr>
            <p:extLst>
              <p:ext uri="{D42A27DB-BD31-4B8C-83A1-F6EECF244321}">
                <p14:modId xmlns:p14="http://schemas.microsoft.com/office/powerpoint/2010/main" val="482717694"/>
              </p:ext>
            </p:extLst>
          </p:nvPr>
        </p:nvGraphicFramePr>
        <p:xfrm>
          <a:off x="1385585" y="3352373"/>
          <a:ext cx="1106487" cy="339725"/>
        </p:xfrm>
        <a:graphic>
          <a:graphicData uri="http://schemas.openxmlformats.org/presentationml/2006/ole">
            <mc:AlternateContent xmlns:mc="http://schemas.openxmlformats.org/markup-compatibility/2006">
              <mc:Choice xmlns:v="urn:schemas-microsoft-com:vml" Requires="v">
                <p:oleObj spid="_x0000_s2370083" name="Equation" r:id="rId29" imgW="660400" imgH="203200" progId="Equation.DSMT4">
                  <p:embed/>
                </p:oleObj>
              </mc:Choice>
              <mc:Fallback>
                <p:oleObj name="Equation" r:id="rId29" imgW="660400" imgH="203200" progId="Equation.DSMT4">
                  <p:embed/>
                  <p:pic>
                    <p:nvPicPr>
                      <p:cNvPr id="0" name=""/>
                      <p:cNvPicPr/>
                      <p:nvPr/>
                    </p:nvPicPr>
                    <p:blipFill>
                      <a:blip r:embed="rId30"/>
                      <a:stretch>
                        <a:fillRect/>
                      </a:stretch>
                    </p:blipFill>
                    <p:spPr>
                      <a:xfrm>
                        <a:off x="1385585" y="3352373"/>
                        <a:ext cx="1106487" cy="339725"/>
                      </a:xfrm>
                      <a:prstGeom prst="rect">
                        <a:avLst/>
                      </a:prstGeom>
                    </p:spPr>
                  </p:pic>
                </p:oleObj>
              </mc:Fallback>
            </mc:AlternateContent>
          </a:graphicData>
        </a:graphic>
      </p:graphicFrame>
      <p:graphicFrame>
        <p:nvGraphicFramePr>
          <p:cNvPr id="46" name="Object 45"/>
          <p:cNvGraphicFramePr>
            <a:graphicFrameLocks noChangeAspect="1"/>
          </p:cNvGraphicFramePr>
          <p:nvPr>
            <p:extLst>
              <p:ext uri="{D42A27DB-BD31-4B8C-83A1-F6EECF244321}">
                <p14:modId xmlns:p14="http://schemas.microsoft.com/office/powerpoint/2010/main" val="814049348"/>
              </p:ext>
            </p:extLst>
          </p:nvPr>
        </p:nvGraphicFramePr>
        <p:xfrm>
          <a:off x="1410985" y="3968323"/>
          <a:ext cx="1000125" cy="339725"/>
        </p:xfrm>
        <a:graphic>
          <a:graphicData uri="http://schemas.openxmlformats.org/presentationml/2006/ole">
            <mc:AlternateContent xmlns:mc="http://schemas.openxmlformats.org/markup-compatibility/2006">
              <mc:Choice xmlns:v="urn:schemas-microsoft-com:vml" Requires="v">
                <p:oleObj spid="_x0000_s2370084" name="Equation" r:id="rId31" imgW="596900" imgH="203200" progId="Equation.DSMT4">
                  <p:embed/>
                </p:oleObj>
              </mc:Choice>
              <mc:Fallback>
                <p:oleObj name="Equation" r:id="rId31" imgW="596900" imgH="203200" progId="Equation.DSMT4">
                  <p:embed/>
                  <p:pic>
                    <p:nvPicPr>
                      <p:cNvPr id="0" name=""/>
                      <p:cNvPicPr/>
                      <p:nvPr/>
                    </p:nvPicPr>
                    <p:blipFill>
                      <a:blip r:embed="rId32"/>
                      <a:stretch>
                        <a:fillRect/>
                      </a:stretch>
                    </p:blipFill>
                    <p:spPr>
                      <a:xfrm>
                        <a:off x="1410985" y="3968323"/>
                        <a:ext cx="1000125" cy="339725"/>
                      </a:xfrm>
                      <a:prstGeom prst="rect">
                        <a:avLst/>
                      </a:prstGeom>
                    </p:spPr>
                  </p:pic>
                </p:oleObj>
              </mc:Fallback>
            </mc:AlternateContent>
          </a:graphicData>
        </a:graphic>
      </p:graphicFrame>
    </p:spTree>
    <p:extLst>
      <p:ext uri="{BB962C8B-B14F-4D97-AF65-F5344CB8AC3E}">
        <p14:creationId xmlns:p14="http://schemas.microsoft.com/office/powerpoint/2010/main" val="301443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dissolv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dissolve">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ssolve">
                                      <p:cBhvr>
                                        <p:cTn id="17" dur="500"/>
                                        <p:tgtEl>
                                          <p:spTgt spid="20"/>
                                        </p:tgtEl>
                                      </p:cBhvr>
                                    </p:animEffect>
                                  </p:childTnLst>
                                </p:cTn>
                              </p:par>
                              <p:par>
                                <p:cTn id="18" presetID="9"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par>
                                <p:cTn id="21" presetID="9" presetClass="entr" presetSubtype="0" fill="hold" nodeType="withEffect">
                                  <p:stCondLst>
                                    <p:cond delay="0"/>
                                  </p:stCondLst>
                                  <p:childTnLst>
                                    <p:set>
                                      <p:cBhvr>
                                        <p:cTn id="22" dur="1" fill="hold">
                                          <p:stCondLst>
                                            <p:cond delay="0"/>
                                          </p:stCondLst>
                                        </p:cTn>
                                        <p:tgtEl>
                                          <p:spTgt spid="101"/>
                                        </p:tgtEl>
                                        <p:attrNameLst>
                                          <p:attrName>style.visibility</p:attrName>
                                        </p:attrNameLst>
                                      </p:cBhvr>
                                      <p:to>
                                        <p:strVal val="visible"/>
                                      </p:to>
                                    </p:set>
                                    <p:animEffect transition="in" filter="dissolve">
                                      <p:cBhvr>
                                        <p:cTn id="23" dur="500"/>
                                        <p:tgtEl>
                                          <p:spTgt spid="101"/>
                                        </p:tgtEl>
                                      </p:cBhvr>
                                    </p:animEffect>
                                  </p:childTnLst>
                                </p:cTn>
                              </p:par>
                              <p:par>
                                <p:cTn id="24" presetID="9" presetClass="entr" presetSubtype="0" fill="hold" nodeType="withEffect">
                                  <p:stCondLst>
                                    <p:cond delay="0"/>
                                  </p:stCondLst>
                                  <p:childTnLst>
                                    <p:set>
                                      <p:cBhvr>
                                        <p:cTn id="25" dur="1" fill="hold">
                                          <p:stCondLst>
                                            <p:cond delay="0"/>
                                          </p:stCondLst>
                                        </p:cTn>
                                        <p:tgtEl>
                                          <p:spTgt spid="103"/>
                                        </p:tgtEl>
                                        <p:attrNameLst>
                                          <p:attrName>style.visibility</p:attrName>
                                        </p:attrNameLst>
                                      </p:cBhvr>
                                      <p:to>
                                        <p:strVal val="visible"/>
                                      </p:to>
                                    </p:set>
                                    <p:animEffect transition="in" filter="dissolve">
                                      <p:cBhvr>
                                        <p:cTn id="26" dur="500"/>
                                        <p:tgtEl>
                                          <p:spTgt spid="103"/>
                                        </p:tgtEl>
                                      </p:cBhvr>
                                    </p:animEffect>
                                  </p:childTnLst>
                                </p:cTn>
                              </p:par>
                              <p:par>
                                <p:cTn id="27" presetID="9" presetClass="entr" presetSubtype="0" fill="hold" nodeType="withEffect">
                                  <p:stCondLst>
                                    <p:cond delay="0"/>
                                  </p:stCondLst>
                                  <p:childTnLst>
                                    <p:set>
                                      <p:cBhvr>
                                        <p:cTn id="28" dur="1" fill="hold">
                                          <p:stCondLst>
                                            <p:cond delay="0"/>
                                          </p:stCondLst>
                                        </p:cTn>
                                        <p:tgtEl>
                                          <p:spTgt spid="102"/>
                                        </p:tgtEl>
                                        <p:attrNameLst>
                                          <p:attrName>style.visibility</p:attrName>
                                        </p:attrNameLst>
                                      </p:cBhvr>
                                      <p:to>
                                        <p:strVal val="visible"/>
                                      </p:to>
                                    </p:set>
                                    <p:animEffect transition="in" filter="dissolve">
                                      <p:cBhvr>
                                        <p:cTn id="29" dur="500"/>
                                        <p:tgtEl>
                                          <p:spTgt spid="102"/>
                                        </p:tgtEl>
                                      </p:cBhvr>
                                    </p:animEffect>
                                  </p:childTnLst>
                                </p:cTn>
                              </p:par>
                              <p:par>
                                <p:cTn id="30" presetID="9"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ssolve">
                                      <p:cBhvr>
                                        <p:cTn id="32" dur="500"/>
                                        <p:tgtEl>
                                          <p:spTgt spid="7"/>
                                        </p:tgtEl>
                                      </p:cBhvr>
                                    </p:animEffect>
                                  </p:childTnLst>
                                </p:cTn>
                              </p:par>
                              <p:par>
                                <p:cTn id="33" presetID="9" presetClass="entr" presetSubtype="0" fill="hold" nodeType="with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dissolve">
                                      <p:cBhvr>
                                        <p:cTn id="35" dur="500"/>
                                        <p:tgtEl>
                                          <p:spTgt spid="105"/>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dissolve">
                                      <p:cBhvr>
                                        <p:cTn id="38" dur="500"/>
                                        <p:tgtEl>
                                          <p:spTgt spid="12"/>
                                        </p:tgtEl>
                                      </p:cBhvr>
                                    </p:animEffect>
                                  </p:childTnLst>
                                </p:cTn>
                              </p:par>
                              <p:par>
                                <p:cTn id="39" presetID="9" presetClass="entr" presetSubtype="0"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dissolve">
                                      <p:cBhvr>
                                        <p:cTn id="41" dur="500"/>
                                        <p:tgtEl>
                                          <p:spTgt spid="48"/>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dissolve">
                                      <p:cBhvr>
                                        <p:cTn id="46" dur="500"/>
                                        <p:tgtEl>
                                          <p:spTgt spid="4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10"/>
                                        </p:tgtEl>
                                        <p:attrNameLst>
                                          <p:attrName>style.visibility</p:attrName>
                                        </p:attrNameLst>
                                      </p:cBhvr>
                                      <p:to>
                                        <p:strVal val="visible"/>
                                      </p:to>
                                    </p:set>
                                    <p:animEffect transition="in" filter="dissolve">
                                      <p:cBhvr>
                                        <p:cTn id="49" dur="500"/>
                                        <p:tgtEl>
                                          <p:spTgt spid="110"/>
                                        </p:tgtEl>
                                      </p:cBhvr>
                                    </p:animEffect>
                                  </p:childTnLst>
                                </p:cTn>
                              </p:par>
                              <p:par>
                                <p:cTn id="50" presetID="9" presetClass="entr" presetSubtype="0" fill="hold"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dissolve">
                                      <p:cBhvr>
                                        <p:cTn id="52" dur="500"/>
                                        <p:tgtEl>
                                          <p:spTgt spid="46"/>
                                        </p:tgtEl>
                                      </p:cBhvr>
                                    </p:animEffect>
                                  </p:childTnLst>
                                </p:cTn>
                              </p:par>
                              <p:par>
                                <p:cTn id="53" presetID="9" presetClass="entr" presetSubtype="0" fill="hold" nodeType="with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dissolve">
                                      <p:cBhvr>
                                        <p:cTn id="55" dur="500"/>
                                        <p:tgtEl>
                                          <p:spTgt spid="106"/>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109"/>
                                        </p:tgtEl>
                                        <p:attrNameLst>
                                          <p:attrName>style.visibility</p:attrName>
                                        </p:attrNameLst>
                                      </p:cBhvr>
                                      <p:to>
                                        <p:strVal val="visible"/>
                                      </p:to>
                                    </p:set>
                                    <p:animEffect transition="in" filter="dissolve">
                                      <p:cBhvr>
                                        <p:cTn id="60"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110" grpId="0"/>
      <p:bldP spid="42" grpId="0"/>
      <p:bldP spid="12" grpId="0" animBg="1"/>
      <p:bldP spid="44"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50" name="Straight Connector 49"/>
          <p:cNvCxnSpPr/>
          <p:nvPr/>
        </p:nvCxnSpPr>
        <p:spPr>
          <a:xfrm>
            <a:off x="5818843" y="914400"/>
            <a:ext cx="1393522" cy="1005914"/>
          </a:xfrm>
          <a:prstGeom prst="line">
            <a:avLst/>
          </a:prstGeom>
          <a:ln w="9525" cap="flat" cmpd="sng" algn="ctr">
            <a:solidFill>
              <a:schemeClr val="tx1"/>
            </a:solidFill>
            <a:prstDash val="lg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777892" y="2031732"/>
            <a:ext cx="4333760" cy="0"/>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5819982" y="1926932"/>
            <a:ext cx="2962274" cy="215949"/>
          </a:xfrm>
          <a:prstGeom prst="rect">
            <a:avLst/>
          </a:prstGeom>
          <a:solidFill>
            <a:srgbClr val="C4FF1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29.)</a:t>
            </a:r>
          </a:p>
        </p:txBody>
      </p:sp>
      <p:sp>
        <p:nvSpPr>
          <p:cNvPr id="23" name="TextBox 22"/>
          <p:cNvSpPr txBox="1"/>
          <p:nvPr/>
        </p:nvSpPr>
        <p:spPr>
          <a:xfrm>
            <a:off x="125926" y="345795"/>
            <a:ext cx="4651966" cy="1754327"/>
          </a:xfrm>
          <a:prstGeom prst="rect">
            <a:avLst/>
          </a:prstGeom>
          <a:noFill/>
        </p:spPr>
        <p:txBody>
          <a:bodyPr wrap="square" rtlCol="0">
            <a:spAutoFit/>
          </a:bodyPr>
          <a:lstStyle/>
          <a:p>
            <a:r>
              <a:rPr lang="en-US" sz="2800" dirty="0">
                <a:solidFill>
                  <a:srgbClr val="FF0000"/>
                </a:solidFill>
                <a:latin typeface="Apple Chancery"/>
                <a:cs typeface="Apple Chancery"/>
              </a:rPr>
              <a:t>Example 14 </a:t>
            </a:r>
            <a:r>
              <a:rPr lang="en-US" sz="2000" dirty="0">
                <a:solidFill>
                  <a:srgbClr val="FF0000"/>
                </a:solidFill>
                <a:latin typeface="Apple Chancery"/>
                <a:cs typeface="Apple Chancery"/>
              </a:rPr>
              <a:t>(a non-AP question):</a:t>
            </a:r>
            <a:r>
              <a:rPr lang="en-US" sz="1600" dirty="0">
                <a:latin typeface="Times New Roman"/>
                <a:cs typeface="Times New Roman"/>
              </a:rPr>
              <a:t>  </a:t>
            </a:r>
            <a:r>
              <a:rPr lang="en-US" sz="2000" dirty="0">
                <a:solidFill>
                  <a:srgbClr val="0000FF"/>
                </a:solidFill>
                <a:latin typeface="Times New Roman"/>
                <a:cs typeface="Times New Roman"/>
              </a:rPr>
              <a:t>Derive</a:t>
            </a:r>
            <a:r>
              <a:rPr lang="en-US" sz="2000" dirty="0">
                <a:latin typeface="Times New Roman"/>
                <a:cs typeface="Times New Roman"/>
              </a:rPr>
              <a:t> an </a:t>
            </a:r>
            <a:r>
              <a:rPr lang="en-US" sz="2000" dirty="0">
                <a:solidFill>
                  <a:srgbClr val="0000FF"/>
                </a:solidFill>
                <a:latin typeface="Times New Roman"/>
                <a:cs typeface="Times New Roman"/>
              </a:rPr>
              <a:t>expression</a:t>
            </a:r>
            <a:r>
              <a:rPr lang="en-US" sz="2000" dirty="0">
                <a:latin typeface="Times New Roman"/>
                <a:cs typeface="Times New Roman"/>
              </a:rPr>
              <a:t> for the </a:t>
            </a:r>
            <a:r>
              <a:rPr lang="en-US" sz="2000" dirty="0">
                <a:solidFill>
                  <a:srgbClr val="FF0000"/>
                </a:solidFill>
                <a:latin typeface="Times New Roman"/>
                <a:cs typeface="Times New Roman"/>
              </a:rPr>
              <a:t>electric potential </a:t>
            </a:r>
            <a:r>
              <a:rPr lang="en-US" sz="2000" dirty="0">
                <a:latin typeface="Times New Roman"/>
                <a:cs typeface="Times New Roman"/>
              </a:rPr>
              <a:t>at an arbitrary point </a:t>
            </a:r>
            <a:r>
              <a:rPr lang="en-US" sz="2000" dirty="0">
                <a:solidFill>
                  <a:srgbClr val="FF0000"/>
                </a:solidFill>
                <a:latin typeface="Times New Roman"/>
                <a:cs typeface="Times New Roman"/>
              </a:rPr>
              <a:t>y = b </a:t>
            </a:r>
            <a:r>
              <a:rPr lang="en-US" sz="2000" dirty="0">
                <a:latin typeface="Times New Roman"/>
                <a:cs typeface="Times New Roman"/>
              </a:rPr>
              <a:t>on the y-axis due to a </a:t>
            </a:r>
            <a:r>
              <a:rPr lang="en-US" sz="2000" dirty="0">
                <a:solidFill>
                  <a:srgbClr val="0000FF"/>
                </a:solidFill>
                <a:latin typeface="Times New Roman"/>
                <a:cs typeface="Times New Roman"/>
              </a:rPr>
              <a:t>rod </a:t>
            </a:r>
            <a:r>
              <a:rPr lang="en-US" sz="2000" dirty="0">
                <a:latin typeface="Times New Roman"/>
                <a:cs typeface="Times New Roman"/>
              </a:rPr>
              <a:t>with charge </a:t>
            </a:r>
            <a:r>
              <a:rPr lang="en-US" sz="2000" i="1" dirty="0">
                <a:solidFill>
                  <a:srgbClr val="FF0000"/>
                </a:solidFill>
                <a:latin typeface="Times New Roman"/>
                <a:cs typeface="Times New Roman"/>
              </a:rPr>
              <a:t>Q</a:t>
            </a:r>
            <a:r>
              <a:rPr lang="en-US" sz="2000" dirty="0">
                <a:solidFill>
                  <a:srgbClr val="0000FF"/>
                </a:solidFill>
                <a:latin typeface="Times New Roman"/>
                <a:cs typeface="Times New Roman"/>
              </a:rPr>
              <a:t> uniformly distributed </a:t>
            </a:r>
            <a:r>
              <a:rPr lang="en-US" sz="2000" dirty="0">
                <a:solidFill>
                  <a:srgbClr val="000000"/>
                </a:solidFill>
                <a:latin typeface="Times New Roman"/>
                <a:cs typeface="Times New Roman"/>
              </a:rPr>
              <a:t>over its length </a:t>
            </a:r>
            <a:r>
              <a:rPr lang="en-US" sz="2000" i="1" dirty="0">
                <a:solidFill>
                  <a:srgbClr val="FF0000"/>
                </a:solidFill>
                <a:latin typeface="Times New Roman"/>
                <a:cs typeface="Times New Roman"/>
              </a:rPr>
              <a:t>L</a:t>
            </a:r>
            <a:r>
              <a:rPr lang="en-US" sz="2000" dirty="0">
                <a:latin typeface="Times New Roman"/>
                <a:cs typeface="Times New Roman"/>
              </a:rPr>
              <a:t>.  </a:t>
            </a:r>
            <a:endParaRPr lang="en-US" sz="2000" dirty="0">
              <a:solidFill>
                <a:srgbClr val="0000FF"/>
              </a:solidFill>
              <a:latin typeface="Times New Roman"/>
              <a:cs typeface="Times New Roman"/>
            </a:endParaRPr>
          </a:p>
        </p:txBody>
      </p:sp>
      <p:graphicFrame>
        <p:nvGraphicFramePr>
          <p:cNvPr id="20" name="Object 2"/>
          <p:cNvGraphicFramePr>
            <a:graphicFrameLocks noChangeAspect="1"/>
          </p:cNvGraphicFramePr>
          <p:nvPr>
            <p:extLst>
              <p:ext uri="{D42A27DB-BD31-4B8C-83A1-F6EECF244321}">
                <p14:modId xmlns:p14="http://schemas.microsoft.com/office/powerpoint/2010/main" val="642845579"/>
              </p:ext>
            </p:extLst>
          </p:nvPr>
        </p:nvGraphicFramePr>
        <p:xfrm>
          <a:off x="6335895" y="2334383"/>
          <a:ext cx="196850" cy="185738"/>
        </p:xfrm>
        <a:graphic>
          <a:graphicData uri="http://schemas.openxmlformats.org/presentationml/2006/ole">
            <mc:AlternateContent xmlns:mc="http://schemas.openxmlformats.org/markup-compatibility/2006">
              <mc:Choice xmlns:v="urn:schemas-microsoft-com:vml" Requires="v">
                <p:oleObj spid="_x0000_s2337001" name="Equation" r:id="rId4" imgW="127000" imgH="127000" progId="Equation.DSMT4">
                  <p:embed/>
                </p:oleObj>
              </mc:Choice>
              <mc:Fallback>
                <p:oleObj name="Equation" r:id="rId4" imgW="127000" imgH="127000" progId="Equation.DSMT4">
                  <p:embed/>
                  <p:pic>
                    <p:nvPicPr>
                      <p:cNvPr id="0" name=""/>
                      <p:cNvPicPr>
                        <a:picLocks noChangeAspect="1" noChangeArrowheads="1"/>
                      </p:cNvPicPr>
                      <p:nvPr/>
                    </p:nvPicPr>
                    <p:blipFill>
                      <a:blip r:embed="rId5"/>
                      <a:srcRect/>
                      <a:stretch>
                        <a:fillRect/>
                      </a:stretch>
                    </p:blipFill>
                    <p:spPr bwMode="auto">
                      <a:xfrm>
                        <a:off x="6335895" y="2334383"/>
                        <a:ext cx="196850" cy="185738"/>
                      </a:xfrm>
                      <a:prstGeom prst="rect">
                        <a:avLst/>
                      </a:prstGeom>
                      <a:noFill/>
                      <a:ln>
                        <a:noFill/>
                      </a:ln>
                    </p:spPr>
                  </p:pic>
                </p:oleObj>
              </mc:Fallback>
            </mc:AlternateContent>
          </a:graphicData>
        </a:graphic>
      </p:graphicFrame>
      <p:cxnSp>
        <p:nvCxnSpPr>
          <p:cNvPr id="17" name="Straight Connector 16"/>
          <p:cNvCxnSpPr/>
          <p:nvPr/>
        </p:nvCxnSpPr>
        <p:spPr>
          <a:xfrm flipH="1">
            <a:off x="5818843" y="345795"/>
            <a:ext cx="1139" cy="2283105"/>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48" name="Object 47"/>
          <p:cNvGraphicFramePr>
            <a:graphicFrameLocks noChangeAspect="1"/>
          </p:cNvGraphicFramePr>
          <p:nvPr>
            <p:extLst>
              <p:ext uri="{D42A27DB-BD31-4B8C-83A1-F6EECF244321}">
                <p14:modId xmlns:p14="http://schemas.microsoft.com/office/powerpoint/2010/main" val="790833934"/>
              </p:ext>
            </p:extLst>
          </p:nvPr>
        </p:nvGraphicFramePr>
        <p:xfrm>
          <a:off x="5367544" y="454025"/>
          <a:ext cx="904875" cy="536575"/>
        </p:xfrm>
        <a:graphic>
          <a:graphicData uri="http://schemas.openxmlformats.org/presentationml/2006/ole">
            <mc:AlternateContent xmlns:mc="http://schemas.openxmlformats.org/markup-compatibility/2006">
              <mc:Choice xmlns:v="urn:schemas-microsoft-com:vml" Requires="v">
                <p:oleObj spid="_x0000_s2337002" name="Equation" r:id="rId6" imgW="660400" imgH="393700" progId="Equation.DSMT4">
                  <p:embed/>
                </p:oleObj>
              </mc:Choice>
              <mc:Fallback>
                <p:oleObj name="Equation" r:id="rId6" imgW="660400" imgH="393700" progId="Equation.DSMT4">
                  <p:embed/>
                  <p:pic>
                    <p:nvPicPr>
                      <p:cNvPr id="0" name=""/>
                      <p:cNvPicPr/>
                      <p:nvPr/>
                    </p:nvPicPr>
                    <p:blipFill>
                      <a:blip r:embed="rId7"/>
                      <a:stretch>
                        <a:fillRect/>
                      </a:stretch>
                    </p:blipFill>
                    <p:spPr>
                      <a:xfrm>
                        <a:off x="5367544" y="454025"/>
                        <a:ext cx="904875" cy="536575"/>
                      </a:xfrm>
                      <a:prstGeom prst="rect">
                        <a:avLst/>
                      </a:prstGeom>
                    </p:spPr>
                  </p:pic>
                </p:oleObj>
              </mc:Fallback>
            </mc:AlternateContent>
          </a:graphicData>
        </a:graphic>
      </p:graphicFrame>
      <p:cxnSp>
        <p:nvCxnSpPr>
          <p:cNvPr id="4" name="Straight Arrow Connector 3"/>
          <p:cNvCxnSpPr/>
          <p:nvPr/>
        </p:nvCxnSpPr>
        <p:spPr>
          <a:xfrm>
            <a:off x="5818843" y="2339339"/>
            <a:ext cx="1237691" cy="0"/>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7067984" y="1926932"/>
            <a:ext cx="0" cy="701968"/>
          </a:xfrm>
          <a:prstGeom prst="line">
            <a:avLst/>
          </a:prstGeom>
          <a:ln w="9525" cmpd="sng">
            <a:solidFill>
              <a:srgbClr val="000000"/>
            </a:solidFill>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101" name="Object 2"/>
          <p:cNvGraphicFramePr>
            <a:graphicFrameLocks noChangeAspect="1"/>
          </p:cNvGraphicFramePr>
          <p:nvPr>
            <p:extLst>
              <p:ext uri="{D42A27DB-BD31-4B8C-83A1-F6EECF244321}">
                <p14:modId xmlns:p14="http://schemas.microsoft.com/office/powerpoint/2010/main" val="2605479389"/>
              </p:ext>
            </p:extLst>
          </p:nvPr>
        </p:nvGraphicFramePr>
        <p:xfrm>
          <a:off x="7052573" y="2273265"/>
          <a:ext cx="315912" cy="242887"/>
        </p:xfrm>
        <a:graphic>
          <a:graphicData uri="http://schemas.openxmlformats.org/presentationml/2006/ole">
            <mc:AlternateContent xmlns:mc="http://schemas.openxmlformats.org/markup-compatibility/2006">
              <mc:Choice xmlns:v="urn:schemas-microsoft-com:vml" Requires="v">
                <p:oleObj spid="_x0000_s2337003" name="Equation" r:id="rId8" imgW="203200" imgH="165100" progId="Equation.DSMT4">
                  <p:embed/>
                </p:oleObj>
              </mc:Choice>
              <mc:Fallback>
                <p:oleObj name="Equation" r:id="rId8" imgW="203200" imgH="165100" progId="Equation.DSMT4">
                  <p:embed/>
                  <p:pic>
                    <p:nvPicPr>
                      <p:cNvPr id="0" name=""/>
                      <p:cNvPicPr>
                        <a:picLocks noChangeAspect="1" noChangeArrowheads="1"/>
                      </p:cNvPicPr>
                      <p:nvPr/>
                    </p:nvPicPr>
                    <p:blipFill>
                      <a:blip r:embed="rId9"/>
                      <a:srcRect/>
                      <a:stretch>
                        <a:fillRect/>
                      </a:stretch>
                    </p:blipFill>
                    <p:spPr bwMode="auto">
                      <a:xfrm>
                        <a:off x="7052573" y="2273265"/>
                        <a:ext cx="315912" cy="242887"/>
                      </a:xfrm>
                      <a:prstGeom prst="rect">
                        <a:avLst/>
                      </a:prstGeom>
                      <a:noFill/>
                      <a:ln>
                        <a:noFill/>
                      </a:ln>
                    </p:spPr>
                  </p:pic>
                </p:oleObj>
              </mc:Fallback>
            </mc:AlternateContent>
          </a:graphicData>
        </a:graphic>
      </p:graphicFrame>
      <p:cxnSp>
        <p:nvCxnSpPr>
          <p:cNvPr id="102" name="Straight Connector 101"/>
          <p:cNvCxnSpPr/>
          <p:nvPr/>
        </p:nvCxnSpPr>
        <p:spPr>
          <a:xfrm>
            <a:off x="7329755" y="1926932"/>
            <a:ext cx="12642" cy="701968"/>
          </a:xfrm>
          <a:prstGeom prst="line">
            <a:avLst/>
          </a:prstGeom>
          <a:ln w="9525" cmpd="sng">
            <a:solidFill>
              <a:srgbClr val="00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p:nvPr/>
        </p:nvCxnSpPr>
        <p:spPr>
          <a:xfrm flipH="1">
            <a:off x="7350558" y="2339339"/>
            <a:ext cx="412478" cy="0"/>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7074334" y="1933282"/>
            <a:ext cx="246274" cy="2067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05" name="Object 2"/>
          <p:cNvGraphicFramePr>
            <a:graphicFrameLocks noChangeAspect="1"/>
          </p:cNvGraphicFramePr>
          <p:nvPr>
            <p:extLst>
              <p:ext uri="{D42A27DB-BD31-4B8C-83A1-F6EECF244321}">
                <p14:modId xmlns:p14="http://schemas.microsoft.com/office/powerpoint/2010/main" val="215455442"/>
              </p:ext>
            </p:extLst>
          </p:nvPr>
        </p:nvGraphicFramePr>
        <p:xfrm>
          <a:off x="7213600" y="1620838"/>
          <a:ext cx="922338" cy="300037"/>
        </p:xfrm>
        <a:graphic>
          <a:graphicData uri="http://schemas.openxmlformats.org/presentationml/2006/ole">
            <mc:AlternateContent xmlns:mc="http://schemas.openxmlformats.org/markup-compatibility/2006">
              <mc:Choice xmlns:v="urn:schemas-microsoft-com:vml" Requires="v">
                <p:oleObj spid="_x0000_s2337004" name="Equation" r:id="rId10" imgW="596900" imgH="203200" progId="Equation.DSMT4">
                  <p:embed/>
                </p:oleObj>
              </mc:Choice>
              <mc:Fallback>
                <p:oleObj name="Equation" r:id="rId10" imgW="596900" imgH="203200" progId="Equation.DSMT4">
                  <p:embed/>
                  <p:pic>
                    <p:nvPicPr>
                      <p:cNvPr id="0" name=""/>
                      <p:cNvPicPr>
                        <a:picLocks noChangeAspect="1" noChangeArrowheads="1"/>
                      </p:cNvPicPr>
                      <p:nvPr/>
                    </p:nvPicPr>
                    <p:blipFill>
                      <a:blip r:embed="rId11"/>
                      <a:srcRect/>
                      <a:stretch>
                        <a:fillRect/>
                      </a:stretch>
                    </p:blipFill>
                    <p:spPr bwMode="auto">
                      <a:xfrm>
                        <a:off x="7213600" y="1620838"/>
                        <a:ext cx="922338" cy="300037"/>
                      </a:xfrm>
                      <a:prstGeom prst="rect">
                        <a:avLst/>
                      </a:prstGeom>
                      <a:noFill/>
                      <a:ln>
                        <a:noFill/>
                      </a:ln>
                    </p:spPr>
                  </p:pic>
                </p:oleObj>
              </mc:Fallback>
            </mc:AlternateContent>
          </a:graphicData>
        </a:graphic>
      </p:graphicFrame>
      <p:sp>
        <p:nvSpPr>
          <p:cNvPr id="110" name="TextBox 109"/>
          <p:cNvSpPr txBox="1"/>
          <p:nvPr/>
        </p:nvSpPr>
        <p:spPr>
          <a:xfrm>
            <a:off x="395720" y="2108130"/>
            <a:ext cx="5192279" cy="400110"/>
          </a:xfrm>
          <a:prstGeom prst="rect">
            <a:avLst/>
          </a:prstGeom>
          <a:noFill/>
        </p:spPr>
        <p:txBody>
          <a:bodyPr wrap="square" rtlCol="0">
            <a:spAutoFit/>
          </a:bodyPr>
          <a:lstStyle/>
          <a:p>
            <a:r>
              <a:rPr lang="en-US" sz="2000" dirty="0">
                <a:solidFill>
                  <a:srgbClr val="FF0000"/>
                </a:solidFill>
                <a:latin typeface="Apple Chancery"/>
                <a:cs typeface="Apple Chancery"/>
              </a:rPr>
              <a:t>SO NICE, </a:t>
            </a:r>
            <a:r>
              <a:rPr lang="en-US" sz="2000" dirty="0">
                <a:latin typeface="Times New Roman"/>
                <a:cs typeface="Times New Roman"/>
              </a:rPr>
              <a:t>no components!</a:t>
            </a:r>
            <a:endParaRPr lang="en-US" sz="2000" dirty="0">
              <a:solidFill>
                <a:srgbClr val="0000FF"/>
              </a:solidFill>
              <a:latin typeface="Times New Roman"/>
              <a:cs typeface="Times New Roman"/>
            </a:endParaRPr>
          </a:p>
        </p:txBody>
      </p:sp>
      <p:graphicFrame>
        <p:nvGraphicFramePr>
          <p:cNvPr id="58" name="Object 2"/>
          <p:cNvGraphicFramePr>
            <a:graphicFrameLocks noChangeAspect="1"/>
          </p:cNvGraphicFramePr>
          <p:nvPr>
            <p:extLst>
              <p:ext uri="{D42A27DB-BD31-4B8C-83A1-F6EECF244321}">
                <p14:modId xmlns:p14="http://schemas.microsoft.com/office/powerpoint/2010/main" val="2555830906"/>
              </p:ext>
            </p:extLst>
          </p:nvPr>
        </p:nvGraphicFramePr>
        <p:xfrm>
          <a:off x="5278438" y="833438"/>
          <a:ext cx="454025" cy="296862"/>
        </p:xfrm>
        <a:graphic>
          <a:graphicData uri="http://schemas.openxmlformats.org/presentationml/2006/ole">
            <mc:AlternateContent xmlns:mc="http://schemas.openxmlformats.org/markup-compatibility/2006">
              <mc:Choice xmlns:v="urn:schemas-microsoft-com:vml" Requires="v">
                <p:oleObj spid="_x0000_s2337005" name="Equation" r:id="rId12" imgW="292100" imgH="203200" progId="Equation.DSMT4">
                  <p:embed/>
                </p:oleObj>
              </mc:Choice>
              <mc:Fallback>
                <p:oleObj name="Equation" r:id="rId12" imgW="292100" imgH="203200" progId="Equation.DSMT4">
                  <p:embed/>
                  <p:pic>
                    <p:nvPicPr>
                      <p:cNvPr id="0" name=""/>
                      <p:cNvPicPr>
                        <a:picLocks noChangeAspect="1" noChangeArrowheads="1"/>
                      </p:cNvPicPr>
                      <p:nvPr/>
                    </p:nvPicPr>
                    <p:blipFill>
                      <a:blip r:embed="rId13"/>
                      <a:srcRect/>
                      <a:stretch>
                        <a:fillRect/>
                      </a:stretch>
                    </p:blipFill>
                    <p:spPr bwMode="auto">
                      <a:xfrm>
                        <a:off x="5278438" y="833438"/>
                        <a:ext cx="454025" cy="296862"/>
                      </a:xfrm>
                      <a:prstGeom prst="rect">
                        <a:avLst/>
                      </a:prstGeom>
                      <a:noFill/>
                      <a:ln>
                        <a:noFill/>
                      </a:ln>
                    </p:spPr>
                  </p:pic>
                </p:oleObj>
              </mc:Fallback>
            </mc:AlternateContent>
          </a:graphicData>
        </a:graphic>
      </p:graphicFrame>
      <p:graphicFrame>
        <p:nvGraphicFramePr>
          <p:cNvPr id="60" name="Object 2"/>
          <p:cNvGraphicFramePr>
            <a:graphicFrameLocks noChangeAspect="1"/>
          </p:cNvGraphicFramePr>
          <p:nvPr>
            <p:extLst>
              <p:ext uri="{D42A27DB-BD31-4B8C-83A1-F6EECF244321}">
                <p14:modId xmlns:p14="http://schemas.microsoft.com/office/powerpoint/2010/main" val="2485520970"/>
              </p:ext>
            </p:extLst>
          </p:nvPr>
        </p:nvGraphicFramePr>
        <p:xfrm>
          <a:off x="6488907" y="949325"/>
          <a:ext cx="1317625" cy="482600"/>
        </p:xfrm>
        <a:graphic>
          <a:graphicData uri="http://schemas.openxmlformats.org/presentationml/2006/ole">
            <mc:AlternateContent xmlns:mc="http://schemas.openxmlformats.org/markup-compatibility/2006">
              <mc:Choice xmlns:v="urn:schemas-microsoft-com:vml" Requires="v">
                <p:oleObj spid="_x0000_s2337006" name="Equation" r:id="rId14" imgW="850900" imgH="330200" progId="Equation.DSMT4">
                  <p:embed/>
                </p:oleObj>
              </mc:Choice>
              <mc:Fallback>
                <p:oleObj name="Equation" r:id="rId14" imgW="850900" imgH="330200" progId="Equation.DSMT4">
                  <p:embed/>
                  <p:pic>
                    <p:nvPicPr>
                      <p:cNvPr id="0" name=""/>
                      <p:cNvPicPr>
                        <a:picLocks noChangeAspect="1" noChangeArrowheads="1"/>
                      </p:cNvPicPr>
                      <p:nvPr/>
                    </p:nvPicPr>
                    <p:blipFill>
                      <a:blip r:embed="rId15"/>
                      <a:srcRect/>
                      <a:stretch>
                        <a:fillRect/>
                      </a:stretch>
                    </p:blipFill>
                    <p:spPr bwMode="auto">
                      <a:xfrm>
                        <a:off x="6488907" y="949325"/>
                        <a:ext cx="1317625" cy="482600"/>
                      </a:xfrm>
                      <a:prstGeom prst="rect">
                        <a:avLst/>
                      </a:prstGeom>
                      <a:noFill/>
                      <a:ln>
                        <a:noFill/>
                      </a:ln>
                    </p:spPr>
                  </p:pic>
                </p:oleObj>
              </mc:Fallback>
            </mc:AlternateContent>
          </a:graphicData>
        </a:graphic>
      </p:graphicFrame>
      <p:graphicFrame>
        <p:nvGraphicFramePr>
          <p:cNvPr id="63" name="Object 2"/>
          <p:cNvGraphicFramePr>
            <a:graphicFrameLocks noChangeAspect="1"/>
          </p:cNvGraphicFramePr>
          <p:nvPr>
            <p:extLst>
              <p:ext uri="{D42A27DB-BD31-4B8C-83A1-F6EECF244321}">
                <p14:modId xmlns:p14="http://schemas.microsoft.com/office/powerpoint/2010/main" val="3631927017"/>
              </p:ext>
            </p:extLst>
          </p:nvPr>
        </p:nvGraphicFramePr>
        <p:xfrm>
          <a:off x="8135938" y="2273265"/>
          <a:ext cx="803275" cy="468312"/>
        </p:xfrm>
        <a:graphic>
          <a:graphicData uri="http://schemas.openxmlformats.org/presentationml/2006/ole">
            <mc:AlternateContent xmlns:mc="http://schemas.openxmlformats.org/markup-compatibility/2006">
              <mc:Choice xmlns:v="urn:schemas-microsoft-com:vml" Requires="v">
                <p:oleObj spid="_x0000_s2337007" name="Equation" r:id="rId16" imgW="520700" imgH="317500" progId="Equation.DSMT4">
                  <p:embed/>
                </p:oleObj>
              </mc:Choice>
              <mc:Fallback>
                <p:oleObj name="Equation" r:id="rId16" imgW="520700" imgH="317500" progId="Equation.DSMT4">
                  <p:embed/>
                  <p:pic>
                    <p:nvPicPr>
                      <p:cNvPr id="0" name=""/>
                      <p:cNvPicPr>
                        <a:picLocks noChangeAspect="1" noChangeArrowheads="1"/>
                      </p:cNvPicPr>
                      <p:nvPr/>
                    </p:nvPicPr>
                    <p:blipFill>
                      <a:blip r:embed="rId17"/>
                      <a:srcRect/>
                      <a:stretch>
                        <a:fillRect/>
                      </a:stretch>
                    </p:blipFill>
                    <p:spPr bwMode="auto">
                      <a:xfrm>
                        <a:off x="8135938" y="2273265"/>
                        <a:ext cx="803275" cy="468312"/>
                      </a:xfrm>
                      <a:prstGeom prst="rect">
                        <a:avLst/>
                      </a:prstGeom>
                      <a:noFill/>
                      <a:ln>
                        <a:noFill/>
                      </a:ln>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347145758"/>
              </p:ext>
            </p:extLst>
          </p:nvPr>
        </p:nvGraphicFramePr>
        <p:xfrm>
          <a:off x="1057275" y="2741577"/>
          <a:ext cx="7442200" cy="2624137"/>
        </p:xfrm>
        <a:graphic>
          <a:graphicData uri="http://schemas.openxmlformats.org/presentationml/2006/ole">
            <mc:AlternateContent xmlns:mc="http://schemas.openxmlformats.org/markup-compatibility/2006">
              <mc:Choice xmlns:v="urn:schemas-microsoft-com:vml" Requires="v">
                <p:oleObj spid="_x0000_s2337008" name="Equation" r:id="rId18" imgW="4800600" imgH="1689100" progId="Equation.DSMT4">
                  <p:embed/>
                </p:oleObj>
              </mc:Choice>
              <mc:Fallback>
                <p:oleObj name="Equation" r:id="rId18" imgW="4800600" imgH="1689100" progId="Equation.DSMT4">
                  <p:embed/>
                  <p:pic>
                    <p:nvPicPr>
                      <p:cNvPr id="0" name=""/>
                      <p:cNvPicPr/>
                      <p:nvPr/>
                    </p:nvPicPr>
                    <p:blipFill>
                      <a:blip r:embed="rId19"/>
                      <a:stretch>
                        <a:fillRect/>
                      </a:stretch>
                    </p:blipFill>
                    <p:spPr>
                      <a:xfrm>
                        <a:off x="1057275" y="2741577"/>
                        <a:ext cx="7442200" cy="2624137"/>
                      </a:xfrm>
                      <a:prstGeom prst="rect">
                        <a:avLst/>
                      </a:prstGeom>
                    </p:spPr>
                  </p:pic>
                </p:oleObj>
              </mc:Fallback>
            </mc:AlternateContent>
          </a:graphicData>
        </a:graphic>
      </p:graphicFrame>
    </p:spTree>
    <p:extLst>
      <p:ext uri="{BB962C8B-B14F-4D97-AF65-F5344CB8AC3E}">
        <p14:creationId xmlns:p14="http://schemas.microsoft.com/office/powerpoint/2010/main" val="281322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dissolve">
                                      <p:cBhvr>
                                        <p:cTn id="7" dur="5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dissolve">
                                      <p:cBhvr>
                                        <p:cTn id="12" dur="500"/>
                                        <p:tgtEl>
                                          <p:spTgt spid="102"/>
                                        </p:tgtEl>
                                      </p:cBhvr>
                                    </p:animEffect>
                                  </p:childTnLst>
                                </p:cTn>
                              </p:par>
                              <p:par>
                                <p:cTn id="13" presetID="9"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par>
                                <p:cTn id="16" presetID="9" presetClass="entr" presetSubtype="0" fill="hold" nodeType="withEffect">
                                  <p:stCondLst>
                                    <p:cond delay="0"/>
                                  </p:stCondLst>
                                  <p:childTnLst>
                                    <p:set>
                                      <p:cBhvr>
                                        <p:cTn id="17" dur="1" fill="hold">
                                          <p:stCondLst>
                                            <p:cond delay="0"/>
                                          </p:stCondLst>
                                        </p:cTn>
                                        <p:tgtEl>
                                          <p:spTgt spid="101"/>
                                        </p:tgtEl>
                                        <p:attrNameLst>
                                          <p:attrName>style.visibility</p:attrName>
                                        </p:attrNameLst>
                                      </p:cBhvr>
                                      <p:to>
                                        <p:strVal val="visible"/>
                                      </p:to>
                                    </p:set>
                                    <p:animEffect transition="in" filter="dissolve">
                                      <p:cBhvr>
                                        <p:cTn id="18" dur="500"/>
                                        <p:tgtEl>
                                          <p:spTgt spid="101"/>
                                        </p:tgtEl>
                                      </p:cBhvr>
                                    </p:animEffect>
                                  </p:childTnLst>
                                </p:cTn>
                              </p:par>
                              <p:par>
                                <p:cTn id="19" presetID="9" presetClass="entr" presetSubtype="0" fill="hold"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dissolve">
                                      <p:cBhvr>
                                        <p:cTn id="21" dur="500"/>
                                        <p:tgtEl>
                                          <p:spTgt spid="60"/>
                                        </p:tgtEl>
                                      </p:cBhvr>
                                    </p:animEffect>
                                  </p:childTnLst>
                                </p:cTn>
                              </p:par>
                              <p:par>
                                <p:cTn id="22" presetID="9" presetClass="entr" presetSubtype="0" fill="hold"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dissolve">
                                      <p:cBhvr>
                                        <p:cTn id="24" dur="500"/>
                                        <p:tgtEl>
                                          <p:spTgt spid="50"/>
                                        </p:tgtEl>
                                      </p:cBhvr>
                                    </p:animEffect>
                                  </p:childTnLst>
                                </p:cTn>
                              </p:par>
                              <p:par>
                                <p:cTn id="25" presetID="9"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par>
                                <p:cTn id="28" presetID="9" presetClass="entr" presetSubtype="0" fill="hold" nodeType="with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dissolve">
                                      <p:cBhvr>
                                        <p:cTn id="30" dur="500"/>
                                        <p:tgtEl>
                                          <p:spTgt spid="103"/>
                                        </p:tgtEl>
                                      </p:cBhvr>
                                    </p:animEffect>
                                  </p:childTnLst>
                                </p:cTn>
                              </p:par>
                              <p:par>
                                <p:cTn id="31" presetID="9"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dissolve">
                                      <p:cBhvr>
                                        <p:cTn id="33" dur="500"/>
                                        <p:tgtEl>
                                          <p:spTgt spid="20"/>
                                        </p:tgtEl>
                                      </p:cBhvr>
                                    </p:animEffect>
                                  </p:childTnLst>
                                </p:cTn>
                              </p:par>
                              <p:par>
                                <p:cTn id="34" presetID="9" presetClass="entr" presetSubtype="0" fill="hold"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dissolve">
                                      <p:cBhvr>
                                        <p:cTn id="36" dur="500"/>
                                        <p:tgtEl>
                                          <p:spTgt spid="48"/>
                                        </p:tgtEl>
                                      </p:cBhvr>
                                    </p:animEffect>
                                  </p:childTnLst>
                                </p:cTn>
                              </p:par>
                              <p:par>
                                <p:cTn id="37" presetID="9" presetClass="entr" presetSubtype="0" fill="hold" grpId="1"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dissolve">
                                      <p:cBhvr>
                                        <p:cTn id="39" dur="500"/>
                                        <p:tgtEl>
                                          <p:spTgt spid="12"/>
                                        </p:tgtEl>
                                      </p:cBhvr>
                                    </p:animEffect>
                                  </p:childTnLst>
                                </p:cTn>
                              </p:par>
                              <p:par>
                                <p:cTn id="40" presetID="9" presetClass="entr" presetSubtype="0" fill="hold" nodeType="withEffect">
                                  <p:stCondLst>
                                    <p:cond delay="0"/>
                                  </p:stCondLst>
                                  <p:childTnLst>
                                    <p:set>
                                      <p:cBhvr>
                                        <p:cTn id="41" dur="1" fill="hold">
                                          <p:stCondLst>
                                            <p:cond delay="0"/>
                                          </p:stCondLst>
                                        </p:cTn>
                                        <p:tgtEl>
                                          <p:spTgt spid="105"/>
                                        </p:tgtEl>
                                        <p:attrNameLst>
                                          <p:attrName>style.visibility</p:attrName>
                                        </p:attrNameLst>
                                      </p:cBhvr>
                                      <p:to>
                                        <p:strVal val="visible"/>
                                      </p:to>
                                    </p:set>
                                    <p:animEffect transition="in" filter="dissolve">
                                      <p:cBhvr>
                                        <p:cTn id="42" dur="500"/>
                                        <p:tgtEl>
                                          <p:spTgt spid="105"/>
                                        </p:tgtEl>
                                      </p:cBhvr>
                                    </p:animEffect>
                                  </p:childTnLst>
                                </p:cTn>
                              </p:par>
                              <p:par>
                                <p:cTn id="43" presetID="9" presetClass="entr" presetSubtype="0" fill="hold" nodeType="with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dissolve">
                                      <p:cBhvr>
                                        <p:cTn id="45" dur="500"/>
                                        <p:tgtEl>
                                          <p:spTgt spid="63"/>
                                        </p:tgtEl>
                                      </p:cBhvr>
                                    </p:animEffect>
                                  </p:childTnLst>
                                </p:cTn>
                              </p:par>
                              <p:par>
                                <p:cTn id="46" presetID="9" presetClass="entr" presetSubtype="0" fill="hold" nodeType="with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dissolve">
                                      <p:cBhvr>
                                        <p:cTn id="48" dur="500"/>
                                        <p:tgtEl>
                                          <p:spTgt spid="60"/>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dissolve">
                                      <p:cBhvr>
                                        <p:cTn id="5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animBg="1"/>
      <p:bldP spid="110"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30.)</a:t>
            </a:r>
          </a:p>
        </p:txBody>
      </p:sp>
      <p:sp>
        <p:nvSpPr>
          <p:cNvPr id="23" name="TextBox 22"/>
          <p:cNvSpPr txBox="1"/>
          <p:nvPr/>
        </p:nvSpPr>
        <p:spPr>
          <a:xfrm>
            <a:off x="125926" y="155306"/>
            <a:ext cx="4598474" cy="1138773"/>
          </a:xfrm>
          <a:prstGeom prst="rect">
            <a:avLst/>
          </a:prstGeom>
          <a:noFill/>
        </p:spPr>
        <p:txBody>
          <a:bodyPr wrap="square" rtlCol="0">
            <a:spAutoFit/>
          </a:bodyPr>
          <a:lstStyle/>
          <a:p>
            <a:r>
              <a:rPr lang="en-US" sz="2800" dirty="0">
                <a:solidFill>
                  <a:srgbClr val="FF0000"/>
                </a:solidFill>
                <a:latin typeface="Apple Chancery"/>
                <a:cs typeface="Apple Chancery"/>
              </a:rPr>
              <a:t>Example 15</a:t>
            </a:r>
            <a:r>
              <a:rPr lang="en-US" sz="2000" dirty="0">
                <a:solidFill>
                  <a:srgbClr val="FF0000"/>
                </a:solidFill>
                <a:latin typeface="Apple Chancery"/>
                <a:cs typeface="Apple Chancery"/>
              </a:rPr>
              <a:t>:</a:t>
            </a:r>
            <a:r>
              <a:rPr lang="en-US" sz="2000" dirty="0">
                <a:latin typeface="Times New Roman"/>
                <a:cs typeface="Times New Roman"/>
              </a:rPr>
              <a:t> </a:t>
            </a:r>
            <a:r>
              <a:rPr lang="en-US" sz="2000" dirty="0">
                <a:solidFill>
                  <a:srgbClr val="0000FF"/>
                </a:solidFill>
                <a:latin typeface="Times New Roman"/>
                <a:cs typeface="Times New Roman"/>
              </a:rPr>
              <a:t>A ring </a:t>
            </a:r>
            <a:r>
              <a:rPr lang="en-US" sz="2000" dirty="0">
                <a:latin typeface="Times New Roman"/>
                <a:cs typeface="Times New Roman"/>
              </a:rPr>
              <a:t>situated in the </a:t>
            </a:r>
            <a:r>
              <a:rPr lang="en-US" sz="2000" dirty="0">
                <a:solidFill>
                  <a:srgbClr val="0000FF"/>
                </a:solidFill>
                <a:latin typeface="Times New Roman"/>
                <a:cs typeface="Times New Roman"/>
              </a:rPr>
              <a:t>x-z plane </a:t>
            </a:r>
            <a:r>
              <a:rPr lang="en-US" sz="2000" dirty="0">
                <a:latin typeface="Times New Roman"/>
                <a:cs typeface="Times New Roman"/>
              </a:rPr>
              <a:t>(as shown) has </a:t>
            </a:r>
            <a:r>
              <a:rPr lang="en-US" sz="2000" dirty="0">
                <a:solidFill>
                  <a:srgbClr val="FF0000"/>
                </a:solidFill>
                <a:latin typeface="Times New Roman"/>
                <a:cs typeface="Times New Roman"/>
              </a:rPr>
              <a:t>–</a:t>
            </a:r>
            <a:r>
              <a:rPr lang="en-US" sz="2000" i="1" dirty="0">
                <a:solidFill>
                  <a:srgbClr val="FF0000"/>
                </a:solidFill>
                <a:latin typeface="Times New Roman"/>
                <a:cs typeface="Times New Roman"/>
              </a:rPr>
              <a:t>Q’s</a:t>
            </a:r>
            <a:r>
              <a:rPr lang="en-US" sz="2000" dirty="0">
                <a:solidFill>
                  <a:srgbClr val="0000FF"/>
                </a:solidFill>
                <a:latin typeface="Times New Roman"/>
                <a:cs typeface="Times New Roman"/>
              </a:rPr>
              <a:t> </a:t>
            </a:r>
            <a:r>
              <a:rPr lang="en-US" sz="2000" dirty="0">
                <a:solidFill>
                  <a:srgbClr val="000000"/>
                </a:solidFill>
                <a:latin typeface="Times New Roman"/>
                <a:cs typeface="Times New Roman"/>
              </a:rPr>
              <a:t>worth of charge on it.  </a:t>
            </a:r>
            <a:endParaRPr lang="en-US" sz="2000" dirty="0">
              <a:solidFill>
                <a:srgbClr val="0000FF"/>
              </a:solidFill>
              <a:latin typeface="Times New Roman"/>
              <a:cs typeface="Times New Roman"/>
            </a:endParaRPr>
          </a:p>
        </p:txBody>
      </p:sp>
      <p:sp>
        <p:nvSpPr>
          <p:cNvPr id="110" name="TextBox 109"/>
          <p:cNvSpPr txBox="1"/>
          <p:nvPr/>
        </p:nvSpPr>
        <p:spPr>
          <a:xfrm>
            <a:off x="456126" y="1299287"/>
            <a:ext cx="3722174" cy="707886"/>
          </a:xfrm>
          <a:prstGeom prst="rect">
            <a:avLst/>
          </a:prstGeom>
          <a:noFill/>
        </p:spPr>
        <p:txBody>
          <a:bodyPr wrap="square" rtlCol="0">
            <a:spAutoFit/>
          </a:bodyPr>
          <a:lstStyle/>
          <a:p>
            <a:r>
              <a:rPr lang="en-US" sz="2000" dirty="0">
                <a:solidFill>
                  <a:srgbClr val="FF0000"/>
                </a:solidFill>
                <a:latin typeface="Apple Chancery"/>
                <a:cs typeface="Apple Chancery"/>
              </a:rPr>
              <a:t>a.) What is </a:t>
            </a:r>
            <a:r>
              <a:rPr lang="en-US" sz="2000" dirty="0">
                <a:latin typeface="Times New Roman"/>
                <a:cs typeface="Times New Roman"/>
              </a:rPr>
              <a:t>the direction of the </a:t>
            </a:r>
            <a:r>
              <a:rPr lang="en-US" sz="2000" i="1" dirty="0">
                <a:latin typeface="Times New Roman"/>
                <a:cs typeface="Times New Roman"/>
              </a:rPr>
              <a:t>E-</a:t>
            </a:r>
            <a:r>
              <a:rPr lang="en-US" sz="2000" i="1" dirty="0" err="1">
                <a:latin typeface="Times New Roman"/>
                <a:cs typeface="Times New Roman"/>
              </a:rPr>
              <a:t>fld</a:t>
            </a:r>
            <a:r>
              <a:rPr lang="en-US" sz="2000" dirty="0">
                <a:latin typeface="Times New Roman"/>
                <a:cs typeface="Times New Roman"/>
              </a:rPr>
              <a:t> at (x,0)?</a:t>
            </a:r>
            <a:endParaRPr lang="en-US" sz="2000" dirty="0">
              <a:solidFill>
                <a:srgbClr val="0000FF"/>
              </a:solidFill>
              <a:latin typeface="Times New Roman"/>
              <a:cs typeface="Times New Roman"/>
            </a:endParaRPr>
          </a:p>
        </p:txBody>
      </p:sp>
      <p:graphicFrame>
        <p:nvGraphicFramePr>
          <p:cNvPr id="73" name="Object 2"/>
          <p:cNvGraphicFramePr>
            <a:graphicFrameLocks noChangeAspect="1"/>
          </p:cNvGraphicFramePr>
          <p:nvPr>
            <p:extLst>
              <p:ext uri="{D42A27DB-BD31-4B8C-83A1-F6EECF244321}">
                <p14:modId xmlns:p14="http://schemas.microsoft.com/office/powerpoint/2010/main" val="3229951323"/>
              </p:ext>
            </p:extLst>
          </p:nvPr>
        </p:nvGraphicFramePr>
        <p:xfrm>
          <a:off x="7922008" y="1993154"/>
          <a:ext cx="467366" cy="250375"/>
        </p:xfrm>
        <a:graphic>
          <a:graphicData uri="http://schemas.openxmlformats.org/presentationml/2006/ole">
            <mc:AlternateContent xmlns:mc="http://schemas.openxmlformats.org/markup-compatibility/2006">
              <mc:Choice xmlns:v="urn:schemas-microsoft-com:vml" Requires="v">
                <p:oleObj spid="_x0000_s2116383" name="Equation" r:id="rId4" imgW="355600" imgH="190500" progId="Equation.DSMT4">
                  <p:embed/>
                </p:oleObj>
              </mc:Choice>
              <mc:Fallback>
                <p:oleObj name="Equation" r:id="rId4" imgW="355600" imgH="1905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2008" y="1993154"/>
                        <a:ext cx="467366" cy="250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cxnSp>
        <p:nvCxnSpPr>
          <p:cNvPr id="80" name="Straight Connector 79"/>
          <p:cNvCxnSpPr/>
          <p:nvPr/>
        </p:nvCxnSpPr>
        <p:spPr>
          <a:xfrm>
            <a:off x="5105798" y="155308"/>
            <a:ext cx="0" cy="3476892"/>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4535508" y="1907144"/>
            <a:ext cx="4468792" cy="248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82" name="Object 2"/>
          <p:cNvGraphicFramePr>
            <a:graphicFrameLocks noChangeAspect="1"/>
          </p:cNvGraphicFramePr>
          <p:nvPr>
            <p:extLst>
              <p:ext uri="{D42A27DB-BD31-4B8C-83A1-F6EECF244321}">
                <p14:modId xmlns:p14="http://schemas.microsoft.com/office/powerpoint/2010/main" val="630743644"/>
              </p:ext>
            </p:extLst>
          </p:nvPr>
        </p:nvGraphicFramePr>
        <p:xfrm>
          <a:off x="8077107" y="1800913"/>
          <a:ext cx="192241" cy="192241"/>
        </p:xfrm>
        <a:graphic>
          <a:graphicData uri="http://schemas.openxmlformats.org/presentationml/2006/ole">
            <mc:AlternateContent xmlns:mc="http://schemas.openxmlformats.org/markup-compatibility/2006">
              <mc:Choice xmlns:v="urn:schemas-microsoft-com:vml" Requires="v">
                <p:oleObj spid="_x0000_s2116384" name="Equation" r:id="rId6" imgW="127000" imgH="127000" progId="Equation.DSMT4">
                  <p:embed/>
                </p:oleObj>
              </mc:Choice>
              <mc:Fallback>
                <p:oleObj name="Equation" r:id="rId6" imgW="127000" imgH="1270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7107" y="1800913"/>
                        <a:ext cx="192241" cy="1922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83" name="Donut 82"/>
          <p:cNvSpPr/>
          <p:nvPr/>
        </p:nvSpPr>
        <p:spPr>
          <a:xfrm>
            <a:off x="4866765" y="468888"/>
            <a:ext cx="469085" cy="2877909"/>
          </a:xfrm>
          <a:prstGeom prst="donut">
            <a:avLst/>
          </a:prstGeom>
          <a:solidFill>
            <a:srgbClr val="FF0000"/>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95" name="Straight Connector 94"/>
          <p:cNvCxnSpPr>
            <a:stCxn id="94" idx="13"/>
          </p:cNvCxnSpPr>
          <p:nvPr/>
        </p:nvCxnSpPr>
        <p:spPr>
          <a:xfrm>
            <a:off x="5135208" y="537547"/>
            <a:ext cx="3020483" cy="1372001"/>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96" name="Object 2"/>
          <p:cNvGraphicFramePr>
            <a:graphicFrameLocks noChangeAspect="1"/>
          </p:cNvGraphicFramePr>
          <p:nvPr>
            <p:extLst>
              <p:ext uri="{D42A27DB-BD31-4B8C-83A1-F6EECF244321}">
                <p14:modId xmlns:p14="http://schemas.microsoft.com/office/powerpoint/2010/main" val="983172843"/>
              </p:ext>
            </p:extLst>
          </p:nvPr>
        </p:nvGraphicFramePr>
        <p:xfrm>
          <a:off x="5112983" y="223222"/>
          <a:ext cx="401638" cy="279400"/>
        </p:xfrm>
        <a:graphic>
          <a:graphicData uri="http://schemas.openxmlformats.org/presentationml/2006/ole">
            <mc:AlternateContent xmlns:mc="http://schemas.openxmlformats.org/markup-compatibility/2006">
              <mc:Choice xmlns:v="urn:schemas-microsoft-com:vml" Requires="v">
                <p:oleObj spid="_x0000_s2116385" name="Equation" r:id="rId8" imgW="292100" imgH="203200" progId="Equation.DSMT4">
                  <p:embed/>
                </p:oleObj>
              </mc:Choice>
              <mc:Fallback>
                <p:oleObj name="Equation" r:id="rId8" imgW="292100" imgH="203200" progId="Equation.DSMT4">
                  <p:embed/>
                  <p:pic>
                    <p:nvPicPr>
                      <p:cNvPr id="0" name=""/>
                      <p:cNvPicPr>
                        <a:picLocks noChangeAspect="1" noChangeArrowheads="1"/>
                      </p:cNvPicPr>
                      <p:nvPr/>
                    </p:nvPicPr>
                    <p:blipFill>
                      <a:blip r:embed="rId9"/>
                      <a:srcRect/>
                      <a:stretch>
                        <a:fillRect/>
                      </a:stretch>
                    </p:blipFill>
                    <p:spPr bwMode="auto">
                      <a:xfrm>
                        <a:off x="5112983" y="223222"/>
                        <a:ext cx="401638" cy="279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cxnSp>
        <p:nvCxnSpPr>
          <p:cNvPr id="97" name="Straight Arrow Connector 96"/>
          <p:cNvCxnSpPr/>
          <p:nvPr/>
        </p:nvCxnSpPr>
        <p:spPr>
          <a:xfrm rot="10800000">
            <a:off x="6373459" y="1105872"/>
            <a:ext cx="1703649" cy="775872"/>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aphicFrame>
        <p:nvGraphicFramePr>
          <p:cNvPr id="98" name="Object 2"/>
          <p:cNvGraphicFramePr>
            <a:graphicFrameLocks noChangeAspect="1"/>
          </p:cNvGraphicFramePr>
          <p:nvPr>
            <p:extLst>
              <p:ext uri="{D42A27DB-BD31-4B8C-83A1-F6EECF244321}">
                <p14:modId xmlns:p14="http://schemas.microsoft.com/office/powerpoint/2010/main" val="1758669698"/>
              </p:ext>
            </p:extLst>
          </p:nvPr>
        </p:nvGraphicFramePr>
        <p:xfrm>
          <a:off x="7033858" y="1019175"/>
          <a:ext cx="373062" cy="319088"/>
        </p:xfrm>
        <a:graphic>
          <a:graphicData uri="http://schemas.openxmlformats.org/presentationml/2006/ole">
            <mc:AlternateContent xmlns:mc="http://schemas.openxmlformats.org/markup-compatibility/2006">
              <mc:Choice xmlns:v="urn:schemas-microsoft-com:vml" Requires="v">
                <p:oleObj spid="_x0000_s2116386" name="Equation" r:id="rId10" imgW="266700" imgH="228600" progId="Equation.DSMT4">
                  <p:embed/>
                </p:oleObj>
              </mc:Choice>
              <mc:Fallback>
                <p:oleObj name="Equation" r:id="rId10" imgW="266700" imgH="228600" progId="Equation.DSMT4">
                  <p:embed/>
                  <p:pic>
                    <p:nvPicPr>
                      <p:cNvPr id="0" name=""/>
                      <p:cNvPicPr>
                        <a:picLocks noChangeAspect="1" noChangeArrowheads="1"/>
                      </p:cNvPicPr>
                      <p:nvPr/>
                    </p:nvPicPr>
                    <p:blipFill>
                      <a:blip r:embed="rId11"/>
                      <a:srcRect/>
                      <a:stretch>
                        <a:fillRect/>
                      </a:stretch>
                    </p:blipFill>
                    <p:spPr bwMode="auto">
                      <a:xfrm>
                        <a:off x="7033858" y="1019175"/>
                        <a:ext cx="373062" cy="3190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94" name="Freeform 93"/>
          <p:cNvSpPr/>
          <p:nvPr/>
        </p:nvSpPr>
        <p:spPr>
          <a:xfrm>
            <a:off x="5045779" y="471262"/>
            <a:ext cx="111654" cy="108117"/>
          </a:xfrm>
          <a:custGeom>
            <a:avLst/>
            <a:gdLst>
              <a:gd name="connsiteX0" fmla="*/ 529 w 111654"/>
              <a:gd name="connsiteY0" fmla="*/ 50410 h 108117"/>
              <a:gd name="connsiteX1" fmla="*/ 6879 w 111654"/>
              <a:gd name="connsiteY1" fmla="*/ 40885 h 108117"/>
              <a:gd name="connsiteX2" fmla="*/ 10054 w 111654"/>
              <a:gd name="connsiteY2" fmla="*/ 31360 h 108117"/>
              <a:gd name="connsiteX3" fmla="*/ 19579 w 111654"/>
              <a:gd name="connsiteY3" fmla="*/ 28185 h 108117"/>
              <a:gd name="connsiteX4" fmla="*/ 25929 w 111654"/>
              <a:gd name="connsiteY4" fmla="*/ 15485 h 108117"/>
              <a:gd name="connsiteX5" fmla="*/ 35454 w 111654"/>
              <a:gd name="connsiteY5" fmla="*/ 12310 h 108117"/>
              <a:gd name="connsiteX6" fmla="*/ 54504 w 111654"/>
              <a:gd name="connsiteY6" fmla="*/ 2785 h 108117"/>
              <a:gd name="connsiteX7" fmla="*/ 79904 w 111654"/>
              <a:gd name="connsiteY7" fmla="*/ 5960 h 108117"/>
              <a:gd name="connsiteX8" fmla="*/ 83079 w 111654"/>
              <a:gd name="connsiteY8" fmla="*/ 15485 h 108117"/>
              <a:gd name="connsiteX9" fmla="*/ 89429 w 111654"/>
              <a:gd name="connsiteY9" fmla="*/ 25010 h 108117"/>
              <a:gd name="connsiteX10" fmla="*/ 92604 w 111654"/>
              <a:gd name="connsiteY10" fmla="*/ 34535 h 108117"/>
              <a:gd name="connsiteX11" fmla="*/ 111654 w 111654"/>
              <a:gd name="connsiteY11" fmla="*/ 44060 h 108117"/>
              <a:gd name="connsiteX12" fmla="*/ 108479 w 111654"/>
              <a:gd name="connsiteY12" fmla="*/ 53585 h 108117"/>
              <a:gd name="connsiteX13" fmla="*/ 89429 w 111654"/>
              <a:gd name="connsiteY13" fmla="*/ 66285 h 108117"/>
              <a:gd name="connsiteX14" fmla="*/ 73554 w 111654"/>
              <a:gd name="connsiteY14" fmla="*/ 94860 h 108117"/>
              <a:gd name="connsiteX15" fmla="*/ 57679 w 111654"/>
              <a:gd name="connsiteY15" fmla="*/ 107560 h 108117"/>
              <a:gd name="connsiteX16" fmla="*/ 29104 w 111654"/>
              <a:gd name="connsiteY16" fmla="*/ 85335 h 108117"/>
              <a:gd name="connsiteX17" fmla="*/ 22754 w 111654"/>
              <a:gd name="connsiteY17" fmla="*/ 75810 h 108117"/>
              <a:gd name="connsiteX18" fmla="*/ 19579 w 111654"/>
              <a:gd name="connsiteY18" fmla="*/ 66285 h 108117"/>
              <a:gd name="connsiteX19" fmla="*/ 10054 w 111654"/>
              <a:gd name="connsiteY19" fmla="*/ 63110 h 108117"/>
              <a:gd name="connsiteX20" fmla="*/ 529 w 111654"/>
              <a:gd name="connsiteY20" fmla="*/ 50410 h 10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54" h="108117">
                <a:moveTo>
                  <a:pt x="529" y="50410"/>
                </a:moveTo>
                <a:cubicBezTo>
                  <a:pt x="0" y="46706"/>
                  <a:pt x="5172" y="44298"/>
                  <a:pt x="6879" y="40885"/>
                </a:cubicBezTo>
                <a:cubicBezTo>
                  <a:pt x="8376" y="37892"/>
                  <a:pt x="7687" y="33727"/>
                  <a:pt x="10054" y="31360"/>
                </a:cubicBezTo>
                <a:cubicBezTo>
                  <a:pt x="12421" y="28993"/>
                  <a:pt x="16404" y="29243"/>
                  <a:pt x="19579" y="28185"/>
                </a:cubicBezTo>
                <a:cubicBezTo>
                  <a:pt x="21696" y="23952"/>
                  <a:pt x="22582" y="18832"/>
                  <a:pt x="25929" y="15485"/>
                </a:cubicBezTo>
                <a:cubicBezTo>
                  <a:pt x="28296" y="13118"/>
                  <a:pt x="32461" y="13807"/>
                  <a:pt x="35454" y="12310"/>
                </a:cubicBezTo>
                <a:cubicBezTo>
                  <a:pt x="60073" y="0"/>
                  <a:pt x="30563" y="10765"/>
                  <a:pt x="54504" y="2785"/>
                </a:cubicBezTo>
                <a:cubicBezTo>
                  <a:pt x="62971" y="3843"/>
                  <a:pt x="72107" y="2495"/>
                  <a:pt x="79904" y="5960"/>
                </a:cubicBezTo>
                <a:cubicBezTo>
                  <a:pt x="82962" y="7319"/>
                  <a:pt x="81582" y="12492"/>
                  <a:pt x="83079" y="15485"/>
                </a:cubicBezTo>
                <a:cubicBezTo>
                  <a:pt x="84786" y="18898"/>
                  <a:pt x="87722" y="21597"/>
                  <a:pt x="89429" y="25010"/>
                </a:cubicBezTo>
                <a:cubicBezTo>
                  <a:pt x="90926" y="28003"/>
                  <a:pt x="90513" y="31922"/>
                  <a:pt x="92604" y="34535"/>
                </a:cubicBezTo>
                <a:cubicBezTo>
                  <a:pt x="97080" y="40130"/>
                  <a:pt x="105379" y="41968"/>
                  <a:pt x="111654" y="44060"/>
                </a:cubicBezTo>
                <a:cubicBezTo>
                  <a:pt x="110596" y="47235"/>
                  <a:pt x="110846" y="51218"/>
                  <a:pt x="108479" y="53585"/>
                </a:cubicBezTo>
                <a:cubicBezTo>
                  <a:pt x="103083" y="58981"/>
                  <a:pt x="89429" y="66285"/>
                  <a:pt x="89429" y="66285"/>
                </a:cubicBezTo>
                <a:cubicBezTo>
                  <a:pt x="79297" y="96680"/>
                  <a:pt x="89396" y="75849"/>
                  <a:pt x="73554" y="94860"/>
                </a:cubicBezTo>
                <a:cubicBezTo>
                  <a:pt x="62507" y="108117"/>
                  <a:pt x="73316" y="102348"/>
                  <a:pt x="57679" y="107560"/>
                </a:cubicBezTo>
                <a:cubicBezTo>
                  <a:pt x="44404" y="98710"/>
                  <a:pt x="38430" y="96526"/>
                  <a:pt x="29104" y="85335"/>
                </a:cubicBezTo>
                <a:cubicBezTo>
                  <a:pt x="26661" y="82404"/>
                  <a:pt x="24461" y="79223"/>
                  <a:pt x="22754" y="75810"/>
                </a:cubicBezTo>
                <a:cubicBezTo>
                  <a:pt x="21257" y="72817"/>
                  <a:pt x="21946" y="68652"/>
                  <a:pt x="19579" y="66285"/>
                </a:cubicBezTo>
                <a:cubicBezTo>
                  <a:pt x="17212" y="63918"/>
                  <a:pt x="13229" y="64168"/>
                  <a:pt x="10054" y="63110"/>
                </a:cubicBezTo>
                <a:cubicBezTo>
                  <a:pt x="5932" y="50745"/>
                  <a:pt x="1058" y="54114"/>
                  <a:pt x="529" y="50410"/>
                </a:cubicBezTo>
                <a:close/>
              </a:path>
            </a:pathLst>
          </a:cu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aphicFrame>
        <p:nvGraphicFramePr>
          <p:cNvPr id="99" name="Object 2"/>
          <p:cNvGraphicFramePr>
            <a:graphicFrameLocks noChangeAspect="1"/>
          </p:cNvGraphicFramePr>
          <p:nvPr>
            <p:extLst>
              <p:ext uri="{D42A27DB-BD31-4B8C-83A1-F6EECF244321}">
                <p14:modId xmlns:p14="http://schemas.microsoft.com/office/powerpoint/2010/main" val="97023032"/>
              </p:ext>
            </p:extLst>
          </p:nvPr>
        </p:nvGraphicFramePr>
        <p:xfrm>
          <a:off x="4998684" y="1338263"/>
          <a:ext cx="209550" cy="209550"/>
        </p:xfrm>
        <a:graphic>
          <a:graphicData uri="http://schemas.openxmlformats.org/presentationml/2006/ole">
            <mc:AlternateContent xmlns:mc="http://schemas.openxmlformats.org/markup-compatibility/2006">
              <mc:Choice xmlns:v="urn:schemas-microsoft-com:vml" Requires="v">
                <p:oleObj spid="_x0000_s2116387" name="Equation" r:id="rId12" imgW="152400" imgH="152400" progId="Equation.DSMT4">
                  <p:embed/>
                </p:oleObj>
              </mc:Choice>
              <mc:Fallback>
                <p:oleObj name="Equation" r:id="rId12" imgW="152400" imgH="152400" progId="Equation.DSMT4">
                  <p:embed/>
                  <p:pic>
                    <p:nvPicPr>
                      <p:cNvPr id="0" name=""/>
                      <p:cNvPicPr>
                        <a:picLocks noChangeAspect="1" noChangeArrowheads="1"/>
                      </p:cNvPicPr>
                      <p:nvPr/>
                    </p:nvPicPr>
                    <p:blipFill>
                      <a:blip r:embed="rId13"/>
                      <a:srcRect/>
                      <a:stretch>
                        <a:fillRect/>
                      </a:stretch>
                    </p:blipFill>
                    <p:spPr bwMode="auto">
                      <a:xfrm>
                        <a:off x="4998684" y="1338263"/>
                        <a:ext cx="209550" cy="209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101" name="TextBox 100"/>
          <p:cNvSpPr txBox="1"/>
          <p:nvPr/>
        </p:nvSpPr>
        <p:spPr>
          <a:xfrm>
            <a:off x="7579958" y="2357607"/>
            <a:ext cx="1665642" cy="830997"/>
          </a:xfrm>
          <a:prstGeom prst="rect">
            <a:avLst/>
          </a:prstGeom>
          <a:noFill/>
        </p:spPr>
        <p:txBody>
          <a:bodyPr wrap="square" rtlCol="0">
            <a:spAutoFit/>
          </a:bodyPr>
          <a:lstStyle/>
          <a:p>
            <a:r>
              <a:rPr lang="en-US" sz="1600" dirty="0"/>
              <a:t>these components are the same</a:t>
            </a:r>
            <a:r>
              <a:rPr lang="en-US" sz="1400" dirty="0"/>
              <a:t>.</a:t>
            </a:r>
          </a:p>
        </p:txBody>
      </p:sp>
      <p:sp>
        <p:nvSpPr>
          <p:cNvPr id="102" name="Freeform 101"/>
          <p:cNvSpPr/>
          <p:nvPr/>
        </p:nvSpPr>
        <p:spPr>
          <a:xfrm flipV="1">
            <a:off x="5052129" y="3228974"/>
            <a:ext cx="111654" cy="133001"/>
          </a:xfrm>
          <a:custGeom>
            <a:avLst/>
            <a:gdLst>
              <a:gd name="connsiteX0" fmla="*/ 529 w 111654"/>
              <a:gd name="connsiteY0" fmla="*/ 50410 h 108117"/>
              <a:gd name="connsiteX1" fmla="*/ 6879 w 111654"/>
              <a:gd name="connsiteY1" fmla="*/ 40885 h 108117"/>
              <a:gd name="connsiteX2" fmla="*/ 10054 w 111654"/>
              <a:gd name="connsiteY2" fmla="*/ 31360 h 108117"/>
              <a:gd name="connsiteX3" fmla="*/ 19579 w 111654"/>
              <a:gd name="connsiteY3" fmla="*/ 28185 h 108117"/>
              <a:gd name="connsiteX4" fmla="*/ 25929 w 111654"/>
              <a:gd name="connsiteY4" fmla="*/ 15485 h 108117"/>
              <a:gd name="connsiteX5" fmla="*/ 35454 w 111654"/>
              <a:gd name="connsiteY5" fmla="*/ 12310 h 108117"/>
              <a:gd name="connsiteX6" fmla="*/ 54504 w 111654"/>
              <a:gd name="connsiteY6" fmla="*/ 2785 h 108117"/>
              <a:gd name="connsiteX7" fmla="*/ 79904 w 111654"/>
              <a:gd name="connsiteY7" fmla="*/ 5960 h 108117"/>
              <a:gd name="connsiteX8" fmla="*/ 83079 w 111654"/>
              <a:gd name="connsiteY8" fmla="*/ 15485 h 108117"/>
              <a:gd name="connsiteX9" fmla="*/ 89429 w 111654"/>
              <a:gd name="connsiteY9" fmla="*/ 25010 h 108117"/>
              <a:gd name="connsiteX10" fmla="*/ 92604 w 111654"/>
              <a:gd name="connsiteY10" fmla="*/ 34535 h 108117"/>
              <a:gd name="connsiteX11" fmla="*/ 111654 w 111654"/>
              <a:gd name="connsiteY11" fmla="*/ 44060 h 108117"/>
              <a:gd name="connsiteX12" fmla="*/ 108479 w 111654"/>
              <a:gd name="connsiteY12" fmla="*/ 53585 h 108117"/>
              <a:gd name="connsiteX13" fmla="*/ 89429 w 111654"/>
              <a:gd name="connsiteY13" fmla="*/ 66285 h 108117"/>
              <a:gd name="connsiteX14" fmla="*/ 73554 w 111654"/>
              <a:gd name="connsiteY14" fmla="*/ 94860 h 108117"/>
              <a:gd name="connsiteX15" fmla="*/ 57679 w 111654"/>
              <a:gd name="connsiteY15" fmla="*/ 107560 h 108117"/>
              <a:gd name="connsiteX16" fmla="*/ 29104 w 111654"/>
              <a:gd name="connsiteY16" fmla="*/ 85335 h 108117"/>
              <a:gd name="connsiteX17" fmla="*/ 22754 w 111654"/>
              <a:gd name="connsiteY17" fmla="*/ 75810 h 108117"/>
              <a:gd name="connsiteX18" fmla="*/ 19579 w 111654"/>
              <a:gd name="connsiteY18" fmla="*/ 66285 h 108117"/>
              <a:gd name="connsiteX19" fmla="*/ 10054 w 111654"/>
              <a:gd name="connsiteY19" fmla="*/ 63110 h 108117"/>
              <a:gd name="connsiteX20" fmla="*/ 529 w 111654"/>
              <a:gd name="connsiteY20" fmla="*/ 50410 h 10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54" h="108117">
                <a:moveTo>
                  <a:pt x="529" y="50410"/>
                </a:moveTo>
                <a:cubicBezTo>
                  <a:pt x="0" y="46706"/>
                  <a:pt x="5172" y="44298"/>
                  <a:pt x="6879" y="40885"/>
                </a:cubicBezTo>
                <a:cubicBezTo>
                  <a:pt x="8376" y="37892"/>
                  <a:pt x="7687" y="33727"/>
                  <a:pt x="10054" y="31360"/>
                </a:cubicBezTo>
                <a:cubicBezTo>
                  <a:pt x="12421" y="28993"/>
                  <a:pt x="16404" y="29243"/>
                  <a:pt x="19579" y="28185"/>
                </a:cubicBezTo>
                <a:cubicBezTo>
                  <a:pt x="21696" y="23952"/>
                  <a:pt x="22582" y="18832"/>
                  <a:pt x="25929" y="15485"/>
                </a:cubicBezTo>
                <a:cubicBezTo>
                  <a:pt x="28296" y="13118"/>
                  <a:pt x="32461" y="13807"/>
                  <a:pt x="35454" y="12310"/>
                </a:cubicBezTo>
                <a:cubicBezTo>
                  <a:pt x="60073" y="0"/>
                  <a:pt x="30563" y="10765"/>
                  <a:pt x="54504" y="2785"/>
                </a:cubicBezTo>
                <a:cubicBezTo>
                  <a:pt x="62971" y="3843"/>
                  <a:pt x="72107" y="2495"/>
                  <a:pt x="79904" y="5960"/>
                </a:cubicBezTo>
                <a:cubicBezTo>
                  <a:pt x="82962" y="7319"/>
                  <a:pt x="81582" y="12492"/>
                  <a:pt x="83079" y="15485"/>
                </a:cubicBezTo>
                <a:cubicBezTo>
                  <a:pt x="84786" y="18898"/>
                  <a:pt x="87722" y="21597"/>
                  <a:pt x="89429" y="25010"/>
                </a:cubicBezTo>
                <a:cubicBezTo>
                  <a:pt x="90926" y="28003"/>
                  <a:pt x="90513" y="31922"/>
                  <a:pt x="92604" y="34535"/>
                </a:cubicBezTo>
                <a:cubicBezTo>
                  <a:pt x="97080" y="40130"/>
                  <a:pt x="105379" y="41968"/>
                  <a:pt x="111654" y="44060"/>
                </a:cubicBezTo>
                <a:cubicBezTo>
                  <a:pt x="110596" y="47235"/>
                  <a:pt x="110846" y="51218"/>
                  <a:pt x="108479" y="53585"/>
                </a:cubicBezTo>
                <a:cubicBezTo>
                  <a:pt x="103083" y="58981"/>
                  <a:pt x="89429" y="66285"/>
                  <a:pt x="89429" y="66285"/>
                </a:cubicBezTo>
                <a:cubicBezTo>
                  <a:pt x="79297" y="96680"/>
                  <a:pt x="89396" y="75849"/>
                  <a:pt x="73554" y="94860"/>
                </a:cubicBezTo>
                <a:cubicBezTo>
                  <a:pt x="62507" y="108117"/>
                  <a:pt x="73316" y="102348"/>
                  <a:pt x="57679" y="107560"/>
                </a:cubicBezTo>
                <a:cubicBezTo>
                  <a:pt x="44404" y="98710"/>
                  <a:pt x="38430" y="96526"/>
                  <a:pt x="29104" y="85335"/>
                </a:cubicBezTo>
                <a:cubicBezTo>
                  <a:pt x="26661" y="82404"/>
                  <a:pt x="24461" y="79223"/>
                  <a:pt x="22754" y="75810"/>
                </a:cubicBezTo>
                <a:cubicBezTo>
                  <a:pt x="21257" y="72817"/>
                  <a:pt x="21946" y="68652"/>
                  <a:pt x="19579" y="66285"/>
                </a:cubicBezTo>
                <a:cubicBezTo>
                  <a:pt x="17212" y="63918"/>
                  <a:pt x="13229" y="64168"/>
                  <a:pt x="10054" y="63110"/>
                </a:cubicBezTo>
                <a:cubicBezTo>
                  <a:pt x="5932" y="50745"/>
                  <a:pt x="1058" y="54114"/>
                  <a:pt x="529" y="50410"/>
                </a:cubicBezTo>
                <a:close/>
              </a:path>
            </a:pathLst>
          </a:custGeom>
          <a:solidFill>
            <a:srgbClr val="FFF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103" name="Straight Connector 102"/>
          <p:cNvCxnSpPr>
            <a:stCxn id="102" idx="13"/>
          </p:cNvCxnSpPr>
          <p:nvPr/>
        </p:nvCxnSpPr>
        <p:spPr>
          <a:xfrm flipV="1">
            <a:off x="5141558" y="1923692"/>
            <a:ext cx="3020483" cy="1356742"/>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rot="5400000" flipH="1" flipV="1">
            <a:off x="5960122" y="1510355"/>
            <a:ext cx="775873" cy="1588"/>
          </a:xfrm>
          <a:prstGeom prst="straightConnector1">
            <a:avLst/>
          </a:prstGeom>
          <a:ln w="28575"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p:nvPr/>
        </p:nvCxnSpPr>
        <p:spPr>
          <a:xfrm rot="16200000" flipH="1">
            <a:off x="5958532" y="2338637"/>
            <a:ext cx="775873" cy="1588"/>
          </a:xfrm>
          <a:prstGeom prst="straightConnector1">
            <a:avLst/>
          </a:prstGeom>
          <a:ln w="28575"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5587734" y="3177659"/>
            <a:ext cx="1998132" cy="584776"/>
          </a:xfrm>
          <a:prstGeom prst="rect">
            <a:avLst/>
          </a:prstGeom>
          <a:noFill/>
        </p:spPr>
        <p:txBody>
          <a:bodyPr wrap="square" rtlCol="0">
            <a:spAutoFit/>
          </a:bodyPr>
          <a:lstStyle/>
          <a:p>
            <a:r>
              <a:rPr lang="en-US" sz="1600" dirty="0"/>
              <a:t>these components cancel out.</a:t>
            </a:r>
          </a:p>
        </p:txBody>
      </p:sp>
      <p:grpSp>
        <p:nvGrpSpPr>
          <p:cNvPr id="7" name="Group 6"/>
          <p:cNvGrpSpPr/>
          <p:nvPr/>
        </p:nvGrpSpPr>
        <p:grpSpPr>
          <a:xfrm flipV="1">
            <a:off x="5879130" y="1387531"/>
            <a:ext cx="442383" cy="1866328"/>
            <a:chOff x="5842175" y="1135118"/>
            <a:chExt cx="442383" cy="1346200"/>
          </a:xfrm>
        </p:grpSpPr>
        <p:sp>
          <p:nvSpPr>
            <p:cNvPr id="107" name="Freeform 106"/>
            <p:cNvSpPr/>
            <p:nvPr/>
          </p:nvSpPr>
          <p:spPr>
            <a:xfrm>
              <a:off x="5876041" y="1135118"/>
              <a:ext cx="408517" cy="474133"/>
            </a:xfrm>
            <a:custGeom>
              <a:avLst/>
              <a:gdLst>
                <a:gd name="connsiteX0" fmla="*/ 14817 w 408517"/>
                <a:gd name="connsiteY0" fmla="*/ 0 h 474133"/>
                <a:gd name="connsiteX1" fmla="*/ 27517 w 408517"/>
                <a:gd name="connsiteY1" fmla="*/ 292100 h 474133"/>
                <a:gd name="connsiteX2" fmla="*/ 179917 w 408517"/>
                <a:gd name="connsiteY2" fmla="*/ 444500 h 474133"/>
                <a:gd name="connsiteX3" fmla="*/ 408517 w 408517"/>
                <a:gd name="connsiteY3" fmla="*/ 469900 h 474133"/>
              </a:gdLst>
              <a:ahLst/>
              <a:cxnLst>
                <a:cxn ang="0">
                  <a:pos x="connsiteX0" y="connsiteY0"/>
                </a:cxn>
                <a:cxn ang="0">
                  <a:pos x="connsiteX1" y="connsiteY1"/>
                </a:cxn>
                <a:cxn ang="0">
                  <a:pos x="connsiteX2" y="connsiteY2"/>
                </a:cxn>
                <a:cxn ang="0">
                  <a:pos x="connsiteX3" y="connsiteY3"/>
                </a:cxn>
              </a:cxnLst>
              <a:rect l="l" t="t" r="r" b="b"/>
              <a:pathLst>
                <a:path w="408517" h="474133">
                  <a:moveTo>
                    <a:pt x="14817" y="0"/>
                  </a:moveTo>
                  <a:cubicBezTo>
                    <a:pt x="7408" y="109008"/>
                    <a:pt x="0" y="218017"/>
                    <a:pt x="27517" y="292100"/>
                  </a:cubicBezTo>
                  <a:cubicBezTo>
                    <a:pt x="55034" y="366183"/>
                    <a:pt x="116417" y="414867"/>
                    <a:pt x="179917" y="444500"/>
                  </a:cubicBezTo>
                  <a:cubicBezTo>
                    <a:pt x="243417" y="474133"/>
                    <a:pt x="408517" y="469900"/>
                    <a:pt x="408517" y="469900"/>
                  </a:cubicBezTo>
                </a:path>
              </a:pathLst>
            </a:cu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8" name="Freeform 107"/>
            <p:cNvSpPr/>
            <p:nvPr/>
          </p:nvSpPr>
          <p:spPr>
            <a:xfrm>
              <a:off x="5842175" y="1274818"/>
              <a:ext cx="442383" cy="1206500"/>
            </a:xfrm>
            <a:custGeom>
              <a:avLst/>
              <a:gdLst>
                <a:gd name="connsiteX0" fmla="*/ 35983 w 442383"/>
                <a:gd name="connsiteY0" fmla="*/ 0 h 1206500"/>
                <a:gd name="connsiteX1" fmla="*/ 23283 w 442383"/>
                <a:gd name="connsiteY1" fmla="*/ 927100 h 1206500"/>
                <a:gd name="connsiteX2" fmla="*/ 175683 w 442383"/>
                <a:gd name="connsiteY2" fmla="*/ 1155700 h 1206500"/>
                <a:gd name="connsiteX3" fmla="*/ 442383 w 442383"/>
                <a:gd name="connsiteY3" fmla="*/ 1206500 h 1206500"/>
              </a:gdLst>
              <a:ahLst/>
              <a:cxnLst>
                <a:cxn ang="0">
                  <a:pos x="connsiteX0" y="connsiteY0"/>
                </a:cxn>
                <a:cxn ang="0">
                  <a:pos x="connsiteX1" y="connsiteY1"/>
                </a:cxn>
                <a:cxn ang="0">
                  <a:pos x="connsiteX2" y="connsiteY2"/>
                </a:cxn>
                <a:cxn ang="0">
                  <a:pos x="connsiteX3" y="connsiteY3"/>
                </a:cxn>
              </a:cxnLst>
              <a:rect l="l" t="t" r="r" b="b"/>
              <a:pathLst>
                <a:path w="442383" h="1206500">
                  <a:moveTo>
                    <a:pt x="35983" y="0"/>
                  </a:moveTo>
                  <a:cubicBezTo>
                    <a:pt x="17991" y="367241"/>
                    <a:pt x="0" y="734483"/>
                    <a:pt x="23283" y="927100"/>
                  </a:cubicBezTo>
                  <a:cubicBezTo>
                    <a:pt x="46566" y="1119717"/>
                    <a:pt x="105833" y="1109133"/>
                    <a:pt x="175683" y="1155700"/>
                  </a:cubicBezTo>
                  <a:cubicBezTo>
                    <a:pt x="245533" y="1202267"/>
                    <a:pt x="442383" y="1206500"/>
                    <a:pt x="442383" y="1206500"/>
                  </a:cubicBezTo>
                </a:path>
              </a:pathLst>
            </a:cu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109" name="Straight Arrow Connector 108"/>
          <p:cNvCxnSpPr/>
          <p:nvPr/>
        </p:nvCxnSpPr>
        <p:spPr>
          <a:xfrm rot="10800000">
            <a:off x="6348854" y="1889322"/>
            <a:ext cx="1639355" cy="8970"/>
          </a:xfrm>
          <a:prstGeom prst="straightConnector1">
            <a:avLst/>
          </a:prstGeom>
          <a:ln w="28575"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11" name="Straight Arrow Connector 110"/>
          <p:cNvCxnSpPr/>
          <p:nvPr/>
        </p:nvCxnSpPr>
        <p:spPr>
          <a:xfrm rot="10800000" flipV="1">
            <a:off x="6348853" y="1936389"/>
            <a:ext cx="1639356" cy="2406"/>
          </a:xfrm>
          <a:prstGeom prst="straightConnector1">
            <a:avLst/>
          </a:prstGeom>
          <a:ln w="28575"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12" name="Freeform 111"/>
          <p:cNvSpPr/>
          <p:nvPr/>
        </p:nvSpPr>
        <p:spPr>
          <a:xfrm flipV="1">
            <a:off x="7059258" y="1920400"/>
            <a:ext cx="558800" cy="676135"/>
          </a:xfrm>
          <a:custGeom>
            <a:avLst/>
            <a:gdLst>
              <a:gd name="connsiteX0" fmla="*/ 558800 w 558800"/>
              <a:gd name="connsiteY0" fmla="*/ 27517 h 548217"/>
              <a:gd name="connsiteX1" fmla="*/ 266700 w 558800"/>
              <a:gd name="connsiteY1" fmla="*/ 27517 h 548217"/>
              <a:gd name="connsiteX2" fmla="*/ 76200 w 558800"/>
              <a:gd name="connsiteY2" fmla="*/ 192617 h 548217"/>
              <a:gd name="connsiteX3" fmla="*/ 0 w 558800"/>
              <a:gd name="connsiteY3" fmla="*/ 548217 h 548217"/>
            </a:gdLst>
            <a:ahLst/>
            <a:cxnLst>
              <a:cxn ang="0">
                <a:pos x="connsiteX0" y="connsiteY0"/>
              </a:cxn>
              <a:cxn ang="0">
                <a:pos x="connsiteX1" y="connsiteY1"/>
              </a:cxn>
              <a:cxn ang="0">
                <a:pos x="connsiteX2" y="connsiteY2"/>
              </a:cxn>
              <a:cxn ang="0">
                <a:pos x="connsiteX3" y="connsiteY3"/>
              </a:cxn>
            </a:cxnLst>
            <a:rect l="l" t="t" r="r" b="b"/>
            <a:pathLst>
              <a:path w="558800" h="548217">
                <a:moveTo>
                  <a:pt x="558800" y="27517"/>
                </a:moveTo>
                <a:cubicBezTo>
                  <a:pt x="452966" y="13758"/>
                  <a:pt x="347133" y="0"/>
                  <a:pt x="266700" y="27517"/>
                </a:cubicBezTo>
                <a:cubicBezTo>
                  <a:pt x="186267" y="55034"/>
                  <a:pt x="120650" y="105834"/>
                  <a:pt x="76200" y="192617"/>
                </a:cubicBezTo>
                <a:cubicBezTo>
                  <a:pt x="31750" y="279400"/>
                  <a:pt x="0" y="548217"/>
                  <a:pt x="0" y="548217"/>
                </a:cubicBezTo>
              </a:path>
            </a:pathLst>
          </a:cu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3" name="Straight Arrow Connector 112"/>
          <p:cNvCxnSpPr/>
          <p:nvPr/>
        </p:nvCxnSpPr>
        <p:spPr>
          <a:xfrm rot="10800000" flipV="1">
            <a:off x="6373459" y="1952428"/>
            <a:ext cx="1703649" cy="775872"/>
          </a:xfrm>
          <a:prstGeom prst="straightConnector1">
            <a:avLst/>
          </a:prstGeom>
          <a:ln w="28575"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813334" y="1912392"/>
            <a:ext cx="3722174" cy="369332"/>
          </a:xfrm>
          <a:prstGeom prst="rect">
            <a:avLst/>
          </a:prstGeom>
          <a:noFill/>
        </p:spPr>
        <p:txBody>
          <a:bodyPr wrap="square" rtlCol="0">
            <a:spAutoFit/>
          </a:bodyPr>
          <a:lstStyle/>
          <a:p>
            <a:r>
              <a:rPr lang="en-US" dirty="0">
                <a:solidFill>
                  <a:srgbClr val="FF0000"/>
                </a:solidFill>
                <a:latin typeface="Apple Chancery"/>
                <a:cs typeface="Apple Chancery"/>
              </a:rPr>
              <a:t>From observation, </a:t>
            </a:r>
            <a:r>
              <a:rPr lang="en-US" dirty="0">
                <a:latin typeface="Times New Roman"/>
                <a:cs typeface="Times New Roman"/>
              </a:rPr>
              <a:t>it’s      .</a:t>
            </a:r>
            <a:endParaRPr lang="en-US" dirty="0">
              <a:solidFill>
                <a:srgbClr val="0000FF"/>
              </a:solidFill>
              <a:latin typeface="Times New Roman"/>
              <a:cs typeface="Times New Roman"/>
            </a:endParaRPr>
          </a:p>
        </p:txBody>
      </p:sp>
      <p:graphicFrame>
        <p:nvGraphicFramePr>
          <p:cNvPr id="43" name="Object 2"/>
          <p:cNvGraphicFramePr>
            <a:graphicFrameLocks noChangeAspect="1"/>
          </p:cNvGraphicFramePr>
          <p:nvPr>
            <p:extLst>
              <p:ext uri="{D42A27DB-BD31-4B8C-83A1-F6EECF244321}">
                <p14:modId xmlns:p14="http://schemas.microsoft.com/office/powerpoint/2010/main" val="3563649403"/>
              </p:ext>
            </p:extLst>
          </p:nvPr>
        </p:nvGraphicFramePr>
        <p:xfrm>
          <a:off x="2994025" y="1909217"/>
          <a:ext cx="298450" cy="319536"/>
        </p:xfrm>
        <a:graphic>
          <a:graphicData uri="http://schemas.openxmlformats.org/presentationml/2006/ole">
            <mc:AlternateContent xmlns:mc="http://schemas.openxmlformats.org/markup-compatibility/2006">
              <mc:Choice xmlns:v="urn:schemas-microsoft-com:vml" Requires="v">
                <p:oleObj spid="_x0000_s2116388" name="Equation" r:id="rId14" imgW="190500" imgH="203200" progId="Equation.DSMT4">
                  <p:embed/>
                </p:oleObj>
              </mc:Choice>
              <mc:Fallback>
                <p:oleObj name="Equation" r:id="rId14" imgW="190500" imgH="203200" progId="Equation.DSMT4">
                  <p:embed/>
                  <p:pic>
                    <p:nvPicPr>
                      <p:cNvPr id="0" name=""/>
                      <p:cNvPicPr>
                        <a:picLocks noChangeAspect="1" noChangeArrowheads="1"/>
                      </p:cNvPicPr>
                      <p:nvPr/>
                    </p:nvPicPr>
                    <p:blipFill>
                      <a:blip r:embed="rId15"/>
                      <a:srcRect/>
                      <a:stretch>
                        <a:fillRect/>
                      </a:stretch>
                    </p:blipFill>
                    <p:spPr bwMode="auto">
                      <a:xfrm>
                        <a:off x="2994025" y="1909217"/>
                        <a:ext cx="298450" cy="319536"/>
                      </a:xfrm>
                      <a:prstGeom prst="rect">
                        <a:avLst/>
                      </a:prstGeom>
                      <a:noFill/>
                      <a:ln>
                        <a:noFill/>
                      </a:ln>
                    </p:spPr>
                  </p:pic>
                </p:oleObj>
              </mc:Fallback>
            </mc:AlternateContent>
          </a:graphicData>
        </a:graphic>
      </p:graphicFrame>
      <p:sp>
        <p:nvSpPr>
          <p:cNvPr id="44" name="TextBox 43"/>
          <p:cNvSpPr txBox="1"/>
          <p:nvPr/>
        </p:nvSpPr>
        <p:spPr>
          <a:xfrm>
            <a:off x="456126" y="2406846"/>
            <a:ext cx="4268274" cy="400110"/>
          </a:xfrm>
          <a:prstGeom prst="rect">
            <a:avLst/>
          </a:prstGeom>
          <a:noFill/>
        </p:spPr>
        <p:txBody>
          <a:bodyPr wrap="square" rtlCol="0">
            <a:spAutoFit/>
          </a:bodyPr>
          <a:lstStyle/>
          <a:p>
            <a:r>
              <a:rPr lang="en-US" sz="2000" dirty="0">
                <a:solidFill>
                  <a:srgbClr val="FF0000"/>
                </a:solidFill>
                <a:latin typeface="Apple Chancery"/>
                <a:cs typeface="Apple Chancery"/>
              </a:rPr>
              <a:t>b.) Derive </a:t>
            </a:r>
            <a:r>
              <a:rPr lang="en-US" sz="2000" dirty="0">
                <a:latin typeface="Times New Roman"/>
                <a:cs typeface="Times New Roman"/>
              </a:rPr>
              <a:t>an expression or </a:t>
            </a:r>
            <a:r>
              <a:rPr lang="en-US" sz="2000" i="1" dirty="0">
                <a:solidFill>
                  <a:srgbClr val="FF0000"/>
                </a:solidFill>
                <a:latin typeface="Times New Roman"/>
                <a:cs typeface="Times New Roman"/>
              </a:rPr>
              <a:t>V</a:t>
            </a:r>
            <a:r>
              <a:rPr lang="en-US" sz="2000" i="1" dirty="0">
                <a:latin typeface="Times New Roman"/>
                <a:cs typeface="Times New Roman"/>
              </a:rPr>
              <a:t> </a:t>
            </a:r>
            <a:r>
              <a:rPr lang="en-US" sz="2000" dirty="0">
                <a:latin typeface="Times New Roman"/>
                <a:cs typeface="Times New Roman"/>
              </a:rPr>
              <a:t>at </a:t>
            </a:r>
            <a:r>
              <a:rPr lang="en-US" sz="2000" dirty="0">
                <a:solidFill>
                  <a:srgbClr val="FF0000"/>
                </a:solidFill>
                <a:latin typeface="Times New Roman"/>
                <a:cs typeface="Times New Roman"/>
              </a:rPr>
              <a:t>(x,0)</a:t>
            </a:r>
            <a:r>
              <a:rPr lang="en-US" sz="2000" dirty="0">
                <a:latin typeface="Times New Roman"/>
                <a:cs typeface="Times New Roman"/>
              </a:rPr>
              <a:t>?</a:t>
            </a:r>
            <a:endParaRPr lang="en-US" sz="2000" dirty="0">
              <a:solidFill>
                <a:srgbClr val="0000FF"/>
              </a:solidFill>
              <a:latin typeface="Times New Roman"/>
              <a:cs typeface="Times New Roman"/>
            </a:endParaRPr>
          </a:p>
        </p:txBody>
      </p:sp>
      <p:graphicFrame>
        <p:nvGraphicFramePr>
          <p:cNvPr id="45" name="Object 44"/>
          <p:cNvGraphicFramePr>
            <a:graphicFrameLocks noChangeAspect="1"/>
          </p:cNvGraphicFramePr>
          <p:nvPr>
            <p:extLst>
              <p:ext uri="{D42A27DB-BD31-4B8C-83A1-F6EECF244321}">
                <p14:modId xmlns:p14="http://schemas.microsoft.com/office/powerpoint/2010/main" val="1596016160"/>
              </p:ext>
            </p:extLst>
          </p:nvPr>
        </p:nvGraphicFramePr>
        <p:xfrm>
          <a:off x="1568450" y="2898775"/>
          <a:ext cx="2441575" cy="2741613"/>
        </p:xfrm>
        <a:graphic>
          <a:graphicData uri="http://schemas.openxmlformats.org/presentationml/2006/ole">
            <mc:AlternateContent xmlns:mc="http://schemas.openxmlformats.org/markup-compatibility/2006">
              <mc:Choice xmlns:v="urn:schemas-microsoft-com:vml" Requires="v">
                <p:oleObj spid="_x0000_s2116389" name="Equation" r:id="rId16" imgW="1574800" imgH="1765300" progId="Equation.DSMT4">
                  <p:embed/>
                </p:oleObj>
              </mc:Choice>
              <mc:Fallback>
                <p:oleObj name="Equation" r:id="rId16" imgW="1574800" imgH="1765300" progId="Equation.DSMT4">
                  <p:embed/>
                  <p:pic>
                    <p:nvPicPr>
                      <p:cNvPr id="0" name=""/>
                      <p:cNvPicPr/>
                      <p:nvPr/>
                    </p:nvPicPr>
                    <p:blipFill>
                      <a:blip r:embed="rId17"/>
                      <a:stretch>
                        <a:fillRect/>
                      </a:stretch>
                    </p:blipFill>
                    <p:spPr>
                      <a:xfrm>
                        <a:off x="1568450" y="2898775"/>
                        <a:ext cx="2441575" cy="2741613"/>
                      </a:xfrm>
                      <a:prstGeom prst="rect">
                        <a:avLst/>
                      </a:prstGeom>
                    </p:spPr>
                  </p:pic>
                </p:oleObj>
              </mc:Fallback>
            </mc:AlternateContent>
          </a:graphicData>
        </a:graphic>
      </p:graphicFrame>
      <p:sp>
        <p:nvSpPr>
          <p:cNvPr id="46" name="TextBox 45"/>
          <p:cNvSpPr txBox="1"/>
          <p:nvPr/>
        </p:nvSpPr>
        <p:spPr>
          <a:xfrm>
            <a:off x="456126" y="5759646"/>
            <a:ext cx="8433874" cy="400110"/>
          </a:xfrm>
          <a:prstGeom prst="rect">
            <a:avLst/>
          </a:prstGeom>
          <a:noFill/>
        </p:spPr>
        <p:txBody>
          <a:bodyPr wrap="square" rtlCol="0">
            <a:spAutoFit/>
          </a:bodyPr>
          <a:lstStyle/>
          <a:p>
            <a:r>
              <a:rPr lang="en-US" sz="2000" dirty="0">
                <a:solidFill>
                  <a:srgbClr val="FF0000"/>
                </a:solidFill>
                <a:latin typeface="Apple Chancery"/>
                <a:cs typeface="Apple Chancery"/>
              </a:rPr>
              <a:t>c.) Do the </a:t>
            </a:r>
            <a:r>
              <a:rPr lang="en-US" sz="2000" dirty="0">
                <a:latin typeface="Times New Roman"/>
                <a:cs typeface="Times New Roman"/>
              </a:rPr>
              <a:t>results from Parts a and b make sense together?</a:t>
            </a:r>
            <a:endParaRPr lang="en-US" sz="2000" dirty="0">
              <a:solidFill>
                <a:srgbClr val="0000FF"/>
              </a:solidFill>
              <a:latin typeface="Times New Roman"/>
              <a:cs typeface="Times New Roman"/>
            </a:endParaRPr>
          </a:p>
        </p:txBody>
      </p:sp>
      <p:sp>
        <p:nvSpPr>
          <p:cNvPr id="47" name="TextBox 46"/>
          <p:cNvSpPr txBox="1"/>
          <p:nvPr/>
        </p:nvSpPr>
        <p:spPr>
          <a:xfrm>
            <a:off x="835192" y="6083556"/>
            <a:ext cx="5486321" cy="369332"/>
          </a:xfrm>
          <a:prstGeom prst="rect">
            <a:avLst/>
          </a:prstGeom>
          <a:noFill/>
        </p:spPr>
        <p:txBody>
          <a:bodyPr wrap="square" rtlCol="0">
            <a:spAutoFit/>
          </a:bodyPr>
          <a:lstStyle/>
          <a:p>
            <a:r>
              <a:rPr lang="en-US" dirty="0">
                <a:solidFill>
                  <a:srgbClr val="FF0000"/>
                </a:solidFill>
                <a:latin typeface="Apple Chancery"/>
                <a:cs typeface="Apple Chancery"/>
              </a:rPr>
              <a:t>sure</a:t>
            </a:r>
            <a:endParaRPr lang="en-US" dirty="0">
              <a:solidFill>
                <a:srgbClr val="0000FF"/>
              </a:solidFill>
              <a:latin typeface="Times New Roman"/>
              <a:cs typeface="Times New Roman"/>
            </a:endParaRPr>
          </a:p>
        </p:txBody>
      </p:sp>
    </p:spTree>
    <p:extLst>
      <p:ext uri="{BB962C8B-B14F-4D97-AF65-F5344CB8AC3E}">
        <p14:creationId xmlns:p14="http://schemas.microsoft.com/office/powerpoint/2010/main" val="85346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dissolve">
                                      <p:cBhvr>
                                        <p:cTn id="7" dur="500"/>
                                        <p:tgtEl>
                                          <p:spTgt spid="111"/>
                                        </p:tgtEl>
                                      </p:cBhvr>
                                    </p:animEffect>
                                  </p:childTnLst>
                                </p:cTn>
                              </p:par>
                              <p:par>
                                <p:cTn id="8" presetID="9" presetClass="entr" presetSubtype="0" fill="hold" nodeType="withEffect">
                                  <p:stCondLst>
                                    <p:cond delay="0"/>
                                  </p:stCondLst>
                                  <p:childTnLst>
                                    <p:set>
                                      <p:cBhvr>
                                        <p:cTn id="9" dur="1" fill="hold">
                                          <p:stCondLst>
                                            <p:cond delay="0"/>
                                          </p:stCondLst>
                                        </p:cTn>
                                        <p:tgtEl>
                                          <p:spTgt spid="109"/>
                                        </p:tgtEl>
                                        <p:attrNameLst>
                                          <p:attrName>style.visibility</p:attrName>
                                        </p:attrNameLst>
                                      </p:cBhvr>
                                      <p:to>
                                        <p:strVal val="visible"/>
                                      </p:to>
                                    </p:set>
                                    <p:animEffect transition="in" filter="dissolve">
                                      <p:cBhvr>
                                        <p:cTn id="10" dur="500"/>
                                        <p:tgtEl>
                                          <p:spTgt spid="109"/>
                                        </p:tgtEl>
                                      </p:cBhvr>
                                    </p:animEffect>
                                  </p:childTnLst>
                                </p:cTn>
                              </p:par>
                              <p:par>
                                <p:cTn id="11" presetID="9" presetClass="entr" presetSubtype="0" fill="hold" nodeType="withEffect">
                                  <p:stCondLst>
                                    <p:cond delay="0"/>
                                  </p:stCondLst>
                                  <p:childTnLst>
                                    <p:set>
                                      <p:cBhvr>
                                        <p:cTn id="12" dur="1" fill="hold">
                                          <p:stCondLst>
                                            <p:cond delay="0"/>
                                          </p:stCondLst>
                                        </p:cTn>
                                        <p:tgtEl>
                                          <p:spTgt spid="104"/>
                                        </p:tgtEl>
                                        <p:attrNameLst>
                                          <p:attrName>style.visibility</p:attrName>
                                        </p:attrNameLst>
                                      </p:cBhvr>
                                      <p:to>
                                        <p:strVal val="visible"/>
                                      </p:to>
                                    </p:set>
                                    <p:animEffect transition="in" filter="dissolve">
                                      <p:cBhvr>
                                        <p:cTn id="13" dur="500"/>
                                        <p:tgtEl>
                                          <p:spTgt spid="104"/>
                                        </p:tgtEl>
                                      </p:cBhvr>
                                    </p:animEffect>
                                  </p:childTnLst>
                                </p:cTn>
                              </p:par>
                              <p:par>
                                <p:cTn id="14" presetID="9" presetClass="entr" presetSubtype="0" fill="hold" nodeType="withEffect">
                                  <p:stCondLst>
                                    <p:cond delay="0"/>
                                  </p:stCondLst>
                                  <p:childTnLst>
                                    <p:set>
                                      <p:cBhvr>
                                        <p:cTn id="15" dur="1" fill="hold">
                                          <p:stCondLst>
                                            <p:cond delay="0"/>
                                          </p:stCondLst>
                                        </p:cTn>
                                        <p:tgtEl>
                                          <p:spTgt spid="105"/>
                                        </p:tgtEl>
                                        <p:attrNameLst>
                                          <p:attrName>style.visibility</p:attrName>
                                        </p:attrNameLst>
                                      </p:cBhvr>
                                      <p:to>
                                        <p:strVal val="visible"/>
                                      </p:to>
                                    </p:set>
                                    <p:animEffect transition="in" filter="dissolve">
                                      <p:cBhvr>
                                        <p:cTn id="16" dur="500"/>
                                        <p:tgtEl>
                                          <p:spTgt spid="105"/>
                                        </p:tgtEl>
                                      </p:cBhvr>
                                    </p:animEffect>
                                  </p:childTnLst>
                                </p:cTn>
                              </p:par>
                              <p:par>
                                <p:cTn id="17" presetID="9" presetClass="entr" presetSubtype="0" fill="hold" nodeType="withEffect">
                                  <p:stCondLst>
                                    <p:cond delay="0"/>
                                  </p:stCondLst>
                                  <p:childTnLst>
                                    <p:set>
                                      <p:cBhvr>
                                        <p:cTn id="18" dur="1" fill="hold">
                                          <p:stCondLst>
                                            <p:cond delay="0"/>
                                          </p:stCondLst>
                                        </p:cTn>
                                        <p:tgtEl>
                                          <p:spTgt spid="97"/>
                                        </p:tgtEl>
                                        <p:attrNameLst>
                                          <p:attrName>style.visibility</p:attrName>
                                        </p:attrNameLst>
                                      </p:cBhvr>
                                      <p:to>
                                        <p:strVal val="visible"/>
                                      </p:to>
                                    </p:set>
                                    <p:animEffect transition="in" filter="dissolve">
                                      <p:cBhvr>
                                        <p:cTn id="19" dur="500"/>
                                        <p:tgtEl>
                                          <p:spTgt spid="97"/>
                                        </p:tgtEl>
                                      </p:cBhvr>
                                    </p:animEffect>
                                  </p:childTnLst>
                                </p:cTn>
                              </p:par>
                              <p:par>
                                <p:cTn id="20" presetID="9" presetClass="entr" presetSubtype="0" fill="hold" nodeType="withEffect">
                                  <p:stCondLst>
                                    <p:cond delay="0"/>
                                  </p:stCondLst>
                                  <p:childTnLst>
                                    <p:set>
                                      <p:cBhvr>
                                        <p:cTn id="21" dur="1" fill="hold">
                                          <p:stCondLst>
                                            <p:cond delay="0"/>
                                          </p:stCondLst>
                                        </p:cTn>
                                        <p:tgtEl>
                                          <p:spTgt spid="98"/>
                                        </p:tgtEl>
                                        <p:attrNameLst>
                                          <p:attrName>style.visibility</p:attrName>
                                        </p:attrNameLst>
                                      </p:cBhvr>
                                      <p:to>
                                        <p:strVal val="visible"/>
                                      </p:to>
                                    </p:set>
                                    <p:animEffect transition="in" filter="dissolve">
                                      <p:cBhvr>
                                        <p:cTn id="22" dur="500"/>
                                        <p:tgtEl>
                                          <p:spTgt spid="98"/>
                                        </p:tgtEl>
                                      </p:cBhvr>
                                    </p:animEffect>
                                  </p:childTnLst>
                                </p:cTn>
                              </p:par>
                              <p:par>
                                <p:cTn id="23" presetID="9" presetClass="entr" presetSubtype="0" fill="hold" nodeType="with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dissolve">
                                      <p:cBhvr>
                                        <p:cTn id="25" dur="500"/>
                                        <p:tgtEl>
                                          <p:spTgt spid="113"/>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01"/>
                                        </p:tgtEl>
                                        <p:attrNameLst>
                                          <p:attrName>style.visibility</p:attrName>
                                        </p:attrNameLst>
                                      </p:cBhvr>
                                      <p:to>
                                        <p:strVal val="visible"/>
                                      </p:to>
                                    </p:set>
                                    <p:animEffect transition="in" filter="dissolve">
                                      <p:cBhvr>
                                        <p:cTn id="28" dur="500"/>
                                        <p:tgtEl>
                                          <p:spTgt spid="101"/>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12"/>
                                        </p:tgtEl>
                                        <p:attrNameLst>
                                          <p:attrName>style.visibility</p:attrName>
                                        </p:attrNameLst>
                                      </p:cBhvr>
                                      <p:to>
                                        <p:strVal val="visible"/>
                                      </p:to>
                                    </p:set>
                                    <p:animEffect transition="in" filter="dissolve">
                                      <p:cBhvr>
                                        <p:cTn id="31" dur="500"/>
                                        <p:tgtEl>
                                          <p:spTgt spid="112"/>
                                        </p:tgtEl>
                                      </p:cBhvr>
                                    </p:animEffect>
                                  </p:childTnLst>
                                </p:cTn>
                              </p:par>
                              <p:par>
                                <p:cTn id="32" presetID="9"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dissolve">
                                      <p:cBhvr>
                                        <p:cTn id="34" dur="500"/>
                                        <p:tgtEl>
                                          <p:spTgt spid="7"/>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06"/>
                                        </p:tgtEl>
                                        <p:attrNameLst>
                                          <p:attrName>style.visibility</p:attrName>
                                        </p:attrNameLst>
                                      </p:cBhvr>
                                      <p:to>
                                        <p:strVal val="visible"/>
                                      </p:to>
                                    </p:set>
                                    <p:animEffect transition="in" filter="dissolve">
                                      <p:cBhvr>
                                        <p:cTn id="37" dur="500"/>
                                        <p:tgtEl>
                                          <p:spTgt spid="10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dissolve">
                                      <p:cBhvr>
                                        <p:cTn id="42" dur="500"/>
                                        <p:tgtEl>
                                          <p:spTgt spid="43"/>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dissolve">
                                      <p:cBhvr>
                                        <p:cTn id="45" dur="500"/>
                                        <p:tgtEl>
                                          <p:spTgt spid="42"/>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dissolve">
                                      <p:cBhvr>
                                        <p:cTn id="50" dur="500"/>
                                        <p:tgtEl>
                                          <p:spTgt spid="44"/>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dissolve">
                                      <p:cBhvr>
                                        <p:cTn id="55" dur="500"/>
                                        <p:tgtEl>
                                          <p:spTgt spid="45"/>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dissolve">
                                      <p:cBhvr>
                                        <p:cTn id="60" dur="500"/>
                                        <p:tgtEl>
                                          <p:spTgt spid="46"/>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dissolve">
                                      <p:cBhvr>
                                        <p:cTn id="6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6" grpId="0"/>
      <p:bldP spid="112" grpId="0" animBg="1"/>
      <p:bldP spid="42" grpId="0"/>
      <p:bldP spid="44" grpId="0"/>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34.)</a:t>
            </a:r>
          </a:p>
        </p:txBody>
      </p:sp>
      <p:sp>
        <p:nvSpPr>
          <p:cNvPr id="23" name="TextBox 22"/>
          <p:cNvSpPr txBox="1"/>
          <p:nvPr/>
        </p:nvSpPr>
        <p:spPr>
          <a:xfrm>
            <a:off x="125925" y="155306"/>
            <a:ext cx="5928891" cy="1138773"/>
          </a:xfrm>
          <a:prstGeom prst="rect">
            <a:avLst/>
          </a:prstGeom>
          <a:noFill/>
        </p:spPr>
        <p:txBody>
          <a:bodyPr wrap="square" rtlCol="0">
            <a:spAutoFit/>
          </a:bodyPr>
          <a:lstStyle/>
          <a:p>
            <a:r>
              <a:rPr lang="en-US" sz="2800" dirty="0">
                <a:solidFill>
                  <a:srgbClr val="FF0000"/>
                </a:solidFill>
                <a:latin typeface="Apple Chancery"/>
                <a:cs typeface="Apple Chancery"/>
              </a:rPr>
              <a:t>Example 17 (not): </a:t>
            </a:r>
            <a:r>
              <a:rPr lang="en-US" sz="2000" dirty="0">
                <a:latin typeface="Times New Roman"/>
                <a:cs typeface="Times New Roman"/>
              </a:rPr>
              <a:t>Consider yourself lucky.  A lab I had my students do for years (minus the data part) follows:  Given a </a:t>
            </a:r>
            <a:r>
              <a:rPr lang="en-US" sz="2000" dirty="0">
                <a:solidFill>
                  <a:srgbClr val="FF0000"/>
                </a:solidFill>
                <a:latin typeface="Times New Roman"/>
                <a:cs typeface="Times New Roman"/>
              </a:rPr>
              <a:t>charged copper disk</a:t>
            </a:r>
            <a:r>
              <a:rPr lang="en-US" sz="2000" dirty="0">
                <a:latin typeface="Times New Roman"/>
                <a:cs typeface="Times New Roman"/>
              </a:rPr>
              <a:t>:</a:t>
            </a:r>
          </a:p>
        </p:txBody>
      </p:sp>
      <p:sp>
        <p:nvSpPr>
          <p:cNvPr id="110" name="TextBox 109"/>
          <p:cNvSpPr txBox="1"/>
          <p:nvPr/>
        </p:nvSpPr>
        <p:spPr>
          <a:xfrm>
            <a:off x="456126" y="1270335"/>
            <a:ext cx="5195374" cy="1323439"/>
          </a:xfrm>
          <a:prstGeom prst="rect">
            <a:avLst/>
          </a:prstGeom>
          <a:noFill/>
        </p:spPr>
        <p:txBody>
          <a:bodyPr wrap="square" rtlCol="0">
            <a:spAutoFit/>
          </a:bodyPr>
          <a:lstStyle/>
          <a:p>
            <a:r>
              <a:rPr lang="en-US" sz="2000" dirty="0">
                <a:solidFill>
                  <a:srgbClr val="FF0000"/>
                </a:solidFill>
                <a:latin typeface="Apple Chancery"/>
                <a:cs typeface="Apple Chancery"/>
              </a:rPr>
              <a:t>a.) Use </a:t>
            </a:r>
            <a:r>
              <a:rPr lang="en-US" sz="2000" i="1" dirty="0">
                <a:solidFill>
                  <a:srgbClr val="0000FF"/>
                </a:solidFill>
                <a:latin typeface="Times New Roman"/>
                <a:cs typeface="Times New Roman"/>
              </a:rPr>
              <a:t>Gauss’s Law </a:t>
            </a:r>
            <a:r>
              <a:rPr lang="en-US" sz="2000" dirty="0">
                <a:solidFill>
                  <a:srgbClr val="000000"/>
                </a:solidFill>
                <a:latin typeface="Times New Roman"/>
                <a:cs typeface="Times New Roman"/>
              </a:rPr>
              <a:t>to derive an expression for the </a:t>
            </a:r>
            <a:r>
              <a:rPr lang="en-US" sz="2000" i="1" dirty="0">
                <a:solidFill>
                  <a:srgbClr val="0000FF"/>
                </a:solidFill>
                <a:latin typeface="Times New Roman"/>
                <a:cs typeface="Times New Roman"/>
              </a:rPr>
              <a:t>electric field </a:t>
            </a:r>
            <a:r>
              <a:rPr lang="en-US" sz="2000" dirty="0">
                <a:solidFill>
                  <a:srgbClr val="000000"/>
                </a:solidFill>
                <a:latin typeface="Times New Roman"/>
                <a:cs typeface="Times New Roman"/>
              </a:rPr>
              <a:t>due to the disk </a:t>
            </a:r>
            <a:r>
              <a:rPr lang="en-US" sz="2000" dirty="0">
                <a:solidFill>
                  <a:srgbClr val="0000FF"/>
                </a:solidFill>
                <a:latin typeface="Times New Roman"/>
                <a:cs typeface="Times New Roman"/>
              </a:rPr>
              <a:t>very, very close to the disk’s central axis </a:t>
            </a:r>
            <a:r>
              <a:rPr lang="en-US" sz="2000" dirty="0">
                <a:solidFill>
                  <a:srgbClr val="000000"/>
                </a:solidFill>
                <a:latin typeface="Times New Roman"/>
                <a:cs typeface="Times New Roman"/>
              </a:rPr>
              <a:t>(i.e., at a coordinate (x,0) such that x &lt;&lt; R).</a:t>
            </a:r>
            <a:endParaRPr lang="en-US" sz="2000" dirty="0">
              <a:solidFill>
                <a:srgbClr val="0000FF"/>
              </a:solidFill>
              <a:latin typeface="Times New Roman"/>
              <a:cs typeface="Times New Roman"/>
            </a:endParaRPr>
          </a:p>
        </p:txBody>
      </p:sp>
      <p:grpSp>
        <p:nvGrpSpPr>
          <p:cNvPr id="6" name="Group 5"/>
          <p:cNvGrpSpPr/>
          <p:nvPr/>
        </p:nvGrpSpPr>
        <p:grpSpPr>
          <a:xfrm>
            <a:off x="5883367" y="155306"/>
            <a:ext cx="3340100" cy="3408978"/>
            <a:chOff x="4178300" y="197822"/>
            <a:chExt cx="3340100" cy="3408978"/>
          </a:xfrm>
        </p:grpSpPr>
        <p:sp>
          <p:nvSpPr>
            <p:cNvPr id="2" name="Oval 1"/>
            <p:cNvSpPr/>
            <p:nvPr/>
          </p:nvSpPr>
          <p:spPr>
            <a:xfrm>
              <a:off x="4178300" y="197822"/>
              <a:ext cx="1854200" cy="3408978"/>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73" name="Object 2"/>
            <p:cNvGraphicFramePr>
              <a:graphicFrameLocks noChangeAspect="1"/>
            </p:cNvGraphicFramePr>
            <p:nvPr>
              <p:extLst>
                <p:ext uri="{D42A27DB-BD31-4B8C-83A1-F6EECF244321}">
                  <p14:modId xmlns:p14="http://schemas.microsoft.com/office/powerpoint/2010/main" val="1758029191"/>
                </p:ext>
              </p:extLst>
            </p:nvPr>
          </p:nvGraphicFramePr>
          <p:xfrm>
            <a:off x="6740908" y="1993154"/>
            <a:ext cx="467366" cy="250375"/>
          </p:xfrm>
          <a:graphic>
            <a:graphicData uri="http://schemas.openxmlformats.org/presentationml/2006/ole">
              <mc:AlternateContent xmlns:mc="http://schemas.openxmlformats.org/markup-compatibility/2006">
                <mc:Choice xmlns:v="urn:schemas-microsoft-com:vml" Requires="v">
                  <p:oleObj spid="_x0000_s2229468" name="Equation" r:id="rId4" imgW="355600" imgH="190500" progId="Equation.DSMT4">
                    <p:embed/>
                  </p:oleObj>
                </mc:Choice>
                <mc:Fallback>
                  <p:oleObj name="Equation" r:id="rId4" imgW="355600" imgH="1905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0908" y="1993154"/>
                          <a:ext cx="467366" cy="250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cxnSp>
          <p:nvCxnSpPr>
            <p:cNvPr id="81" name="Straight Connector 80"/>
            <p:cNvCxnSpPr/>
            <p:nvPr/>
          </p:nvCxnSpPr>
          <p:spPr>
            <a:xfrm>
              <a:off x="5105798" y="1889321"/>
              <a:ext cx="2412602" cy="12570"/>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82" name="Object 2"/>
            <p:cNvGraphicFramePr>
              <a:graphicFrameLocks noChangeAspect="1"/>
            </p:cNvGraphicFramePr>
            <p:nvPr>
              <p:extLst>
                <p:ext uri="{D42A27DB-BD31-4B8C-83A1-F6EECF244321}">
                  <p14:modId xmlns:p14="http://schemas.microsoft.com/office/powerpoint/2010/main" val="3066158099"/>
                </p:ext>
              </p:extLst>
            </p:nvPr>
          </p:nvGraphicFramePr>
          <p:xfrm>
            <a:off x="6896007" y="1800913"/>
            <a:ext cx="192241" cy="192241"/>
          </p:xfrm>
          <a:graphic>
            <a:graphicData uri="http://schemas.openxmlformats.org/presentationml/2006/ole">
              <mc:AlternateContent xmlns:mc="http://schemas.openxmlformats.org/markup-compatibility/2006">
                <mc:Choice xmlns:v="urn:schemas-microsoft-com:vml" Requires="v">
                  <p:oleObj spid="_x0000_s2229469" name="Equation" r:id="rId6" imgW="127000" imgH="127000" progId="Equation.DSMT4">
                    <p:embed/>
                  </p:oleObj>
                </mc:Choice>
                <mc:Fallback>
                  <p:oleObj name="Equation" r:id="rId6" imgW="127000" imgH="1270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96007" y="1800913"/>
                          <a:ext cx="192241" cy="1922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83" name="Donut 82"/>
            <p:cNvSpPr/>
            <p:nvPr/>
          </p:nvSpPr>
          <p:spPr>
            <a:xfrm>
              <a:off x="4464050" y="468888"/>
              <a:ext cx="1282699" cy="2877909"/>
            </a:xfrm>
            <a:prstGeom prst="donut">
              <a:avLst>
                <a:gd name="adj" fmla="val 7003"/>
              </a:avLst>
            </a:prstGeom>
            <a:solidFill>
              <a:srgbClr val="FF0000"/>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95" name="Straight Connector 94"/>
            <p:cNvCxnSpPr/>
            <p:nvPr/>
          </p:nvCxnSpPr>
          <p:spPr>
            <a:xfrm>
              <a:off x="5135208" y="537547"/>
              <a:ext cx="1786292" cy="1351774"/>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96" name="Object 2"/>
            <p:cNvGraphicFramePr>
              <a:graphicFrameLocks noChangeAspect="1"/>
            </p:cNvGraphicFramePr>
            <p:nvPr>
              <p:extLst>
                <p:ext uri="{D42A27DB-BD31-4B8C-83A1-F6EECF244321}">
                  <p14:modId xmlns:p14="http://schemas.microsoft.com/office/powerpoint/2010/main" val="3917180690"/>
                </p:ext>
              </p:extLst>
            </p:nvPr>
          </p:nvGraphicFramePr>
          <p:xfrm>
            <a:off x="4640264" y="1916669"/>
            <a:ext cx="279400" cy="279400"/>
          </p:xfrm>
          <a:graphic>
            <a:graphicData uri="http://schemas.openxmlformats.org/presentationml/2006/ole">
              <mc:AlternateContent xmlns:mc="http://schemas.openxmlformats.org/markup-compatibility/2006">
                <mc:Choice xmlns:v="urn:schemas-microsoft-com:vml" Requires="v">
                  <p:oleObj spid="_x0000_s2229470" name="Equation" r:id="rId8" imgW="203200" imgH="203200" progId="Equation.DSMT4">
                    <p:embed/>
                  </p:oleObj>
                </mc:Choice>
                <mc:Fallback>
                  <p:oleObj name="Equation" r:id="rId8" imgW="203200" imgH="203200" progId="Equation.DSMT4">
                    <p:embed/>
                    <p:pic>
                      <p:nvPicPr>
                        <p:cNvPr id="0" name=""/>
                        <p:cNvPicPr>
                          <a:picLocks noChangeAspect="1" noChangeArrowheads="1"/>
                        </p:cNvPicPr>
                        <p:nvPr/>
                      </p:nvPicPr>
                      <p:blipFill>
                        <a:blip r:embed="rId9"/>
                        <a:srcRect/>
                        <a:stretch>
                          <a:fillRect/>
                        </a:stretch>
                      </p:blipFill>
                      <p:spPr bwMode="auto">
                        <a:xfrm>
                          <a:off x="4640264" y="1916669"/>
                          <a:ext cx="279400" cy="279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graphicFrame>
          <p:nvGraphicFramePr>
            <p:cNvPr id="49" name="Object 2"/>
            <p:cNvGraphicFramePr>
              <a:graphicFrameLocks noChangeAspect="1"/>
            </p:cNvGraphicFramePr>
            <p:nvPr>
              <p:extLst>
                <p:ext uri="{D42A27DB-BD31-4B8C-83A1-F6EECF244321}">
                  <p14:modId xmlns:p14="http://schemas.microsoft.com/office/powerpoint/2010/main" val="232287598"/>
                </p:ext>
              </p:extLst>
            </p:nvPr>
          </p:nvGraphicFramePr>
          <p:xfrm>
            <a:off x="4919664" y="1256104"/>
            <a:ext cx="171095" cy="212918"/>
          </p:xfrm>
          <a:graphic>
            <a:graphicData uri="http://schemas.openxmlformats.org/presentationml/2006/ole">
              <mc:AlternateContent xmlns:mc="http://schemas.openxmlformats.org/markup-compatibility/2006">
                <mc:Choice xmlns:v="urn:schemas-microsoft-com:vml" Requires="v">
                  <p:oleObj spid="_x0000_s2229471" name="Equation" r:id="rId10" imgW="101600" imgH="127000" progId="Equation.DSMT4">
                    <p:embed/>
                  </p:oleObj>
                </mc:Choice>
                <mc:Fallback>
                  <p:oleObj name="Equation" r:id="rId10" imgW="101600" imgH="127000" progId="Equation.DSMT4">
                    <p:embed/>
                    <p:pic>
                      <p:nvPicPr>
                        <p:cNvPr id="0" name=""/>
                        <p:cNvPicPr>
                          <a:picLocks noChangeAspect="1" noChangeArrowheads="1"/>
                        </p:cNvPicPr>
                        <p:nvPr/>
                      </p:nvPicPr>
                      <p:blipFill>
                        <a:blip r:embed="rId11"/>
                        <a:srcRect/>
                        <a:stretch>
                          <a:fillRect/>
                        </a:stretch>
                      </p:blipFill>
                      <p:spPr bwMode="auto">
                        <a:xfrm>
                          <a:off x="4919664" y="1256104"/>
                          <a:ext cx="171095" cy="212918"/>
                        </a:xfrm>
                        <a:prstGeom prst="rect">
                          <a:avLst/>
                        </a:prstGeom>
                        <a:noFill/>
                        <a:ln>
                          <a:noFill/>
                        </a:ln>
                      </p:spPr>
                    </p:pic>
                  </p:oleObj>
                </mc:Fallback>
              </mc:AlternateContent>
            </a:graphicData>
          </a:graphic>
        </p:graphicFrame>
        <p:sp>
          <p:nvSpPr>
            <p:cNvPr id="9" name="Freeform 8"/>
            <p:cNvSpPr/>
            <p:nvPr/>
          </p:nvSpPr>
          <p:spPr>
            <a:xfrm>
              <a:off x="4572000" y="2184400"/>
              <a:ext cx="229833" cy="355600"/>
            </a:xfrm>
            <a:custGeom>
              <a:avLst/>
              <a:gdLst>
                <a:gd name="connsiteX0" fmla="*/ 190500 w 229833"/>
                <a:gd name="connsiteY0" fmla="*/ 0 h 355600"/>
                <a:gd name="connsiteX1" fmla="*/ 215900 w 229833"/>
                <a:gd name="connsiteY1" fmla="*/ 190500 h 355600"/>
                <a:gd name="connsiteX2" fmla="*/ 0 w 229833"/>
                <a:gd name="connsiteY2" fmla="*/ 355600 h 355600"/>
              </a:gdLst>
              <a:ahLst/>
              <a:cxnLst>
                <a:cxn ang="0">
                  <a:pos x="connsiteX0" y="connsiteY0"/>
                </a:cxn>
                <a:cxn ang="0">
                  <a:pos x="connsiteX1" y="connsiteY1"/>
                </a:cxn>
                <a:cxn ang="0">
                  <a:pos x="connsiteX2" y="connsiteY2"/>
                </a:cxn>
              </a:cxnLst>
              <a:rect l="l" t="t" r="r" b="b"/>
              <a:pathLst>
                <a:path w="229833" h="355600">
                  <a:moveTo>
                    <a:pt x="190500" y="0"/>
                  </a:moveTo>
                  <a:cubicBezTo>
                    <a:pt x="219075" y="65616"/>
                    <a:pt x="247650" y="131233"/>
                    <a:pt x="215900" y="190500"/>
                  </a:cubicBezTo>
                  <a:cubicBezTo>
                    <a:pt x="184150" y="249767"/>
                    <a:pt x="0" y="355600"/>
                    <a:pt x="0" y="355600"/>
                  </a:cubicBezTo>
                </a:path>
              </a:pathLst>
            </a:custGeom>
            <a:ln w="9525" cmpd="sng">
              <a:solidFill>
                <a:srgbClr val="FF0000"/>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 name="Straight Arrow Connector 3"/>
            <p:cNvCxnSpPr/>
            <p:nvPr/>
          </p:nvCxnSpPr>
          <p:spPr>
            <a:xfrm flipH="1" flipV="1">
              <a:off x="5105400" y="565366"/>
              <a:ext cx="398" cy="1317409"/>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28" name="TextBox 27"/>
          <p:cNvSpPr txBox="1"/>
          <p:nvPr/>
        </p:nvSpPr>
        <p:spPr>
          <a:xfrm>
            <a:off x="421293" y="3701263"/>
            <a:ext cx="8687874" cy="707886"/>
          </a:xfrm>
          <a:prstGeom prst="rect">
            <a:avLst/>
          </a:prstGeom>
          <a:noFill/>
        </p:spPr>
        <p:txBody>
          <a:bodyPr wrap="square" rtlCol="0">
            <a:spAutoFit/>
          </a:bodyPr>
          <a:lstStyle/>
          <a:p>
            <a:r>
              <a:rPr lang="en-US" sz="2000" dirty="0">
                <a:solidFill>
                  <a:srgbClr val="FF0000"/>
                </a:solidFill>
                <a:latin typeface="Apple Chancery"/>
                <a:cs typeface="Apple Chancery"/>
              </a:rPr>
              <a:t>c.) Using </a:t>
            </a:r>
            <a:r>
              <a:rPr lang="en-US" sz="2000" dirty="0">
                <a:solidFill>
                  <a:srgbClr val="000000"/>
                </a:solidFill>
                <a:latin typeface="Times New Roman"/>
                <a:cs typeface="Times New Roman"/>
              </a:rPr>
              <a:t>the </a:t>
            </a:r>
            <a:r>
              <a:rPr lang="en-US" sz="2000" dirty="0">
                <a:solidFill>
                  <a:srgbClr val="0000FF"/>
                </a:solidFill>
                <a:latin typeface="Times New Roman"/>
                <a:cs typeface="Times New Roman"/>
              </a:rPr>
              <a:t>relationship</a:t>
            </a:r>
            <a:r>
              <a:rPr lang="en-US" sz="2000" dirty="0">
                <a:solidFill>
                  <a:srgbClr val="000000"/>
                </a:solidFill>
                <a:latin typeface="Times New Roman"/>
                <a:cs typeface="Times New Roman"/>
              </a:rPr>
              <a:t> </a:t>
            </a:r>
            <a:r>
              <a:rPr lang="en-US" sz="2000" dirty="0">
                <a:solidFill>
                  <a:srgbClr val="0000FF"/>
                </a:solidFill>
                <a:latin typeface="Times New Roman"/>
                <a:cs typeface="Times New Roman"/>
              </a:rPr>
              <a:t>derived in </a:t>
            </a:r>
            <a:r>
              <a:rPr lang="en-US" sz="2000" i="1" dirty="0">
                <a:solidFill>
                  <a:srgbClr val="0000FF"/>
                </a:solidFill>
                <a:latin typeface="Times New Roman"/>
                <a:cs typeface="Times New Roman"/>
              </a:rPr>
              <a:t>Part b</a:t>
            </a:r>
            <a:r>
              <a:rPr lang="en-US" sz="2000" dirty="0">
                <a:solidFill>
                  <a:srgbClr val="0000FF"/>
                </a:solidFill>
                <a:latin typeface="Times New Roman"/>
                <a:cs typeface="Times New Roman"/>
              </a:rPr>
              <a:t>,</a:t>
            </a:r>
            <a:r>
              <a:rPr lang="en-US" sz="2000" dirty="0">
                <a:solidFill>
                  <a:srgbClr val="000000"/>
                </a:solidFill>
                <a:latin typeface="Times New Roman"/>
                <a:cs typeface="Times New Roman"/>
              </a:rPr>
              <a:t> </a:t>
            </a:r>
            <a:r>
              <a:rPr lang="en-US" sz="2000" dirty="0">
                <a:solidFill>
                  <a:srgbClr val="FF0000"/>
                </a:solidFill>
                <a:latin typeface="Times New Roman"/>
                <a:cs typeface="Times New Roman"/>
              </a:rPr>
              <a:t>assume </a:t>
            </a:r>
            <a:r>
              <a:rPr lang="en-US" sz="2000" dirty="0">
                <a:solidFill>
                  <a:srgbClr val="000000"/>
                </a:solidFill>
                <a:latin typeface="Times New Roman"/>
                <a:cs typeface="Times New Roman"/>
              </a:rPr>
              <a:t>that </a:t>
            </a:r>
            <a:r>
              <a:rPr lang="en-US" sz="2000" dirty="0">
                <a:solidFill>
                  <a:srgbClr val="FF0000"/>
                </a:solidFill>
                <a:latin typeface="Times New Roman"/>
                <a:cs typeface="Times New Roman"/>
              </a:rPr>
              <a:t>x&lt;&lt;R</a:t>
            </a:r>
            <a:r>
              <a:rPr lang="en-US" sz="2000" dirty="0">
                <a:solidFill>
                  <a:srgbClr val="000000"/>
                </a:solidFill>
                <a:latin typeface="Times New Roman"/>
                <a:cs typeface="Times New Roman"/>
              </a:rPr>
              <a:t> in that relationship and </a:t>
            </a:r>
            <a:r>
              <a:rPr lang="en-US" sz="2000" dirty="0">
                <a:solidFill>
                  <a:srgbClr val="0000FF"/>
                </a:solidFill>
                <a:latin typeface="Times New Roman"/>
                <a:cs typeface="Times New Roman"/>
              </a:rPr>
              <a:t>see if </a:t>
            </a:r>
            <a:r>
              <a:rPr lang="en-US" sz="2000" dirty="0">
                <a:latin typeface="Times New Roman"/>
                <a:cs typeface="Times New Roman"/>
              </a:rPr>
              <a:t>that</a:t>
            </a:r>
            <a:r>
              <a:rPr lang="en-US" sz="2000" dirty="0">
                <a:solidFill>
                  <a:srgbClr val="0000FF"/>
                </a:solidFill>
                <a:latin typeface="Times New Roman"/>
                <a:cs typeface="Times New Roman"/>
              </a:rPr>
              <a:t> </a:t>
            </a:r>
            <a:r>
              <a:rPr lang="en-US" sz="2000" i="1" dirty="0">
                <a:solidFill>
                  <a:srgbClr val="FF0000"/>
                </a:solidFill>
                <a:latin typeface="Times New Roman"/>
                <a:cs typeface="Times New Roman"/>
              </a:rPr>
              <a:t>E </a:t>
            </a:r>
            <a:r>
              <a:rPr lang="en-US" sz="2000" dirty="0">
                <a:solidFill>
                  <a:srgbClr val="0000FF"/>
                </a:solidFill>
                <a:latin typeface="Times New Roman"/>
                <a:cs typeface="Times New Roman"/>
              </a:rPr>
              <a:t>matches </a:t>
            </a:r>
            <a:r>
              <a:rPr lang="en-US" sz="2000" dirty="0">
                <a:solidFill>
                  <a:srgbClr val="000000"/>
                </a:solidFill>
                <a:latin typeface="Times New Roman"/>
                <a:cs typeface="Times New Roman"/>
              </a:rPr>
              <a:t>up</a:t>
            </a:r>
            <a:r>
              <a:rPr lang="en-US" sz="2000" dirty="0">
                <a:solidFill>
                  <a:srgbClr val="0000FF"/>
                </a:solidFill>
                <a:latin typeface="Times New Roman"/>
                <a:cs typeface="Times New Roman"/>
              </a:rPr>
              <a:t> with </a:t>
            </a:r>
            <a:r>
              <a:rPr lang="en-US" sz="2000" dirty="0">
                <a:solidFill>
                  <a:srgbClr val="000000"/>
                </a:solidFill>
                <a:latin typeface="Times New Roman"/>
                <a:cs typeface="Times New Roman"/>
              </a:rPr>
              <a:t>the </a:t>
            </a:r>
            <a:r>
              <a:rPr lang="en-US" sz="2000" i="1" dirty="0">
                <a:solidFill>
                  <a:srgbClr val="0000FF"/>
                </a:solidFill>
                <a:latin typeface="Times New Roman"/>
                <a:cs typeface="Times New Roman"/>
              </a:rPr>
              <a:t>Gauss’s Law </a:t>
            </a:r>
            <a:r>
              <a:rPr lang="en-US" sz="2000" dirty="0">
                <a:solidFill>
                  <a:srgbClr val="0000FF"/>
                </a:solidFill>
                <a:latin typeface="Times New Roman"/>
                <a:cs typeface="Times New Roman"/>
              </a:rPr>
              <a:t>expression</a:t>
            </a:r>
            <a:r>
              <a:rPr lang="en-US" sz="2000" dirty="0">
                <a:solidFill>
                  <a:srgbClr val="000000"/>
                </a:solidFill>
                <a:latin typeface="Times New Roman"/>
                <a:cs typeface="Times New Roman"/>
              </a:rPr>
              <a:t>.</a:t>
            </a:r>
            <a:endParaRPr lang="en-US" sz="2000" dirty="0">
              <a:solidFill>
                <a:srgbClr val="0000FF"/>
              </a:solidFill>
              <a:latin typeface="Times New Roman"/>
              <a:cs typeface="Times New Roman"/>
            </a:endParaRPr>
          </a:p>
        </p:txBody>
      </p:sp>
      <p:sp>
        <p:nvSpPr>
          <p:cNvPr id="29" name="TextBox 28"/>
          <p:cNvSpPr txBox="1"/>
          <p:nvPr/>
        </p:nvSpPr>
        <p:spPr>
          <a:xfrm>
            <a:off x="457896" y="4462239"/>
            <a:ext cx="8687874" cy="400110"/>
          </a:xfrm>
          <a:prstGeom prst="rect">
            <a:avLst/>
          </a:prstGeom>
          <a:noFill/>
        </p:spPr>
        <p:txBody>
          <a:bodyPr wrap="square" rtlCol="0">
            <a:spAutoFit/>
          </a:bodyPr>
          <a:lstStyle/>
          <a:p>
            <a:r>
              <a:rPr lang="en-US" sz="2000" dirty="0">
                <a:solidFill>
                  <a:srgbClr val="FF0000"/>
                </a:solidFill>
                <a:latin typeface="Apple Chancery"/>
                <a:cs typeface="Apple Chancery"/>
              </a:rPr>
              <a:t>d.) Using </a:t>
            </a:r>
            <a:r>
              <a:rPr lang="en-US" sz="2000" dirty="0" err="1">
                <a:solidFill>
                  <a:srgbClr val="0000FF"/>
                </a:solidFill>
                <a:latin typeface="Apple Chancery"/>
                <a:cs typeface="Apple Chancery"/>
              </a:rPr>
              <a:t>dq</a:t>
            </a:r>
            <a:r>
              <a:rPr lang="en-US" sz="2000" dirty="0">
                <a:solidFill>
                  <a:srgbClr val="FF0000"/>
                </a:solidFill>
                <a:latin typeface="Apple Chancery"/>
                <a:cs typeface="Apple Chancery"/>
              </a:rPr>
              <a:t> , derive an expression </a:t>
            </a:r>
            <a:r>
              <a:rPr lang="en-US" sz="2000" dirty="0">
                <a:solidFill>
                  <a:srgbClr val="000000"/>
                </a:solidFill>
                <a:latin typeface="Times New Roman"/>
                <a:cs typeface="Times New Roman"/>
              </a:rPr>
              <a:t>for the </a:t>
            </a:r>
            <a:r>
              <a:rPr lang="en-US" sz="2000" i="1" dirty="0">
                <a:solidFill>
                  <a:srgbClr val="FF0000"/>
                </a:solidFill>
                <a:latin typeface="Times New Roman"/>
                <a:cs typeface="Times New Roman"/>
              </a:rPr>
              <a:t>electric potential </a:t>
            </a:r>
            <a:r>
              <a:rPr lang="en-US" sz="2000" dirty="0">
                <a:solidFill>
                  <a:srgbClr val="000000"/>
                </a:solidFill>
                <a:latin typeface="Times New Roman"/>
                <a:cs typeface="Times New Roman"/>
              </a:rPr>
              <a:t>at </a:t>
            </a:r>
            <a:r>
              <a:rPr lang="en-US" sz="2000" dirty="0">
                <a:solidFill>
                  <a:srgbClr val="FF0000"/>
                </a:solidFill>
                <a:latin typeface="Times New Roman"/>
                <a:cs typeface="Times New Roman"/>
              </a:rPr>
              <a:t>(x,0)</a:t>
            </a:r>
            <a:r>
              <a:rPr lang="en-US" sz="2000" dirty="0">
                <a:solidFill>
                  <a:srgbClr val="000000"/>
                </a:solidFill>
                <a:latin typeface="Times New Roman"/>
                <a:cs typeface="Times New Roman"/>
              </a:rPr>
              <a:t>. </a:t>
            </a:r>
            <a:endParaRPr lang="en-US" sz="2000" dirty="0">
              <a:solidFill>
                <a:srgbClr val="0000FF"/>
              </a:solidFill>
              <a:latin typeface="Times New Roman"/>
              <a:cs typeface="Times New Roman"/>
            </a:endParaRPr>
          </a:p>
        </p:txBody>
      </p:sp>
      <p:sp>
        <p:nvSpPr>
          <p:cNvPr id="27" name="TextBox 26"/>
          <p:cNvSpPr txBox="1"/>
          <p:nvPr/>
        </p:nvSpPr>
        <p:spPr>
          <a:xfrm>
            <a:off x="456126" y="2617547"/>
            <a:ext cx="5436674" cy="1015663"/>
          </a:xfrm>
          <a:prstGeom prst="rect">
            <a:avLst/>
          </a:prstGeom>
          <a:noFill/>
        </p:spPr>
        <p:txBody>
          <a:bodyPr wrap="square" rtlCol="0">
            <a:spAutoFit/>
          </a:bodyPr>
          <a:lstStyle/>
          <a:p>
            <a:r>
              <a:rPr lang="en-US" sz="2000" dirty="0">
                <a:solidFill>
                  <a:srgbClr val="FF0000"/>
                </a:solidFill>
                <a:latin typeface="Apple Chancery"/>
                <a:cs typeface="Apple Chancery"/>
              </a:rPr>
              <a:t>b.) Use </a:t>
            </a:r>
            <a:r>
              <a:rPr lang="en-US" sz="2000" dirty="0">
                <a:solidFill>
                  <a:srgbClr val="000000"/>
                </a:solidFill>
                <a:latin typeface="Times New Roman"/>
                <a:cs typeface="Times New Roman"/>
              </a:rPr>
              <a:t>the </a:t>
            </a:r>
            <a:r>
              <a:rPr lang="en-US" sz="2000" i="1" dirty="0">
                <a:solidFill>
                  <a:srgbClr val="0000FF"/>
                </a:solidFill>
                <a:latin typeface="Times New Roman"/>
                <a:cs typeface="Times New Roman"/>
              </a:rPr>
              <a:t>differential-charges-</a:t>
            </a:r>
            <a:r>
              <a:rPr lang="en-US" sz="2000" i="1" dirty="0" err="1">
                <a:solidFill>
                  <a:srgbClr val="0000FF"/>
                </a:solidFill>
                <a:latin typeface="Times New Roman"/>
                <a:cs typeface="Times New Roman"/>
              </a:rPr>
              <a:t>dq</a:t>
            </a:r>
            <a:r>
              <a:rPr lang="en-US" sz="2000" i="1" dirty="0">
                <a:solidFill>
                  <a:srgbClr val="0000FF"/>
                </a:solidFill>
                <a:latin typeface="Times New Roman"/>
                <a:cs typeface="Times New Roman"/>
              </a:rPr>
              <a:t>-approach </a:t>
            </a:r>
            <a:r>
              <a:rPr lang="en-US" sz="2000" dirty="0">
                <a:solidFill>
                  <a:srgbClr val="000000"/>
                </a:solidFill>
                <a:latin typeface="Times New Roman"/>
                <a:cs typeface="Times New Roman"/>
              </a:rPr>
              <a:t>to derive an expression for the </a:t>
            </a:r>
            <a:r>
              <a:rPr lang="en-US" sz="2000" i="1" dirty="0">
                <a:solidFill>
                  <a:srgbClr val="0000FF"/>
                </a:solidFill>
                <a:latin typeface="Times New Roman"/>
                <a:cs typeface="Times New Roman"/>
              </a:rPr>
              <a:t>electric field </a:t>
            </a:r>
            <a:r>
              <a:rPr lang="en-US" sz="2000" dirty="0">
                <a:solidFill>
                  <a:srgbClr val="0000FF"/>
                </a:solidFill>
                <a:latin typeface="Times New Roman"/>
                <a:cs typeface="Times New Roman"/>
              </a:rPr>
              <a:t>generated</a:t>
            </a:r>
            <a:r>
              <a:rPr lang="en-US" sz="2000" dirty="0">
                <a:solidFill>
                  <a:srgbClr val="000000"/>
                </a:solidFill>
                <a:latin typeface="Times New Roman"/>
                <a:cs typeface="Times New Roman"/>
              </a:rPr>
              <a:t> by the disk </a:t>
            </a:r>
            <a:r>
              <a:rPr lang="en-US" sz="2000" dirty="0">
                <a:solidFill>
                  <a:srgbClr val="0000FF"/>
                </a:solidFill>
                <a:latin typeface="Times New Roman"/>
                <a:cs typeface="Times New Roman"/>
              </a:rPr>
              <a:t>at</a:t>
            </a:r>
            <a:r>
              <a:rPr lang="en-US" sz="2000" dirty="0">
                <a:solidFill>
                  <a:srgbClr val="000000"/>
                </a:solidFill>
                <a:latin typeface="Times New Roman"/>
                <a:cs typeface="Times New Roman"/>
              </a:rPr>
              <a:t> some point down the x-axis </a:t>
            </a:r>
            <a:r>
              <a:rPr lang="en-US" sz="2000" dirty="0">
                <a:solidFill>
                  <a:srgbClr val="0000FF"/>
                </a:solidFill>
                <a:latin typeface="Times New Roman"/>
                <a:cs typeface="Times New Roman"/>
              </a:rPr>
              <a:t>(x,0)</a:t>
            </a:r>
            <a:r>
              <a:rPr lang="en-US" sz="2000" dirty="0">
                <a:solidFill>
                  <a:srgbClr val="000000"/>
                </a:solidFill>
                <a:latin typeface="Times New Roman"/>
                <a:cs typeface="Times New Roman"/>
              </a:rPr>
              <a:t>.</a:t>
            </a:r>
            <a:endParaRPr lang="en-US" sz="2000" dirty="0">
              <a:solidFill>
                <a:srgbClr val="0000FF"/>
              </a:solidFill>
              <a:latin typeface="Times New Roman"/>
              <a:cs typeface="Times New Roman"/>
            </a:endParaRPr>
          </a:p>
        </p:txBody>
      </p:sp>
      <p:sp>
        <p:nvSpPr>
          <p:cNvPr id="34" name="TextBox 33"/>
          <p:cNvSpPr txBox="1"/>
          <p:nvPr/>
        </p:nvSpPr>
        <p:spPr>
          <a:xfrm>
            <a:off x="457896" y="4949498"/>
            <a:ext cx="8687874" cy="1323439"/>
          </a:xfrm>
          <a:prstGeom prst="rect">
            <a:avLst/>
          </a:prstGeom>
          <a:noFill/>
        </p:spPr>
        <p:txBody>
          <a:bodyPr wrap="square" rtlCol="0">
            <a:spAutoFit/>
          </a:bodyPr>
          <a:lstStyle/>
          <a:p>
            <a:r>
              <a:rPr lang="en-US" sz="2000" dirty="0">
                <a:solidFill>
                  <a:srgbClr val="FF0000"/>
                </a:solidFill>
                <a:latin typeface="Apple Chancery"/>
                <a:cs typeface="Apple Chancery"/>
              </a:rPr>
              <a:t>e.) Though not completely kosher, due to the </a:t>
            </a:r>
            <a:r>
              <a:rPr lang="en-US" sz="2000" dirty="0">
                <a:solidFill>
                  <a:srgbClr val="000000"/>
                </a:solidFill>
                <a:latin typeface="Times New Roman"/>
                <a:cs typeface="Times New Roman"/>
              </a:rPr>
              <a:t>vagaries of the symmetry, you could use the </a:t>
            </a:r>
            <a:r>
              <a:rPr lang="en-US" sz="2000" i="1" dirty="0">
                <a:solidFill>
                  <a:srgbClr val="0000FF"/>
                </a:solidFill>
                <a:latin typeface="Times New Roman"/>
                <a:cs typeface="Times New Roman"/>
              </a:rPr>
              <a:t>del operator </a:t>
            </a:r>
            <a:r>
              <a:rPr lang="en-US" sz="2000" dirty="0">
                <a:solidFill>
                  <a:srgbClr val="000000"/>
                </a:solidFill>
                <a:latin typeface="Times New Roman"/>
                <a:cs typeface="Times New Roman"/>
              </a:rPr>
              <a:t>on the </a:t>
            </a:r>
            <a:r>
              <a:rPr lang="en-US" sz="2000" i="1" dirty="0">
                <a:solidFill>
                  <a:srgbClr val="0000FF"/>
                </a:solidFill>
                <a:latin typeface="Times New Roman"/>
                <a:cs typeface="Times New Roman"/>
              </a:rPr>
              <a:t>electric potential function </a:t>
            </a:r>
            <a:r>
              <a:rPr lang="en-US" sz="2000" dirty="0">
                <a:solidFill>
                  <a:srgbClr val="000000"/>
                </a:solidFill>
                <a:latin typeface="Times New Roman"/>
                <a:cs typeface="Times New Roman"/>
              </a:rPr>
              <a:t>you </a:t>
            </a:r>
            <a:r>
              <a:rPr lang="en-US" sz="2000" dirty="0">
                <a:solidFill>
                  <a:srgbClr val="0000FF"/>
                </a:solidFill>
                <a:latin typeface="Times New Roman"/>
                <a:cs typeface="Times New Roman"/>
              </a:rPr>
              <a:t>derived in </a:t>
            </a:r>
            <a:r>
              <a:rPr lang="en-US" sz="2000" i="1" dirty="0">
                <a:solidFill>
                  <a:srgbClr val="008000"/>
                </a:solidFill>
                <a:latin typeface="Times New Roman"/>
                <a:cs typeface="Times New Roman"/>
              </a:rPr>
              <a:t>Part d</a:t>
            </a:r>
            <a:r>
              <a:rPr lang="en-US" sz="2000" dirty="0">
                <a:solidFill>
                  <a:srgbClr val="0000FF"/>
                </a:solidFill>
                <a:latin typeface="Times New Roman"/>
                <a:cs typeface="Times New Roman"/>
              </a:rPr>
              <a:t> </a:t>
            </a:r>
            <a:r>
              <a:rPr lang="en-US" sz="2000" dirty="0">
                <a:solidFill>
                  <a:srgbClr val="000000"/>
                </a:solidFill>
                <a:latin typeface="Times New Roman"/>
                <a:cs typeface="Times New Roman"/>
              </a:rPr>
              <a:t>to </a:t>
            </a:r>
            <a:r>
              <a:rPr lang="en-US" sz="2000" dirty="0">
                <a:solidFill>
                  <a:srgbClr val="0000FF"/>
                </a:solidFill>
                <a:latin typeface="Times New Roman"/>
                <a:cs typeface="Times New Roman"/>
              </a:rPr>
              <a:t>derive an expression for the </a:t>
            </a:r>
            <a:r>
              <a:rPr lang="en-US" sz="2000" dirty="0">
                <a:solidFill>
                  <a:srgbClr val="FF0000"/>
                </a:solidFill>
                <a:latin typeface="Times New Roman"/>
                <a:cs typeface="Times New Roman"/>
              </a:rPr>
              <a:t>electric field at (x,0)</a:t>
            </a:r>
            <a:r>
              <a:rPr lang="en-US" sz="2000" dirty="0">
                <a:solidFill>
                  <a:srgbClr val="000000"/>
                </a:solidFill>
                <a:latin typeface="Times New Roman"/>
                <a:cs typeface="Times New Roman"/>
              </a:rPr>
              <a:t>.  Do so and see if it matches your expression from Part a.</a:t>
            </a:r>
            <a:endParaRPr lang="en-US" sz="2000" dirty="0">
              <a:solidFill>
                <a:srgbClr val="0000FF"/>
              </a:solidFill>
              <a:latin typeface="Times New Roman"/>
              <a:cs typeface="Times New Roman"/>
            </a:endParaRPr>
          </a:p>
        </p:txBody>
      </p:sp>
      <p:sp>
        <p:nvSpPr>
          <p:cNvPr id="35" name="TextBox 34"/>
          <p:cNvSpPr txBox="1"/>
          <p:nvPr/>
        </p:nvSpPr>
        <p:spPr>
          <a:xfrm>
            <a:off x="229296" y="6304222"/>
            <a:ext cx="8687874" cy="400110"/>
          </a:xfrm>
          <a:prstGeom prst="rect">
            <a:avLst/>
          </a:prstGeom>
          <a:noFill/>
        </p:spPr>
        <p:txBody>
          <a:bodyPr wrap="square" rtlCol="0">
            <a:spAutoFit/>
          </a:bodyPr>
          <a:lstStyle/>
          <a:p>
            <a:r>
              <a:rPr lang="en-US" sz="2000" dirty="0">
                <a:solidFill>
                  <a:srgbClr val="0000FF"/>
                </a:solidFill>
                <a:latin typeface="Apple Chancery"/>
                <a:cs typeface="Apple Chancery"/>
              </a:rPr>
              <a:t>Called</a:t>
            </a:r>
            <a:r>
              <a:rPr lang="en-US" sz="2000" dirty="0">
                <a:solidFill>
                  <a:srgbClr val="FF0000"/>
                </a:solidFill>
                <a:latin typeface="Apple Chancery"/>
                <a:cs typeface="Apple Chancery"/>
              </a:rPr>
              <a:t> THE LAB FROM HELL, </a:t>
            </a:r>
            <a:r>
              <a:rPr lang="en-US" sz="2000" dirty="0">
                <a:solidFill>
                  <a:srgbClr val="000000"/>
                </a:solidFill>
                <a:latin typeface="Times New Roman"/>
                <a:cs typeface="Times New Roman"/>
              </a:rPr>
              <a:t>students lost a lot of sleep but learned a LOT.</a:t>
            </a:r>
            <a:endParaRPr lang="en-US" sz="2000" dirty="0">
              <a:solidFill>
                <a:srgbClr val="0000FF"/>
              </a:solidFill>
              <a:latin typeface="Times New Roman"/>
              <a:cs typeface="Times New Roman"/>
            </a:endParaRPr>
          </a:p>
        </p:txBody>
      </p:sp>
    </p:spTree>
    <p:extLst>
      <p:ext uri="{BB962C8B-B14F-4D97-AF65-F5344CB8AC3E}">
        <p14:creationId xmlns:p14="http://schemas.microsoft.com/office/powerpoint/2010/main" val="72844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dissolve">
                                      <p:cBhvr>
                                        <p:cTn id="7" dur="5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dissolv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dissolv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dissolve">
                                      <p:cBhvr>
                                        <p:cTn id="22" dur="500"/>
                                        <p:tgtEl>
                                          <p:spTgt spid="2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dissolv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dissolve">
                                      <p:cBhvr>
                                        <p:cTn id="3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8" grpId="0"/>
      <p:bldP spid="27" grpId="0"/>
      <p:bldP spid="34" grpId="0"/>
      <p:bldP spid="35"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35.)</a:t>
            </a:r>
          </a:p>
        </p:txBody>
      </p:sp>
      <p:sp>
        <p:nvSpPr>
          <p:cNvPr id="23" name="TextBox 22"/>
          <p:cNvSpPr txBox="1"/>
          <p:nvPr/>
        </p:nvSpPr>
        <p:spPr>
          <a:xfrm>
            <a:off x="125926" y="155306"/>
            <a:ext cx="4598474" cy="2062103"/>
          </a:xfrm>
          <a:prstGeom prst="rect">
            <a:avLst/>
          </a:prstGeom>
          <a:noFill/>
        </p:spPr>
        <p:txBody>
          <a:bodyPr wrap="square" rtlCol="0">
            <a:spAutoFit/>
          </a:bodyPr>
          <a:lstStyle/>
          <a:p>
            <a:r>
              <a:rPr lang="en-US" sz="2800" dirty="0">
                <a:solidFill>
                  <a:srgbClr val="FF0000"/>
                </a:solidFill>
                <a:latin typeface="Apple Chancery"/>
                <a:cs typeface="Apple Chancery"/>
              </a:rPr>
              <a:t>Example 18</a:t>
            </a:r>
            <a:r>
              <a:rPr lang="en-US" sz="2000" dirty="0">
                <a:solidFill>
                  <a:srgbClr val="FF0000"/>
                </a:solidFill>
                <a:latin typeface="Apple Chancery"/>
                <a:cs typeface="Apple Chancery"/>
              </a:rPr>
              <a:t>:</a:t>
            </a:r>
            <a:r>
              <a:rPr lang="en-US" sz="2000" dirty="0">
                <a:latin typeface="Times New Roman"/>
                <a:cs typeface="Times New Roman"/>
              </a:rPr>
              <a:t>  In the previous “lab” example identified as </a:t>
            </a:r>
            <a:r>
              <a:rPr lang="en-US" sz="2000" i="1" dirty="0">
                <a:solidFill>
                  <a:srgbClr val="0000FF"/>
                </a:solidFill>
                <a:latin typeface="Times New Roman"/>
                <a:cs typeface="Times New Roman"/>
              </a:rPr>
              <a:t>Example 17</a:t>
            </a:r>
            <a:r>
              <a:rPr lang="en-US" sz="2000" dirty="0">
                <a:latin typeface="Times New Roman"/>
                <a:cs typeface="Times New Roman"/>
              </a:rPr>
              <a:t>, it was stated in </a:t>
            </a:r>
            <a:r>
              <a:rPr lang="en-US" sz="2000" i="1" dirty="0">
                <a:solidFill>
                  <a:srgbClr val="0000FF"/>
                </a:solidFill>
                <a:latin typeface="Times New Roman"/>
                <a:cs typeface="Times New Roman"/>
              </a:rPr>
              <a:t>Part e </a:t>
            </a:r>
            <a:r>
              <a:rPr lang="en-US" sz="2000" dirty="0">
                <a:latin typeface="Times New Roman"/>
                <a:cs typeface="Times New Roman"/>
              </a:rPr>
              <a:t>that “</a:t>
            </a:r>
            <a:r>
              <a:rPr lang="en-US" sz="2000" dirty="0">
                <a:solidFill>
                  <a:srgbClr val="0000FF"/>
                </a:solidFill>
                <a:latin typeface="Times New Roman"/>
                <a:cs typeface="Times New Roman"/>
              </a:rPr>
              <a:t>although it is not kosher, you could use the del operator to derive an expression for the electric field at (x,0).”  </a:t>
            </a:r>
            <a:r>
              <a:rPr lang="en-US" sz="2000" dirty="0">
                <a:latin typeface="Times New Roman"/>
                <a:cs typeface="Times New Roman"/>
              </a:rPr>
              <a:t>What was up with that? </a:t>
            </a:r>
          </a:p>
        </p:txBody>
      </p:sp>
      <p:sp>
        <p:nvSpPr>
          <p:cNvPr id="110" name="TextBox 109"/>
          <p:cNvSpPr txBox="1"/>
          <p:nvPr/>
        </p:nvSpPr>
        <p:spPr>
          <a:xfrm>
            <a:off x="456126" y="2318792"/>
            <a:ext cx="4079382" cy="400110"/>
          </a:xfrm>
          <a:prstGeom prst="rect">
            <a:avLst/>
          </a:prstGeom>
          <a:noFill/>
        </p:spPr>
        <p:txBody>
          <a:bodyPr wrap="square" rtlCol="0">
            <a:spAutoFit/>
          </a:bodyPr>
          <a:lstStyle/>
          <a:p>
            <a:r>
              <a:rPr lang="en-US" sz="2000" dirty="0">
                <a:solidFill>
                  <a:srgbClr val="FF0000"/>
                </a:solidFill>
                <a:latin typeface="Apple Chancery"/>
                <a:cs typeface="Apple Chancery"/>
              </a:rPr>
              <a:t>The question </a:t>
            </a:r>
            <a:r>
              <a:rPr lang="en-US" sz="2000" dirty="0">
                <a:latin typeface="Times New Roman"/>
                <a:cs typeface="Times New Roman"/>
              </a:rPr>
              <a:t>is asking us to use</a:t>
            </a:r>
            <a:endParaRPr lang="en-US" sz="2000" dirty="0">
              <a:solidFill>
                <a:srgbClr val="0000FF"/>
              </a:solidFill>
              <a:latin typeface="Times New Roman"/>
              <a:cs typeface="Times New Roman"/>
            </a:endParaRPr>
          </a:p>
        </p:txBody>
      </p:sp>
      <p:sp>
        <p:nvSpPr>
          <p:cNvPr id="46" name="TextBox 45"/>
          <p:cNvSpPr txBox="1"/>
          <p:nvPr/>
        </p:nvSpPr>
        <p:spPr>
          <a:xfrm>
            <a:off x="778042" y="4718457"/>
            <a:ext cx="8175458" cy="707886"/>
          </a:xfrm>
          <a:prstGeom prst="rect">
            <a:avLst/>
          </a:prstGeom>
          <a:noFill/>
        </p:spPr>
        <p:txBody>
          <a:bodyPr wrap="square" rtlCol="0">
            <a:spAutoFit/>
          </a:bodyPr>
          <a:lstStyle/>
          <a:p>
            <a:r>
              <a:rPr lang="en-US" sz="2000" dirty="0">
                <a:solidFill>
                  <a:srgbClr val="FF0000"/>
                </a:solidFill>
                <a:latin typeface="Apple Chancery"/>
                <a:cs typeface="Apple Chancery"/>
              </a:rPr>
              <a:t>There would be </a:t>
            </a:r>
            <a:r>
              <a:rPr lang="en-US" sz="2000" dirty="0">
                <a:latin typeface="Times New Roman"/>
                <a:cs typeface="Times New Roman"/>
              </a:rPr>
              <a:t>a </a:t>
            </a:r>
            <a:r>
              <a:rPr lang="en-US" sz="2000" dirty="0">
                <a:solidFill>
                  <a:srgbClr val="0000FF"/>
                </a:solidFill>
                <a:latin typeface="Times New Roman"/>
                <a:cs typeface="Times New Roman"/>
              </a:rPr>
              <a:t>net electric field </a:t>
            </a:r>
            <a:r>
              <a:rPr lang="en-US" sz="2000" dirty="0">
                <a:latin typeface="Times New Roman"/>
                <a:cs typeface="Times New Roman"/>
              </a:rPr>
              <a:t>at (x,0) in the y-direction, but the </a:t>
            </a:r>
            <a:r>
              <a:rPr lang="en-US" sz="2000" dirty="0">
                <a:solidFill>
                  <a:srgbClr val="0000FF"/>
                </a:solidFill>
                <a:latin typeface="Times New Roman"/>
                <a:cs typeface="Times New Roman"/>
              </a:rPr>
              <a:t>electric potential </a:t>
            </a:r>
            <a:r>
              <a:rPr lang="en-US" sz="2000" i="1" dirty="0">
                <a:solidFill>
                  <a:srgbClr val="FF0000"/>
                </a:solidFill>
                <a:latin typeface="Times New Roman"/>
                <a:cs typeface="Times New Roman"/>
              </a:rPr>
              <a:t>V</a:t>
            </a:r>
            <a:r>
              <a:rPr lang="en-US" sz="2000" dirty="0">
                <a:solidFill>
                  <a:srgbClr val="0000FF"/>
                </a:solidFill>
                <a:latin typeface="Times New Roman"/>
                <a:cs typeface="Times New Roman"/>
              </a:rPr>
              <a:t> </a:t>
            </a:r>
            <a:r>
              <a:rPr lang="en-US" sz="2000" dirty="0">
                <a:latin typeface="Times New Roman"/>
                <a:cs typeface="Times New Roman"/>
              </a:rPr>
              <a:t>at (x,0) </a:t>
            </a:r>
            <a:r>
              <a:rPr lang="en-US" sz="2000" dirty="0">
                <a:solidFill>
                  <a:srgbClr val="0000FF"/>
                </a:solidFill>
                <a:latin typeface="Times New Roman"/>
                <a:cs typeface="Times New Roman"/>
              </a:rPr>
              <a:t>would be ZERO</a:t>
            </a:r>
            <a:r>
              <a:rPr lang="en-US" sz="2000" dirty="0">
                <a:latin typeface="Times New Roman"/>
                <a:cs typeface="Times New Roman"/>
              </a:rPr>
              <a:t>.  So how could you use                         ?</a:t>
            </a:r>
            <a:endParaRPr lang="en-US" sz="2000" dirty="0">
              <a:solidFill>
                <a:srgbClr val="0000FF"/>
              </a:solidFill>
              <a:latin typeface="Times New Roman"/>
              <a:cs typeface="Times New Roman"/>
            </a:endParaRPr>
          </a:p>
        </p:txBody>
      </p:sp>
      <p:graphicFrame>
        <p:nvGraphicFramePr>
          <p:cNvPr id="36" name="Object 35"/>
          <p:cNvGraphicFramePr>
            <a:graphicFrameLocks noChangeAspect="1"/>
          </p:cNvGraphicFramePr>
          <p:nvPr>
            <p:extLst>
              <p:ext uri="{D42A27DB-BD31-4B8C-83A1-F6EECF244321}">
                <p14:modId xmlns:p14="http://schemas.microsoft.com/office/powerpoint/2010/main" val="3611560842"/>
              </p:ext>
            </p:extLst>
          </p:nvPr>
        </p:nvGraphicFramePr>
        <p:xfrm>
          <a:off x="1844675" y="2761010"/>
          <a:ext cx="1149350" cy="661987"/>
        </p:xfrm>
        <a:graphic>
          <a:graphicData uri="http://schemas.openxmlformats.org/presentationml/2006/ole">
            <mc:AlternateContent xmlns:mc="http://schemas.openxmlformats.org/markup-compatibility/2006">
              <mc:Choice xmlns:v="urn:schemas-microsoft-com:vml" Requires="v">
                <p:oleObj spid="_x0000_s2201543" name="Equation" r:id="rId4" imgW="685800" imgH="393700" progId="Equation.DSMT4">
                  <p:embed/>
                </p:oleObj>
              </mc:Choice>
              <mc:Fallback>
                <p:oleObj name="Equation" r:id="rId4" imgW="685800" imgH="393700" progId="Equation.DSMT4">
                  <p:embed/>
                  <p:pic>
                    <p:nvPicPr>
                      <p:cNvPr id="0" name=""/>
                      <p:cNvPicPr/>
                      <p:nvPr/>
                    </p:nvPicPr>
                    <p:blipFill>
                      <a:blip r:embed="rId5"/>
                      <a:stretch>
                        <a:fillRect/>
                      </a:stretch>
                    </p:blipFill>
                    <p:spPr>
                      <a:xfrm>
                        <a:off x="1844675" y="2761010"/>
                        <a:ext cx="1149350" cy="661987"/>
                      </a:xfrm>
                      <a:prstGeom prst="rect">
                        <a:avLst/>
                      </a:prstGeom>
                    </p:spPr>
                  </p:pic>
                </p:oleObj>
              </mc:Fallback>
            </mc:AlternateContent>
          </a:graphicData>
        </a:graphic>
      </p:graphicFrame>
      <p:sp>
        <p:nvSpPr>
          <p:cNvPr id="37" name="TextBox 36"/>
          <p:cNvSpPr txBox="1"/>
          <p:nvPr/>
        </p:nvSpPr>
        <p:spPr>
          <a:xfrm>
            <a:off x="456126" y="3394045"/>
            <a:ext cx="8459274" cy="400110"/>
          </a:xfrm>
          <a:prstGeom prst="rect">
            <a:avLst/>
          </a:prstGeom>
          <a:noFill/>
        </p:spPr>
        <p:txBody>
          <a:bodyPr wrap="square" rtlCol="0">
            <a:spAutoFit/>
          </a:bodyPr>
          <a:lstStyle/>
          <a:p>
            <a:r>
              <a:rPr lang="en-US" sz="2000" dirty="0">
                <a:latin typeface="Times New Roman"/>
                <a:cs typeface="Times New Roman"/>
              </a:rPr>
              <a:t>(or the </a:t>
            </a:r>
            <a:r>
              <a:rPr lang="en-US" sz="2000" dirty="0">
                <a:solidFill>
                  <a:srgbClr val="0000FF"/>
                </a:solidFill>
                <a:latin typeface="Times New Roman"/>
                <a:cs typeface="Times New Roman"/>
              </a:rPr>
              <a:t>del operator equivalent</a:t>
            </a:r>
            <a:r>
              <a:rPr lang="en-US" sz="2000" dirty="0">
                <a:latin typeface="Times New Roman"/>
                <a:cs typeface="Times New Roman"/>
              </a:rPr>
              <a:t>) to determine </a:t>
            </a:r>
            <a:r>
              <a:rPr lang="en-US" sz="2000" i="1" dirty="0">
                <a:solidFill>
                  <a:srgbClr val="FF0000"/>
                </a:solidFill>
                <a:latin typeface="Times New Roman"/>
                <a:cs typeface="Times New Roman"/>
              </a:rPr>
              <a:t>E</a:t>
            </a:r>
            <a:r>
              <a:rPr lang="en-US" sz="2000" dirty="0">
                <a:latin typeface="Times New Roman"/>
                <a:cs typeface="Times New Roman"/>
              </a:rPr>
              <a:t>.  Why is this spooky?</a:t>
            </a:r>
            <a:endParaRPr lang="en-US" sz="2000" dirty="0">
              <a:solidFill>
                <a:srgbClr val="0000FF"/>
              </a:solidFill>
              <a:latin typeface="Times New Roman"/>
              <a:cs typeface="Times New Roman"/>
            </a:endParaRPr>
          </a:p>
        </p:txBody>
      </p:sp>
      <p:sp>
        <p:nvSpPr>
          <p:cNvPr id="38" name="TextBox 37"/>
          <p:cNvSpPr txBox="1"/>
          <p:nvPr/>
        </p:nvSpPr>
        <p:spPr>
          <a:xfrm>
            <a:off x="456126" y="3996898"/>
            <a:ext cx="8548174" cy="707886"/>
          </a:xfrm>
          <a:prstGeom prst="rect">
            <a:avLst/>
          </a:prstGeom>
          <a:noFill/>
        </p:spPr>
        <p:txBody>
          <a:bodyPr wrap="square" rtlCol="0">
            <a:spAutoFit/>
          </a:bodyPr>
          <a:lstStyle/>
          <a:p>
            <a:r>
              <a:rPr lang="en-US" sz="2000" dirty="0">
                <a:solidFill>
                  <a:srgbClr val="FF0000"/>
                </a:solidFill>
                <a:latin typeface="Apple Chancery"/>
                <a:cs typeface="Apple Chancery"/>
              </a:rPr>
              <a:t>Consider a hoop.  </a:t>
            </a:r>
            <a:r>
              <a:rPr lang="en-US" sz="2000" dirty="0">
                <a:latin typeface="Times New Roman"/>
                <a:cs typeface="Times New Roman"/>
              </a:rPr>
              <a:t>What would happen if the </a:t>
            </a:r>
            <a:r>
              <a:rPr lang="en-US" sz="2000" dirty="0">
                <a:solidFill>
                  <a:srgbClr val="0000FF"/>
                </a:solidFill>
                <a:latin typeface="Times New Roman"/>
                <a:cs typeface="Times New Roman"/>
              </a:rPr>
              <a:t>upper half </a:t>
            </a:r>
            <a:r>
              <a:rPr lang="en-US" sz="2000" dirty="0">
                <a:latin typeface="Times New Roman"/>
                <a:cs typeface="Times New Roman"/>
              </a:rPr>
              <a:t>of the hoop was </a:t>
            </a:r>
            <a:r>
              <a:rPr lang="en-US" sz="2000" i="1" dirty="0">
                <a:solidFill>
                  <a:srgbClr val="0000FF"/>
                </a:solidFill>
                <a:latin typeface="Times New Roman"/>
                <a:cs typeface="Times New Roman"/>
              </a:rPr>
              <a:t>negatively charged </a:t>
            </a:r>
            <a:r>
              <a:rPr lang="en-US" sz="2000" dirty="0">
                <a:latin typeface="Times New Roman"/>
                <a:cs typeface="Times New Roman"/>
              </a:rPr>
              <a:t>while the </a:t>
            </a:r>
            <a:r>
              <a:rPr lang="en-US" sz="2000" dirty="0">
                <a:solidFill>
                  <a:srgbClr val="0000FF"/>
                </a:solidFill>
                <a:latin typeface="Times New Roman"/>
                <a:cs typeface="Times New Roman"/>
              </a:rPr>
              <a:t>lower half </a:t>
            </a:r>
            <a:r>
              <a:rPr lang="en-US" sz="2000" dirty="0">
                <a:latin typeface="Times New Roman"/>
                <a:cs typeface="Times New Roman"/>
              </a:rPr>
              <a:t>had an equal amount of </a:t>
            </a:r>
            <a:r>
              <a:rPr lang="en-US" sz="2000" i="1" dirty="0">
                <a:solidFill>
                  <a:srgbClr val="0000FF"/>
                </a:solidFill>
                <a:latin typeface="Times New Roman"/>
                <a:cs typeface="Times New Roman"/>
              </a:rPr>
              <a:t>positive charge</a:t>
            </a:r>
            <a:r>
              <a:rPr lang="en-US" sz="2000" dirty="0">
                <a:latin typeface="Times New Roman"/>
                <a:cs typeface="Times New Roman"/>
              </a:rPr>
              <a:t>?</a:t>
            </a:r>
            <a:endParaRPr lang="en-US" sz="2000" dirty="0">
              <a:solidFill>
                <a:srgbClr val="0000FF"/>
              </a:solidFill>
              <a:latin typeface="Times New Roman"/>
              <a:cs typeface="Times New Roman"/>
            </a:endParaRPr>
          </a:p>
        </p:txBody>
      </p:sp>
      <p:graphicFrame>
        <p:nvGraphicFramePr>
          <p:cNvPr id="73" name="Object 2"/>
          <p:cNvGraphicFramePr>
            <a:graphicFrameLocks noChangeAspect="1"/>
          </p:cNvGraphicFramePr>
          <p:nvPr>
            <p:extLst>
              <p:ext uri="{D42A27DB-BD31-4B8C-83A1-F6EECF244321}">
                <p14:modId xmlns:p14="http://schemas.microsoft.com/office/powerpoint/2010/main" val="2669940778"/>
              </p:ext>
            </p:extLst>
          </p:nvPr>
        </p:nvGraphicFramePr>
        <p:xfrm>
          <a:off x="8115842" y="1664003"/>
          <a:ext cx="383663" cy="205534"/>
        </p:xfrm>
        <a:graphic>
          <a:graphicData uri="http://schemas.openxmlformats.org/presentationml/2006/ole">
            <mc:AlternateContent xmlns:mc="http://schemas.openxmlformats.org/markup-compatibility/2006">
              <mc:Choice xmlns:v="urn:schemas-microsoft-com:vml" Requires="v">
                <p:oleObj spid="_x0000_s2201544" name="Equation" r:id="rId6" imgW="355600" imgH="190500" progId="Equation.DSMT4">
                  <p:embed/>
                </p:oleObj>
              </mc:Choice>
              <mc:Fallback>
                <p:oleObj name="Equation" r:id="rId6" imgW="355600" imgH="1905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15842" y="1664003"/>
                        <a:ext cx="383663" cy="2055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cxnSp>
        <p:nvCxnSpPr>
          <p:cNvPr id="80" name="Straight Connector 79"/>
          <p:cNvCxnSpPr/>
          <p:nvPr/>
        </p:nvCxnSpPr>
        <p:spPr>
          <a:xfrm>
            <a:off x="5804003" y="155308"/>
            <a:ext cx="0" cy="2854195"/>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5335850" y="1593397"/>
            <a:ext cx="3668450" cy="2043"/>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82" name="Object 2"/>
          <p:cNvGraphicFramePr>
            <a:graphicFrameLocks noChangeAspect="1"/>
          </p:cNvGraphicFramePr>
          <p:nvPr>
            <p:extLst>
              <p:ext uri="{D42A27DB-BD31-4B8C-83A1-F6EECF244321}">
                <p14:modId xmlns:p14="http://schemas.microsoft.com/office/powerpoint/2010/main" val="3674601109"/>
              </p:ext>
            </p:extLst>
          </p:nvPr>
        </p:nvGraphicFramePr>
        <p:xfrm>
          <a:off x="8255863" y="1509367"/>
          <a:ext cx="157811" cy="157811"/>
        </p:xfrm>
        <a:graphic>
          <a:graphicData uri="http://schemas.openxmlformats.org/presentationml/2006/ole">
            <mc:AlternateContent xmlns:mc="http://schemas.openxmlformats.org/markup-compatibility/2006">
              <mc:Choice xmlns:v="urn:schemas-microsoft-com:vml" Requires="v">
                <p:oleObj spid="_x0000_s2201545" name="Equation" r:id="rId8" imgW="127000" imgH="127000" progId="Equation.DSMT4">
                  <p:embed/>
                </p:oleObj>
              </mc:Choice>
              <mc:Fallback>
                <p:oleObj name="Equation" r:id="rId8" imgW="127000" imgH="1270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55863" y="1509367"/>
                        <a:ext cx="157811" cy="15781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83" name="Donut 82"/>
          <p:cNvSpPr/>
          <p:nvPr/>
        </p:nvSpPr>
        <p:spPr>
          <a:xfrm>
            <a:off x="5607780" y="412727"/>
            <a:ext cx="385074" cy="2362487"/>
          </a:xfrm>
          <a:prstGeom prst="donut">
            <a:avLst/>
          </a:prstGeom>
          <a:solidFill>
            <a:srgbClr val="FF0000"/>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95" name="Straight Connector 94"/>
          <p:cNvCxnSpPr>
            <a:stCxn id="94" idx="13"/>
          </p:cNvCxnSpPr>
          <p:nvPr/>
        </p:nvCxnSpPr>
        <p:spPr>
          <a:xfrm>
            <a:off x="5828146" y="469090"/>
            <a:ext cx="2479527" cy="1126281"/>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96" name="Object 2"/>
          <p:cNvGraphicFramePr>
            <a:graphicFrameLocks noChangeAspect="1"/>
          </p:cNvGraphicFramePr>
          <p:nvPr>
            <p:extLst>
              <p:ext uri="{D42A27DB-BD31-4B8C-83A1-F6EECF244321}">
                <p14:modId xmlns:p14="http://schemas.microsoft.com/office/powerpoint/2010/main" val="1507763617"/>
              </p:ext>
            </p:extLst>
          </p:nvPr>
        </p:nvGraphicFramePr>
        <p:xfrm>
          <a:off x="5809902" y="211059"/>
          <a:ext cx="329706" cy="229361"/>
        </p:xfrm>
        <a:graphic>
          <a:graphicData uri="http://schemas.openxmlformats.org/presentationml/2006/ole">
            <mc:AlternateContent xmlns:mc="http://schemas.openxmlformats.org/markup-compatibility/2006">
              <mc:Choice xmlns:v="urn:schemas-microsoft-com:vml" Requires="v">
                <p:oleObj spid="_x0000_s2201546" name="Equation" r:id="rId10" imgW="292100" imgH="203200" progId="Equation.DSMT4">
                  <p:embed/>
                </p:oleObj>
              </mc:Choice>
              <mc:Fallback>
                <p:oleObj name="Equation" r:id="rId10" imgW="292100" imgH="203200" progId="Equation.DSMT4">
                  <p:embed/>
                  <p:pic>
                    <p:nvPicPr>
                      <p:cNvPr id="0" name=""/>
                      <p:cNvPicPr>
                        <a:picLocks noChangeAspect="1" noChangeArrowheads="1"/>
                      </p:cNvPicPr>
                      <p:nvPr/>
                    </p:nvPicPr>
                    <p:blipFill>
                      <a:blip r:embed="rId11"/>
                      <a:srcRect/>
                      <a:stretch>
                        <a:fillRect/>
                      </a:stretch>
                    </p:blipFill>
                    <p:spPr bwMode="auto">
                      <a:xfrm>
                        <a:off x="5809902" y="211059"/>
                        <a:ext cx="329706" cy="22936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cxnSp>
        <p:nvCxnSpPr>
          <p:cNvPr id="97" name="Straight Arrow Connector 96"/>
          <p:cNvCxnSpPr/>
          <p:nvPr/>
        </p:nvCxnSpPr>
        <p:spPr>
          <a:xfrm flipH="1" flipV="1">
            <a:off x="7607285" y="1276267"/>
            <a:ext cx="635878" cy="296282"/>
          </a:xfrm>
          <a:prstGeom prst="straightConnector1">
            <a:avLst/>
          </a:prstGeom>
          <a:ln w="38100" cap="flat" cmpd="sng" algn="ctr">
            <a:solidFill>
              <a:srgbClr val="008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94" name="Freeform 93"/>
          <p:cNvSpPr/>
          <p:nvPr/>
        </p:nvSpPr>
        <p:spPr>
          <a:xfrm>
            <a:off x="5754734" y="414676"/>
            <a:ext cx="91657" cy="88754"/>
          </a:xfrm>
          <a:custGeom>
            <a:avLst/>
            <a:gdLst>
              <a:gd name="connsiteX0" fmla="*/ 529 w 111654"/>
              <a:gd name="connsiteY0" fmla="*/ 50410 h 108117"/>
              <a:gd name="connsiteX1" fmla="*/ 6879 w 111654"/>
              <a:gd name="connsiteY1" fmla="*/ 40885 h 108117"/>
              <a:gd name="connsiteX2" fmla="*/ 10054 w 111654"/>
              <a:gd name="connsiteY2" fmla="*/ 31360 h 108117"/>
              <a:gd name="connsiteX3" fmla="*/ 19579 w 111654"/>
              <a:gd name="connsiteY3" fmla="*/ 28185 h 108117"/>
              <a:gd name="connsiteX4" fmla="*/ 25929 w 111654"/>
              <a:gd name="connsiteY4" fmla="*/ 15485 h 108117"/>
              <a:gd name="connsiteX5" fmla="*/ 35454 w 111654"/>
              <a:gd name="connsiteY5" fmla="*/ 12310 h 108117"/>
              <a:gd name="connsiteX6" fmla="*/ 54504 w 111654"/>
              <a:gd name="connsiteY6" fmla="*/ 2785 h 108117"/>
              <a:gd name="connsiteX7" fmla="*/ 79904 w 111654"/>
              <a:gd name="connsiteY7" fmla="*/ 5960 h 108117"/>
              <a:gd name="connsiteX8" fmla="*/ 83079 w 111654"/>
              <a:gd name="connsiteY8" fmla="*/ 15485 h 108117"/>
              <a:gd name="connsiteX9" fmla="*/ 89429 w 111654"/>
              <a:gd name="connsiteY9" fmla="*/ 25010 h 108117"/>
              <a:gd name="connsiteX10" fmla="*/ 92604 w 111654"/>
              <a:gd name="connsiteY10" fmla="*/ 34535 h 108117"/>
              <a:gd name="connsiteX11" fmla="*/ 111654 w 111654"/>
              <a:gd name="connsiteY11" fmla="*/ 44060 h 108117"/>
              <a:gd name="connsiteX12" fmla="*/ 108479 w 111654"/>
              <a:gd name="connsiteY12" fmla="*/ 53585 h 108117"/>
              <a:gd name="connsiteX13" fmla="*/ 89429 w 111654"/>
              <a:gd name="connsiteY13" fmla="*/ 66285 h 108117"/>
              <a:gd name="connsiteX14" fmla="*/ 73554 w 111654"/>
              <a:gd name="connsiteY14" fmla="*/ 94860 h 108117"/>
              <a:gd name="connsiteX15" fmla="*/ 57679 w 111654"/>
              <a:gd name="connsiteY15" fmla="*/ 107560 h 108117"/>
              <a:gd name="connsiteX16" fmla="*/ 29104 w 111654"/>
              <a:gd name="connsiteY16" fmla="*/ 85335 h 108117"/>
              <a:gd name="connsiteX17" fmla="*/ 22754 w 111654"/>
              <a:gd name="connsiteY17" fmla="*/ 75810 h 108117"/>
              <a:gd name="connsiteX18" fmla="*/ 19579 w 111654"/>
              <a:gd name="connsiteY18" fmla="*/ 66285 h 108117"/>
              <a:gd name="connsiteX19" fmla="*/ 10054 w 111654"/>
              <a:gd name="connsiteY19" fmla="*/ 63110 h 108117"/>
              <a:gd name="connsiteX20" fmla="*/ 529 w 111654"/>
              <a:gd name="connsiteY20" fmla="*/ 50410 h 10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54" h="108117">
                <a:moveTo>
                  <a:pt x="529" y="50410"/>
                </a:moveTo>
                <a:cubicBezTo>
                  <a:pt x="0" y="46706"/>
                  <a:pt x="5172" y="44298"/>
                  <a:pt x="6879" y="40885"/>
                </a:cubicBezTo>
                <a:cubicBezTo>
                  <a:pt x="8376" y="37892"/>
                  <a:pt x="7687" y="33727"/>
                  <a:pt x="10054" y="31360"/>
                </a:cubicBezTo>
                <a:cubicBezTo>
                  <a:pt x="12421" y="28993"/>
                  <a:pt x="16404" y="29243"/>
                  <a:pt x="19579" y="28185"/>
                </a:cubicBezTo>
                <a:cubicBezTo>
                  <a:pt x="21696" y="23952"/>
                  <a:pt x="22582" y="18832"/>
                  <a:pt x="25929" y="15485"/>
                </a:cubicBezTo>
                <a:cubicBezTo>
                  <a:pt x="28296" y="13118"/>
                  <a:pt x="32461" y="13807"/>
                  <a:pt x="35454" y="12310"/>
                </a:cubicBezTo>
                <a:cubicBezTo>
                  <a:pt x="60073" y="0"/>
                  <a:pt x="30563" y="10765"/>
                  <a:pt x="54504" y="2785"/>
                </a:cubicBezTo>
                <a:cubicBezTo>
                  <a:pt x="62971" y="3843"/>
                  <a:pt x="72107" y="2495"/>
                  <a:pt x="79904" y="5960"/>
                </a:cubicBezTo>
                <a:cubicBezTo>
                  <a:pt x="82962" y="7319"/>
                  <a:pt x="81582" y="12492"/>
                  <a:pt x="83079" y="15485"/>
                </a:cubicBezTo>
                <a:cubicBezTo>
                  <a:pt x="84786" y="18898"/>
                  <a:pt x="87722" y="21597"/>
                  <a:pt x="89429" y="25010"/>
                </a:cubicBezTo>
                <a:cubicBezTo>
                  <a:pt x="90926" y="28003"/>
                  <a:pt x="90513" y="31922"/>
                  <a:pt x="92604" y="34535"/>
                </a:cubicBezTo>
                <a:cubicBezTo>
                  <a:pt x="97080" y="40130"/>
                  <a:pt x="105379" y="41968"/>
                  <a:pt x="111654" y="44060"/>
                </a:cubicBezTo>
                <a:cubicBezTo>
                  <a:pt x="110596" y="47235"/>
                  <a:pt x="110846" y="51218"/>
                  <a:pt x="108479" y="53585"/>
                </a:cubicBezTo>
                <a:cubicBezTo>
                  <a:pt x="103083" y="58981"/>
                  <a:pt x="89429" y="66285"/>
                  <a:pt x="89429" y="66285"/>
                </a:cubicBezTo>
                <a:cubicBezTo>
                  <a:pt x="79297" y="96680"/>
                  <a:pt x="89396" y="75849"/>
                  <a:pt x="73554" y="94860"/>
                </a:cubicBezTo>
                <a:cubicBezTo>
                  <a:pt x="62507" y="108117"/>
                  <a:pt x="73316" y="102348"/>
                  <a:pt x="57679" y="107560"/>
                </a:cubicBezTo>
                <a:cubicBezTo>
                  <a:pt x="44404" y="98710"/>
                  <a:pt x="38430" y="96526"/>
                  <a:pt x="29104" y="85335"/>
                </a:cubicBezTo>
                <a:cubicBezTo>
                  <a:pt x="26661" y="82404"/>
                  <a:pt x="24461" y="79223"/>
                  <a:pt x="22754" y="75810"/>
                </a:cubicBezTo>
                <a:cubicBezTo>
                  <a:pt x="21257" y="72817"/>
                  <a:pt x="21946" y="68652"/>
                  <a:pt x="19579" y="66285"/>
                </a:cubicBezTo>
                <a:cubicBezTo>
                  <a:pt x="17212" y="63918"/>
                  <a:pt x="13229" y="64168"/>
                  <a:pt x="10054" y="63110"/>
                </a:cubicBezTo>
                <a:cubicBezTo>
                  <a:pt x="5932" y="50745"/>
                  <a:pt x="1058" y="54114"/>
                  <a:pt x="529" y="50410"/>
                </a:cubicBezTo>
                <a:close/>
              </a:path>
            </a:pathLst>
          </a:cu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aphicFrame>
        <p:nvGraphicFramePr>
          <p:cNvPr id="99" name="Object 2"/>
          <p:cNvGraphicFramePr>
            <a:graphicFrameLocks noChangeAspect="1"/>
          </p:cNvGraphicFramePr>
          <p:nvPr>
            <p:extLst>
              <p:ext uri="{D42A27DB-BD31-4B8C-83A1-F6EECF244321}">
                <p14:modId xmlns:p14="http://schemas.microsoft.com/office/powerpoint/2010/main" val="2818262556"/>
              </p:ext>
            </p:extLst>
          </p:nvPr>
        </p:nvGraphicFramePr>
        <p:xfrm>
          <a:off x="5716073" y="1126401"/>
          <a:ext cx="172020" cy="172020"/>
        </p:xfrm>
        <a:graphic>
          <a:graphicData uri="http://schemas.openxmlformats.org/presentationml/2006/ole">
            <mc:AlternateContent xmlns:mc="http://schemas.openxmlformats.org/markup-compatibility/2006">
              <mc:Choice xmlns:v="urn:schemas-microsoft-com:vml" Requires="v">
                <p:oleObj spid="_x0000_s2201547" name="Equation" r:id="rId12" imgW="152400" imgH="152400" progId="Equation.DSMT4">
                  <p:embed/>
                </p:oleObj>
              </mc:Choice>
              <mc:Fallback>
                <p:oleObj name="Equation" r:id="rId12" imgW="152400" imgH="152400" progId="Equation.DSMT4">
                  <p:embed/>
                  <p:pic>
                    <p:nvPicPr>
                      <p:cNvPr id="0" name=""/>
                      <p:cNvPicPr>
                        <a:picLocks noChangeAspect="1" noChangeArrowheads="1"/>
                      </p:cNvPicPr>
                      <p:nvPr/>
                    </p:nvPicPr>
                    <p:blipFill>
                      <a:blip r:embed="rId13"/>
                      <a:srcRect/>
                      <a:stretch>
                        <a:fillRect/>
                      </a:stretch>
                    </p:blipFill>
                    <p:spPr bwMode="auto">
                      <a:xfrm>
                        <a:off x="5716073" y="1126401"/>
                        <a:ext cx="172020" cy="1720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cxnSp>
        <p:nvCxnSpPr>
          <p:cNvPr id="103" name="Straight Connector 102"/>
          <p:cNvCxnSpPr>
            <a:stCxn id="102" idx="13"/>
          </p:cNvCxnSpPr>
          <p:nvPr/>
        </p:nvCxnSpPr>
        <p:spPr>
          <a:xfrm flipV="1">
            <a:off x="5828146" y="1597675"/>
            <a:ext cx="2479527" cy="1113755"/>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39" name="Object 2"/>
          <p:cNvGraphicFramePr>
            <a:graphicFrameLocks noChangeAspect="1"/>
          </p:cNvGraphicFramePr>
          <p:nvPr>
            <p:extLst>
              <p:ext uri="{D42A27DB-BD31-4B8C-83A1-F6EECF244321}">
                <p14:modId xmlns:p14="http://schemas.microsoft.com/office/powerpoint/2010/main" val="50258117"/>
              </p:ext>
            </p:extLst>
          </p:nvPr>
        </p:nvGraphicFramePr>
        <p:xfrm>
          <a:off x="5386367" y="2698513"/>
          <a:ext cx="329706" cy="229361"/>
        </p:xfrm>
        <a:graphic>
          <a:graphicData uri="http://schemas.openxmlformats.org/presentationml/2006/ole">
            <mc:AlternateContent xmlns:mc="http://schemas.openxmlformats.org/markup-compatibility/2006">
              <mc:Choice xmlns:v="urn:schemas-microsoft-com:vml" Requires="v">
                <p:oleObj spid="_x0000_s2201548" name="Equation" r:id="rId14" imgW="292100" imgH="203200" progId="Equation.DSMT4">
                  <p:embed/>
                </p:oleObj>
              </mc:Choice>
              <mc:Fallback>
                <p:oleObj name="Equation" r:id="rId14" imgW="292100" imgH="203200" progId="Equation.DSMT4">
                  <p:embed/>
                  <p:pic>
                    <p:nvPicPr>
                      <p:cNvPr id="0" name=""/>
                      <p:cNvPicPr>
                        <a:picLocks noChangeAspect="1" noChangeArrowheads="1"/>
                      </p:cNvPicPr>
                      <p:nvPr/>
                    </p:nvPicPr>
                    <p:blipFill>
                      <a:blip r:embed="rId15"/>
                      <a:srcRect/>
                      <a:stretch>
                        <a:fillRect/>
                      </a:stretch>
                    </p:blipFill>
                    <p:spPr bwMode="auto">
                      <a:xfrm>
                        <a:off x="5386367" y="2698513"/>
                        <a:ext cx="329706" cy="22936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cxnSp>
        <p:nvCxnSpPr>
          <p:cNvPr id="49" name="Straight Arrow Connector 48"/>
          <p:cNvCxnSpPr/>
          <p:nvPr/>
        </p:nvCxnSpPr>
        <p:spPr>
          <a:xfrm flipV="1">
            <a:off x="8368422" y="1276267"/>
            <a:ext cx="635878" cy="296282"/>
          </a:xfrm>
          <a:prstGeom prst="straightConnector1">
            <a:avLst/>
          </a:prstGeom>
          <a:ln w="38100" cap="flat" cmpd="sng" algn="ctr">
            <a:solidFill>
              <a:srgbClr val="008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5605593" y="1591637"/>
            <a:ext cx="385743" cy="1191980"/>
          </a:xfrm>
          <a:custGeom>
            <a:avLst/>
            <a:gdLst>
              <a:gd name="connsiteX0" fmla="*/ 347133 w 469900"/>
              <a:gd name="connsiteY0" fmla="*/ 0 h 1452033"/>
              <a:gd name="connsiteX1" fmla="*/ 469900 w 469900"/>
              <a:gd name="connsiteY1" fmla="*/ 0 h 1452033"/>
              <a:gd name="connsiteX2" fmla="*/ 465667 w 469900"/>
              <a:gd name="connsiteY2" fmla="*/ 254000 h 1452033"/>
              <a:gd name="connsiteX3" fmla="*/ 448733 w 469900"/>
              <a:gd name="connsiteY3" fmla="*/ 567267 h 1452033"/>
              <a:gd name="connsiteX4" fmla="*/ 419100 w 469900"/>
              <a:gd name="connsiteY4" fmla="*/ 910167 h 1452033"/>
              <a:gd name="connsiteX5" fmla="*/ 351367 w 469900"/>
              <a:gd name="connsiteY5" fmla="*/ 1253067 h 1452033"/>
              <a:gd name="connsiteX6" fmla="*/ 283633 w 469900"/>
              <a:gd name="connsiteY6" fmla="*/ 1422400 h 1452033"/>
              <a:gd name="connsiteX7" fmla="*/ 241300 w 469900"/>
              <a:gd name="connsiteY7" fmla="*/ 1452033 h 1452033"/>
              <a:gd name="connsiteX8" fmla="*/ 186267 w 469900"/>
              <a:gd name="connsiteY8" fmla="*/ 1409700 h 1452033"/>
              <a:gd name="connsiteX9" fmla="*/ 127000 w 469900"/>
              <a:gd name="connsiteY9" fmla="*/ 1270000 h 1452033"/>
              <a:gd name="connsiteX10" fmla="*/ 71967 w 469900"/>
              <a:gd name="connsiteY10" fmla="*/ 1011767 h 1452033"/>
              <a:gd name="connsiteX11" fmla="*/ 29633 w 469900"/>
              <a:gd name="connsiteY11" fmla="*/ 668867 h 1452033"/>
              <a:gd name="connsiteX12" fmla="*/ 8467 w 469900"/>
              <a:gd name="connsiteY12" fmla="*/ 292100 h 1452033"/>
              <a:gd name="connsiteX13" fmla="*/ 0 w 469900"/>
              <a:gd name="connsiteY13" fmla="*/ 0 h 1452033"/>
              <a:gd name="connsiteX14" fmla="*/ 114300 w 469900"/>
              <a:gd name="connsiteY14" fmla="*/ 0 h 1452033"/>
              <a:gd name="connsiteX15" fmla="*/ 118533 w 469900"/>
              <a:gd name="connsiteY15" fmla="*/ 287867 h 1452033"/>
              <a:gd name="connsiteX16" fmla="*/ 131233 w 469900"/>
              <a:gd name="connsiteY16" fmla="*/ 694267 h 1452033"/>
              <a:gd name="connsiteX17" fmla="*/ 165100 w 469900"/>
              <a:gd name="connsiteY17" fmla="*/ 1041400 h 1452033"/>
              <a:gd name="connsiteX18" fmla="*/ 198967 w 469900"/>
              <a:gd name="connsiteY18" fmla="*/ 1261533 h 1452033"/>
              <a:gd name="connsiteX19" fmla="*/ 215900 w 469900"/>
              <a:gd name="connsiteY19" fmla="*/ 1312333 h 1452033"/>
              <a:gd name="connsiteX20" fmla="*/ 215900 w 469900"/>
              <a:gd name="connsiteY20" fmla="*/ 1312333 h 1452033"/>
              <a:gd name="connsiteX21" fmla="*/ 258233 w 469900"/>
              <a:gd name="connsiteY21" fmla="*/ 1295400 h 1452033"/>
              <a:gd name="connsiteX22" fmla="*/ 292100 w 469900"/>
              <a:gd name="connsiteY22" fmla="*/ 1172633 h 1452033"/>
              <a:gd name="connsiteX23" fmla="*/ 321733 w 469900"/>
              <a:gd name="connsiteY23" fmla="*/ 918633 h 1452033"/>
              <a:gd name="connsiteX24" fmla="*/ 342900 w 469900"/>
              <a:gd name="connsiteY24" fmla="*/ 537633 h 1452033"/>
              <a:gd name="connsiteX25" fmla="*/ 347133 w 469900"/>
              <a:gd name="connsiteY25" fmla="*/ 0 h 1452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9900" h="1452033">
                <a:moveTo>
                  <a:pt x="347133" y="0"/>
                </a:moveTo>
                <a:lnTo>
                  <a:pt x="469900" y="0"/>
                </a:lnTo>
                <a:lnTo>
                  <a:pt x="465667" y="254000"/>
                </a:lnTo>
                <a:lnTo>
                  <a:pt x="448733" y="567267"/>
                </a:lnTo>
                <a:lnTo>
                  <a:pt x="419100" y="910167"/>
                </a:lnTo>
                <a:lnTo>
                  <a:pt x="351367" y="1253067"/>
                </a:lnTo>
                <a:lnTo>
                  <a:pt x="283633" y="1422400"/>
                </a:lnTo>
                <a:lnTo>
                  <a:pt x="241300" y="1452033"/>
                </a:lnTo>
                <a:lnTo>
                  <a:pt x="186267" y="1409700"/>
                </a:lnTo>
                <a:lnTo>
                  <a:pt x="127000" y="1270000"/>
                </a:lnTo>
                <a:lnTo>
                  <a:pt x="71967" y="1011767"/>
                </a:lnTo>
                <a:lnTo>
                  <a:pt x="29633" y="668867"/>
                </a:lnTo>
                <a:lnTo>
                  <a:pt x="8467" y="292100"/>
                </a:lnTo>
                <a:lnTo>
                  <a:pt x="0" y="0"/>
                </a:lnTo>
                <a:lnTo>
                  <a:pt x="114300" y="0"/>
                </a:lnTo>
                <a:lnTo>
                  <a:pt x="118533" y="287867"/>
                </a:lnTo>
                <a:lnTo>
                  <a:pt x="131233" y="694267"/>
                </a:lnTo>
                <a:lnTo>
                  <a:pt x="165100" y="1041400"/>
                </a:lnTo>
                <a:lnTo>
                  <a:pt x="198967" y="1261533"/>
                </a:lnTo>
                <a:lnTo>
                  <a:pt x="215900" y="1312333"/>
                </a:lnTo>
                <a:lnTo>
                  <a:pt x="215900" y="1312333"/>
                </a:lnTo>
                <a:lnTo>
                  <a:pt x="258233" y="1295400"/>
                </a:lnTo>
                <a:lnTo>
                  <a:pt x="292100" y="1172633"/>
                </a:lnTo>
                <a:lnTo>
                  <a:pt x="321733" y="918633"/>
                </a:lnTo>
                <a:lnTo>
                  <a:pt x="342900" y="537633"/>
                </a:lnTo>
                <a:lnTo>
                  <a:pt x="347133" y="0"/>
                </a:lnTo>
                <a:close/>
              </a:path>
            </a:pathLst>
          </a:custGeom>
          <a:solidFill>
            <a:srgbClr val="3366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Freeform 101"/>
          <p:cNvSpPr/>
          <p:nvPr/>
        </p:nvSpPr>
        <p:spPr>
          <a:xfrm flipV="1">
            <a:off x="5754734" y="2669187"/>
            <a:ext cx="91657" cy="109181"/>
          </a:xfrm>
          <a:custGeom>
            <a:avLst/>
            <a:gdLst>
              <a:gd name="connsiteX0" fmla="*/ 529 w 111654"/>
              <a:gd name="connsiteY0" fmla="*/ 50410 h 108117"/>
              <a:gd name="connsiteX1" fmla="*/ 6879 w 111654"/>
              <a:gd name="connsiteY1" fmla="*/ 40885 h 108117"/>
              <a:gd name="connsiteX2" fmla="*/ 10054 w 111654"/>
              <a:gd name="connsiteY2" fmla="*/ 31360 h 108117"/>
              <a:gd name="connsiteX3" fmla="*/ 19579 w 111654"/>
              <a:gd name="connsiteY3" fmla="*/ 28185 h 108117"/>
              <a:gd name="connsiteX4" fmla="*/ 25929 w 111654"/>
              <a:gd name="connsiteY4" fmla="*/ 15485 h 108117"/>
              <a:gd name="connsiteX5" fmla="*/ 35454 w 111654"/>
              <a:gd name="connsiteY5" fmla="*/ 12310 h 108117"/>
              <a:gd name="connsiteX6" fmla="*/ 54504 w 111654"/>
              <a:gd name="connsiteY6" fmla="*/ 2785 h 108117"/>
              <a:gd name="connsiteX7" fmla="*/ 79904 w 111654"/>
              <a:gd name="connsiteY7" fmla="*/ 5960 h 108117"/>
              <a:gd name="connsiteX8" fmla="*/ 83079 w 111654"/>
              <a:gd name="connsiteY8" fmla="*/ 15485 h 108117"/>
              <a:gd name="connsiteX9" fmla="*/ 89429 w 111654"/>
              <a:gd name="connsiteY9" fmla="*/ 25010 h 108117"/>
              <a:gd name="connsiteX10" fmla="*/ 92604 w 111654"/>
              <a:gd name="connsiteY10" fmla="*/ 34535 h 108117"/>
              <a:gd name="connsiteX11" fmla="*/ 111654 w 111654"/>
              <a:gd name="connsiteY11" fmla="*/ 44060 h 108117"/>
              <a:gd name="connsiteX12" fmla="*/ 108479 w 111654"/>
              <a:gd name="connsiteY12" fmla="*/ 53585 h 108117"/>
              <a:gd name="connsiteX13" fmla="*/ 89429 w 111654"/>
              <a:gd name="connsiteY13" fmla="*/ 66285 h 108117"/>
              <a:gd name="connsiteX14" fmla="*/ 73554 w 111654"/>
              <a:gd name="connsiteY14" fmla="*/ 94860 h 108117"/>
              <a:gd name="connsiteX15" fmla="*/ 57679 w 111654"/>
              <a:gd name="connsiteY15" fmla="*/ 107560 h 108117"/>
              <a:gd name="connsiteX16" fmla="*/ 29104 w 111654"/>
              <a:gd name="connsiteY16" fmla="*/ 85335 h 108117"/>
              <a:gd name="connsiteX17" fmla="*/ 22754 w 111654"/>
              <a:gd name="connsiteY17" fmla="*/ 75810 h 108117"/>
              <a:gd name="connsiteX18" fmla="*/ 19579 w 111654"/>
              <a:gd name="connsiteY18" fmla="*/ 66285 h 108117"/>
              <a:gd name="connsiteX19" fmla="*/ 10054 w 111654"/>
              <a:gd name="connsiteY19" fmla="*/ 63110 h 108117"/>
              <a:gd name="connsiteX20" fmla="*/ 529 w 111654"/>
              <a:gd name="connsiteY20" fmla="*/ 50410 h 10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54" h="108117">
                <a:moveTo>
                  <a:pt x="529" y="50410"/>
                </a:moveTo>
                <a:cubicBezTo>
                  <a:pt x="0" y="46706"/>
                  <a:pt x="5172" y="44298"/>
                  <a:pt x="6879" y="40885"/>
                </a:cubicBezTo>
                <a:cubicBezTo>
                  <a:pt x="8376" y="37892"/>
                  <a:pt x="7687" y="33727"/>
                  <a:pt x="10054" y="31360"/>
                </a:cubicBezTo>
                <a:cubicBezTo>
                  <a:pt x="12421" y="28993"/>
                  <a:pt x="16404" y="29243"/>
                  <a:pt x="19579" y="28185"/>
                </a:cubicBezTo>
                <a:cubicBezTo>
                  <a:pt x="21696" y="23952"/>
                  <a:pt x="22582" y="18832"/>
                  <a:pt x="25929" y="15485"/>
                </a:cubicBezTo>
                <a:cubicBezTo>
                  <a:pt x="28296" y="13118"/>
                  <a:pt x="32461" y="13807"/>
                  <a:pt x="35454" y="12310"/>
                </a:cubicBezTo>
                <a:cubicBezTo>
                  <a:pt x="60073" y="0"/>
                  <a:pt x="30563" y="10765"/>
                  <a:pt x="54504" y="2785"/>
                </a:cubicBezTo>
                <a:cubicBezTo>
                  <a:pt x="62971" y="3843"/>
                  <a:pt x="72107" y="2495"/>
                  <a:pt x="79904" y="5960"/>
                </a:cubicBezTo>
                <a:cubicBezTo>
                  <a:pt x="82962" y="7319"/>
                  <a:pt x="81582" y="12492"/>
                  <a:pt x="83079" y="15485"/>
                </a:cubicBezTo>
                <a:cubicBezTo>
                  <a:pt x="84786" y="18898"/>
                  <a:pt x="87722" y="21597"/>
                  <a:pt x="89429" y="25010"/>
                </a:cubicBezTo>
                <a:cubicBezTo>
                  <a:pt x="90926" y="28003"/>
                  <a:pt x="90513" y="31922"/>
                  <a:pt x="92604" y="34535"/>
                </a:cubicBezTo>
                <a:cubicBezTo>
                  <a:pt x="97080" y="40130"/>
                  <a:pt x="105379" y="41968"/>
                  <a:pt x="111654" y="44060"/>
                </a:cubicBezTo>
                <a:cubicBezTo>
                  <a:pt x="110596" y="47235"/>
                  <a:pt x="110846" y="51218"/>
                  <a:pt x="108479" y="53585"/>
                </a:cubicBezTo>
                <a:cubicBezTo>
                  <a:pt x="103083" y="58981"/>
                  <a:pt x="89429" y="66285"/>
                  <a:pt x="89429" y="66285"/>
                </a:cubicBezTo>
                <a:cubicBezTo>
                  <a:pt x="79297" y="96680"/>
                  <a:pt x="89396" y="75849"/>
                  <a:pt x="73554" y="94860"/>
                </a:cubicBezTo>
                <a:cubicBezTo>
                  <a:pt x="62507" y="108117"/>
                  <a:pt x="73316" y="102348"/>
                  <a:pt x="57679" y="107560"/>
                </a:cubicBezTo>
                <a:cubicBezTo>
                  <a:pt x="44404" y="98710"/>
                  <a:pt x="38430" y="96526"/>
                  <a:pt x="29104" y="85335"/>
                </a:cubicBezTo>
                <a:cubicBezTo>
                  <a:pt x="26661" y="82404"/>
                  <a:pt x="24461" y="79223"/>
                  <a:pt x="22754" y="75810"/>
                </a:cubicBezTo>
                <a:cubicBezTo>
                  <a:pt x="21257" y="72817"/>
                  <a:pt x="21946" y="68652"/>
                  <a:pt x="19579" y="66285"/>
                </a:cubicBezTo>
                <a:cubicBezTo>
                  <a:pt x="17212" y="63918"/>
                  <a:pt x="13229" y="64168"/>
                  <a:pt x="10054" y="63110"/>
                </a:cubicBezTo>
                <a:cubicBezTo>
                  <a:pt x="5932" y="50745"/>
                  <a:pt x="1058" y="54114"/>
                  <a:pt x="529" y="50410"/>
                </a:cubicBezTo>
                <a:close/>
              </a:path>
            </a:pathLst>
          </a:custGeom>
          <a:solidFill>
            <a:srgbClr val="FFF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aphicFrame>
        <p:nvGraphicFramePr>
          <p:cNvPr id="51" name="Object 50"/>
          <p:cNvGraphicFramePr>
            <a:graphicFrameLocks noChangeAspect="1"/>
          </p:cNvGraphicFramePr>
          <p:nvPr>
            <p:extLst>
              <p:ext uri="{D42A27DB-BD31-4B8C-83A1-F6EECF244321}">
                <p14:modId xmlns:p14="http://schemas.microsoft.com/office/powerpoint/2010/main" val="3857794398"/>
              </p:ext>
            </p:extLst>
          </p:nvPr>
        </p:nvGraphicFramePr>
        <p:xfrm>
          <a:off x="6991350" y="4983163"/>
          <a:ext cx="1573213" cy="533400"/>
        </p:xfrm>
        <a:graphic>
          <a:graphicData uri="http://schemas.openxmlformats.org/presentationml/2006/ole">
            <mc:AlternateContent xmlns:mc="http://schemas.openxmlformats.org/markup-compatibility/2006">
              <mc:Choice xmlns:v="urn:schemas-microsoft-com:vml" Requires="v">
                <p:oleObj spid="_x0000_s2201549" name="Equation" r:id="rId16" imgW="939800" imgH="317500" progId="Equation.DSMT4">
                  <p:embed/>
                </p:oleObj>
              </mc:Choice>
              <mc:Fallback>
                <p:oleObj name="Equation" r:id="rId16" imgW="939800" imgH="317500" progId="Equation.DSMT4">
                  <p:embed/>
                  <p:pic>
                    <p:nvPicPr>
                      <p:cNvPr id="0" name=""/>
                      <p:cNvPicPr/>
                      <p:nvPr/>
                    </p:nvPicPr>
                    <p:blipFill>
                      <a:blip r:embed="rId17"/>
                      <a:stretch>
                        <a:fillRect/>
                      </a:stretch>
                    </p:blipFill>
                    <p:spPr>
                      <a:xfrm>
                        <a:off x="6991350" y="4983163"/>
                        <a:ext cx="1573213" cy="533400"/>
                      </a:xfrm>
                      <a:prstGeom prst="rect">
                        <a:avLst/>
                      </a:prstGeom>
                    </p:spPr>
                  </p:pic>
                </p:oleObj>
              </mc:Fallback>
            </mc:AlternateContent>
          </a:graphicData>
        </a:graphic>
      </p:graphicFrame>
      <p:graphicFrame>
        <p:nvGraphicFramePr>
          <p:cNvPr id="69" name="Object 68"/>
          <p:cNvGraphicFramePr>
            <a:graphicFrameLocks noChangeAspect="1"/>
          </p:cNvGraphicFramePr>
          <p:nvPr>
            <p:extLst>
              <p:ext uri="{D42A27DB-BD31-4B8C-83A1-F6EECF244321}">
                <p14:modId xmlns:p14="http://schemas.microsoft.com/office/powerpoint/2010/main" val="3051409652"/>
              </p:ext>
            </p:extLst>
          </p:nvPr>
        </p:nvGraphicFramePr>
        <p:xfrm>
          <a:off x="7680249" y="2302183"/>
          <a:ext cx="1470025" cy="833437"/>
        </p:xfrm>
        <a:graphic>
          <a:graphicData uri="http://schemas.openxmlformats.org/presentationml/2006/ole">
            <mc:AlternateContent xmlns:mc="http://schemas.openxmlformats.org/markup-compatibility/2006">
              <mc:Choice xmlns:v="urn:schemas-microsoft-com:vml" Requires="v">
                <p:oleObj spid="_x0000_s2201550" name="Equation" r:id="rId18" imgW="876300" imgH="495300" progId="Equation.DSMT4">
                  <p:embed/>
                </p:oleObj>
              </mc:Choice>
              <mc:Fallback>
                <p:oleObj name="Equation" r:id="rId18" imgW="876300" imgH="495300" progId="Equation.DSMT4">
                  <p:embed/>
                  <p:pic>
                    <p:nvPicPr>
                      <p:cNvPr id="0" name=""/>
                      <p:cNvPicPr/>
                      <p:nvPr/>
                    </p:nvPicPr>
                    <p:blipFill>
                      <a:blip r:embed="rId19"/>
                      <a:stretch>
                        <a:fillRect/>
                      </a:stretch>
                    </p:blipFill>
                    <p:spPr>
                      <a:xfrm>
                        <a:off x="7680249" y="2302183"/>
                        <a:ext cx="1470025" cy="833437"/>
                      </a:xfrm>
                      <a:prstGeom prst="rect">
                        <a:avLst/>
                      </a:prstGeom>
                    </p:spPr>
                  </p:pic>
                </p:oleObj>
              </mc:Fallback>
            </mc:AlternateContent>
          </a:graphicData>
        </a:graphic>
      </p:graphicFrame>
      <p:cxnSp>
        <p:nvCxnSpPr>
          <p:cNvPr id="70" name="Straight Arrow Connector 69"/>
          <p:cNvCxnSpPr/>
          <p:nvPr/>
        </p:nvCxnSpPr>
        <p:spPr>
          <a:xfrm>
            <a:off x="5805534" y="1580546"/>
            <a:ext cx="2004966" cy="1088641"/>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aphicFrame>
        <p:nvGraphicFramePr>
          <p:cNvPr id="74" name="Object 2"/>
          <p:cNvGraphicFramePr>
            <a:graphicFrameLocks noChangeAspect="1"/>
          </p:cNvGraphicFramePr>
          <p:nvPr>
            <p:extLst>
              <p:ext uri="{D42A27DB-BD31-4B8C-83A1-F6EECF244321}">
                <p14:modId xmlns:p14="http://schemas.microsoft.com/office/powerpoint/2010/main" val="2735968798"/>
              </p:ext>
            </p:extLst>
          </p:nvPr>
        </p:nvGraphicFramePr>
        <p:xfrm>
          <a:off x="6854296" y="1964265"/>
          <a:ext cx="162242" cy="202803"/>
        </p:xfrm>
        <a:graphic>
          <a:graphicData uri="http://schemas.openxmlformats.org/presentationml/2006/ole">
            <mc:AlternateContent xmlns:mc="http://schemas.openxmlformats.org/markup-compatibility/2006">
              <mc:Choice xmlns:v="urn:schemas-microsoft-com:vml" Requires="v">
                <p:oleObj spid="_x0000_s2201551" name="Equation" r:id="rId20" imgW="101600" imgH="127000" progId="Equation.DSMT4">
                  <p:embed/>
                </p:oleObj>
              </mc:Choice>
              <mc:Fallback>
                <p:oleObj name="Equation" r:id="rId20" imgW="101600" imgH="127000" progId="Equation.DSMT4">
                  <p:embed/>
                  <p:pic>
                    <p:nvPicPr>
                      <p:cNvPr id="0" name=""/>
                      <p:cNvPicPr>
                        <a:picLocks noChangeAspect="1" noChangeArrowheads="1"/>
                      </p:cNvPicPr>
                      <p:nvPr/>
                    </p:nvPicPr>
                    <p:blipFill>
                      <a:blip r:embed="rId21"/>
                      <a:srcRect/>
                      <a:stretch>
                        <a:fillRect/>
                      </a:stretch>
                    </p:blipFill>
                    <p:spPr bwMode="auto">
                      <a:xfrm>
                        <a:off x="6854296" y="1964265"/>
                        <a:ext cx="162242" cy="202803"/>
                      </a:xfrm>
                      <a:prstGeom prst="rect">
                        <a:avLst/>
                      </a:prstGeom>
                      <a:noFill/>
                      <a:ln>
                        <a:noFill/>
                      </a:ln>
                    </p:spPr>
                  </p:pic>
                </p:oleObj>
              </mc:Fallback>
            </mc:AlternateContent>
          </a:graphicData>
        </a:graphic>
      </p:graphicFrame>
      <p:graphicFrame>
        <p:nvGraphicFramePr>
          <p:cNvPr id="75" name="Object 2"/>
          <p:cNvGraphicFramePr>
            <a:graphicFrameLocks noChangeAspect="1"/>
          </p:cNvGraphicFramePr>
          <p:nvPr>
            <p:extLst>
              <p:ext uri="{D42A27DB-BD31-4B8C-83A1-F6EECF244321}">
                <p14:modId xmlns:p14="http://schemas.microsoft.com/office/powerpoint/2010/main" val="2491268166"/>
              </p:ext>
            </p:extLst>
          </p:nvPr>
        </p:nvGraphicFramePr>
        <p:xfrm>
          <a:off x="7810500" y="1166005"/>
          <a:ext cx="242887" cy="187325"/>
        </p:xfrm>
        <a:graphic>
          <a:graphicData uri="http://schemas.openxmlformats.org/presentationml/2006/ole">
            <mc:AlternateContent xmlns:mc="http://schemas.openxmlformats.org/markup-compatibility/2006">
              <mc:Choice xmlns:v="urn:schemas-microsoft-com:vml" Requires="v">
                <p:oleObj spid="_x0000_s2201552" name="Equation" r:id="rId22" imgW="215900" imgH="165100" progId="Equation.DSMT4">
                  <p:embed/>
                </p:oleObj>
              </mc:Choice>
              <mc:Fallback>
                <p:oleObj name="Equation" r:id="rId22" imgW="215900" imgH="165100" progId="Equation.DSMT4">
                  <p:embed/>
                  <p:pic>
                    <p:nvPicPr>
                      <p:cNvPr id="0" name=""/>
                      <p:cNvPicPr>
                        <a:picLocks noChangeAspect="1" noChangeArrowheads="1"/>
                      </p:cNvPicPr>
                      <p:nvPr/>
                    </p:nvPicPr>
                    <p:blipFill>
                      <a:blip r:embed="rId23"/>
                      <a:srcRect/>
                      <a:stretch>
                        <a:fillRect/>
                      </a:stretch>
                    </p:blipFill>
                    <p:spPr bwMode="auto">
                      <a:xfrm>
                        <a:off x="7810500" y="1166005"/>
                        <a:ext cx="242887" cy="187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graphicFrame>
        <p:nvGraphicFramePr>
          <p:cNvPr id="76" name="Object 2"/>
          <p:cNvGraphicFramePr>
            <a:graphicFrameLocks noChangeAspect="1"/>
          </p:cNvGraphicFramePr>
          <p:nvPr>
            <p:extLst>
              <p:ext uri="{D42A27DB-BD31-4B8C-83A1-F6EECF244321}">
                <p14:modId xmlns:p14="http://schemas.microsoft.com/office/powerpoint/2010/main" val="2771679375"/>
              </p:ext>
            </p:extLst>
          </p:nvPr>
        </p:nvGraphicFramePr>
        <p:xfrm>
          <a:off x="8560118" y="1169904"/>
          <a:ext cx="242887" cy="187325"/>
        </p:xfrm>
        <a:graphic>
          <a:graphicData uri="http://schemas.openxmlformats.org/presentationml/2006/ole">
            <mc:AlternateContent xmlns:mc="http://schemas.openxmlformats.org/markup-compatibility/2006">
              <mc:Choice xmlns:v="urn:schemas-microsoft-com:vml" Requires="v">
                <p:oleObj spid="_x0000_s2201553" name="Equation" r:id="rId24" imgW="215900" imgH="165100" progId="Equation.DSMT4">
                  <p:embed/>
                </p:oleObj>
              </mc:Choice>
              <mc:Fallback>
                <p:oleObj name="Equation" r:id="rId24" imgW="215900" imgH="165100" progId="Equation.DSMT4">
                  <p:embed/>
                  <p:pic>
                    <p:nvPicPr>
                      <p:cNvPr id="0" name=""/>
                      <p:cNvPicPr>
                        <a:picLocks noChangeAspect="1" noChangeArrowheads="1"/>
                      </p:cNvPicPr>
                      <p:nvPr/>
                    </p:nvPicPr>
                    <p:blipFill>
                      <a:blip r:embed="rId23"/>
                      <a:srcRect/>
                      <a:stretch>
                        <a:fillRect/>
                      </a:stretch>
                    </p:blipFill>
                    <p:spPr bwMode="auto">
                      <a:xfrm>
                        <a:off x="8560118" y="1169904"/>
                        <a:ext cx="242887" cy="187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77" name="TextBox 76"/>
          <p:cNvSpPr txBox="1"/>
          <p:nvPr/>
        </p:nvSpPr>
        <p:spPr>
          <a:xfrm>
            <a:off x="778042" y="5528538"/>
            <a:ext cx="8086558" cy="707886"/>
          </a:xfrm>
          <a:prstGeom prst="rect">
            <a:avLst/>
          </a:prstGeom>
          <a:noFill/>
        </p:spPr>
        <p:txBody>
          <a:bodyPr wrap="square" rtlCol="0">
            <a:spAutoFit/>
          </a:bodyPr>
          <a:lstStyle/>
          <a:p>
            <a:r>
              <a:rPr lang="en-US" sz="2000" dirty="0">
                <a:solidFill>
                  <a:srgbClr val="0000FF"/>
                </a:solidFill>
                <a:latin typeface="Times New Roman"/>
                <a:cs typeface="Times New Roman"/>
              </a:rPr>
              <a:t>To make things work</a:t>
            </a:r>
            <a:r>
              <a:rPr lang="en-US" sz="2000" dirty="0">
                <a:latin typeface="Times New Roman"/>
                <a:cs typeface="Times New Roman"/>
              </a:rPr>
              <a:t>, you need a </a:t>
            </a:r>
            <a:r>
              <a:rPr lang="en-US" sz="2000" dirty="0">
                <a:solidFill>
                  <a:srgbClr val="0000FF"/>
                </a:solidFill>
                <a:latin typeface="Times New Roman"/>
                <a:cs typeface="Times New Roman"/>
              </a:rPr>
              <a:t>general expression </a:t>
            </a:r>
            <a:r>
              <a:rPr lang="en-US" sz="2000" dirty="0">
                <a:latin typeface="Times New Roman"/>
                <a:cs typeface="Times New Roman"/>
              </a:rPr>
              <a:t>for </a:t>
            </a:r>
            <a:r>
              <a:rPr lang="en-US" sz="2000" dirty="0">
                <a:solidFill>
                  <a:srgbClr val="FF0000"/>
                </a:solidFill>
                <a:latin typeface="Times New Roman"/>
                <a:cs typeface="Times New Roman"/>
              </a:rPr>
              <a:t>V(r)</a:t>
            </a:r>
            <a:r>
              <a:rPr lang="en-US" sz="2000" dirty="0">
                <a:latin typeface="Times New Roman"/>
                <a:cs typeface="Times New Roman"/>
              </a:rPr>
              <a:t>, an expression for the </a:t>
            </a:r>
            <a:r>
              <a:rPr lang="en-US" sz="2000" dirty="0">
                <a:solidFill>
                  <a:srgbClr val="0000FF"/>
                </a:solidFill>
                <a:latin typeface="Times New Roman"/>
                <a:cs typeface="Times New Roman"/>
              </a:rPr>
              <a:t>electric potential </a:t>
            </a:r>
            <a:r>
              <a:rPr lang="en-US" sz="2000" i="1" dirty="0">
                <a:solidFill>
                  <a:srgbClr val="0000FF"/>
                </a:solidFill>
                <a:latin typeface="Times New Roman"/>
                <a:cs typeface="Times New Roman"/>
              </a:rPr>
              <a:t>at an arbitrary point</a:t>
            </a:r>
            <a:r>
              <a:rPr lang="en-US" sz="2000" dirty="0">
                <a:latin typeface="Times New Roman"/>
                <a:cs typeface="Times New Roman"/>
              </a:rPr>
              <a:t>, to use with                . </a:t>
            </a:r>
            <a:endParaRPr lang="en-US" sz="2000" dirty="0">
              <a:solidFill>
                <a:srgbClr val="0000FF"/>
              </a:solidFill>
              <a:latin typeface="Times New Roman"/>
              <a:cs typeface="Times New Roman"/>
            </a:endParaRPr>
          </a:p>
        </p:txBody>
      </p:sp>
      <p:graphicFrame>
        <p:nvGraphicFramePr>
          <p:cNvPr id="78" name="Object 77"/>
          <p:cNvGraphicFramePr>
            <a:graphicFrameLocks noChangeAspect="1"/>
          </p:cNvGraphicFramePr>
          <p:nvPr>
            <p:extLst>
              <p:ext uri="{D42A27DB-BD31-4B8C-83A1-F6EECF244321}">
                <p14:modId xmlns:p14="http://schemas.microsoft.com/office/powerpoint/2010/main" val="2202256167"/>
              </p:ext>
            </p:extLst>
          </p:nvPr>
        </p:nvGraphicFramePr>
        <p:xfrm>
          <a:off x="6922739" y="5834787"/>
          <a:ext cx="1000125" cy="363537"/>
        </p:xfrm>
        <a:graphic>
          <a:graphicData uri="http://schemas.openxmlformats.org/presentationml/2006/ole">
            <mc:AlternateContent xmlns:mc="http://schemas.openxmlformats.org/markup-compatibility/2006">
              <mc:Choice xmlns:v="urn:schemas-microsoft-com:vml" Requires="v">
                <p:oleObj spid="_x0000_s2201554" name="Equation" r:id="rId25" imgW="596900" imgH="215900" progId="Equation.DSMT4">
                  <p:embed/>
                </p:oleObj>
              </mc:Choice>
              <mc:Fallback>
                <p:oleObj name="Equation" r:id="rId25" imgW="596900" imgH="215900" progId="Equation.DSMT4">
                  <p:embed/>
                  <p:pic>
                    <p:nvPicPr>
                      <p:cNvPr id="0" name=""/>
                      <p:cNvPicPr/>
                      <p:nvPr/>
                    </p:nvPicPr>
                    <p:blipFill>
                      <a:blip r:embed="rId26"/>
                      <a:stretch>
                        <a:fillRect/>
                      </a:stretch>
                    </p:blipFill>
                    <p:spPr>
                      <a:xfrm>
                        <a:off x="6922739" y="5834787"/>
                        <a:ext cx="1000125" cy="363537"/>
                      </a:xfrm>
                      <a:prstGeom prst="rect">
                        <a:avLst/>
                      </a:prstGeom>
                    </p:spPr>
                  </p:pic>
                </p:oleObj>
              </mc:Fallback>
            </mc:AlternateContent>
          </a:graphicData>
        </a:graphic>
      </p:graphicFrame>
    </p:spTree>
    <p:extLst>
      <p:ext uri="{BB962C8B-B14F-4D97-AF65-F5344CB8AC3E}">
        <p14:creationId xmlns:p14="http://schemas.microsoft.com/office/powerpoint/2010/main" val="408689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dissolve">
                                      <p:cBhvr>
                                        <p:cTn id="7" dur="500"/>
                                        <p:tgtEl>
                                          <p:spTgt spid="110"/>
                                        </p:tgtEl>
                                      </p:cBhvr>
                                    </p:animEffect>
                                  </p:childTnLst>
                                </p:cTn>
                              </p:par>
                              <p:par>
                                <p:cTn id="8" presetID="9"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dissolve">
                                      <p:cBhvr>
                                        <p:cTn id="10" dur="500"/>
                                        <p:tgtEl>
                                          <p:spTgt spid="3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dissolve">
                                      <p:cBhvr>
                                        <p:cTn id="13" dur="5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dissolve">
                                      <p:cBhvr>
                                        <p:cTn id="18" dur="5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dissolve">
                                      <p:cBhvr>
                                        <p:cTn id="23" dur="500"/>
                                        <p:tgtEl>
                                          <p:spTgt spid="80"/>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94"/>
                                        </p:tgtEl>
                                        <p:attrNameLst>
                                          <p:attrName>style.visibility</p:attrName>
                                        </p:attrNameLst>
                                      </p:cBhvr>
                                      <p:to>
                                        <p:strVal val="visible"/>
                                      </p:to>
                                    </p:set>
                                    <p:animEffect transition="in" filter="dissolve">
                                      <p:cBhvr>
                                        <p:cTn id="26" dur="500"/>
                                        <p:tgtEl>
                                          <p:spTgt spid="94"/>
                                        </p:tgtEl>
                                      </p:cBhvr>
                                    </p:animEffect>
                                  </p:childTnLst>
                                </p:cTn>
                              </p:par>
                              <p:par>
                                <p:cTn id="27" presetID="9" presetClass="entr" presetSubtype="0" fill="hold"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dissolve">
                                      <p:cBhvr>
                                        <p:cTn id="29" dur="500"/>
                                        <p:tgtEl>
                                          <p:spTgt spid="96"/>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dissolve">
                                      <p:cBhvr>
                                        <p:cTn id="32" dur="500"/>
                                        <p:tgtEl>
                                          <p:spTgt spid="83"/>
                                        </p:tgtEl>
                                      </p:cBhvr>
                                    </p:animEffect>
                                  </p:childTnLst>
                                </p:cTn>
                              </p:par>
                              <p:par>
                                <p:cTn id="33" presetID="9" presetClass="entr" presetSubtype="0" fill="hold" nodeType="withEffect">
                                  <p:stCondLst>
                                    <p:cond delay="0"/>
                                  </p:stCondLst>
                                  <p:childTnLst>
                                    <p:set>
                                      <p:cBhvr>
                                        <p:cTn id="34" dur="1" fill="hold">
                                          <p:stCondLst>
                                            <p:cond delay="0"/>
                                          </p:stCondLst>
                                        </p:cTn>
                                        <p:tgtEl>
                                          <p:spTgt spid="99"/>
                                        </p:tgtEl>
                                        <p:attrNameLst>
                                          <p:attrName>style.visibility</p:attrName>
                                        </p:attrNameLst>
                                      </p:cBhvr>
                                      <p:to>
                                        <p:strVal val="visible"/>
                                      </p:to>
                                    </p:set>
                                    <p:animEffect transition="in" filter="dissolve">
                                      <p:cBhvr>
                                        <p:cTn id="35" dur="500"/>
                                        <p:tgtEl>
                                          <p:spTgt spid="99"/>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dissolve">
                                      <p:cBhvr>
                                        <p:cTn id="38" dur="500"/>
                                        <p:tgtEl>
                                          <p:spTgt spid="9"/>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dissolve">
                                      <p:cBhvr>
                                        <p:cTn id="41" dur="500"/>
                                        <p:tgtEl>
                                          <p:spTgt spid="102"/>
                                        </p:tgtEl>
                                      </p:cBhvr>
                                    </p:animEffect>
                                  </p:childTnLst>
                                </p:cTn>
                              </p:par>
                              <p:par>
                                <p:cTn id="42" presetID="9" presetClass="entr" presetSubtype="0"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dissolve">
                                      <p:cBhvr>
                                        <p:cTn id="44" dur="500"/>
                                        <p:tgtEl>
                                          <p:spTgt spid="39"/>
                                        </p:tgtEl>
                                      </p:cBhvr>
                                    </p:animEffect>
                                  </p:childTnLst>
                                </p:cTn>
                              </p:par>
                              <p:par>
                                <p:cTn id="45" presetID="9" presetClass="entr" presetSubtype="0" fill="hold" nodeType="with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dissolve">
                                      <p:cBhvr>
                                        <p:cTn id="47" dur="500"/>
                                        <p:tgtEl>
                                          <p:spTgt spid="81"/>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dissolve">
                                      <p:cBhvr>
                                        <p:cTn id="52" dur="500"/>
                                        <p:tgtEl>
                                          <p:spTgt spid="46"/>
                                        </p:tgtEl>
                                      </p:cBhvr>
                                    </p:animEffect>
                                  </p:childTnLst>
                                </p:cTn>
                              </p:par>
                              <p:par>
                                <p:cTn id="53" presetID="9" presetClass="entr" presetSubtype="0" fill="hold" nodeType="with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dissolve">
                                      <p:cBhvr>
                                        <p:cTn id="55" dur="500"/>
                                        <p:tgtEl>
                                          <p:spTgt spid="51"/>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82"/>
                                        </p:tgtEl>
                                        <p:attrNameLst>
                                          <p:attrName>style.visibility</p:attrName>
                                        </p:attrNameLst>
                                      </p:cBhvr>
                                      <p:to>
                                        <p:strVal val="visible"/>
                                      </p:to>
                                    </p:set>
                                    <p:animEffect transition="in" filter="dissolve">
                                      <p:cBhvr>
                                        <p:cTn id="60" dur="500"/>
                                        <p:tgtEl>
                                          <p:spTgt spid="82"/>
                                        </p:tgtEl>
                                      </p:cBhvr>
                                    </p:animEffect>
                                  </p:childTnLst>
                                </p:cTn>
                              </p:par>
                              <p:par>
                                <p:cTn id="61" presetID="9" presetClass="entr" presetSubtype="0"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dissolve">
                                      <p:cBhvr>
                                        <p:cTn id="63" dur="500"/>
                                        <p:tgtEl>
                                          <p:spTgt spid="49"/>
                                        </p:tgtEl>
                                      </p:cBhvr>
                                    </p:animEffect>
                                  </p:childTnLst>
                                </p:cTn>
                              </p:par>
                              <p:par>
                                <p:cTn id="64" presetID="9" presetClass="entr" presetSubtype="0" fill="hold" nodeType="withEffect">
                                  <p:stCondLst>
                                    <p:cond delay="0"/>
                                  </p:stCondLst>
                                  <p:childTnLst>
                                    <p:set>
                                      <p:cBhvr>
                                        <p:cTn id="65" dur="1" fill="hold">
                                          <p:stCondLst>
                                            <p:cond delay="0"/>
                                          </p:stCondLst>
                                        </p:cTn>
                                        <p:tgtEl>
                                          <p:spTgt spid="97"/>
                                        </p:tgtEl>
                                        <p:attrNameLst>
                                          <p:attrName>style.visibility</p:attrName>
                                        </p:attrNameLst>
                                      </p:cBhvr>
                                      <p:to>
                                        <p:strVal val="visible"/>
                                      </p:to>
                                    </p:set>
                                    <p:animEffect transition="in" filter="dissolve">
                                      <p:cBhvr>
                                        <p:cTn id="66" dur="500"/>
                                        <p:tgtEl>
                                          <p:spTgt spid="97"/>
                                        </p:tgtEl>
                                      </p:cBhvr>
                                    </p:animEffect>
                                  </p:childTnLst>
                                </p:cTn>
                              </p:par>
                              <p:par>
                                <p:cTn id="67" presetID="9" presetClass="entr" presetSubtype="0" fill="hold" nodeType="withEffect">
                                  <p:stCondLst>
                                    <p:cond delay="0"/>
                                  </p:stCondLst>
                                  <p:childTnLst>
                                    <p:set>
                                      <p:cBhvr>
                                        <p:cTn id="68" dur="1" fill="hold">
                                          <p:stCondLst>
                                            <p:cond delay="0"/>
                                          </p:stCondLst>
                                        </p:cTn>
                                        <p:tgtEl>
                                          <p:spTgt spid="75"/>
                                        </p:tgtEl>
                                        <p:attrNameLst>
                                          <p:attrName>style.visibility</p:attrName>
                                        </p:attrNameLst>
                                      </p:cBhvr>
                                      <p:to>
                                        <p:strVal val="visible"/>
                                      </p:to>
                                    </p:set>
                                    <p:animEffect transition="in" filter="dissolve">
                                      <p:cBhvr>
                                        <p:cTn id="69" dur="500"/>
                                        <p:tgtEl>
                                          <p:spTgt spid="75"/>
                                        </p:tgtEl>
                                      </p:cBhvr>
                                    </p:animEffect>
                                  </p:childTnLst>
                                </p:cTn>
                              </p:par>
                              <p:par>
                                <p:cTn id="70" presetID="9" presetClass="entr" presetSubtype="0" fill="hold" nodeType="withEffect">
                                  <p:stCondLst>
                                    <p:cond delay="0"/>
                                  </p:stCondLst>
                                  <p:childTnLst>
                                    <p:set>
                                      <p:cBhvr>
                                        <p:cTn id="71" dur="1" fill="hold">
                                          <p:stCondLst>
                                            <p:cond delay="0"/>
                                          </p:stCondLst>
                                        </p:cTn>
                                        <p:tgtEl>
                                          <p:spTgt spid="76"/>
                                        </p:tgtEl>
                                        <p:attrNameLst>
                                          <p:attrName>style.visibility</p:attrName>
                                        </p:attrNameLst>
                                      </p:cBhvr>
                                      <p:to>
                                        <p:strVal val="visible"/>
                                      </p:to>
                                    </p:set>
                                    <p:animEffect transition="in" filter="dissolve">
                                      <p:cBhvr>
                                        <p:cTn id="72" dur="500"/>
                                        <p:tgtEl>
                                          <p:spTgt spid="76"/>
                                        </p:tgtEl>
                                      </p:cBhvr>
                                    </p:animEffect>
                                  </p:childTnLst>
                                </p:cTn>
                              </p:par>
                              <p:par>
                                <p:cTn id="73" presetID="9" presetClass="entr" presetSubtype="0" fill="hold" nodeType="with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dissolve">
                                      <p:cBhvr>
                                        <p:cTn id="75" dur="500"/>
                                        <p:tgtEl>
                                          <p:spTgt spid="73"/>
                                        </p:tgtEl>
                                      </p:cBhvr>
                                    </p:animEffect>
                                  </p:childTnLst>
                                </p:cTn>
                              </p:par>
                              <p:par>
                                <p:cTn id="76" presetID="9" presetClass="entr" presetSubtype="0" fill="hold"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dissolve">
                                      <p:cBhvr>
                                        <p:cTn id="78" dur="500"/>
                                        <p:tgtEl>
                                          <p:spTgt spid="95"/>
                                        </p:tgtEl>
                                      </p:cBhvr>
                                    </p:animEffect>
                                  </p:childTnLst>
                                </p:cTn>
                              </p:par>
                              <p:par>
                                <p:cTn id="79" presetID="9" presetClass="entr" presetSubtype="0" fill="hold" nodeType="withEffect">
                                  <p:stCondLst>
                                    <p:cond delay="0"/>
                                  </p:stCondLst>
                                  <p:childTnLst>
                                    <p:set>
                                      <p:cBhvr>
                                        <p:cTn id="80" dur="1" fill="hold">
                                          <p:stCondLst>
                                            <p:cond delay="0"/>
                                          </p:stCondLst>
                                        </p:cTn>
                                        <p:tgtEl>
                                          <p:spTgt spid="103"/>
                                        </p:tgtEl>
                                        <p:attrNameLst>
                                          <p:attrName>style.visibility</p:attrName>
                                        </p:attrNameLst>
                                      </p:cBhvr>
                                      <p:to>
                                        <p:strVal val="visible"/>
                                      </p:to>
                                    </p:set>
                                    <p:animEffect transition="in" filter="dissolve">
                                      <p:cBhvr>
                                        <p:cTn id="81" dur="500"/>
                                        <p:tgtEl>
                                          <p:spTgt spid="103"/>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nodeType="clickEffect">
                                  <p:stCondLst>
                                    <p:cond delay="0"/>
                                  </p:stCondLst>
                                  <p:childTnLst>
                                    <p:set>
                                      <p:cBhvr>
                                        <p:cTn id="85" dur="1" fill="hold">
                                          <p:stCondLst>
                                            <p:cond delay="0"/>
                                          </p:stCondLst>
                                        </p:cTn>
                                        <p:tgtEl>
                                          <p:spTgt spid="74"/>
                                        </p:tgtEl>
                                        <p:attrNameLst>
                                          <p:attrName>style.visibility</p:attrName>
                                        </p:attrNameLst>
                                      </p:cBhvr>
                                      <p:to>
                                        <p:strVal val="visible"/>
                                      </p:to>
                                    </p:set>
                                    <p:animEffect transition="in" filter="dissolve">
                                      <p:cBhvr>
                                        <p:cTn id="86" dur="500"/>
                                        <p:tgtEl>
                                          <p:spTgt spid="74"/>
                                        </p:tgtEl>
                                      </p:cBhvr>
                                    </p:animEffect>
                                  </p:childTnLst>
                                </p:cTn>
                              </p:par>
                              <p:par>
                                <p:cTn id="87" presetID="9" presetClass="entr" presetSubtype="0" fill="hold" nodeType="withEffect">
                                  <p:stCondLst>
                                    <p:cond delay="0"/>
                                  </p:stCondLst>
                                  <p:childTnLst>
                                    <p:set>
                                      <p:cBhvr>
                                        <p:cTn id="88" dur="1" fill="hold">
                                          <p:stCondLst>
                                            <p:cond delay="0"/>
                                          </p:stCondLst>
                                        </p:cTn>
                                        <p:tgtEl>
                                          <p:spTgt spid="70"/>
                                        </p:tgtEl>
                                        <p:attrNameLst>
                                          <p:attrName>style.visibility</p:attrName>
                                        </p:attrNameLst>
                                      </p:cBhvr>
                                      <p:to>
                                        <p:strVal val="visible"/>
                                      </p:to>
                                    </p:set>
                                    <p:animEffect transition="in" filter="dissolve">
                                      <p:cBhvr>
                                        <p:cTn id="89" dur="500"/>
                                        <p:tgtEl>
                                          <p:spTgt spid="70"/>
                                        </p:tgtEl>
                                      </p:cBhvr>
                                    </p:animEffect>
                                  </p:childTnLst>
                                </p:cTn>
                              </p:par>
                              <p:par>
                                <p:cTn id="90" presetID="9" presetClass="entr" presetSubtype="0" fill="hold" nodeType="withEffect">
                                  <p:stCondLst>
                                    <p:cond delay="0"/>
                                  </p:stCondLst>
                                  <p:childTnLst>
                                    <p:set>
                                      <p:cBhvr>
                                        <p:cTn id="91" dur="1" fill="hold">
                                          <p:stCondLst>
                                            <p:cond delay="0"/>
                                          </p:stCondLst>
                                        </p:cTn>
                                        <p:tgtEl>
                                          <p:spTgt spid="69"/>
                                        </p:tgtEl>
                                        <p:attrNameLst>
                                          <p:attrName>style.visibility</p:attrName>
                                        </p:attrNameLst>
                                      </p:cBhvr>
                                      <p:to>
                                        <p:strVal val="visible"/>
                                      </p:to>
                                    </p:set>
                                    <p:animEffect transition="in" filter="dissolve">
                                      <p:cBhvr>
                                        <p:cTn id="92" dur="500"/>
                                        <p:tgtEl>
                                          <p:spTgt spid="69"/>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nodeType="clickEffect">
                                  <p:stCondLst>
                                    <p:cond delay="0"/>
                                  </p:stCondLst>
                                  <p:childTnLst>
                                    <p:set>
                                      <p:cBhvr>
                                        <p:cTn id="96" dur="1" fill="hold">
                                          <p:stCondLst>
                                            <p:cond delay="0"/>
                                          </p:stCondLst>
                                        </p:cTn>
                                        <p:tgtEl>
                                          <p:spTgt spid="78"/>
                                        </p:tgtEl>
                                        <p:attrNameLst>
                                          <p:attrName>style.visibility</p:attrName>
                                        </p:attrNameLst>
                                      </p:cBhvr>
                                      <p:to>
                                        <p:strVal val="visible"/>
                                      </p:to>
                                    </p:set>
                                    <p:animEffect transition="in" filter="dissolve">
                                      <p:cBhvr>
                                        <p:cTn id="97" dur="500"/>
                                        <p:tgtEl>
                                          <p:spTgt spid="78"/>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dissolve">
                                      <p:cBhvr>
                                        <p:cTn id="100"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46" grpId="0"/>
      <p:bldP spid="37" grpId="0"/>
      <p:bldP spid="38" grpId="0"/>
      <p:bldP spid="83" grpId="0" animBg="1"/>
      <p:bldP spid="94" grpId="0" animBg="1"/>
      <p:bldP spid="9" grpId="0" animBg="1"/>
      <p:bldP spid="102" grpId="0" animBg="1"/>
      <p:bldP spid="77"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36.)</a:t>
            </a:r>
          </a:p>
        </p:txBody>
      </p:sp>
      <p:sp>
        <p:nvSpPr>
          <p:cNvPr id="110" name="TextBox 109"/>
          <p:cNvSpPr txBox="1"/>
          <p:nvPr/>
        </p:nvSpPr>
        <p:spPr>
          <a:xfrm>
            <a:off x="456126" y="612171"/>
            <a:ext cx="4079382" cy="1323439"/>
          </a:xfrm>
          <a:prstGeom prst="rect">
            <a:avLst/>
          </a:prstGeom>
          <a:noFill/>
        </p:spPr>
        <p:txBody>
          <a:bodyPr wrap="square" rtlCol="0">
            <a:spAutoFit/>
          </a:bodyPr>
          <a:lstStyle/>
          <a:p>
            <a:r>
              <a:rPr lang="en-US" sz="2000" dirty="0">
                <a:solidFill>
                  <a:srgbClr val="FF0000"/>
                </a:solidFill>
                <a:latin typeface="Apple Chancery"/>
                <a:cs typeface="Apple Chancery"/>
              </a:rPr>
              <a:t>Due to the symmetry, </a:t>
            </a:r>
            <a:r>
              <a:rPr lang="en-US" sz="2000" dirty="0">
                <a:latin typeface="Times New Roman"/>
                <a:cs typeface="Times New Roman"/>
              </a:rPr>
              <a:t>a </a:t>
            </a:r>
            <a:r>
              <a:rPr lang="en-US" sz="2000" dirty="0">
                <a:solidFill>
                  <a:srgbClr val="0000FF"/>
                </a:solidFill>
                <a:latin typeface="Times New Roman"/>
                <a:cs typeface="Times New Roman"/>
              </a:rPr>
              <a:t>single-charge hoop</a:t>
            </a:r>
            <a:r>
              <a:rPr lang="en-US" sz="2000" dirty="0">
                <a:latin typeface="Times New Roman"/>
                <a:cs typeface="Times New Roman"/>
              </a:rPr>
              <a:t> has an </a:t>
            </a:r>
            <a:r>
              <a:rPr lang="en-US" sz="2000" i="1" dirty="0">
                <a:latin typeface="Times New Roman"/>
                <a:cs typeface="Times New Roman"/>
              </a:rPr>
              <a:t>electric field </a:t>
            </a:r>
            <a:r>
              <a:rPr lang="en-US" sz="2000" dirty="0">
                <a:latin typeface="Times New Roman"/>
                <a:cs typeface="Times New Roman"/>
              </a:rPr>
              <a:t>that is down the </a:t>
            </a:r>
            <a:r>
              <a:rPr lang="en-US" sz="2000" i="1" dirty="0">
                <a:latin typeface="Times New Roman"/>
                <a:cs typeface="Times New Roman"/>
              </a:rPr>
              <a:t>x-axis</a:t>
            </a:r>
            <a:r>
              <a:rPr lang="en-US" sz="2000" dirty="0">
                <a:latin typeface="Times New Roman"/>
                <a:cs typeface="Times New Roman"/>
              </a:rPr>
              <a:t>, and it has a </a:t>
            </a:r>
            <a:r>
              <a:rPr lang="en-US" sz="2000" i="1" dirty="0">
                <a:solidFill>
                  <a:srgbClr val="FF0000"/>
                </a:solidFill>
                <a:latin typeface="Times New Roman"/>
                <a:cs typeface="Times New Roman"/>
              </a:rPr>
              <a:t>V-function</a:t>
            </a:r>
            <a:r>
              <a:rPr lang="en-US" sz="2000" i="1" dirty="0">
                <a:latin typeface="Times New Roman"/>
                <a:cs typeface="Times New Roman"/>
              </a:rPr>
              <a:t> </a:t>
            </a:r>
            <a:r>
              <a:rPr lang="en-US" sz="2000" dirty="0">
                <a:latin typeface="Times New Roman"/>
                <a:cs typeface="Times New Roman"/>
              </a:rPr>
              <a:t>that is a function of</a:t>
            </a:r>
            <a:r>
              <a:rPr lang="en-US" sz="2000" dirty="0">
                <a:solidFill>
                  <a:srgbClr val="FF0000"/>
                </a:solidFill>
                <a:latin typeface="Times New Roman"/>
                <a:cs typeface="Times New Roman"/>
              </a:rPr>
              <a:t> </a:t>
            </a:r>
            <a:r>
              <a:rPr lang="en-US" sz="2000" i="1" dirty="0">
                <a:solidFill>
                  <a:srgbClr val="FF0000"/>
                </a:solidFill>
                <a:latin typeface="Times New Roman"/>
                <a:cs typeface="Times New Roman"/>
              </a:rPr>
              <a:t>x</a:t>
            </a:r>
            <a:r>
              <a:rPr lang="en-US" sz="2000" i="1" dirty="0">
                <a:latin typeface="Times New Roman"/>
                <a:cs typeface="Times New Roman"/>
              </a:rPr>
              <a:t>.  </a:t>
            </a:r>
            <a:r>
              <a:rPr lang="en-US" sz="2000" dirty="0">
                <a:latin typeface="Times New Roman"/>
                <a:cs typeface="Times New Roman"/>
              </a:rPr>
              <a:t>As such, using </a:t>
            </a:r>
            <a:endParaRPr lang="en-US" sz="2000" dirty="0">
              <a:solidFill>
                <a:srgbClr val="0000FF"/>
              </a:solidFill>
              <a:latin typeface="Times New Roman"/>
              <a:cs typeface="Times New Roman"/>
            </a:endParaRPr>
          </a:p>
        </p:txBody>
      </p:sp>
      <p:graphicFrame>
        <p:nvGraphicFramePr>
          <p:cNvPr id="36" name="Object 35"/>
          <p:cNvGraphicFramePr>
            <a:graphicFrameLocks noChangeAspect="1"/>
          </p:cNvGraphicFramePr>
          <p:nvPr>
            <p:extLst>
              <p:ext uri="{D42A27DB-BD31-4B8C-83A1-F6EECF244321}">
                <p14:modId xmlns:p14="http://schemas.microsoft.com/office/powerpoint/2010/main" val="2687760033"/>
              </p:ext>
            </p:extLst>
          </p:nvPr>
        </p:nvGraphicFramePr>
        <p:xfrm>
          <a:off x="1732048" y="1759161"/>
          <a:ext cx="1149350" cy="661987"/>
        </p:xfrm>
        <a:graphic>
          <a:graphicData uri="http://schemas.openxmlformats.org/presentationml/2006/ole">
            <mc:AlternateContent xmlns:mc="http://schemas.openxmlformats.org/markup-compatibility/2006">
              <mc:Choice xmlns:v="urn:schemas-microsoft-com:vml" Requires="v">
                <p:oleObj spid="_x0000_s2202322" name="Equation" r:id="rId4" imgW="685800" imgH="393700" progId="Equation.DSMT4">
                  <p:embed/>
                </p:oleObj>
              </mc:Choice>
              <mc:Fallback>
                <p:oleObj name="Equation" r:id="rId4" imgW="685800" imgH="393700" progId="Equation.DSMT4">
                  <p:embed/>
                  <p:pic>
                    <p:nvPicPr>
                      <p:cNvPr id="0" name=""/>
                      <p:cNvPicPr/>
                      <p:nvPr/>
                    </p:nvPicPr>
                    <p:blipFill>
                      <a:blip r:embed="rId5"/>
                      <a:stretch>
                        <a:fillRect/>
                      </a:stretch>
                    </p:blipFill>
                    <p:spPr>
                      <a:xfrm>
                        <a:off x="1732048" y="1759161"/>
                        <a:ext cx="1149350" cy="661987"/>
                      </a:xfrm>
                      <a:prstGeom prst="rect">
                        <a:avLst/>
                      </a:prstGeom>
                    </p:spPr>
                  </p:pic>
                </p:oleObj>
              </mc:Fallback>
            </mc:AlternateContent>
          </a:graphicData>
        </a:graphic>
      </p:graphicFrame>
      <p:graphicFrame>
        <p:nvGraphicFramePr>
          <p:cNvPr id="28" name="Object 2"/>
          <p:cNvGraphicFramePr>
            <a:graphicFrameLocks noChangeAspect="1"/>
          </p:cNvGraphicFramePr>
          <p:nvPr>
            <p:extLst>
              <p:ext uri="{D42A27DB-BD31-4B8C-83A1-F6EECF244321}">
                <p14:modId xmlns:p14="http://schemas.microsoft.com/office/powerpoint/2010/main" val="2630718000"/>
              </p:ext>
            </p:extLst>
          </p:nvPr>
        </p:nvGraphicFramePr>
        <p:xfrm>
          <a:off x="7922008" y="1993154"/>
          <a:ext cx="467366" cy="250375"/>
        </p:xfrm>
        <a:graphic>
          <a:graphicData uri="http://schemas.openxmlformats.org/presentationml/2006/ole">
            <mc:AlternateContent xmlns:mc="http://schemas.openxmlformats.org/markup-compatibility/2006">
              <mc:Choice xmlns:v="urn:schemas-microsoft-com:vml" Requires="v">
                <p:oleObj spid="_x0000_s2202323" name="Equation" r:id="rId6" imgW="355600" imgH="190500" progId="Equation.DSMT4">
                  <p:embed/>
                </p:oleObj>
              </mc:Choice>
              <mc:Fallback>
                <p:oleObj name="Equation" r:id="rId6" imgW="355600" imgH="1905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2008" y="1993154"/>
                        <a:ext cx="467366" cy="250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cxnSp>
        <p:nvCxnSpPr>
          <p:cNvPr id="29" name="Straight Connector 28"/>
          <p:cNvCxnSpPr/>
          <p:nvPr/>
        </p:nvCxnSpPr>
        <p:spPr>
          <a:xfrm>
            <a:off x="5105798" y="155308"/>
            <a:ext cx="0" cy="3476892"/>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4535508" y="1907144"/>
            <a:ext cx="4468792" cy="248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31" name="Object 2"/>
          <p:cNvGraphicFramePr>
            <a:graphicFrameLocks noChangeAspect="1"/>
          </p:cNvGraphicFramePr>
          <p:nvPr>
            <p:extLst>
              <p:ext uri="{D42A27DB-BD31-4B8C-83A1-F6EECF244321}">
                <p14:modId xmlns:p14="http://schemas.microsoft.com/office/powerpoint/2010/main" val="1431562338"/>
              </p:ext>
            </p:extLst>
          </p:nvPr>
        </p:nvGraphicFramePr>
        <p:xfrm>
          <a:off x="8077107" y="1800913"/>
          <a:ext cx="192241" cy="192241"/>
        </p:xfrm>
        <a:graphic>
          <a:graphicData uri="http://schemas.openxmlformats.org/presentationml/2006/ole">
            <mc:AlternateContent xmlns:mc="http://schemas.openxmlformats.org/markup-compatibility/2006">
              <mc:Choice xmlns:v="urn:schemas-microsoft-com:vml" Requires="v">
                <p:oleObj spid="_x0000_s2202324" name="Equation" r:id="rId8" imgW="127000" imgH="127000" progId="Equation.DSMT4">
                  <p:embed/>
                </p:oleObj>
              </mc:Choice>
              <mc:Fallback>
                <p:oleObj name="Equation" r:id="rId8" imgW="127000" imgH="1270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77107" y="1800913"/>
                        <a:ext cx="192241" cy="1922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32" name="Donut 31"/>
          <p:cNvSpPr/>
          <p:nvPr/>
        </p:nvSpPr>
        <p:spPr>
          <a:xfrm>
            <a:off x="4866765" y="468888"/>
            <a:ext cx="469085" cy="2877909"/>
          </a:xfrm>
          <a:prstGeom prst="donut">
            <a:avLst/>
          </a:prstGeom>
          <a:solidFill>
            <a:srgbClr val="FF0000"/>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33" name="Straight Connector 32"/>
          <p:cNvCxnSpPr>
            <a:stCxn id="41" idx="13"/>
          </p:cNvCxnSpPr>
          <p:nvPr/>
        </p:nvCxnSpPr>
        <p:spPr>
          <a:xfrm>
            <a:off x="5135208" y="537547"/>
            <a:ext cx="3020483" cy="1372001"/>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34" name="Object 2"/>
          <p:cNvGraphicFramePr>
            <a:graphicFrameLocks noChangeAspect="1"/>
          </p:cNvGraphicFramePr>
          <p:nvPr>
            <p:extLst>
              <p:ext uri="{D42A27DB-BD31-4B8C-83A1-F6EECF244321}">
                <p14:modId xmlns:p14="http://schemas.microsoft.com/office/powerpoint/2010/main" val="2711326456"/>
              </p:ext>
            </p:extLst>
          </p:nvPr>
        </p:nvGraphicFramePr>
        <p:xfrm>
          <a:off x="5173663" y="223838"/>
          <a:ext cx="279400" cy="279400"/>
        </p:xfrm>
        <a:graphic>
          <a:graphicData uri="http://schemas.openxmlformats.org/presentationml/2006/ole">
            <mc:AlternateContent xmlns:mc="http://schemas.openxmlformats.org/markup-compatibility/2006">
              <mc:Choice xmlns:v="urn:schemas-microsoft-com:vml" Requires="v">
                <p:oleObj spid="_x0000_s2202325" name="Equation" r:id="rId10" imgW="203200" imgH="203200" progId="Equation.DSMT4">
                  <p:embed/>
                </p:oleObj>
              </mc:Choice>
              <mc:Fallback>
                <p:oleObj name="Equation" r:id="rId10" imgW="203200" imgH="203200" progId="Equation.DSMT4">
                  <p:embed/>
                  <p:pic>
                    <p:nvPicPr>
                      <p:cNvPr id="0" name=""/>
                      <p:cNvPicPr>
                        <a:picLocks noChangeAspect="1" noChangeArrowheads="1"/>
                      </p:cNvPicPr>
                      <p:nvPr/>
                    </p:nvPicPr>
                    <p:blipFill>
                      <a:blip r:embed="rId11"/>
                      <a:srcRect/>
                      <a:stretch>
                        <a:fillRect/>
                      </a:stretch>
                    </p:blipFill>
                    <p:spPr bwMode="auto">
                      <a:xfrm>
                        <a:off x="5173663" y="223838"/>
                        <a:ext cx="279400" cy="279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cxnSp>
        <p:nvCxnSpPr>
          <p:cNvPr id="35" name="Straight Arrow Connector 34"/>
          <p:cNvCxnSpPr/>
          <p:nvPr/>
        </p:nvCxnSpPr>
        <p:spPr>
          <a:xfrm rot="10800000">
            <a:off x="6373459" y="1105872"/>
            <a:ext cx="1703649" cy="775872"/>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aphicFrame>
        <p:nvGraphicFramePr>
          <p:cNvPr id="40" name="Object 2"/>
          <p:cNvGraphicFramePr>
            <a:graphicFrameLocks noChangeAspect="1"/>
          </p:cNvGraphicFramePr>
          <p:nvPr>
            <p:extLst>
              <p:ext uri="{D42A27DB-BD31-4B8C-83A1-F6EECF244321}">
                <p14:modId xmlns:p14="http://schemas.microsoft.com/office/powerpoint/2010/main" val="375216011"/>
              </p:ext>
            </p:extLst>
          </p:nvPr>
        </p:nvGraphicFramePr>
        <p:xfrm>
          <a:off x="6611054" y="804124"/>
          <a:ext cx="373062" cy="319088"/>
        </p:xfrm>
        <a:graphic>
          <a:graphicData uri="http://schemas.openxmlformats.org/presentationml/2006/ole">
            <mc:AlternateContent xmlns:mc="http://schemas.openxmlformats.org/markup-compatibility/2006">
              <mc:Choice xmlns:v="urn:schemas-microsoft-com:vml" Requires="v">
                <p:oleObj spid="_x0000_s2202326" name="Equation" r:id="rId12" imgW="266700" imgH="228600" progId="Equation.DSMT4">
                  <p:embed/>
                </p:oleObj>
              </mc:Choice>
              <mc:Fallback>
                <p:oleObj name="Equation" r:id="rId12" imgW="266700" imgH="228600" progId="Equation.DSMT4">
                  <p:embed/>
                  <p:pic>
                    <p:nvPicPr>
                      <p:cNvPr id="0" name=""/>
                      <p:cNvPicPr>
                        <a:picLocks noChangeAspect="1" noChangeArrowheads="1"/>
                      </p:cNvPicPr>
                      <p:nvPr/>
                    </p:nvPicPr>
                    <p:blipFill>
                      <a:blip r:embed="rId13"/>
                      <a:srcRect/>
                      <a:stretch>
                        <a:fillRect/>
                      </a:stretch>
                    </p:blipFill>
                    <p:spPr bwMode="auto">
                      <a:xfrm>
                        <a:off x="6611054" y="804124"/>
                        <a:ext cx="373062" cy="3190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41" name="Freeform 40"/>
          <p:cNvSpPr/>
          <p:nvPr/>
        </p:nvSpPr>
        <p:spPr>
          <a:xfrm>
            <a:off x="5045779" y="471262"/>
            <a:ext cx="111654" cy="108117"/>
          </a:xfrm>
          <a:custGeom>
            <a:avLst/>
            <a:gdLst>
              <a:gd name="connsiteX0" fmla="*/ 529 w 111654"/>
              <a:gd name="connsiteY0" fmla="*/ 50410 h 108117"/>
              <a:gd name="connsiteX1" fmla="*/ 6879 w 111654"/>
              <a:gd name="connsiteY1" fmla="*/ 40885 h 108117"/>
              <a:gd name="connsiteX2" fmla="*/ 10054 w 111654"/>
              <a:gd name="connsiteY2" fmla="*/ 31360 h 108117"/>
              <a:gd name="connsiteX3" fmla="*/ 19579 w 111654"/>
              <a:gd name="connsiteY3" fmla="*/ 28185 h 108117"/>
              <a:gd name="connsiteX4" fmla="*/ 25929 w 111654"/>
              <a:gd name="connsiteY4" fmla="*/ 15485 h 108117"/>
              <a:gd name="connsiteX5" fmla="*/ 35454 w 111654"/>
              <a:gd name="connsiteY5" fmla="*/ 12310 h 108117"/>
              <a:gd name="connsiteX6" fmla="*/ 54504 w 111654"/>
              <a:gd name="connsiteY6" fmla="*/ 2785 h 108117"/>
              <a:gd name="connsiteX7" fmla="*/ 79904 w 111654"/>
              <a:gd name="connsiteY7" fmla="*/ 5960 h 108117"/>
              <a:gd name="connsiteX8" fmla="*/ 83079 w 111654"/>
              <a:gd name="connsiteY8" fmla="*/ 15485 h 108117"/>
              <a:gd name="connsiteX9" fmla="*/ 89429 w 111654"/>
              <a:gd name="connsiteY9" fmla="*/ 25010 h 108117"/>
              <a:gd name="connsiteX10" fmla="*/ 92604 w 111654"/>
              <a:gd name="connsiteY10" fmla="*/ 34535 h 108117"/>
              <a:gd name="connsiteX11" fmla="*/ 111654 w 111654"/>
              <a:gd name="connsiteY11" fmla="*/ 44060 h 108117"/>
              <a:gd name="connsiteX12" fmla="*/ 108479 w 111654"/>
              <a:gd name="connsiteY12" fmla="*/ 53585 h 108117"/>
              <a:gd name="connsiteX13" fmla="*/ 89429 w 111654"/>
              <a:gd name="connsiteY13" fmla="*/ 66285 h 108117"/>
              <a:gd name="connsiteX14" fmla="*/ 73554 w 111654"/>
              <a:gd name="connsiteY14" fmla="*/ 94860 h 108117"/>
              <a:gd name="connsiteX15" fmla="*/ 57679 w 111654"/>
              <a:gd name="connsiteY15" fmla="*/ 107560 h 108117"/>
              <a:gd name="connsiteX16" fmla="*/ 29104 w 111654"/>
              <a:gd name="connsiteY16" fmla="*/ 85335 h 108117"/>
              <a:gd name="connsiteX17" fmla="*/ 22754 w 111654"/>
              <a:gd name="connsiteY17" fmla="*/ 75810 h 108117"/>
              <a:gd name="connsiteX18" fmla="*/ 19579 w 111654"/>
              <a:gd name="connsiteY18" fmla="*/ 66285 h 108117"/>
              <a:gd name="connsiteX19" fmla="*/ 10054 w 111654"/>
              <a:gd name="connsiteY19" fmla="*/ 63110 h 108117"/>
              <a:gd name="connsiteX20" fmla="*/ 529 w 111654"/>
              <a:gd name="connsiteY20" fmla="*/ 50410 h 10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54" h="108117">
                <a:moveTo>
                  <a:pt x="529" y="50410"/>
                </a:moveTo>
                <a:cubicBezTo>
                  <a:pt x="0" y="46706"/>
                  <a:pt x="5172" y="44298"/>
                  <a:pt x="6879" y="40885"/>
                </a:cubicBezTo>
                <a:cubicBezTo>
                  <a:pt x="8376" y="37892"/>
                  <a:pt x="7687" y="33727"/>
                  <a:pt x="10054" y="31360"/>
                </a:cubicBezTo>
                <a:cubicBezTo>
                  <a:pt x="12421" y="28993"/>
                  <a:pt x="16404" y="29243"/>
                  <a:pt x="19579" y="28185"/>
                </a:cubicBezTo>
                <a:cubicBezTo>
                  <a:pt x="21696" y="23952"/>
                  <a:pt x="22582" y="18832"/>
                  <a:pt x="25929" y="15485"/>
                </a:cubicBezTo>
                <a:cubicBezTo>
                  <a:pt x="28296" y="13118"/>
                  <a:pt x="32461" y="13807"/>
                  <a:pt x="35454" y="12310"/>
                </a:cubicBezTo>
                <a:cubicBezTo>
                  <a:pt x="60073" y="0"/>
                  <a:pt x="30563" y="10765"/>
                  <a:pt x="54504" y="2785"/>
                </a:cubicBezTo>
                <a:cubicBezTo>
                  <a:pt x="62971" y="3843"/>
                  <a:pt x="72107" y="2495"/>
                  <a:pt x="79904" y="5960"/>
                </a:cubicBezTo>
                <a:cubicBezTo>
                  <a:pt x="82962" y="7319"/>
                  <a:pt x="81582" y="12492"/>
                  <a:pt x="83079" y="15485"/>
                </a:cubicBezTo>
                <a:cubicBezTo>
                  <a:pt x="84786" y="18898"/>
                  <a:pt x="87722" y="21597"/>
                  <a:pt x="89429" y="25010"/>
                </a:cubicBezTo>
                <a:cubicBezTo>
                  <a:pt x="90926" y="28003"/>
                  <a:pt x="90513" y="31922"/>
                  <a:pt x="92604" y="34535"/>
                </a:cubicBezTo>
                <a:cubicBezTo>
                  <a:pt x="97080" y="40130"/>
                  <a:pt x="105379" y="41968"/>
                  <a:pt x="111654" y="44060"/>
                </a:cubicBezTo>
                <a:cubicBezTo>
                  <a:pt x="110596" y="47235"/>
                  <a:pt x="110846" y="51218"/>
                  <a:pt x="108479" y="53585"/>
                </a:cubicBezTo>
                <a:cubicBezTo>
                  <a:pt x="103083" y="58981"/>
                  <a:pt x="89429" y="66285"/>
                  <a:pt x="89429" y="66285"/>
                </a:cubicBezTo>
                <a:cubicBezTo>
                  <a:pt x="79297" y="96680"/>
                  <a:pt x="89396" y="75849"/>
                  <a:pt x="73554" y="94860"/>
                </a:cubicBezTo>
                <a:cubicBezTo>
                  <a:pt x="62507" y="108117"/>
                  <a:pt x="73316" y="102348"/>
                  <a:pt x="57679" y="107560"/>
                </a:cubicBezTo>
                <a:cubicBezTo>
                  <a:pt x="44404" y="98710"/>
                  <a:pt x="38430" y="96526"/>
                  <a:pt x="29104" y="85335"/>
                </a:cubicBezTo>
                <a:cubicBezTo>
                  <a:pt x="26661" y="82404"/>
                  <a:pt x="24461" y="79223"/>
                  <a:pt x="22754" y="75810"/>
                </a:cubicBezTo>
                <a:cubicBezTo>
                  <a:pt x="21257" y="72817"/>
                  <a:pt x="21946" y="68652"/>
                  <a:pt x="19579" y="66285"/>
                </a:cubicBezTo>
                <a:cubicBezTo>
                  <a:pt x="17212" y="63918"/>
                  <a:pt x="13229" y="64168"/>
                  <a:pt x="10054" y="63110"/>
                </a:cubicBezTo>
                <a:cubicBezTo>
                  <a:pt x="5932" y="50745"/>
                  <a:pt x="1058" y="54114"/>
                  <a:pt x="529" y="50410"/>
                </a:cubicBezTo>
                <a:close/>
              </a:path>
            </a:pathLst>
          </a:cu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aphicFrame>
        <p:nvGraphicFramePr>
          <p:cNvPr id="42" name="Object 2"/>
          <p:cNvGraphicFramePr>
            <a:graphicFrameLocks noChangeAspect="1"/>
          </p:cNvGraphicFramePr>
          <p:nvPr>
            <p:extLst>
              <p:ext uri="{D42A27DB-BD31-4B8C-83A1-F6EECF244321}">
                <p14:modId xmlns:p14="http://schemas.microsoft.com/office/powerpoint/2010/main" val="201442937"/>
              </p:ext>
            </p:extLst>
          </p:nvPr>
        </p:nvGraphicFramePr>
        <p:xfrm>
          <a:off x="4998684" y="1338263"/>
          <a:ext cx="209550" cy="209550"/>
        </p:xfrm>
        <a:graphic>
          <a:graphicData uri="http://schemas.openxmlformats.org/presentationml/2006/ole">
            <mc:AlternateContent xmlns:mc="http://schemas.openxmlformats.org/markup-compatibility/2006">
              <mc:Choice xmlns:v="urn:schemas-microsoft-com:vml" Requires="v">
                <p:oleObj spid="_x0000_s2202327" name="Equation" r:id="rId14" imgW="152400" imgH="152400" progId="Equation.DSMT4">
                  <p:embed/>
                </p:oleObj>
              </mc:Choice>
              <mc:Fallback>
                <p:oleObj name="Equation" r:id="rId14" imgW="152400" imgH="152400" progId="Equation.DSMT4">
                  <p:embed/>
                  <p:pic>
                    <p:nvPicPr>
                      <p:cNvPr id="0" name=""/>
                      <p:cNvPicPr>
                        <a:picLocks noChangeAspect="1" noChangeArrowheads="1"/>
                      </p:cNvPicPr>
                      <p:nvPr/>
                    </p:nvPicPr>
                    <p:blipFill>
                      <a:blip r:embed="rId15"/>
                      <a:srcRect/>
                      <a:stretch>
                        <a:fillRect/>
                      </a:stretch>
                    </p:blipFill>
                    <p:spPr bwMode="auto">
                      <a:xfrm>
                        <a:off x="4998684" y="1338263"/>
                        <a:ext cx="209550" cy="209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44" name="Freeform 43"/>
          <p:cNvSpPr/>
          <p:nvPr/>
        </p:nvSpPr>
        <p:spPr>
          <a:xfrm flipV="1">
            <a:off x="5052129" y="3228974"/>
            <a:ext cx="111654" cy="133001"/>
          </a:xfrm>
          <a:custGeom>
            <a:avLst/>
            <a:gdLst>
              <a:gd name="connsiteX0" fmla="*/ 529 w 111654"/>
              <a:gd name="connsiteY0" fmla="*/ 50410 h 108117"/>
              <a:gd name="connsiteX1" fmla="*/ 6879 w 111654"/>
              <a:gd name="connsiteY1" fmla="*/ 40885 h 108117"/>
              <a:gd name="connsiteX2" fmla="*/ 10054 w 111654"/>
              <a:gd name="connsiteY2" fmla="*/ 31360 h 108117"/>
              <a:gd name="connsiteX3" fmla="*/ 19579 w 111654"/>
              <a:gd name="connsiteY3" fmla="*/ 28185 h 108117"/>
              <a:gd name="connsiteX4" fmla="*/ 25929 w 111654"/>
              <a:gd name="connsiteY4" fmla="*/ 15485 h 108117"/>
              <a:gd name="connsiteX5" fmla="*/ 35454 w 111654"/>
              <a:gd name="connsiteY5" fmla="*/ 12310 h 108117"/>
              <a:gd name="connsiteX6" fmla="*/ 54504 w 111654"/>
              <a:gd name="connsiteY6" fmla="*/ 2785 h 108117"/>
              <a:gd name="connsiteX7" fmla="*/ 79904 w 111654"/>
              <a:gd name="connsiteY7" fmla="*/ 5960 h 108117"/>
              <a:gd name="connsiteX8" fmla="*/ 83079 w 111654"/>
              <a:gd name="connsiteY8" fmla="*/ 15485 h 108117"/>
              <a:gd name="connsiteX9" fmla="*/ 89429 w 111654"/>
              <a:gd name="connsiteY9" fmla="*/ 25010 h 108117"/>
              <a:gd name="connsiteX10" fmla="*/ 92604 w 111654"/>
              <a:gd name="connsiteY10" fmla="*/ 34535 h 108117"/>
              <a:gd name="connsiteX11" fmla="*/ 111654 w 111654"/>
              <a:gd name="connsiteY11" fmla="*/ 44060 h 108117"/>
              <a:gd name="connsiteX12" fmla="*/ 108479 w 111654"/>
              <a:gd name="connsiteY12" fmla="*/ 53585 h 108117"/>
              <a:gd name="connsiteX13" fmla="*/ 89429 w 111654"/>
              <a:gd name="connsiteY13" fmla="*/ 66285 h 108117"/>
              <a:gd name="connsiteX14" fmla="*/ 73554 w 111654"/>
              <a:gd name="connsiteY14" fmla="*/ 94860 h 108117"/>
              <a:gd name="connsiteX15" fmla="*/ 57679 w 111654"/>
              <a:gd name="connsiteY15" fmla="*/ 107560 h 108117"/>
              <a:gd name="connsiteX16" fmla="*/ 29104 w 111654"/>
              <a:gd name="connsiteY16" fmla="*/ 85335 h 108117"/>
              <a:gd name="connsiteX17" fmla="*/ 22754 w 111654"/>
              <a:gd name="connsiteY17" fmla="*/ 75810 h 108117"/>
              <a:gd name="connsiteX18" fmla="*/ 19579 w 111654"/>
              <a:gd name="connsiteY18" fmla="*/ 66285 h 108117"/>
              <a:gd name="connsiteX19" fmla="*/ 10054 w 111654"/>
              <a:gd name="connsiteY19" fmla="*/ 63110 h 108117"/>
              <a:gd name="connsiteX20" fmla="*/ 529 w 111654"/>
              <a:gd name="connsiteY20" fmla="*/ 50410 h 10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54" h="108117">
                <a:moveTo>
                  <a:pt x="529" y="50410"/>
                </a:moveTo>
                <a:cubicBezTo>
                  <a:pt x="0" y="46706"/>
                  <a:pt x="5172" y="44298"/>
                  <a:pt x="6879" y="40885"/>
                </a:cubicBezTo>
                <a:cubicBezTo>
                  <a:pt x="8376" y="37892"/>
                  <a:pt x="7687" y="33727"/>
                  <a:pt x="10054" y="31360"/>
                </a:cubicBezTo>
                <a:cubicBezTo>
                  <a:pt x="12421" y="28993"/>
                  <a:pt x="16404" y="29243"/>
                  <a:pt x="19579" y="28185"/>
                </a:cubicBezTo>
                <a:cubicBezTo>
                  <a:pt x="21696" y="23952"/>
                  <a:pt x="22582" y="18832"/>
                  <a:pt x="25929" y="15485"/>
                </a:cubicBezTo>
                <a:cubicBezTo>
                  <a:pt x="28296" y="13118"/>
                  <a:pt x="32461" y="13807"/>
                  <a:pt x="35454" y="12310"/>
                </a:cubicBezTo>
                <a:cubicBezTo>
                  <a:pt x="60073" y="0"/>
                  <a:pt x="30563" y="10765"/>
                  <a:pt x="54504" y="2785"/>
                </a:cubicBezTo>
                <a:cubicBezTo>
                  <a:pt x="62971" y="3843"/>
                  <a:pt x="72107" y="2495"/>
                  <a:pt x="79904" y="5960"/>
                </a:cubicBezTo>
                <a:cubicBezTo>
                  <a:pt x="82962" y="7319"/>
                  <a:pt x="81582" y="12492"/>
                  <a:pt x="83079" y="15485"/>
                </a:cubicBezTo>
                <a:cubicBezTo>
                  <a:pt x="84786" y="18898"/>
                  <a:pt x="87722" y="21597"/>
                  <a:pt x="89429" y="25010"/>
                </a:cubicBezTo>
                <a:cubicBezTo>
                  <a:pt x="90926" y="28003"/>
                  <a:pt x="90513" y="31922"/>
                  <a:pt x="92604" y="34535"/>
                </a:cubicBezTo>
                <a:cubicBezTo>
                  <a:pt x="97080" y="40130"/>
                  <a:pt x="105379" y="41968"/>
                  <a:pt x="111654" y="44060"/>
                </a:cubicBezTo>
                <a:cubicBezTo>
                  <a:pt x="110596" y="47235"/>
                  <a:pt x="110846" y="51218"/>
                  <a:pt x="108479" y="53585"/>
                </a:cubicBezTo>
                <a:cubicBezTo>
                  <a:pt x="103083" y="58981"/>
                  <a:pt x="89429" y="66285"/>
                  <a:pt x="89429" y="66285"/>
                </a:cubicBezTo>
                <a:cubicBezTo>
                  <a:pt x="79297" y="96680"/>
                  <a:pt x="89396" y="75849"/>
                  <a:pt x="73554" y="94860"/>
                </a:cubicBezTo>
                <a:cubicBezTo>
                  <a:pt x="62507" y="108117"/>
                  <a:pt x="73316" y="102348"/>
                  <a:pt x="57679" y="107560"/>
                </a:cubicBezTo>
                <a:cubicBezTo>
                  <a:pt x="44404" y="98710"/>
                  <a:pt x="38430" y="96526"/>
                  <a:pt x="29104" y="85335"/>
                </a:cubicBezTo>
                <a:cubicBezTo>
                  <a:pt x="26661" y="82404"/>
                  <a:pt x="24461" y="79223"/>
                  <a:pt x="22754" y="75810"/>
                </a:cubicBezTo>
                <a:cubicBezTo>
                  <a:pt x="21257" y="72817"/>
                  <a:pt x="21946" y="68652"/>
                  <a:pt x="19579" y="66285"/>
                </a:cubicBezTo>
                <a:cubicBezTo>
                  <a:pt x="17212" y="63918"/>
                  <a:pt x="13229" y="64168"/>
                  <a:pt x="10054" y="63110"/>
                </a:cubicBezTo>
                <a:cubicBezTo>
                  <a:pt x="5932" y="50745"/>
                  <a:pt x="1058" y="54114"/>
                  <a:pt x="529" y="50410"/>
                </a:cubicBezTo>
                <a:close/>
              </a:path>
            </a:pathLst>
          </a:custGeom>
          <a:solidFill>
            <a:srgbClr val="FFF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47" name="Straight Connector 46"/>
          <p:cNvCxnSpPr>
            <a:stCxn id="44" idx="13"/>
          </p:cNvCxnSpPr>
          <p:nvPr/>
        </p:nvCxnSpPr>
        <p:spPr>
          <a:xfrm flipV="1">
            <a:off x="5141558" y="1923692"/>
            <a:ext cx="3020483" cy="1356742"/>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rot="5400000" flipH="1" flipV="1">
            <a:off x="5960122" y="1510355"/>
            <a:ext cx="775873" cy="1588"/>
          </a:xfrm>
          <a:prstGeom prst="straightConnector1">
            <a:avLst/>
          </a:prstGeom>
          <a:ln w="28575"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rot="16200000" flipH="1">
            <a:off x="5958532" y="2338637"/>
            <a:ext cx="775873" cy="1588"/>
          </a:xfrm>
          <a:prstGeom prst="straightConnector1">
            <a:avLst/>
          </a:prstGeom>
          <a:ln w="28575"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rot="10800000">
            <a:off x="6348854" y="1889322"/>
            <a:ext cx="1639355" cy="8970"/>
          </a:xfrm>
          <a:prstGeom prst="straightConnector1">
            <a:avLst/>
          </a:prstGeom>
          <a:ln w="28575"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rot="10800000" flipV="1">
            <a:off x="6348853" y="1936389"/>
            <a:ext cx="1639356" cy="2406"/>
          </a:xfrm>
          <a:prstGeom prst="straightConnector1">
            <a:avLst/>
          </a:prstGeom>
          <a:ln w="28575"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rot="10800000" flipV="1">
            <a:off x="6373459" y="1952428"/>
            <a:ext cx="1703649" cy="775872"/>
          </a:xfrm>
          <a:prstGeom prst="straightConnector1">
            <a:avLst/>
          </a:prstGeom>
          <a:ln w="28575"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252926" y="2456906"/>
            <a:ext cx="4079382" cy="400110"/>
          </a:xfrm>
          <a:prstGeom prst="rect">
            <a:avLst/>
          </a:prstGeom>
          <a:noFill/>
        </p:spPr>
        <p:txBody>
          <a:bodyPr wrap="square" rtlCol="0">
            <a:spAutoFit/>
          </a:bodyPr>
          <a:lstStyle/>
          <a:p>
            <a:r>
              <a:rPr lang="en-US" sz="2000" dirty="0">
                <a:latin typeface="Times New Roman"/>
                <a:cs typeface="Times New Roman"/>
              </a:rPr>
              <a:t>yields</a:t>
            </a:r>
            <a:endParaRPr lang="en-US" sz="2000" dirty="0">
              <a:solidFill>
                <a:srgbClr val="0000FF"/>
              </a:solidFill>
              <a:latin typeface="Times New Roman"/>
              <a:cs typeface="Times New Roman"/>
            </a:endParaRPr>
          </a:p>
        </p:txBody>
      </p:sp>
      <p:graphicFrame>
        <p:nvGraphicFramePr>
          <p:cNvPr id="61" name="Object 2"/>
          <p:cNvGraphicFramePr>
            <a:graphicFrameLocks noChangeAspect="1"/>
          </p:cNvGraphicFramePr>
          <p:nvPr>
            <p:extLst>
              <p:ext uri="{D42A27DB-BD31-4B8C-83A1-F6EECF244321}">
                <p14:modId xmlns:p14="http://schemas.microsoft.com/office/powerpoint/2010/main" val="1199688542"/>
              </p:ext>
            </p:extLst>
          </p:nvPr>
        </p:nvGraphicFramePr>
        <p:xfrm>
          <a:off x="4719284" y="3304822"/>
          <a:ext cx="279400" cy="279400"/>
        </p:xfrm>
        <a:graphic>
          <a:graphicData uri="http://schemas.openxmlformats.org/presentationml/2006/ole">
            <mc:AlternateContent xmlns:mc="http://schemas.openxmlformats.org/markup-compatibility/2006">
              <mc:Choice xmlns:v="urn:schemas-microsoft-com:vml" Requires="v">
                <p:oleObj spid="_x0000_s2202328" name="Equation" r:id="rId16" imgW="203200" imgH="203200" progId="Equation.DSMT4">
                  <p:embed/>
                </p:oleObj>
              </mc:Choice>
              <mc:Fallback>
                <p:oleObj name="Equation" r:id="rId16" imgW="203200" imgH="203200" progId="Equation.DSMT4">
                  <p:embed/>
                  <p:pic>
                    <p:nvPicPr>
                      <p:cNvPr id="0" name=""/>
                      <p:cNvPicPr>
                        <a:picLocks noChangeAspect="1" noChangeArrowheads="1"/>
                      </p:cNvPicPr>
                      <p:nvPr/>
                    </p:nvPicPr>
                    <p:blipFill>
                      <a:blip r:embed="rId11"/>
                      <a:srcRect/>
                      <a:stretch>
                        <a:fillRect/>
                      </a:stretch>
                    </p:blipFill>
                    <p:spPr bwMode="auto">
                      <a:xfrm>
                        <a:off x="4719284" y="3304822"/>
                        <a:ext cx="279400" cy="279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graphicFrame>
        <p:nvGraphicFramePr>
          <p:cNvPr id="62" name="Object 2"/>
          <p:cNvGraphicFramePr>
            <a:graphicFrameLocks noChangeAspect="1"/>
          </p:cNvGraphicFramePr>
          <p:nvPr>
            <p:extLst>
              <p:ext uri="{D42A27DB-BD31-4B8C-83A1-F6EECF244321}">
                <p14:modId xmlns:p14="http://schemas.microsoft.com/office/powerpoint/2010/main" val="469083575"/>
              </p:ext>
            </p:extLst>
          </p:nvPr>
        </p:nvGraphicFramePr>
        <p:xfrm>
          <a:off x="7466013" y="2243138"/>
          <a:ext cx="1608137" cy="600075"/>
        </p:xfrm>
        <a:graphic>
          <a:graphicData uri="http://schemas.openxmlformats.org/presentationml/2006/ole">
            <mc:AlternateContent xmlns:mc="http://schemas.openxmlformats.org/markup-compatibility/2006">
              <mc:Choice xmlns:v="urn:schemas-microsoft-com:vml" Requires="v">
                <p:oleObj spid="_x0000_s2202329" name="Equation" r:id="rId17" imgW="1358900" imgH="508000" progId="Equation.DSMT4">
                  <p:embed/>
                </p:oleObj>
              </mc:Choice>
              <mc:Fallback>
                <p:oleObj name="Equation" r:id="rId17" imgW="1358900" imgH="508000" progId="Equation.DSMT4">
                  <p:embed/>
                  <p:pic>
                    <p:nvPicPr>
                      <p:cNvPr id="0" name=""/>
                      <p:cNvPicPr>
                        <a:picLocks noChangeAspect="1" noChangeArrowheads="1"/>
                      </p:cNvPicPr>
                      <p:nvPr/>
                    </p:nvPicPr>
                    <p:blipFill>
                      <a:blip r:embed="rId18"/>
                      <a:srcRect/>
                      <a:stretch>
                        <a:fillRect/>
                      </a:stretch>
                    </p:blipFill>
                    <p:spPr bwMode="auto">
                      <a:xfrm>
                        <a:off x="7466013" y="2243138"/>
                        <a:ext cx="1608137" cy="600075"/>
                      </a:xfrm>
                      <a:prstGeom prst="rect">
                        <a:avLst/>
                      </a:prstGeom>
                      <a:noFill/>
                      <a:ln>
                        <a:noFill/>
                      </a:ln>
                    </p:spPr>
                  </p:pic>
                </p:oleObj>
              </mc:Fallback>
            </mc:AlternateContent>
          </a:graphicData>
        </a:graphic>
      </p:graphicFrame>
      <p:graphicFrame>
        <p:nvGraphicFramePr>
          <p:cNvPr id="63" name="Object 62"/>
          <p:cNvGraphicFramePr>
            <a:graphicFrameLocks noChangeAspect="1"/>
          </p:cNvGraphicFramePr>
          <p:nvPr>
            <p:extLst>
              <p:ext uri="{D42A27DB-BD31-4B8C-83A1-F6EECF244321}">
                <p14:modId xmlns:p14="http://schemas.microsoft.com/office/powerpoint/2010/main" val="4286998719"/>
              </p:ext>
            </p:extLst>
          </p:nvPr>
        </p:nvGraphicFramePr>
        <p:xfrm>
          <a:off x="1135063" y="2722563"/>
          <a:ext cx="6215062" cy="3779837"/>
        </p:xfrm>
        <a:graphic>
          <a:graphicData uri="http://schemas.openxmlformats.org/presentationml/2006/ole">
            <mc:AlternateContent xmlns:mc="http://schemas.openxmlformats.org/markup-compatibility/2006">
              <mc:Choice xmlns:v="urn:schemas-microsoft-com:vml" Requires="v">
                <p:oleObj spid="_x0000_s2202330" name="Equation" r:id="rId19" imgW="3708400" imgH="2247900" progId="Equation.DSMT4">
                  <p:embed/>
                </p:oleObj>
              </mc:Choice>
              <mc:Fallback>
                <p:oleObj name="Equation" r:id="rId19" imgW="3708400" imgH="2247900" progId="Equation.DSMT4">
                  <p:embed/>
                  <p:pic>
                    <p:nvPicPr>
                      <p:cNvPr id="0" name=""/>
                      <p:cNvPicPr/>
                      <p:nvPr/>
                    </p:nvPicPr>
                    <p:blipFill>
                      <a:blip r:embed="rId20"/>
                      <a:stretch>
                        <a:fillRect/>
                      </a:stretch>
                    </p:blipFill>
                    <p:spPr>
                      <a:xfrm>
                        <a:off x="1135063" y="2722563"/>
                        <a:ext cx="6215062" cy="3779837"/>
                      </a:xfrm>
                      <a:prstGeom prst="rect">
                        <a:avLst/>
                      </a:prstGeom>
                    </p:spPr>
                  </p:pic>
                </p:oleObj>
              </mc:Fallback>
            </mc:AlternateContent>
          </a:graphicData>
        </a:graphic>
      </p:graphicFrame>
      <p:sp>
        <p:nvSpPr>
          <p:cNvPr id="2" name="TextBox 1"/>
          <p:cNvSpPr txBox="1"/>
          <p:nvPr/>
        </p:nvSpPr>
        <p:spPr>
          <a:xfrm>
            <a:off x="3606800" y="5765800"/>
            <a:ext cx="5118100" cy="707886"/>
          </a:xfrm>
          <a:prstGeom prst="rect">
            <a:avLst/>
          </a:prstGeom>
          <a:noFill/>
        </p:spPr>
        <p:txBody>
          <a:bodyPr wrap="square" rtlCol="0">
            <a:spAutoFit/>
          </a:bodyPr>
          <a:lstStyle/>
          <a:p>
            <a:r>
              <a:rPr lang="en-US" sz="2000" dirty="0">
                <a:latin typeface="Times New Roman"/>
                <a:cs typeface="Times New Roman"/>
              </a:rPr>
              <a:t>which matches the derived E-</a:t>
            </a:r>
            <a:r>
              <a:rPr lang="en-US" sz="2000" dirty="0" err="1">
                <a:latin typeface="Times New Roman"/>
                <a:cs typeface="Times New Roman"/>
              </a:rPr>
              <a:t>fld</a:t>
            </a:r>
            <a:r>
              <a:rPr lang="en-US" sz="2000" dirty="0">
                <a:latin typeface="Times New Roman"/>
                <a:cs typeface="Times New Roman"/>
              </a:rPr>
              <a:t> expression from before. </a:t>
            </a:r>
          </a:p>
        </p:txBody>
      </p:sp>
    </p:spTree>
    <p:extLst>
      <p:ext uri="{BB962C8B-B14F-4D97-AF65-F5344CB8AC3E}">
        <p14:creationId xmlns:p14="http://schemas.microsoft.com/office/powerpoint/2010/main" val="321884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dissolve">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37.)</a:t>
            </a:r>
          </a:p>
        </p:txBody>
      </p:sp>
      <p:sp>
        <p:nvSpPr>
          <p:cNvPr id="110" name="TextBox 109"/>
          <p:cNvSpPr txBox="1"/>
          <p:nvPr/>
        </p:nvSpPr>
        <p:spPr>
          <a:xfrm>
            <a:off x="456126" y="612171"/>
            <a:ext cx="4079382" cy="400110"/>
          </a:xfrm>
          <a:prstGeom prst="rect">
            <a:avLst/>
          </a:prstGeom>
          <a:noFill/>
        </p:spPr>
        <p:txBody>
          <a:bodyPr wrap="square" rtlCol="0">
            <a:spAutoFit/>
          </a:bodyPr>
          <a:lstStyle/>
          <a:p>
            <a:r>
              <a:rPr lang="en-US" sz="2000" dirty="0">
                <a:solidFill>
                  <a:srgbClr val="FF0000"/>
                </a:solidFill>
                <a:latin typeface="Apple Chancery"/>
                <a:cs typeface="Apple Chancery"/>
              </a:rPr>
              <a:t>The point here </a:t>
            </a:r>
            <a:r>
              <a:rPr lang="en-US" sz="2000" dirty="0">
                <a:latin typeface="Times New Roman"/>
                <a:cs typeface="Times New Roman"/>
              </a:rPr>
              <a:t>is that you can use </a:t>
            </a:r>
            <a:endParaRPr lang="en-US" sz="2000" dirty="0">
              <a:solidFill>
                <a:srgbClr val="0000FF"/>
              </a:solidFill>
              <a:latin typeface="Times New Roman"/>
              <a:cs typeface="Times New Roman"/>
            </a:endParaRPr>
          </a:p>
        </p:txBody>
      </p:sp>
      <p:graphicFrame>
        <p:nvGraphicFramePr>
          <p:cNvPr id="36" name="Object 35"/>
          <p:cNvGraphicFramePr>
            <a:graphicFrameLocks noChangeAspect="1"/>
          </p:cNvGraphicFramePr>
          <p:nvPr>
            <p:extLst>
              <p:ext uri="{D42A27DB-BD31-4B8C-83A1-F6EECF244321}">
                <p14:modId xmlns:p14="http://schemas.microsoft.com/office/powerpoint/2010/main" val="1899997787"/>
              </p:ext>
            </p:extLst>
          </p:nvPr>
        </p:nvGraphicFramePr>
        <p:xfrm>
          <a:off x="1704975" y="1105871"/>
          <a:ext cx="1149350" cy="661987"/>
        </p:xfrm>
        <a:graphic>
          <a:graphicData uri="http://schemas.openxmlformats.org/presentationml/2006/ole">
            <mc:AlternateContent xmlns:mc="http://schemas.openxmlformats.org/markup-compatibility/2006">
              <mc:Choice xmlns:v="urn:schemas-microsoft-com:vml" Requires="v">
                <p:oleObj spid="_x0000_s2203231" name="Equation" r:id="rId4" imgW="685800" imgH="393700" progId="Equation.DSMT4">
                  <p:embed/>
                </p:oleObj>
              </mc:Choice>
              <mc:Fallback>
                <p:oleObj name="Equation" r:id="rId4" imgW="685800" imgH="393700" progId="Equation.DSMT4">
                  <p:embed/>
                  <p:pic>
                    <p:nvPicPr>
                      <p:cNvPr id="0" name=""/>
                      <p:cNvPicPr/>
                      <p:nvPr/>
                    </p:nvPicPr>
                    <p:blipFill>
                      <a:blip r:embed="rId5"/>
                      <a:stretch>
                        <a:fillRect/>
                      </a:stretch>
                    </p:blipFill>
                    <p:spPr>
                      <a:xfrm>
                        <a:off x="1704975" y="1105871"/>
                        <a:ext cx="1149350" cy="661987"/>
                      </a:xfrm>
                      <a:prstGeom prst="rect">
                        <a:avLst/>
                      </a:prstGeom>
                    </p:spPr>
                  </p:pic>
                </p:oleObj>
              </mc:Fallback>
            </mc:AlternateContent>
          </a:graphicData>
        </a:graphic>
      </p:graphicFrame>
      <p:graphicFrame>
        <p:nvGraphicFramePr>
          <p:cNvPr id="28" name="Object 2"/>
          <p:cNvGraphicFramePr>
            <a:graphicFrameLocks noChangeAspect="1"/>
          </p:cNvGraphicFramePr>
          <p:nvPr>
            <p:extLst>
              <p:ext uri="{D42A27DB-BD31-4B8C-83A1-F6EECF244321}">
                <p14:modId xmlns:p14="http://schemas.microsoft.com/office/powerpoint/2010/main" val="4015995614"/>
              </p:ext>
            </p:extLst>
          </p:nvPr>
        </p:nvGraphicFramePr>
        <p:xfrm>
          <a:off x="7922008" y="1993154"/>
          <a:ext cx="467366" cy="250375"/>
        </p:xfrm>
        <a:graphic>
          <a:graphicData uri="http://schemas.openxmlformats.org/presentationml/2006/ole">
            <mc:AlternateContent xmlns:mc="http://schemas.openxmlformats.org/markup-compatibility/2006">
              <mc:Choice xmlns:v="urn:schemas-microsoft-com:vml" Requires="v">
                <p:oleObj spid="_x0000_s2203232" name="Equation" r:id="rId6" imgW="355600" imgH="190500" progId="Equation.DSMT4">
                  <p:embed/>
                </p:oleObj>
              </mc:Choice>
              <mc:Fallback>
                <p:oleObj name="Equation" r:id="rId6" imgW="355600" imgH="1905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2008" y="1993154"/>
                        <a:ext cx="467366" cy="250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cxnSp>
        <p:nvCxnSpPr>
          <p:cNvPr id="29" name="Straight Connector 28"/>
          <p:cNvCxnSpPr/>
          <p:nvPr/>
        </p:nvCxnSpPr>
        <p:spPr>
          <a:xfrm>
            <a:off x="5105798" y="155308"/>
            <a:ext cx="0" cy="3476892"/>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4535508" y="1907144"/>
            <a:ext cx="4468792" cy="248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31" name="Object 2"/>
          <p:cNvGraphicFramePr>
            <a:graphicFrameLocks noChangeAspect="1"/>
          </p:cNvGraphicFramePr>
          <p:nvPr>
            <p:extLst>
              <p:ext uri="{D42A27DB-BD31-4B8C-83A1-F6EECF244321}">
                <p14:modId xmlns:p14="http://schemas.microsoft.com/office/powerpoint/2010/main" val="3028271137"/>
              </p:ext>
            </p:extLst>
          </p:nvPr>
        </p:nvGraphicFramePr>
        <p:xfrm>
          <a:off x="8077107" y="1800913"/>
          <a:ext cx="192241" cy="192241"/>
        </p:xfrm>
        <a:graphic>
          <a:graphicData uri="http://schemas.openxmlformats.org/presentationml/2006/ole">
            <mc:AlternateContent xmlns:mc="http://schemas.openxmlformats.org/markup-compatibility/2006">
              <mc:Choice xmlns:v="urn:schemas-microsoft-com:vml" Requires="v">
                <p:oleObj spid="_x0000_s2203233" name="Equation" r:id="rId8" imgW="127000" imgH="127000" progId="Equation.DSMT4">
                  <p:embed/>
                </p:oleObj>
              </mc:Choice>
              <mc:Fallback>
                <p:oleObj name="Equation" r:id="rId8" imgW="127000" imgH="1270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77107" y="1800913"/>
                        <a:ext cx="192241" cy="1922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32" name="Donut 31"/>
          <p:cNvSpPr/>
          <p:nvPr/>
        </p:nvSpPr>
        <p:spPr>
          <a:xfrm>
            <a:off x="4866765" y="468888"/>
            <a:ext cx="469085" cy="2877909"/>
          </a:xfrm>
          <a:prstGeom prst="donut">
            <a:avLst/>
          </a:prstGeom>
          <a:solidFill>
            <a:srgbClr val="FF0000"/>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33" name="Straight Connector 32"/>
          <p:cNvCxnSpPr>
            <a:stCxn id="41" idx="13"/>
          </p:cNvCxnSpPr>
          <p:nvPr/>
        </p:nvCxnSpPr>
        <p:spPr>
          <a:xfrm>
            <a:off x="5135208" y="537547"/>
            <a:ext cx="3020483" cy="1372001"/>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34" name="Object 2"/>
          <p:cNvGraphicFramePr>
            <a:graphicFrameLocks noChangeAspect="1"/>
          </p:cNvGraphicFramePr>
          <p:nvPr>
            <p:extLst>
              <p:ext uri="{D42A27DB-BD31-4B8C-83A1-F6EECF244321}">
                <p14:modId xmlns:p14="http://schemas.microsoft.com/office/powerpoint/2010/main" val="3715156733"/>
              </p:ext>
            </p:extLst>
          </p:nvPr>
        </p:nvGraphicFramePr>
        <p:xfrm>
          <a:off x="5173663" y="223838"/>
          <a:ext cx="279400" cy="279400"/>
        </p:xfrm>
        <a:graphic>
          <a:graphicData uri="http://schemas.openxmlformats.org/presentationml/2006/ole">
            <mc:AlternateContent xmlns:mc="http://schemas.openxmlformats.org/markup-compatibility/2006">
              <mc:Choice xmlns:v="urn:schemas-microsoft-com:vml" Requires="v">
                <p:oleObj spid="_x0000_s2203234" name="Equation" r:id="rId10" imgW="203200" imgH="203200" progId="Equation.DSMT4">
                  <p:embed/>
                </p:oleObj>
              </mc:Choice>
              <mc:Fallback>
                <p:oleObj name="Equation" r:id="rId10" imgW="203200" imgH="203200" progId="Equation.DSMT4">
                  <p:embed/>
                  <p:pic>
                    <p:nvPicPr>
                      <p:cNvPr id="0" name=""/>
                      <p:cNvPicPr>
                        <a:picLocks noChangeAspect="1" noChangeArrowheads="1"/>
                      </p:cNvPicPr>
                      <p:nvPr/>
                    </p:nvPicPr>
                    <p:blipFill>
                      <a:blip r:embed="rId11"/>
                      <a:srcRect/>
                      <a:stretch>
                        <a:fillRect/>
                      </a:stretch>
                    </p:blipFill>
                    <p:spPr bwMode="auto">
                      <a:xfrm>
                        <a:off x="5173663" y="223838"/>
                        <a:ext cx="279400" cy="279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cxnSp>
        <p:nvCxnSpPr>
          <p:cNvPr id="35" name="Straight Arrow Connector 34"/>
          <p:cNvCxnSpPr/>
          <p:nvPr/>
        </p:nvCxnSpPr>
        <p:spPr>
          <a:xfrm rot="10800000">
            <a:off x="6373459" y="1105872"/>
            <a:ext cx="1703649" cy="775872"/>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aphicFrame>
        <p:nvGraphicFramePr>
          <p:cNvPr id="40" name="Object 2"/>
          <p:cNvGraphicFramePr>
            <a:graphicFrameLocks noChangeAspect="1"/>
          </p:cNvGraphicFramePr>
          <p:nvPr>
            <p:extLst>
              <p:ext uri="{D42A27DB-BD31-4B8C-83A1-F6EECF244321}">
                <p14:modId xmlns:p14="http://schemas.microsoft.com/office/powerpoint/2010/main" val="841003663"/>
              </p:ext>
            </p:extLst>
          </p:nvPr>
        </p:nvGraphicFramePr>
        <p:xfrm>
          <a:off x="6611054" y="804124"/>
          <a:ext cx="373062" cy="319088"/>
        </p:xfrm>
        <a:graphic>
          <a:graphicData uri="http://schemas.openxmlformats.org/presentationml/2006/ole">
            <mc:AlternateContent xmlns:mc="http://schemas.openxmlformats.org/markup-compatibility/2006">
              <mc:Choice xmlns:v="urn:schemas-microsoft-com:vml" Requires="v">
                <p:oleObj spid="_x0000_s2203235" name="Equation" r:id="rId12" imgW="266700" imgH="228600" progId="Equation.DSMT4">
                  <p:embed/>
                </p:oleObj>
              </mc:Choice>
              <mc:Fallback>
                <p:oleObj name="Equation" r:id="rId12" imgW="266700" imgH="228600" progId="Equation.DSMT4">
                  <p:embed/>
                  <p:pic>
                    <p:nvPicPr>
                      <p:cNvPr id="0" name=""/>
                      <p:cNvPicPr>
                        <a:picLocks noChangeAspect="1" noChangeArrowheads="1"/>
                      </p:cNvPicPr>
                      <p:nvPr/>
                    </p:nvPicPr>
                    <p:blipFill>
                      <a:blip r:embed="rId13"/>
                      <a:srcRect/>
                      <a:stretch>
                        <a:fillRect/>
                      </a:stretch>
                    </p:blipFill>
                    <p:spPr bwMode="auto">
                      <a:xfrm>
                        <a:off x="6611054" y="804124"/>
                        <a:ext cx="373062" cy="3190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41" name="Freeform 40"/>
          <p:cNvSpPr/>
          <p:nvPr/>
        </p:nvSpPr>
        <p:spPr>
          <a:xfrm>
            <a:off x="5045779" y="471262"/>
            <a:ext cx="111654" cy="108117"/>
          </a:xfrm>
          <a:custGeom>
            <a:avLst/>
            <a:gdLst>
              <a:gd name="connsiteX0" fmla="*/ 529 w 111654"/>
              <a:gd name="connsiteY0" fmla="*/ 50410 h 108117"/>
              <a:gd name="connsiteX1" fmla="*/ 6879 w 111654"/>
              <a:gd name="connsiteY1" fmla="*/ 40885 h 108117"/>
              <a:gd name="connsiteX2" fmla="*/ 10054 w 111654"/>
              <a:gd name="connsiteY2" fmla="*/ 31360 h 108117"/>
              <a:gd name="connsiteX3" fmla="*/ 19579 w 111654"/>
              <a:gd name="connsiteY3" fmla="*/ 28185 h 108117"/>
              <a:gd name="connsiteX4" fmla="*/ 25929 w 111654"/>
              <a:gd name="connsiteY4" fmla="*/ 15485 h 108117"/>
              <a:gd name="connsiteX5" fmla="*/ 35454 w 111654"/>
              <a:gd name="connsiteY5" fmla="*/ 12310 h 108117"/>
              <a:gd name="connsiteX6" fmla="*/ 54504 w 111654"/>
              <a:gd name="connsiteY6" fmla="*/ 2785 h 108117"/>
              <a:gd name="connsiteX7" fmla="*/ 79904 w 111654"/>
              <a:gd name="connsiteY7" fmla="*/ 5960 h 108117"/>
              <a:gd name="connsiteX8" fmla="*/ 83079 w 111654"/>
              <a:gd name="connsiteY8" fmla="*/ 15485 h 108117"/>
              <a:gd name="connsiteX9" fmla="*/ 89429 w 111654"/>
              <a:gd name="connsiteY9" fmla="*/ 25010 h 108117"/>
              <a:gd name="connsiteX10" fmla="*/ 92604 w 111654"/>
              <a:gd name="connsiteY10" fmla="*/ 34535 h 108117"/>
              <a:gd name="connsiteX11" fmla="*/ 111654 w 111654"/>
              <a:gd name="connsiteY11" fmla="*/ 44060 h 108117"/>
              <a:gd name="connsiteX12" fmla="*/ 108479 w 111654"/>
              <a:gd name="connsiteY12" fmla="*/ 53585 h 108117"/>
              <a:gd name="connsiteX13" fmla="*/ 89429 w 111654"/>
              <a:gd name="connsiteY13" fmla="*/ 66285 h 108117"/>
              <a:gd name="connsiteX14" fmla="*/ 73554 w 111654"/>
              <a:gd name="connsiteY14" fmla="*/ 94860 h 108117"/>
              <a:gd name="connsiteX15" fmla="*/ 57679 w 111654"/>
              <a:gd name="connsiteY15" fmla="*/ 107560 h 108117"/>
              <a:gd name="connsiteX16" fmla="*/ 29104 w 111654"/>
              <a:gd name="connsiteY16" fmla="*/ 85335 h 108117"/>
              <a:gd name="connsiteX17" fmla="*/ 22754 w 111654"/>
              <a:gd name="connsiteY17" fmla="*/ 75810 h 108117"/>
              <a:gd name="connsiteX18" fmla="*/ 19579 w 111654"/>
              <a:gd name="connsiteY18" fmla="*/ 66285 h 108117"/>
              <a:gd name="connsiteX19" fmla="*/ 10054 w 111654"/>
              <a:gd name="connsiteY19" fmla="*/ 63110 h 108117"/>
              <a:gd name="connsiteX20" fmla="*/ 529 w 111654"/>
              <a:gd name="connsiteY20" fmla="*/ 50410 h 10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54" h="108117">
                <a:moveTo>
                  <a:pt x="529" y="50410"/>
                </a:moveTo>
                <a:cubicBezTo>
                  <a:pt x="0" y="46706"/>
                  <a:pt x="5172" y="44298"/>
                  <a:pt x="6879" y="40885"/>
                </a:cubicBezTo>
                <a:cubicBezTo>
                  <a:pt x="8376" y="37892"/>
                  <a:pt x="7687" y="33727"/>
                  <a:pt x="10054" y="31360"/>
                </a:cubicBezTo>
                <a:cubicBezTo>
                  <a:pt x="12421" y="28993"/>
                  <a:pt x="16404" y="29243"/>
                  <a:pt x="19579" y="28185"/>
                </a:cubicBezTo>
                <a:cubicBezTo>
                  <a:pt x="21696" y="23952"/>
                  <a:pt x="22582" y="18832"/>
                  <a:pt x="25929" y="15485"/>
                </a:cubicBezTo>
                <a:cubicBezTo>
                  <a:pt x="28296" y="13118"/>
                  <a:pt x="32461" y="13807"/>
                  <a:pt x="35454" y="12310"/>
                </a:cubicBezTo>
                <a:cubicBezTo>
                  <a:pt x="60073" y="0"/>
                  <a:pt x="30563" y="10765"/>
                  <a:pt x="54504" y="2785"/>
                </a:cubicBezTo>
                <a:cubicBezTo>
                  <a:pt x="62971" y="3843"/>
                  <a:pt x="72107" y="2495"/>
                  <a:pt x="79904" y="5960"/>
                </a:cubicBezTo>
                <a:cubicBezTo>
                  <a:pt x="82962" y="7319"/>
                  <a:pt x="81582" y="12492"/>
                  <a:pt x="83079" y="15485"/>
                </a:cubicBezTo>
                <a:cubicBezTo>
                  <a:pt x="84786" y="18898"/>
                  <a:pt x="87722" y="21597"/>
                  <a:pt x="89429" y="25010"/>
                </a:cubicBezTo>
                <a:cubicBezTo>
                  <a:pt x="90926" y="28003"/>
                  <a:pt x="90513" y="31922"/>
                  <a:pt x="92604" y="34535"/>
                </a:cubicBezTo>
                <a:cubicBezTo>
                  <a:pt x="97080" y="40130"/>
                  <a:pt x="105379" y="41968"/>
                  <a:pt x="111654" y="44060"/>
                </a:cubicBezTo>
                <a:cubicBezTo>
                  <a:pt x="110596" y="47235"/>
                  <a:pt x="110846" y="51218"/>
                  <a:pt x="108479" y="53585"/>
                </a:cubicBezTo>
                <a:cubicBezTo>
                  <a:pt x="103083" y="58981"/>
                  <a:pt x="89429" y="66285"/>
                  <a:pt x="89429" y="66285"/>
                </a:cubicBezTo>
                <a:cubicBezTo>
                  <a:pt x="79297" y="96680"/>
                  <a:pt x="89396" y="75849"/>
                  <a:pt x="73554" y="94860"/>
                </a:cubicBezTo>
                <a:cubicBezTo>
                  <a:pt x="62507" y="108117"/>
                  <a:pt x="73316" y="102348"/>
                  <a:pt x="57679" y="107560"/>
                </a:cubicBezTo>
                <a:cubicBezTo>
                  <a:pt x="44404" y="98710"/>
                  <a:pt x="38430" y="96526"/>
                  <a:pt x="29104" y="85335"/>
                </a:cubicBezTo>
                <a:cubicBezTo>
                  <a:pt x="26661" y="82404"/>
                  <a:pt x="24461" y="79223"/>
                  <a:pt x="22754" y="75810"/>
                </a:cubicBezTo>
                <a:cubicBezTo>
                  <a:pt x="21257" y="72817"/>
                  <a:pt x="21946" y="68652"/>
                  <a:pt x="19579" y="66285"/>
                </a:cubicBezTo>
                <a:cubicBezTo>
                  <a:pt x="17212" y="63918"/>
                  <a:pt x="13229" y="64168"/>
                  <a:pt x="10054" y="63110"/>
                </a:cubicBezTo>
                <a:cubicBezTo>
                  <a:pt x="5932" y="50745"/>
                  <a:pt x="1058" y="54114"/>
                  <a:pt x="529" y="50410"/>
                </a:cubicBezTo>
                <a:close/>
              </a:path>
            </a:pathLst>
          </a:cu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aphicFrame>
        <p:nvGraphicFramePr>
          <p:cNvPr id="42" name="Object 2"/>
          <p:cNvGraphicFramePr>
            <a:graphicFrameLocks noChangeAspect="1"/>
          </p:cNvGraphicFramePr>
          <p:nvPr>
            <p:extLst>
              <p:ext uri="{D42A27DB-BD31-4B8C-83A1-F6EECF244321}">
                <p14:modId xmlns:p14="http://schemas.microsoft.com/office/powerpoint/2010/main" val="1979510519"/>
              </p:ext>
            </p:extLst>
          </p:nvPr>
        </p:nvGraphicFramePr>
        <p:xfrm>
          <a:off x="4998684" y="1338263"/>
          <a:ext cx="209550" cy="209550"/>
        </p:xfrm>
        <a:graphic>
          <a:graphicData uri="http://schemas.openxmlformats.org/presentationml/2006/ole">
            <mc:AlternateContent xmlns:mc="http://schemas.openxmlformats.org/markup-compatibility/2006">
              <mc:Choice xmlns:v="urn:schemas-microsoft-com:vml" Requires="v">
                <p:oleObj spid="_x0000_s2203236" name="Equation" r:id="rId14" imgW="152400" imgH="152400" progId="Equation.DSMT4">
                  <p:embed/>
                </p:oleObj>
              </mc:Choice>
              <mc:Fallback>
                <p:oleObj name="Equation" r:id="rId14" imgW="152400" imgH="152400" progId="Equation.DSMT4">
                  <p:embed/>
                  <p:pic>
                    <p:nvPicPr>
                      <p:cNvPr id="0" name=""/>
                      <p:cNvPicPr>
                        <a:picLocks noChangeAspect="1" noChangeArrowheads="1"/>
                      </p:cNvPicPr>
                      <p:nvPr/>
                    </p:nvPicPr>
                    <p:blipFill>
                      <a:blip r:embed="rId15"/>
                      <a:srcRect/>
                      <a:stretch>
                        <a:fillRect/>
                      </a:stretch>
                    </p:blipFill>
                    <p:spPr bwMode="auto">
                      <a:xfrm>
                        <a:off x="4998684" y="1338263"/>
                        <a:ext cx="209550" cy="209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44" name="Freeform 43"/>
          <p:cNvSpPr/>
          <p:nvPr/>
        </p:nvSpPr>
        <p:spPr>
          <a:xfrm flipV="1">
            <a:off x="5052129" y="3228974"/>
            <a:ext cx="111654" cy="133001"/>
          </a:xfrm>
          <a:custGeom>
            <a:avLst/>
            <a:gdLst>
              <a:gd name="connsiteX0" fmla="*/ 529 w 111654"/>
              <a:gd name="connsiteY0" fmla="*/ 50410 h 108117"/>
              <a:gd name="connsiteX1" fmla="*/ 6879 w 111654"/>
              <a:gd name="connsiteY1" fmla="*/ 40885 h 108117"/>
              <a:gd name="connsiteX2" fmla="*/ 10054 w 111654"/>
              <a:gd name="connsiteY2" fmla="*/ 31360 h 108117"/>
              <a:gd name="connsiteX3" fmla="*/ 19579 w 111654"/>
              <a:gd name="connsiteY3" fmla="*/ 28185 h 108117"/>
              <a:gd name="connsiteX4" fmla="*/ 25929 w 111654"/>
              <a:gd name="connsiteY4" fmla="*/ 15485 h 108117"/>
              <a:gd name="connsiteX5" fmla="*/ 35454 w 111654"/>
              <a:gd name="connsiteY5" fmla="*/ 12310 h 108117"/>
              <a:gd name="connsiteX6" fmla="*/ 54504 w 111654"/>
              <a:gd name="connsiteY6" fmla="*/ 2785 h 108117"/>
              <a:gd name="connsiteX7" fmla="*/ 79904 w 111654"/>
              <a:gd name="connsiteY7" fmla="*/ 5960 h 108117"/>
              <a:gd name="connsiteX8" fmla="*/ 83079 w 111654"/>
              <a:gd name="connsiteY8" fmla="*/ 15485 h 108117"/>
              <a:gd name="connsiteX9" fmla="*/ 89429 w 111654"/>
              <a:gd name="connsiteY9" fmla="*/ 25010 h 108117"/>
              <a:gd name="connsiteX10" fmla="*/ 92604 w 111654"/>
              <a:gd name="connsiteY10" fmla="*/ 34535 h 108117"/>
              <a:gd name="connsiteX11" fmla="*/ 111654 w 111654"/>
              <a:gd name="connsiteY11" fmla="*/ 44060 h 108117"/>
              <a:gd name="connsiteX12" fmla="*/ 108479 w 111654"/>
              <a:gd name="connsiteY12" fmla="*/ 53585 h 108117"/>
              <a:gd name="connsiteX13" fmla="*/ 89429 w 111654"/>
              <a:gd name="connsiteY13" fmla="*/ 66285 h 108117"/>
              <a:gd name="connsiteX14" fmla="*/ 73554 w 111654"/>
              <a:gd name="connsiteY14" fmla="*/ 94860 h 108117"/>
              <a:gd name="connsiteX15" fmla="*/ 57679 w 111654"/>
              <a:gd name="connsiteY15" fmla="*/ 107560 h 108117"/>
              <a:gd name="connsiteX16" fmla="*/ 29104 w 111654"/>
              <a:gd name="connsiteY16" fmla="*/ 85335 h 108117"/>
              <a:gd name="connsiteX17" fmla="*/ 22754 w 111654"/>
              <a:gd name="connsiteY17" fmla="*/ 75810 h 108117"/>
              <a:gd name="connsiteX18" fmla="*/ 19579 w 111654"/>
              <a:gd name="connsiteY18" fmla="*/ 66285 h 108117"/>
              <a:gd name="connsiteX19" fmla="*/ 10054 w 111654"/>
              <a:gd name="connsiteY19" fmla="*/ 63110 h 108117"/>
              <a:gd name="connsiteX20" fmla="*/ 529 w 111654"/>
              <a:gd name="connsiteY20" fmla="*/ 50410 h 10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54" h="108117">
                <a:moveTo>
                  <a:pt x="529" y="50410"/>
                </a:moveTo>
                <a:cubicBezTo>
                  <a:pt x="0" y="46706"/>
                  <a:pt x="5172" y="44298"/>
                  <a:pt x="6879" y="40885"/>
                </a:cubicBezTo>
                <a:cubicBezTo>
                  <a:pt x="8376" y="37892"/>
                  <a:pt x="7687" y="33727"/>
                  <a:pt x="10054" y="31360"/>
                </a:cubicBezTo>
                <a:cubicBezTo>
                  <a:pt x="12421" y="28993"/>
                  <a:pt x="16404" y="29243"/>
                  <a:pt x="19579" y="28185"/>
                </a:cubicBezTo>
                <a:cubicBezTo>
                  <a:pt x="21696" y="23952"/>
                  <a:pt x="22582" y="18832"/>
                  <a:pt x="25929" y="15485"/>
                </a:cubicBezTo>
                <a:cubicBezTo>
                  <a:pt x="28296" y="13118"/>
                  <a:pt x="32461" y="13807"/>
                  <a:pt x="35454" y="12310"/>
                </a:cubicBezTo>
                <a:cubicBezTo>
                  <a:pt x="60073" y="0"/>
                  <a:pt x="30563" y="10765"/>
                  <a:pt x="54504" y="2785"/>
                </a:cubicBezTo>
                <a:cubicBezTo>
                  <a:pt x="62971" y="3843"/>
                  <a:pt x="72107" y="2495"/>
                  <a:pt x="79904" y="5960"/>
                </a:cubicBezTo>
                <a:cubicBezTo>
                  <a:pt x="82962" y="7319"/>
                  <a:pt x="81582" y="12492"/>
                  <a:pt x="83079" y="15485"/>
                </a:cubicBezTo>
                <a:cubicBezTo>
                  <a:pt x="84786" y="18898"/>
                  <a:pt x="87722" y="21597"/>
                  <a:pt x="89429" y="25010"/>
                </a:cubicBezTo>
                <a:cubicBezTo>
                  <a:pt x="90926" y="28003"/>
                  <a:pt x="90513" y="31922"/>
                  <a:pt x="92604" y="34535"/>
                </a:cubicBezTo>
                <a:cubicBezTo>
                  <a:pt x="97080" y="40130"/>
                  <a:pt x="105379" y="41968"/>
                  <a:pt x="111654" y="44060"/>
                </a:cubicBezTo>
                <a:cubicBezTo>
                  <a:pt x="110596" y="47235"/>
                  <a:pt x="110846" y="51218"/>
                  <a:pt x="108479" y="53585"/>
                </a:cubicBezTo>
                <a:cubicBezTo>
                  <a:pt x="103083" y="58981"/>
                  <a:pt x="89429" y="66285"/>
                  <a:pt x="89429" y="66285"/>
                </a:cubicBezTo>
                <a:cubicBezTo>
                  <a:pt x="79297" y="96680"/>
                  <a:pt x="89396" y="75849"/>
                  <a:pt x="73554" y="94860"/>
                </a:cubicBezTo>
                <a:cubicBezTo>
                  <a:pt x="62507" y="108117"/>
                  <a:pt x="73316" y="102348"/>
                  <a:pt x="57679" y="107560"/>
                </a:cubicBezTo>
                <a:cubicBezTo>
                  <a:pt x="44404" y="98710"/>
                  <a:pt x="38430" y="96526"/>
                  <a:pt x="29104" y="85335"/>
                </a:cubicBezTo>
                <a:cubicBezTo>
                  <a:pt x="26661" y="82404"/>
                  <a:pt x="24461" y="79223"/>
                  <a:pt x="22754" y="75810"/>
                </a:cubicBezTo>
                <a:cubicBezTo>
                  <a:pt x="21257" y="72817"/>
                  <a:pt x="21946" y="68652"/>
                  <a:pt x="19579" y="66285"/>
                </a:cubicBezTo>
                <a:cubicBezTo>
                  <a:pt x="17212" y="63918"/>
                  <a:pt x="13229" y="64168"/>
                  <a:pt x="10054" y="63110"/>
                </a:cubicBezTo>
                <a:cubicBezTo>
                  <a:pt x="5932" y="50745"/>
                  <a:pt x="1058" y="54114"/>
                  <a:pt x="529" y="50410"/>
                </a:cubicBezTo>
                <a:close/>
              </a:path>
            </a:pathLst>
          </a:custGeom>
          <a:solidFill>
            <a:srgbClr val="FFF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47" name="Straight Connector 46"/>
          <p:cNvCxnSpPr>
            <a:stCxn id="44" idx="13"/>
          </p:cNvCxnSpPr>
          <p:nvPr/>
        </p:nvCxnSpPr>
        <p:spPr>
          <a:xfrm flipV="1">
            <a:off x="5141558" y="1923692"/>
            <a:ext cx="3020483" cy="1356742"/>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rot="5400000" flipH="1" flipV="1">
            <a:off x="5960122" y="1510355"/>
            <a:ext cx="775873" cy="1588"/>
          </a:xfrm>
          <a:prstGeom prst="straightConnector1">
            <a:avLst/>
          </a:prstGeom>
          <a:ln w="28575"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rot="16200000" flipH="1">
            <a:off x="5958532" y="2338637"/>
            <a:ext cx="775873" cy="1588"/>
          </a:xfrm>
          <a:prstGeom prst="straightConnector1">
            <a:avLst/>
          </a:prstGeom>
          <a:ln w="28575"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rot="10800000">
            <a:off x="6348854" y="1889322"/>
            <a:ext cx="1639355" cy="8970"/>
          </a:xfrm>
          <a:prstGeom prst="straightConnector1">
            <a:avLst/>
          </a:prstGeom>
          <a:ln w="28575"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rot="10800000" flipV="1">
            <a:off x="6348853" y="1936389"/>
            <a:ext cx="1639356" cy="2406"/>
          </a:xfrm>
          <a:prstGeom prst="straightConnector1">
            <a:avLst/>
          </a:prstGeom>
          <a:ln w="28575"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rot="10800000" flipV="1">
            <a:off x="6373459" y="1952428"/>
            <a:ext cx="1703649" cy="775872"/>
          </a:xfrm>
          <a:prstGeom prst="straightConnector1">
            <a:avLst/>
          </a:prstGeom>
          <a:ln w="28575"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aphicFrame>
        <p:nvGraphicFramePr>
          <p:cNvPr id="61" name="Object 2"/>
          <p:cNvGraphicFramePr>
            <a:graphicFrameLocks noChangeAspect="1"/>
          </p:cNvGraphicFramePr>
          <p:nvPr>
            <p:extLst>
              <p:ext uri="{D42A27DB-BD31-4B8C-83A1-F6EECF244321}">
                <p14:modId xmlns:p14="http://schemas.microsoft.com/office/powerpoint/2010/main" val="2101477902"/>
              </p:ext>
            </p:extLst>
          </p:nvPr>
        </p:nvGraphicFramePr>
        <p:xfrm>
          <a:off x="4719284" y="3304822"/>
          <a:ext cx="279400" cy="279400"/>
        </p:xfrm>
        <a:graphic>
          <a:graphicData uri="http://schemas.openxmlformats.org/presentationml/2006/ole">
            <mc:AlternateContent xmlns:mc="http://schemas.openxmlformats.org/markup-compatibility/2006">
              <mc:Choice xmlns:v="urn:schemas-microsoft-com:vml" Requires="v">
                <p:oleObj spid="_x0000_s2203237" name="Equation" r:id="rId16" imgW="203200" imgH="203200" progId="Equation.DSMT4">
                  <p:embed/>
                </p:oleObj>
              </mc:Choice>
              <mc:Fallback>
                <p:oleObj name="Equation" r:id="rId16" imgW="203200" imgH="203200" progId="Equation.DSMT4">
                  <p:embed/>
                  <p:pic>
                    <p:nvPicPr>
                      <p:cNvPr id="0" name=""/>
                      <p:cNvPicPr>
                        <a:picLocks noChangeAspect="1" noChangeArrowheads="1"/>
                      </p:cNvPicPr>
                      <p:nvPr/>
                    </p:nvPicPr>
                    <p:blipFill>
                      <a:blip r:embed="rId11"/>
                      <a:srcRect/>
                      <a:stretch>
                        <a:fillRect/>
                      </a:stretch>
                    </p:blipFill>
                    <p:spPr bwMode="auto">
                      <a:xfrm>
                        <a:off x="4719284" y="3304822"/>
                        <a:ext cx="279400" cy="279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graphicFrame>
        <p:nvGraphicFramePr>
          <p:cNvPr id="62" name="Object 2"/>
          <p:cNvGraphicFramePr>
            <a:graphicFrameLocks noChangeAspect="1"/>
          </p:cNvGraphicFramePr>
          <p:nvPr>
            <p:extLst>
              <p:ext uri="{D42A27DB-BD31-4B8C-83A1-F6EECF244321}">
                <p14:modId xmlns:p14="http://schemas.microsoft.com/office/powerpoint/2010/main" val="2358575937"/>
              </p:ext>
            </p:extLst>
          </p:nvPr>
        </p:nvGraphicFramePr>
        <p:xfrm>
          <a:off x="7466013" y="2243138"/>
          <a:ext cx="1608137" cy="600075"/>
        </p:xfrm>
        <a:graphic>
          <a:graphicData uri="http://schemas.openxmlformats.org/presentationml/2006/ole">
            <mc:AlternateContent xmlns:mc="http://schemas.openxmlformats.org/markup-compatibility/2006">
              <mc:Choice xmlns:v="urn:schemas-microsoft-com:vml" Requires="v">
                <p:oleObj spid="_x0000_s2203238" name="Equation" r:id="rId17" imgW="1358900" imgH="508000" progId="Equation.DSMT4">
                  <p:embed/>
                </p:oleObj>
              </mc:Choice>
              <mc:Fallback>
                <p:oleObj name="Equation" r:id="rId17" imgW="1358900" imgH="508000" progId="Equation.DSMT4">
                  <p:embed/>
                  <p:pic>
                    <p:nvPicPr>
                      <p:cNvPr id="0" name=""/>
                      <p:cNvPicPr>
                        <a:picLocks noChangeAspect="1" noChangeArrowheads="1"/>
                      </p:cNvPicPr>
                      <p:nvPr/>
                    </p:nvPicPr>
                    <p:blipFill>
                      <a:blip r:embed="rId18"/>
                      <a:srcRect/>
                      <a:stretch>
                        <a:fillRect/>
                      </a:stretch>
                    </p:blipFill>
                    <p:spPr bwMode="auto">
                      <a:xfrm>
                        <a:off x="7466013" y="2243138"/>
                        <a:ext cx="1608137" cy="600075"/>
                      </a:xfrm>
                      <a:prstGeom prst="rect">
                        <a:avLst/>
                      </a:prstGeom>
                      <a:noFill/>
                      <a:ln>
                        <a:noFill/>
                      </a:ln>
                    </p:spPr>
                  </p:pic>
                </p:oleObj>
              </mc:Fallback>
            </mc:AlternateContent>
          </a:graphicData>
        </a:graphic>
      </p:graphicFrame>
      <p:sp>
        <p:nvSpPr>
          <p:cNvPr id="37" name="TextBox 36"/>
          <p:cNvSpPr txBox="1"/>
          <p:nvPr/>
        </p:nvSpPr>
        <p:spPr>
          <a:xfrm>
            <a:off x="456126" y="1843028"/>
            <a:ext cx="4079382" cy="2246769"/>
          </a:xfrm>
          <a:prstGeom prst="rect">
            <a:avLst/>
          </a:prstGeom>
          <a:noFill/>
        </p:spPr>
        <p:txBody>
          <a:bodyPr wrap="square" rtlCol="0">
            <a:spAutoFit/>
          </a:bodyPr>
          <a:lstStyle/>
          <a:p>
            <a:r>
              <a:rPr lang="en-US" sz="2000" dirty="0">
                <a:latin typeface="Times New Roman"/>
                <a:cs typeface="Times New Roman"/>
              </a:rPr>
              <a:t>even if we </a:t>
            </a:r>
            <a:r>
              <a:rPr lang="en-US" sz="2000" dirty="0">
                <a:solidFill>
                  <a:srgbClr val="0000FF"/>
                </a:solidFill>
                <a:latin typeface="Times New Roman"/>
                <a:cs typeface="Times New Roman"/>
              </a:rPr>
              <a:t>don’t have </a:t>
            </a:r>
            <a:r>
              <a:rPr lang="en-US" sz="2000" dirty="0">
                <a:latin typeface="Times New Roman"/>
                <a:cs typeface="Times New Roman"/>
              </a:rPr>
              <a:t>a </a:t>
            </a:r>
            <a:r>
              <a:rPr lang="en-US" sz="2000" dirty="0">
                <a:solidFill>
                  <a:srgbClr val="0000FF"/>
                </a:solidFill>
                <a:latin typeface="Times New Roman"/>
                <a:cs typeface="Times New Roman"/>
              </a:rPr>
              <a:t>general expression </a:t>
            </a:r>
            <a:r>
              <a:rPr lang="en-US" sz="2000" dirty="0">
                <a:latin typeface="Times New Roman"/>
                <a:cs typeface="Times New Roman"/>
              </a:rPr>
              <a:t>for </a:t>
            </a:r>
            <a:r>
              <a:rPr lang="en-US" sz="2000" i="1" dirty="0">
                <a:solidFill>
                  <a:srgbClr val="FF0000"/>
                </a:solidFill>
                <a:latin typeface="Times New Roman"/>
                <a:cs typeface="Times New Roman"/>
              </a:rPr>
              <a:t>V(r)</a:t>
            </a:r>
            <a:r>
              <a:rPr lang="en-US" sz="2000" dirty="0">
                <a:latin typeface="Times New Roman"/>
                <a:cs typeface="Times New Roman"/>
              </a:rPr>
              <a:t>.  The key is in whether the </a:t>
            </a:r>
            <a:r>
              <a:rPr lang="en-US" sz="2000" dirty="0">
                <a:solidFill>
                  <a:srgbClr val="0000FF"/>
                </a:solidFill>
                <a:latin typeface="Times New Roman"/>
                <a:cs typeface="Times New Roman"/>
              </a:rPr>
              <a:t>charge involved </a:t>
            </a:r>
            <a:r>
              <a:rPr lang="en-US" sz="2000" dirty="0">
                <a:latin typeface="Times New Roman"/>
                <a:cs typeface="Times New Roman"/>
              </a:rPr>
              <a:t>is </a:t>
            </a:r>
            <a:r>
              <a:rPr lang="en-US" sz="2000" dirty="0">
                <a:solidFill>
                  <a:srgbClr val="0000FF"/>
                </a:solidFill>
                <a:latin typeface="Times New Roman"/>
                <a:cs typeface="Times New Roman"/>
              </a:rPr>
              <a:t>all the same kind</a:t>
            </a:r>
            <a:r>
              <a:rPr lang="en-US" sz="2000" dirty="0">
                <a:latin typeface="Times New Roman"/>
                <a:cs typeface="Times New Roman"/>
              </a:rPr>
              <a:t> (i.e., either all positive or all negative).  If that be the case, you can fudge some (not kosher, but it gives you the right answer).</a:t>
            </a:r>
            <a:endParaRPr lang="en-US" sz="2000" dirty="0">
              <a:solidFill>
                <a:srgbClr val="0000FF"/>
              </a:solidFill>
              <a:latin typeface="Times New Roman"/>
              <a:cs typeface="Times New Roman"/>
            </a:endParaRPr>
          </a:p>
        </p:txBody>
      </p:sp>
    </p:spTree>
    <p:extLst>
      <p:ext uri="{BB962C8B-B14F-4D97-AF65-F5344CB8AC3E}">
        <p14:creationId xmlns:p14="http://schemas.microsoft.com/office/powerpoint/2010/main" val="37336694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38.)</a:t>
            </a:r>
          </a:p>
        </p:txBody>
      </p:sp>
      <p:sp>
        <p:nvSpPr>
          <p:cNvPr id="23" name="TextBox 22"/>
          <p:cNvSpPr txBox="1"/>
          <p:nvPr/>
        </p:nvSpPr>
        <p:spPr>
          <a:xfrm>
            <a:off x="125925" y="155306"/>
            <a:ext cx="5928891" cy="830997"/>
          </a:xfrm>
          <a:prstGeom prst="rect">
            <a:avLst/>
          </a:prstGeom>
          <a:noFill/>
        </p:spPr>
        <p:txBody>
          <a:bodyPr wrap="square" rtlCol="0">
            <a:spAutoFit/>
          </a:bodyPr>
          <a:lstStyle/>
          <a:p>
            <a:r>
              <a:rPr lang="en-US" sz="2800" dirty="0">
                <a:solidFill>
                  <a:srgbClr val="FF0000"/>
                </a:solidFill>
                <a:latin typeface="Apple Chancery"/>
                <a:cs typeface="Apple Chancery"/>
              </a:rPr>
              <a:t>Example 19: </a:t>
            </a:r>
            <a:r>
              <a:rPr lang="en-US" sz="2000" dirty="0">
                <a:latin typeface="Times New Roman"/>
                <a:cs typeface="Times New Roman"/>
              </a:rPr>
              <a:t>A </a:t>
            </a:r>
            <a:r>
              <a:rPr lang="en-US" sz="2000" dirty="0">
                <a:solidFill>
                  <a:srgbClr val="0000FF"/>
                </a:solidFill>
                <a:latin typeface="Times New Roman"/>
                <a:cs typeface="Times New Roman"/>
              </a:rPr>
              <a:t>solid, charged, conducting sphere </a:t>
            </a:r>
            <a:r>
              <a:rPr lang="en-US" sz="2000" dirty="0">
                <a:latin typeface="Times New Roman"/>
                <a:cs typeface="Times New Roman"/>
              </a:rPr>
              <a:t>of radius </a:t>
            </a:r>
            <a:r>
              <a:rPr lang="en-US" sz="2000" i="1" dirty="0">
                <a:solidFill>
                  <a:srgbClr val="FF0000"/>
                </a:solidFill>
                <a:latin typeface="Times New Roman"/>
                <a:cs typeface="Times New Roman"/>
              </a:rPr>
              <a:t>R</a:t>
            </a:r>
            <a:r>
              <a:rPr lang="en-US" sz="2000" i="1" dirty="0">
                <a:latin typeface="Times New Roman"/>
                <a:cs typeface="Times New Roman"/>
              </a:rPr>
              <a:t> </a:t>
            </a:r>
            <a:r>
              <a:rPr lang="en-US" sz="2000" dirty="0">
                <a:latin typeface="Times New Roman"/>
                <a:cs typeface="Times New Roman"/>
              </a:rPr>
              <a:t>and </a:t>
            </a:r>
            <a:r>
              <a:rPr lang="en-US" sz="2000" i="1" dirty="0">
                <a:solidFill>
                  <a:srgbClr val="FF0000"/>
                </a:solidFill>
                <a:latin typeface="Times New Roman"/>
                <a:cs typeface="Times New Roman"/>
              </a:rPr>
              <a:t>Q’s</a:t>
            </a:r>
            <a:r>
              <a:rPr lang="en-US" sz="2000" i="1" dirty="0">
                <a:latin typeface="Times New Roman"/>
                <a:cs typeface="Times New Roman"/>
              </a:rPr>
              <a:t> </a:t>
            </a:r>
            <a:r>
              <a:rPr lang="en-US" sz="2000" dirty="0">
                <a:latin typeface="Times New Roman"/>
                <a:cs typeface="Times New Roman"/>
              </a:rPr>
              <a:t>worth of charge on it.  </a:t>
            </a:r>
          </a:p>
        </p:txBody>
      </p:sp>
      <p:sp>
        <p:nvSpPr>
          <p:cNvPr id="110" name="TextBox 109"/>
          <p:cNvSpPr txBox="1"/>
          <p:nvPr/>
        </p:nvSpPr>
        <p:spPr>
          <a:xfrm>
            <a:off x="456126" y="986303"/>
            <a:ext cx="5195374" cy="707886"/>
          </a:xfrm>
          <a:prstGeom prst="rect">
            <a:avLst/>
          </a:prstGeom>
          <a:noFill/>
        </p:spPr>
        <p:txBody>
          <a:bodyPr wrap="square" rtlCol="0">
            <a:spAutoFit/>
          </a:bodyPr>
          <a:lstStyle/>
          <a:p>
            <a:r>
              <a:rPr lang="en-US" sz="2000" dirty="0">
                <a:solidFill>
                  <a:srgbClr val="FF0000"/>
                </a:solidFill>
                <a:latin typeface="Apple Chancery"/>
                <a:cs typeface="Apple Chancery"/>
              </a:rPr>
              <a:t>a.) Derive a </a:t>
            </a:r>
            <a:r>
              <a:rPr lang="en-US" sz="2000" dirty="0">
                <a:solidFill>
                  <a:srgbClr val="0000FF"/>
                </a:solidFill>
                <a:latin typeface="Times New Roman"/>
                <a:cs typeface="Times New Roman"/>
              </a:rPr>
              <a:t>general algebraic expression </a:t>
            </a:r>
            <a:r>
              <a:rPr lang="en-US" sz="2000" dirty="0">
                <a:latin typeface="Times New Roman"/>
                <a:cs typeface="Times New Roman"/>
              </a:rPr>
              <a:t>for the </a:t>
            </a:r>
            <a:r>
              <a:rPr lang="en-US" sz="2000" i="1" dirty="0">
                <a:solidFill>
                  <a:srgbClr val="FF0000"/>
                </a:solidFill>
                <a:latin typeface="Times New Roman"/>
                <a:cs typeface="Times New Roman"/>
              </a:rPr>
              <a:t>electric potential field </a:t>
            </a:r>
            <a:r>
              <a:rPr lang="en-US" sz="2000" dirty="0">
                <a:latin typeface="Times New Roman"/>
                <a:cs typeface="Times New Roman"/>
              </a:rPr>
              <a:t>for </a:t>
            </a:r>
            <a:r>
              <a:rPr lang="en-US" sz="2000" i="1" dirty="0">
                <a:solidFill>
                  <a:srgbClr val="FF0000"/>
                </a:solidFill>
                <a:latin typeface="Times New Roman"/>
                <a:cs typeface="Times New Roman"/>
              </a:rPr>
              <a:t>r &gt; R</a:t>
            </a:r>
            <a:r>
              <a:rPr lang="en-US" sz="2000" dirty="0">
                <a:latin typeface="Times New Roman"/>
                <a:cs typeface="Times New Roman"/>
              </a:rPr>
              <a:t>.</a:t>
            </a:r>
          </a:p>
        </p:txBody>
      </p:sp>
      <p:sp>
        <p:nvSpPr>
          <p:cNvPr id="27" name="TextBox 26"/>
          <p:cNvSpPr txBox="1"/>
          <p:nvPr/>
        </p:nvSpPr>
        <p:spPr>
          <a:xfrm>
            <a:off x="748226" y="1769161"/>
            <a:ext cx="5576374" cy="1015663"/>
          </a:xfrm>
          <a:prstGeom prst="rect">
            <a:avLst/>
          </a:prstGeom>
          <a:noFill/>
        </p:spPr>
        <p:txBody>
          <a:bodyPr wrap="square" rtlCol="0">
            <a:spAutoFit/>
          </a:bodyPr>
          <a:lstStyle/>
          <a:p>
            <a:r>
              <a:rPr lang="en-US" sz="2000" dirty="0">
                <a:solidFill>
                  <a:srgbClr val="FF0000"/>
                </a:solidFill>
                <a:latin typeface="Apple Chancery"/>
                <a:cs typeface="Apple Chancery"/>
              </a:rPr>
              <a:t>If we are </a:t>
            </a:r>
            <a:r>
              <a:rPr lang="en-US" sz="2000" dirty="0">
                <a:solidFill>
                  <a:srgbClr val="000000"/>
                </a:solidFill>
                <a:latin typeface="Times New Roman"/>
                <a:cs typeface="Times New Roman"/>
              </a:rPr>
              <a:t>going to use                                                we need to know the </a:t>
            </a:r>
            <a:r>
              <a:rPr lang="en-US" sz="2000" i="1" dirty="0">
                <a:solidFill>
                  <a:srgbClr val="000000"/>
                </a:solidFill>
                <a:latin typeface="Times New Roman"/>
                <a:cs typeface="Times New Roman"/>
              </a:rPr>
              <a:t>E-</a:t>
            </a:r>
            <a:r>
              <a:rPr lang="en-US" sz="2000" i="1" dirty="0" err="1">
                <a:solidFill>
                  <a:srgbClr val="000000"/>
                </a:solidFill>
                <a:latin typeface="Times New Roman"/>
                <a:cs typeface="Times New Roman"/>
              </a:rPr>
              <a:t>fld</a:t>
            </a:r>
            <a:r>
              <a:rPr lang="en-US" sz="2000" i="1" dirty="0">
                <a:solidFill>
                  <a:srgbClr val="000000"/>
                </a:solidFill>
                <a:latin typeface="Times New Roman"/>
                <a:cs typeface="Times New Roman"/>
              </a:rPr>
              <a:t> </a:t>
            </a:r>
            <a:r>
              <a:rPr lang="en-US" sz="2000" dirty="0">
                <a:solidFill>
                  <a:srgbClr val="000000"/>
                </a:solidFill>
                <a:latin typeface="Times New Roman"/>
                <a:cs typeface="Times New Roman"/>
              </a:rPr>
              <a:t>function for </a:t>
            </a:r>
            <a:r>
              <a:rPr lang="en-US" sz="2000" i="1" dirty="0">
                <a:solidFill>
                  <a:srgbClr val="000000"/>
                </a:solidFill>
                <a:latin typeface="Times New Roman"/>
                <a:cs typeface="Times New Roman"/>
              </a:rPr>
              <a:t>r&gt;R.  Gauss’s Law </a:t>
            </a:r>
            <a:r>
              <a:rPr lang="en-US" sz="2000" dirty="0">
                <a:solidFill>
                  <a:srgbClr val="000000"/>
                </a:solidFill>
                <a:latin typeface="Times New Roman"/>
                <a:cs typeface="Times New Roman"/>
              </a:rPr>
              <a:t>was born to dispatch that problem.  </a:t>
            </a:r>
          </a:p>
        </p:txBody>
      </p:sp>
      <p:sp>
        <p:nvSpPr>
          <p:cNvPr id="22" name="Oval 21"/>
          <p:cNvSpPr/>
          <p:nvPr/>
        </p:nvSpPr>
        <p:spPr>
          <a:xfrm>
            <a:off x="6918033" y="612211"/>
            <a:ext cx="1791613" cy="1791613"/>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4" name="Object 6"/>
          <p:cNvGraphicFramePr>
            <a:graphicFrameLocks noChangeAspect="1"/>
          </p:cNvGraphicFramePr>
          <p:nvPr>
            <p:extLst>
              <p:ext uri="{D42A27DB-BD31-4B8C-83A1-F6EECF244321}">
                <p14:modId xmlns:p14="http://schemas.microsoft.com/office/powerpoint/2010/main" val="2623444482"/>
              </p:ext>
            </p:extLst>
          </p:nvPr>
        </p:nvGraphicFramePr>
        <p:xfrm>
          <a:off x="7989824" y="959867"/>
          <a:ext cx="255587" cy="252412"/>
        </p:xfrm>
        <a:graphic>
          <a:graphicData uri="http://schemas.openxmlformats.org/presentationml/2006/ole">
            <mc:AlternateContent xmlns:mc="http://schemas.openxmlformats.org/markup-compatibility/2006">
              <mc:Choice xmlns:v="urn:schemas-microsoft-com:vml" Requires="v">
                <p:oleObj spid="_x0000_s2112977" name="Equation" r:id="rId4" imgW="152400" imgH="152400" progId="Equation.DSMT4">
                  <p:embed/>
                </p:oleObj>
              </mc:Choice>
              <mc:Fallback>
                <p:oleObj name="Equation" r:id="rId4" imgW="152400" imgH="152400" progId="Equation.DSMT4">
                  <p:embed/>
                  <p:pic>
                    <p:nvPicPr>
                      <p:cNvPr id="0" name=""/>
                      <p:cNvPicPr>
                        <a:picLocks noChangeAspect="1" noChangeArrowheads="1"/>
                      </p:cNvPicPr>
                      <p:nvPr/>
                    </p:nvPicPr>
                    <p:blipFill>
                      <a:blip r:embed="rId5"/>
                      <a:srcRect/>
                      <a:stretch>
                        <a:fillRect/>
                      </a:stretch>
                    </p:blipFill>
                    <p:spPr bwMode="auto">
                      <a:xfrm>
                        <a:off x="7989824" y="959867"/>
                        <a:ext cx="255587" cy="252412"/>
                      </a:xfrm>
                      <a:prstGeom prst="rect">
                        <a:avLst/>
                      </a:prstGeom>
                      <a:noFill/>
                      <a:ln>
                        <a:noFill/>
                      </a:ln>
                      <a:effectLst/>
                    </p:spPr>
                  </p:pic>
                </p:oleObj>
              </mc:Fallback>
            </mc:AlternateContent>
          </a:graphicData>
        </a:graphic>
      </p:graphicFrame>
      <p:sp>
        <p:nvSpPr>
          <p:cNvPr id="25" name="TextBox 24"/>
          <p:cNvSpPr txBox="1"/>
          <p:nvPr/>
        </p:nvSpPr>
        <p:spPr>
          <a:xfrm>
            <a:off x="7756740" y="2696845"/>
            <a:ext cx="1415772" cy="307777"/>
          </a:xfrm>
          <a:prstGeom prst="rect">
            <a:avLst/>
          </a:prstGeom>
          <a:noFill/>
        </p:spPr>
        <p:txBody>
          <a:bodyPr wrap="none" rtlCol="0">
            <a:spAutoFit/>
          </a:bodyPr>
          <a:lstStyle/>
          <a:p>
            <a:r>
              <a:rPr lang="en-US" sz="1400" dirty="0">
                <a:latin typeface="Times New Roman"/>
                <a:cs typeface="Times New Roman"/>
              </a:rPr>
              <a:t>Gaussian surface</a:t>
            </a:r>
          </a:p>
        </p:txBody>
      </p:sp>
      <p:sp>
        <p:nvSpPr>
          <p:cNvPr id="26" name="Oval 25"/>
          <p:cNvSpPr/>
          <p:nvPr/>
        </p:nvSpPr>
        <p:spPr>
          <a:xfrm>
            <a:off x="6594411" y="275889"/>
            <a:ext cx="2445435" cy="2445435"/>
          </a:xfrm>
          <a:prstGeom prst="ellipse">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Arrow Connector 29"/>
          <p:cNvCxnSpPr/>
          <p:nvPr/>
        </p:nvCxnSpPr>
        <p:spPr>
          <a:xfrm flipV="1">
            <a:off x="7800053" y="1018604"/>
            <a:ext cx="737458" cy="489414"/>
          </a:xfrm>
          <a:prstGeom prst="straightConnector1">
            <a:avLst/>
          </a:prstGeom>
          <a:ln w="1270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endCxn id="26" idx="6"/>
          </p:cNvCxnSpPr>
          <p:nvPr/>
        </p:nvCxnSpPr>
        <p:spPr>
          <a:xfrm flipV="1">
            <a:off x="7774653" y="1498607"/>
            <a:ext cx="1265193" cy="9411"/>
          </a:xfrm>
          <a:prstGeom prst="straightConnector1">
            <a:avLst/>
          </a:prstGeom>
          <a:ln w="1270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aphicFrame>
        <p:nvGraphicFramePr>
          <p:cNvPr id="32" name="Object 6"/>
          <p:cNvGraphicFramePr>
            <a:graphicFrameLocks noChangeAspect="1"/>
          </p:cNvGraphicFramePr>
          <p:nvPr>
            <p:extLst>
              <p:ext uri="{D42A27DB-BD31-4B8C-83A1-F6EECF244321}">
                <p14:modId xmlns:p14="http://schemas.microsoft.com/office/powerpoint/2010/main" val="1762072319"/>
              </p:ext>
            </p:extLst>
          </p:nvPr>
        </p:nvGraphicFramePr>
        <p:xfrm>
          <a:off x="8451786" y="1553918"/>
          <a:ext cx="171450" cy="209550"/>
        </p:xfrm>
        <a:graphic>
          <a:graphicData uri="http://schemas.openxmlformats.org/presentationml/2006/ole">
            <mc:AlternateContent xmlns:mc="http://schemas.openxmlformats.org/markup-compatibility/2006">
              <mc:Choice xmlns:v="urn:schemas-microsoft-com:vml" Requires="v">
                <p:oleObj spid="_x0000_s2112978" name="Equation" r:id="rId6" imgW="101600" imgH="127000" progId="Equation.DSMT4">
                  <p:embed/>
                </p:oleObj>
              </mc:Choice>
              <mc:Fallback>
                <p:oleObj name="Equation" r:id="rId6" imgW="101600" imgH="127000" progId="Equation.DSMT4">
                  <p:embed/>
                  <p:pic>
                    <p:nvPicPr>
                      <p:cNvPr id="0" name=""/>
                      <p:cNvPicPr>
                        <a:picLocks noChangeAspect="1" noChangeArrowheads="1"/>
                      </p:cNvPicPr>
                      <p:nvPr/>
                    </p:nvPicPr>
                    <p:blipFill>
                      <a:blip r:embed="rId7"/>
                      <a:srcRect/>
                      <a:stretch>
                        <a:fillRect/>
                      </a:stretch>
                    </p:blipFill>
                    <p:spPr bwMode="auto">
                      <a:xfrm>
                        <a:off x="8451786" y="1553918"/>
                        <a:ext cx="171450" cy="209550"/>
                      </a:xfrm>
                      <a:prstGeom prst="rect">
                        <a:avLst/>
                      </a:prstGeom>
                      <a:noFill/>
                      <a:ln>
                        <a:noFill/>
                      </a:ln>
                      <a:effectLst/>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3109163048"/>
              </p:ext>
            </p:extLst>
          </p:nvPr>
        </p:nvGraphicFramePr>
        <p:xfrm>
          <a:off x="3087623" y="1694189"/>
          <a:ext cx="3405188" cy="598487"/>
        </p:xfrm>
        <a:graphic>
          <a:graphicData uri="http://schemas.openxmlformats.org/presentationml/2006/ole">
            <mc:AlternateContent xmlns:mc="http://schemas.openxmlformats.org/markup-compatibility/2006">
              <mc:Choice xmlns:v="urn:schemas-microsoft-com:vml" Requires="v">
                <p:oleObj spid="_x0000_s2112979" name="Equation" r:id="rId8" imgW="2032000" imgH="355600" progId="Equation.DSMT4">
                  <p:embed/>
                </p:oleObj>
              </mc:Choice>
              <mc:Fallback>
                <p:oleObj name="Equation" r:id="rId8" imgW="2032000" imgH="355600" progId="Equation.DSMT4">
                  <p:embed/>
                  <p:pic>
                    <p:nvPicPr>
                      <p:cNvPr id="0" name=""/>
                      <p:cNvPicPr/>
                      <p:nvPr/>
                    </p:nvPicPr>
                    <p:blipFill>
                      <a:blip r:embed="rId9"/>
                      <a:stretch>
                        <a:fillRect/>
                      </a:stretch>
                    </p:blipFill>
                    <p:spPr>
                      <a:xfrm>
                        <a:off x="3087623" y="1694189"/>
                        <a:ext cx="3405188" cy="598487"/>
                      </a:xfrm>
                      <a:prstGeom prst="rect">
                        <a:avLst/>
                      </a:prstGeom>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396836450"/>
              </p:ext>
            </p:extLst>
          </p:nvPr>
        </p:nvGraphicFramePr>
        <p:xfrm>
          <a:off x="2773363" y="3195638"/>
          <a:ext cx="2595562" cy="3179762"/>
        </p:xfrm>
        <a:graphic>
          <a:graphicData uri="http://schemas.openxmlformats.org/presentationml/2006/ole">
            <mc:AlternateContent xmlns:mc="http://schemas.openxmlformats.org/markup-compatibility/2006">
              <mc:Choice xmlns:v="urn:schemas-microsoft-com:vml" Requires="v">
                <p:oleObj spid="_x0000_s2112980" name="Equation" r:id="rId10" imgW="1549400" imgH="1892300" progId="Equation.DSMT4">
                  <p:embed/>
                </p:oleObj>
              </mc:Choice>
              <mc:Fallback>
                <p:oleObj name="Equation" r:id="rId10" imgW="1549400" imgH="1892300" progId="Equation.DSMT4">
                  <p:embed/>
                  <p:pic>
                    <p:nvPicPr>
                      <p:cNvPr id="0" name=""/>
                      <p:cNvPicPr/>
                      <p:nvPr/>
                    </p:nvPicPr>
                    <p:blipFill>
                      <a:blip r:embed="rId11"/>
                      <a:stretch>
                        <a:fillRect/>
                      </a:stretch>
                    </p:blipFill>
                    <p:spPr>
                      <a:xfrm>
                        <a:off x="2773363" y="3195638"/>
                        <a:ext cx="2595562" cy="3179762"/>
                      </a:xfrm>
                      <a:prstGeom prst="rect">
                        <a:avLst/>
                      </a:prstGeom>
                    </p:spPr>
                  </p:pic>
                </p:oleObj>
              </mc:Fallback>
            </mc:AlternateContent>
          </a:graphicData>
        </a:graphic>
      </p:graphicFrame>
      <p:sp>
        <p:nvSpPr>
          <p:cNvPr id="38" name="TextBox 37"/>
          <p:cNvSpPr txBox="1"/>
          <p:nvPr/>
        </p:nvSpPr>
        <p:spPr>
          <a:xfrm>
            <a:off x="748226" y="2708624"/>
            <a:ext cx="5576374" cy="400110"/>
          </a:xfrm>
          <a:prstGeom prst="rect">
            <a:avLst/>
          </a:prstGeom>
          <a:noFill/>
        </p:spPr>
        <p:txBody>
          <a:bodyPr wrap="square" rtlCol="0">
            <a:spAutoFit/>
          </a:bodyPr>
          <a:lstStyle/>
          <a:p>
            <a:r>
              <a:rPr lang="en-US" sz="2000" dirty="0">
                <a:solidFill>
                  <a:srgbClr val="FF0000"/>
                </a:solidFill>
                <a:latin typeface="Apple Chancery"/>
                <a:cs typeface="Apple Chancery"/>
              </a:rPr>
              <a:t>Starting with </a:t>
            </a:r>
            <a:r>
              <a:rPr lang="en-US" sz="2000" dirty="0">
                <a:solidFill>
                  <a:srgbClr val="000000"/>
                </a:solidFill>
                <a:latin typeface="Times New Roman"/>
                <a:cs typeface="Times New Roman"/>
              </a:rPr>
              <a:t>a </a:t>
            </a:r>
            <a:r>
              <a:rPr lang="en-US" sz="2000" i="1" dirty="0">
                <a:solidFill>
                  <a:srgbClr val="000000"/>
                </a:solidFill>
                <a:latin typeface="Times New Roman"/>
                <a:cs typeface="Times New Roman"/>
              </a:rPr>
              <a:t>Gauss’s surface,</a:t>
            </a:r>
            <a:endParaRPr lang="en-US" sz="2000" dirty="0">
              <a:solidFill>
                <a:srgbClr val="000000"/>
              </a:solidFill>
              <a:latin typeface="Times New Roman"/>
              <a:cs typeface="Times New Roman"/>
            </a:endParaRPr>
          </a:p>
        </p:txBody>
      </p:sp>
      <p:sp>
        <p:nvSpPr>
          <p:cNvPr id="39" name="TextBox 38"/>
          <p:cNvSpPr txBox="1"/>
          <p:nvPr/>
        </p:nvSpPr>
        <p:spPr>
          <a:xfrm>
            <a:off x="4117146" y="2708624"/>
            <a:ext cx="1635954" cy="400110"/>
          </a:xfrm>
          <a:prstGeom prst="rect">
            <a:avLst/>
          </a:prstGeom>
          <a:noFill/>
        </p:spPr>
        <p:txBody>
          <a:bodyPr wrap="square" rtlCol="0">
            <a:spAutoFit/>
          </a:bodyPr>
          <a:lstStyle/>
          <a:p>
            <a:r>
              <a:rPr lang="en-US" sz="2000" dirty="0">
                <a:solidFill>
                  <a:srgbClr val="000000"/>
                </a:solidFill>
                <a:latin typeface="Times New Roman"/>
                <a:cs typeface="Times New Roman"/>
              </a:rPr>
              <a:t>we can write:</a:t>
            </a:r>
          </a:p>
        </p:txBody>
      </p:sp>
    </p:spTree>
    <p:extLst>
      <p:ext uri="{BB962C8B-B14F-4D97-AF65-F5344CB8AC3E}">
        <p14:creationId xmlns:p14="http://schemas.microsoft.com/office/powerpoint/2010/main" val="386040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par>
                                <p:cTn id="8" presetID="9"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dissolve">
                                      <p:cBhvr>
                                        <p:cTn id="10" dur="500"/>
                                        <p:tgtEl>
                                          <p:spTgt spid="3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0"/>
                                        </p:tgtEl>
                                        <p:attrNameLst>
                                          <p:attrName>style.visibility</p:attrName>
                                        </p:attrNameLst>
                                      </p:cBhvr>
                                      <p:to>
                                        <p:strVal val="visible"/>
                                      </p:to>
                                    </p:set>
                                    <p:animEffect transition="in" filter="dissolve">
                                      <p:cBhvr>
                                        <p:cTn id="13" dur="500"/>
                                        <p:tgtEl>
                                          <p:spTgt spid="110"/>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dissolve">
                                      <p:cBhvr>
                                        <p:cTn id="18" dur="500"/>
                                        <p:tgtEl>
                                          <p:spTgt spid="3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dissolv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dissolve">
                                      <p:cBhvr>
                                        <p:cTn id="26" dur="500"/>
                                        <p:tgtEl>
                                          <p:spTgt spid="38"/>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dissolve">
                                      <p:cBhvr>
                                        <p:cTn id="29" dur="500"/>
                                        <p:tgtEl>
                                          <p:spTgt spid="26"/>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dissolv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dissolve">
                                      <p:cBhvr>
                                        <p:cTn id="37" dur="500"/>
                                        <p:tgtEl>
                                          <p:spTgt spid="39"/>
                                        </p:tgtEl>
                                      </p:cBhvr>
                                    </p:animEffect>
                                  </p:childTnLst>
                                </p:cTn>
                              </p:par>
                              <p:par>
                                <p:cTn id="38" presetID="9" presetClass="entr" presetSubtype="0" fill="hold"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dissolve">
                                      <p:cBhvr>
                                        <p:cTn id="4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P spid="25" grpId="0"/>
      <p:bldP spid="26" grpId="0" animBg="1"/>
      <p:bldP spid="38" grpId="0"/>
      <p:bldP spid="39"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39.)</a:t>
            </a:r>
          </a:p>
        </p:txBody>
      </p:sp>
      <p:sp>
        <p:nvSpPr>
          <p:cNvPr id="22" name="Oval 21"/>
          <p:cNvSpPr/>
          <p:nvPr/>
        </p:nvSpPr>
        <p:spPr>
          <a:xfrm>
            <a:off x="3736733" y="419994"/>
            <a:ext cx="1791613" cy="1791613"/>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4" name="Object 6"/>
          <p:cNvGraphicFramePr>
            <a:graphicFrameLocks noChangeAspect="1"/>
          </p:cNvGraphicFramePr>
          <p:nvPr>
            <p:extLst>
              <p:ext uri="{D42A27DB-BD31-4B8C-83A1-F6EECF244321}">
                <p14:modId xmlns:p14="http://schemas.microsoft.com/office/powerpoint/2010/main" val="984830076"/>
              </p:ext>
            </p:extLst>
          </p:nvPr>
        </p:nvGraphicFramePr>
        <p:xfrm>
          <a:off x="4808524" y="767650"/>
          <a:ext cx="255587" cy="252412"/>
        </p:xfrm>
        <a:graphic>
          <a:graphicData uri="http://schemas.openxmlformats.org/presentationml/2006/ole">
            <mc:AlternateContent xmlns:mc="http://schemas.openxmlformats.org/markup-compatibility/2006">
              <mc:Choice xmlns:v="urn:schemas-microsoft-com:vml" Requires="v">
                <p:oleObj spid="_x0000_s2633748" name="Equation" r:id="rId4" imgW="152400" imgH="152400" progId="Equation.DSMT4">
                  <p:embed/>
                </p:oleObj>
              </mc:Choice>
              <mc:Fallback>
                <p:oleObj name="Equation" r:id="rId4" imgW="152400" imgH="152400" progId="Equation.DSMT4">
                  <p:embed/>
                  <p:pic>
                    <p:nvPicPr>
                      <p:cNvPr id="0" name=""/>
                      <p:cNvPicPr>
                        <a:picLocks noChangeAspect="1" noChangeArrowheads="1"/>
                      </p:cNvPicPr>
                      <p:nvPr/>
                    </p:nvPicPr>
                    <p:blipFill>
                      <a:blip r:embed="rId5"/>
                      <a:srcRect/>
                      <a:stretch>
                        <a:fillRect/>
                      </a:stretch>
                    </p:blipFill>
                    <p:spPr bwMode="auto">
                      <a:xfrm>
                        <a:off x="4808524" y="767650"/>
                        <a:ext cx="255587" cy="252412"/>
                      </a:xfrm>
                      <a:prstGeom prst="rect">
                        <a:avLst/>
                      </a:prstGeom>
                      <a:noFill/>
                      <a:ln>
                        <a:noFill/>
                      </a:ln>
                      <a:effectLst/>
                    </p:spPr>
                  </p:pic>
                </p:oleObj>
              </mc:Fallback>
            </mc:AlternateContent>
          </a:graphicData>
        </a:graphic>
      </p:graphicFrame>
      <p:cxnSp>
        <p:nvCxnSpPr>
          <p:cNvPr id="30" name="Straight Arrow Connector 29"/>
          <p:cNvCxnSpPr/>
          <p:nvPr/>
        </p:nvCxnSpPr>
        <p:spPr>
          <a:xfrm flipV="1">
            <a:off x="4618753" y="826387"/>
            <a:ext cx="737458" cy="489414"/>
          </a:xfrm>
          <a:prstGeom prst="straightConnector1">
            <a:avLst/>
          </a:prstGeom>
          <a:ln w="1270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4593353" y="1315801"/>
            <a:ext cx="1547147" cy="0"/>
          </a:xfrm>
          <a:prstGeom prst="straightConnector1">
            <a:avLst/>
          </a:prstGeom>
          <a:ln w="1270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aphicFrame>
        <p:nvGraphicFramePr>
          <p:cNvPr id="32" name="Object 6"/>
          <p:cNvGraphicFramePr>
            <a:graphicFrameLocks noChangeAspect="1"/>
          </p:cNvGraphicFramePr>
          <p:nvPr>
            <p:extLst>
              <p:ext uri="{D42A27DB-BD31-4B8C-83A1-F6EECF244321}">
                <p14:modId xmlns:p14="http://schemas.microsoft.com/office/powerpoint/2010/main" val="1692404654"/>
              </p:ext>
            </p:extLst>
          </p:nvPr>
        </p:nvGraphicFramePr>
        <p:xfrm>
          <a:off x="5662599" y="1419770"/>
          <a:ext cx="171450" cy="209550"/>
        </p:xfrm>
        <a:graphic>
          <a:graphicData uri="http://schemas.openxmlformats.org/presentationml/2006/ole">
            <mc:AlternateContent xmlns:mc="http://schemas.openxmlformats.org/markup-compatibility/2006">
              <mc:Choice xmlns:v="urn:schemas-microsoft-com:vml" Requires="v">
                <p:oleObj spid="_x0000_s2633749" name="Equation" r:id="rId6" imgW="101600" imgH="127000" progId="Equation.DSMT4">
                  <p:embed/>
                </p:oleObj>
              </mc:Choice>
              <mc:Fallback>
                <p:oleObj name="Equation" r:id="rId6" imgW="101600" imgH="127000" progId="Equation.DSMT4">
                  <p:embed/>
                  <p:pic>
                    <p:nvPicPr>
                      <p:cNvPr id="0" name=""/>
                      <p:cNvPicPr>
                        <a:picLocks noChangeAspect="1" noChangeArrowheads="1"/>
                      </p:cNvPicPr>
                      <p:nvPr/>
                    </p:nvPicPr>
                    <p:blipFill>
                      <a:blip r:embed="rId7"/>
                      <a:srcRect/>
                      <a:stretch>
                        <a:fillRect/>
                      </a:stretch>
                    </p:blipFill>
                    <p:spPr bwMode="auto">
                      <a:xfrm>
                        <a:off x="5662599" y="1419770"/>
                        <a:ext cx="171450" cy="209550"/>
                      </a:xfrm>
                      <a:prstGeom prst="rect">
                        <a:avLst/>
                      </a:prstGeom>
                      <a:noFill/>
                      <a:ln>
                        <a:noFill/>
                      </a:ln>
                      <a:effectLst/>
                    </p:spPr>
                  </p:pic>
                </p:oleObj>
              </mc:Fallback>
            </mc:AlternateContent>
          </a:graphicData>
        </a:graphic>
      </p:graphicFrame>
      <p:sp>
        <p:nvSpPr>
          <p:cNvPr id="33" name="TextBox 32"/>
          <p:cNvSpPr txBox="1"/>
          <p:nvPr/>
        </p:nvSpPr>
        <p:spPr>
          <a:xfrm>
            <a:off x="252926" y="455737"/>
            <a:ext cx="3277674" cy="1938992"/>
          </a:xfrm>
          <a:prstGeom prst="rect">
            <a:avLst/>
          </a:prstGeom>
          <a:noFill/>
        </p:spPr>
        <p:txBody>
          <a:bodyPr wrap="square" rtlCol="0">
            <a:spAutoFit/>
          </a:bodyPr>
          <a:lstStyle/>
          <a:p>
            <a:r>
              <a:rPr lang="en-US" sz="2000" dirty="0">
                <a:solidFill>
                  <a:srgbClr val="FF0000"/>
                </a:solidFill>
                <a:latin typeface="Apple Chancery"/>
                <a:cs typeface="Apple Chancery"/>
              </a:rPr>
              <a:t>Although it isn’t </a:t>
            </a:r>
            <a:r>
              <a:rPr lang="en-US" sz="2000" dirty="0">
                <a:solidFill>
                  <a:srgbClr val="000000"/>
                </a:solidFill>
                <a:latin typeface="Times New Roman"/>
                <a:cs typeface="Times New Roman"/>
              </a:rPr>
              <a:t>stated, problems like assume the </a:t>
            </a:r>
            <a:r>
              <a:rPr lang="en-US" sz="2000" i="1" dirty="0">
                <a:solidFill>
                  <a:srgbClr val="0000FF"/>
                </a:solidFill>
                <a:latin typeface="Times New Roman"/>
                <a:cs typeface="Times New Roman"/>
              </a:rPr>
              <a:t>electric potential </a:t>
            </a:r>
            <a:r>
              <a:rPr lang="en-US" sz="2000" dirty="0">
                <a:solidFill>
                  <a:srgbClr val="000000"/>
                </a:solidFill>
                <a:latin typeface="Times New Roman"/>
                <a:cs typeface="Times New Roman"/>
              </a:rPr>
              <a:t>will be </a:t>
            </a:r>
            <a:r>
              <a:rPr lang="en-US" sz="2000" dirty="0">
                <a:solidFill>
                  <a:srgbClr val="FF0000"/>
                </a:solidFill>
                <a:latin typeface="Times New Roman"/>
                <a:cs typeface="Times New Roman"/>
              </a:rPr>
              <a:t>zero </a:t>
            </a:r>
            <a:r>
              <a:rPr lang="en-US" sz="2000" dirty="0">
                <a:solidFill>
                  <a:srgbClr val="0000FF"/>
                </a:solidFill>
                <a:latin typeface="Times New Roman"/>
                <a:cs typeface="Times New Roman"/>
              </a:rPr>
              <a:t>where </a:t>
            </a:r>
            <a:r>
              <a:rPr lang="en-US" sz="2000" dirty="0">
                <a:solidFill>
                  <a:srgbClr val="000000"/>
                </a:solidFill>
                <a:latin typeface="Times New Roman"/>
                <a:cs typeface="Times New Roman"/>
              </a:rPr>
              <a:t>the </a:t>
            </a:r>
            <a:r>
              <a:rPr lang="en-US" sz="2000" dirty="0">
                <a:solidFill>
                  <a:srgbClr val="FF0000"/>
                </a:solidFill>
                <a:latin typeface="Times New Roman"/>
                <a:cs typeface="Times New Roman"/>
              </a:rPr>
              <a:t>electric field is zero</a:t>
            </a:r>
            <a:r>
              <a:rPr lang="en-US" sz="2000" dirty="0">
                <a:solidFill>
                  <a:srgbClr val="000000"/>
                </a:solidFill>
                <a:latin typeface="Times New Roman"/>
                <a:cs typeface="Times New Roman"/>
              </a:rPr>
              <a:t>, which in </a:t>
            </a:r>
            <a:r>
              <a:rPr lang="en-US" sz="2000" dirty="0">
                <a:solidFill>
                  <a:srgbClr val="0000FF"/>
                </a:solidFill>
                <a:latin typeface="Times New Roman"/>
                <a:cs typeface="Times New Roman"/>
              </a:rPr>
              <a:t>this case </a:t>
            </a:r>
            <a:r>
              <a:rPr lang="en-US" sz="2000" dirty="0">
                <a:solidFill>
                  <a:srgbClr val="000000"/>
                </a:solidFill>
                <a:latin typeface="Times New Roman"/>
                <a:cs typeface="Times New Roman"/>
              </a:rPr>
              <a:t>is </a:t>
            </a:r>
            <a:r>
              <a:rPr lang="en-US" sz="2000" dirty="0">
                <a:solidFill>
                  <a:srgbClr val="0000FF"/>
                </a:solidFill>
                <a:latin typeface="Times New Roman"/>
                <a:cs typeface="Times New Roman"/>
              </a:rPr>
              <a:t>at </a:t>
            </a:r>
            <a:r>
              <a:rPr lang="en-US" sz="2000" dirty="0">
                <a:solidFill>
                  <a:srgbClr val="FF0000"/>
                </a:solidFill>
                <a:latin typeface="Times New Roman"/>
                <a:cs typeface="Times New Roman"/>
              </a:rPr>
              <a:t>infinity</a:t>
            </a:r>
            <a:r>
              <a:rPr lang="en-US" sz="2000" dirty="0">
                <a:solidFill>
                  <a:srgbClr val="000000"/>
                </a:solidFill>
                <a:latin typeface="Times New Roman"/>
                <a:cs typeface="Times New Roman"/>
              </a:rPr>
              <a:t>.  So identifying       :  </a:t>
            </a:r>
            <a:endParaRPr lang="en-US" sz="2000" dirty="0">
              <a:solidFill>
                <a:srgbClr val="0000FF"/>
              </a:solidFill>
              <a:latin typeface="Times New Roman"/>
              <a:cs typeface="Times New Roman"/>
            </a:endParaRPr>
          </a:p>
        </p:txBody>
      </p:sp>
      <p:graphicFrame>
        <p:nvGraphicFramePr>
          <p:cNvPr id="36" name="Object 35"/>
          <p:cNvGraphicFramePr>
            <a:graphicFrameLocks noChangeAspect="1"/>
          </p:cNvGraphicFramePr>
          <p:nvPr>
            <p:extLst>
              <p:ext uri="{D42A27DB-BD31-4B8C-83A1-F6EECF244321}">
                <p14:modId xmlns:p14="http://schemas.microsoft.com/office/powerpoint/2010/main" val="2220292830"/>
              </p:ext>
            </p:extLst>
          </p:nvPr>
        </p:nvGraphicFramePr>
        <p:xfrm>
          <a:off x="1560434" y="2600325"/>
          <a:ext cx="6065837" cy="3719513"/>
        </p:xfrm>
        <a:graphic>
          <a:graphicData uri="http://schemas.openxmlformats.org/presentationml/2006/ole">
            <mc:AlternateContent xmlns:mc="http://schemas.openxmlformats.org/markup-compatibility/2006">
              <mc:Choice xmlns:v="urn:schemas-microsoft-com:vml" Requires="v">
                <p:oleObj spid="_x0000_s2633750" name="Equation" r:id="rId8" imgW="3619500" imgH="2209800" progId="Equation.DSMT4">
                  <p:embed/>
                </p:oleObj>
              </mc:Choice>
              <mc:Fallback>
                <p:oleObj name="Equation" r:id="rId8" imgW="3619500" imgH="2209800" progId="Equation.DSMT4">
                  <p:embed/>
                  <p:pic>
                    <p:nvPicPr>
                      <p:cNvPr id="0" name=""/>
                      <p:cNvPicPr/>
                      <p:nvPr/>
                    </p:nvPicPr>
                    <p:blipFill>
                      <a:blip r:embed="rId9"/>
                      <a:stretch>
                        <a:fillRect/>
                      </a:stretch>
                    </p:blipFill>
                    <p:spPr>
                      <a:xfrm>
                        <a:off x="1560434" y="2600325"/>
                        <a:ext cx="6065837" cy="3719513"/>
                      </a:xfrm>
                      <a:prstGeom prst="rect">
                        <a:avLst/>
                      </a:prstGeom>
                    </p:spPr>
                  </p:pic>
                </p:oleObj>
              </mc:Fallback>
            </mc:AlternateContent>
          </a:graphicData>
        </a:graphic>
      </p:graphicFrame>
      <p:graphicFrame>
        <p:nvGraphicFramePr>
          <p:cNvPr id="17" name="Object 6"/>
          <p:cNvGraphicFramePr>
            <a:graphicFrameLocks noChangeAspect="1"/>
          </p:cNvGraphicFramePr>
          <p:nvPr>
            <p:extLst>
              <p:ext uri="{D42A27DB-BD31-4B8C-83A1-F6EECF244321}">
                <p14:modId xmlns:p14="http://schemas.microsoft.com/office/powerpoint/2010/main" val="2176316169"/>
              </p:ext>
            </p:extLst>
          </p:nvPr>
        </p:nvGraphicFramePr>
        <p:xfrm>
          <a:off x="5834049" y="895895"/>
          <a:ext cx="552450" cy="379413"/>
        </p:xfrm>
        <a:graphic>
          <a:graphicData uri="http://schemas.openxmlformats.org/presentationml/2006/ole">
            <mc:AlternateContent xmlns:mc="http://schemas.openxmlformats.org/markup-compatibility/2006">
              <mc:Choice xmlns:v="urn:schemas-microsoft-com:vml" Requires="v">
                <p:oleObj spid="_x0000_s2633751" name="Equation" r:id="rId10" imgW="330200" imgH="228600" progId="Equation.DSMT4">
                  <p:embed/>
                </p:oleObj>
              </mc:Choice>
              <mc:Fallback>
                <p:oleObj name="Equation" r:id="rId10" imgW="330200" imgH="228600" progId="Equation.DSMT4">
                  <p:embed/>
                  <p:pic>
                    <p:nvPicPr>
                      <p:cNvPr id="0" name=""/>
                      <p:cNvPicPr>
                        <a:picLocks noChangeAspect="1" noChangeArrowheads="1"/>
                      </p:cNvPicPr>
                      <p:nvPr/>
                    </p:nvPicPr>
                    <p:blipFill>
                      <a:blip r:embed="rId11"/>
                      <a:srcRect/>
                      <a:stretch>
                        <a:fillRect/>
                      </a:stretch>
                    </p:blipFill>
                    <p:spPr bwMode="auto">
                      <a:xfrm>
                        <a:off x="5834049" y="895895"/>
                        <a:ext cx="552450" cy="379413"/>
                      </a:xfrm>
                      <a:prstGeom prst="rect">
                        <a:avLst/>
                      </a:prstGeom>
                      <a:noFill/>
                      <a:ln>
                        <a:noFill/>
                      </a:ln>
                      <a:effectLst/>
                    </p:spPr>
                  </p:pic>
                </p:oleObj>
              </mc:Fallback>
            </mc:AlternateContent>
          </a:graphicData>
        </a:graphic>
      </p:graphicFrame>
      <p:graphicFrame>
        <p:nvGraphicFramePr>
          <p:cNvPr id="18" name="Object 6"/>
          <p:cNvGraphicFramePr>
            <a:graphicFrameLocks noChangeAspect="1"/>
          </p:cNvGraphicFramePr>
          <p:nvPr>
            <p:extLst>
              <p:ext uri="{D42A27DB-BD31-4B8C-83A1-F6EECF244321}">
                <p14:modId xmlns:p14="http://schemas.microsoft.com/office/powerpoint/2010/main" val="1532650190"/>
              </p:ext>
            </p:extLst>
          </p:nvPr>
        </p:nvGraphicFramePr>
        <p:xfrm>
          <a:off x="8115442" y="895895"/>
          <a:ext cx="936625" cy="379413"/>
        </p:xfrm>
        <a:graphic>
          <a:graphicData uri="http://schemas.openxmlformats.org/presentationml/2006/ole">
            <mc:AlternateContent xmlns:mc="http://schemas.openxmlformats.org/markup-compatibility/2006">
              <mc:Choice xmlns:v="urn:schemas-microsoft-com:vml" Requires="v">
                <p:oleObj spid="_x0000_s2633752" name="Equation" r:id="rId12" imgW="558800" imgH="228600" progId="Equation.DSMT4">
                  <p:embed/>
                </p:oleObj>
              </mc:Choice>
              <mc:Fallback>
                <p:oleObj name="Equation" r:id="rId12" imgW="558800" imgH="228600" progId="Equation.DSMT4">
                  <p:embed/>
                  <p:pic>
                    <p:nvPicPr>
                      <p:cNvPr id="0" name=""/>
                      <p:cNvPicPr>
                        <a:picLocks noChangeAspect="1" noChangeArrowheads="1"/>
                      </p:cNvPicPr>
                      <p:nvPr/>
                    </p:nvPicPr>
                    <p:blipFill>
                      <a:blip r:embed="rId13"/>
                      <a:srcRect/>
                      <a:stretch>
                        <a:fillRect/>
                      </a:stretch>
                    </p:blipFill>
                    <p:spPr bwMode="auto">
                      <a:xfrm>
                        <a:off x="8115442" y="895895"/>
                        <a:ext cx="936625" cy="379413"/>
                      </a:xfrm>
                      <a:prstGeom prst="rect">
                        <a:avLst/>
                      </a:prstGeom>
                      <a:noFill/>
                      <a:ln>
                        <a:noFill/>
                      </a:ln>
                      <a:effectLst/>
                    </p:spPr>
                  </p:pic>
                </p:oleObj>
              </mc:Fallback>
            </mc:AlternateContent>
          </a:graphicData>
        </a:graphic>
      </p:graphicFrame>
      <p:sp>
        <p:nvSpPr>
          <p:cNvPr id="3" name="Left Brace 2"/>
          <p:cNvSpPr/>
          <p:nvPr/>
        </p:nvSpPr>
        <p:spPr>
          <a:xfrm rot="16200000">
            <a:off x="7242781" y="339739"/>
            <a:ext cx="374600" cy="2579162"/>
          </a:xfrm>
          <a:prstGeom prst="leftBrace">
            <a:avLst/>
          </a:prstGeom>
          <a:ln w="12700" cmpd="sng">
            <a:solidFill>
              <a:srgbClr val="0000FF"/>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20" name="Object 6"/>
          <p:cNvGraphicFramePr>
            <a:graphicFrameLocks noChangeAspect="1"/>
          </p:cNvGraphicFramePr>
          <p:nvPr>
            <p:extLst>
              <p:ext uri="{D42A27DB-BD31-4B8C-83A1-F6EECF244321}">
                <p14:modId xmlns:p14="http://schemas.microsoft.com/office/powerpoint/2010/main" val="2401530990"/>
              </p:ext>
            </p:extLst>
          </p:nvPr>
        </p:nvGraphicFramePr>
        <p:xfrm>
          <a:off x="7254875" y="1884363"/>
          <a:ext cx="423863" cy="273050"/>
        </p:xfrm>
        <a:graphic>
          <a:graphicData uri="http://schemas.openxmlformats.org/presentationml/2006/ole">
            <mc:AlternateContent xmlns:mc="http://schemas.openxmlformats.org/markup-compatibility/2006">
              <mc:Choice xmlns:v="urn:schemas-microsoft-com:vml" Requires="v">
                <p:oleObj spid="_x0000_s2633753" name="Equation" r:id="rId14" imgW="254000" imgH="165100" progId="Equation.DSMT4">
                  <p:embed/>
                </p:oleObj>
              </mc:Choice>
              <mc:Fallback>
                <p:oleObj name="Equation" r:id="rId14" imgW="254000" imgH="165100" progId="Equation.DSMT4">
                  <p:embed/>
                  <p:pic>
                    <p:nvPicPr>
                      <p:cNvPr id="0" name=""/>
                      <p:cNvPicPr>
                        <a:picLocks noChangeAspect="1" noChangeArrowheads="1"/>
                      </p:cNvPicPr>
                      <p:nvPr/>
                    </p:nvPicPr>
                    <p:blipFill>
                      <a:blip r:embed="rId15"/>
                      <a:srcRect/>
                      <a:stretch>
                        <a:fillRect/>
                      </a:stretch>
                    </p:blipFill>
                    <p:spPr bwMode="auto">
                      <a:xfrm>
                        <a:off x="7254875" y="1884363"/>
                        <a:ext cx="423863" cy="273050"/>
                      </a:xfrm>
                      <a:prstGeom prst="rect">
                        <a:avLst/>
                      </a:prstGeom>
                      <a:noFill/>
                      <a:ln>
                        <a:noFill/>
                      </a:ln>
                      <a:effectLst/>
                    </p:spPr>
                  </p:pic>
                </p:oleObj>
              </mc:Fallback>
            </mc:AlternateContent>
          </a:graphicData>
        </a:graphic>
      </p:graphicFrame>
      <p:cxnSp>
        <p:nvCxnSpPr>
          <p:cNvPr id="21" name="Straight Connector 20"/>
          <p:cNvCxnSpPr/>
          <p:nvPr/>
        </p:nvCxnSpPr>
        <p:spPr>
          <a:xfrm flipV="1">
            <a:off x="2197100" y="2706152"/>
            <a:ext cx="698500" cy="463550"/>
          </a:xfrm>
          <a:prstGeom prst="line">
            <a:avLst/>
          </a:pr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28" name="Object 27"/>
          <p:cNvGraphicFramePr>
            <a:graphicFrameLocks noChangeAspect="1"/>
          </p:cNvGraphicFramePr>
          <p:nvPr>
            <p:extLst>
              <p:ext uri="{D42A27DB-BD31-4B8C-83A1-F6EECF244321}">
                <p14:modId xmlns:p14="http://schemas.microsoft.com/office/powerpoint/2010/main" val="2838543432"/>
              </p:ext>
            </p:extLst>
          </p:nvPr>
        </p:nvGraphicFramePr>
        <p:xfrm>
          <a:off x="2922588" y="2544227"/>
          <a:ext cx="157163" cy="187325"/>
        </p:xfrm>
        <a:graphic>
          <a:graphicData uri="http://schemas.openxmlformats.org/presentationml/2006/ole">
            <mc:AlternateContent xmlns:mc="http://schemas.openxmlformats.org/markup-compatibility/2006">
              <mc:Choice xmlns:v="urn:schemas-microsoft-com:vml" Requires="v">
                <p:oleObj spid="_x0000_s2633754" name="Equation" r:id="rId16" imgW="127000" imgH="152400" progId="Equation.DSMT4">
                  <p:embed/>
                </p:oleObj>
              </mc:Choice>
              <mc:Fallback>
                <p:oleObj name="Equation" r:id="rId16" imgW="127000" imgH="152400" progId="Equation.DSMT4">
                  <p:embed/>
                  <p:pic>
                    <p:nvPicPr>
                      <p:cNvPr id="0" name=""/>
                      <p:cNvPicPr/>
                      <p:nvPr/>
                    </p:nvPicPr>
                    <p:blipFill>
                      <a:blip r:embed="rId17"/>
                      <a:stretch>
                        <a:fillRect/>
                      </a:stretch>
                    </p:blipFill>
                    <p:spPr>
                      <a:xfrm>
                        <a:off x="2922588" y="2544227"/>
                        <a:ext cx="157163" cy="187325"/>
                      </a:xfrm>
                      <a:prstGeom prst="rect">
                        <a:avLst/>
                      </a:prstGeom>
                    </p:spPr>
                  </p:pic>
                </p:oleObj>
              </mc:Fallback>
            </mc:AlternateContent>
          </a:graphicData>
        </a:graphic>
      </p:graphicFrame>
      <p:cxnSp>
        <p:nvCxnSpPr>
          <p:cNvPr id="29" name="Straight Connector 28"/>
          <p:cNvCxnSpPr/>
          <p:nvPr/>
        </p:nvCxnSpPr>
        <p:spPr>
          <a:xfrm flipV="1">
            <a:off x="6250530" y="4906427"/>
            <a:ext cx="174069" cy="625475"/>
          </a:xfrm>
          <a:prstGeom prst="line">
            <a:avLst/>
          </a:pr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34" name="Object 33"/>
          <p:cNvGraphicFramePr>
            <a:graphicFrameLocks noChangeAspect="1"/>
          </p:cNvGraphicFramePr>
          <p:nvPr>
            <p:extLst>
              <p:ext uri="{D42A27DB-BD31-4B8C-83A1-F6EECF244321}">
                <p14:modId xmlns:p14="http://schemas.microsoft.com/office/powerpoint/2010/main" val="369699222"/>
              </p:ext>
            </p:extLst>
          </p:nvPr>
        </p:nvGraphicFramePr>
        <p:xfrm>
          <a:off x="6399199" y="4731802"/>
          <a:ext cx="157163" cy="187325"/>
        </p:xfrm>
        <a:graphic>
          <a:graphicData uri="http://schemas.openxmlformats.org/presentationml/2006/ole">
            <mc:AlternateContent xmlns:mc="http://schemas.openxmlformats.org/markup-compatibility/2006">
              <mc:Choice xmlns:v="urn:schemas-microsoft-com:vml" Requires="v">
                <p:oleObj spid="_x0000_s2633755" name="Equation" r:id="rId18" imgW="127000" imgH="152400" progId="Equation.DSMT4">
                  <p:embed/>
                </p:oleObj>
              </mc:Choice>
              <mc:Fallback>
                <p:oleObj name="Equation" r:id="rId18" imgW="127000" imgH="152400" progId="Equation.DSMT4">
                  <p:embed/>
                  <p:pic>
                    <p:nvPicPr>
                      <p:cNvPr id="0" name=""/>
                      <p:cNvPicPr/>
                      <p:nvPr/>
                    </p:nvPicPr>
                    <p:blipFill>
                      <a:blip r:embed="rId17"/>
                      <a:stretch>
                        <a:fillRect/>
                      </a:stretch>
                    </p:blipFill>
                    <p:spPr>
                      <a:xfrm>
                        <a:off x="6399199" y="4731802"/>
                        <a:ext cx="157163" cy="187325"/>
                      </a:xfrm>
                      <a:prstGeom prst="rect">
                        <a:avLst/>
                      </a:prstGeom>
                    </p:spPr>
                  </p:pic>
                </p:oleObj>
              </mc:Fallback>
            </mc:AlternateContent>
          </a:graphicData>
        </a:graphic>
      </p:graphicFrame>
      <p:graphicFrame>
        <p:nvGraphicFramePr>
          <p:cNvPr id="19" name="Object 6"/>
          <p:cNvGraphicFramePr>
            <a:graphicFrameLocks noChangeAspect="1"/>
          </p:cNvGraphicFramePr>
          <p:nvPr>
            <p:extLst>
              <p:ext uri="{D42A27DB-BD31-4B8C-83A1-F6EECF244321}">
                <p14:modId xmlns:p14="http://schemas.microsoft.com/office/powerpoint/2010/main" val="375050343"/>
              </p:ext>
            </p:extLst>
          </p:nvPr>
        </p:nvGraphicFramePr>
        <p:xfrm>
          <a:off x="2735262" y="2052638"/>
          <a:ext cx="423863" cy="273050"/>
        </p:xfrm>
        <a:graphic>
          <a:graphicData uri="http://schemas.openxmlformats.org/presentationml/2006/ole">
            <mc:AlternateContent xmlns:mc="http://schemas.openxmlformats.org/markup-compatibility/2006">
              <mc:Choice xmlns:v="urn:schemas-microsoft-com:vml" Requires="v">
                <p:oleObj spid="_x0000_s2633756" name="Equation" r:id="rId19" imgW="254000" imgH="165100" progId="Equation.DSMT4">
                  <p:embed/>
                </p:oleObj>
              </mc:Choice>
              <mc:Fallback>
                <p:oleObj name="Equation" r:id="rId19" imgW="254000" imgH="165100" progId="Equation.DSMT4">
                  <p:embed/>
                  <p:pic>
                    <p:nvPicPr>
                      <p:cNvPr id="0" name=""/>
                      <p:cNvPicPr>
                        <a:picLocks noChangeAspect="1" noChangeArrowheads="1"/>
                      </p:cNvPicPr>
                      <p:nvPr/>
                    </p:nvPicPr>
                    <p:blipFill>
                      <a:blip r:embed="rId20"/>
                      <a:srcRect/>
                      <a:stretch>
                        <a:fillRect/>
                      </a:stretch>
                    </p:blipFill>
                    <p:spPr bwMode="auto">
                      <a:xfrm>
                        <a:off x="2735262" y="2052638"/>
                        <a:ext cx="423863" cy="27305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83246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dissolve">
                                      <p:cBhvr>
                                        <p:cTn id="10" dur="500"/>
                                        <p:tgtEl>
                                          <p:spTgt spid="20"/>
                                        </p:tgtEl>
                                      </p:cBhvr>
                                    </p:animEffect>
                                  </p:childTnLst>
                                </p:cTn>
                              </p:par>
                              <p:par>
                                <p:cTn id="11" presetID="9"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dissolve">
                                      <p:cBhvr>
                                        <p:cTn id="18" dur="500"/>
                                        <p:tgtEl>
                                          <p:spTgt spid="36"/>
                                        </p:tgtEl>
                                      </p:cBhvr>
                                    </p:animEffect>
                                  </p:childTnLst>
                                </p:cTn>
                              </p:par>
                              <p:par>
                                <p:cTn id="19" presetID="9"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dissolve">
                                      <p:cBhvr>
                                        <p:cTn id="21" dur="500"/>
                                        <p:tgtEl>
                                          <p:spTgt spid="21"/>
                                        </p:tgtEl>
                                      </p:cBhvr>
                                    </p:animEffect>
                                  </p:childTnLst>
                                </p:cTn>
                              </p:par>
                              <p:par>
                                <p:cTn id="22" presetID="9"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dissolve">
                                      <p:cBhvr>
                                        <p:cTn id="24" dur="500"/>
                                        <p:tgtEl>
                                          <p:spTgt spid="28"/>
                                        </p:tgtEl>
                                      </p:cBhvr>
                                    </p:animEffect>
                                  </p:childTnLst>
                                </p:cTn>
                              </p:par>
                              <p:par>
                                <p:cTn id="25" presetID="9"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dissolve">
                                      <p:cBhvr>
                                        <p:cTn id="27" dur="500"/>
                                        <p:tgtEl>
                                          <p:spTgt spid="29"/>
                                        </p:tgtEl>
                                      </p:cBhvr>
                                    </p:animEffect>
                                  </p:childTnLst>
                                </p:cTn>
                              </p:par>
                              <p:par>
                                <p:cTn id="28" presetID="9" presetClass="entr" presetSubtype="0" fill="hold"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dissolve">
                                      <p:cBhvr>
                                        <p:cTn id="3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40.)</a:t>
            </a:r>
          </a:p>
        </p:txBody>
      </p:sp>
      <p:sp>
        <p:nvSpPr>
          <p:cNvPr id="22" name="Oval 21"/>
          <p:cNvSpPr/>
          <p:nvPr/>
        </p:nvSpPr>
        <p:spPr>
          <a:xfrm>
            <a:off x="3736733" y="1537594"/>
            <a:ext cx="2498967" cy="2498967"/>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Arrow Connector 30"/>
          <p:cNvCxnSpPr/>
          <p:nvPr/>
        </p:nvCxnSpPr>
        <p:spPr>
          <a:xfrm>
            <a:off x="4931559" y="2787078"/>
            <a:ext cx="656620" cy="0"/>
          </a:xfrm>
          <a:prstGeom prst="straightConnector1">
            <a:avLst/>
          </a:prstGeom>
          <a:ln w="1270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aphicFrame>
        <p:nvGraphicFramePr>
          <p:cNvPr id="32" name="Object 6"/>
          <p:cNvGraphicFramePr>
            <a:graphicFrameLocks noChangeAspect="1"/>
          </p:cNvGraphicFramePr>
          <p:nvPr>
            <p:extLst>
              <p:ext uri="{D42A27DB-BD31-4B8C-83A1-F6EECF244321}">
                <p14:modId xmlns:p14="http://schemas.microsoft.com/office/powerpoint/2010/main" val="452442"/>
              </p:ext>
            </p:extLst>
          </p:nvPr>
        </p:nvGraphicFramePr>
        <p:xfrm>
          <a:off x="5180155" y="2577528"/>
          <a:ext cx="171450" cy="209550"/>
        </p:xfrm>
        <a:graphic>
          <a:graphicData uri="http://schemas.openxmlformats.org/presentationml/2006/ole">
            <mc:AlternateContent xmlns:mc="http://schemas.openxmlformats.org/markup-compatibility/2006">
              <mc:Choice xmlns:v="urn:schemas-microsoft-com:vml" Requires="v">
                <p:oleObj spid="_x0000_s2336101" name="Equation" r:id="rId4" imgW="101600" imgH="127000" progId="Equation.DSMT4">
                  <p:embed/>
                </p:oleObj>
              </mc:Choice>
              <mc:Fallback>
                <p:oleObj name="Equation" r:id="rId4" imgW="101600" imgH="127000" progId="Equation.DSMT4">
                  <p:embed/>
                  <p:pic>
                    <p:nvPicPr>
                      <p:cNvPr id="0" name=""/>
                      <p:cNvPicPr>
                        <a:picLocks noChangeAspect="1" noChangeArrowheads="1"/>
                      </p:cNvPicPr>
                      <p:nvPr/>
                    </p:nvPicPr>
                    <p:blipFill>
                      <a:blip r:embed="rId5"/>
                      <a:srcRect/>
                      <a:stretch>
                        <a:fillRect/>
                      </a:stretch>
                    </p:blipFill>
                    <p:spPr bwMode="auto">
                      <a:xfrm>
                        <a:off x="5180155" y="2577528"/>
                        <a:ext cx="171450" cy="209550"/>
                      </a:xfrm>
                      <a:prstGeom prst="rect">
                        <a:avLst/>
                      </a:prstGeom>
                      <a:noFill/>
                      <a:ln>
                        <a:noFill/>
                      </a:ln>
                      <a:effectLst/>
                    </p:spPr>
                  </p:pic>
                </p:oleObj>
              </mc:Fallback>
            </mc:AlternateContent>
          </a:graphicData>
        </a:graphic>
      </p:graphicFrame>
      <p:sp>
        <p:nvSpPr>
          <p:cNvPr id="19" name="TextBox 18"/>
          <p:cNvSpPr txBox="1"/>
          <p:nvPr/>
        </p:nvSpPr>
        <p:spPr>
          <a:xfrm>
            <a:off x="278325" y="305385"/>
            <a:ext cx="8722942" cy="400110"/>
          </a:xfrm>
          <a:prstGeom prst="rect">
            <a:avLst/>
          </a:prstGeom>
          <a:noFill/>
        </p:spPr>
        <p:txBody>
          <a:bodyPr wrap="square" rtlCol="0">
            <a:spAutoFit/>
          </a:bodyPr>
          <a:lstStyle/>
          <a:p>
            <a:r>
              <a:rPr lang="en-US" sz="2000" dirty="0">
                <a:solidFill>
                  <a:srgbClr val="FF0000"/>
                </a:solidFill>
                <a:latin typeface="Apple Chancery"/>
                <a:cs typeface="Apple Chancery"/>
              </a:rPr>
              <a:t>b.) Derive a </a:t>
            </a:r>
            <a:r>
              <a:rPr lang="en-US" sz="2000" dirty="0">
                <a:solidFill>
                  <a:srgbClr val="0000FF"/>
                </a:solidFill>
                <a:latin typeface="Times New Roman"/>
                <a:cs typeface="Times New Roman"/>
              </a:rPr>
              <a:t>general algebraic expression </a:t>
            </a:r>
            <a:r>
              <a:rPr lang="en-US" sz="2000" dirty="0">
                <a:latin typeface="Times New Roman"/>
                <a:cs typeface="Times New Roman"/>
              </a:rPr>
              <a:t>for the </a:t>
            </a:r>
            <a:r>
              <a:rPr lang="en-US" sz="2000" i="1" dirty="0">
                <a:solidFill>
                  <a:srgbClr val="FF0000"/>
                </a:solidFill>
                <a:latin typeface="Times New Roman"/>
                <a:cs typeface="Times New Roman"/>
              </a:rPr>
              <a:t>electric potential field </a:t>
            </a:r>
            <a:r>
              <a:rPr lang="en-US" sz="2000" dirty="0">
                <a:latin typeface="Times New Roman"/>
                <a:cs typeface="Times New Roman"/>
              </a:rPr>
              <a:t>for </a:t>
            </a:r>
            <a:r>
              <a:rPr lang="en-US" sz="2000" i="1" dirty="0">
                <a:solidFill>
                  <a:srgbClr val="FF0000"/>
                </a:solidFill>
                <a:latin typeface="Times New Roman"/>
                <a:cs typeface="Times New Roman"/>
              </a:rPr>
              <a:t>r &lt; R</a:t>
            </a:r>
            <a:r>
              <a:rPr lang="en-US" sz="2000" dirty="0">
                <a:latin typeface="Times New Roman"/>
                <a:cs typeface="Times New Roman"/>
              </a:rPr>
              <a:t>.</a:t>
            </a:r>
          </a:p>
        </p:txBody>
      </p:sp>
      <p:grpSp>
        <p:nvGrpSpPr>
          <p:cNvPr id="7" name="Group 6">
            <a:extLst>
              <a:ext uri="{FF2B5EF4-FFF2-40B4-BE49-F238E27FC236}">
                <a16:creationId xmlns:a16="http://schemas.microsoft.com/office/drawing/2014/main" id="{7C021CB0-D6DF-2D4E-A40A-9035A5AB7182}"/>
              </a:ext>
            </a:extLst>
          </p:cNvPr>
          <p:cNvGrpSpPr/>
          <p:nvPr/>
        </p:nvGrpSpPr>
        <p:grpSpPr>
          <a:xfrm>
            <a:off x="589525" y="680928"/>
            <a:ext cx="8411741" cy="1182797"/>
            <a:chOff x="589525" y="680928"/>
            <a:chExt cx="8411741" cy="1182797"/>
          </a:xfrm>
        </p:grpSpPr>
        <p:sp>
          <p:nvSpPr>
            <p:cNvPr id="23" name="TextBox 22"/>
            <p:cNvSpPr txBox="1"/>
            <p:nvPr/>
          </p:nvSpPr>
          <p:spPr>
            <a:xfrm>
              <a:off x="589525" y="680928"/>
              <a:ext cx="8411741" cy="707886"/>
            </a:xfrm>
            <a:prstGeom prst="rect">
              <a:avLst/>
            </a:prstGeom>
            <a:noFill/>
          </p:spPr>
          <p:txBody>
            <a:bodyPr wrap="square" rtlCol="0">
              <a:spAutoFit/>
            </a:bodyPr>
            <a:lstStyle/>
            <a:p>
              <a:r>
                <a:rPr lang="en-US" sz="2000" dirty="0">
                  <a:solidFill>
                    <a:srgbClr val="FF0000"/>
                  </a:solidFill>
                  <a:latin typeface="Apple Chancery"/>
                  <a:cs typeface="Apple Chancery"/>
                </a:rPr>
                <a:t>This is where </a:t>
              </a:r>
              <a:r>
                <a:rPr lang="en-US" sz="2000" dirty="0">
                  <a:solidFill>
                    <a:srgbClr val="000000"/>
                  </a:solidFill>
                  <a:latin typeface="Times New Roman"/>
                  <a:cs typeface="Times New Roman"/>
                </a:rPr>
                <a:t>it gets a bit tricky.  Why?  Because the </a:t>
              </a:r>
              <a:r>
                <a:rPr lang="en-US" sz="2000" dirty="0">
                  <a:solidFill>
                    <a:srgbClr val="0000FF"/>
                  </a:solidFill>
                  <a:latin typeface="Times New Roman"/>
                  <a:cs typeface="Times New Roman"/>
                </a:rPr>
                <a:t>electric field </a:t>
              </a:r>
              <a:r>
                <a:rPr lang="en-US" sz="2000" i="1" dirty="0">
                  <a:solidFill>
                    <a:srgbClr val="000000"/>
                  </a:solidFill>
                  <a:latin typeface="Times New Roman"/>
                  <a:cs typeface="Times New Roman"/>
                </a:rPr>
                <a:t>inside the sphere </a:t>
              </a:r>
              <a:r>
                <a:rPr lang="en-US" sz="2000" dirty="0">
                  <a:solidFill>
                    <a:srgbClr val="000000"/>
                  </a:solidFill>
                  <a:latin typeface="Times New Roman"/>
                  <a:cs typeface="Times New Roman"/>
                </a:rPr>
                <a:t>and </a:t>
              </a:r>
              <a:r>
                <a:rPr lang="en-US" sz="2000" i="1" dirty="0">
                  <a:solidFill>
                    <a:srgbClr val="000000"/>
                  </a:solidFill>
                  <a:latin typeface="Times New Roman"/>
                  <a:cs typeface="Times New Roman"/>
                </a:rPr>
                <a:t>outside the sphere </a:t>
              </a:r>
              <a:r>
                <a:rPr lang="en-US" sz="2000" dirty="0">
                  <a:solidFill>
                    <a:srgbClr val="FF0000"/>
                  </a:solidFill>
                  <a:latin typeface="Times New Roman"/>
                  <a:cs typeface="Times New Roman"/>
                </a:rPr>
                <a:t>are different</a:t>
              </a:r>
              <a:r>
                <a:rPr lang="en-US" sz="2000" dirty="0">
                  <a:solidFill>
                    <a:srgbClr val="000000"/>
                  </a:solidFill>
                  <a:latin typeface="Times New Roman"/>
                  <a:cs typeface="Times New Roman"/>
                </a:rPr>
                <a:t>, so we can’t use one giant       in   </a:t>
              </a:r>
            </a:p>
          </p:txBody>
        </p:sp>
        <p:graphicFrame>
          <p:nvGraphicFramePr>
            <p:cNvPr id="26" name="Object 6"/>
            <p:cNvGraphicFramePr>
              <a:graphicFrameLocks noChangeAspect="1"/>
            </p:cNvGraphicFramePr>
            <p:nvPr>
              <p:extLst>
                <p:ext uri="{D42A27DB-BD31-4B8C-83A1-F6EECF244321}">
                  <p14:modId xmlns:p14="http://schemas.microsoft.com/office/powerpoint/2010/main" val="4105052968"/>
                </p:ext>
              </p:extLst>
            </p:nvPr>
          </p:nvGraphicFramePr>
          <p:xfrm>
            <a:off x="7673354" y="1041075"/>
            <a:ext cx="423863" cy="273050"/>
          </p:xfrm>
          <a:graphic>
            <a:graphicData uri="http://schemas.openxmlformats.org/presentationml/2006/ole">
              <mc:AlternateContent xmlns:mc="http://schemas.openxmlformats.org/markup-compatibility/2006">
                <mc:Choice xmlns:v="urn:schemas-microsoft-com:vml" Requires="v">
                  <p:oleObj spid="_x0000_s2336102" name="Equation" r:id="rId6" imgW="254000" imgH="165100" progId="Equation.DSMT4">
                    <p:embed/>
                  </p:oleObj>
                </mc:Choice>
                <mc:Fallback>
                  <p:oleObj name="Equation" r:id="rId6" imgW="254000" imgH="165100" progId="Equation.DSMT4">
                    <p:embed/>
                    <p:pic>
                      <p:nvPicPr>
                        <p:cNvPr id="0" name=""/>
                        <p:cNvPicPr>
                          <a:picLocks noChangeAspect="1" noChangeArrowheads="1"/>
                        </p:cNvPicPr>
                        <p:nvPr/>
                      </p:nvPicPr>
                      <p:blipFill>
                        <a:blip r:embed="rId7"/>
                        <a:srcRect/>
                        <a:stretch>
                          <a:fillRect/>
                        </a:stretch>
                      </p:blipFill>
                      <p:spPr bwMode="auto">
                        <a:xfrm>
                          <a:off x="7673354" y="1041075"/>
                          <a:ext cx="423863" cy="273050"/>
                        </a:xfrm>
                        <a:prstGeom prst="rect">
                          <a:avLst/>
                        </a:prstGeom>
                        <a:noFill/>
                        <a:ln>
                          <a:noFill/>
                        </a:ln>
                        <a:effec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417681402"/>
                </p:ext>
              </p:extLst>
            </p:nvPr>
          </p:nvGraphicFramePr>
          <p:xfrm>
            <a:off x="638252" y="1265238"/>
            <a:ext cx="2000250" cy="598487"/>
          </p:xfrm>
          <a:graphic>
            <a:graphicData uri="http://schemas.openxmlformats.org/presentationml/2006/ole">
              <mc:AlternateContent xmlns:mc="http://schemas.openxmlformats.org/markup-compatibility/2006">
                <mc:Choice xmlns:v="urn:schemas-microsoft-com:vml" Requires="v">
                  <p:oleObj spid="_x0000_s2336103" name="Equation" r:id="rId8" imgW="1193800" imgH="355600" progId="Equation.DSMT4">
                    <p:embed/>
                  </p:oleObj>
                </mc:Choice>
                <mc:Fallback>
                  <p:oleObj name="Equation" r:id="rId8" imgW="1193800" imgH="355600" progId="Equation.DSMT4">
                    <p:embed/>
                    <p:pic>
                      <p:nvPicPr>
                        <p:cNvPr id="0" name=""/>
                        <p:cNvPicPr/>
                        <p:nvPr/>
                      </p:nvPicPr>
                      <p:blipFill>
                        <a:blip r:embed="rId9"/>
                        <a:stretch>
                          <a:fillRect/>
                        </a:stretch>
                      </p:blipFill>
                      <p:spPr>
                        <a:xfrm>
                          <a:off x="638252" y="1265238"/>
                          <a:ext cx="2000250" cy="598487"/>
                        </a:xfrm>
                        <a:prstGeom prst="rect">
                          <a:avLst/>
                        </a:prstGeom>
                      </p:spPr>
                    </p:pic>
                  </p:oleObj>
                </mc:Fallback>
              </mc:AlternateContent>
            </a:graphicData>
          </a:graphic>
        </p:graphicFrame>
      </p:grpSp>
      <p:grpSp>
        <p:nvGrpSpPr>
          <p:cNvPr id="2" name="Group 1">
            <a:extLst>
              <a:ext uri="{FF2B5EF4-FFF2-40B4-BE49-F238E27FC236}">
                <a16:creationId xmlns:a16="http://schemas.microsoft.com/office/drawing/2014/main" id="{6B55D0AB-7485-5C41-A74D-B5554115EB20}"/>
              </a:ext>
            </a:extLst>
          </p:cNvPr>
          <p:cNvGrpSpPr/>
          <p:nvPr/>
        </p:nvGrpSpPr>
        <p:grpSpPr>
          <a:xfrm>
            <a:off x="169782" y="3879685"/>
            <a:ext cx="3321291" cy="1631216"/>
            <a:chOff x="750888" y="1943987"/>
            <a:chExt cx="2876418" cy="1631216"/>
          </a:xfrm>
        </p:grpSpPr>
        <p:sp>
          <p:nvSpPr>
            <p:cNvPr id="25" name="TextBox 24"/>
            <p:cNvSpPr txBox="1"/>
            <p:nvPr/>
          </p:nvSpPr>
          <p:spPr>
            <a:xfrm>
              <a:off x="750888" y="1943987"/>
              <a:ext cx="2876418" cy="1631216"/>
            </a:xfrm>
            <a:prstGeom prst="rect">
              <a:avLst/>
            </a:prstGeom>
            <a:noFill/>
          </p:spPr>
          <p:txBody>
            <a:bodyPr wrap="square" rtlCol="0">
              <a:spAutoFit/>
            </a:bodyPr>
            <a:lstStyle/>
            <a:p>
              <a:r>
                <a:rPr lang="en-US" sz="2000" dirty="0">
                  <a:solidFill>
                    <a:srgbClr val="FF0000"/>
                  </a:solidFill>
                  <a:latin typeface="Apple Chancery"/>
                  <a:cs typeface="Apple Chancery"/>
                </a:rPr>
                <a:t>How to </a:t>
              </a:r>
              <a:r>
                <a:rPr lang="en-US" sz="2000" dirty="0">
                  <a:solidFill>
                    <a:srgbClr val="000000"/>
                  </a:solidFill>
                  <a:latin typeface="Times New Roman"/>
                  <a:cs typeface="Times New Roman"/>
                </a:rPr>
                <a:t>deal with this?  Derive       for </a:t>
              </a:r>
              <a:r>
                <a:rPr lang="en-US" sz="2000" dirty="0">
                  <a:solidFill>
                    <a:srgbClr val="FF0000"/>
                  </a:solidFill>
                  <a:latin typeface="Times New Roman"/>
                  <a:cs typeface="Times New Roman"/>
                </a:rPr>
                <a:t>each discrete region         </a:t>
              </a:r>
              <a:r>
                <a:rPr lang="en-US" sz="2000" dirty="0">
                  <a:solidFill>
                    <a:srgbClr val="000000"/>
                  </a:solidFill>
                  <a:latin typeface="Times New Roman"/>
                  <a:cs typeface="Times New Roman"/>
                </a:rPr>
                <a:t>using each region’s </a:t>
              </a:r>
              <a:r>
                <a:rPr lang="en-US" sz="2000" dirty="0">
                  <a:solidFill>
                    <a:srgbClr val="0000FF"/>
                  </a:solidFill>
                  <a:latin typeface="Times New Roman"/>
                  <a:cs typeface="Times New Roman"/>
                </a:rPr>
                <a:t>known electric field function</a:t>
              </a:r>
              <a:r>
                <a:rPr lang="en-US" sz="2000" dirty="0">
                  <a:solidFill>
                    <a:srgbClr val="000000"/>
                  </a:solidFill>
                  <a:latin typeface="Times New Roman"/>
                  <a:cs typeface="Times New Roman"/>
                </a:rPr>
                <a:t>, then </a:t>
              </a:r>
              <a:r>
                <a:rPr lang="en-US" sz="2000" dirty="0">
                  <a:solidFill>
                    <a:srgbClr val="0000FF"/>
                  </a:solidFill>
                  <a:latin typeface="Times New Roman"/>
                  <a:cs typeface="Times New Roman"/>
                </a:rPr>
                <a:t>add them all up</a:t>
              </a:r>
              <a:r>
                <a:rPr lang="en-US" sz="2000" dirty="0">
                  <a:solidFill>
                    <a:srgbClr val="000000"/>
                  </a:solidFill>
                  <a:latin typeface="Times New Roman"/>
                  <a:cs typeface="Times New Roman"/>
                </a:rPr>
                <a:t>.  That is:</a:t>
              </a:r>
            </a:p>
          </p:txBody>
        </p:sp>
        <p:graphicFrame>
          <p:nvGraphicFramePr>
            <p:cNvPr id="35" name="Object 6"/>
            <p:cNvGraphicFramePr>
              <a:graphicFrameLocks noChangeAspect="1"/>
            </p:cNvGraphicFramePr>
            <p:nvPr>
              <p:extLst>
                <p:ext uri="{D42A27DB-BD31-4B8C-83A1-F6EECF244321}">
                  <p14:modId xmlns:p14="http://schemas.microsoft.com/office/powerpoint/2010/main" val="1820447006"/>
                </p:ext>
              </p:extLst>
            </p:nvPr>
          </p:nvGraphicFramePr>
          <p:xfrm>
            <a:off x="2936922" y="2304958"/>
            <a:ext cx="423863" cy="273050"/>
          </p:xfrm>
          <a:graphic>
            <a:graphicData uri="http://schemas.openxmlformats.org/presentationml/2006/ole">
              <mc:AlternateContent xmlns:mc="http://schemas.openxmlformats.org/markup-compatibility/2006">
                <mc:Choice xmlns:v="urn:schemas-microsoft-com:vml" Requires="v">
                  <p:oleObj spid="_x0000_s2336104" name="Equation" r:id="rId10" imgW="254000" imgH="165100" progId="Equation.DSMT4">
                    <p:embed/>
                  </p:oleObj>
                </mc:Choice>
                <mc:Fallback>
                  <p:oleObj name="Equation" r:id="rId10" imgW="254000" imgH="165100" progId="Equation.DSMT4">
                    <p:embed/>
                    <p:pic>
                      <p:nvPicPr>
                        <p:cNvPr id="0" name=""/>
                        <p:cNvPicPr>
                          <a:picLocks noChangeAspect="1" noChangeArrowheads="1"/>
                        </p:cNvPicPr>
                        <p:nvPr/>
                      </p:nvPicPr>
                      <p:blipFill>
                        <a:blip r:embed="rId7"/>
                        <a:srcRect/>
                        <a:stretch>
                          <a:fillRect/>
                        </a:stretch>
                      </p:blipFill>
                      <p:spPr bwMode="auto">
                        <a:xfrm>
                          <a:off x="2936922" y="2304958"/>
                          <a:ext cx="423863" cy="273050"/>
                        </a:xfrm>
                        <a:prstGeom prst="rect">
                          <a:avLst/>
                        </a:prstGeom>
                        <a:noFill/>
                        <a:ln>
                          <a:noFill/>
                        </a:ln>
                        <a:effectLst/>
                      </p:spPr>
                    </p:pic>
                  </p:oleObj>
                </mc:Fallback>
              </mc:AlternateContent>
            </a:graphicData>
          </a:graphic>
        </p:graphicFrame>
      </p:grpSp>
      <p:grpSp>
        <p:nvGrpSpPr>
          <p:cNvPr id="6" name="Group 5">
            <a:extLst>
              <a:ext uri="{FF2B5EF4-FFF2-40B4-BE49-F238E27FC236}">
                <a16:creationId xmlns:a16="http://schemas.microsoft.com/office/drawing/2014/main" id="{AFFDB287-B668-064B-8812-46D388F290BB}"/>
              </a:ext>
            </a:extLst>
          </p:cNvPr>
          <p:cNvGrpSpPr/>
          <p:nvPr/>
        </p:nvGrpSpPr>
        <p:grpSpPr>
          <a:xfrm>
            <a:off x="5256213" y="2425700"/>
            <a:ext cx="3887787" cy="1123950"/>
            <a:chOff x="5256213" y="2425700"/>
            <a:chExt cx="3887787" cy="1123950"/>
          </a:xfrm>
        </p:grpSpPr>
        <p:graphicFrame>
          <p:nvGraphicFramePr>
            <p:cNvPr id="17" name="Object 6"/>
            <p:cNvGraphicFramePr>
              <a:graphicFrameLocks noChangeAspect="1"/>
            </p:cNvGraphicFramePr>
            <p:nvPr>
              <p:extLst>
                <p:ext uri="{D42A27DB-BD31-4B8C-83A1-F6EECF244321}">
                  <p14:modId xmlns:p14="http://schemas.microsoft.com/office/powerpoint/2010/main" val="2882117467"/>
                </p:ext>
              </p:extLst>
            </p:nvPr>
          </p:nvGraphicFramePr>
          <p:xfrm>
            <a:off x="6046519" y="2595183"/>
            <a:ext cx="454121" cy="270661"/>
          </p:xfrm>
          <a:graphic>
            <a:graphicData uri="http://schemas.openxmlformats.org/presentationml/2006/ole">
              <mc:AlternateContent xmlns:mc="http://schemas.openxmlformats.org/markup-compatibility/2006">
                <mc:Choice xmlns:v="urn:schemas-microsoft-com:vml" Requires="v">
                  <p:oleObj spid="_x0000_s2336105" name="Equation" r:id="rId11" imgW="381000" imgH="228600" progId="Equation.DSMT4">
                    <p:embed/>
                  </p:oleObj>
                </mc:Choice>
                <mc:Fallback>
                  <p:oleObj name="Equation" r:id="rId11" imgW="381000" imgH="228600" progId="Equation.DSMT4">
                    <p:embed/>
                    <p:pic>
                      <p:nvPicPr>
                        <p:cNvPr id="0" name=""/>
                        <p:cNvPicPr>
                          <a:picLocks noChangeAspect="1" noChangeArrowheads="1"/>
                        </p:cNvPicPr>
                        <p:nvPr/>
                      </p:nvPicPr>
                      <p:blipFill>
                        <a:blip r:embed="rId12"/>
                        <a:srcRect/>
                        <a:stretch>
                          <a:fillRect/>
                        </a:stretch>
                      </p:blipFill>
                      <p:spPr bwMode="auto">
                        <a:xfrm>
                          <a:off x="6046519" y="2595183"/>
                          <a:ext cx="454121" cy="270661"/>
                        </a:xfrm>
                        <a:prstGeom prst="rect">
                          <a:avLst/>
                        </a:prstGeom>
                        <a:noFill/>
                        <a:ln>
                          <a:noFill/>
                        </a:ln>
                        <a:effectLst/>
                      </p:spPr>
                    </p:pic>
                  </p:oleObj>
                </mc:Fallback>
              </mc:AlternateContent>
            </a:graphicData>
          </a:graphic>
        </p:graphicFrame>
        <p:graphicFrame>
          <p:nvGraphicFramePr>
            <p:cNvPr id="18" name="Object 6"/>
            <p:cNvGraphicFramePr>
              <a:graphicFrameLocks noChangeAspect="1"/>
            </p:cNvGraphicFramePr>
            <p:nvPr>
              <p:extLst>
                <p:ext uri="{D42A27DB-BD31-4B8C-83A1-F6EECF244321}">
                  <p14:modId xmlns:p14="http://schemas.microsoft.com/office/powerpoint/2010/main" val="2107451485"/>
                </p:ext>
              </p:extLst>
            </p:nvPr>
          </p:nvGraphicFramePr>
          <p:xfrm>
            <a:off x="8465232" y="2425700"/>
            <a:ext cx="678768" cy="274959"/>
          </p:xfrm>
          <a:graphic>
            <a:graphicData uri="http://schemas.openxmlformats.org/presentationml/2006/ole">
              <mc:AlternateContent xmlns:mc="http://schemas.openxmlformats.org/markup-compatibility/2006">
                <mc:Choice xmlns:v="urn:schemas-microsoft-com:vml" Requires="v">
                  <p:oleObj spid="_x0000_s2336106" name="Equation" r:id="rId13" imgW="558800" imgH="228600" progId="Equation.DSMT4">
                    <p:embed/>
                  </p:oleObj>
                </mc:Choice>
                <mc:Fallback>
                  <p:oleObj name="Equation" r:id="rId13" imgW="558800" imgH="228600" progId="Equation.DSMT4">
                    <p:embed/>
                    <p:pic>
                      <p:nvPicPr>
                        <p:cNvPr id="0" name=""/>
                        <p:cNvPicPr>
                          <a:picLocks noChangeAspect="1" noChangeArrowheads="1"/>
                        </p:cNvPicPr>
                        <p:nvPr/>
                      </p:nvPicPr>
                      <p:blipFill>
                        <a:blip r:embed="rId14"/>
                        <a:srcRect/>
                        <a:stretch>
                          <a:fillRect/>
                        </a:stretch>
                      </p:blipFill>
                      <p:spPr bwMode="auto">
                        <a:xfrm>
                          <a:off x="8465232" y="2425700"/>
                          <a:ext cx="678768" cy="274959"/>
                        </a:xfrm>
                        <a:prstGeom prst="rect">
                          <a:avLst/>
                        </a:prstGeom>
                        <a:noFill/>
                        <a:ln>
                          <a:noFill/>
                        </a:ln>
                        <a:effectLst/>
                      </p:spPr>
                    </p:pic>
                  </p:oleObj>
                </mc:Fallback>
              </mc:AlternateContent>
            </a:graphicData>
          </a:graphic>
        </p:graphicFrame>
        <p:sp>
          <p:nvSpPr>
            <p:cNvPr id="3" name="Left Brace 2"/>
            <p:cNvSpPr/>
            <p:nvPr/>
          </p:nvSpPr>
          <p:spPr>
            <a:xfrm rot="16200000">
              <a:off x="7394490" y="1716969"/>
              <a:ext cx="374600" cy="2616420"/>
            </a:xfrm>
            <a:prstGeom prst="leftBrace">
              <a:avLst>
                <a:gd name="adj1" fmla="val 0"/>
                <a:gd name="adj2" fmla="val 50000"/>
              </a:avLst>
            </a:prstGeom>
            <a:ln w="12700" cmpd="sng">
              <a:solidFill>
                <a:srgbClr val="0000FF"/>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20" name="Object 6"/>
            <p:cNvGraphicFramePr>
              <a:graphicFrameLocks noChangeAspect="1"/>
            </p:cNvGraphicFramePr>
            <p:nvPr>
              <p:extLst>
                <p:ext uri="{D42A27DB-BD31-4B8C-83A1-F6EECF244321}">
                  <p14:modId xmlns:p14="http://schemas.microsoft.com/office/powerpoint/2010/main" val="1819280076"/>
                </p:ext>
              </p:extLst>
            </p:nvPr>
          </p:nvGraphicFramePr>
          <p:xfrm>
            <a:off x="7151660" y="3192635"/>
            <a:ext cx="827088" cy="336550"/>
          </p:xfrm>
          <a:graphic>
            <a:graphicData uri="http://schemas.openxmlformats.org/presentationml/2006/ole">
              <mc:AlternateContent xmlns:mc="http://schemas.openxmlformats.org/markup-compatibility/2006">
                <mc:Choice xmlns:v="urn:schemas-microsoft-com:vml" Requires="v">
                  <p:oleObj spid="_x0000_s2336107" name="Equation" r:id="rId15" imgW="495300" imgH="203200" progId="Equation.DSMT4">
                    <p:embed/>
                  </p:oleObj>
                </mc:Choice>
                <mc:Fallback>
                  <p:oleObj name="Equation" r:id="rId15" imgW="495300" imgH="203200" progId="Equation.DSMT4">
                    <p:embed/>
                    <p:pic>
                      <p:nvPicPr>
                        <p:cNvPr id="0" name=""/>
                        <p:cNvPicPr>
                          <a:picLocks noChangeAspect="1" noChangeArrowheads="1"/>
                        </p:cNvPicPr>
                        <p:nvPr/>
                      </p:nvPicPr>
                      <p:blipFill>
                        <a:blip r:embed="rId16"/>
                        <a:srcRect/>
                        <a:stretch>
                          <a:fillRect/>
                        </a:stretch>
                      </p:blipFill>
                      <p:spPr bwMode="auto">
                        <a:xfrm>
                          <a:off x="7151660" y="3192635"/>
                          <a:ext cx="827088" cy="336550"/>
                        </a:xfrm>
                        <a:prstGeom prst="rect">
                          <a:avLst/>
                        </a:prstGeom>
                        <a:noFill/>
                        <a:ln>
                          <a:noFill/>
                        </a:ln>
                        <a:effectLst/>
                      </p:spPr>
                    </p:pic>
                  </p:oleObj>
                </mc:Fallback>
              </mc:AlternateContent>
            </a:graphicData>
          </a:graphic>
        </p:graphicFrame>
        <p:sp>
          <p:nvSpPr>
            <p:cNvPr id="40" name="Left Brace 39"/>
            <p:cNvSpPr/>
            <p:nvPr/>
          </p:nvSpPr>
          <p:spPr>
            <a:xfrm rot="16200000">
              <a:off x="5724640" y="2803017"/>
              <a:ext cx="374600" cy="647521"/>
            </a:xfrm>
            <a:prstGeom prst="leftBrace">
              <a:avLst>
                <a:gd name="adj1" fmla="val 0"/>
                <a:gd name="adj2" fmla="val 50000"/>
              </a:avLst>
            </a:prstGeom>
            <a:ln w="12700" cmpd="sng">
              <a:solidFill>
                <a:srgbClr val="0000FF"/>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41" name="Object 6"/>
            <p:cNvGraphicFramePr>
              <a:graphicFrameLocks noChangeAspect="1"/>
            </p:cNvGraphicFramePr>
            <p:nvPr>
              <p:extLst>
                <p:ext uri="{D42A27DB-BD31-4B8C-83A1-F6EECF244321}">
                  <p14:modId xmlns:p14="http://schemas.microsoft.com/office/powerpoint/2010/main" val="2981955373"/>
                </p:ext>
              </p:extLst>
            </p:nvPr>
          </p:nvGraphicFramePr>
          <p:xfrm>
            <a:off x="5256213" y="3213100"/>
            <a:ext cx="741362" cy="336550"/>
          </p:xfrm>
          <a:graphic>
            <a:graphicData uri="http://schemas.openxmlformats.org/presentationml/2006/ole">
              <mc:AlternateContent xmlns:mc="http://schemas.openxmlformats.org/markup-compatibility/2006">
                <mc:Choice xmlns:v="urn:schemas-microsoft-com:vml" Requires="v">
                  <p:oleObj spid="_x0000_s2336108" name="Equation" r:id="rId17" imgW="444500" imgH="203200" progId="Equation.DSMT4">
                    <p:embed/>
                  </p:oleObj>
                </mc:Choice>
                <mc:Fallback>
                  <p:oleObj name="Equation" r:id="rId17" imgW="444500" imgH="203200" progId="Equation.DSMT4">
                    <p:embed/>
                    <p:pic>
                      <p:nvPicPr>
                        <p:cNvPr id="0" name=""/>
                        <p:cNvPicPr>
                          <a:picLocks noChangeAspect="1" noChangeArrowheads="1"/>
                        </p:cNvPicPr>
                        <p:nvPr/>
                      </p:nvPicPr>
                      <p:blipFill>
                        <a:blip r:embed="rId18"/>
                        <a:srcRect/>
                        <a:stretch>
                          <a:fillRect/>
                        </a:stretch>
                      </p:blipFill>
                      <p:spPr bwMode="auto">
                        <a:xfrm>
                          <a:off x="5256213" y="3213100"/>
                          <a:ext cx="741362" cy="336550"/>
                        </a:xfrm>
                        <a:prstGeom prst="rect">
                          <a:avLst/>
                        </a:prstGeom>
                        <a:noFill/>
                        <a:ln>
                          <a:noFill/>
                        </a:ln>
                        <a:effectLst/>
                      </p:spPr>
                    </p:pic>
                  </p:oleObj>
                </mc:Fallback>
              </mc:AlternateContent>
            </a:graphicData>
          </a:graphic>
        </p:graphicFrame>
        <p:graphicFrame>
          <p:nvGraphicFramePr>
            <p:cNvPr id="42" name="Object 6"/>
            <p:cNvGraphicFramePr>
              <a:graphicFrameLocks noChangeAspect="1"/>
            </p:cNvGraphicFramePr>
            <p:nvPr>
              <p:extLst>
                <p:ext uri="{D42A27DB-BD31-4B8C-83A1-F6EECF244321}">
                  <p14:modId xmlns:p14="http://schemas.microsoft.com/office/powerpoint/2010/main" val="3056767812"/>
                </p:ext>
              </p:extLst>
            </p:nvPr>
          </p:nvGraphicFramePr>
          <p:xfrm>
            <a:off x="5430838" y="2459038"/>
            <a:ext cx="393700" cy="269875"/>
          </p:xfrm>
          <a:graphic>
            <a:graphicData uri="http://schemas.openxmlformats.org/presentationml/2006/ole">
              <mc:AlternateContent xmlns:mc="http://schemas.openxmlformats.org/markup-compatibility/2006">
                <mc:Choice xmlns:v="urn:schemas-microsoft-com:vml" Requires="v">
                  <p:oleObj spid="_x0000_s2336109" name="Equation" r:id="rId19" imgW="330200" imgH="228600" progId="Equation.DSMT4">
                    <p:embed/>
                  </p:oleObj>
                </mc:Choice>
                <mc:Fallback>
                  <p:oleObj name="Equation" r:id="rId19" imgW="330200" imgH="228600" progId="Equation.DSMT4">
                    <p:embed/>
                    <p:pic>
                      <p:nvPicPr>
                        <p:cNvPr id="0" name=""/>
                        <p:cNvPicPr>
                          <a:picLocks noChangeAspect="1" noChangeArrowheads="1"/>
                        </p:cNvPicPr>
                        <p:nvPr/>
                      </p:nvPicPr>
                      <p:blipFill>
                        <a:blip r:embed="rId20"/>
                        <a:srcRect/>
                        <a:stretch>
                          <a:fillRect/>
                        </a:stretch>
                      </p:blipFill>
                      <p:spPr bwMode="auto">
                        <a:xfrm>
                          <a:off x="5430838" y="2459038"/>
                          <a:ext cx="393700" cy="269875"/>
                        </a:xfrm>
                        <a:prstGeom prst="rect">
                          <a:avLst/>
                        </a:prstGeom>
                        <a:noFill/>
                        <a:ln>
                          <a:noFill/>
                        </a:ln>
                        <a:effectLst/>
                      </p:spPr>
                    </p:pic>
                  </p:oleObj>
                </mc:Fallback>
              </mc:AlternateContent>
            </a:graphicData>
          </a:graphic>
        </p:graphicFrame>
      </p:grpSp>
      <p:grpSp>
        <p:nvGrpSpPr>
          <p:cNvPr id="4" name="Group 3">
            <a:extLst>
              <a:ext uri="{FF2B5EF4-FFF2-40B4-BE49-F238E27FC236}">
                <a16:creationId xmlns:a16="http://schemas.microsoft.com/office/drawing/2014/main" id="{808B35B8-0776-F144-AE9D-70260C92CF49}"/>
              </a:ext>
            </a:extLst>
          </p:cNvPr>
          <p:cNvGrpSpPr/>
          <p:nvPr/>
        </p:nvGrpSpPr>
        <p:grpSpPr>
          <a:xfrm>
            <a:off x="3482480" y="4531951"/>
            <a:ext cx="5313363" cy="1033728"/>
            <a:chOff x="3660855" y="4671227"/>
            <a:chExt cx="5313363" cy="1033728"/>
          </a:xfrm>
        </p:grpSpPr>
        <p:graphicFrame>
          <p:nvGraphicFramePr>
            <p:cNvPr id="38" name="Object 6"/>
            <p:cNvGraphicFramePr>
              <a:graphicFrameLocks noChangeAspect="1"/>
            </p:cNvGraphicFramePr>
            <p:nvPr>
              <p:extLst>
                <p:ext uri="{D42A27DB-BD31-4B8C-83A1-F6EECF244321}">
                  <p14:modId xmlns:p14="http://schemas.microsoft.com/office/powerpoint/2010/main" val="3165691039"/>
                </p:ext>
              </p:extLst>
            </p:nvPr>
          </p:nvGraphicFramePr>
          <p:xfrm>
            <a:off x="3660855" y="4925492"/>
            <a:ext cx="5313363" cy="779463"/>
          </p:xfrm>
          <a:graphic>
            <a:graphicData uri="http://schemas.openxmlformats.org/presentationml/2006/ole">
              <mc:AlternateContent xmlns:mc="http://schemas.openxmlformats.org/markup-compatibility/2006">
                <mc:Choice xmlns:v="urn:schemas-microsoft-com:vml" Requires="v">
                  <p:oleObj spid="_x0000_s2336110" name="Equation" r:id="rId21" imgW="3175000" imgH="469900" progId="Equation.DSMT4">
                    <p:embed/>
                  </p:oleObj>
                </mc:Choice>
                <mc:Fallback>
                  <p:oleObj name="Equation" r:id="rId21" imgW="3175000" imgH="469900" progId="Equation.DSMT4">
                    <p:embed/>
                    <p:pic>
                      <p:nvPicPr>
                        <p:cNvPr id="0" name=""/>
                        <p:cNvPicPr>
                          <a:picLocks noChangeAspect="1" noChangeArrowheads="1"/>
                        </p:cNvPicPr>
                        <p:nvPr/>
                      </p:nvPicPr>
                      <p:blipFill>
                        <a:blip r:embed="rId22"/>
                        <a:srcRect/>
                        <a:stretch>
                          <a:fillRect/>
                        </a:stretch>
                      </p:blipFill>
                      <p:spPr bwMode="auto">
                        <a:xfrm>
                          <a:off x="3660855" y="4925492"/>
                          <a:ext cx="5313363" cy="779463"/>
                        </a:xfrm>
                        <a:prstGeom prst="rect">
                          <a:avLst/>
                        </a:prstGeom>
                        <a:noFill/>
                        <a:ln>
                          <a:noFill/>
                        </a:ln>
                        <a:effectLst/>
                      </p:spPr>
                    </p:pic>
                  </p:oleObj>
                </mc:Fallback>
              </mc:AlternateContent>
            </a:graphicData>
          </a:graphic>
        </p:graphicFrame>
        <p:cxnSp>
          <p:nvCxnSpPr>
            <p:cNvPr id="43" name="Straight Connector 42"/>
            <p:cNvCxnSpPr/>
            <p:nvPr/>
          </p:nvCxnSpPr>
          <p:spPr>
            <a:xfrm flipV="1">
              <a:off x="8197175" y="4839548"/>
              <a:ext cx="491875" cy="625476"/>
            </a:xfrm>
            <a:prstGeom prst="line">
              <a:avLst/>
            </a:pr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44" name="Object 43"/>
            <p:cNvGraphicFramePr>
              <a:graphicFrameLocks noChangeAspect="1"/>
            </p:cNvGraphicFramePr>
            <p:nvPr>
              <p:extLst>
                <p:ext uri="{D42A27DB-BD31-4B8C-83A1-F6EECF244321}">
                  <p14:modId xmlns:p14="http://schemas.microsoft.com/office/powerpoint/2010/main" val="1589386228"/>
                </p:ext>
              </p:extLst>
            </p:nvPr>
          </p:nvGraphicFramePr>
          <p:xfrm>
            <a:off x="8725390" y="4671227"/>
            <a:ext cx="157163" cy="187325"/>
          </p:xfrm>
          <a:graphic>
            <a:graphicData uri="http://schemas.openxmlformats.org/presentationml/2006/ole">
              <mc:AlternateContent xmlns:mc="http://schemas.openxmlformats.org/markup-compatibility/2006">
                <mc:Choice xmlns:v="urn:schemas-microsoft-com:vml" Requires="v">
                  <p:oleObj spid="_x0000_s2336111" name="Equation" r:id="rId23" imgW="127000" imgH="152400" progId="Equation.DSMT4">
                    <p:embed/>
                  </p:oleObj>
                </mc:Choice>
                <mc:Fallback>
                  <p:oleObj name="Equation" r:id="rId23" imgW="127000" imgH="152400" progId="Equation.DSMT4">
                    <p:embed/>
                    <p:pic>
                      <p:nvPicPr>
                        <p:cNvPr id="0" name=""/>
                        <p:cNvPicPr/>
                        <p:nvPr/>
                      </p:nvPicPr>
                      <p:blipFill>
                        <a:blip r:embed="rId24"/>
                        <a:stretch>
                          <a:fillRect/>
                        </a:stretch>
                      </p:blipFill>
                      <p:spPr>
                        <a:xfrm>
                          <a:off x="8725390" y="4671227"/>
                          <a:ext cx="157163" cy="187325"/>
                        </a:xfrm>
                        <a:prstGeom prst="rect">
                          <a:avLst/>
                        </a:prstGeom>
                      </p:spPr>
                    </p:pic>
                  </p:oleObj>
                </mc:Fallback>
              </mc:AlternateContent>
            </a:graphicData>
          </a:graphic>
        </p:graphicFrame>
      </p:grpSp>
      <p:sp>
        <p:nvSpPr>
          <p:cNvPr id="45" name="TextBox 44"/>
          <p:cNvSpPr txBox="1"/>
          <p:nvPr/>
        </p:nvSpPr>
        <p:spPr>
          <a:xfrm>
            <a:off x="636587" y="5815984"/>
            <a:ext cx="8364679" cy="707886"/>
          </a:xfrm>
          <a:prstGeom prst="rect">
            <a:avLst/>
          </a:prstGeom>
          <a:noFill/>
        </p:spPr>
        <p:txBody>
          <a:bodyPr wrap="square" rtlCol="0">
            <a:spAutoFit/>
          </a:bodyPr>
          <a:lstStyle/>
          <a:p>
            <a:r>
              <a:rPr lang="en-US" sz="2000" dirty="0">
                <a:solidFill>
                  <a:srgbClr val="FF0000"/>
                </a:solidFill>
                <a:latin typeface="Apple Chancery"/>
                <a:cs typeface="Apple Chancery"/>
              </a:rPr>
              <a:t>To execute these </a:t>
            </a:r>
            <a:r>
              <a:rPr lang="en-US" sz="2000" dirty="0">
                <a:solidFill>
                  <a:srgbClr val="000000"/>
                </a:solidFill>
                <a:latin typeface="Times New Roman"/>
                <a:cs typeface="Times New Roman"/>
              </a:rPr>
              <a:t>changes, we need electric fields (as each                         over its limits),  so normally we’d be back to </a:t>
            </a:r>
            <a:r>
              <a:rPr lang="en-US" sz="2000" i="1" dirty="0">
                <a:solidFill>
                  <a:srgbClr val="000000"/>
                </a:solidFill>
                <a:latin typeface="Times New Roman"/>
                <a:cs typeface="Times New Roman"/>
              </a:rPr>
              <a:t>Gauss’s Law</a:t>
            </a:r>
            <a:r>
              <a:rPr lang="en-US" sz="2000" dirty="0">
                <a:solidFill>
                  <a:srgbClr val="000000"/>
                </a:solidFill>
                <a:latin typeface="Times New Roman"/>
                <a:cs typeface="Times New Roman"/>
              </a:rPr>
              <a:t>.</a:t>
            </a:r>
          </a:p>
        </p:txBody>
      </p:sp>
      <p:graphicFrame>
        <p:nvGraphicFramePr>
          <p:cNvPr id="46" name="Object 45"/>
          <p:cNvGraphicFramePr>
            <a:graphicFrameLocks noChangeAspect="1"/>
          </p:cNvGraphicFramePr>
          <p:nvPr>
            <p:extLst>
              <p:ext uri="{D42A27DB-BD31-4B8C-83A1-F6EECF244321}">
                <p14:modId xmlns:p14="http://schemas.microsoft.com/office/powerpoint/2010/main" val="2772032801"/>
              </p:ext>
            </p:extLst>
          </p:nvPr>
        </p:nvGraphicFramePr>
        <p:xfrm>
          <a:off x="6618287" y="5763597"/>
          <a:ext cx="1552575" cy="492125"/>
        </p:xfrm>
        <a:graphic>
          <a:graphicData uri="http://schemas.openxmlformats.org/presentationml/2006/ole">
            <mc:AlternateContent xmlns:mc="http://schemas.openxmlformats.org/markup-compatibility/2006">
              <mc:Choice xmlns:v="urn:schemas-microsoft-com:vml" Requires="v">
                <p:oleObj spid="_x0000_s2336112" name="Equation" r:id="rId25" imgW="927100" imgH="292100" progId="Equation.DSMT4">
                  <p:embed/>
                </p:oleObj>
              </mc:Choice>
              <mc:Fallback>
                <p:oleObj name="Equation" r:id="rId25" imgW="927100" imgH="292100" progId="Equation.DSMT4">
                  <p:embed/>
                  <p:pic>
                    <p:nvPicPr>
                      <p:cNvPr id="0" name=""/>
                      <p:cNvPicPr/>
                      <p:nvPr/>
                    </p:nvPicPr>
                    <p:blipFill>
                      <a:blip r:embed="rId26"/>
                      <a:stretch>
                        <a:fillRect/>
                      </a:stretch>
                    </p:blipFill>
                    <p:spPr>
                      <a:xfrm>
                        <a:off x="6618287" y="5763597"/>
                        <a:ext cx="1552575" cy="492125"/>
                      </a:xfrm>
                      <a:prstGeom prst="rect">
                        <a:avLst/>
                      </a:prstGeom>
                    </p:spPr>
                  </p:pic>
                </p:oleObj>
              </mc:Fallback>
            </mc:AlternateContent>
          </a:graphicData>
        </a:graphic>
      </p:graphicFrame>
      <p:sp>
        <p:nvSpPr>
          <p:cNvPr id="28" name="TextBox 27">
            <a:extLst>
              <a:ext uri="{FF2B5EF4-FFF2-40B4-BE49-F238E27FC236}">
                <a16:creationId xmlns:a16="http://schemas.microsoft.com/office/drawing/2014/main" id="{2EC3C24B-CA77-7241-8C3F-193BD66C507F}"/>
              </a:ext>
            </a:extLst>
          </p:cNvPr>
          <p:cNvSpPr txBox="1"/>
          <p:nvPr/>
        </p:nvSpPr>
        <p:spPr>
          <a:xfrm>
            <a:off x="502674" y="1860339"/>
            <a:ext cx="3196180" cy="1938992"/>
          </a:xfrm>
          <a:prstGeom prst="rect">
            <a:avLst/>
          </a:prstGeom>
          <a:noFill/>
        </p:spPr>
        <p:txBody>
          <a:bodyPr wrap="square" rtlCol="0">
            <a:spAutoFit/>
          </a:bodyPr>
          <a:lstStyle/>
          <a:p>
            <a:r>
              <a:rPr lang="en-US" sz="2000" dirty="0">
                <a:solidFill>
                  <a:srgbClr val="FF0000"/>
                </a:solidFill>
                <a:latin typeface="Apple Chancery"/>
                <a:cs typeface="Apple Chancery"/>
              </a:rPr>
              <a:t>Also, </a:t>
            </a:r>
            <a:r>
              <a:rPr lang="en-US" sz="2000" dirty="0">
                <a:solidFill>
                  <a:srgbClr val="000000"/>
                </a:solidFill>
                <a:latin typeface="Times New Roman"/>
                <a:cs typeface="Times New Roman"/>
              </a:rPr>
              <a:t>because </a:t>
            </a:r>
            <a:r>
              <a:rPr lang="en-US" sz="2000" dirty="0">
                <a:solidFill>
                  <a:srgbClr val="0F42C8"/>
                </a:solidFill>
                <a:latin typeface="Times New Roman"/>
                <a:cs typeface="Times New Roman"/>
              </a:rPr>
              <a:t>electric potentials</a:t>
            </a:r>
            <a:r>
              <a:rPr lang="en-US" sz="2000" dirty="0">
                <a:solidFill>
                  <a:srgbClr val="000000"/>
                </a:solidFill>
                <a:latin typeface="Times New Roman"/>
                <a:cs typeface="Times New Roman"/>
              </a:rPr>
              <a:t> AREN’T inverse square functions, you can’t ignore the charge interior to the point of interest like you did with Gauss’s Law!</a:t>
            </a:r>
          </a:p>
        </p:txBody>
      </p:sp>
    </p:spTree>
    <p:extLst>
      <p:ext uri="{BB962C8B-B14F-4D97-AF65-F5344CB8AC3E}">
        <p14:creationId xmlns:p14="http://schemas.microsoft.com/office/powerpoint/2010/main" val="289702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dissolv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dissolve">
                                      <p:cBhvr>
                                        <p:cTn id="32" dur="500"/>
                                        <p:tgtEl>
                                          <p:spTgt spid="46"/>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dissolve">
                                      <p:cBhvr>
                                        <p:cTn id="3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18973"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a:t>
            </a:r>
          </a:p>
        </p:txBody>
      </p:sp>
      <p:sp>
        <p:nvSpPr>
          <p:cNvPr id="54" name="TextBox 53"/>
          <p:cNvSpPr txBox="1"/>
          <p:nvPr/>
        </p:nvSpPr>
        <p:spPr>
          <a:xfrm>
            <a:off x="244215" y="324187"/>
            <a:ext cx="5991485" cy="1877437"/>
          </a:xfrm>
          <a:prstGeom prst="rect">
            <a:avLst/>
          </a:prstGeom>
          <a:noFill/>
        </p:spPr>
        <p:txBody>
          <a:bodyPr wrap="square" rtlCol="0">
            <a:spAutoFit/>
          </a:bodyPr>
          <a:lstStyle/>
          <a:p>
            <a:r>
              <a:rPr lang="en-US" sz="2800" dirty="0">
                <a:solidFill>
                  <a:srgbClr val="0000FF"/>
                </a:solidFill>
                <a:latin typeface="Apple Chancery"/>
                <a:cs typeface="Apple Chancery"/>
              </a:rPr>
              <a:t>An </a:t>
            </a:r>
            <a:r>
              <a:rPr lang="en-US" sz="2800" dirty="0">
                <a:solidFill>
                  <a:srgbClr val="FF0000"/>
                </a:solidFill>
                <a:latin typeface="Apple Chancery"/>
                <a:cs typeface="Apple Chancery"/>
              </a:rPr>
              <a:t>ELECTRIC POTENTIAL FIELD</a:t>
            </a:r>
            <a:r>
              <a:rPr lang="en-US" sz="2000" dirty="0">
                <a:solidFill>
                  <a:srgbClr val="FF0000"/>
                </a:solidFill>
                <a:latin typeface="Apple Chancery"/>
                <a:cs typeface="Apple Chancery"/>
              </a:rPr>
              <a:t>, </a:t>
            </a:r>
            <a:r>
              <a:rPr lang="en-US" sz="2000" dirty="0">
                <a:solidFill>
                  <a:srgbClr val="0000FF"/>
                </a:solidFill>
                <a:latin typeface="Times New Roman"/>
                <a:cs typeface="Times New Roman"/>
              </a:rPr>
              <a:t>measuring the amount </a:t>
            </a:r>
            <a:r>
              <a:rPr lang="en-US" sz="2000" dirty="0">
                <a:latin typeface="Times New Roman"/>
                <a:cs typeface="Times New Roman"/>
              </a:rPr>
              <a:t>of </a:t>
            </a:r>
            <a:r>
              <a:rPr lang="en-US" sz="2000" i="1" dirty="0">
                <a:solidFill>
                  <a:srgbClr val="FF0000"/>
                </a:solidFill>
                <a:latin typeface="Times New Roman"/>
                <a:cs typeface="Times New Roman"/>
              </a:rPr>
              <a:t>potential energy per unit charge AVAILABLE </a:t>
            </a:r>
            <a:r>
              <a:rPr lang="en-US" sz="2000" dirty="0">
                <a:latin typeface="Times New Roman"/>
                <a:cs typeface="Times New Roman"/>
              </a:rPr>
              <a:t>at all points in the region of a </a:t>
            </a:r>
            <a:r>
              <a:rPr lang="en-US" sz="2000" i="1" dirty="0">
                <a:solidFill>
                  <a:srgbClr val="0000FF"/>
                </a:solidFill>
                <a:latin typeface="Times New Roman"/>
                <a:cs typeface="Times New Roman"/>
              </a:rPr>
              <a:t>field-producing </a:t>
            </a:r>
            <a:r>
              <a:rPr lang="en-US" sz="2000" dirty="0">
                <a:solidFill>
                  <a:srgbClr val="0000FF"/>
                </a:solidFill>
                <a:latin typeface="Times New Roman"/>
                <a:cs typeface="Times New Roman"/>
              </a:rPr>
              <a:t>charge, </a:t>
            </a:r>
            <a:r>
              <a:rPr lang="en-US" sz="2000" dirty="0">
                <a:latin typeface="Times New Roman"/>
                <a:cs typeface="Times New Roman"/>
              </a:rPr>
              <a:t>can be (and is) associated with </a:t>
            </a:r>
            <a:r>
              <a:rPr lang="en-US" sz="2000" i="1" dirty="0">
                <a:latin typeface="Times New Roman"/>
                <a:cs typeface="Times New Roman"/>
              </a:rPr>
              <a:t>any </a:t>
            </a:r>
            <a:r>
              <a:rPr lang="en-US" sz="2000" dirty="0">
                <a:latin typeface="Times New Roman"/>
                <a:cs typeface="Times New Roman"/>
              </a:rPr>
              <a:t>charge configuration.</a:t>
            </a:r>
          </a:p>
        </p:txBody>
      </p:sp>
      <p:sp>
        <p:nvSpPr>
          <p:cNvPr id="55" name="TextBox 54"/>
          <p:cNvSpPr txBox="1"/>
          <p:nvPr/>
        </p:nvSpPr>
        <p:spPr>
          <a:xfrm>
            <a:off x="244215" y="2218214"/>
            <a:ext cx="8671185" cy="1754327"/>
          </a:xfrm>
          <a:prstGeom prst="rect">
            <a:avLst/>
          </a:prstGeom>
          <a:noFill/>
        </p:spPr>
        <p:txBody>
          <a:bodyPr wrap="square" rtlCol="0">
            <a:spAutoFit/>
          </a:bodyPr>
          <a:lstStyle/>
          <a:p>
            <a:r>
              <a:rPr lang="en-US" sz="2800" dirty="0">
                <a:solidFill>
                  <a:srgbClr val="FF0000"/>
                </a:solidFill>
                <a:latin typeface="Apple Chancery"/>
                <a:cs typeface="Apple Chancery"/>
              </a:rPr>
              <a:t>An ELECTRIC POTENTIAL FIELD</a:t>
            </a:r>
            <a:r>
              <a:rPr lang="en-US" sz="2000" dirty="0">
                <a:solidFill>
                  <a:srgbClr val="FF0000"/>
                </a:solidFill>
                <a:latin typeface="Apple Chancery"/>
                <a:cs typeface="Apple Chancery"/>
              </a:rPr>
              <a:t> </a:t>
            </a:r>
            <a:r>
              <a:rPr lang="en-US" sz="2000" dirty="0">
                <a:latin typeface="Times New Roman"/>
                <a:cs typeface="Times New Roman"/>
              </a:rPr>
              <a:t>exists </a:t>
            </a:r>
            <a:r>
              <a:rPr lang="en-US" sz="2000" dirty="0">
                <a:solidFill>
                  <a:srgbClr val="0000FF"/>
                </a:solidFill>
                <a:latin typeface="Times New Roman"/>
                <a:cs typeface="Times New Roman"/>
              </a:rPr>
              <a:t>wherever there is charge </a:t>
            </a:r>
            <a:r>
              <a:rPr lang="en-US" sz="2000" dirty="0">
                <a:latin typeface="Times New Roman"/>
                <a:cs typeface="Times New Roman"/>
              </a:rPr>
              <a:t>(and, for that matter, </a:t>
            </a:r>
            <a:r>
              <a:rPr lang="en-US" sz="2000" dirty="0">
                <a:solidFill>
                  <a:srgbClr val="0000FF"/>
                </a:solidFill>
                <a:latin typeface="Times New Roman"/>
                <a:cs typeface="Times New Roman"/>
              </a:rPr>
              <a:t>wherever there is </a:t>
            </a:r>
            <a:r>
              <a:rPr lang="en-US" sz="2000" dirty="0">
                <a:latin typeface="Times New Roman"/>
                <a:cs typeface="Times New Roman"/>
              </a:rPr>
              <a:t>an </a:t>
            </a:r>
            <a:r>
              <a:rPr lang="en-US" sz="2000" i="1" dirty="0">
                <a:solidFill>
                  <a:srgbClr val="0000FF"/>
                </a:solidFill>
                <a:latin typeface="Times New Roman"/>
                <a:cs typeface="Times New Roman"/>
              </a:rPr>
              <a:t>electric field</a:t>
            </a:r>
            <a:r>
              <a:rPr lang="en-US" sz="2000" dirty="0">
                <a:latin typeface="Times New Roman"/>
                <a:cs typeface="Times New Roman"/>
              </a:rPr>
              <a:t>).  For the potential fields to exist, there </a:t>
            </a:r>
            <a:r>
              <a:rPr lang="en-US" sz="2000" dirty="0">
                <a:solidFill>
                  <a:srgbClr val="008000"/>
                </a:solidFill>
                <a:latin typeface="Times New Roman"/>
                <a:cs typeface="Times New Roman"/>
              </a:rPr>
              <a:t>doesn’t need to be present </a:t>
            </a:r>
            <a:r>
              <a:rPr lang="en-US" sz="2000" dirty="0">
                <a:solidFill>
                  <a:srgbClr val="0000FF"/>
                </a:solidFill>
                <a:latin typeface="Times New Roman"/>
                <a:cs typeface="Times New Roman"/>
              </a:rPr>
              <a:t>a</a:t>
            </a:r>
            <a:r>
              <a:rPr lang="en-US" sz="2000" dirty="0">
                <a:latin typeface="Times New Roman"/>
                <a:cs typeface="Times New Roman"/>
              </a:rPr>
              <a:t> </a:t>
            </a:r>
            <a:r>
              <a:rPr lang="en-US" sz="2000" i="1" dirty="0">
                <a:solidFill>
                  <a:srgbClr val="0000FF"/>
                </a:solidFill>
                <a:latin typeface="Times New Roman"/>
                <a:cs typeface="Times New Roman"/>
              </a:rPr>
              <a:t>secondary charge </a:t>
            </a:r>
            <a:r>
              <a:rPr lang="en-US" sz="2000" dirty="0">
                <a:solidFill>
                  <a:srgbClr val="0000FF"/>
                </a:solidFill>
                <a:latin typeface="Times New Roman"/>
                <a:cs typeface="Times New Roman"/>
              </a:rPr>
              <a:t>to feel the effect</a:t>
            </a:r>
            <a:r>
              <a:rPr lang="en-US" sz="2000" dirty="0">
                <a:latin typeface="Times New Roman"/>
                <a:cs typeface="Times New Roman"/>
              </a:rPr>
              <a:t>.  And because </a:t>
            </a:r>
            <a:r>
              <a:rPr lang="en-US" sz="2000" i="1" dirty="0">
                <a:solidFill>
                  <a:srgbClr val="FF0000"/>
                </a:solidFill>
                <a:latin typeface="Times New Roman"/>
                <a:cs typeface="Times New Roman"/>
              </a:rPr>
              <a:t>voltage-</a:t>
            </a:r>
            <a:r>
              <a:rPr lang="en-US" sz="2000" i="1" dirty="0" err="1">
                <a:solidFill>
                  <a:srgbClr val="FF0000"/>
                </a:solidFill>
                <a:latin typeface="Times New Roman"/>
                <a:cs typeface="Times New Roman"/>
              </a:rPr>
              <a:t>flds</a:t>
            </a:r>
            <a:r>
              <a:rPr lang="en-US" sz="2000" i="1" dirty="0">
                <a:solidFill>
                  <a:srgbClr val="FF0000"/>
                </a:solidFill>
                <a:latin typeface="Times New Roman"/>
                <a:cs typeface="Times New Roman"/>
              </a:rPr>
              <a:t> </a:t>
            </a:r>
            <a:r>
              <a:rPr lang="en-US" sz="2000" dirty="0">
                <a:latin typeface="Times New Roman"/>
                <a:cs typeface="Times New Roman"/>
              </a:rPr>
              <a:t>tell</a:t>
            </a:r>
            <a:r>
              <a:rPr lang="en-US" sz="2000" i="1" dirty="0">
                <a:latin typeface="Times New Roman"/>
                <a:cs typeface="Times New Roman"/>
              </a:rPr>
              <a:t> </a:t>
            </a:r>
            <a:r>
              <a:rPr lang="en-US" sz="2000" dirty="0">
                <a:latin typeface="Times New Roman"/>
                <a:cs typeface="Times New Roman"/>
              </a:rPr>
              <a:t>us how much </a:t>
            </a:r>
            <a:r>
              <a:rPr lang="en-US" sz="2000" dirty="0">
                <a:solidFill>
                  <a:srgbClr val="0000FF"/>
                </a:solidFill>
                <a:latin typeface="Times New Roman"/>
                <a:cs typeface="Times New Roman"/>
              </a:rPr>
              <a:t>energy is available</a:t>
            </a:r>
            <a:r>
              <a:rPr lang="en-US" sz="2000" dirty="0">
                <a:solidFill>
                  <a:srgbClr val="FF0000"/>
                </a:solidFill>
                <a:latin typeface="Times New Roman"/>
                <a:cs typeface="Times New Roman"/>
              </a:rPr>
              <a:t> </a:t>
            </a:r>
            <a:r>
              <a:rPr lang="en-US" sz="2000" i="1" dirty="0">
                <a:solidFill>
                  <a:srgbClr val="FF0000"/>
                </a:solidFill>
                <a:latin typeface="Times New Roman"/>
                <a:cs typeface="Times New Roman"/>
              </a:rPr>
              <a:t>PER UNIT CHARGE </a:t>
            </a:r>
            <a:r>
              <a:rPr lang="en-US" sz="2000" dirty="0">
                <a:latin typeface="Times New Roman"/>
                <a:cs typeface="Times New Roman"/>
              </a:rPr>
              <a:t>at a point, the </a:t>
            </a:r>
            <a:r>
              <a:rPr lang="en-US" sz="2000" i="1" dirty="0">
                <a:solidFill>
                  <a:srgbClr val="0000FF"/>
                </a:solidFill>
                <a:latin typeface="Times New Roman"/>
                <a:cs typeface="Times New Roman"/>
              </a:rPr>
              <a:t>electric potential field V</a:t>
            </a:r>
            <a:r>
              <a:rPr lang="en-US" sz="2000" dirty="0">
                <a:solidFill>
                  <a:srgbClr val="0000FF"/>
                </a:solidFill>
                <a:latin typeface="Times New Roman"/>
                <a:cs typeface="Times New Roman"/>
              </a:rPr>
              <a:t> </a:t>
            </a:r>
            <a:r>
              <a:rPr lang="en-US" sz="2000" dirty="0">
                <a:latin typeface="Times New Roman"/>
                <a:cs typeface="Times New Roman"/>
              </a:rPr>
              <a:t>is defined as:</a:t>
            </a:r>
          </a:p>
        </p:txBody>
      </p:sp>
      <p:graphicFrame>
        <p:nvGraphicFramePr>
          <p:cNvPr id="57" name="Object 56"/>
          <p:cNvGraphicFramePr>
            <a:graphicFrameLocks noChangeAspect="1"/>
          </p:cNvGraphicFramePr>
          <p:nvPr>
            <p:extLst>
              <p:ext uri="{D42A27DB-BD31-4B8C-83A1-F6EECF244321}">
                <p14:modId xmlns:p14="http://schemas.microsoft.com/office/powerpoint/2010/main" val="4154251128"/>
              </p:ext>
            </p:extLst>
          </p:nvPr>
        </p:nvGraphicFramePr>
        <p:xfrm>
          <a:off x="3849688" y="4003675"/>
          <a:ext cx="873125" cy="552450"/>
        </p:xfrm>
        <a:graphic>
          <a:graphicData uri="http://schemas.openxmlformats.org/presentationml/2006/ole">
            <mc:AlternateContent xmlns:mc="http://schemas.openxmlformats.org/markup-compatibility/2006">
              <mc:Choice xmlns:v="urn:schemas-microsoft-com:vml" Requires="v">
                <p:oleObj spid="_x0000_s2403416" name="Equation" r:id="rId4" imgW="520700" imgH="330200" progId="Equation.DSMT4">
                  <p:embed/>
                </p:oleObj>
              </mc:Choice>
              <mc:Fallback>
                <p:oleObj name="Equation" r:id="rId4" imgW="520700" imgH="330200" progId="Equation.DSMT4">
                  <p:embed/>
                  <p:pic>
                    <p:nvPicPr>
                      <p:cNvPr id="0" name=""/>
                      <p:cNvPicPr/>
                      <p:nvPr/>
                    </p:nvPicPr>
                    <p:blipFill>
                      <a:blip r:embed="rId5"/>
                      <a:stretch>
                        <a:fillRect/>
                      </a:stretch>
                    </p:blipFill>
                    <p:spPr>
                      <a:xfrm>
                        <a:off x="3849688" y="4003675"/>
                        <a:ext cx="873125" cy="552450"/>
                      </a:xfrm>
                      <a:prstGeom prst="rect">
                        <a:avLst/>
                      </a:prstGeom>
                    </p:spPr>
                  </p:pic>
                </p:oleObj>
              </mc:Fallback>
            </mc:AlternateContent>
          </a:graphicData>
        </a:graphic>
      </p:graphicFrame>
      <p:grpSp>
        <p:nvGrpSpPr>
          <p:cNvPr id="15" name="Group 14"/>
          <p:cNvGrpSpPr/>
          <p:nvPr/>
        </p:nvGrpSpPr>
        <p:grpSpPr>
          <a:xfrm>
            <a:off x="6440563" y="297893"/>
            <a:ext cx="2610674" cy="1920321"/>
            <a:chOff x="6180138" y="660400"/>
            <a:chExt cx="2610674" cy="1920321"/>
          </a:xfrm>
        </p:grpSpPr>
        <p:grpSp>
          <p:nvGrpSpPr>
            <p:cNvPr id="4" name="Group 3"/>
            <p:cNvGrpSpPr/>
            <p:nvPr/>
          </p:nvGrpSpPr>
          <p:grpSpPr>
            <a:xfrm>
              <a:off x="6897688" y="1479550"/>
              <a:ext cx="368300" cy="368300"/>
              <a:chOff x="7010400" y="1295400"/>
              <a:chExt cx="368300" cy="368300"/>
            </a:xfrm>
          </p:grpSpPr>
          <p:sp>
            <p:nvSpPr>
              <p:cNvPr id="3" name="Oval 2"/>
              <p:cNvSpPr/>
              <p:nvPr/>
            </p:nvSpPr>
            <p:spPr>
              <a:xfrm>
                <a:off x="7010400" y="1295400"/>
                <a:ext cx="368300" cy="368300"/>
              </a:xfrm>
              <a:prstGeom prst="ellipse">
                <a:avLst/>
              </a:prstGeom>
              <a:no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2178163155"/>
                  </p:ext>
                </p:extLst>
              </p:nvPr>
            </p:nvGraphicFramePr>
            <p:xfrm>
              <a:off x="7061200" y="1336675"/>
              <a:ext cx="255587" cy="300038"/>
            </p:xfrm>
            <a:graphic>
              <a:graphicData uri="http://schemas.openxmlformats.org/presentationml/2006/ole">
                <mc:AlternateContent xmlns:mc="http://schemas.openxmlformats.org/markup-compatibility/2006">
                  <mc:Choice xmlns:v="urn:schemas-microsoft-com:vml" Requires="v">
                    <p:oleObj spid="_x0000_s2403417" name="Equation" r:id="rId6" imgW="152400" imgH="177800" progId="Equation.DSMT4">
                      <p:embed/>
                    </p:oleObj>
                  </mc:Choice>
                  <mc:Fallback>
                    <p:oleObj name="Equation" r:id="rId6" imgW="152400" imgH="177800" progId="Equation.DSMT4">
                      <p:embed/>
                      <p:pic>
                        <p:nvPicPr>
                          <p:cNvPr id="0" name=""/>
                          <p:cNvPicPr/>
                          <p:nvPr/>
                        </p:nvPicPr>
                        <p:blipFill>
                          <a:blip r:embed="rId7"/>
                          <a:stretch>
                            <a:fillRect/>
                          </a:stretch>
                        </p:blipFill>
                        <p:spPr>
                          <a:xfrm>
                            <a:off x="7061200" y="1336675"/>
                            <a:ext cx="255587" cy="300038"/>
                          </a:xfrm>
                          <a:prstGeom prst="rect">
                            <a:avLst/>
                          </a:prstGeom>
                        </p:spPr>
                      </p:pic>
                    </p:oleObj>
                  </mc:Fallback>
                </mc:AlternateContent>
              </a:graphicData>
            </a:graphic>
          </p:graphicFrame>
        </p:grpSp>
        <p:grpSp>
          <p:nvGrpSpPr>
            <p:cNvPr id="8" name="Group 7"/>
            <p:cNvGrpSpPr/>
            <p:nvPr/>
          </p:nvGrpSpPr>
          <p:grpSpPr>
            <a:xfrm>
              <a:off x="6180138" y="762000"/>
              <a:ext cx="1808163" cy="1817687"/>
              <a:chOff x="6180138" y="762000"/>
              <a:chExt cx="1808163" cy="1817687"/>
            </a:xfrm>
          </p:grpSpPr>
          <p:grpSp>
            <p:nvGrpSpPr>
              <p:cNvPr id="7" name="Group 6"/>
              <p:cNvGrpSpPr/>
              <p:nvPr/>
            </p:nvGrpSpPr>
            <p:grpSpPr>
              <a:xfrm>
                <a:off x="6180138" y="762000"/>
                <a:ext cx="1804988" cy="1803400"/>
                <a:chOff x="6180138" y="762000"/>
                <a:chExt cx="1804988" cy="1803400"/>
              </a:xfrm>
            </p:grpSpPr>
            <p:cxnSp>
              <p:nvCxnSpPr>
                <p:cNvPr id="6" name="Straight Arrow Connector 5"/>
                <p:cNvCxnSpPr/>
                <p:nvPr/>
              </p:nvCxnSpPr>
              <p:spPr>
                <a:xfrm flipH="1" flipV="1">
                  <a:off x="7073900" y="7620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7073900" y="188595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5400000" flipH="1" flipV="1">
                  <a:off x="7641432" y="13208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5400000" flipH="1">
                  <a:off x="6515894" y="1312862"/>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24" name="Group 23"/>
              <p:cNvGrpSpPr/>
              <p:nvPr/>
            </p:nvGrpSpPr>
            <p:grpSpPr>
              <a:xfrm rot="2700000">
                <a:off x="6184107" y="775493"/>
                <a:ext cx="1804988" cy="1803400"/>
                <a:chOff x="6180138" y="762000"/>
                <a:chExt cx="1804988" cy="1803400"/>
              </a:xfrm>
            </p:grpSpPr>
            <p:cxnSp>
              <p:nvCxnSpPr>
                <p:cNvPr id="25" name="Straight Arrow Connector 24"/>
                <p:cNvCxnSpPr/>
                <p:nvPr/>
              </p:nvCxnSpPr>
              <p:spPr>
                <a:xfrm flipH="1" flipV="1">
                  <a:off x="7073900" y="7620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7073900" y="188595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5400000" flipH="1" flipV="1">
                  <a:off x="7641432" y="13208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5400000" flipH="1">
                  <a:off x="6515894" y="1312862"/>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grpSp>
          <p:nvGrpSpPr>
            <p:cNvPr id="30" name="Group 29"/>
            <p:cNvGrpSpPr/>
            <p:nvPr/>
          </p:nvGrpSpPr>
          <p:grpSpPr>
            <a:xfrm rot="1298036">
              <a:off x="6187868" y="763034"/>
              <a:ext cx="1808163" cy="1817687"/>
              <a:chOff x="6180138" y="762000"/>
              <a:chExt cx="1808163" cy="1817687"/>
            </a:xfrm>
          </p:grpSpPr>
          <p:grpSp>
            <p:nvGrpSpPr>
              <p:cNvPr id="31" name="Group 30"/>
              <p:cNvGrpSpPr/>
              <p:nvPr/>
            </p:nvGrpSpPr>
            <p:grpSpPr>
              <a:xfrm>
                <a:off x="6180138" y="762000"/>
                <a:ext cx="1804988" cy="1803400"/>
                <a:chOff x="6180138" y="762000"/>
                <a:chExt cx="1804988" cy="1803400"/>
              </a:xfrm>
            </p:grpSpPr>
            <p:cxnSp>
              <p:nvCxnSpPr>
                <p:cNvPr id="37" name="Straight Arrow Connector 36"/>
                <p:cNvCxnSpPr/>
                <p:nvPr/>
              </p:nvCxnSpPr>
              <p:spPr>
                <a:xfrm flipH="1" flipV="1">
                  <a:off x="7073900" y="7620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H="1">
                  <a:off x="7073900" y="188595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rot="5400000" flipH="1" flipV="1">
                  <a:off x="7641432" y="13208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rot="5400000" flipH="1">
                  <a:off x="6515894" y="1312862"/>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32" name="Group 31"/>
              <p:cNvGrpSpPr/>
              <p:nvPr/>
            </p:nvGrpSpPr>
            <p:grpSpPr>
              <a:xfrm rot="2700000">
                <a:off x="6184107" y="775493"/>
                <a:ext cx="1804988" cy="1803400"/>
                <a:chOff x="6180138" y="762000"/>
                <a:chExt cx="1804988" cy="1803400"/>
              </a:xfrm>
            </p:grpSpPr>
            <p:cxnSp>
              <p:nvCxnSpPr>
                <p:cNvPr id="33" name="Straight Arrow Connector 32"/>
                <p:cNvCxnSpPr/>
                <p:nvPr/>
              </p:nvCxnSpPr>
              <p:spPr>
                <a:xfrm flipH="1" flipV="1">
                  <a:off x="7073900" y="7620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7073900" y="188595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rot="5400000" flipH="1" flipV="1">
                  <a:off x="7641432" y="13208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rot="5400000" flipH="1">
                  <a:off x="6515894" y="1312862"/>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sp>
          <p:nvSpPr>
            <p:cNvPr id="10" name="TextBox 9"/>
            <p:cNvSpPr txBox="1"/>
            <p:nvPr/>
          </p:nvSpPr>
          <p:spPr>
            <a:xfrm>
              <a:off x="7599419" y="660400"/>
              <a:ext cx="1146868" cy="523220"/>
            </a:xfrm>
            <a:prstGeom prst="rect">
              <a:avLst/>
            </a:prstGeom>
            <a:noFill/>
          </p:spPr>
          <p:txBody>
            <a:bodyPr wrap="none" rtlCol="0">
              <a:spAutoFit/>
            </a:bodyPr>
            <a:lstStyle/>
            <a:p>
              <a:r>
                <a:rPr lang="en-US" sz="1400" dirty="0">
                  <a:latin typeface="Times New Roman"/>
                  <a:cs typeface="Times New Roman"/>
                </a:rPr>
                <a:t>electrical </a:t>
              </a:r>
            </a:p>
            <a:p>
              <a:r>
                <a:rPr lang="en-US" sz="1400" dirty="0">
                  <a:latin typeface="Times New Roman"/>
                  <a:cs typeface="Times New Roman"/>
                </a:rPr>
                <a:t>   disturbance</a:t>
              </a:r>
              <a:endParaRPr lang="en-US" dirty="0">
                <a:latin typeface="Times New Roman"/>
                <a:cs typeface="Times New Roman"/>
              </a:endParaRPr>
            </a:p>
          </p:txBody>
        </p:sp>
        <p:sp>
          <p:nvSpPr>
            <p:cNvPr id="60" name="TextBox 59"/>
            <p:cNvSpPr txBox="1"/>
            <p:nvPr/>
          </p:nvSpPr>
          <p:spPr>
            <a:xfrm>
              <a:off x="7733536" y="1998118"/>
              <a:ext cx="1057276" cy="523220"/>
            </a:xfrm>
            <a:prstGeom prst="rect">
              <a:avLst/>
            </a:prstGeom>
            <a:noFill/>
          </p:spPr>
          <p:txBody>
            <a:bodyPr wrap="none" rtlCol="0">
              <a:spAutoFit/>
            </a:bodyPr>
            <a:lstStyle/>
            <a:p>
              <a:r>
                <a:rPr lang="en-US" sz="1400" dirty="0">
                  <a:solidFill>
                    <a:srgbClr val="FF0000"/>
                  </a:solidFill>
                  <a:latin typeface="Times New Roman"/>
                  <a:cs typeface="Times New Roman"/>
                </a:rPr>
                <a:t>potential </a:t>
              </a:r>
            </a:p>
            <a:p>
              <a:r>
                <a:rPr lang="en-US" sz="1400" dirty="0">
                  <a:solidFill>
                    <a:srgbClr val="FF0000"/>
                  </a:solidFill>
                  <a:latin typeface="Times New Roman"/>
                  <a:cs typeface="Times New Roman"/>
                </a:rPr>
                <a:t>  field exists</a:t>
              </a:r>
              <a:endParaRPr lang="en-US" dirty="0">
                <a:solidFill>
                  <a:srgbClr val="FF0000"/>
                </a:solidFill>
                <a:latin typeface="Times New Roman"/>
                <a:cs typeface="Times New Roman"/>
              </a:endParaRPr>
            </a:p>
          </p:txBody>
        </p:sp>
      </p:grpSp>
      <p:sp>
        <p:nvSpPr>
          <p:cNvPr id="63" name="TextBox 62"/>
          <p:cNvSpPr txBox="1"/>
          <p:nvPr/>
        </p:nvSpPr>
        <p:spPr>
          <a:xfrm>
            <a:off x="244215" y="4590976"/>
            <a:ext cx="8671185" cy="1446550"/>
          </a:xfrm>
          <a:prstGeom prst="rect">
            <a:avLst/>
          </a:prstGeom>
          <a:noFill/>
        </p:spPr>
        <p:txBody>
          <a:bodyPr wrap="square" rtlCol="0">
            <a:spAutoFit/>
          </a:bodyPr>
          <a:lstStyle/>
          <a:p>
            <a:r>
              <a:rPr lang="en-US" sz="2800" dirty="0">
                <a:solidFill>
                  <a:srgbClr val="FF0000"/>
                </a:solidFill>
                <a:latin typeface="Apple Chancery"/>
                <a:cs typeface="Apple Chancery"/>
              </a:rPr>
              <a:t>Important note:</a:t>
            </a:r>
            <a:r>
              <a:rPr lang="en-US" sz="2000" dirty="0">
                <a:latin typeface="Times New Roman"/>
                <a:cs typeface="Times New Roman"/>
              </a:rPr>
              <a:t>  As an </a:t>
            </a:r>
            <a:r>
              <a:rPr lang="en-US" sz="2000" i="1" dirty="0">
                <a:solidFill>
                  <a:srgbClr val="0F42C8"/>
                </a:solidFill>
                <a:latin typeface="Times New Roman"/>
                <a:cs typeface="Times New Roman"/>
              </a:rPr>
              <a:t>absolute electric potential </a:t>
            </a:r>
            <a:r>
              <a:rPr lang="en-US" sz="2000" dirty="0">
                <a:latin typeface="Times New Roman"/>
                <a:cs typeface="Times New Roman"/>
              </a:rPr>
              <a:t>is a </a:t>
            </a:r>
            <a:r>
              <a:rPr lang="en-US" sz="2000" dirty="0">
                <a:solidFill>
                  <a:srgbClr val="0F42C8"/>
                </a:solidFill>
                <a:latin typeface="Times New Roman"/>
                <a:cs typeface="Times New Roman"/>
              </a:rPr>
              <a:t>function of the charge </a:t>
            </a:r>
            <a:r>
              <a:rPr lang="en-US" sz="2000" i="1" dirty="0">
                <a:solidFill>
                  <a:srgbClr val="FF0000"/>
                </a:solidFill>
                <a:latin typeface="Times New Roman"/>
                <a:cs typeface="Times New Roman"/>
              </a:rPr>
              <a:t>q</a:t>
            </a:r>
            <a:r>
              <a:rPr lang="en-US" sz="2000" dirty="0">
                <a:solidFill>
                  <a:srgbClr val="0F42C8"/>
                </a:solidFill>
                <a:latin typeface="Times New Roman"/>
                <a:cs typeface="Times New Roman"/>
              </a:rPr>
              <a:t> that generates the field</a:t>
            </a:r>
            <a:r>
              <a:rPr lang="en-US" sz="2000" dirty="0">
                <a:latin typeface="Times New Roman"/>
                <a:cs typeface="Times New Roman"/>
              </a:rPr>
              <a:t>, a </a:t>
            </a:r>
            <a:r>
              <a:rPr lang="en-US" sz="2000" dirty="0">
                <a:solidFill>
                  <a:srgbClr val="FF0000"/>
                </a:solidFill>
                <a:latin typeface="Times New Roman"/>
                <a:cs typeface="Times New Roman"/>
              </a:rPr>
              <a:t>negative charge </a:t>
            </a:r>
            <a:r>
              <a:rPr lang="en-US" sz="2000" dirty="0">
                <a:solidFill>
                  <a:srgbClr val="0F42C8"/>
                </a:solidFill>
                <a:latin typeface="Times New Roman"/>
                <a:cs typeface="Times New Roman"/>
              </a:rPr>
              <a:t>will produce </a:t>
            </a:r>
            <a:r>
              <a:rPr lang="en-US" sz="2000" dirty="0">
                <a:latin typeface="Times New Roman"/>
                <a:cs typeface="Times New Roman"/>
              </a:rPr>
              <a:t>a </a:t>
            </a:r>
            <a:r>
              <a:rPr lang="en-US" sz="2000" dirty="0">
                <a:solidFill>
                  <a:srgbClr val="FF0000"/>
                </a:solidFill>
                <a:latin typeface="Times New Roman"/>
                <a:cs typeface="Times New Roman"/>
              </a:rPr>
              <a:t>NEGATIVE </a:t>
            </a:r>
            <a:r>
              <a:rPr lang="en-US" sz="2000" i="1" dirty="0">
                <a:solidFill>
                  <a:srgbClr val="FF0000"/>
                </a:solidFill>
                <a:latin typeface="Times New Roman"/>
                <a:cs typeface="Times New Roman"/>
              </a:rPr>
              <a:t>absolute electric potential </a:t>
            </a:r>
            <a:r>
              <a:rPr lang="en-US" sz="2000" dirty="0">
                <a:latin typeface="Times New Roman"/>
                <a:cs typeface="Times New Roman"/>
              </a:rPr>
              <a:t>and a </a:t>
            </a:r>
            <a:r>
              <a:rPr lang="en-US" sz="2000" dirty="0">
                <a:solidFill>
                  <a:srgbClr val="00B050"/>
                </a:solidFill>
                <a:latin typeface="Times New Roman"/>
                <a:cs typeface="Times New Roman"/>
              </a:rPr>
              <a:t>positive charge </a:t>
            </a:r>
            <a:r>
              <a:rPr lang="en-US" sz="2000" dirty="0">
                <a:solidFill>
                  <a:srgbClr val="0F42C8"/>
                </a:solidFill>
                <a:latin typeface="Times New Roman"/>
                <a:cs typeface="Times New Roman"/>
              </a:rPr>
              <a:t>will produce </a:t>
            </a:r>
            <a:r>
              <a:rPr lang="en-US" sz="2000" dirty="0">
                <a:latin typeface="Times New Roman"/>
                <a:cs typeface="Times New Roman"/>
              </a:rPr>
              <a:t>a </a:t>
            </a:r>
            <a:r>
              <a:rPr lang="en-US" sz="2000" dirty="0">
                <a:solidFill>
                  <a:srgbClr val="00B050"/>
                </a:solidFill>
                <a:latin typeface="Times New Roman"/>
                <a:cs typeface="Times New Roman"/>
              </a:rPr>
              <a:t>POSITIVE </a:t>
            </a:r>
            <a:r>
              <a:rPr lang="en-US" sz="2000" i="1" dirty="0">
                <a:solidFill>
                  <a:srgbClr val="00B050"/>
                </a:solidFill>
                <a:latin typeface="Times New Roman"/>
                <a:cs typeface="Times New Roman"/>
              </a:rPr>
              <a:t>absolute electric potential</a:t>
            </a:r>
            <a:r>
              <a:rPr lang="en-US" sz="2000" dirty="0">
                <a:latin typeface="Times New Roman"/>
                <a:cs typeface="Times New Roman"/>
              </a:rPr>
              <a:t>!</a:t>
            </a:r>
            <a:endParaRPr lang="en-US" sz="2000" dirty="0">
              <a:solidFill>
                <a:srgbClr val="0000FF"/>
              </a:solidFill>
              <a:latin typeface="Times New Roman"/>
              <a:cs typeface="Times New Roman"/>
            </a:endParaRPr>
          </a:p>
        </p:txBody>
      </p:sp>
    </p:spTree>
    <p:extLst>
      <p:ext uri="{BB962C8B-B14F-4D97-AF65-F5344CB8AC3E}">
        <p14:creationId xmlns:p14="http://schemas.microsoft.com/office/powerpoint/2010/main" val="105281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dissolve">
                                      <p:cBhvr>
                                        <p:cTn id="10" dur="500"/>
                                        <p:tgtEl>
                                          <p:spTgt spid="5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dissolve">
                                      <p:cBhvr>
                                        <p:cTn id="15" dur="500"/>
                                        <p:tgtEl>
                                          <p:spTgt spid="5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dissolve">
                                      <p:cBhvr>
                                        <p:cTn id="2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63" grpId="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8" name="Object 27"/>
          <p:cNvGraphicFramePr>
            <a:graphicFrameLocks noChangeAspect="1"/>
          </p:cNvGraphicFramePr>
          <p:nvPr>
            <p:extLst>
              <p:ext uri="{D42A27DB-BD31-4B8C-83A1-F6EECF244321}">
                <p14:modId xmlns:p14="http://schemas.microsoft.com/office/powerpoint/2010/main" val="2786850"/>
              </p:ext>
            </p:extLst>
          </p:nvPr>
        </p:nvGraphicFramePr>
        <p:xfrm>
          <a:off x="2239963" y="1506250"/>
          <a:ext cx="4171950" cy="2992437"/>
        </p:xfrm>
        <a:graphic>
          <a:graphicData uri="http://schemas.openxmlformats.org/presentationml/2006/ole">
            <mc:AlternateContent xmlns:mc="http://schemas.openxmlformats.org/markup-compatibility/2006">
              <mc:Choice xmlns:v="urn:schemas-microsoft-com:vml" Requires="v">
                <p:oleObj spid="_x0000_s2114803" name="Equation" r:id="rId4" imgW="2489200" imgH="1778000" progId="Equation.DSMT4">
                  <p:embed/>
                </p:oleObj>
              </mc:Choice>
              <mc:Fallback>
                <p:oleObj name="Equation" r:id="rId4" imgW="2489200" imgH="1778000" progId="Equation.DSMT4">
                  <p:embed/>
                  <p:pic>
                    <p:nvPicPr>
                      <p:cNvPr id="0" name=""/>
                      <p:cNvPicPr/>
                      <p:nvPr/>
                    </p:nvPicPr>
                    <p:blipFill>
                      <a:blip r:embed="rId5"/>
                      <a:stretch>
                        <a:fillRect/>
                      </a:stretch>
                    </p:blipFill>
                    <p:spPr>
                      <a:xfrm>
                        <a:off x="2239963" y="1506250"/>
                        <a:ext cx="4171950" cy="2992437"/>
                      </a:xfrm>
                      <a:prstGeom prst="rect">
                        <a:avLst/>
                      </a:prstGeom>
                    </p:spPr>
                  </p:pic>
                </p:oleObj>
              </mc:Fallback>
            </mc:AlternateContent>
          </a:graphicData>
        </a:graphic>
      </p:graphicFrame>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41.)</a:t>
            </a:r>
          </a:p>
        </p:txBody>
      </p:sp>
      <p:sp>
        <p:nvSpPr>
          <p:cNvPr id="19" name="TextBox 18"/>
          <p:cNvSpPr txBox="1"/>
          <p:nvPr/>
        </p:nvSpPr>
        <p:spPr>
          <a:xfrm>
            <a:off x="278325" y="305385"/>
            <a:ext cx="8722942" cy="1015663"/>
          </a:xfrm>
          <a:prstGeom prst="rect">
            <a:avLst/>
          </a:prstGeom>
          <a:noFill/>
        </p:spPr>
        <p:txBody>
          <a:bodyPr wrap="square" rtlCol="0">
            <a:spAutoFit/>
          </a:bodyPr>
          <a:lstStyle/>
          <a:p>
            <a:r>
              <a:rPr lang="en-US" sz="2000" dirty="0">
                <a:solidFill>
                  <a:srgbClr val="FF0000"/>
                </a:solidFill>
                <a:latin typeface="Apple Chancery"/>
                <a:cs typeface="Apple Chancery"/>
              </a:rPr>
              <a:t>In this problem, </a:t>
            </a:r>
            <a:r>
              <a:rPr lang="en-US" sz="2000" dirty="0">
                <a:latin typeface="Times New Roman"/>
                <a:cs typeface="Times New Roman"/>
              </a:rPr>
              <a:t>though, we have the </a:t>
            </a:r>
            <a:r>
              <a:rPr lang="en-US" sz="2000" dirty="0">
                <a:solidFill>
                  <a:srgbClr val="0000FF"/>
                </a:solidFill>
                <a:latin typeface="Times New Roman"/>
                <a:cs typeface="Times New Roman"/>
              </a:rPr>
              <a:t>electric field for the outside region</a:t>
            </a:r>
            <a:r>
              <a:rPr lang="en-US" sz="2000" dirty="0">
                <a:latin typeface="Times New Roman"/>
                <a:cs typeface="Times New Roman"/>
              </a:rPr>
              <a:t>, and </a:t>
            </a:r>
            <a:r>
              <a:rPr lang="en-US" sz="2000" dirty="0">
                <a:solidFill>
                  <a:srgbClr val="0000FF"/>
                </a:solidFill>
                <a:latin typeface="Times New Roman"/>
                <a:cs typeface="Times New Roman"/>
              </a:rPr>
              <a:t>because the sphere is a conductor</a:t>
            </a:r>
            <a:r>
              <a:rPr lang="en-US" sz="2000" dirty="0">
                <a:latin typeface="Times New Roman"/>
                <a:cs typeface="Times New Roman"/>
              </a:rPr>
              <a:t>, we know the </a:t>
            </a:r>
            <a:r>
              <a:rPr lang="en-US" sz="2000" dirty="0">
                <a:solidFill>
                  <a:srgbClr val="0000FF"/>
                </a:solidFill>
                <a:latin typeface="Times New Roman"/>
                <a:cs typeface="Times New Roman"/>
              </a:rPr>
              <a:t>electric field </a:t>
            </a:r>
            <a:r>
              <a:rPr lang="en-US" sz="2000" i="1" dirty="0">
                <a:latin typeface="Times New Roman"/>
                <a:cs typeface="Times New Roman"/>
              </a:rPr>
              <a:t>inside</a:t>
            </a:r>
            <a:r>
              <a:rPr lang="en-US" sz="2000" dirty="0">
                <a:solidFill>
                  <a:srgbClr val="0000FF"/>
                </a:solidFill>
                <a:latin typeface="Times New Roman"/>
                <a:cs typeface="Times New Roman"/>
              </a:rPr>
              <a:t> is zero</a:t>
            </a:r>
            <a:r>
              <a:rPr lang="en-US" sz="2000" dirty="0">
                <a:latin typeface="Times New Roman"/>
                <a:cs typeface="Times New Roman"/>
              </a:rPr>
              <a:t>, so we can write:</a:t>
            </a:r>
          </a:p>
        </p:txBody>
      </p:sp>
      <p:cxnSp>
        <p:nvCxnSpPr>
          <p:cNvPr id="43" name="Straight Connector 42"/>
          <p:cNvCxnSpPr/>
          <p:nvPr/>
        </p:nvCxnSpPr>
        <p:spPr>
          <a:xfrm flipV="1">
            <a:off x="4958930" y="2407414"/>
            <a:ext cx="491875" cy="625476"/>
          </a:xfrm>
          <a:prstGeom prst="line">
            <a:avLst/>
          </a:pr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29" name="Object 28"/>
          <p:cNvGraphicFramePr>
            <a:graphicFrameLocks noChangeAspect="1"/>
          </p:cNvGraphicFramePr>
          <p:nvPr>
            <p:extLst>
              <p:ext uri="{D42A27DB-BD31-4B8C-83A1-F6EECF244321}">
                <p14:modId xmlns:p14="http://schemas.microsoft.com/office/powerpoint/2010/main" val="3187076192"/>
              </p:ext>
            </p:extLst>
          </p:nvPr>
        </p:nvGraphicFramePr>
        <p:xfrm>
          <a:off x="5450805" y="2220089"/>
          <a:ext cx="157163" cy="187325"/>
        </p:xfrm>
        <a:graphic>
          <a:graphicData uri="http://schemas.openxmlformats.org/presentationml/2006/ole">
            <mc:AlternateContent xmlns:mc="http://schemas.openxmlformats.org/markup-compatibility/2006">
              <mc:Choice xmlns:v="urn:schemas-microsoft-com:vml" Requires="v">
                <p:oleObj spid="_x0000_s2114804" name="Equation" r:id="rId6" imgW="127000" imgH="152400" progId="Equation.DSMT4">
                  <p:embed/>
                </p:oleObj>
              </mc:Choice>
              <mc:Fallback>
                <p:oleObj name="Equation" r:id="rId6" imgW="127000" imgH="152400" progId="Equation.DSMT4">
                  <p:embed/>
                  <p:pic>
                    <p:nvPicPr>
                      <p:cNvPr id="0" name=""/>
                      <p:cNvPicPr/>
                      <p:nvPr/>
                    </p:nvPicPr>
                    <p:blipFill>
                      <a:blip r:embed="rId7"/>
                      <a:stretch>
                        <a:fillRect/>
                      </a:stretch>
                    </p:blipFill>
                    <p:spPr>
                      <a:xfrm>
                        <a:off x="5450805" y="2220089"/>
                        <a:ext cx="157163" cy="187325"/>
                      </a:xfrm>
                      <a:prstGeom prst="rect">
                        <a:avLst/>
                      </a:prstGeom>
                    </p:spPr>
                  </p:pic>
                </p:oleObj>
              </mc:Fallback>
            </mc:AlternateContent>
          </a:graphicData>
        </a:graphic>
      </p:graphicFrame>
      <p:sp>
        <p:nvSpPr>
          <p:cNvPr id="30" name="TextBox 29"/>
          <p:cNvSpPr txBox="1"/>
          <p:nvPr/>
        </p:nvSpPr>
        <p:spPr>
          <a:xfrm>
            <a:off x="278325" y="4801185"/>
            <a:ext cx="8722942" cy="1015663"/>
          </a:xfrm>
          <a:prstGeom prst="rect">
            <a:avLst/>
          </a:prstGeom>
          <a:noFill/>
        </p:spPr>
        <p:txBody>
          <a:bodyPr wrap="square" rtlCol="0">
            <a:spAutoFit/>
          </a:bodyPr>
          <a:lstStyle/>
          <a:p>
            <a:r>
              <a:rPr lang="en-US" sz="2000" dirty="0">
                <a:solidFill>
                  <a:srgbClr val="FF0000"/>
                </a:solidFill>
                <a:latin typeface="Apple Chancery"/>
                <a:cs typeface="Apple Chancery"/>
              </a:rPr>
              <a:t>Note: </a:t>
            </a:r>
            <a:r>
              <a:rPr lang="en-US" sz="2000" dirty="0">
                <a:latin typeface="Times New Roman"/>
                <a:cs typeface="Times New Roman"/>
              </a:rPr>
              <a:t> </a:t>
            </a:r>
            <a:r>
              <a:rPr lang="en-US" sz="2000" dirty="0">
                <a:solidFill>
                  <a:srgbClr val="0000FF"/>
                </a:solidFill>
                <a:latin typeface="Times New Roman"/>
                <a:cs typeface="Times New Roman"/>
              </a:rPr>
              <a:t>If</a:t>
            </a:r>
            <a:r>
              <a:rPr lang="en-US" sz="2000" dirty="0">
                <a:latin typeface="Times New Roman"/>
                <a:cs typeface="Times New Roman"/>
              </a:rPr>
              <a:t> the </a:t>
            </a:r>
            <a:r>
              <a:rPr lang="en-US" sz="2000" dirty="0">
                <a:solidFill>
                  <a:srgbClr val="FF0000"/>
                </a:solidFill>
                <a:latin typeface="Times New Roman"/>
                <a:cs typeface="Times New Roman"/>
              </a:rPr>
              <a:t>inner sphere </a:t>
            </a:r>
            <a:r>
              <a:rPr lang="en-US" sz="2000" dirty="0">
                <a:latin typeface="Times New Roman"/>
                <a:cs typeface="Times New Roman"/>
              </a:rPr>
              <a:t>had been an </a:t>
            </a:r>
            <a:r>
              <a:rPr lang="en-US" sz="2000" dirty="0">
                <a:solidFill>
                  <a:srgbClr val="FF0000"/>
                </a:solidFill>
                <a:latin typeface="Times New Roman"/>
                <a:cs typeface="Times New Roman"/>
              </a:rPr>
              <a:t>insulator</a:t>
            </a:r>
            <a:r>
              <a:rPr lang="en-US" sz="2000" dirty="0">
                <a:latin typeface="Times New Roman"/>
                <a:cs typeface="Times New Roman"/>
              </a:rPr>
              <a:t>, we would have had to use </a:t>
            </a:r>
            <a:r>
              <a:rPr lang="en-US" sz="2000" i="1" dirty="0">
                <a:solidFill>
                  <a:srgbClr val="0000FF"/>
                </a:solidFill>
                <a:latin typeface="Times New Roman"/>
                <a:cs typeface="Times New Roman"/>
              </a:rPr>
              <a:t>Gauss’s Law </a:t>
            </a:r>
            <a:r>
              <a:rPr lang="en-US" sz="2000" dirty="0">
                <a:latin typeface="Times New Roman"/>
                <a:cs typeface="Times New Roman"/>
              </a:rPr>
              <a:t>to determine the </a:t>
            </a:r>
            <a:r>
              <a:rPr lang="en-US" sz="2000" dirty="0">
                <a:solidFill>
                  <a:srgbClr val="0000FF"/>
                </a:solidFill>
                <a:latin typeface="Times New Roman"/>
                <a:cs typeface="Times New Roman"/>
              </a:rPr>
              <a:t>electric field function in that region</a:t>
            </a:r>
            <a:r>
              <a:rPr lang="en-US" sz="2000" dirty="0">
                <a:latin typeface="Times New Roman"/>
                <a:cs typeface="Times New Roman"/>
              </a:rPr>
              <a:t>, and that </a:t>
            </a:r>
            <a:r>
              <a:rPr lang="en-US" sz="2000" dirty="0">
                <a:solidFill>
                  <a:srgbClr val="0000FF"/>
                </a:solidFill>
                <a:latin typeface="Times New Roman"/>
                <a:cs typeface="Times New Roman"/>
              </a:rPr>
              <a:t>second integral </a:t>
            </a:r>
            <a:r>
              <a:rPr lang="en-US" sz="2000" dirty="0">
                <a:latin typeface="Times New Roman"/>
                <a:cs typeface="Times New Roman"/>
              </a:rPr>
              <a:t>would </a:t>
            </a:r>
            <a:r>
              <a:rPr lang="en-US" sz="2000" dirty="0">
                <a:solidFill>
                  <a:srgbClr val="FF0000"/>
                </a:solidFill>
                <a:latin typeface="Times New Roman"/>
                <a:cs typeface="Times New Roman"/>
              </a:rPr>
              <a:t>not </a:t>
            </a:r>
            <a:r>
              <a:rPr lang="en-US" sz="2000" dirty="0">
                <a:latin typeface="Times New Roman"/>
                <a:cs typeface="Times New Roman"/>
              </a:rPr>
              <a:t>have been </a:t>
            </a:r>
            <a:r>
              <a:rPr lang="en-US" sz="2000" dirty="0">
                <a:solidFill>
                  <a:srgbClr val="FF0000"/>
                </a:solidFill>
                <a:latin typeface="Times New Roman"/>
                <a:cs typeface="Times New Roman"/>
              </a:rPr>
              <a:t>zero</a:t>
            </a:r>
            <a:r>
              <a:rPr lang="en-US" sz="2000" dirty="0">
                <a:latin typeface="Times New Roman"/>
                <a:cs typeface="Times New Roman"/>
              </a:rPr>
              <a:t>.  We’ll try this in the next problem.  In the meantime . . .</a:t>
            </a:r>
          </a:p>
        </p:txBody>
      </p:sp>
    </p:spTree>
    <p:extLst>
      <p:ext uri="{BB962C8B-B14F-4D97-AF65-F5344CB8AC3E}">
        <p14:creationId xmlns:p14="http://schemas.microsoft.com/office/powerpoint/2010/main" val="227770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par>
                                <p:cTn id="8" presetID="9"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dissolve">
                                      <p:cBhvr>
                                        <p:cTn id="10" dur="500"/>
                                        <p:tgtEl>
                                          <p:spTgt spid="28"/>
                                        </p:tgtEl>
                                      </p:cBhvr>
                                    </p:animEffect>
                                  </p:childTnLst>
                                </p:cTn>
                              </p:par>
                              <p:par>
                                <p:cTn id="11" presetID="9"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dissolve">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dissolve">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8648701" y="6427113"/>
            <a:ext cx="444499" cy="276999"/>
          </a:xfrm>
          <a:prstGeom prst="rect">
            <a:avLst/>
          </a:prstGeom>
          <a:noFill/>
        </p:spPr>
        <p:txBody>
          <a:bodyPr wrap="square" rtlCol="0">
            <a:spAutoFit/>
          </a:bodyPr>
          <a:lstStyle/>
          <a:p>
            <a:r>
              <a:rPr lang="en-US" sz="1200" dirty="0">
                <a:latin typeface="Times New Roman"/>
                <a:cs typeface="Times New Roman"/>
              </a:rPr>
              <a:t>42.)</a:t>
            </a:r>
          </a:p>
        </p:txBody>
      </p:sp>
      <p:sp>
        <p:nvSpPr>
          <p:cNvPr id="25"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39" name="TextBox 38"/>
          <p:cNvSpPr txBox="1"/>
          <p:nvPr/>
        </p:nvSpPr>
        <p:spPr>
          <a:xfrm>
            <a:off x="243822" y="305601"/>
            <a:ext cx="2054878" cy="1938992"/>
          </a:xfrm>
          <a:prstGeom prst="rect">
            <a:avLst/>
          </a:prstGeom>
          <a:noFill/>
        </p:spPr>
        <p:txBody>
          <a:bodyPr wrap="square" rtlCol="0">
            <a:spAutoFit/>
          </a:bodyPr>
          <a:lstStyle/>
          <a:p>
            <a:r>
              <a:rPr lang="en-US" sz="2000" dirty="0">
                <a:solidFill>
                  <a:srgbClr val="FF0000"/>
                </a:solidFill>
                <a:latin typeface="Apple Chancery"/>
                <a:cs typeface="Apple Chancery"/>
              </a:rPr>
              <a:t>c.) Sketch </a:t>
            </a:r>
            <a:r>
              <a:rPr lang="en-US" sz="2000" dirty="0">
                <a:latin typeface="Times New Roman"/>
                <a:cs typeface="Times New Roman"/>
              </a:rPr>
              <a:t>the </a:t>
            </a:r>
            <a:r>
              <a:rPr lang="en-US" sz="2000" dirty="0">
                <a:solidFill>
                  <a:srgbClr val="0000FF"/>
                </a:solidFill>
                <a:latin typeface="Times New Roman"/>
                <a:cs typeface="Times New Roman"/>
              </a:rPr>
              <a:t>graph</a:t>
            </a:r>
            <a:r>
              <a:rPr lang="en-US" sz="2000" dirty="0">
                <a:latin typeface="Times New Roman"/>
                <a:cs typeface="Times New Roman"/>
              </a:rPr>
              <a:t> for:           </a:t>
            </a:r>
            <a:r>
              <a:rPr lang="en-US" sz="2000" i="1" dirty="0">
                <a:solidFill>
                  <a:srgbClr val="FF0000"/>
                </a:solidFill>
                <a:latin typeface="Times New Roman"/>
                <a:cs typeface="Times New Roman"/>
              </a:rPr>
              <a:t>E-</a:t>
            </a:r>
            <a:r>
              <a:rPr lang="en-US" sz="2000" i="1" dirty="0" err="1">
                <a:solidFill>
                  <a:srgbClr val="FF0000"/>
                </a:solidFill>
                <a:latin typeface="Times New Roman"/>
                <a:cs typeface="Times New Roman"/>
              </a:rPr>
              <a:t>fld</a:t>
            </a:r>
            <a:r>
              <a:rPr lang="en-US" sz="2000" i="1" dirty="0">
                <a:solidFill>
                  <a:srgbClr val="FF0000"/>
                </a:solidFill>
                <a:latin typeface="Times New Roman"/>
                <a:cs typeface="Times New Roman"/>
              </a:rPr>
              <a:t> </a:t>
            </a:r>
            <a:r>
              <a:rPr lang="en-US" sz="2000" dirty="0" err="1">
                <a:solidFill>
                  <a:srgbClr val="0000FF"/>
                </a:solidFill>
                <a:latin typeface="Times New Roman"/>
                <a:cs typeface="Times New Roman"/>
              </a:rPr>
              <a:t>vs</a:t>
            </a:r>
            <a:r>
              <a:rPr lang="en-US" sz="2000" dirty="0">
                <a:latin typeface="Times New Roman"/>
                <a:cs typeface="Times New Roman"/>
              </a:rPr>
              <a:t> </a:t>
            </a:r>
            <a:r>
              <a:rPr lang="en-US" sz="2000" i="1" dirty="0">
                <a:solidFill>
                  <a:srgbClr val="FF0000"/>
                </a:solidFill>
                <a:latin typeface="Times New Roman"/>
                <a:cs typeface="Times New Roman"/>
              </a:rPr>
              <a:t>position</a:t>
            </a:r>
            <a:r>
              <a:rPr lang="en-US" sz="2000" dirty="0">
                <a:latin typeface="Times New Roman"/>
                <a:cs typeface="Times New Roman"/>
              </a:rPr>
              <a:t> AND the </a:t>
            </a:r>
            <a:r>
              <a:rPr lang="en-US" sz="2000" i="1" dirty="0">
                <a:solidFill>
                  <a:srgbClr val="FF0000"/>
                </a:solidFill>
                <a:latin typeface="Times New Roman"/>
                <a:cs typeface="Times New Roman"/>
              </a:rPr>
              <a:t>electric potential field </a:t>
            </a:r>
            <a:r>
              <a:rPr lang="en-US" sz="2000" dirty="0">
                <a:solidFill>
                  <a:srgbClr val="0000FF"/>
                </a:solidFill>
                <a:latin typeface="Times New Roman"/>
                <a:cs typeface="Times New Roman"/>
              </a:rPr>
              <a:t>vs.</a:t>
            </a:r>
            <a:r>
              <a:rPr lang="en-US" sz="2000" dirty="0">
                <a:latin typeface="Times New Roman"/>
                <a:cs typeface="Times New Roman"/>
              </a:rPr>
              <a:t> </a:t>
            </a:r>
            <a:r>
              <a:rPr lang="en-US" sz="2000" i="1" dirty="0">
                <a:solidFill>
                  <a:srgbClr val="FF0000"/>
                </a:solidFill>
                <a:latin typeface="Times New Roman"/>
                <a:cs typeface="Times New Roman"/>
              </a:rPr>
              <a:t>position</a:t>
            </a:r>
            <a:r>
              <a:rPr lang="en-US" sz="2000" dirty="0">
                <a:latin typeface="Times New Roman"/>
                <a:cs typeface="Times New Roman"/>
              </a:rPr>
              <a:t>.</a:t>
            </a:r>
            <a:endParaRPr lang="en-US" sz="2000" dirty="0">
              <a:solidFill>
                <a:srgbClr val="008000"/>
              </a:solidFill>
              <a:latin typeface="Times New Roman"/>
              <a:cs typeface="Times New Roman"/>
            </a:endParaRPr>
          </a:p>
        </p:txBody>
      </p:sp>
      <p:cxnSp>
        <p:nvCxnSpPr>
          <p:cNvPr id="41" name="Straight Connector 40"/>
          <p:cNvCxnSpPr/>
          <p:nvPr/>
        </p:nvCxnSpPr>
        <p:spPr>
          <a:xfrm>
            <a:off x="3722687" y="3116769"/>
            <a:ext cx="0" cy="1429831"/>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a:off x="3557587" y="4447887"/>
            <a:ext cx="46101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1" name="Freeform 50"/>
          <p:cNvSpPr/>
          <p:nvPr/>
        </p:nvSpPr>
        <p:spPr>
          <a:xfrm>
            <a:off x="4891087" y="3362042"/>
            <a:ext cx="3314700" cy="1036774"/>
          </a:xfrm>
          <a:custGeom>
            <a:avLst/>
            <a:gdLst>
              <a:gd name="connsiteX0" fmla="*/ 0 w 3314700"/>
              <a:gd name="connsiteY0" fmla="*/ 0 h 1955800"/>
              <a:gd name="connsiteX1" fmla="*/ 177800 w 3314700"/>
              <a:gd name="connsiteY1" fmla="*/ 342900 h 1955800"/>
              <a:gd name="connsiteX2" fmla="*/ 444500 w 3314700"/>
              <a:gd name="connsiteY2" fmla="*/ 711200 h 1955800"/>
              <a:gd name="connsiteX3" fmla="*/ 711200 w 3314700"/>
              <a:gd name="connsiteY3" fmla="*/ 1003300 h 1955800"/>
              <a:gd name="connsiteX4" fmla="*/ 990600 w 3314700"/>
              <a:gd name="connsiteY4" fmla="*/ 1270000 h 1955800"/>
              <a:gd name="connsiteX5" fmla="*/ 1358900 w 3314700"/>
              <a:gd name="connsiteY5" fmla="*/ 1536700 h 1955800"/>
              <a:gd name="connsiteX6" fmla="*/ 1739900 w 3314700"/>
              <a:gd name="connsiteY6" fmla="*/ 1714500 h 1955800"/>
              <a:gd name="connsiteX7" fmla="*/ 2108200 w 3314700"/>
              <a:gd name="connsiteY7" fmla="*/ 1828800 h 1955800"/>
              <a:gd name="connsiteX8" fmla="*/ 2425700 w 3314700"/>
              <a:gd name="connsiteY8" fmla="*/ 1892300 h 1955800"/>
              <a:gd name="connsiteX9" fmla="*/ 2832100 w 3314700"/>
              <a:gd name="connsiteY9" fmla="*/ 1943100 h 1955800"/>
              <a:gd name="connsiteX10" fmla="*/ 3314700 w 3314700"/>
              <a:gd name="connsiteY10" fmla="*/ 1955800 h 195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14700" h="1955800">
                <a:moveTo>
                  <a:pt x="0" y="0"/>
                </a:moveTo>
                <a:cubicBezTo>
                  <a:pt x="51858" y="112183"/>
                  <a:pt x="103717" y="224367"/>
                  <a:pt x="177800" y="342900"/>
                </a:cubicBezTo>
                <a:cubicBezTo>
                  <a:pt x="251883" y="461433"/>
                  <a:pt x="355600" y="601133"/>
                  <a:pt x="444500" y="711200"/>
                </a:cubicBezTo>
                <a:cubicBezTo>
                  <a:pt x="533400" y="821267"/>
                  <a:pt x="620183" y="910167"/>
                  <a:pt x="711200" y="1003300"/>
                </a:cubicBezTo>
                <a:cubicBezTo>
                  <a:pt x="802217" y="1096433"/>
                  <a:pt x="882650" y="1181100"/>
                  <a:pt x="990600" y="1270000"/>
                </a:cubicBezTo>
                <a:cubicBezTo>
                  <a:pt x="1098550" y="1358900"/>
                  <a:pt x="1234017" y="1462617"/>
                  <a:pt x="1358900" y="1536700"/>
                </a:cubicBezTo>
                <a:cubicBezTo>
                  <a:pt x="1483783" y="1610783"/>
                  <a:pt x="1615017" y="1665817"/>
                  <a:pt x="1739900" y="1714500"/>
                </a:cubicBezTo>
                <a:cubicBezTo>
                  <a:pt x="1864783" y="1763183"/>
                  <a:pt x="1993900" y="1799167"/>
                  <a:pt x="2108200" y="1828800"/>
                </a:cubicBezTo>
                <a:cubicBezTo>
                  <a:pt x="2222500" y="1858433"/>
                  <a:pt x="2305050" y="1873250"/>
                  <a:pt x="2425700" y="1892300"/>
                </a:cubicBezTo>
                <a:cubicBezTo>
                  <a:pt x="2546350" y="1911350"/>
                  <a:pt x="2683933" y="1932517"/>
                  <a:pt x="2832100" y="1943100"/>
                </a:cubicBezTo>
                <a:cubicBezTo>
                  <a:pt x="2980267" y="1953683"/>
                  <a:pt x="3314700" y="1955800"/>
                  <a:pt x="3314700" y="1955800"/>
                </a:cubicBezTo>
              </a:path>
            </a:pathLst>
          </a:cu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2" name="Straight Connector 51"/>
          <p:cNvCxnSpPr/>
          <p:nvPr/>
        </p:nvCxnSpPr>
        <p:spPr>
          <a:xfrm>
            <a:off x="4886854" y="3362042"/>
            <a:ext cx="11273" cy="1079367"/>
          </a:xfrm>
          <a:prstGeom prst="line">
            <a:avLst/>
          </a:prstGeom>
          <a:ln w="9525" cmpd="sng">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graphicFrame>
        <p:nvGraphicFramePr>
          <p:cNvPr id="53" name="Object 6"/>
          <p:cNvGraphicFramePr>
            <a:graphicFrameLocks noChangeAspect="1"/>
          </p:cNvGraphicFramePr>
          <p:nvPr>
            <p:extLst>
              <p:ext uri="{D42A27DB-BD31-4B8C-83A1-F6EECF244321}">
                <p14:modId xmlns:p14="http://schemas.microsoft.com/office/powerpoint/2010/main" val="2419094322"/>
              </p:ext>
            </p:extLst>
          </p:nvPr>
        </p:nvGraphicFramePr>
        <p:xfrm>
          <a:off x="3314700" y="3008938"/>
          <a:ext cx="319087" cy="463550"/>
        </p:xfrm>
        <a:graphic>
          <a:graphicData uri="http://schemas.openxmlformats.org/presentationml/2006/ole">
            <mc:AlternateContent xmlns:mc="http://schemas.openxmlformats.org/markup-compatibility/2006">
              <mc:Choice xmlns:v="urn:schemas-microsoft-com:vml" Requires="v">
                <p:oleObj spid="_x0000_s2119632" name="Equation" r:id="rId3" imgW="190500" imgH="279400" progId="Equation.DSMT4">
                  <p:embed/>
                </p:oleObj>
              </mc:Choice>
              <mc:Fallback>
                <p:oleObj name="Equation" r:id="rId3" imgW="190500" imgH="279400" progId="Equation.DSMT4">
                  <p:embed/>
                  <p:pic>
                    <p:nvPicPr>
                      <p:cNvPr id="0" name=""/>
                      <p:cNvPicPr>
                        <a:picLocks noChangeAspect="1" noChangeArrowheads="1"/>
                      </p:cNvPicPr>
                      <p:nvPr/>
                    </p:nvPicPr>
                    <p:blipFill>
                      <a:blip r:embed="rId4"/>
                      <a:srcRect/>
                      <a:stretch>
                        <a:fillRect/>
                      </a:stretch>
                    </p:blipFill>
                    <p:spPr bwMode="auto">
                      <a:xfrm>
                        <a:off x="3314700" y="3008938"/>
                        <a:ext cx="319087" cy="463550"/>
                      </a:xfrm>
                      <a:prstGeom prst="rect">
                        <a:avLst/>
                      </a:prstGeom>
                      <a:noFill/>
                      <a:ln>
                        <a:noFill/>
                      </a:ln>
                      <a:effectLst/>
                    </p:spPr>
                  </p:pic>
                </p:oleObj>
              </mc:Fallback>
            </mc:AlternateContent>
          </a:graphicData>
        </a:graphic>
      </p:graphicFrame>
      <p:graphicFrame>
        <p:nvGraphicFramePr>
          <p:cNvPr id="54" name="Object 6"/>
          <p:cNvGraphicFramePr>
            <a:graphicFrameLocks noChangeAspect="1"/>
          </p:cNvGraphicFramePr>
          <p:nvPr>
            <p:extLst>
              <p:ext uri="{D42A27DB-BD31-4B8C-83A1-F6EECF244321}">
                <p14:modId xmlns:p14="http://schemas.microsoft.com/office/powerpoint/2010/main" val="1313230998"/>
              </p:ext>
            </p:extLst>
          </p:nvPr>
        </p:nvGraphicFramePr>
        <p:xfrm>
          <a:off x="8035925" y="4546600"/>
          <a:ext cx="169862" cy="211137"/>
        </p:xfrm>
        <a:graphic>
          <a:graphicData uri="http://schemas.openxmlformats.org/presentationml/2006/ole">
            <mc:AlternateContent xmlns:mc="http://schemas.openxmlformats.org/markup-compatibility/2006">
              <mc:Choice xmlns:v="urn:schemas-microsoft-com:vml" Requires="v">
                <p:oleObj spid="_x0000_s2119633" name="Equation" r:id="rId5" imgW="101600" imgH="127000" progId="Equation.DSMT4">
                  <p:embed/>
                </p:oleObj>
              </mc:Choice>
              <mc:Fallback>
                <p:oleObj name="Equation" r:id="rId5" imgW="101600" imgH="127000" progId="Equation.DSMT4">
                  <p:embed/>
                  <p:pic>
                    <p:nvPicPr>
                      <p:cNvPr id="0" name=""/>
                      <p:cNvPicPr>
                        <a:picLocks noChangeAspect="1" noChangeArrowheads="1"/>
                      </p:cNvPicPr>
                      <p:nvPr/>
                    </p:nvPicPr>
                    <p:blipFill>
                      <a:blip r:embed="rId6"/>
                      <a:srcRect/>
                      <a:stretch>
                        <a:fillRect/>
                      </a:stretch>
                    </p:blipFill>
                    <p:spPr bwMode="auto">
                      <a:xfrm>
                        <a:off x="8035925" y="4546600"/>
                        <a:ext cx="169862" cy="211137"/>
                      </a:xfrm>
                      <a:prstGeom prst="rect">
                        <a:avLst/>
                      </a:prstGeom>
                      <a:noFill/>
                      <a:ln>
                        <a:noFill/>
                      </a:ln>
                      <a:effectLst/>
                    </p:spPr>
                  </p:pic>
                </p:oleObj>
              </mc:Fallback>
            </mc:AlternateContent>
          </a:graphicData>
        </a:graphic>
      </p:graphicFrame>
      <p:graphicFrame>
        <p:nvGraphicFramePr>
          <p:cNvPr id="55" name="Object 6"/>
          <p:cNvGraphicFramePr>
            <a:graphicFrameLocks noChangeAspect="1"/>
          </p:cNvGraphicFramePr>
          <p:nvPr>
            <p:extLst>
              <p:ext uri="{D42A27DB-BD31-4B8C-83A1-F6EECF244321}">
                <p14:modId xmlns:p14="http://schemas.microsoft.com/office/powerpoint/2010/main" val="345455348"/>
              </p:ext>
            </p:extLst>
          </p:nvPr>
        </p:nvGraphicFramePr>
        <p:xfrm>
          <a:off x="4798447" y="4485987"/>
          <a:ext cx="254000" cy="252412"/>
        </p:xfrm>
        <a:graphic>
          <a:graphicData uri="http://schemas.openxmlformats.org/presentationml/2006/ole">
            <mc:AlternateContent xmlns:mc="http://schemas.openxmlformats.org/markup-compatibility/2006">
              <mc:Choice xmlns:v="urn:schemas-microsoft-com:vml" Requires="v">
                <p:oleObj spid="_x0000_s2119634" name="Equation" r:id="rId7" imgW="152400" imgH="152400" progId="Equation.DSMT4">
                  <p:embed/>
                </p:oleObj>
              </mc:Choice>
              <mc:Fallback>
                <p:oleObj name="Equation" r:id="rId7" imgW="152400" imgH="152400" progId="Equation.DSMT4">
                  <p:embed/>
                  <p:pic>
                    <p:nvPicPr>
                      <p:cNvPr id="0" name=""/>
                      <p:cNvPicPr>
                        <a:picLocks noChangeAspect="1" noChangeArrowheads="1"/>
                      </p:cNvPicPr>
                      <p:nvPr/>
                    </p:nvPicPr>
                    <p:blipFill>
                      <a:blip r:embed="rId8"/>
                      <a:srcRect/>
                      <a:stretch>
                        <a:fillRect/>
                      </a:stretch>
                    </p:blipFill>
                    <p:spPr bwMode="auto">
                      <a:xfrm>
                        <a:off x="4798447" y="4485987"/>
                        <a:ext cx="254000" cy="252412"/>
                      </a:xfrm>
                      <a:prstGeom prst="rect">
                        <a:avLst/>
                      </a:prstGeom>
                      <a:noFill/>
                      <a:ln>
                        <a:noFill/>
                      </a:ln>
                      <a:effectLst/>
                    </p:spPr>
                  </p:pic>
                </p:oleObj>
              </mc:Fallback>
            </mc:AlternateContent>
          </a:graphicData>
        </a:graphic>
      </p:graphicFrame>
      <p:sp>
        <p:nvSpPr>
          <p:cNvPr id="56" name="TextBox 55"/>
          <p:cNvSpPr txBox="1"/>
          <p:nvPr/>
        </p:nvSpPr>
        <p:spPr>
          <a:xfrm>
            <a:off x="518547" y="4118372"/>
            <a:ext cx="2059553" cy="1938992"/>
          </a:xfrm>
          <a:prstGeom prst="rect">
            <a:avLst/>
          </a:prstGeom>
          <a:noFill/>
        </p:spPr>
        <p:txBody>
          <a:bodyPr wrap="square" rtlCol="0">
            <a:spAutoFit/>
          </a:bodyPr>
          <a:lstStyle/>
          <a:p>
            <a:r>
              <a:rPr lang="en-US" sz="2000" dirty="0">
                <a:solidFill>
                  <a:srgbClr val="FF0000"/>
                </a:solidFill>
                <a:latin typeface="Apple Chancery"/>
                <a:cs typeface="Apple Chancery"/>
              </a:rPr>
              <a:t>Notice that </a:t>
            </a:r>
            <a:r>
              <a:rPr lang="en-US" sz="2000" dirty="0">
                <a:latin typeface="Times New Roman"/>
                <a:cs typeface="Times New Roman"/>
              </a:rPr>
              <a:t>whereas the </a:t>
            </a:r>
            <a:r>
              <a:rPr lang="en-US" sz="2000" i="1" dirty="0">
                <a:solidFill>
                  <a:srgbClr val="0000FF"/>
                </a:solidFill>
                <a:latin typeface="Times New Roman"/>
                <a:cs typeface="Times New Roman"/>
              </a:rPr>
              <a:t>E-</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solidFill>
                  <a:srgbClr val="0000FF"/>
                </a:solidFill>
                <a:latin typeface="Times New Roman"/>
                <a:cs typeface="Times New Roman"/>
              </a:rPr>
              <a:t>functions</a:t>
            </a:r>
            <a:r>
              <a:rPr lang="en-US" sz="2000" dirty="0">
                <a:latin typeface="Times New Roman"/>
                <a:cs typeface="Times New Roman"/>
              </a:rPr>
              <a:t> is </a:t>
            </a:r>
            <a:r>
              <a:rPr lang="en-US" sz="2000" i="1" dirty="0">
                <a:solidFill>
                  <a:srgbClr val="FF0000"/>
                </a:solidFill>
                <a:latin typeface="Times New Roman"/>
                <a:cs typeface="Times New Roman"/>
              </a:rPr>
              <a:t>discontinuous</a:t>
            </a:r>
            <a:r>
              <a:rPr lang="en-US" sz="2000" i="1" dirty="0">
                <a:latin typeface="Times New Roman"/>
                <a:cs typeface="Times New Roman"/>
              </a:rPr>
              <a:t>,</a:t>
            </a:r>
            <a:r>
              <a:rPr lang="en-US" sz="2000" dirty="0">
                <a:latin typeface="Times New Roman"/>
                <a:cs typeface="Times New Roman"/>
              </a:rPr>
              <a:t> the </a:t>
            </a:r>
            <a:r>
              <a:rPr lang="en-US" sz="2000" i="1" dirty="0">
                <a:solidFill>
                  <a:srgbClr val="0000FF"/>
                </a:solidFill>
                <a:latin typeface="Times New Roman"/>
                <a:cs typeface="Times New Roman"/>
              </a:rPr>
              <a:t>V-</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function </a:t>
            </a:r>
            <a:r>
              <a:rPr lang="en-US" sz="2000" dirty="0">
                <a:latin typeface="Times New Roman"/>
                <a:cs typeface="Times New Roman"/>
              </a:rPr>
              <a:t>is </a:t>
            </a:r>
            <a:r>
              <a:rPr lang="en-US" sz="2000" i="1" dirty="0">
                <a:solidFill>
                  <a:srgbClr val="FF0000"/>
                </a:solidFill>
                <a:latin typeface="Times New Roman"/>
                <a:cs typeface="Times New Roman"/>
              </a:rPr>
              <a:t>CONTINUOUS</a:t>
            </a:r>
            <a:r>
              <a:rPr lang="en-US" sz="2000" dirty="0">
                <a:latin typeface="Times New Roman"/>
                <a:cs typeface="Times New Roman"/>
              </a:rPr>
              <a:t>! </a:t>
            </a:r>
            <a:endParaRPr lang="en-US" sz="2000" dirty="0">
              <a:solidFill>
                <a:srgbClr val="008000"/>
              </a:solidFill>
              <a:latin typeface="Times New Roman"/>
              <a:cs typeface="Times New Roman"/>
            </a:endParaRPr>
          </a:p>
        </p:txBody>
      </p:sp>
      <p:sp>
        <p:nvSpPr>
          <p:cNvPr id="24" name="Oval 23"/>
          <p:cNvSpPr/>
          <p:nvPr/>
        </p:nvSpPr>
        <p:spPr>
          <a:xfrm>
            <a:off x="2429286" y="305601"/>
            <a:ext cx="2561814" cy="2561814"/>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p:nvPr/>
        </p:nvCxnSpPr>
        <p:spPr>
          <a:xfrm>
            <a:off x="3722687" y="4775318"/>
            <a:ext cx="0" cy="1429831"/>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a:off x="3557587" y="6106436"/>
            <a:ext cx="46101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a:off x="3722687" y="5299986"/>
            <a:ext cx="1164167" cy="0"/>
          </a:xfrm>
          <a:prstGeom prst="line">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45" name="Freeform 44"/>
          <p:cNvSpPr/>
          <p:nvPr/>
        </p:nvSpPr>
        <p:spPr>
          <a:xfrm>
            <a:off x="4891087" y="5295899"/>
            <a:ext cx="3314700" cy="761465"/>
          </a:xfrm>
          <a:custGeom>
            <a:avLst/>
            <a:gdLst>
              <a:gd name="connsiteX0" fmla="*/ 0 w 3314700"/>
              <a:gd name="connsiteY0" fmla="*/ 0 h 1955800"/>
              <a:gd name="connsiteX1" fmla="*/ 177800 w 3314700"/>
              <a:gd name="connsiteY1" fmla="*/ 342900 h 1955800"/>
              <a:gd name="connsiteX2" fmla="*/ 444500 w 3314700"/>
              <a:gd name="connsiteY2" fmla="*/ 711200 h 1955800"/>
              <a:gd name="connsiteX3" fmla="*/ 711200 w 3314700"/>
              <a:gd name="connsiteY3" fmla="*/ 1003300 h 1955800"/>
              <a:gd name="connsiteX4" fmla="*/ 990600 w 3314700"/>
              <a:gd name="connsiteY4" fmla="*/ 1270000 h 1955800"/>
              <a:gd name="connsiteX5" fmla="*/ 1358900 w 3314700"/>
              <a:gd name="connsiteY5" fmla="*/ 1536700 h 1955800"/>
              <a:gd name="connsiteX6" fmla="*/ 1739900 w 3314700"/>
              <a:gd name="connsiteY6" fmla="*/ 1714500 h 1955800"/>
              <a:gd name="connsiteX7" fmla="*/ 2108200 w 3314700"/>
              <a:gd name="connsiteY7" fmla="*/ 1828800 h 1955800"/>
              <a:gd name="connsiteX8" fmla="*/ 2425700 w 3314700"/>
              <a:gd name="connsiteY8" fmla="*/ 1892300 h 1955800"/>
              <a:gd name="connsiteX9" fmla="*/ 2832100 w 3314700"/>
              <a:gd name="connsiteY9" fmla="*/ 1943100 h 1955800"/>
              <a:gd name="connsiteX10" fmla="*/ 3314700 w 3314700"/>
              <a:gd name="connsiteY10" fmla="*/ 1955800 h 195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14700" h="1955800">
                <a:moveTo>
                  <a:pt x="0" y="0"/>
                </a:moveTo>
                <a:cubicBezTo>
                  <a:pt x="51858" y="112183"/>
                  <a:pt x="103717" y="224367"/>
                  <a:pt x="177800" y="342900"/>
                </a:cubicBezTo>
                <a:cubicBezTo>
                  <a:pt x="251883" y="461433"/>
                  <a:pt x="355600" y="601133"/>
                  <a:pt x="444500" y="711200"/>
                </a:cubicBezTo>
                <a:cubicBezTo>
                  <a:pt x="533400" y="821267"/>
                  <a:pt x="620183" y="910167"/>
                  <a:pt x="711200" y="1003300"/>
                </a:cubicBezTo>
                <a:cubicBezTo>
                  <a:pt x="802217" y="1096433"/>
                  <a:pt x="882650" y="1181100"/>
                  <a:pt x="990600" y="1270000"/>
                </a:cubicBezTo>
                <a:cubicBezTo>
                  <a:pt x="1098550" y="1358900"/>
                  <a:pt x="1234017" y="1462617"/>
                  <a:pt x="1358900" y="1536700"/>
                </a:cubicBezTo>
                <a:cubicBezTo>
                  <a:pt x="1483783" y="1610783"/>
                  <a:pt x="1615017" y="1665817"/>
                  <a:pt x="1739900" y="1714500"/>
                </a:cubicBezTo>
                <a:cubicBezTo>
                  <a:pt x="1864783" y="1763183"/>
                  <a:pt x="1993900" y="1799167"/>
                  <a:pt x="2108200" y="1828800"/>
                </a:cubicBezTo>
                <a:cubicBezTo>
                  <a:pt x="2222500" y="1858433"/>
                  <a:pt x="2305050" y="1873250"/>
                  <a:pt x="2425700" y="1892300"/>
                </a:cubicBezTo>
                <a:cubicBezTo>
                  <a:pt x="2546350" y="1911350"/>
                  <a:pt x="2683933" y="1932517"/>
                  <a:pt x="2832100" y="1943100"/>
                </a:cubicBezTo>
                <a:cubicBezTo>
                  <a:pt x="2980267" y="1953683"/>
                  <a:pt x="3314700" y="1955800"/>
                  <a:pt x="3314700" y="1955800"/>
                </a:cubicBezTo>
              </a:path>
            </a:pathLst>
          </a:cu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6" name="Straight Connector 45"/>
          <p:cNvCxnSpPr/>
          <p:nvPr/>
        </p:nvCxnSpPr>
        <p:spPr>
          <a:xfrm>
            <a:off x="4886854" y="5020591"/>
            <a:ext cx="11273" cy="1079367"/>
          </a:xfrm>
          <a:prstGeom prst="line">
            <a:avLst/>
          </a:prstGeom>
          <a:ln w="9525" cmpd="sng">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graphicFrame>
        <p:nvGraphicFramePr>
          <p:cNvPr id="47" name="Object 6"/>
          <p:cNvGraphicFramePr>
            <a:graphicFrameLocks noChangeAspect="1"/>
          </p:cNvGraphicFramePr>
          <p:nvPr>
            <p:extLst>
              <p:ext uri="{D42A27DB-BD31-4B8C-83A1-F6EECF244321}">
                <p14:modId xmlns:p14="http://schemas.microsoft.com/office/powerpoint/2010/main" val="2373910750"/>
              </p:ext>
            </p:extLst>
          </p:nvPr>
        </p:nvGraphicFramePr>
        <p:xfrm>
          <a:off x="3338513" y="4670425"/>
          <a:ext cx="255587" cy="252413"/>
        </p:xfrm>
        <a:graphic>
          <a:graphicData uri="http://schemas.openxmlformats.org/presentationml/2006/ole">
            <mc:AlternateContent xmlns:mc="http://schemas.openxmlformats.org/markup-compatibility/2006">
              <mc:Choice xmlns:v="urn:schemas-microsoft-com:vml" Requires="v">
                <p:oleObj spid="_x0000_s2119635" name="Equation" r:id="rId9" imgW="152400" imgH="152400" progId="Equation.DSMT4">
                  <p:embed/>
                </p:oleObj>
              </mc:Choice>
              <mc:Fallback>
                <p:oleObj name="Equation" r:id="rId9" imgW="152400" imgH="152400" progId="Equation.DSMT4">
                  <p:embed/>
                  <p:pic>
                    <p:nvPicPr>
                      <p:cNvPr id="0" name=""/>
                      <p:cNvPicPr>
                        <a:picLocks noChangeAspect="1" noChangeArrowheads="1"/>
                      </p:cNvPicPr>
                      <p:nvPr/>
                    </p:nvPicPr>
                    <p:blipFill>
                      <a:blip r:embed="rId10"/>
                      <a:srcRect/>
                      <a:stretch>
                        <a:fillRect/>
                      </a:stretch>
                    </p:blipFill>
                    <p:spPr bwMode="auto">
                      <a:xfrm>
                        <a:off x="3338513" y="4670425"/>
                        <a:ext cx="255587" cy="252413"/>
                      </a:xfrm>
                      <a:prstGeom prst="rect">
                        <a:avLst/>
                      </a:prstGeom>
                      <a:noFill/>
                      <a:ln>
                        <a:noFill/>
                      </a:ln>
                      <a:effectLst/>
                    </p:spPr>
                  </p:pic>
                </p:oleObj>
              </mc:Fallback>
            </mc:AlternateContent>
          </a:graphicData>
        </a:graphic>
      </p:graphicFrame>
      <p:graphicFrame>
        <p:nvGraphicFramePr>
          <p:cNvPr id="48" name="Object 6"/>
          <p:cNvGraphicFramePr>
            <a:graphicFrameLocks noChangeAspect="1"/>
          </p:cNvGraphicFramePr>
          <p:nvPr>
            <p:extLst>
              <p:ext uri="{D42A27DB-BD31-4B8C-83A1-F6EECF244321}">
                <p14:modId xmlns:p14="http://schemas.microsoft.com/office/powerpoint/2010/main" val="2867356671"/>
              </p:ext>
            </p:extLst>
          </p:nvPr>
        </p:nvGraphicFramePr>
        <p:xfrm>
          <a:off x="8167687" y="6205149"/>
          <a:ext cx="169862" cy="211137"/>
        </p:xfrm>
        <a:graphic>
          <a:graphicData uri="http://schemas.openxmlformats.org/presentationml/2006/ole">
            <mc:AlternateContent xmlns:mc="http://schemas.openxmlformats.org/markup-compatibility/2006">
              <mc:Choice xmlns:v="urn:schemas-microsoft-com:vml" Requires="v">
                <p:oleObj spid="_x0000_s2119636" name="Equation" r:id="rId11" imgW="101600" imgH="127000" progId="Equation.DSMT4">
                  <p:embed/>
                </p:oleObj>
              </mc:Choice>
              <mc:Fallback>
                <p:oleObj name="Equation" r:id="rId11" imgW="101600" imgH="127000" progId="Equation.DSMT4">
                  <p:embed/>
                  <p:pic>
                    <p:nvPicPr>
                      <p:cNvPr id="0" name=""/>
                      <p:cNvPicPr>
                        <a:picLocks noChangeAspect="1" noChangeArrowheads="1"/>
                      </p:cNvPicPr>
                      <p:nvPr/>
                    </p:nvPicPr>
                    <p:blipFill>
                      <a:blip r:embed="rId6"/>
                      <a:srcRect/>
                      <a:stretch>
                        <a:fillRect/>
                      </a:stretch>
                    </p:blipFill>
                    <p:spPr bwMode="auto">
                      <a:xfrm>
                        <a:off x="8167687" y="6205149"/>
                        <a:ext cx="169862" cy="211137"/>
                      </a:xfrm>
                      <a:prstGeom prst="rect">
                        <a:avLst/>
                      </a:prstGeom>
                      <a:noFill/>
                      <a:ln>
                        <a:noFill/>
                      </a:ln>
                      <a:effectLst/>
                    </p:spPr>
                  </p:pic>
                </p:oleObj>
              </mc:Fallback>
            </mc:AlternateContent>
          </a:graphicData>
        </a:graphic>
      </p:graphicFrame>
      <p:cxnSp>
        <p:nvCxnSpPr>
          <p:cNvPr id="49" name="Straight Connector 48"/>
          <p:cNvCxnSpPr/>
          <p:nvPr/>
        </p:nvCxnSpPr>
        <p:spPr>
          <a:xfrm flipH="1">
            <a:off x="3726920" y="4447887"/>
            <a:ext cx="1164167" cy="0"/>
          </a:xfrm>
          <a:prstGeom prst="line">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57" name="Object 6"/>
          <p:cNvGraphicFramePr>
            <a:graphicFrameLocks noChangeAspect="1"/>
          </p:cNvGraphicFramePr>
          <p:nvPr>
            <p:extLst>
              <p:ext uri="{D42A27DB-BD31-4B8C-83A1-F6EECF244321}">
                <p14:modId xmlns:p14="http://schemas.microsoft.com/office/powerpoint/2010/main" val="2054531526"/>
              </p:ext>
            </p:extLst>
          </p:nvPr>
        </p:nvGraphicFramePr>
        <p:xfrm>
          <a:off x="4798447" y="6145735"/>
          <a:ext cx="254000" cy="252412"/>
        </p:xfrm>
        <a:graphic>
          <a:graphicData uri="http://schemas.openxmlformats.org/presentationml/2006/ole">
            <mc:AlternateContent xmlns:mc="http://schemas.openxmlformats.org/markup-compatibility/2006">
              <mc:Choice xmlns:v="urn:schemas-microsoft-com:vml" Requires="v">
                <p:oleObj spid="_x0000_s2119637" name="Equation" r:id="rId12" imgW="152400" imgH="152400" progId="Equation.DSMT4">
                  <p:embed/>
                </p:oleObj>
              </mc:Choice>
              <mc:Fallback>
                <p:oleObj name="Equation" r:id="rId12" imgW="152400" imgH="152400" progId="Equation.DSMT4">
                  <p:embed/>
                  <p:pic>
                    <p:nvPicPr>
                      <p:cNvPr id="0" name=""/>
                      <p:cNvPicPr>
                        <a:picLocks noChangeAspect="1" noChangeArrowheads="1"/>
                      </p:cNvPicPr>
                      <p:nvPr/>
                    </p:nvPicPr>
                    <p:blipFill>
                      <a:blip r:embed="rId8"/>
                      <a:srcRect/>
                      <a:stretch>
                        <a:fillRect/>
                      </a:stretch>
                    </p:blipFill>
                    <p:spPr bwMode="auto">
                      <a:xfrm>
                        <a:off x="4798447" y="6145735"/>
                        <a:ext cx="254000" cy="252412"/>
                      </a:xfrm>
                      <a:prstGeom prst="rect">
                        <a:avLst/>
                      </a:prstGeom>
                      <a:noFill/>
                      <a:ln>
                        <a:noFill/>
                      </a:ln>
                      <a:effectLst/>
                    </p:spPr>
                  </p:pic>
                </p:oleObj>
              </mc:Fallback>
            </mc:AlternateContent>
          </a:graphicData>
        </a:graphic>
      </p:graphicFrame>
      <p:graphicFrame>
        <p:nvGraphicFramePr>
          <p:cNvPr id="58" name="Object 57"/>
          <p:cNvGraphicFramePr>
            <a:graphicFrameLocks noChangeAspect="1"/>
          </p:cNvGraphicFramePr>
          <p:nvPr>
            <p:extLst>
              <p:ext uri="{D42A27DB-BD31-4B8C-83A1-F6EECF244321}">
                <p14:modId xmlns:p14="http://schemas.microsoft.com/office/powerpoint/2010/main" val="4032927179"/>
              </p:ext>
            </p:extLst>
          </p:nvPr>
        </p:nvGraphicFramePr>
        <p:xfrm>
          <a:off x="5953125" y="5295900"/>
          <a:ext cx="1447800" cy="727075"/>
        </p:xfrm>
        <a:graphic>
          <a:graphicData uri="http://schemas.openxmlformats.org/presentationml/2006/ole">
            <mc:AlternateContent xmlns:mc="http://schemas.openxmlformats.org/markup-compatibility/2006">
              <mc:Choice xmlns:v="urn:schemas-microsoft-com:vml" Requires="v">
                <p:oleObj spid="_x0000_s2119638" name="Equation" r:id="rId13" imgW="863600" imgH="431800" progId="Equation.DSMT4">
                  <p:embed/>
                </p:oleObj>
              </mc:Choice>
              <mc:Fallback>
                <p:oleObj name="Equation" r:id="rId13" imgW="863600" imgH="431800" progId="Equation.DSMT4">
                  <p:embed/>
                  <p:pic>
                    <p:nvPicPr>
                      <p:cNvPr id="0" name=""/>
                      <p:cNvPicPr/>
                      <p:nvPr/>
                    </p:nvPicPr>
                    <p:blipFill>
                      <a:blip r:embed="rId14"/>
                      <a:stretch>
                        <a:fillRect/>
                      </a:stretch>
                    </p:blipFill>
                    <p:spPr>
                      <a:xfrm>
                        <a:off x="5953125" y="5295900"/>
                        <a:ext cx="1447800" cy="727075"/>
                      </a:xfrm>
                      <a:prstGeom prst="rect">
                        <a:avLst/>
                      </a:prstGeom>
                    </p:spPr>
                  </p:pic>
                </p:oleObj>
              </mc:Fallback>
            </mc:AlternateContent>
          </a:graphicData>
        </a:graphic>
      </p:graphicFrame>
      <p:graphicFrame>
        <p:nvGraphicFramePr>
          <p:cNvPr id="59" name="Object 58"/>
          <p:cNvGraphicFramePr>
            <a:graphicFrameLocks noChangeAspect="1"/>
          </p:cNvGraphicFramePr>
          <p:nvPr>
            <p:extLst>
              <p:ext uri="{D42A27DB-BD31-4B8C-83A1-F6EECF244321}">
                <p14:modId xmlns:p14="http://schemas.microsoft.com/office/powerpoint/2010/main" val="1769058166"/>
              </p:ext>
            </p:extLst>
          </p:nvPr>
        </p:nvGraphicFramePr>
        <p:xfrm>
          <a:off x="5759450" y="3472488"/>
          <a:ext cx="1531937" cy="727075"/>
        </p:xfrm>
        <a:graphic>
          <a:graphicData uri="http://schemas.openxmlformats.org/presentationml/2006/ole">
            <mc:AlternateContent xmlns:mc="http://schemas.openxmlformats.org/markup-compatibility/2006">
              <mc:Choice xmlns:v="urn:schemas-microsoft-com:vml" Requires="v">
                <p:oleObj spid="_x0000_s2119639" name="Equation" r:id="rId15" imgW="914400" imgH="431800" progId="Equation.DSMT4">
                  <p:embed/>
                </p:oleObj>
              </mc:Choice>
              <mc:Fallback>
                <p:oleObj name="Equation" r:id="rId15" imgW="914400" imgH="431800" progId="Equation.DSMT4">
                  <p:embed/>
                  <p:pic>
                    <p:nvPicPr>
                      <p:cNvPr id="0" name=""/>
                      <p:cNvPicPr/>
                      <p:nvPr/>
                    </p:nvPicPr>
                    <p:blipFill>
                      <a:blip r:embed="rId16"/>
                      <a:stretch>
                        <a:fillRect/>
                      </a:stretch>
                    </p:blipFill>
                    <p:spPr>
                      <a:xfrm>
                        <a:off x="5759450" y="3472488"/>
                        <a:ext cx="1531937" cy="727075"/>
                      </a:xfrm>
                      <a:prstGeom prst="rect">
                        <a:avLst/>
                      </a:prstGeom>
                    </p:spPr>
                  </p:pic>
                </p:oleObj>
              </mc:Fallback>
            </mc:AlternateContent>
          </a:graphicData>
        </a:graphic>
      </p:graphicFrame>
      <p:graphicFrame>
        <p:nvGraphicFramePr>
          <p:cNvPr id="60" name="Object 59"/>
          <p:cNvGraphicFramePr>
            <a:graphicFrameLocks noChangeAspect="1"/>
          </p:cNvGraphicFramePr>
          <p:nvPr>
            <p:extLst>
              <p:ext uri="{D42A27DB-BD31-4B8C-83A1-F6EECF244321}">
                <p14:modId xmlns:p14="http://schemas.microsoft.com/office/powerpoint/2010/main" val="3061061952"/>
              </p:ext>
            </p:extLst>
          </p:nvPr>
        </p:nvGraphicFramePr>
        <p:xfrm>
          <a:off x="2768600" y="5098507"/>
          <a:ext cx="865188" cy="481556"/>
        </p:xfrm>
        <a:graphic>
          <a:graphicData uri="http://schemas.openxmlformats.org/presentationml/2006/ole">
            <mc:AlternateContent xmlns:mc="http://schemas.openxmlformats.org/markup-compatibility/2006">
              <mc:Choice xmlns:v="urn:schemas-microsoft-com:vml" Requires="v">
                <p:oleObj spid="_x0000_s2119640" name="Equation" r:id="rId17" imgW="711200" imgH="393700" progId="Equation.DSMT4">
                  <p:embed/>
                </p:oleObj>
              </mc:Choice>
              <mc:Fallback>
                <p:oleObj name="Equation" r:id="rId17" imgW="711200" imgH="393700" progId="Equation.DSMT4">
                  <p:embed/>
                  <p:pic>
                    <p:nvPicPr>
                      <p:cNvPr id="0" name=""/>
                      <p:cNvPicPr/>
                      <p:nvPr/>
                    </p:nvPicPr>
                    <p:blipFill>
                      <a:blip r:embed="rId18"/>
                      <a:stretch>
                        <a:fillRect/>
                      </a:stretch>
                    </p:blipFill>
                    <p:spPr>
                      <a:xfrm>
                        <a:off x="2768600" y="5098507"/>
                        <a:ext cx="865188" cy="481556"/>
                      </a:xfrm>
                      <a:prstGeom prst="rect">
                        <a:avLst/>
                      </a:prstGeom>
                    </p:spPr>
                  </p:pic>
                </p:oleObj>
              </mc:Fallback>
            </mc:AlternateContent>
          </a:graphicData>
        </a:graphic>
      </p:graphicFrame>
    </p:spTree>
    <p:extLst>
      <p:ext uri="{BB962C8B-B14F-4D97-AF65-F5344CB8AC3E}">
        <p14:creationId xmlns:p14="http://schemas.microsoft.com/office/powerpoint/2010/main" val="428288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500"/>
                                        <p:tgtEl>
                                          <p:spTgt spid="49"/>
                                        </p:tgtEl>
                                      </p:cBhvr>
                                    </p:animEffect>
                                  </p:childTnLst>
                                </p:cTn>
                              </p:par>
                              <p:par>
                                <p:cTn id="8" presetID="9"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dissolve">
                                      <p:cBhvr>
                                        <p:cTn id="10" dur="500"/>
                                        <p:tgtEl>
                                          <p:spTgt spid="5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dissolve">
                                      <p:cBhvr>
                                        <p:cTn id="13" dur="500"/>
                                        <p:tgtEl>
                                          <p:spTgt spid="51"/>
                                        </p:tgtEl>
                                      </p:cBhvr>
                                    </p:animEffect>
                                  </p:childTnLst>
                                </p:cTn>
                              </p:par>
                              <p:par>
                                <p:cTn id="14" presetID="9" presetClass="entr" presetSubtype="0" fill="hold"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dissolve">
                                      <p:cBhvr>
                                        <p:cTn id="16" dur="500"/>
                                        <p:tgtEl>
                                          <p:spTgt spid="59"/>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dissolve">
                                      <p:cBhvr>
                                        <p:cTn id="21" dur="500"/>
                                        <p:tgtEl>
                                          <p:spTgt spid="47"/>
                                        </p:tgtEl>
                                      </p:cBhvr>
                                    </p:animEffect>
                                  </p:childTnLst>
                                </p:cTn>
                              </p:par>
                              <p:par>
                                <p:cTn id="22" presetID="9" presetClass="entr" presetSubtype="0"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dissolve">
                                      <p:cBhvr>
                                        <p:cTn id="24" dur="500"/>
                                        <p:tgtEl>
                                          <p:spTgt spid="37"/>
                                        </p:tgtEl>
                                      </p:cBhvr>
                                    </p:animEffect>
                                  </p:childTnLst>
                                </p:cTn>
                              </p:par>
                              <p:par>
                                <p:cTn id="25" presetID="9" presetClass="entr" presetSubtype="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dissolve">
                                      <p:cBhvr>
                                        <p:cTn id="27" dur="500"/>
                                        <p:tgtEl>
                                          <p:spTgt spid="40"/>
                                        </p:tgtEl>
                                      </p:cBhvr>
                                    </p:animEffect>
                                  </p:childTnLst>
                                </p:cTn>
                              </p:par>
                              <p:par>
                                <p:cTn id="28" presetID="9" presetClass="entr" presetSubtype="0" fill="hold"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dissolve">
                                      <p:cBhvr>
                                        <p:cTn id="30" dur="500"/>
                                        <p:tgtEl>
                                          <p:spTgt spid="48"/>
                                        </p:tgtEl>
                                      </p:cBhvr>
                                    </p:animEffect>
                                  </p:childTnLst>
                                </p:cTn>
                              </p:par>
                              <p:par>
                                <p:cTn id="31" presetID="9" presetClass="entr" presetSubtype="0" fill="hold" nodeType="with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dissolve">
                                      <p:cBhvr>
                                        <p:cTn id="33" dur="500"/>
                                        <p:tgtEl>
                                          <p:spTgt spid="57"/>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dissolve">
                                      <p:cBhvr>
                                        <p:cTn id="38" dur="500"/>
                                        <p:tgtEl>
                                          <p:spTgt spid="42"/>
                                        </p:tgtEl>
                                      </p:cBhvr>
                                    </p:animEffect>
                                  </p:childTnLst>
                                </p:cTn>
                              </p:par>
                              <p:par>
                                <p:cTn id="39" presetID="9" presetClass="entr" presetSubtype="0" fill="hold" nodeType="with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dissolve">
                                      <p:cBhvr>
                                        <p:cTn id="41" dur="500"/>
                                        <p:tgtEl>
                                          <p:spTgt spid="60"/>
                                        </p:tgtEl>
                                      </p:cBhvr>
                                    </p:animEffect>
                                  </p:childTnLst>
                                </p:cTn>
                              </p:par>
                              <p:par>
                                <p:cTn id="42" presetID="9" presetClass="entr" presetSubtype="0" fill="hold"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dissolve">
                                      <p:cBhvr>
                                        <p:cTn id="44" dur="500"/>
                                        <p:tgtEl>
                                          <p:spTgt spid="46"/>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dissolve">
                                      <p:cBhvr>
                                        <p:cTn id="47" dur="500"/>
                                        <p:tgtEl>
                                          <p:spTgt spid="45"/>
                                        </p:tgtEl>
                                      </p:cBhvr>
                                    </p:animEffect>
                                  </p:childTnLst>
                                </p:cTn>
                              </p:par>
                              <p:par>
                                <p:cTn id="48" presetID="9" presetClass="entr" presetSubtype="0" fill="hold" nodeType="with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dissolve">
                                      <p:cBhvr>
                                        <p:cTn id="50" dur="500"/>
                                        <p:tgtEl>
                                          <p:spTgt spid="58"/>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dissolve">
                                      <p:cBhvr>
                                        <p:cTn id="5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56"/>
            </p:par>
          </p:childTnLst>
        </p:cTn>
      </p:par>
    </p:tnLst>
    <p:bldLst>
      <p:bldP spid="51" grpId="0" animBg="1"/>
      <p:bldP spid="56" grpId="0"/>
      <p:bldP spid="45"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43.)</a:t>
            </a:r>
          </a:p>
        </p:txBody>
      </p:sp>
      <p:sp>
        <p:nvSpPr>
          <p:cNvPr id="23" name="TextBox 22"/>
          <p:cNvSpPr txBox="1"/>
          <p:nvPr/>
        </p:nvSpPr>
        <p:spPr>
          <a:xfrm>
            <a:off x="125925" y="155306"/>
            <a:ext cx="5928891" cy="830997"/>
          </a:xfrm>
          <a:prstGeom prst="rect">
            <a:avLst/>
          </a:prstGeom>
          <a:noFill/>
        </p:spPr>
        <p:txBody>
          <a:bodyPr wrap="square" rtlCol="0">
            <a:spAutoFit/>
          </a:bodyPr>
          <a:lstStyle/>
          <a:p>
            <a:r>
              <a:rPr lang="en-US" sz="2800" dirty="0">
                <a:solidFill>
                  <a:srgbClr val="FF0000"/>
                </a:solidFill>
                <a:latin typeface="Apple Chancery"/>
                <a:cs typeface="Apple Chancery"/>
              </a:rPr>
              <a:t>Example 20: </a:t>
            </a:r>
            <a:r>
              <a:rPr lang="en-US" sz="2000" dirty="0">
                <a:latin typeface="Times New Roman"/>
                <a:cs typeface="Times New Roman"/>
              </a:rPr>
              <a:t>A </a:t>
            </a:r>
            <a:r>
              <a:rPr lang="en-US" sz="2000" dirty="0">
                <a:solidFill>
                  <a:srgbClr val="0000FF"/>
                </a:solidFill>
                <a:latin typeface="Times New Roman"/>
                <a:cs typeface="Times New Roman"/>
              </a:rPr>
              <a:t>solid insulating sphere </a:t>
            </a:r>
            <a:r>
              <a:rPr lang="en-US" sz="2000" dirty="0">
                <a:latin typeface="Times New Roman"/>
                <a:cs typeface="Times New Roman"/>
              </a:rPr>
              <a:t>of radius </a:t>
            </a:r>
            <a:r>
              <a:rPr lang="en-US" sz="2000" i="1" dirty="0">
                <a:solidFill>
                  <a:srgbClr val="FF0000"/>
                </a:solidFill>
                <a:latin typeface="Times New Roman"/>
                <a:cs typeface="Times New Roman"/>
              </a:rPr>
              <a:t>R</a:t>
            </a:r>
            <a:r>
              <a:rPr lang="en-US" sz="2000" i="1" dirty="0">
                <a:latin typeface="Times New Roman"/>
                <a:cs typeface="Times New Roman"/>
              </a:rPr>
              <a:t> </a:t>
            </a:r>
            <a:r>
              <a:rPr lang="en-US" sz="2000" dirty="0">
                <a:latin typeface="Times New Roman"/>
                <a:cs typeface="Times New Roman"/>
              </a:rPr>
              <a:t>has </a:t>
            </a:r>
            <a:r>
              <a:rPr lang="en-US" sz="2000" i="1" dirty="0">
                <a:solidFill>
                  <a:srgbClr val="FF0000"/>
                </a:solidFill>
                <a:latin typeface="Times New Roman"/>
                <a:cs typeface="Times New Roman"/>
              </a:rPr>
              <a:t>Q’s </a:t>
            </a:r>
            <a:r>
              <a:rPr lang="en-US" sz="2000" dirty="0">
                <a:latin typeface="Times New Roman"/>
                <a:cs typeface="Times New Roman"/>
              </a:rPr>
              <a:t>worth of charge shot uniformly throughout.  </a:t>
            </a:r>
          </a:p>
        </p:txBody>
      </p:sp>
      <p:sp>
        <p:nvSpPr>
          <p:cNvPr id="110" name="TextBox 109"/>
          <p:cNvSpPr txBox="1"/>
          <p:nvPr/>
        </p:nvSpPr>
        <p:spPr>
          <a:xfrm>
            <a:off x="456126" y="986303"/>
            <a:ext cx="5195374" cy="707886"/>
          </a:xfrm>
          <a:prstGeom prst="rect">
            <a:avLst/>
          </a:prstGeom>
          <a:noFill/>
        </p:spPr>
        <p:txBody>
          <a:bodyPr wrap="square" rtlCol="0">
            <a:spAutoFit/>
          </a:bodyPr>
          <a:lstStyle/>
          <a:p>
            <a:r>
              <a:rPr lang="en-US" sz="2000" dirty="0">
                <a:solidFill>
                  <a:srgbClr val="FF0000"/>
                </a:solidFill>
                <a:latin typeface="Apple Chancery"/>
                <a:cs typeface="Apple Chancery"/>
              </a:rPr>
              <a:t>a.) Derive a </a:t>
            </a:r>
            <a:r>
              <a:rPr lang="en-US" sz="2000" dirty="0">
                <a:solidFill>
                  <a:srgbClr val="0000FF"/>
                </a:solidFill>
                <a:latin typeface="Times New Roman"/>
                <a:cs typeface="Times New Roman"/>
              </a:rPr>
              <a:t>general algebraic expression </a:t>
            </a:r>
            <a:r>
              <a:rPr lang="en-US" sz="2000" dirty="0">
                <a:latin typeface="Times New Roman"/>
                <a:cs typeface="Times New Roman"/>
              </a:rPr>
              <a:t>for the </a:t>
            </a:r>
            <a:r>
              <a:rPr lang="en-US" sz="2000" i="1" dirty="0">
                <a:solidFill>
                  <a:srgbClr val="FF0000"/>
                </a:solidFill>
                <a:latin typeface="Times New Roman"/>
                <a:cs typeface="Times New Roman"/>
              </a:rPr>
              <a:t>electric potential field </a:t>
            </a:r>
            <a:r>
              <a:rPr lang="en-US" sz="2000" dirty="0">
                <a:latin typeface="Times New Roman"/>
                <a:cs typeface="Times New Roman"/>
              </a:rPr>
              <a:t>for </a:t>
            </a:r>
            <a:r>
              <a:rPr lang="en-US" sz="2000" i="1" dirty="0">
                <a:solidFill>
                  <a:srgbClr val="FF0000"/>
                </a:solidFill>
                <a:latin typeface="Times New Roman"/>
                <a:cs typeface="Times New Roman"/>
              </a:rPr>
              <a:t>r &gt; R</a:t>
            </a:r>
            <a:r>
              <a:rPr lang="en-US" sz="2000" dirty="0">
                <a:latin typeface="Times New Roman"/>
                <a:cs typeface="Times New Roman"/>
              </a:rPr>
              <a:t>.</a:t>
            </a:r>
          </a:p>
        </p:txBody>
      </p:sp>
      <p:sp>
        <p:nvSpPr>
          <p:cNvPr id="27" name="TextBox 26"/>
          <p:cNvSpPr txBox="1"/>
          <p:nvPr/>
        </p:nvSpPr>
        <p:spPr>
          <a:xfrm>
            <a:off x="748226" y="1769161"/>
            <a:ext cx="5576374" cy="400110"/>
          </a:xfrm>
          <a:prstGeom prst="rect">
            <a:avLst/>
          </a:prstGeom>
          <a:noFill/>
        </p:spPr>
        <p:txBody>
          <a:bodyPr wrap="square" rtlCol="0">
            <a:spAutoFit/>
          </a:bodyPr>
          <a:lstStyle/>
          <a:p>
            <a:r>
              <a:rPr lang="en-US" sz="2000" dirty="0">
                <a:solidFill>
                  <a:srgbClr val="FF0000"/>
                </a:solidFill>
                <a:latin typeface="Apple Chancery"/>
                <a:cs typeface="Apple Chancery"/>
              </a:rPr>
              <a:t>As before, </a:t>
            </a:r>
            <a:r>
              <a:rPr lang="en-US" sz="2000" i="1" dirty="0">
                <a:solidFill>
                  <a:srgbClr val="0000FF"/>
                </a:solidFill>
                <a:latin typeface="Times New Roman"/>
                <a:cs typeface="Times New Roman"/>
              </a:rPr>
              <a:t>Gauss’s Law </a:t>
            </a:r>
            <a:r>
              <a:rPr lang="en-US" sz="2000" dirty="0">
                <a:latin typeface="Times New Roman"/>
                <a:cs typeface="Times New Roman"/>
              </a:rPr>
              <a:t>yields:</a:t>
            </a:r>
            <a:endParaRPr lang="en-US" sz="2000" dirty="0">
              <a:solidFill>
                <a:srgbClr val="000000"/>
              </a:solidFill>
              <a:latin typeface="Times New Roman"/>
              <a:cs typeface="Times New Roman"/>
            </a:endParaRPr>
          </a:p>
        </p:txBody>
      </p:sp>
      <p:sp>
        <p:nvSpPr>
          <p:cNvPr id="22" name="Oval 21"/>
          <p:cNvSpPr/>
          <p:nvPr/>
        </p:nvSpPr>
        <p:spPr>
          <a:xfrm>
            <a:off x="6918033" y="612211"/>
            <a:ext cx="1791613" cy="1791613"/>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4" name="Object 6"/>
          <p:cNvGraphicFramePr>
            <a:graphicFrameLocks noChangeAspect="1"/>
          </p:cNvGraphicFramePr>
          <p:nvPr>
            <p:extLst>
              <p:ext uri="{D42A27DB-BD31-4B8C-83A1-F6EECF244321}">
                <p14:modId xmlns:p14="http://schemas.microsoft.com/office/powerpoint/2010/main" val="1931702442"/>
              </p:ext>
            </p:extLst>
          </p:nvPr>
        </p:nvGraphicFramePr>
        <p:xfrm>
          <a:off x="7989824" y="959867"/>
          <a:ext cx="255587" cy="252412"/>
        </p:xfrm>
        <a:graphic>
          <a:graphicData uri="http://schemas.openxmlformats.org/presentationml/2006/ole">
            <mc:AlternateContent xmlns:mc="http://schemas.openxmlformats.org/markup-compatibility/2006">
              <mc:Choice xmlns:v="urn:schemas-microsoft-com:vml" Requires="v">
                <p:oleObj spid="_x0000_s2117069" name="Equation" r:id="rId4" imgW="152400" imgH="152400" progId="Equation.DSMT4">
                  <p:embed/>
                </p:oleObj>
              </mc:Choice>
              <mc:Fallback>
                <p:oleObj name="Equation" r:id="rId4" imgW="152400" imgH="152400" progId="Equation.DSMT4">
                  <p:embed/>
                  <p:pic>
                    <p:nvPicPr>
                      <p:cNvPr id="0" name=""/>
                      <p:cNvPicPr>
                        <a:picLocks noChangeAspect="1" noChangeArrowheads="1"/>
                      </p:cNvPicPr>
                      <p:nvPr/>
                    </p:nvPicPr>
                    <p:blipFill>
                      <a:blip r:embed="rId5"/>
                      <a:srcRect/>
                      <a:stretch>
                        <a:fillRect/>
                      </a:stretch>
                    </p:blipFill>
                    <p:spPr bwMode="auto">
                      <a:xfrm>
                        <a:off x="7989824" y="959867"/>
                        <a:ext cx="255587" cy="252412"/>
                      </a:xfrm>
                      <a:prstGeom prst="rect">
                        <a:avLst/>
                      </a:prstGeom>
                      <a:noFill/>
                      <a:ln>
                        <a:noFill/>
                      </a:ln>
                      <a:effectLst/>
                    </p:spPr>
                  </p:pic>
                </p:oleObj>
              </mc:Fallback>
            </mc:AlternateContent>
          </a:graphicData>
        </a:graphic>
      </p:graphicFrame>
      <p:sp>
        <p:nvSpPr>
          <p:cNvPr id="25" name="TextBox 24"/>
          <p:cNvSpPr txBox="1"/>
          <p:nvPr/>
        </p:nvSpPr>
        <p:spPr>
          <a:xfrm>
            <a:off x="7756740" y="2696845"/>
            <a:ext cx="1415772" cy="307777"/>
          </a:xfrm>
          <a:prstGeom prst="rect">
            <a:avLst/>
          </a:prstGeom>
          <a:noFill/>
        </p:spPr>
        <p:txBody>
          <a:bodyPr wrap="none" rtlCol="0">
            <a:spAutoFit/>
          </a:bodyPr>
          <a:lstStyle/>
          <a:p>
            <a:r>
              <a:rPr lang="en-US" sz="1400" dirty="0">
                <a:latin typeface="Times New Roman"/>
                <a:cs typeface="Times New Roman"/>
              </a:rPr>
              <a:t>Gaussian surface</a:t>
            </a:r>
          </a:p>
        </p:txBody>
      </p:sp>
      <p:sp>
        <p:nvSpPr>
          <p:cNvPr id="26" name="Oval 25"/>
          <p:cNvSpPr/>
          <p:nvPr/>
        </p:nvSpPr>
        <p:spPr>
          <a:xfrm>
            <a:off x="6594411" y="275889"/>
            <a:ext cx="2445435" cy="2445435"/>
          </a:xfrm>
          <a:prstGeom prst="ellipse">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Arrow Connector 29"/>
          <p:cNvCxnSpPr/>
          <p:nvPr/>
        </p:nvCxnSpPr>
        <p:spPr>
          <a:xfrm flipV="1">
            <a:off x="7800053" y="1018604"/>
            <a:ext cx="737458" cy="489414"/>
          </a:xfrm>
          <a:prstGeom prst="straightConnector1">
            <a:avLst/>
          </a:prstGeom>
          <a:ln w="1270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endCxn id="26" idx="6"/>
          </p:cNvCxnSpPr>
          <p:nvPr/>
        </p:nvCxnSpPr>
        <p:spPr>
          <a:xfrm flipV="1">
            <a:off x="7774653" y="1498607"/>
            <a:ext cx="1265193" cy="9411"/>
          </a:xfrm>
          <a:prstGeom prst="straightConnector1">
            <a:avLst/>
          </a:prstGeom>
          <a:ln w="1270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aphicFrame>
        <p:nvGraphicFramePr>
          <p:cNvPr id="32" name="Object 6"/>
          <p:cNvGraphicFramePr>
            <a:graphicFrameLocks noChangeAspect="1"/>
          </p:cNvGraphicFramePr>
          <p:nvPr>
            <p:extLst>
              <p:ext uri="{D42A27DB-BD31-4B8C-83A1-F6EECF244321}">
                <p14:modId xmlns:p14="http://schemas.microsoft.com/office/powerpoint/2010/main" val="82589737"/>
              </p:ext>
            </p:extLst>
          </p:nvPr>
        </p:nvGraphicFramePr>
        <p:xfrm>
          <a:off x="8451786" y="1553918"/>
          <a:ext cx="171450" cy="209550"/>
        </p:xfrm>
        <a:graphic>
          <a:graphicData uri="http://schemas.openxmlformats.org/presentationml/2006/ole">
            <mc:AlternateContent xmlns:mc="http://schemas.openxmlformats.org/markup-compatibility/2006">
              <mc:Choice xmlns:v="urn:schemas-microsoft-com:vml" Requires="v">
                <p:oleObj spid="_x0000_s2117070" name="Equation" r:id="rId6" imgW="101600" imgH="127000" progId="Equation.DSMT4">
                  <p:embed/>
                </p:oleObj>
              </mc:Choice>
              <mc:Fallback>
                <p:oleObj name="Equation" r:id="rId6" imgW="101600" imgH="127000" progId="Equation.DSMT4">
                  <p:embed/>
                  <p:pic>
                    <p:nvPicPr>
                      <p:cNvPr id="0" name=""/>
                      <p:cNvPicPr>
                        <a:picLocks noChangeAspect="1" noChangeArrowheads="1"/>
                      </p:cNvPicPr>
                      <p:nvPr/>
                    </p:nvPicPr>
                    <p:blipFill>
                      <a:blip r:embed="rId7"/>
                      <a:srcRect/>
                      <a:stretch>
                        <a:fillRect/>
                      </a:stretch>
                    </p:blipFill>
                    <p:spPr bwMode="auto">
                      <a:xfrm>
                        <a:off x="8451786" y="1553918"/>
                        <a:ext cx="171450" cy="209550"/>
                      </a:xfrm>
                      <a:prstGeom prst="rect">
                        <a:avLst/>
                      </a:prstGeom>
                      <a:noFill/>
                      <a:ln>
                        <a:noFill/>
                      </a:ln>
                      <a:effectLst/>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192392779"/>
              </p:ext>
            </p:extLst>
          </p:nvPr>
        </p:nvGraphicFramePr>
        <p:xfrm>
          <a:off x="2663825" y="2332315"/>
          <a:ext cx="2000250" cy="1344613"/>
        </p:xfrm>
        <a:graphic>
          <a:graphicData uri="http://schemas.openxmlformats.org/presentationml/2006/ole">
            <mc:AlternateContent xmlns:mc="http://schemas.openxmlformats.org/markup-compatibility/2006">
              <mc:Choice xmlns:v="urn:schemas-microsoft-com:vml" Requires="v">
                <p:oleObj spid="_x0000_s2117071" name="Equation" r:id="rId8" imgW="1193800" imgH="800100" progId="Equation.DSMT4">
                  <p:embed/>
                </p:oleObj>
              </mc:Choice>
              <mc:Fallback>
                <p:oleObj name="Equation" r:id="rId8" imgW="1193800" imgH="800100" progId="Equation.DSMT4">
                  <p:embed/>
                  <p:pic>
                    <p:nvPicPr>
                      <p:cNvPr id="0" name=""/>
                      <p:cNvPicPr/>
                      <p:nvPr/>
                    </p:nvPicPr>
                    <p:blipFill>
                      <a:blip r:embed="rId9"/>
                      <a:stretch>
                        <a:fillRect/>
                      </a:stretch>
                    </p:blipFill>
                    <p:spPr>
                      <a:xfrm>
                        <a:off x="2663825" y="2332315"/>
                        <a:ext cx="2000250" cy="1344613"/>
                      </a:xfrm>
                      <a:prstGeom prst="rect">
                        <a:avLst/>
                      </a:prstGeom>
                    </p:spPr>
                  </p:pic>
                </p:oleObj>
              </mc:Fallback>
            </mc:AlternateContent>
          </a:graphicData>
        </a:graphic>
      </p:graphicFrame>
      <p:sp>
        <p:nvSpPr>
          <p:cNvPr id="18" name="TextBox 17"/>
          <p:cNvSpPr txBox="1"/>
          <p:nvPr/>
        </p:nvSpPr>
        <p:spPr>
          <a:xfrm>
            <a:off x="748226" y="3915461"/>
            <a:ext cx="3325235" cy="707886"/>
          </a:xfrm>
          <a:prstGeom prst="rect">
            <a:avLst/>
          </a:prstGeom>
          <a:noFill/>
        </p:spPr>
        <p:txBody>
          <a:bodyPr wrap="square" rtlCol="0">
            <a:spAutoFit/>
          </a:bodyPr>
          <a:lstStyle/>
          <a:p>
            <a:r>
              <a:rPr lang="en-US" sz="2000" dirty="0">
                <a:solidFill>
                  <a:srgbClr val="FF0000"/>
                </a:solidFill>
                <a:latin typeface="Apple Chancery"/>
                <a:cs typeface="Apple Chancery"/>
              </a:rPr>
              <a:t>and the </a:t>
            </a:r>
            <a:r>
              <a:rPr lang="en-US" sz="2000" i="1" dirty="0">
                <a:solidFill>
                  <a:srgbClr val="0000FF"/>
                </a:solidFill>
                <a:latin typeface="Times New Roman"/>
                <a:cs typeface="Times New Roman"/>
              </a:rPr>
              <a:t>electric potential function </a:t>
            </a:r>
            <a:r>
              <a:rPr lang="en-US" sz="2000" dirty="0">
                <a:latin typeface="Times New Roman"/>
                <a:cs typeface="Times New Roman"/>
              </a:rPr>
              <a:t>yields:</a:t>
            </a:r>
            <a:endParaRPr lang="en-US" sz="2000" dirty="0">
              <a:solidFill>
                <a:srgbClr val="000000"/>
              </a:solidFill>
              <a:latin typeface="Times New Roman"/>
              <a:cs typeface="Times New Roman"/>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1922481507"/>
              </p:ext>
            </p:extLst>
          </p:nvPr>
        </p:nvGraphicFramePr>
        <p:xfrm>
          <a:off x="3883025" y="4206875"/>
          <a:ext cx="3916363" cy="1989138"/>
        </p:xfrm>
        <a:graphic>
          <a:graphicData uri="http://schemas.openxmlformats.org/presentationml/2006/ole">
            <mc:AlternateContent xmlns:mc="http://schemas.openxmlformats.org/markup-compatibility/2006">
              <mc:Choice xmlns:v="urn:schemas-microsoft-com:vml" Requires="v">
                <p:oleObj spid="_x0000_s2117072" name="Equation" r:id="rId10" imgW="2336800" imgH="1181100" progId="Equation.DSMT4">
                  <p:embed/>
                </p:oleObj>
              </mc:Choice>
              <mc:Fallback>
                <p:oleObj name="Equation" r:id="rId10" imgW="2336800" imgH="1181100" progId="Equation.DSMT4">
                  <p:embed/>
                  <p:pic>
                    <p:nvPicPr>
                      <p:cNvPr id="0" name=""/>
                      <p:cNvPicPr/>
                      <p:nvPr/>
                    </p:nvPicPr>
                    <p:blipFill>
                      <a:blip r:embed="rId11"/>
                      <a:stretch>
                        <a:fillRect/>
                      </a:stretch>
                    </p:blipFill>
                    <p:spPr>
                      <a:xfrm>
                        <a:off x="3883025" y="4206875"/>
                        <a:ext cx="3916363" cy="1989138"/>
                      </a:xfrm>
                      <a:prstGeom prst="rect">
                        <a:avLst/>
                      </a:prstGeom>
                    </p:spPr>
                  </p:pic>
                </p:oleObj>
              </mc:Fallback>
            </mc:AlternateContent>
          </a:graphicData>
        </a:graphic>
      </p:graphicFrame>
      <p:sp>
        <p:nvSpPr>
          <p:cNvPr id="20" name="TextBox 19"/>
          <p:cNvSpPr txBox="1"/>
          <p:nvPr/>
        </p:nvSpPr>
        <p:spPr>
          <a:xfrm>
            <a:off x="748226" y="5488127"/>
            <a:ext cx="3325235" cy="400110"/>
          </a:xfrm>
          <a:prstGeom prst="rect">
            <a:avLst/>
          </a:prstGeom>
          <a:noFill/>
        </p:spPr>
        <p:txBody>
          <a:bodyPr wrap="square" rtlCol="0">
            <a:spAutoFit/>
          </a:bodyPr>
          <a:lstStyle/>
          <a:p>
            <a:r>
              <a:rPr lang="en-US" sz="2000" dirty="0">
                <a:solidFill>
                  <a:srgbClr val="FF0000"/>
                </a:solidFill>
                <a:latin typeface="Apple Chancery"/>
                <a:cs typeface="Apple Chancery"/>
              </a:rPr>
              <a:t>just as before . . . </a:t>
            </a:r>
            <a:endParaRPr lang="en-US" sz="2000" dirty="0">
              <a:solidFill>
                <a:srgbClr val="000000"/>
              </a:solidFill>
              <a:latin typeface="Times New Roman"/>
              <a:cs typeface="Times New Roman"/>
            </a:endParaRPr>
          </a:p>
        </p:txBody>
      </p:sp>
    </p:spTree>
    <p:extLst>
      <p:ext uri="{BB962C8B-B14F-4D97-AF65-F5344CB8AC3E}">
        <p14:creationId xmlns:p14="http://schemas.microsoft.com/office/powerpoint/2010/main" val="285823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dissolve">
                                      <p:cBhvr>
                                        <p:cTn id="10" dur="500"/>
                                        <p:tgtEl>
                                          <p:spTgt spid="2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dissolve">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dissolve">
                                      <p:cBhvr>
                                        <p:cTn id="18" dur="500"/>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dissolv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dissolv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dissolve">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5" grpId="0"/>
      <p:bldP spid="26" grpId="0" animBg="1"/>
      <p:bldP spid="18" grpId="0"/>
      <p:bldP spid="2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678139" y="860015"/>
            <a:ext cx="3144561" cy="707886"/>
          </a:xfrm>
          <a:prstGeom prst="rect">
            <a:avLst/>
          </a:prstGeom>
          <a:noFill/>
        </p:spPr>
        <p:txBody>
          <a:bodyPr wrap="square" rtlCol="0">
            <a:spAutoFit/>
          </a:bodyPr>
          <a:lstStyle/>
          <a:p>
            <a:r>
              <a:rPr lang="en-US" sz="2000" dirty="0">
                <a:latin typeface="Times New Roman"/>
                <a:cs typeface="Times New Roman"/>
              </a:rPr>
              <a:t>We know the </a:t>
            </a:r>
            <a:r>
              <a:rPr lang="en-US" sz="2000" i="1" dirty="0">
                <a:latin typeface="Times New Roman"/>
                <a:cs typeface="Times New Roman"/>
              </a:rPr>
              <a:t>E-</a:t>
            </a:r>
            <a:r>
              <a:rPr lang="en-US" sz="2000" i="1" dirty="0" err="1">
                <a:latin typeface="Times New Roman"/>
                <a:cs typeface="Times New Roman"/>
              </a:rPr>
              <a:t>fld</a:t>
            </a:r>
            <a:r>
              <a:rPr lang="en-US" sz="2000" i="1" dirty="0">
                <a:latin typeface="Times New Roman"/>
                <a:cs typeface="Times New Roman"/>
              </a:rPr>
              <a:t> </a:t>
            </a:r>
            <a:r>
              <a:rPr lang="en-US" sz="2000" dirty="0">
                <a:latin typeface="Times New Roman"/>
                <a:cs typeface="Times New Roman"/>
              </a:rPr>
              <a:t>outside.  For the </a:t>
            </a:r>
            <a:r>
              <a:rPr lang="en-US" sz="2000" i="1" dirty="0">
                <a:latin typeface="Times New Roman"/>
                <a:cs typeface="Times New Roman"/>
              </a:rPr>
              <a:t>E-</a:t>
            </a:r>
            <a:r>
              <a:rPr lang="en-US" sz="2000" i="1" dirty="0" err="1">
                <a:latin typeface="Times New Roman"/>
                <a:cs typeface="Times New Roman"/>
              </a:rPr>
              <a:t>fld</a:t>
            </a:r>
            <a:r>
              <a:rPr lang="en-US" sz="2000" i="1" dirty="0">
                <a:latin typeface="Times New Roman"/>
                <a:cs typeface="Times New Roman"/>
              </a:rPr>
              <a:t> </a:t>
            </a:r>
            <a:r>
              <a:rPr lang="en-US" sz="2000" dirty="0">
                <a:latin typeface="Times New Roman"/>
                <a:cs typeface="Times New Roman"/>
              </a:rPr>
              <a:t>inside:</a:t>
            </a:r>
            <a:endParaRPr lang="en-US" sz="2000" dirty="0">
              <a:solidFill>
                <a:srgbClr val="008000"/>
              </a:solidFill>
              <a:latin typeface="Times New Roman"/>
              <a:cs typeface="Times New Roman"/>
            </a:endParaRPr>
          </a:p>
        </p:txBody>
      </p: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8648701" y="6427113"/>
            <a:ext cx="444499" cy="276999"/>
          </a:xfrm>
          <a:prstGeom prst="rect">
            <a:avLst/>
          </a:prstGeom>
          <a:noFill/>
        </p:spPr>
        <p:txBody>
          <a:bodyPr wrap="square" rtlCol="0">
            <a:spAutoFit/>
          </a:bodyPr>
          <a:lstStyle/>
          <a:p>
            <a:r>
              <a:rPr lang="en-US" sz="1200" dirty="0">
                <a:latin typeface="Times New Roman"/>
                <a:cs typeface="Times New Roman"/>
              </a:rPr>
              <a:t>44.)</a:t>
            </a:r>
          </a:p>
        </p:txBody>
      </p:sp>
      <p:sp>
        <p:nvSpPr>
          <p:cNvPr id="25"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44" name="TextBox 43"/>
          <p:cNvSpPr txBox="1"/>
          <p:nvPr/>
        </p:nvSpPr>
        <p:spPr>
          <a:xfrm>
            <a:off x="362801" y="493522"/>
            <a:ext cx="1478699" cy="400110"/>
          </a:xfrm>
          <a:prstGeom prst="rect">
            <a:avLst/>
          </a:prstGeom>
          <a:noFill/>
        </p:spPr>
        <p:txBody>
          <a:bodyPr wrap="square" rtlCol="0">
            <a:spAutoFit/>
          </a:bodyPr>
          <a:lstStyle/>
          <a:p>
            <a:r>
              <a:rPr lang="en-US" sz="2000" dirty="0">
                <a:solidFill>
                  <a:srgbClr val="FF0000"/>
                </a:solidFill>
                <a:latin typeface="Apple Chancery"/>
                <a:cs typeface="Apple Chancery"/>
              </a:rPr>
              <a:t>b.) for r&lt;R:</a:t>
            </a:r>
            <a:endParaRPr lang="en-US" sz="2000" dirty="0">
              <a:solidFill>
                <a:srgbClr val="008000"/>
              </a:solidFill>
              <a:latin typeface="Times New Roman"/>
              <a:cs typeface="Times New Roman"/>
            </a:endParaRPr>
          </a:p>
        </p:txBody>
      </p:sp>
      <p:sp>
        <p:nvSpPr>
          <p:cNvPr id="24" name="Oval 23"/>
          <p:cNvSpPr/>
          <p:nvPr/>
        </p:nvSpPr>
        <p:spPr>
          <a:xfrm>
            <a:off x="6963523" y="305601"/>
            <a:ext cx="1791613" cy="1791613"/>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6" name="Object 6"/>
          <p:cNvGraphicFramePr>
            <a:graphicFrameLocks noChangeAspect="1"/>
          </p:cNvGraphicFramePr>
          <p:nvPr>
            <p:extLst>
              <p:ext uri="{D42A27DB-BD31-4B8C-83A1-F6EECF244321}">
                <p14:modId xmlns:p14="http://schemas.microsoft.com/office/powerpoint/2010/main" val="988114708"/>
              </p:ext>
            </p:extLst>
          </p:nvPr>
        </p:nvGraphicFramePr>
        <p:xfrm>
          <a:off x="7929864" y="969625"/>
          <a:ext cx="192088" cy="209550"/>
        </p:xfrm>
        <a:graphic>
          <a:graphicData uri="http://schemas.openxmlformats.org/presentationml/2006/ole">
            <mc:AlternateContent xmlns:mc="http://schemas.openxmlformats.org/markup-compatibility/2006">
              <mc:Choice xmlns:v="urn:schemas-microsoft-com:vml" Requires="v">
                <p:oleObj spid="_x0000_s2111336" name="Equation" r:id="rId3" imgW="114300" imgH="127000" progId="Equation.DSMT4">
                  <p:embed/>
                </p:oleObj>
              </mc:Choice>
              <mc:Fallback>
                <p:oleObj name="Equation" r:id="rId3" imgW="114300" imgH="127000" progId="Equation.DSMT4">
                  <p:embed/>
                  <p:pic>
                    <p:nvPicPr>
                      <p:cNvPr id="0" name=""/>
                      <p:cNvPicPr>
                        <a:picLocks noChangeAspect="1" noChangeArrowheads="1"/>
                      </p:cNvPicPr>
                      <p:nvPr/>
                    </p:nvPicPr>
                    <p:blipFill>
                      <a:blip r:embed="rId4"/>
                      <a:srcRect/>
                      <a:stretch>
                        <a:fillRect/>
                      </a:stretch>
                    </p:blipFill>
                    <p:spPr bwMode="auto">
                      <a:xfrm>
                        <a:off x="7929864" y="969625"/>
                        <a:ext cx="192088" cy="209550"/>
                      </a:xfrm>
                      <a:prstGeom prst="rect">
                        <a:avLst/>
                      </a:prstGeom>
                      <a:noFill/>
                      <a:ln>
                        <a:noFill/>
                      </a:ln>
                      <a:effectLst/>
                    </p:spPr>
                  </p:pic>
                </p:oleObj>
              </mc:Fallback>
            </mc:AlternateContent>
          </a:graphicData>
        </a:graphic>
      </p:graphicFrame>
      <p:sp>
        <p:nvSpPr>
          <p:cNvPr id="27" name="Oval 26"/>
          <p:cNvSpPr/>
          <p:nvPr/>
        </p:nvSpPr>
        <p:spPr>
          <a:xfrm>
            <a:off x="7248820" y="591985"/>
            <a:ext cx="1218846" cy="1218846"/>
          </a:xfrm>
          <a:prstGeom prst="ellipse">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flipV="1">
            <a:off x="7858243" y="864850"/>
            <a:ext cx="189771" cy="336559"/>
          </a:xfrm>
          <a:prstGeom prst="straightConnector1">
            <a:avLst/>
          </a:prstGeom>
          <a:ln w="1270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7858243" y="1201408"/>
            <a:ext cx="529496" cy="282111"/>
          </a:xfrm>
          <a:prstGeom prst="straightConnector1">
            <a:avLst/>
          </a:prstGeom>
          <a:ln w="1270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aphicFrame>
        <p:nvGraphicFramePr>
          <p:cNvPr id="30" name="Object 6"/>
          <p:cNvGraphicFramePr>
            <a:graphicFrameLocks noChangeAspect="1"/>
          </p:cNvGraphicFramePr>
          <p:nvPr>
            <p:extLst>
              <p:ext uri="{D42A27DB-BD31-4B8C-83A1-F6EECF244321}">
                <p14:modId xmlns:p14="http://schemas.microsoft.com/office/powerpoint/2010/main" val="2439442699"/>
              </p:ext>
            </p:extLst>
          </p:nvPr>
        </p:nvGraphicFramePr>
        <p:xfrm>
          <a:off x="8190889" y="1458119"/>
          <a:ext cx="171450" cy="209550"/>
        </p:xfrm>
        <a:graphic>
          <a:graphicData uri="http://schemas.openxmlformats.org/presentationml/2006/ole">
            <mc:AlternateContent xmlns:mc="http://schemas.openxmlformats.org/markup-compatibility/2006">
              <mc:Choice xmlns:v="urn:schemas-microsoft-com:vml" Requires="v">
                <p:oleObj spid="_x0000_s2111337" name="Equation" r:id="rId5" imgW="101600" imgH="127000" progId="Equation.DSMT4">
                  <p:embed/>
                </p:oleObj>
              </mc:Choice>
              <mc:Fallback>
                <p:oleObj name="Equation" r:id="rId5" imgW="101600" imgH="127000" progId="Equation.DSMT4">
                  <p:embed/>
                  <p:pic>
                    <p:nvPicPr>
                      <p:cNvPr id="0" name=""/>
                      <p:cNvPicPr>
                        <a:picLocks noChangeAspect="1" noChangeArrowheads="1"/>
                      </p:cNvPicPr>
                      <p:nvPr/>
                    </p:nvPicPr>
                    <p:blipFill>
                      <a:blip r:embed="rId6"/>
                      <a:srcRect/>
                      <a:stretch>
                        <a:fillRect/>
                      </a:stretch>
                    </p:blipFill>
                    <p:spPr bwMode="auto">
                      <a:xfrm>
                        <a:off x="8190889" y="1458119"/>
                        <a:ext cx="171450" cy="209550"/>
                      </a:xfrm>
                      <a:prstGeom prst="rect">
                        <a:avLst/>
                      </a:prstGeom>
                      <a:noFill/>
                      <a:ln>
                        <a:noFill/>
                      </a:ln>
                      <a:effectLst/>
                    </p:spPr>
                  </p:pic>
                </p:oleObj>
              </mc:Fallback>
            </mc:AlternateContent>
          </a:graphicData>
        </a:graphic>
      </p:graphicFrame>
      <p:sp>
        <p:nvSpPr>
          <p:cNvPr id="31" name="Donut 30"/>
          <p:cNvSpPr/>
          <p:nvPr/>
        </p:nvSpPr>
        <p:spPr>
          <a:xfrm>
            <a:off x="7435020" y="779125"/>
            <a:ext cx="847269" cy="847269"/>
          </a:xfrm>
          <a:prstGeom prst="donut">
            <a:avLst>
              <a:gd name="adj" fmla="val 3640"/>
            </a:avLst>
          </a:prstGeom>
          <a:solidFill>
            <a:srgbClr val="FF0000"/>
          </a:solidFill>
          <a:ln w="952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32" name="Straight Arrow Connector 31"/>
          <p:cNvCxnSpPr/>
          <p:nvPr/>
        </p:nvCxnSpPr>
        <p:spPr>
          <a:xfrm flipH="1">
            <a:off x="8067275" y="636260"/>
            <a:ext cx="109354" cy="200015"/>
          </a:xfrm>
          <a:prstGeom prst="straightConnector1">
            <a:avLst/>
          </a:prstGeom>
          <a:ln w="1270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aphicFrame>
        <p:nvGraphicFramePr>
          <p:cNvPr id="34" name="Object 6"/>
          <p:cNvGraphicFramePr>
            <a:graphicFrameLocks noChangeAspect="1"/>
          </p:cNvGraphicFramePr>
          <p:nvPr>
            <p:extLst>
              <p:ext uri="{D42A27DB-BD31-4B8C-83A1-F6EECF244321}">
                <p14:modId xmlns:p14="http://schemas.microsoft.com/office/powerpoint/2010/main" val="706118331"/>
              </p:ext>
            </p:extLst>
          </p:nvPr>
        </p:nvGraphicFramePr>
        <p:xfrm>
          <a:off x="8282289" y="550525"/>
          <a:ext cx="319088" cy="273050"/>
        </p:xfrm>
        <a:graphic>
          <a:graphicData uri="http://schemas.openxmlformats.org/presentationml/2006/ole">
            <mc:AlternateContent xmlns:mc="http://schemas.openxmlformats.org/markup-compatibility/2006">
              <mc:Choice xmlns:v="urn:schemas-microsoft-com:vml" Requires="v">
                <p:oleObj spid="_x0000_s2111338" name="Equation" r:id="rId7" imgW="190500" imgH="165100" progId="Equation.DSMT4">
                  <p:embed/>
                </p:oleObj>
              </mc:Choice>
              <mc:Fallback>
                <p:oleObj name="Equation" r:id="rId7" imgW="190500" imgH="165100" progId="Equation.DSMT4">
                  <p:embed/>
                  <p:pic>
                    <p:nvPicPr>
                      <p:cNvPr id="0" name=""/>
                      <p:cNvPicPr>
                        <a:picLocks noChangeAspect="1" noChangeArrowheads="1"/>
                      </p:cNvPicPr>
                      <p:nvPr/>
                    </p:nvPicPr>
                    <p:blipFill>
                      <a:blip r:embed="rId8"/>
                      <a:srcRect/>
                      <a:stretch>
                        <a:fillRect/>
                      </a:stretch>
                    </p:blipFill>
                    <p:spPr bwMode="auto">
                      <a:xfrm>
                        <a:off x="8282289" y="550525"/>
                        <a:ext cx="319088" cy="273050"/>
                      </a:xfrm>
                      <a:prstGeom prst="rect">
                        <a:avLst/>
                      </a:prstGeom>
                      <a:noFill/>
                      <a:ln>
                        <a:noFill/>
                      </a:ln>
                      <a:effectLst/>
                    </p:spPr>
                  </p:pic>
                </p:oleObj>
              </mc:Fallback>
            </mc:AlternateContent>
          </a:graphicData>
        </a:graphic>
      </p:graphicFrame>
      <p:sp>
        <p:nvSpPr>
          <p:cNvPr id="35" name="Freeform 34"/>
          <p:cNvSpPr/>
          <p:nvPr/>
        </p:nvSpPr>
        <p:spPr>
          <a:xfrm>
            <a:off x="8069564" y="804525"/>
            <a:ext cx="374650" cy="227315"/>
          </a:xfrm>
          <a:custGeom>
            <a:avLst/>
            <a:gdLst>
              <a:gd name="connsiteX0" fmla="*/ 374650 w 374650"/>
              <a:gd name="connsiteY0" fmla="*/ 0 h 227315"/>
              <a:gd name="connsiteX1" fmla="*/ 247650 w 374650"/>
              <a:gd name="connsiteY1" fmla="*/ 225425 h 227315"/>
              <a:gd name="connsiteX2" fmla="*/ 200025 w 374650"/>
              <a:gd name="connsiteY2" fmla="*/ 104775 h 227315"/>
              <a:gd name="connsiteX3" fmla="*/ 0 w 374650"/>
              <a:gd name="connsiteY3" fmla="*/ 47625 h 227315"/>
            </a:gdLst>
            <a:ahLst/>
            <a:cxnLst>
              <a:cxn ang="0">
                <a:pos x="connsiteX0" y="connsiteY0"/>
              </a:cxn>
              <a:cxn ang="0">
                <a:pos x="connsiteX1" y="connsiteY1"/>
              </a:cxn>
              <a:cxn ang="0">
                <a:pos x="connsiteX2" y="connsiteY2"/>
              </a:cxn>
              <a:cxn ang="0">
                <a:pos x="connsiteX3" y="connsiteY3"/>
              </a:cxn>
            </a:cxnLst>
            <a:rect l="l" t="t" r="r" b="b"/>
            <a:pathLst>
              <a:path w="374650" h="227315">
                <a:moveTo>
                  <a:pt x="374650" y="0"/>
                </a:moveTo>
                <a:cubicBezTo>
                  <a:pt x="325702" y="103981"/>
                  <a:pt x="276754" y="207962"/>
                  <a:pt x="247650" y="225425"/>
                </a:cubicBezTo>
                <a:cubicBezTo>
                  <a:pt x="218546" y="242888"/>
                  <a:pt x="241300" y="134408"/>
                  <a:pt x="200025" y="104775"/>
                </a:cubicBezTo>
                <a:cubicBezTo>
                  <a:pt x="158750" y="75142"/>
                  <a:pt x="0" y="47625"/>
                  <a:pt x="0" y="47625"/>
                </a:cubicBezTo>
              </a:path>
            </a:pathLst>
          </a:custGeom>
          <a:ln w="9525" cmpd="sng">
            <a:solidFill>
              <a:srgbClr val="FF0000"/>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TextBox 21"/>
          <p:cNvSpPr txBox="1"/>
          <p:nvPr/>
        </p:nvSpPr>
        <p:spPr>
          <a:xfrm>
            <a:off x="7574403" y="1742254"/>
            <a:ext cx="1415772" cy="307777"/>
          </a:xfrm>
          <a:prstGeom prst="rect">
            <a:avLst/>
          </a:prstGeom>
          <a:noFill/>
        </p:spPr>
        <p:txBody>
          <a:bodyPr wrap="none" rtlCol="0">
            <a:spAutoFit/>
          </a:bodyPr>
          <a:lstStyle/>
          <a:p>
            <a:r>
              <a:rPr lang="en-US" sz="1400" dirty="0">
                <a:latin typeface="Times New Roman"/>
                <a:cs typeface="Times New Roman"/>
              </a:rPr>
              <a:t>Gaussian surface</a:t>
            </a:r>
          </a:p>
        </p:txBody>
      </p:sp>
      <p:graphicFrame>
        <p:nvGraphicFramePr>
          <p:cNvPr id="37" name="Object 36"/>
          <p:cNvGraphicFramePr>
            <a:graphicFrameLocks noChangeAspect="1"/>
          </p:cNvGraphicFramePr>
          <p:nvPr>
            <p:extLst>
              <p:ext uri="{D42A27DB-BD31-4B8C-83A1-F6EECF244321}">
                <p14:modId xmlns:p14="http://schemas.microsoft.com/office/powerpoint/2010/main" val="1141436757"/>
              </p:ext>
            </p:extLst>
          </p:nvPr>
        </p:nvGraphicFramePr>
        <p:xfrm>
          <a:off x="3822700" y="961762"/>
          <a:ext cx="2041525" cy="917575"/>
        </p:xfrm>
        <a:graphic>
          <a:graphicData uri="http://schemas.openxmlformats.org/presentationml/2006/ole">
            <mc:AlternateContent xmlns:mc="http://schemas.openxmlformats.org/markup-compatibility/2006">
              <mc:Choice xmlns:v="urn:schemas-microsoft-com:vml" Requires="v">
                <p:oleObj spid="_x0000_s2111339" name="Equation" r:id="rId9" imgW="1219200" imgH="546100" progId="Equation.DSMT4">
                  <p:embed/>
                </p:oleObj>
              </mc:Choice>
              <mc:Fallback>
                <p:oleObj name="Equation" r:id="rId9" imgW="1219200" imgH="546100" progId="Equation.DSMT4">
                  <p:embed/>
                  <p:pic>
                    <p:nvPicPr>
                      <p:cNvPr id="0" name=""/>
                      <p:cNvPicPr/>
                      <p:nvPr/>
                    </p:nvPicPr>
                    <p:blipFill>
                      <a:blip r:embed="rId10"/>
                      <a:stretch>
                        <a:fillRect/>
                      </a:stretch>
                    </p:blipFill>
                    <p:spPr>
                      <a:xfrm>
                        <a:off x="3822700" y="961762"/>
                        <a:ext cx="2041525" cy="917575"/>
                      </a:xfrm>
                      <a:prstGeom prst="rect">
                        <a:avLst/>
                      </a:prstGeom>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1070041599"/>
              </p:ext>
            </p:extLst>
          </p:nvPr>
        </p:nvGraphicFramePr>
        <p:xfrm>
          <a:off x="4459287" y="1948431"/>
          <a:ext cx="1404938" cy="1025525"/>
        </p:xfrm>
        <a:graphic>
          <a:graphicData uri="http://schemas.openxmlformats.org/presentationml/2006/ole">
            <mc:AlternateContent xmlns:mc="http://schemas.openxmlformats.org/markup-compatibility/2006">
              <mc:Choice xmlns:v="urn:schemas-microsoft-com:vml" Requires="v">
                <p:oleObj spid="_x0000_s2111340" name="Equation" r:id="rId11" imgW="838200" imgH="609600" progId="Equation.DSMT4">
                  <p:embed/>
                </p:oleObj>
              </mc:Choice>
              <mc:Fallback>
                <p:oleObj name="Equation" r:id="rId11" imgW="838200" imgH="609600" progId="Equation.DSMT4">
                  <p:embed/>
                  <p:pic>
                    <p:nvPicPr>
                      <p:cNvPr id="0" name=""/>
                      <p:cNvPicPr/>
                      <p:nvPr/>
                    </p:nvPicPr>
                    <p:blipFill>
                      <a:blip r:embed="rId12"/>
                      <a:stretch>
                        <a:fillRect/>
                      </a:stretch>
                    </p:blipFill>
                    <p:spPr>
                      <a:xfrm>
                        <a:off x="4459287" y="1948431"/>
                        <a:ext cx="1404938" cy="1025525"/>
                      </a:xfrm>
                      <a:prstGeom prst="rect">
                        <a:avLst/>
                      </a:prstGeom>
                    </p:spPr>
                  </p:pic>
                </p:oleObj>
              </mc:Fallback>
            </mc:AlternateContent>
          </a:graphicData>
        </a:graphic>
      </p:graphicFrame>
      <p:sp>
        <p:nvSpPr>
          <p:cNvPr id="45" name="TextBox 44"/>
          <p:cNvSpPr txBox="1"/>
          <p:nvPr/>
        </p:nvSpPr>
        <p:spPr>
          <a:xfrm>
            <a:off x="616801" y="2061772"/>
            <a:ext cx="5110899" cy="400110"/>
          </a:xfrm>
          <a:prstGeom prst="rect">
            <a:avLst/>
          </a:prstGeom>
          <a:noFill/>
        </p:spPr>
        <p:txBody>
          <a:bodyPr wrap="square" rtlCol="0">
            <a:spAutoFit/>
          </a:bodyPr>
          <a:lstStyle/>
          <a:p>
            <a:r>
              <a:rPr lang="en-US" sz="2000" dirty="0">
                <a:solidFill>
                  <a:srgbClr val="FF0000"/>
                </a:solidFill>
                <a:latin typeface="Apple Chancery"/>
                <a:cs typeface="Apple Chancery"/>
              </a:rPr>
              <a:t>where </a:t>
            </a:r>
            <a:r>
              <a:rPr lang="en-US" sz="2000" dirty="0">
                <a:latin typeface="Times New Roman"/>
                <a:cs typeface="Times New Roman"/>
              </a:rPr>
              <a:t>the </a:t>
            </a:r>
            <a:r>
              <a:rPr lang="en-US" sz="2000" i="1" dirty="0">
                <a:solidFill>
                  <a:srgbClr val="0000FF"/>
                </a:solidFill>
                <a:latin typeface="Times New Roman"/>
                <a:cs typeface="Times New Roman"/>
              </a:rPr>
              <a:t>volume charge density </a:t>
            </a:r>
            <a:r>
              <a:rPr lang="en-US" sz="2000" dirty="0">
                <a:latin typeface="Times New Roman"/>
                <a:cs typeface="Times New Roman"/>
              </a:rPr>
              <a:t>is:</a:t>
            </a:r>
            <a:endParaRPr lang="en-US" sz="2000" dirty="0">
              <a:solidFill>
                <a:srgbClr val="008000"/>
              </a:solidFill>
              <a:latin typeface="Times New Roman"/>
              <a:cs typeface="Times New Roman"/>
            </a:endParaRPr>
          </a:p>
        </p:txBody>
      </p:sp>
      <p:graphicFrame>
        <p:nvGraphicFramePr>
          <p:cNvPr id="46" name="Object 45"/>
          <p:cNvGraphicFramePr>
            <a:graphicFrameLocks noChangeAspect="1"/>
          </p:cNvGraphicFramePr>
          <p:nvPr>
            <p:extLst>
              <p:ext uri="{D42A27DB-BD31-4B8C-83A1-F6EECF244321}">
                <p14:modId xmlns:p14="http://schemas.microsoft.com/office/powerpoint/2010/main" val="4095949456"/>
              </p:ext>
            </p:extLst>
          </p:nvPr>
        </p:nvGraphicFramePr>
        <p:xfrm>
          <a:off x="1127125" y="3529013"/>
          <a:ext cx="6680200" cy="2684462"/>
        </p:xfrm>
        <a:graphic>
          <a:graphicData uri="http://schemas.openxmlformats.org/presentationml/2006/ole">
            <mc:AlternateContent xmlns:mc="http://schemas.openxmlformats.org/markup-compatibility/2006">
              <mc:Choice xmlns:v="urn:schemas-microsoft-com:vml" Requires="v">
                <p:oleObj spid="_x0000_s2111341" name="Equation" r:id="rId13" imgW="3987800" imgH="1600200" progId="Equation.DSMT4">
                  <p:embed/>
                </p:oleObj>
              </mc:Choice>
              <mc:Fallback>
                <p:oleObj name="Equation" r:id="rId13" imgW="3987800" imgH="1600200" progId="Equation.DSMT4">
                  <p:embed/>
                  <p:pic>
                    <p:nvPicPr>
                      <p:cNvPr id="0" name=""/>
                      <p:cNvPicPr/>
                      <p:nvPr/>
                    </p:nvPicPr>
                    <p:blipFill>
                      <a:blip r:embed="rId14"/>
                      <a:stretch>
                        <a:fillRect/>
                      </a:stretch>
                    </p:blipFill>
                    <p:spPr>
                      <a:xfrm>
                        <a:off x="1127125" y="3529013"/>
                        <a:ext cx="6680200" cy="2684462"/>
                      </a:xfrm>
                      <a:prstGeom prst="rect">
                        <a:avLst/>
                      </a:prstGeom>
                    </p:spPr>
                  </p:pic>
                </p:oleObj>
              </mc:Fallback>
            </mc:AlternateContent>
          </a:graphicData>
        </a:graphic>
      </p:graphicFrame>
      <p:sp>
        <p:nvSpPr>
          <p:cNvPr id="47" name="TextBox 46"/>
          <p:cNvSpPr txBox="1"/>
          <p:nvPr/>
        </p:nvSpPr>
        <p:spPr>
          <a:xfrm>
            <a:off x="616801" y="2991987"/>
            <a:ext cx="7574088" cy="400110"/>
          </a:xfrm>
          <a:prstGeom prst="rect">
            <a:avLst/>
          </a:prstGeom>
          <a:noFill/>
        </p:spPr>
        <p:txBody>
          <a:bodyPr wrap="square" rtlCol="0">
            <a:spAutoFit/>
          </a:bodyPr>
          <a:lstStyle/>
          <a:p>
            <a:r>
              <a:rPr lang="en-US" sz="2000" dirty="0">
                <a:solidFill>
                  <a:srgbClr val="FF0000"/>
                </a:solidFill>
                <a:latin typeface="Apple Chancery"/>
                <a:cs typeface="Apple Chancery"/>
              </a:rPr>
              <a:t>and the spherical shell’s </a:t>
            </a:r>
            <a:r>
              <a:rPr lang="en-US" sz="2000" dirty="0">
                <a:solidFill>
                  <a:srgbClr val="000000"/>
                </a:solidFill>
                <a:latin typeface="Times New Roman"/>
                <a:cs typeface="Times New Roman"/>
              </a:rPr>
              <a:t>differential volume                         </a:t>
            </a:r>
            <a:r>
              <a:rPr lang="en-US" sz="2000" dirty="0">
                <a:latin typeface="Times New Roman"/>
                <a:cs typeface="Times New Roman"/>
              </a:rPr>
              <a:t>, so:</a:t>
            </a:r>
          </a:p>
        </p:txBody>
      </p:sp>
      <p:graphicFrame>
        <p:nvGraphicFramePr>
          <p:cNvPr id="48" name="Object 47"/>
          <p:cNvGraphicFramePr>
            <a:graphicFrameLocks noChangeAspect="1"/>
          </p:cNvGraphicFramePr>
          <p:nvPr>
            <p:extLst>
              <p:ext uri="{D42A27DB-BD31-4B8C-83A1-F6EECF244321}">
                <p14:modId xmlns:p14="http://schemas.microsoft.com/office/powerpoint/2010/main" val="396343137"/>
              </p:ext>
            </p:extLst>
          </p:nvPr>
        </p:nvGraphicFramePr>
        <p:xfrm>
          <a:off x="5184775" y="2992438"/>
          <a:ext cx="1619250" cy="469900"/>
        </p:xfrm>
        <a:graphic>
          <a:graphicData uri="http://schemas.openxmlformats.org/presentationml/2006/ole">
            <mc:AlternateContent xmlns:mc="http://schemas.openxmlformats.org/markup-compatibility/2006">
              <mc:Choice xmlns:v="urn:schemas-microsoft-com:vml" Requires="v">
                <p:oleObj spid="_x0000_s2111342" name="Equation" r:id="rId15" imgW="965200" imgH="279400" progId="Equation.DSMT4">
                  <p:embed/>
                </p:oleObj>
              </mc:Choice>
              <mc:Fallback>
                <p:oleObj name="Equation" r:id="rId15" imgW="965200" imgH="279400" progId="Equation.DSMT4">
                  <p:embed/>
                  <p:pic>
                    <p:nvPicPr>
                      <p:cNvPr id="0" name=""/>
                      <p:cNvPicPr/>
                      <p:nvPr/>
                    </p:nvPicPr>
                    <p:blipFill>
                      <a:blip r:embed="rId16"/>
                      <a:stretch>
                        <a:fillRect/>
                      </a:stretch>
                    </p:blipFill>
                    <p:spPr>
                      <a:xfrm>
                        <a:off x="5184775" y="2992438"/>
                        <a:ext cx="1619250" cy="469900"/>
                      </a:xfrm>
                      <a:prstGeom prst="rect">
                        <a:avLst/>
                      </a:prstGeom>
                    </p:spPr>
                  </p:pic>
                </p:oleObj>
              </mc:Fallback>
            </mc:AlternateContent>
          </a:graphicData>
        </a:graphic>
      </p:graphicFrame>
      <p:cxnSp>
        <p:nvCxnSpPr>
          <p:cNvPr id="49" name="Straight Connector 48"/>
          <p:cNvCxnSpPr/>
          <p:nvPr/>
        </p:nvCxnSpPr>
        <p:spPr>
          <a:xfrm>
            <a:off x="3213100" y="5659438"/>
            <a:ext cx="444500" cy="536575"/>
          </a:xfrm>
          <a:prstGeom prst="line">
            <a:avLst/>
          </a:pr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4368800" y="5275263"/>
            <a:ext cx="419100" cy="536575"/>
          </a:xfrm>
          <a:prstGeom prst="line">
            <a:avLst/>
          </a:pr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H="1">
            <a:off x="3727450" y="5823743"/>
            <a:ext cx="165100" cy="366713"/>
          </a:xfrm>
          <a:prstGeom prst="line">
            <a:avLst/>
          </a:pr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H="1">
            <a:off x="4787900" y="5367338"/>
            <a:ext cx="165100" cy="366713"/>
          </a:xfrm>
          <a:prstGeom prst="line">
            <a:avLst/>
          </a:pr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156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dissolv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dissolv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dissolv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par>
                                <p:cTn id="23" presetID="9"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dissolve">
                                      <p:cBhvr>
                                        <p:cTn id="25" dur="500"/>
                                        <p:tgtEl>
                                          <p:spTgt spid="32"/>
                                        </p:tgtEl>
                                      </p:cBhvr>
                                    </p:animEffect>
                                  </p:childTnLst>
                                </p:cTn>
                              </p:par>
                              <p:par>
                                <p:cTn id="26" presetID="9" presetClass="entr" presetSubtype="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dissolve">
                                      <p:cBhvr>
                                        <p:cTn id="28" dur="500"/>
                                        <p:tgtEl>
                                          <p:spTgt spid="28"/>
                                        </p:tgtEl>
                                      </p:cBhvr>
                                    </p:animEffect>
                                  </p:childTnLst>
                                </p:cTn>
                              </p:par>
                              <p:par>
                                <p:cTn id="29" presetID="9"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dissolve">
                                      <p:cBhvr>
                                        <p:cTn id="31" dur="500"/>
                                        <p:tgtEl>
                                          <p:spTgt spid="26"/>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dissolve">
                                      <p:cBhvr>
                                        <p:cTn id="34" dur="500"/>
                                        <p:tgtEl>
                                          <p:spTgt spid="31"/>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dissolve">
                                      <p:cBhvr>
                                        <p:cTn id="37" dur="500"/>
                                        <p:tgtEl>
                                          <p:spTgt spid="35"/>
                                        </p:tgtEl>
                                      </p:cBhvr>
                                    </p:animEffect>
                                  </p:childTnLst>
                                </p:cTn>
                              </p:par>
                              <p:par>
                                <p:cTn id="38" presetID="9"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dissolve">
                                      <p:cBhvr>
                                        <p:cTn id="40" dur="500"/>
                                        <p:tgtEl>
                                          <p:spTgt spid="34"/>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dissolve">
                                      <p:cBhvr>
                                        <p:cTn id="45" dur="500"/>
                                        <p:tgtEl>
                                          <p:spTgt spid="48"/>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dissolve">
                                      <p:cBhvr>
                                        <p:cTn id="50" dur="500"/>
                                        <p:tgtEl>
                                          <p:spTgt spid="46"/>
                                        </p:tgtEl>
                                      </p:cBhvr>
                                    </p:animEffect>
                                  </p:childTnLst>
                                </p:cTn>
                              </p:par>
                              <p:par>
                                <p:cTn id="51" presetID="9" presetClass="entr" presetSubtype="0" fill="hold" nodeType="with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dissolve">
                                      <p:cBhvr>
                                        <p:cTn id="53" dur="500"/>
                                        <p:tgtEl>
                                          <p:spTgt spid="59"/>
                                        </p:tgtEl>
                                      </p:cBhvr>
                                    </p:animEffect>
                                  </p:childTnLst>
                                </p:cTn>
                              </p:par>
                              <p:par>
                                <p:cTn id="54" presetID="9" presetClass="entr" presetSubtype="0" fill="hold" nodeType="with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dissolve">
                                      <p:cBhvr>
                                        <p:cTn id="56" dur="500"/>
                                        <p:tgtEl>
                                          <p:spTgt spid="57"/>
                                        </p:tgtEl>
                                      </p:cBhvr>
                                    </p:animEffect>
                                  </p:childTnLst>
                                </p:cTn>
                              </p:par>
                              <p:par>
                                <p:cTn id="57" presetID="9" presetClass="entr" presetSubtype="0" fill="hold" nodeType="with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dissolve">
                                      <p:cBhvr>
                                        <p:cTn id="59" dur="500"/>
                                        <p:tgtEl>
                                          <p:spTgt spid="58"/>
                                        </p:tgtEl>
                                      </p:cBhvr>
                                    </p:animEffect>
                                  </p:childTnLst>
                                </p:cTn>
                              </p:par>
                              <p:par>
                                <p:cTn id="60" presetID="9" presetClass="entr" presetSubtype="0" fill="hold"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dissolve">
                                      <p:cBhvr>
                                        <p:cTn id="6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63"/>
            </p:par>
          </p:childTnLst>
        </p:cTn>
      </p:par>
    </p:tnLst>
    <p:bldLst>
      <p:bldP spid="31" grpId="0" animBg="1"/>
      <p:bldP spid="35" grpId="0" animBg="1"/>
      <p:bldP spid="45" grpId="0"/>
      <p:bldP spid="47"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8" name="Object 27"/>
          <p:cNvGraphicFramePr>
            <a:graphicFrameLocks noChangeAspect="1"/>
          </p:cNvGraphicFramePr>
          <p:nvPr>
            <p:extLst>
              <p:ext uri="{D42A27DB-BD31-4B8C-83A1-F6EECF244321}">
                <p14:modId xmlns:p14="http://schemas.microsoft.com/office/powerpoint/2010/main" val="974420127"/>
              </p:ext>
            </p:extLst>
          </p:nvPr>
        </p:nvGraphicFramePr>
        <p:xfrm>
          <a:off x="1443038" y="1003548"/>
          <a:ext cx="6554787" cy="4575175"/>
        </p:xfrm>
        <a:graphic>
          <a:graphicData uri="http://schemas.openxmlformats.org/presentationml/2006/ole">
            <mc:AlternateContent xmlns:mc="http://schemas.openxmlformats.org/markup-compatibility/2006">
              <mc:Choice xmlns:v="urn:schemas-microsoft-com:vml" Requires="v">
                <p:oleObj spid="_x0000_s2120828" name="Equation" r:id="rId4" imgW="3911600" imgH="2717800" progId="Equation.DSMT4">
                  <p:embed/>
                </p:oleObj>
              </mc:Choice>
              <mc:Fallback>
                <p:oleObj name="Equation" r:id="rId4" imgW="3911600" imgH="2717800" progId="Equation.DSMT4">
                  <p:embed/>
                  <p:pic>
                    <p:nvPicPr>
                      <p:cNvPr id="0" name=""/>
                      <p:cNvPicPr/>
                      <p:nvPr/>
                    </p:nvPicPr>
                    <p:blipFill>
                      <a:blip r:embed="rId5"/>
                      <a:stretch>
                        <a:fillRect/>
                      </a:stretch>
                    </p:blipFill>
                    <p:spPr>
                      <a:xfrm>
                        <a:off x="1443038" y="1003548"/>
                        <a:ext cx="6554787" cy="4575175"/>
                      </a:xfrm>
                      <a:prstGeom prst="rect">
                        <a:avLst/>
                      </a:prstGeom>
                    </p:spPr>
                  </p:pic>
                </p:oleObj>
              </mc:Fallback>
            </mc:AlternateContent>
          </a:graphicData>
        </a:graphic>
      </p:graphicFrame>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45.)</a:t>
            </a:r>
          </a:p>
        </p:txBody>
      </p:sp>
      <p:sp>
        <p:nvSpPr>
          <p:cNvPr id="19" name="TextBox 18"/>
          <p:cNvSpPr txBox="1"/>
          <p:nvPr/>
        </p:nvSpPr>
        <p:spPr>
          <a:xfrm>
            <a:off x="278325" y="305385"/>
            <a:ext cx="8722942" cy="400110"/>
          </a:xfrm>
          <a:prstGeom prst="rect">
            <a:avLst/>
          </a:prstGeom>
          <a:noFill/>
        </p:spPr>
        <p:txBody>
          <a:bodyPr wrap="square" rtlCol="0">
            <a:spAutoFit/>
          </a:bodyPr>
          <a:lstStyle/>
          <a:p>
            <a:r>
              <a:rPr lang="en-US" sz="2000" dirty="0">
                <a:solidFill>
                  <a:srgbClr val="FF0000"/>
                </a:solidFill>
                <a:latin typeface="Apple Chancery"/>
                <a:cs typeface="Apple Chancery"/>
              </a:rPr>
              <a:t>So the electric potential is:</a:t>
            </a:r>
            <a:endParaRPr lang="en-US" sz="2000" dirty="0">
              <a:latin typeface="Times New Roman"/>
              <a:cs typeface="Times New Roman"/>
            </a:endParaRPr>
          </a:p>
        </p:txBody>
      </p:sp>
    </p:spTree>
    <p:extLst>
      <p:ext uri="{BB962C8B-B14F-4D97-AF65-F5344CB8AC3E}">
        <p14:creationId xmlns:p14="http://schemas.microsoft.com/office/powerpoint/2010/main" val="37893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 name="TextBox 20"/>
          <p:cNvSpPr txBox="1"/>
          <p:nvPr/>
        </p:nvSpPr>
        <p:spPr>
          <a:xfrm>
            <a:off x="295980" y="1914688"/>
            <a:ext cx="8644822" cy="1938992"/>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The first thing to note is that when you are asked to “determine” a value, that is not the same as “derive” a value.  As long as you justify what you do, you can be as clever as you want.  In this case, the observation to be made is that outside       (especially from a distance), this charge configuration just looks like a point charge (even with the charge redistributing itself on the conductor).  We know the electric potential function for a point charge.  It’s</a:t>
            </a: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46.)</a:t>
            </a:r>
          </a:p>
        </p:txBody>
      </p:sp>
      <p:sp>
        <p:nvSpPr>
          <p:cNvPr id="23" name="TextBox 22"/>
          <p:cNvSpPr txBox="1"/>
          <p:nvPr/>
        </p:nvSpPr>
        <p:spPr>
          <a:xfrm>
            <a:off x="125925" y="155306"/>
            <a:ext cx="6719375" cy="1138773"/>
          </a:xfrm>
          <a:prstGeom prst="rect">
            <a:avLst/>
          </a:prstGeom>
          <a:noFill/>
        </p:spPr>
        <p:txBody>
          <a:bodyPr wrap="square" rtlCol="0">
            <a:spAutoFit/>
          </a:bodyPr>
          <a:lstStyle/>
          <a:p>
            <a:r>
              <a:rPr lang="en-US" sz="2800" dirty="0">
                <a:solidFill>
                  <a:srgbClr val="FF0000"/>
                </a:solidFill>
                <a:latin typeface="Apple Chancery"/>
                <a:cs typeface="Apple Chancery"/>
              </a:rPr>
              <a:t>Example 20: </a:t>
            </a:r>
            <a:r>
              <a:rPr lang="en-US" sz="2000" dirty="0">
                <a:latin typeface="Times New Roman"/>
                <a:cs typeface="Times New Roman"/>
              </a:rPr>
              <a:t>A </a:t>
            </a:r>
            <a:r>
              <a:rPr lang="en-US" sz="2000" dirty="0">
                <a:solidFill>
                  <a:srgbClr val="0000FF"/>
                </a:solidFill>
                <a:latin typeface="Times New Roman"/>
                <a:cs typeface="Times New Roman"/>
              </a:rPr>
              <a:t>point charge </a:t>
            </a:r>
            <a:r>
              <a:rPr lang="en-US" sz="2000" dirty="0">
                <a:latin typeface="Times New Roman"/>
                <a:cs typeface="Times New Roman"/>
              </a:rPr>
              <a:t>at the center of a thick, uncharged</a:t>
            </a:r>
            <a:r>
              <a:rPr lang="en-US" sz="2000" dirty="0">
                <a:solidFill>
                  <a:srgbClr val="0000FF"/>
                </a:solidFill>
                <a:latin typeface="Times New Roman"/>
                <a:cs typeface="Times New Roman"/>
              </a:rPr>
              <a:t> conducting spherical shell </a:t>
            </a:r>
            <a:r>
              <a:rPr lang="en-US" sz="2000" dirty="0">
                <a:latin typeface="Times New Roman"/>
                <a:cs typeface="Times New Roman"/>
              </a:rPr>
              <a:t>of inside radius      and outside radius     .  Determine the electrical potential for:  </a:t>
            </a:r>
          </a:p>
        </p:txBody>
      </p:sp>
      <p:cxnSp>
        <p:nvCxnSpPr>
          <p:cNvPr id="30" name="Straight Arrow Connector 29"/>
          <p:cNvCxnSpPr/>
          <p:nvPr/>
        </p:nvCxnSpPr>
        <p:spPr>
          <a:xfrm flipV="1">
            <a:off x="8022145" y="761993"/>
            <a:ext cx="391447" cy="377718"/>
          </a:xfrm>
          <a:prstGeom prst="straightConnector1">
            <a:avLst/>
          </a:prstGeom>
          <a:ln w="1270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aphicFrame>
        <p:nvGraphicFramePr>
          <p:cNvPr id="18" name="Object 17"/>
          <p:cNvGraphicFramePr>
            <a:graphicFrameLocks noChangeAspect="1"/>
          </p:cNvGraphicFramePr>
          <p:nvPr>
            <p:extLst>
              <p:ext uri="{D42A27DB-BD31-4B8C-83A1-F6EECF244321}">
                <p14:modId xmlns:p14="http://schemas.microsoft.com/office/powerpoint/2010/main" val="2738557592"/>
              </p:ext>
            </p:extLst>
          </p:nvPr>
        </p:nvGraphicFramePr>
        <p:xfrm>
          <a:off x="5677891" y="585668"/>
          <a:ext cx="290805" cy="407994"/>
        </p:xfrm>
        <a:graphic>
          <a:graphicData uri="http://schemas.openxmlformats.org/presentationml/2006/ole">
            <mc:AlternateContent xmlns:mc="http://schemas.openxmlformats.org/markup-compatibility/2006">
              <mc:Choice xmlns:v="urn:schemas-microsoft-com:vml" Requires="v">
                <p:oleObj spid="_x0000_s2253317" name="Equation" r:id="rId4" imgW="190500" imgH="266700" progId="Equation.DSMT4">
                  <p:embed/>
                </p:oleObj>
              </mc:Choice>
              <mc:Fallback>
                <p:oleObj name="Equation" r:id="rId4" imgW="190500" imgH="266700" progId="Equation.DSMT4">
                  <p:embed/>
                  <p:pic>
                    <p:nvPicPr>
                      <p:cNvPr id="0" name=""/>
                      <p:cNvPicPr/>
                      <p:nvPr/>
                    </p:nvPicPr>
                    <p:blipFill>
                      <a:blip r:embed="rId5"/>
                      <a:stretch>
                        <a:fillRect/>
                      </a:stretch>
                    </p:blipFill>
                    <p:spPr>
                      <a:xfrm>
                        <a:off x="5677891" y="585668"/>
                        <a:ext cx="290805" cy="407994"/>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676683519"/>
              </p:ext>
            </p:extLst>
          </p:nvPr>
        </p:nvGraphicFramePr>
        <p:xfrm>
          <a:off x="1670050" y="898785"/>
          <a:ext cx="290805" cy="407994"/>
        </p:xfrm>
        <a:graphic>
          <a:graphicData uri="http://schemas.openxmlformats.org/presentationml/2006/ole">
            <mc:AlternateContent xmlns:mc="http://schemas.openxmlformats.org/markup-compatibility/2006">
              <mc:Choice xmlns:v="urn:schemas-microsoft-com:vml" Requires="v">
                <p:oleObj spid="_x0000_s2253318" name="Equation" r:id="rId6" imgW="190500" imgH="266700" progId="Equation.DSMT4">
                  <p:embed/>
                </p:oleObj>
              </mc:Choice>
              <mc:Fallback>
                <p:oleObj name="Equation" r:id="rId6" imgW="190500" imgH="266700" progId="Equation.DSMT4">
                  <p:embed/>
                  <p:pic>
                    <p:nvPicPr>
                      <p:cNvPr id="0" name=""/>
                      <p:cNvPicPr/>
                      <p:nvPr/>
                    </p:nvPicPr>
                    <p:blipFill>
                      <a:blip r:embed="rId7"/>
                      <a:stretch>
                        <a:fillRect/>
                      </a:stretch>
                    </p:blipFill>
                    <p:spPr>
                      <a:xfrm>
                        <a:off x="1670050" y="898785"/>
                        <a:ext cx="290805" cy="407994"/>
                      </a:xfrm>
                      <a:prstGeom prst="rect">
                        <a:avLst/>
                      </a:prstGeom>
                    </p:spPr>
                  </p:pic>
                </p:oleObj>
              </mc:Fallback>
            </mc:AlternateContent>
          </a:graphicData>
        </a:graphic>
      </p:graphicFrame>
      <p:sp>
        <p:nvSpPr>
          <p:cNvPr id="2" name="Donut 1"/>
          <p:cNvSpPr/>
          <p:nvPr/>
        </p:nvSpPr>
        <p:spPr>
          <a:xfrm>
            <a:off x="7110757" y="218912"/>
            <a:ext cx="1822776" cy="1822776"/>
          </a:xfrm>
          <a:prstGeom prst="donut">
            <a:avLst>
              <a:gd name="adj" fmla="val 19426"/>
            </a:avLst>
          </a:prstGeom>
          <a:solidFill>
            <a:srgbClr val="FFFF00"/>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1004397053"/>
              </p:ext>
            </p:extLst>
          </p:nvPr>
        </p:nvGraphicFramePr>
        <p:xfrm>
          <a:off x="815474" y="1468340"/>
          <a:ext cx="829176" cy="387774"/>
        </p:xfrm>
        <a:graphic>
          <a:graphicData uri="http://schemas.openxmlformats.org/presentationml/2006/ole">
            <mc:AlternateContent xmlns:mc="http://schemas.openxmlformats.org/markup-compatibility/2006">
              <mc:Choice xmlns:v="urn:schemas-microsoft-com:vml" Requires="v">
                <p:oleObj spid="_x0000_s2253319" name="Equation" r:id="rId8" imgW="571500" imgH="266700" progId="Equation.DSMT4">
                  <p:embed/>
                </p:oleObj>
              </mc:Choice>
              <mc:Fallback>
                <p:oleObj name="Equation" r:id="rId8" imgW="571500" imgH="266700" progId="Equation.DSMT4">
                  <p:embed/>
                  <p:pic>
                    <p:nvPicPr>
                      <p:cNvPr id="0" name=""/>
                      <p:cNvPicPr/>
                      <p:nvPr/>
                    </p:nvPicPr>
                    <p:blipFill>
                      <a:blip r:embed="rId9"/>
                      <a:stretch>
                        <a:fillRect/>
                      </a:stretch>
                    </p:blipFill>
                    <p:spPr>
                      <a:xfrm>
                        <a:off x="815474" y="1468340"/>
                        <a:ext cx="829176" cy="387774"/>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1571981964"/>
              </p:ext>
            </p:extLst>
          </p:nvPr>
        </p:nvGraphicFramePr>
        <p:xfrm>
          <a:off x="7953432" y="592596"/>
          <a:ext cx="290805" cy="407994"/>
        </p:xfrm>
        <a:graphic>
          <a:graphicData uri="http://schemas.openxmlformats.org/presentationml/2006/ole">
            <mc:AlternateContent xmlns:mc="http://schemas.openxmlformats.org/markup-compatibility/2006">
              <mc:Choice xmlns:v="urn:schemas-microsoft-com:vml" Requires="v">
                <p:oleObj spid="_x0000_s2253320" name="Equation" r:id="rId10" imgW="190500" imgH="266700" progId="Equation.DSMT4">
                  <p:embed/>
                </p:oleObj>
              </mc:Choice>
              <mc:Fallback>
                <p:oleObj name="Equation" r:id="rId10" imgW="190500" imgH="266700" progId="Equation.DSMT4">
                  <p:embed/>
                  <p:pic>
                    <p:nvPicPr>
                      <p:cNvPr id="0" name=""/>
                      <p:cNvPicPr/>
                      <p:nvPr/>
                    </p:nvPicPr>
                    <p:blipFill>
                      <a:blip r:embed="rId5"/>
                      <a:stretch>
                        <a:fillRect/>
                      </a:stretch>
                    </p:blipFill>
                    <p:spPr>
                      <a:xfrm>
                        <a:off x="7953432" y="592596"/>
                        <a:ext cx="290805" cy="407994"/>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2553224237"/>
              </p:ext>
            </p:extLst>
          </p:nvPr>
        </p:nvGraphicFramePr>
        <p:xfrm>
          <a:off x="8591928" y="1072839"/>
          <a:ext cx="290805" cy="407994"/>
        </p:xfrm>
        <a:graphic>
          <a:graphicData uri="http://schemas.openxmlformats.org/presentationml/2006/ole">
            <mc:AlternateContent xmlns:mc="http://schemas.openxmlformats.org/markup-compatibility/2006">
              <mc:Choice xmlns:v="urn:schemas-microsoft-com:vml" Requires="v">
                <p:oleObj spid="_x0000_s2253321" name="Equation" r:id="rId11" imgW="190500" imgH="266700" progId="Equation.DSMT4">
                  <p:embed/>
                </p:oleObj>
              </mc:Choice>
              <mc:Fallback>
                <p:oleObj name="Equation" r:id="rId11" imgW="190500" imgH="266700" progId="Equation.DSMT4">
                  <p:embed/>
                  <p:pic>
                    <p:nvPicPr>
                      <p:cNvPr id="0" name=""/>
                      <p:cNvPicPr/>
                      <p:nvPr/>
                    </p:nvPicPr>
                    <p:blipFill>
                      <a:blip r:embed="rId7"/>
                      <a:stretch>
                        <a:fillRect/>
                      </a:stretch>
                    </p:blipFill>
                    <p:spPr>
                      <a:xfrm>
                        <a:off x="8591928" y="1072839"/>
                        <a:ext cx="290805" cy="407994"/>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3245049577"/>
              </p:ext>
            </p:extLst>
          </p:nvPr>
        </p:nvGraphicFramePr>
        <p:xfrm>
          <a:off x="7915782" y="993662"/>
          <a:ext cx="212725" cy="292100"/>
        </p:xfrm>
        <a:graphic>
          <a:graphicData uri="http://schemas.openxmlformats.org/presentationml/2006/ole">
            <mc:AlternateContent xmlns:mc="http://schemas.openxmlformats.org/markup-compatibility/2006">
              <mc:Choice xmlns:v="urn:schemas-microsoft-com:vml" Requires="v">
                <p:oleObj spid="_x0000_s2253322" name="Equation" r:id="rId12" imgW="139700" imgH="190500" progId="Equation.DSMT4">
                  <p:embed/>
                </p:oleObj>
              </mc:Choice>
              <mc:Fallback>
                <p:oleObj name="Equation" r:id="rId12" imgW="139700" imgH="190500" progId="Equation.DSMT4">
                  <p:embed/>
                  <p:pic>
                    <p:nvPicPr>
                      <p:cNvPr id="0" name=""/>
                      <p:cNvPicPr/>
                      <p:nvPr/>
                    </p:nvPicPr>
                    <p:blipFill>
                      <a:blip r:embed="rId13"/>
                      <a:stretch>
                        <a:fillRect/>
                      </a:stretch>
                    </p:blipFill>
                    <p:spPr>
                      <a:xfrm>
                        <a:off x="7915782" y="993662"/>
                        <a:ext cx="212725" cy="292100"/>
                      </a:xfrm>
                      <a:prstGeom prst="rect">
                        <a:avLst/>
                      </a:prstGeom>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9518984"/>
              </p:ext>
            </p:extLst>
          </p:nvPr>
        </p:nvGraphicFramePr>
        <p:xfrm>
          <a:off x="815474" y="4035425"/>
          <a:ext cx="1270579" cy="387774"/>
        </p:xfrm>
        <a:graphic>
          <a:graphicData uri="http://schemas.openxmlformats.org/presentationml/2006/ole">
            <mc:AlternateContent xmlns:mc="http://schemas.openxmlformats.org/markup-compatibility/2006">
              <mc:Choice xmlns:v="urn:schemas-microsoft-com:vml" Requires="v">
                <p:oleObj spid="_x0000_s2253323" name="Equation" r:id="rId14" imgW="876300" imgH="266700" progId="Equation.DSMT4">
                  <p:embed/>
                </p:oleObj>
              </mc:Choice>
              <mc:Fallback>
                <p:oleObj name="Equation" r:id="rId14" imgW="876300" imgH="266700" progId="Equation.DSMT4">
                  <p:embed/>
                  <p:pic>
                    <p:nvPicPr>
                      <p:cNvPr id="0" name=""/>
                      <p:cNvPicPr/>
                      <p:nvPr/>
                    </p:nvPicPr>
                    <p:blipFill>
                      <a:blip r:embed="rId15"/>
                      <a:stretch>
                        <a:fillRect/>
                      </a:stretch>
                    </p:blipFill>
                    <p:spPr>
                      <a:xfrm>
                        <a:off x="815474" y="4035425"/>
                        <a:ext cx="1270579" cy="387774"/>
                      </a:xfrm>
                      <a:prstGeom prst="rect">
                        <a:avLst/>
                      </a:prstGeom>
                    </p:spPr>
                  </p:pic>
                </p:oleObj>
              </mc:Fallback>
            </mc:AlternateContent>
          </a:graphicData>
        </a:graphic>
      </p:graphicFrame>
      <p:cxnSp>
        <p:nvCxnSpPr>
          <p:cNvPr id="31" name="Straight Arrow Connector 30"/>
          <p:cNvCxnSpPr>
            <a:endCxn id="2" idx="6"/>
          </p:cNvCxnSpPr>
          <p:nvPr/>
        </p:nvCxnSpPr>
        <p:spPr>
          <a:xfrm flipV="1">
            <a:off x="7996745" y="1130300"/>
            <a:ext cx="936788" cy="9412"/>
          </a:xfrm>
          <a:prstGeom prst="straightConnector1">
            <a:avLst/>
          </a:prstGeom>
          <a:ln w="1270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aphicFrame>
        <p:nvGraphicFramePr>
          <p:cNvPr id="17" name="Object 16"/>
          <p:cNvGraphicFramePr>
            <a:graphicFrameLocks noChangeAspect="1"/>
          </p:cNvGraphicFramePr>
          <p:nvPr>
            <p:extLst>
              <p:ext uri="{D42A27DB-BD31-4B8C-83A1-F6EECF244321}">
                <p14:modId xmlns:p14="http://schemas.microsoft.com/office/powerpoint/2010/main" val="1893948566"/>
              </p:ext>
            </p:extLst>
          </p:nvPr>
        </p:nvGraphicFramePr>
        <p:xfrm>
          <a:off x="6083830" y="3512367"/>
          <a:ext cx="1325563" cy="682625"/>
        </p:xfrm>
        <a:graphic>
          <a:graphicData uri="http://schemas.openxmlformats.org/presentationml/2006/ole">
            <mc:AlternateContent xmlns:mc="http://schemas.openxmlformats.org/markup-compatibility/2006">
              <mc:Choice xmlns:v="urn:schemas-microsoft-com:vml" Requires="v">
                <p:oleObj spid="_x0000_s2253324" name="Equation" r:id="rId16" imgW="914400" imgH="469900" progId="Equation.DSMT4">
                  <p:embed/>
                </p:oleObj>
              </mc:Choice>
              <mc:Fallback>
                <p:oleObj name="Equation" r:id="rId16" imgW="914400" imgH="469900" progId="Equation.DSMT4">
                  <p:embed/>
                  <p:pic>
                    <p:nvPicPr>
                      <p:cNvPr id="0" name=""/>
                      <p:cNvPicPr/>
                      <p:nvPr/>
                    </p:nvPicPr>
                    <p:blipFill>
                      <a:blip r:embed="rId17"/>
                      <a:stretch>
                        <a:fillRect/>
                      </a:stretch>
                    </p:blipFill>
                    <p:spPr>
                      <a:xfrm>
                        <a:off x="6083830" y="3512367"/>
                        <a:ext cx="1325563" cy="682625"/>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576996505"/>
              </p:ext>
            </p:extLst>
          </p:nvPr>
        </p:nvGraphicFramePr>
        <p:xfrm>
          <a:off x="8022144" y="2545082"/>
          <a:ext cx="290805" cy="407994"/>
        </p:xfrm>
        <a:graphic>
          <a:graphicData uri="http://schemas.openxmlformats.org/presentationml/2006/ole">
            <mc:AlternateContent xmlns:mc="http://schemas.openxmlformats.org/markup-compatibility/2006">
              <mc:Choice xmlns:v="urn:schemas-microsoft-com:vml" Requires="v">
                <p:oleObj spid="_x0000_s2253325" name="Equation" r:id="rId18" imgW="190500" imgH="266700" progId="Equation.DSMT4">
                  <p:embed/>
                </p:oleObj>
              </mc:Choice>
              <mc:Fallback>
                <p:oleObj name="Equation" r:id="rId18" imgW="190500" imgH="266700" progId="Equation.DSMT4">
                  <p:embed/>
                  <p:pic>
                    <p:nvPicPr>
                      <p:cNvPr id="0" name=""/>
                      <p:cNvPicPr/>
                      <p:nvPr/>
                    </p:nvPicPr>
                    <p:blipFill>
                      <a:blip r:embed="rId7"/>
                      <a:stretch>
                        <a:fillRect/>
                      </a:stretch>
                    </p:blipFill>
                    <p:spPr>
                      <a:xfrm>
                        <a:off x="8022144" y="2545082"/>
                        <a:ext cx="290805" cy="407994"/>
                      </a:xfrm>
                      <a:prstGeom prst="rect">
                        <a:avLst/>
                      </a:prstGeom>
                    </p:spPr>
                  </p:pic>
                </p:oleObj>
              </mc:Fallback>
            </mc:AlternateContent>
          </a:graphicData>
        </a:graphic>
      </p:graphicFrame>
      <p:sp>
        <p:nvSpPr>
          <p:cNvPr id="22" name="TextBox 21"/>
          <p:cNvSpPr txBox="1"/>
          <p:nvPr/>
        </p:nvSpPr>
        <p:spPr>
          <a:xfrm>
            <a:off x="288711" y="4455722"/>
            <a:ext cx="8644822" cy="163121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Again, being clever: You know the electric field inside a conductor is zero, so the electric potential difference between any two points must be zero.  You also know that electric potential functions are continuous.  Evaluating the field for           right at      , we get the electric potential at the outside edge of the conductor, which must be the electric potential throughout the conductor.  That evaluation is:  </a:t>
            </a:r>
          </a:p>
        </p:txBody>
      </p:sp>
      <p:graphicFrame>
        <p:nvGraphicFramePr>
          <p:cNvPr id="24" name="Object 23"/>
          <p:cNvGraphicFramePr>
            <a:graphicFrameLocks noChangeAspect="1"/>
          </p:cNvGraphicFramePr>
          <p:nvPr>
            <p:extLst>
              <p:ext uri="{D42A27DB-BD31-4B8C-83A1-F6EECF244321}">
                <p14:modId xmlns:p14="http://schemas.microsoft.com/office/powerpoint/2010/main" val="3897080917"/>
              </p:ext>
            </p:extLst>
          </p:nvPr>
        </p:nvGraphicFramePr>
        <p:xfrm>
          <a:off x="7700666" y="5071609"/>
          <a:ext cx="569912" cy="387350"/>
        </p:xfrm>
        <a:graphic>
          <a:graphicData uri="http://schemas.openxmlformats.org/presentationml/2006/ole">
            <mc:AlternateContent xmlns:mc="http://schemas.openxmlformats.org/markup-compatibility/2006">
              <mc:Choice xmlns:v="urn:schemas-microsoft-com:vml" Requires="v">
                <p:oleObj spid="_x0000_s2253326" name="Equation" r:id="rId19" imgW="393700" imgH="266700" progId="Equation.DSMT4">
                  <p:embed/>
                </p:oleObj>
              </mc:Choice>
              <mc:Fallback>
                <p:oleObj name="Equation" r:id="rId19" imgW="393700" imgH="266700" progId="Equation.DSMT4">
                  <p:embed/>
                  <p:pic>
                    <p:nvPicPr>
                      <p:cNvPr id="0" name=""/>
                      <p:cNvPicPr/>
                      <p:nvPr/>
                    </p:nvPicPr>
                    <p:blipFill>
                      <a:blip r:embed="rId20"/>
                      <a:stretch>
                        <a:fillRect/>
                      </a:stretch>
                    </p:blipFill>
                    <p:spPr>
                      <a:xfrm>
                        <a:off x="7700666" y="5071609"/>
                        <a:ext cx="569912" cy="387350"/>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765584474"/>
              </p:ext>
            </p:extLst>
          </p:nvPr>
        </p:nvGraphicFramePr>
        <p:xfrm>
          <a:off x="635027" y="5389660"/>
          <a:ext cx="290805" cy="407994"/>
        </p:xfrm>
        <a:graphic>
          <a:graphicData uri="http://schemas.openxmlformats.org/presentationml/2006/ole">
            <mc:AlternateContent xmlns:mc="http://schemas.openxmlformats.org/markup-compatibility/2006">
              <mc:Choice xmlns:v="urn:schemas-microsoft-com:vml" Requires="v">
                <p:oleObj spid="_x0000_s2253327" name="Equation" r:id="rId21" imgW="190500" imgH="266700" progId="Equation.DSMT4">
                  <p:embed/>
                </p:oleObj>
              </mc:Choice>
              <mc:Fallback>
                <p:oleObj name="Equation" r:id="rId21" imgW="190500" imgH="266700" progId="Equation.DSMT4">
                  <p:embed/>
                  <p:pic>
                    <p:nvPicPr>
                      <p:cNvPr id="0" name=""/>
                      <p:cNvPicPr/>
                      <p:nvPr/>
                    </p:nvPicPr>
                    <p:blipFill>
                      <a:blip r:embed="rId7"/>
                      <a:stretch>
                        <a:fillRect/>
                      </a:stretch>
                    </p:blipFill>
                    <p:spPr>
                      <a:xfrm>
                        <a:off x="635027" y="5389660"/>
                        <a:ext cx="290805" cy="407994"/>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2974904700"/>
              </p:ext>
            </p:extLst>
          </p:nvPr>
        </p:nvGraphicFramePr>
        <p:xfrm>
          <a:off x="6975708" y="5924935"/>
          <a:ext cx="1398587" cy="682625"/>
        </p:xfrm>
        <a:graphic>
          <a:graphicData uri="http://schemas.openxmlformats.org/presentationml/2006/ole">
            <mc:AlternateContent xmlns:mc="http://schemas.openxmlformats.org/markup-compatibility/2006">
              <mc:Choice xmlns:v="urn:schemas-microsoft-com:vml" Requires="v">
                <p:oleObj spid="_x0000_s2253328" name="Equation" r:id="rId22" imgW="965200" imgH="469900" progId="Equation.DSMT4">
                  <p:embed/>
                </p:oleObj>
              </mc:Choice>
              <mc:Fallback>
                <p:oleObj name="Equation" r:id="rId22" imgW="965200" imgH="469900" progId="Equation.DSMT4">
                  <p:embed/>
                  <p:pic>
                    <p:nvPicPr>
                      <p:cNvPr id="0" name=""/>
                      <p:cNvPicPr/>
                      <p:nvPr/>
                    </p:nvPicPr>
                    <p:blipFill>
                      <a:blip r:embed="rId23"/>
                      <a:stretch>
                        <a:fillRect/>
                      </a:stretch>
                    </p:blipFill>
                    <p:spPr>
                      <a:xfrm>
                        <a:off x="6975708" y="5924935"/>
                        <a:ext cx="1398587" cy="682625"/>
                      </a:xfrm>
                      <a:prstGeom prst="rect">
                        <a:avLst/>
                      </a:prstGeom>
                    </p:spPr>
                  </p:pic>
                </p:oleObj>
              </mc:Fallback>
            </mc:AlternateContent>
          </a:graphicData>
        </a:graphic>
      </p:graphicFrame>
    </p:spTree>
    <p:extLst>
      <p:ext uri="{BB962C8B-B14F-4D97-AF65-F5344CB8AC3E}">
        <p14:creationId xmlns:p14="http://schemas.microsoft.com/office/powerpoint/2010/main" val="30564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dissolve">
                                      <p:cBhvr>
                                        <p:cTn id="10" dur="500"/>
                                        <p:tgtEl>
                                          <p:spTgt spid="21"/>
                                        </p:tgtEl>
                                      </p:cBhvr>
                                    </p:animEffect>
                                  </p:childTnLst>
                                </p:cTn>
                              </p:par>
                              <p:par>
                                <p:cTn id="11" presetID="9"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ssolv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dissolve">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dissolve">
                                      <p:cBhvr>
                                        <p:cTn id="23" dur="500"/>
                                        <p:tgtEl>
                                          <p:spTgt spid="24"/>
                                        </p:tgtEl>
                                      </p:cBhvr>
                                    </p:animEffect>
                                  </p:childTnLst>
                                </p:cTn>
                              </p:par>
                              <p:par>
                                <p:cTn id="24" presetID="9"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dissolve">
                                      <p:cBhvr>
                                        <p:cTn id="26" dur="500"/>
                                        <p:tgtEl>
                                          <p:spTgt spid="25"/>
                                        </p:tgtEl>
                                      </p:cBhvr>
                                    </p:animEffect>
                                  </p:childTnLst>
                                </p:cTn>
                              </p:par>
                              <p:par>
                                <p:cTn id="27" presetID="9"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dissolve">
                                      <p:cBhvr>
                                        <p:cTn id="29" dur="500"/>
                                        <p:tgtEl>
                                          <p:spTgt spid="26"/>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Box 23"/>
          <p:cNvSpPr txBox="1"/>
          <p:nvPr/>
        </p:nvSpPr>
        <p:spPr>
          <a:xfrm>
            <a:off x="294582" y="3886977"/>
            <a:ext cx="8814584"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The problem with this is that this function, evaluated at            yields</a:t>
            </a:r>
          </a:p>
        </p:txBody>
      </p:sp>
      <p:sp>
        <p:nvSpPr>
          <p:cNvPr id="21" name="TextBox 20"/>
          <p:cNvSpPr txBox="1"/>
          <p:nvPr/>
        </p:nvSpPr>
        <p:spPr>
          <a:xfrm>
            <a:off x="295978" y="2498895"/>
            <a:ext cx="8644822"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And conclude that because the electric field is that of a point charge, the electric potential must be that of a point charge, or</a:t>
            </a: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47.)</a:t>
            </a:r>
          </a:p>
        </p:txBody>
      </p:sp>
      <p:cxnSp>
        <p:nvCxnSpPr>
          <p:cNvPr id="30" name="Straight Arrow Connector 29"/>
          <p:cNvCxnSpPr/>
          <p:nvPr/>
        </p:nvCxnSpPr>
        <p:spPr>
          <a:xfrm flipV="1">
            <a:off x="7800053" y="1130300"/>
            <a:ext cx="391447" cy="377718"/>
          </a:xfrm>
          <a:prstGeom prst="straightConnector1">
            <a:avLst/>
          </a:prstGeom>
          <a:ln w="1270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aphicFrame>
        <p:nvGraphicFramePr>
          <p:cNvPr id="19" name="Object 18"/>
          <p:cNvGraphicFramePr>
            <a:graphicFrameLocks noChangeAspect="1"/>
          </p:cNvGraphicFramePr>
          <p:nvPr>
            <p:extLst>
              <p:ext uri="{D42A27DB-BD31-4B8C-83A1-F6EECF244321}">
                <p14:modId xmlns:p14="http://schemas.microsoft.com/office/powerpoint/2010/main" val="3750536775"/>
              </p:ext>
            </p:extLst>
          </p:nvPr>
        </p:nvGraphicFramePr>
        <p:xfrm>
          <a:off x="6103939" y="3868240"/>
          <a:ext cx="600075" cy="409575"/>
        </p:xfrm>
        <a:graphic>
          <a:graphicData uri="http://schemas.openxmlformats.org/presentationml/2006/ole">
            <mc:AlternateContent xmlns:mc="http://schemas.openxmlformats.org/markup-compatibility/2006">
              <mc:Choice xmlns:v="urn:schemas-microsoft-com:vml" Requires="v">
                <p:oleObj spid="_x0000_s2282879" name="Equation" r:id="rId4" imgW="393700" imgH="266700" progId="Equation.DSMT4">
                  <p:embed/>
                </p:oleObj>
              </mc:Choice>
              <mc:Fallback>
                <p:oleObj name="Equation" r:id="rId4" imgW="393700" imgH="266700" progId="Equation.DSMT4">
                  <p:embed/>
                  <p:pic>
                    <p:nvPicPr>
                      <p:cNvPr id="0" name=""/>
                      <p:cNvPicPr/>
                      <p:nvPr/>
                    </p:nvPicPr>
                    <p:blipFill>
                      <a:blip r:embed="rId5"/>
                      <a:stretch>
                        <a:fillRect/>
                      </a:stretch>
                    </p:blipFill>
                    <p:spPr>
                      <a:xfrm>
                        <a:off x="6103939" y="3868240"/>
                        <a:ext cx="600075" cy="409575"/>
                      </a:xfrm>
                      <a:prstGeom prst="rect">
                        <a:avLst/>
                      </a:prstGeom>
                    </p:spPr>
                  </p:pic>
                </p:oleObj>
              </mc:Fallback>
            </mc:AlternateContent>
          </a:graphicData>
        </a:graphic>
      </p:graphicFrame>
      <p:sp>
        <p:nvSpPr>
          <p:cNvPr id="2" name="Donut 1"/>
          <p:cNvSpPr/>
          <p:nvPr/>
        </p:nvSpPr>
        <p:spPr>
          <a:xfrm>
            <a:off x="6888665" y="587219"/>
            <a:ext cx="1822776" cy="1822776"/>
          </a:xfrm>
          <a:prstGeom prst="donut">
            <a:avLst>
              <a:gd name="adj" fmla="val 19426"/>
            </a:avLst>
          </a:prstGeom>
          <a:solidFill>
            <a:srgbClr val="FFFF00"/>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1930755331"/>
              </p:ext>
            </p:extLst>
          </p:nvPr>
        </p:nvGraphicFramePr>
        <p:xfrm>
          <a:off x="7731340" y="960903"/>
          <a:ext cx="290805" cy="407994"/>
        </p:xfrm>
        <a:graphic>
          <a:graphicData uri="http://schemas.openxmlformats.org/presentationml/2006/ole">
            <mc:AlternateContent xmlns:mc="http://schemas.openxmlformats.org/markup-compatibility/2006">
              <mc:Choice xmlns:v="urn:schemas-microsoft-com:vml" Requires="v">
                <p:oleObj spid="_x0000_s2282880" name="Equation" r:id="rId6" imgW="190500" imgH="266700" progId="Equation.DSMT4">
                  <p:embed/>
                </p:oleObj>
              </mc:Choice>
              <mc:Fallback>
                <p:oleObj name="Equation" r:id="rId6" imgW="190500" imgH="266700" progId="Equation.DSMT4">
                  <p:embed/>
                  <p:pic>
                    <p:nvPicPr>
                      <p:cNvPr id="0" name=""/>
                      <p:cNvPicPr/>
                      <p:nvPr/>
                    </p:nvPicPr>
                    <p:blipFill>
                      <a:blip r:embed="rId7"/>
                      <a:stretch>
                        <a:fillRect/>
                      </a:stretch>
                    </p:blipFill>
                    <p:spPr>
                      <a:xfrm>
                        <a:off x="7731340" y="960903"/>
                        <a:ext cx="290805" cy="407994"/>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2764912327"/>
              </p:ext>
            </p:extLst>
          </p:nvPr>
        </p:nvGraphicFramePr>
        <p:xfrm>
          <a:off x="8369836" y="1441146"/>
          <a:ext cx="290805" cy="407994"/>
        </p:xfrm>
        <a:graphic>
          <a:graphicData uri="http://schemas.openxmlformats.org/presentationml/2006/ole">
            <mc:AlternateContent xmlns:mc="http://schemas.openxmlformats.org/markup-compatibility/2006">
              <mc:Choice xmlns:v="urn:schemas-microsoft-com:vml" Requires="v">
                <p:oleObj spid="_x0000_s2282881" name="Equation" r:id="rId8" imgW="190500" imgH="266700" progId="Equation.DSMT4">
                  <p:embed/>
                </p:oleObj>
              </mc:Choice>
              <mc:Fallback>
                <p:oleObj name="Equation" r:id="rId8" imgW="190500" imgH="266700" progId="Equation.DSMT4">
                  <p:embed/>
                  <p:pic>
                    <p:nvPicPr>
                      <p:cNvPr id="0" name=""/>
                      <p:cNvPicPr/>
                      <p:nvPr/>
                    </p:nvPicPr>
                    <p:blipFill>
                      <a:blip r:embed="rId9"/>
                      <a:stretch>
                        <a:fillRect/>
                      </a:stretch>
                    </p:blipFill>
                    <p:spPr>
                      <a:xfrm>
                        <a:off x="8369836" y="1441146"/>
                        <a:ext cx="290805" cy="407994"/>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1168632425"/>
              </p:ext>
            </p:extLst>
          </p:nvPr>
        </p:nvGraphicFramePr>
        <p:xfrm>
          <a:off x="7693690" y="1361969"/>
          <a:ext cx="212725" cy="292100"/>
        </p:xfrm>
        <a:graphic>
          <a:graphicData uri="http://schemas.openxmlformats.org/presentationml/2006/ole">
            <mc:AlternateContent xmlns:mc="http://schemas.openxmlformats.org/markup-compatibility/2006">
              <mc:Choice xmlns:v="urn:schemas-microsoft-com:vml" Requires="v">
                <p:oleObj spid="_x0000_s2282882" name="Equation" r:id="rId10" imgW="139700" imgH="190500" progId="Equation.DSMT4">
                  <p:embed/>
                </p:oleObj>
              </mc:Choice>
              <mc:Fallback>
                <p:oleObj name="Equation" r:id="rId10" imgW="139700" imgH="190500" progId="Equation.DSMT4">
                  <p:embed/>
                  <p:pic>
                    <p:nvPicPr>
                      <p:cNvPr id="0" name=""/>
                      <p:cNvPicPr/>
                      <p:nvPr/>
                    </p:nvPicPr>
                    <p:blipFill>
                      <a:blip r:embed="rId11"/>
                      <a:stretch>
                        <a:fillRect/>
                      </a:stretch>
                    </p:blipFill>
                    <p:spPr>
                      <a:xfrm>
                        <a:off x="7693690" y="1361969"/>
                        <a:ext cx="212725" cy="292100"/>
                      </a:xfrm>
                      <a:prstGeom prst="rect">
                        <a:avLst/>
                      </a:prstGeom>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4240658117"/>
              </p:ext>
            </p:extLst>
          </p:nvPr>
        </p:nvGraphicFramePr>
        <p:xfrm>
          <a:off x="804215" y="395798"/>
          <a:ext cx="817270" cy="382841"/>
        </p:xfrm>
        <a:graphic>
          <a:graphicData uri="http://schemas.openxmlformats.org/presentationml/2006/ole">
            <mc:AlternateContent xmlns:mc="http://schemas.openxmlformats.org/markup-compatibility/2006">
              <mc:Choice xmlns:v="urn:schemas-microsoft-com:vml" Requires="v">
                <p:oleObj spid="_x0000_s2282883" name="Equation" r:id="rId12" imgW="571500" imgH="266700" progId="Equation.DSMT4">
                  <p:embed/>
                </p:oleObj>
              </mc:Choice>
              <mc:Fallback>
                <p:oleObj name="Equation" r:id="rId12" imgW="571500" imgH="266700" progId="Equation.DSMT4">
                  <p:embed/>
                  <p:pic>
                    <p:nvPicPr>
                      <p:cNvPr id="0" name=""/>
                      <p:cNvPicPr/>
                      <p:nvPr/>
                    </p:nvPicPr>
                    <p:blipFill>
                      <a:blip r:embed="rId13"/>
                      <a:stretch>
                        <a:fillRect/>
                      </a:stretch>
                    </p:blipFill>
                    <p:spPr>
                      <a:xfrm>
                        <a:off x="804215" y="395798"/>
                        <a:ext cx="817270" cy="382841"/>
                      </a:xfrm>
                      <a:prstGeom prst="rect">
                        <a:avLst/>
                      </a:prstGeom>
                    </p:spPr>
                  </p:pic>
                </p:oleObj>
              </mc:Fallback>
            </mc:AlternateContent>
          </a:graphicData>
        </a:graphic>
      </p:graphicFrame>
      <p:cxnSp>
        <p:nvCxnSpPr>
          <p:cNvPr id="31" name="Straight Arrow Connector 30"/>
          <p:cNvCxnSpPr>
            <a:endCxn id="2" idx="6"/>
          </p:cNvCxnSpPr>
          <p:nvPr/>
        </p:nvCxnSpPr>
        <p:spPr>
          <a:xfrm flipV="1">
            <a:off x="7774653" y="1498607"/>
            <a:ext cx="936788" cy="9412"/>
          </a:xfrm>
          <a:prstGeom prst="straightConnector1">
            <a:avLst/>
          </a:prstGeom>
          <a:ln w="1270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94582" y="785488"/>
            <a:ext cx="6592685" cy="101566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This is where things get tricky.  </a:t>
            </a:r>
          </a:p>
          <a:p>
            <a:r>
              <a:rPr lang="en-US" sz="2000" dirty="0">
                <a:latin typeface="Times New Roman" panose="02020603050405020304" pitchFamily="18" charset="0"/>
                <a:cs typeface="Times New Roman" panose="02020603050405020304" pitchFamily="18" charset="0"/>
              </a:rPr>
              <a:t>The temptation is to look at hollow region in which </a:t>
            </a:r>
            <a:r>
              <a:rPr lang="en-US" sz="2000" dirty="0">
                <a:solidFill>
                  <a:srgbClr val="FF0000"/>
                </a:solidFill>
                <a:latin typeface="Times New Roman" panose="02020603050405020304" pitchFamily="18" charset="0"/>
                <a:cs typeface="Times New Roman" panose="02020603050405020304" pitchFamily="18" charset="0"/>
              </a:rPr>
              <a:t>Q </a:t>
            </a:r>
            <a:r>
              <a:rPr lang="en-US" sz="2000" dirty="0">
                <a:latin typeface="Times New Roman" panose="02020603050405020304" pitchFamily="18" charset="0"/>
                <a:cs typeface="Times New Roman" panose="02020603050405020304" pitchFamily="18" charset="0"/>
              </a:rPr>
              <a:t>resides, think, “That’s a point charge with an electric field equal to:</a:t>
            </a:r>
          </a:p>
        </p:txBody>
      </p:sp>
      <p:graphicFrame>
        <p:nvGraphicFramePr>
          <p:cNvPr id="17" name="Object 16"/>
          <p:cNvGraphicFramePr>
            <a:graphicFrameLocks noChangeAspect="1"/>
          </p:cNvGraphicFramePr>
          <p:nvPr>
            <p:extLst>
              <p:ext uri="{D42A27DB-BD31-4B8C-83A1-F6EECF244321}">
                <p14:modId xmlns:p14="http://schemas.microsoft.com/office/powerpoint/2010/main" val="2099574208"/>
              </p:ext>
            </p:extLst>
          </p:nvPr>
        </p:nvGraphicFramePr>
        <p:xfrm>
          <a:off x="3109913" y="1785938"/>
          <a:ext cx="1400175" cy="682625"/>
        </p:xfrm>
        <a:graphic>
          <a:graphicData uri="http://schemas.openxmlformats.org/presentationml/2006/ole">
            <mc:AlternateContent xmlns:mc="http://schemas.openxmlformats.org/markup-compatibility/2006">
              <mc:Choice xmlns:v="urn:schemas-microsoft-com:vml" Requires="v">
                <p:oleObj spid="_x0000_s2282884" name="Equation" r:id="rId14" imgW="965200" imgH="469900" progId="Equation.DSMT4">
                  <p:embed/>
                </p:oleObj>
              </mc:Choice>
              <mc:Fallback>
                <p:oleObj name="Equation" r:id="rId14" imgW="965200" imgH="469900" progId="Equation.DSMT4">
                  <p:embed/>
                  <p:pic>
                    <p:nvPicPr>
                      <p:cNvPr id="0" name=""/>
                      <p:cNvPicPr/>
                      <p:nvPr/>
                    </p:nvPicPr>
                    <p:blipFill>
                      <a:blip r:embed="rId15"/>
                      <a:stretch>
                        <a:fillRect/>
                      </a:stretch>
                    </p:blipFill>
                    <p:spPr>
                      <a:xfrm>
                        <a:off x="3109913" y="1785938"/>
                        <a:ext cx="1400175" cy="682625"/>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49217153"/>
              </p:ext>
            </p:extLst>
          </p:nvPr>
        </p:nvGraphicFramePr>
        <p:xfrm>
          <a:off x="3298825" y="3206781"/>
          <a:ext cx="1325563" cy="682625"/>
        </p:xfrm>
        <a:graphic>
          <a:graphicData uri="http://schemas.openxmlformats.org/presentationml/2006/ole">
            <mc:AlternateContent xmlns:mc="http://schemas.openxmlformats.org/markup-compatibility/2006">
              <mc:Choice xmlns:v="urn:schemas-microsoft-com:vml" Requires="v">
                <p:oleObj spid="_x0000_s2282885" name="Equation" r:id="rId16" imgW="914400" imgH="469900" progId="Equation.DSMT4">
                  <p:embed/>
                </p:oleObj>
              </mc:Choice>
              <mc:Fallback>
                <p:oleObj name="Equation" r:id="rId16" imgW="914400" imgH="469900" progId="Equation.DSMT4">
                  <p:embed/>
                  <p:pic>
                    <p:nvPicPr>
                      <p:cNvPr id="0" name=""/>
                      <p:cNvPicPr/>
                      <p:nvPr/>
                    </p:nvPicPr>
                    <p:blipFill>
                      <a:blip r:embed="rId17"/>
                      <a:stretch>
                        <a:fillRect/>
                      </a:stretch>
                    </p:blipFill>
                    <p:spPr>
                      <a:xfrm>
                        <a:off x="3298825" y="3206781"/>
                        <a:ext cx="1325563" cy="682625"/>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1546637664"/>
              </p:ext>
            </p:extLst>
          </p:nvPr>
        </p:nvGraphicFramePr>
        <p:xfrm>
          <a:off x="7437151" y="3802063"/>
          <a:ext cx="1398588" cy="682625"/>
        </p:xfrm>
        <a:graphic>
          <a:graphicData uri="http://schemas.openxmlformats.org/presentationml/2006/ole">
            <mc:AlternateContent xmlns:mc="http://schemas.openxmlformats.org/markup-compatibility/2006">
              <mc:Choice xmlns:v="urn:schemas-microsoft-com:vml" Requires="v">
                <p:oleObj spid="_x0000_s2282886" name="Equation" r:id="rId18" imgW="965200" imgH="469900" progId="Equation.DSMT4">
                  <p:embed/>
                </p:oleObj>
              </mc:Choice>
              <mc:Fallback>
                <p:oleObj name="Equation" r:id="rId18" imgW="965200" imgH="469900" progId="Equation.DSMT4">
                  <p:embed/>
                  <p:pic>
                    <p:nvPicPr>
                      <p:cNvPr id="0" name=""/>
                      <p:cNvPicPr/>
                      <p:nvPr/>
                    </p:nvPicPr>
                    <p:blipFill>
                      <a:blip r:embed="rId19"/>
                      <a:stretch>
                        <a:fillRect/>
                      </a:stretch>
                    </p:blipFill>
                    <p:spPr>
                      <a:xfrm>
                        <a:off x="7437151" y="3802063"/>
                        <a:ext cx="1398588" cy="682625"/>
                      </a:xfrm>
                      <a:prstGeom prst="rect">
                        <a:avLst/>
                      </a:prstGeom>
                    </p:spPr>
                  </p:pic>
                </p:oleObj>
              </mc:Fallback>
            </mc:AlternateContent>
          </a:graphicData>
        </a:graphic>
      </p:graphicFrame>
      <p:sp>
        <p:nvSpPr>
          <p:cNvPr id="26" name="TextBox 25"/>
          <p:cNvSpPr txBox="1"/>
          <p:nvPr/>
        </p:nvSpPr>
        <p:spPr>
          <a:xfrm>
            <a:off x="294582" y="4422997"/>
            <a:ext cx="8644822"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But this is part of the conductor, and we’ve already concluded that the electric potential has to be                        inside the conductor. </a:t>
            </a:r>
          </a:p>
        </p:txBody>
      </p:sp>
      <p:graphicFrame>
        <p:nvGraphicFramePr>
          <p:cNvPr id="27" name="Object 26"/>
          <p:cNvGraphicFramePr>
            <a:graphicFrameLocks noChangeAspect="1"/>
          </p:cNvGraphicFramePr>
          <p:nvPr>
            <p:extLst>
              <p:ext uri="{D42A27DB-BD31-4B8C-83A1-F6EECF244321}">
                <p14:modId xmlns:p14="http://schemas.microsoft.com/office/powerpoint/2010/main" val="876174141"/>
              </p:ext>
            </p:extLst>
          </p:nvPr>
        </p:nvGraphicFramePr>
        <p:xfrm>
          <a:off x="2292088" y="4645377"/>
          <a:ext cx="1398587" cy="682625"/>
        </p:xfrm>
        <a:graphic>
          <a:graphicData uri="http://schemas.openxmlformats.org/presentationml/2006/ole">
            <mc:AlternateContent xmlns:mc="http://schemas.openxmlformats.org/markup-compatibility/2006">
              <mc:Choice xmlns:v="urn:schemas-microsoft-com:vml" Requires="v">
                <p:oleObj spid="_x0000_s2282887" name="Equation" r:id="rId20" imgW="965200" imgH="469900" progId="Equation.DSMT4">
                  <p:embed/>
                </p:oleObj>
              </mc:Choice>
              <mc:Fallback>
                <p:oleObj name="Equation" r:id="rId20" imgW="965200" imgH="469900" progId="Equation.DSMT4">
                  <p:embed/>
                  <p:pic>
                    <p:nvPicPr>
                      <p:cNvPr id="0" name=""/>
                      <p:cNvPicPr/>
                      <p:nvPr/>
                    </p:nvPicPr>
                    <p:blipFill>
                      <a:blip r:embed="rId21"/>
                      <a:stretch>
                        <a:fillRect/>
                      </a:stretch>
                    </p:blipFill>
                    <p:spPr>
                      <a:xfrm>
                        <a:off x="2292088" y="4645377"/>
                        <a:ext cx="1398587" cy="682625"/>
                      </a:xfrm>
                      <a:prstGeom prst="rect">
                        <a:avLst/>
                      </a:prstGeom>
                    </p:spPr>
                  </p:pic>
                </p:oleObj>
              </mc:Fallback>
            </mc:AlternateContent>
          </a:graphicData>
        </a:graphic>
      </p:graphicFrame>
      <p:sp>
        <p:nvSpPr>
          <p:cNvPr id="32" name="TextBox 31"/>
          <p:cNvSpPr txBox="1"/>
          <p:nvPr/>
        </p:nvSpPr>
        <p:spPr>
          <a:xfrm>
            <a:off x="294581" y="5399968"/>
            <a:ext cx="8814585"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So what gives?</a:t>
            </a:r>
          </a:p>
        </p:txBody>
      </p:sp>
    </p:spTree>
    <p:extLst>
      <p:ext uri="{BB962C8B-B14F-4D97-AF65-F5344CB8AC3E}">
        <p14:creationId xmlns:p14="http://schemas.microsoft.com/office/powerpoint/2010/main" val="20663883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 name="TextBox 20"/>
          <p:cNvSpPr txBox="1"/>
          <p:nvPr/>
        </p:nvSpPr>
        <p:spPr>
          <a:xfrm>
            <a:off x="295977" y="2371895"/>
            <a:ext cx="5801609" cy="707886"/>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Electric potentials</a:t>
            </a:r>
            <a:r>
              <a:rPr lang="en-US" sz="2000" dirty="0">
                <a:latin typeface="Times New Roman" panose="02020603050405020304" pitchFamily="18" charset="0"/>
                <a:cs typeface="Times New Roman" panose="02020603050405020304" pitchFamily="18" charset="0"/>
              </a:rPr>
              <a:t> aren’t like that.  They are simply inverse distance functions , or</a:t>
            </a: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48.)</a:t>
            </a:r>
          </a:p>
        </p:txBody>
      </p:sp>
      <p:cxnSp>
        <p:nvCxnSpPr>
          <p:cNvPr id="30" name="Straight Arrow Connector 29"/>
          <p:cNvCxnSpPr/>
          <p:nvPr/>
        </p:nvCxnSpPr>
        <p:spPr>
          <a:xfrm flipV="1">
            <a:off x="8029412" y="1000590"/>
            <a:ext cx="391447" cy="377718"/>
          </a:xfrm>
          <a:prstGeom prst="straightConnector1">
            <a:avLst/>
          </a:prstGeom>
          <a:ln w="1270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2" name="Donut 1"/>
          <p:cNvSpPr/>
          <p:nvPr/>
        </p:nvSpPr>
        <p:spPr>
          <a:xfrm>
            <a:off x="7118024" y="457509"/>
            <a:ext cx="1822776" cy="1822776"/>
          </a:xfrm>
          <a:prstGeom prst="donut">
            <a:avLst>
              <a:gd name="adj" fmla="val 19426"/>
            </a:avLst>
          </a:prstGeom>
          <a:solidFill>
            <a:srgbClr val="FFFF00"/>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1089962116"/>
              </p:ext>
            </p:extLst>
          </p:nvPr>
        </p:nvGraphicFramePr>
        <p:xfrm>
          <a:off x="7960699" y="831193"/>
          <a:ext cx="290805" cy="407994"/>
        </p:xfrm>
        <a:graphic>
          <a:graphicData uri="http://schemas.openxmlformats.org/presentationml/2006/ole">
            <mc:AlternateContent xmlns:mc="http://schemas.openxmlformats.org/markup-compatibility/2006">
              <mc:Choice xmlns:v="urn:schemas-microsoft-com:vml" Requires="v">
                <p:oleObj spid="_x0000_s2283804" name="Equation" r:id="rId4" imgW="190500" imgH="266700" progId="Equation.DSMT4">
                  <p:embed/>
                </p:oleObj>
              </mc:Choice>
              <mc:Fallback>
                <p:oleObj name="Equation" r:id="rId4" imgW="190500" imgH="266700" progId="Equation.DSMT4">
                  <p:embed/>
                  <p:pic>
                    <p:nvPicPr>
                      <p:cNvPr id="0" name=""/>
                      <p:cNvPicPr/>
                      <p:nvPr/>
                    </p:nvPicPr>
                    <p:blipFill>
                      <a:blip r:embed="rId5"/>
                      <a:stretch>
                        <a:fillRect/>
                      </a:stretch>
                    </p:blipFill>
                    <p:spPr>
                      <a:xfrm>
                        <a:off x="7960699" y="831193"/>
                        <a:ext cx="290805" cy="407994"/>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3806386243"/>
              </p:ext>
            </p:extLst>
          </p:nvPr>
        </p:nvGraphicFramePr>
        <p:xfrm>
          <a:off x="8599195" y="1311436"/>
          <a:ext cx="290805" cy="407994"/>
        </p:xfrm>
        <a:graphic>
          <a:graphicData uri="http://schemas.openxmlformats.org/presentationml/2006/ole">
            <mc:AlternateContent xmlns:mc="http://schemas.openxmlformats.org/markup-compatibility/2006">
              <mc:Choice xmlns:v="urn:schemas-microsoft-com:vml" Requires="v">
                <p:oleObj spid="_x0000_s2283805" name="Equation" r:id="rId6" imgW="190500" imgH="266700" progId="Equation.DSMT4">
                  <p:embed/>
                </p:oleObj>
              </mc:Choice>
              <mc:Fallback>
                <p:oleObj name="Equation" r:id="rId6" imgW="190500" imgH="266700" progId="Equation.DSMT4">
                  <p:embed/>
                  <p:pic>
                    <p:nvPicPr>
                      <p:cNvPr id="0" name=""/>
                      <p:cNvPicPr/>
                      <p:nvPr/>
                    </p:nvPicPr>
                    <p:blipFill>
                      <a:blip r:embed="rId7"/>
                      <a:stretch>
                        <a:fillRect/>
                      </a:stretch>
                    </p:blipFill>
                    <p:spPr>
                      <a:xfrm>
                        <a:off x="8599195" y="1311436"/>
                        <a:ext cx="290805" cy="407994"/>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2976991353"/>
              </p:ext>
            </p:extLst>
          </p:nvPr>
        </p:nvGraphicFramePr>
        <p:xfrm>
          <a:off x="7923049" y="1232259"/>
          <a:ext cx="212725" cy="292100"/>
        </p:xfrm>
        <a:graphic>
          <a:graphicData uri="http://schemas.openxmlformats.org/presentationml/2006/ole">
            <mc:AlternateContent xmlns:mc="http://schemas.openxmlformats.org/markup-compatibility/2006">
              <mc:Choice xmlns:v="urn:schemas-microsoft-com:vml" Requires="v">
                <p:oleObj spid="_x0000_s2283806" name="Equation" r:id="rId8" imgW="139700" imgH="190500" progId="Equation.DSMT4">
                  <p:embed/>
                </p:oleObj>
              </mc:Choice>
              <mc:Fallback>
                <p:oleObj name="Equation" r:id="rId8" imgW="139700" imgH="190500" progId="Equation.DSMT4">
                  <p:embed/>
                  <p:pic>
                    <p:nvPicPr>
                      <p:cNvPr id="0" name=""/>
                      <p:cNvPicPr/>
                      <p:nvPr/>
                    </p:nvPicPr>
                    <p:blipFill>
                      <a:blip r:embed="rId9"/>
                      <a:stretch>
                        <a:fillRect/>
                      </a:stretch>
                    </p:blipFill>
                    <p:spPr>
                      <a:xfrm>
                        <a:off x="7923049" y="1232259"/>
                        <a:ext cx="212725" cy="292100"/>
                      </a:xfrm>
                      <a:prstGeom prst="rect">
                        <a:avLst/>
                      </a:prstGeom>
                    </p:spPr>
                  </p:pic>
                </p:oleObj>
              </mc:Fallback>
            </mc:AlternateContent>
          </a:graphicData>
        </a:graphic>
      </p:graphicFrame>
      <p:cxnSp>
        <p:nvCxnSpPr>
          <p:cNvPr id="31" name="Straight Arrow Connector 30"/>
          <p:cNvCxnSpPr>
            <a:endCxn id="2" idx="6"/>
          </p:cNvCxnSpPr>
          <p:nvPr/>
        </p:nvCxnSpPr>
        <p:spPr>
          <a:xfrm flipV="1">
            <a:off x="8004012" y="1368897"/>
            <a:ext cx="936788" cy="9412"/>
          </a:xfrm>
          <a:prstGeom prst="straightConnector1">
            <a:avLst/>
          </a:prstGeom>
          <a:ln w="1270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94581" y="517816"/>
            <a:ext cx="6823443" cy="163121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We know that for spherical symmetry, Gauss’s Law states that an electric field is generated only by the charge </a:t>
            </a:r>
            <a:r>
              <a:rPr lang="en-US" sz="2000" i="1" dirty="0">
                <a:latin typeface="Times New Roman" panose="02020603050405020304" pitchFamily="18" charset="0"/>
                <a:cs typeface="Times New Roman" panose="02020603050405020304" pitchFamily="18" charset="0"/>
              </a:rPr>
              <a:t>inside </a:t>
            </a:r>
            <a:r>
              <a:rPr lang="en-US" sz="2000" dirty="0">
                <a:latin typeface="Times New Roman" panose="02020603050405020304" pitchFamily="18" charset="0"/>
                <a:cs typeface="Times New Roman" panose="02020603050405020304" pitchFamily="18" charset="0"/>
              </a:rPr>
              <a:t>the sphere upon which the point of interest resides.  That is because the electric field generated by each individual points charges is an inverse square function in distance (i.e.,                          ) </a:t>
            </a:r>
          </a:p>
        </p:txBody>
      </p:sp>
      <p:graphicFrame>
        <p:nvGraphicFramePr>
          <p:cNvPr id="17" name="Object 16"/>
          <p:cNvGraphicFramePr>
            <a:graphicFrameLocks noChangeAspect="1"/>
          </p:cNvGraphicFramePr>
          <p:nvPr>
            <p:extLst>
              <p:ext uri="{D42A27DB-BD31-4B8C-83A1-F6EECF244321}">
                <p14:modId xmlns:p14="http://schemas.microsoft.com/office/powerpoint/2010/main" val="3281573734"/>
              </p:ext>
            </p:extLst>
          </p:nvPr>
        </p:nvGraphicFramePr>
        <p:xfrm>
          <a:off x="4572000" y="1697765"/>
          <a:ext cx="1400175" cy="682625"/>
        </p:xfrm>
        <a:graphic>
          <a:graphicData uri="http://schemas.openxmlformats.org/presentationml/2006/ole">
            <mc:AlternateContent xmlns:mc="http://schemas.openxmlformats.org/markup-compatibility/2006">
              <mc:Choice xmlns:v="urn:schemas-microsoft-com:vml" Requires="v">
                <p:oleObj spid="_x0000_s2283807" name="Equation" r:id="rId10" imgW="965200" imgH="469900" progId="Equation.DSMT4">
                  <p:embed/>
                </p:oleObj>
              </mc:Choice>
              <mc:Fallback>
                <p:oleObj name="Equation" r:id="rId10" imgW="965200" imgH="469900" progId="Equation.DSMT4">
                  <p:embed/>
                  <p:pic>
                    <p:nvPicPr>
                      <p:cNvPr id="0" name=""/>
                      <p:cNvPicPr/>
                      <p:nvPr/>
                    </p:nvPicPr>
                    <p:blipFill>
                      <a:blip r:embed="rId11"/>
                      <a:stretch>
                        <a:fillRect/>
                      </a:stretch>
                    </p:blipFill>
                    <p:spPr>
                      <a:xfrm>
                        <a:off x="4572000" y="1697765"/>
                        <a:ext cx="1400175" cy="682625"/>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2012592070"/>
              </p:ext>
            </p:extLst>
          </p:nvPr>
        </p:nvGraphicFramePr>
        <p:xfrm>
          <a:off x="3562349" y="2670345"/>
          <a:ext cx="1325563" cy="682625"/>
        </p:xfrm>
        <a:graphic>
          <a:graphicData uri="http://schemas.openxmlformats.org/presentationml/2006/ole">
            <mc:AlternateContent xmlns:mc="http://schemas.openxmlformats.org/markup-compatibility/2006">
              <mc:Choice xmlns:v="urn:schemas-microsoft-com:vml" Requires="v">
                <p:oleObj spid="_x0000_s2283808" name="Equation" r:id="rId12" imgW="914400" imgH="469900" progId="Equation.DSMT4">
                  <p:embed/>
                </p:oleObj>
              </mc:Choice>
              <mc:Fallback>
                <p:oleObj name="Equation" r:id="rId12" imgW="914400" imgH="469900" progId="Equation.DSMT4">
                  <p:embed/>
                  <p:pic>
                    <p:nvPicPr>
                      <p:cNvPr id="0" name=""/>
                      <p:cNvPicPr/>
                      <p:nvPr/>
                    </p:nvPicPr>
                    <p:blipFill>
                      <a:blip r:embed="rId13"/>
                      <a:stretch>
                        <a:fillRect/>
                      </a:stretch>
                    </p:blipFill>
                    <p:spPr>
                      <a:xfrm>
                        <a:off x="3562349" y="2670345"/>
                        <a:ext cx="1325563" cy="682625"/>
                      </a:xfrm>
                      <a:prstGeom prst="rect">
                        <a:avLst/>
                      </a:prstGeom>
                    </p:spPr>
                  </p:pic>
                </p:oleObj>
              </mc:Fallback>
            </mc:AlternateContent>
          </a:graphicData>
        </a:graphic>
      </p:graphicFrame>
      <p:sp>
        <p:nvSpPr>
          <p:cNvPr id="24" name="TextBox 23"/>
          <p:cNvSpPr txBox="1"/>
          <p:nvPr/>
        </p:nvSpPr>
        <p:spPr>
          <a:xfrm>
            <a:off x="294581" y="3311139"/>
            <a:ext cx="8644822" cy="132343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To get the electric potential function for a charge geometry that is spherical in nature, we not only have to consider the charge </a:t>
            </a:r>
            <a:r>
              <a:rPr lang="en-US" sz="2000" i="1" dirty="0">
                <a:latin typeface="Times New Roman" panose="02020603050405020304" pitchFamily="18" charset="0"/>
                <a:cs typeface="Times New Roman" panose="02020603050405020304" pitchFamily="18" charset="0"/>
              </a:rPr>
              <a:t>inside </a:t>
            </a:r>
            <a:r>
              <a:rPr lang="en-US" sz="2000" dirty="0">
                <a:latin typeface="Times New Roman" panose="02020603050405020304" pitchFamily="18" charset="0"/>
                <a:cs typeface="Times New Roman" panose="02020603050405020304" pitchFamily="18" charset="0"/>
              </a:rPr>
              <a:t>the sphere upon which the point of interest resides, we also have to consider the charge </a:t>
            </a:r>
            <a:r>
              <a:rPr lang="en-US" sz="2000" i="1" dirty="0">
                <a:latin typeface="Times New Roman" panose="02020603050405020304" pitchFamily="18" charset="0"/>
                <a:cs typeface="Times New Roman" panose="02020603050405020304" pitchFamily="18" charset="0"/>
              </a:rPr>
              <a:t>outside </a:t>
            </a:r>
            <a:r>
              <a:rPr lang="en-US" sz="2000" dirty="0">
                <a:latin typeface="Times New Roman" panose="02020603050405020304" pitchFamily="18" charset="0"/>
                <a:cs typeface="Times New Roman" panose="02020603050405020304" pitchFamily="18" charset="0"/>
              </a:rPr>
              <a:t>that sphere, also.  That means: </a:t>
            </a:r>
          </a:p>
        </p:txBody>
      </p:sp>
      <p:graphicFrame>
        <p:nvGraphicFramePr>
          <p:cNvPr id="23" name="Object 22"/>
          <p:cNvGraphicFramePr>
            <a:graphicFrameLocks noChangeAspect="1"/>
          </p:cNvGraphicFramePr>
          <p:nvPr>
            <p:extLst>
              <p:ext uri="{D42A27DB-BD31-4B8C-83A1-F6EECF244321}">
                <p14:modId xmlns:p14="http://schemas.microsoft.com/office/powerpoint/2010/main" val="1012838056"/>
              </p:ext>
            </p:extLst>
          </p:nvPr>
        </p:nvGraphicFramePr>
        <p:xfrm>
          <a:off x="1252538" y="4552920"/>
          <a:ext cx="6170612" cy="1646238"/>
        </p:xfrm>
        <a:graphic>
          <a:graphicData uri="http://schemas.openxmlformats.org/presentationml/2006/ole">
            <mc:AlternateContent xmlns:mc="http://schemas.openxmlformats.org/markup-compatibility/2006">
              <mc:Choice xmlns:v="urn:schemas-microsoft-com:vml" Requires="v">
                <p:oleObj spid="_x0000_s2283809" name="Equation" r:id="rId14" imgW="3683000" imgH="977900" progId="Equation.DSMT4">
                  <p:embed/>
                </p:oleObj>
              </mc:Choice>
              <mc:Fallback>
                <p:oleObj name="Equation" r:id="rId14" imgW="3683000" imgH="977900" progId="Equation.DSMT4">
                  <p:embed/>
                  <p:pic>
                    <p:nvPicPr>
                      <p:cNvPr id="0" name=""/>
                      <p:cNvPicPr/>
                      <p:nvPr/>
                    </p:nvPicPr>
                    <p:blipFill>
                      <a:blip r:embed="rId15"/>
                      <a:stretch>
                        <a:fillRect/>
                      </a:stretch>
                    </p:blipFill>
                    <p:spPr>
                      <a:xfrm>
                        <a:off x="1252538" y="4552920"/>
                        <a:ext cx="6170612" cy="1646238"/>
                      </a:xfrm>
                      <a:prstGeom prst="rect">
                        <a:avLst/>
                      </a:prstGeom>
                    </p:spPr>
                  </p:pic>
                </p:oleObj>
              </mc:Fallback>
            </mc:AlternateContent>
          </a:graphicData>
        </a:graphic>
      </p:graphicFrame>
      <p:cxnSp>
        <p:nvCxnSpPr>
          <p:cNvPr id="5" name="Straight Connector 4"/>
          <p:cNvCxnSpPr/>
          <p:nvPr/>
        </p:nvCxnSpPr>
        <p:spPr>
          <a:xfrm flipV="1">
            <a:off x="3797300" y="5664205"/>
            <a:ext cx="855663" cy="711200"/>
          </a:xfrm>
          <a:prstGeom prst="line">
            <a:avLst/>
          </a:pr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cxnSp>
      <p:graphicFrame>
        <p:nvGraphicFramePr>
          <p:cNvPr id="28" name="Object 27"/>
          <p:cNvGraphicFramePr>
            <a:graphicFrameLocks noChangeAspect="1"/>
          </p:cNvGraphicFramePr>
          <p:nvPr>
            <p:extLst>
              <p:ext uri="{D42A27DB-BD31-4B8C-83A1-F6EECF244321}">
                <p14:modId xmlns:p14="http://schemas.microsoft.com/office/powerpoint/2010/main" val="1082473718"/>
              </p:ext>
            </p:extLst>
          </p:nvPr>
        </p:nvGraphicFramePr>
        <p:xfrm>
          <a:off x="4691555" y="5534029"/>
          <a:ext cx="125904" cy="168275"/>
        </p:xfrm>
        <a:graphic>
          <a:graphicData uri="http://schemas.openxmlformats.org/presentationml/2006/ole">
            <mc:AlternateContent xmlns:mc="http://schemas.openxmlformats.org/markup-compatibility/2006">
              <mc:Choice xmlns:v="urn:schemas-microsoft-com:vml" Requires="v">
                <p:oleObj spid="_x0000_s2283810" name="Equation" r:id="rId16" imgW="114300" imgH="152400" progId="Equation.DSMT4">
                  <p:embed/>
                </p:oleObj>
              </mc:Choice>
              <mc:Fallback>
                <p:oleObj name="Equation" r:id="rId16" imgW="114300" imgH="152400" progId="Equation.DSMT4">
                  <p:embed/>
                  <p:pic>
                    <p:nvPicPr>
                      <p:cNvPr id="0" name=""/>
                      <p:cNvPicPr/>
                      <p:nvPr/>
                    </p:nvPicPr>
                    <p:blipFill>
                      <a:blip r:embed="rId17"/>
                      <a:stretch>
                        <a:fillRect/>
                      </a:stretch>
                    </p:blipFill>
                    <p:spPr>
                      <a:xfrm>
                        <a:off x="4691555" y="5534029"/>
                        <a:ext cx="125904" cy="168275"/>
                      </a:xfrm>
                      <a:prstGeom prst="rect">
                        <a:avLst/>
                      </a:prstGeom>
                    </p:spPr>
                  </p:pic>
                </p:oleObj>
              </mc:Fallback>
            </mc:AlternateContent>
          </a:graphicData>
        </a:graphic>
      </p:graphicFrame>
    </p:spTree>
    <p:extLst>
      <p:ext uri="{BB962C8B-B14F-4D97-AF65-F5344CB8AC3E}">
        <p14:creationId xmlns:p14="http://schemas.microsoft.com/office/powerpoint/2010/main" val="406387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8" name="Object 27"/>
          <p:cNvGraphicFramePr>
            <a:graphicFrameLocks noChangeAspect="1"/>
          </p:cNvGraphicFramePr>
          <p:nvPr>
            <p:extLst>
              <p:ext uri="{D42A27DB-BD31-4B8C-83A1-F6EECF244321}">
                <p14:modId xmlns:p14="http://schemas.microsoft.com/office/powerpoint/2010/main" val="194267234"/>
              </p:ext>
            </p:extLst>
          </p:nvPr>
        </p:nvGraphicFramePr>
        <p:xfrm>
          <a:off x="2336800" y="5245100"/>
          <a:ext cx="6835775" cy="1473200"/>
        </p:xfrm>
        <a:graphic>
          <a:graphicData uri="http://schemas.openxmlformats.org/presentationml/2006/ole">
            <mc:AlternateContent xmlns:mc="http://schemas.openxmlformats.org/markup-compatibility/2006">
              <mc:Choice xmlns:v="urn:schemas-microsoft-com:vml" Requires="v">
                <p:oleObj spid="_x0000_s2284835" name="Equation" r:id="rId4" imgW="4381500" imgH="939800" progId="Equation.DSMT4">
                  <p:embed/>
                </p:oleObj>
              </mc:Choice>
              <mc:Fallback>
                <p:oleObj name="Equation" r:id="rId4" imgW="4381500" imgH="939800" progId="Equation.DSMT4">
                  <p:embed/>
                  <p:pic>
                    <p:nvPicPr>
                      <p:cNvPr id="0" name=""/>
                      <p:cNvPicPr/>
                      <p:nvPr/>
                    </p:nvPicPr>
                    <p:blipFill>
                      <a:blip r:embed="rId5"/>
                      <a:stretch>
                        <a:fillRect/>
                      </a:stretch>
                    </p:blipFill>
                    <p:spPr>
                      <a:xfrm>
                        <a:off x="2336800" y="5245100"/>
                        <a:ext cx="6835775" cy="1473200"/>
                      </a:xfrm>
                      <a:prstGeom prst="rect">
                        <a:avLst/>
                      </a:prstGeom>
                    </p:spPr>
                  </p:pic>
                </p:oleObj>
              </mc:Fallback>
            </mc:AlternateContent>
          </a:graphicData>
        </a:graphic>
      </p:graphicFrame>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49.)</a:t>
            </a:r>
          </a:p>
        </p:txBody>
      </p:sp>
      <p:cxnSp>
        <p:nvCxnSpPr>
          <p:cNvPr id="30" name="Straight Arrow Connector 29"/>
          <p:cNvCxnSpPr/>
          <p:nvPr/>
        </p:nvCxnSpPr>
        <p:spPr>
          <a:xfrm flipV="1">
            <a:off x="7800053" y="1130300"/>
            <a:ext cx="391447" cy="377718"/>
          </a:xfrm>
          <a:prstGeom prst="straightConnector1">
            <a:avLst/>
          </a:prstGeom>
          <a:ln w="1270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2" name="Donut 1"/>
          <p:cNvSpPr/>
          <p:nvPr/>
        </p:nvSpPr>
        <p:spPr>
          <a:xfrm>
            <a:off x="6888665" y="587219"/>
            <a:ext cx="1822776" cy="1822776"/>
          </a:xfrm>
          <a:prstGeom prst="donut">
            <a:avLst>
              <a:gd name="adj" fmla="val 19426"/>
            </a:avLst>
          </a:prstGeom>
          <a:solidFill>
            <a:srgbClr val="FFFF00"/>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3010103434"/>
              </p:ext>
            </p:extLst>
          </p:nvPr>
        </p:nvGraphicFramePr>
        <p:xfrm>
          <a:off x="7731340" y="960903"/>
          <a:ext cx="290805" cy="407994"/>
        </p:xfrm>
        <a:graphic>
          <a:graphicData uri="http://schemas.openxmlformats.org/presentationml/2006/ole">
            <mc:AlternateContent xmlns:mc="http://schemas.openxmlformats.org/markup-compatibility/2006">
              <mc:Choice xmlns:v="urn:schemas-microsoft-com:vml" Requires="v">
                <p:oleObj spid="_x0000_s2284836" name="Equation" r:id="rId6" imgW="190500" imgH="266700" progId="Equation.DSMT4">
                  <p:embed/>
                </p:oleObj>
              </mc:Choice>
              <mc:Fallback>
                <p:oleObj name="Equation" r:id="rId6" imgW="190500" imgH="266700" progId="Equation.DSMT4">
                  <p:embed/>
                  <p:pic>
                    <p:nvPicPr>
                      <p:cNvPr id="0" name=""/>
                      <p:cNvPicPr/>
                      <p:nvPr/>
                    </p:nvPicPr>
                    <p:blipFill>
                      <a:blip r:embed="rId7"/>
                      <a:stretch>
                        <a:fillRect/>
                      </a:stretch>
                    </p:blipFill>
                    <p:spPr>
                      <a:xfrm>
                        <a:off x="7731340" y="960903"/>
                        <a:ext cx="290805" cy="407994"/>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1383061749"/>
              </p:ext>
            </p:extLst>
          </p:nvPr>
        </p:nvGraphicFramePr>
        <p:xfrm>
          <a:off x="8369836" y="1441146"/>
          <a:ext cx="290805" cy="407994"/>
        </p:xfrm>
        <a:graphic>
          <a:graphicData uri="http://schemas.openxmlformats.org/presentationml/2006/ole">
            <mc:AlternateContent xmlns:mc="http://schemas.openxmlformats.org/markup-compatibility/2006">
              <mc:Choice xmlns:v="urn:schemas-microsoft-com:vml" Requires="v">
                <p:oleObj spid="_x0000_s2284837" name="Equation" r:id="rId8" imgW="190500" imgH="266700" progId="Equation.DSMT4">
                  <p:embed/>
                </p:oleObj>
              </mc:Choice>
              <mc:Fallback>
                <p:oleObj name="Equation" r:id="rId8" imgW="190500" imgH="266700" progId="Equation.DSMT4">
                  <p:embed/>
                  <p:pic>
                    <p:nvPicPr>
                      <p:cNvPr id="0" name=""/>
                      <p:cNvPicPr/>
                      <p:nvPr/>
                    </p:nvPicPr>
                    <p:blipFill>
                      <a:blip r:embed="rId9"/>
                      <a:stretch>
                        <a:fillRect/>
                      </a:stretch>
                    </p:blipFill>
                    <p:spPr>
                      <a:xfrm>
                        <a:off x="8369836" y="1441146"/>
                        <a:ext cx="290805" cy="407994"/>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3256919533"/>
              </p:ext>
            </p:extLst>
          </p:nvPr>
        </p:nvGraphicFramePr>
        <p:xfrm>
          <a:off x="7693690" y="1361969"/>
          <a:ext cx="212725" cy="292100"/>
        </p:xfrm>
        <a:graphic>
          <a:graphicData uri="http://schemas.openxmlformats.org/presentationml/2006/ole">
            <mc:AlternateContent xmlns:mc="http://schemas.openxmlformats.org/markup-compatibility/2006">
              <mc:Choice xmlns:v="urn:schemas-microsoft-com:vml" Requires="v">
                <p:oleObj spid="_x0000_s2284838" name="Equation" r:id="rId10" imgW="139700" imgH="190500" progId="Equation.DSMT4">
                  <p:embed/>
                </p:oleObj>
              </mc:Choice>
              <mc:Fallback>
                <p:oleObj name="Equation" r:id="rId10" imgW="139700" imgH="190500" progId="Equation.DSMT4">
                  <p:embed/>
                  <p:pic>
                    <p:nvPicPr>
                      <p:cNvPr id="0" name=""/>
                      <p:cNvPicPr/>
                      <p:nvPr/>
                    </p:nvPicPr>
                    <p:blipFill>
                      <a:blip r:embed="rId11"/>
                      <a:stretch>
                        <a:fillRect/>
                      </a:stretch>
                    </p:blipFill>
                    <p:spPr>
                      <a:xfrm>
                        <a:off x="7693690" y="1361969"/>
                        <a:ext cx="212725" cy="292100"/>
                      </a:xfrm>
                      <a:prstGeom prst="rect">
                        <a:avLst/>
                      </a:prstGeom>
                    </p:spPr>
                  </p:pic>
                </p:oleObj>
              </mc:Fallback>
            </mc:AlternateContent>
          </a:graphicData>
        </a:graphic>
      </p:graphicFrame>
      <p:cxnSp>
        <p:nvCxnSpPr>
          <p:cNvPr id="31" name="Straight Arrow Connector 30"/>
          <p:cNvCxnSpPr>
            <a:endCxn id="2" idx="6"/>
          </p:cNvCxnSpPr>
          <p:nvPr/>
        </p:nvCxnSpPr>
        <p:spPr>
          <a:xfrm flipV="1">
            <a:off x="7774653" y="1498607"/>
            <a:ext cx="936788" cy="9412"/>
          </a:xfrm>
          <a:prstGeom prst="straightConnector1">
            <a:avLst/>
          </a:prstGeom>
          <a:ln w="1270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aphicFrame>
        <p:nvGraphicFramePr>
          <p:cNvPr id="18" name="Object 17"/>
          <p:cNvGraphicFramePr>
            <a:graphicFrameLocks noChangeAspect="1"/>
          </p:cNvGraphicFramePr>
          <p:nvPr>
            <p:extLst>
              <p:ext uri="{D42A27DB-BD31-4B8C-83A1-F6EECF244321}">
                <p14:modId xmlns:p14="http://schemas.microsoft.com/office/powerpoint/2010/main" val="326212908"/>
              </p:ext>
            </p:extLst>
          </p:nvPr>
        </p:nvGraphicFramePr>
        <p:xfrm>
          <a:off x="431800" y="596900"/>
          <a:ext cx="6591300" cy="4486275"/>
        </p:xfrm>
        <a:graphic>
          <a:graphicData uri="http://schemas.openxmlformats.org/presentationml/2006/ole">
            <mc:AlternateContent xmlns:mc="http://schemas.openxmlformats.org/markup-compatibility/2006">
              <mc:Choice xmlns:v="urn:schemas-microsoft-com:vml" Requires="v">
                <p:oleObj spid="_x0000_s2284839" name="Equation" r:id="rId12" imgW="4368800" imgH="2959100" progId="Equation.DSMT4">
                  <p:embed/>
                </p:oleObj>
              </mc:Choice>
              <mc:Fallback>
                <p:oleObj name="Equation" r:id="rId12" imgW="4368800" imgH="2959100" progId="Equation.DSMT4">
                  <p:embed/>
                  <p:pic>
                    <p:nvPicPr>
                      <p:cNvPr id="0" name=""/>
                      <p:cNvPicPr/>
                      <p:nvPr/>
                    </p:nvPicPr>
                    <p:blipFill>
                      <a:blip r:embed="rId13"/>
                      <a:stretch>
                        <a:fillRect/>
                      </a:stretch>
                    </p:blipFill>
                    <p:spPr>
                      <a:xfrm>
                        <a:off x="431800" y="596900"/>
                        <a:ext cx="6591300" cy="4486275"/>
                      </a:xfrm>
                      <a:prstGeom prst="rect">
                        <a:avLst/>
                      </a:prstGeom>
                    </p:spPr>
                  </p:pic>
                </p:oleObj>
              </mc:Fallback>
            </mc:AlternateContent>
          </a:graphicData>
        </a:graphic>
      </p:graphicFrame>
      <p:cxnSp>
        <p:nvCxnSpPr>
          <p:cNvPr id="19" name="Straight Connector 18"/>
          <p:cNvCxnSpPr/>
          <p:nvPr/>
        </p:nvCxnSpPr>
        <p:spPr>
          <a:xfrm flipV="1">
            <a:off x="2941637" y="1508019"/>
            <a:ext cx="715963" cy="644327"/>
          </a:xfrm>
          <a:prstGeom prst="line">
            <a:avLst/>
          </a:pr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cxnSp>
      <p:graphicFrame>
        <p:nvGraphicFramePr>
          <p:cNvPr id="20" name="Object 19"/>
          <p:cNvGraphicFramePr>
            <a:graphicFrameLocks noChangeAspect="1"/>
          </p:cNvGraphicFramePr>
          <p:nvPr>
            <p:extLst>
              <p:ext uri="{D42A27DB-BD31-4B8C-83A1-F6EECF244321}">
                <p14:modId xmlns:p14="http://schemas.microsoft.com/office/powerpoint/2010/main" val="1769154886"/>
              </p:ext>
            </p:extLst>
          </p:nvPr>
        </p:nvGraphicFramePr>
        <p:xfrm>
          <a:off x="3658092" y="1361770"/>
          <a:ext cx="125904" cy="168275"/>
        </p:xfrm>
        <a:graphic>
          <a:graphicData uri="http://schemas.openxmlformats.org/presentationml/2006/ole">
            <mc:AlternateContent xmlns:mc="http://schemas.openxmlformats.org/markup-compatibility/2006">
              <mc:Choice xmlns:v="urn:schemas-microsoft-com:vml" Requires="v">
                <p:oleObj spid="_x0000_s2284840" name="Equation" r:id="rId14" imgW="114300" imgH="152400" progId="Equation.DSMT4">
                  <p:embed/>
                </p:oleObj>
              </mc:Choice>
              <mc:Fallback>
                <p:oleObj name="Equation" r:id="rId14" imgW="114300" imgH="152400" progId="Equation.DSMT4">
                  <p:embed/>
                  <p:pic>
                    <p:nvPicPr>
                      <p:cNvPr id="0" name=""/>
                      <p:cNvPicPr/>
                      <p:nvPr/>
                    </p:nvPicPr>
                    <p:blipFill>
                      <a:blip r:embed="rId15"/>
                      <a:stretch>
                        <a:fillRect/>
                      </a:stretch>
                    </p:blipFill>
                    <p:spPr>
                      <a:xfrm>
                        <a:off x="3658092" y="1361770"/>
                        <a:ext cx="125904" cy="168275"/>
                      </a:xfrm>
                      <a:prstGeom prst="rect">
                        <a:avLst/>
                      </a:prstGeom>
                    </p:spPr>
                  </p:pic>
                </p:oleObj>
              </mc:Fallback>
            </mc:AlternateContent>
          </a:graphicData>
        </a:graphic>
      </p:graphicFrame>
      <p:sp>
        <p:nvSpPr>
          <p:cNvPr id="26" name="TextBox 25"/>
          <p:cNvSpPr txBox="1"/>
          <p:nvPr/>
        </p:nvSpPr>
        <p:spPr>
          <a:xfrm>
            <a:off x="192981" y="5195731"/>
            <a:ext cx="2365593"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Note that for          , this becomes: </a:t>
            </a:r>
          </a:p>
        </p:txBody>
      </p:sp>
      <p:graphicFrame>
        <p:nvGraphicFramePr>
          <p:cNvPr id="27" name="Object 26"/>
          <p:cNvGraphicFramePr>
            <a:graphicFrameLocks noChangeAspect="1"/>
          </p:cNvGraphicFramePr>
          <p:nvPr>
            <p:extLst>
              <p:ext uri="{D42A27DB-BD31-4B8C-83A1-F6EECF244321}">
                <p14:modId xmlns:p14="http://schemas.microsoft.com/office/powerpoint/2010/main" val="1417168592"/>
              </p:ext>
            </p:extLst>
          </p:nvPr>
        </p:nvGraphicFramePr>
        <p:xfrm>
          <a:off x="1646238" y="5191498"/>
          <a:ext cx="600075" cy="409575"/>
        </p:xfrm>
        <a:graphic>
          <a:graphicData uri="http://schemas.openxmlformats.org/presentationml/2006/ole">
            <mc:AlternateContent xmlns:mc="http://schemas.openxmlformats.org/markup-compatibility/2006">
              <mc:Choice xmlns:v="urn:schemas-microsoft-com:vml" Requires="v">
                <p:oleObj spid="_x0000_s2284841" name="Equation" r:id="rId16" imgW="393700" imgH="266700" progId="Equation.DSMT4">
                  <p:embed/>
                </p:oleObj>
              </mc:Choice>
              <mc:Fallback>
                <p:oleObj name="Equation" r:id="rId16" imgW="393700" imgH="266700" progId="Equation.DSMT4">
                  <p:embed/>
                  <p:pic>
                    <p:nvPicPr>
                      <p:cNvPr id="0" name=""/>
                      <p:cNvPicPr/>
                      <p:nvPr/>
                    </p:nvPicPr>
                    <p:blipFill>
                      <a:blip r:embed="rId17"/>
                      <a:stretch>
                        <a:fillRect/>
                      </a:stretch>
                    </p:blipFill>
                    <p:spPr>
                      <a:xfrm>
                        <a:off x="1646238" y="5191498"/>
                        <a:ext cx="600075" cy="409575"/>
                      </a:xfrm>
                      <a:prstGeom prst="rect">
                        <a:avLst/>
                      </a:prstGeom>
                    </p:spPr>
                  </p:pic>
                </p:oleObj>
              </mc:Fallback>
            </mc:AlternateContent>
          </a:graphicData>
        </a:graphic>
      </p:graphicFrame>
      <p:sp>
        <p:nvSpPr>
          <p:cNvPr id="32" name="TextBox 31"/>
          <p:cNvSpPr txBox="1"/>
          <p:nvPr/>
        </p:nvSpPr>
        <p:spPr>
          <a:xfrm>
            <a:off x="192981" y="128431"/>
            <a:ext cx="2365593" cy="400110"/>
          </a:xfrm>
          <a:prstGeom prst="rect">
            <a:avLst/>
          </a:prstGeom>
          <a:noFill/>
        </p:spPr>
        <p:txBody>
          <a:bodyPr wrap="square" rtlCol="0">
            <a:spAutoFit/>
          </a:bodyPr>
          <a:lstStyle/>
          <a:p>
            <a:r>
              <a:rPr lang="en-US" sz="2000" dirty="0"/>
              <a:t>That is:</a:t>
            </a:r>
          </a:p>
        </p:txBody>
      </p:sp>
    </p:spTree>
    <p:extLst>
      <p:ext uri="{BB962C8B-B14F-4D97-AF65-F5344CB8AC3E}">
        <p14:creationId xmlns:p14="http://schemas.microsoft.com/office/powerpoint/2010/main" val="35294677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6700"/>
            <a:ext cx="9144000"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SUMMARY—Conductors . . . </a:t>
            </a:r>
          </a:p>
        </p:txBody>
      </p:sp>
      <p:sp>
        <p:nvSpPr>
          <p:cNvPr id="4" name="TextBox 3"/>
          <p:cNvSpPr txBox="1"/>
          <p:nvPr/>
        </p:nvSpPr>
        <p:spPr>
          <a:xfrm>
            <a:off x="165100" y="1116231"/>
            <a:ext cx="2466636" cy="523220"/>
          </a:xfrm>
          <a:prstGeom prst="rect">
            <a:avLst/>
          </a:prstGeom>
          <a:noFill/>
        </p:spPr>
        <p:txBody>
          <a:bodyPr wrap="none" rtlCol="0">
            <a:spAutoFit/>
          </a:bodyPr>
          <a:lstStyle/>
          <a:p>
            <a:r>
              <a:rPr lang="en-US" sz="2800" dirty="0">
                <a:solidFill>
                  <a:srgbClr val="FF0000"/>
                </a:solidFill>
                <a:latin typeface="Apple Chancery"/>
                <a:cs typeface="Apple Chancery"/>
              </a:rPr>
              <a:t>Electric Fields:</a:t>
            </a:r>
            <a:endParaRPr lang="en-US" dirty="0">
              <a:solidFill>
                <a:srgbClr val="FF0000"/>
              </a:solidFill>
              <a:latin typeface="Apple Chancery"/>
              <a:cs typeface="Apple Chancery"/>
            </a:endParaRPr>
          </a:p>
        </p:txBody>
      </p:sp>
      <p:sp>
        <p:nvSpPr>
          <p:cNvPr id="5" name="TextBox 4"/>
          <p:cNvSpPr txBox="1"/>
          <p:nvPr/>
        </p:nvSpPr>
        <p:spPr>
          <a:xfrm>
            <a:off x="558800" y="1689100"/>
            <a:ext cx="8445500" cy="400110"/>
          </a:xfrm>
          <a:prstGeom prst="rect">
            <a:avLst/>
          </a:prstGeom>
          <a:noFill/>
        </p:spPr>
        <p:txBody>
          <a:bodyPr wrap="square" rtlCol="0">
            <a:spAutoFit/>
          </a:bodyPr>
          <a:lstStyle/>
          <a:p>
            <a:r>
              <a:rPr lang="en-US" sz="2000" dirty="0">
                <a:latin typeface="Times New Roman"/>
                <a:cs typeface="Times New Roman"/>
              </a:rPr>
              <a:t>a.) </a:t>
            </a:r>
            <a:r>
              <a:rPr lang="en-US" sz="2000" dirty="0">
                <a:solidFill>
                  <a:srgbClr val="FF0000"/>
                </a:solidFill>
                <a:latin typeface="Times New Roman"/>
                <a:cs typeface="Times New Roman"/>
              </a:rPr>
              <a:t>Free charge </a:t>
            </a:r>
            <a:r>
              <a:rPr lang="en-US" sz="2000" dirty="0">
                <a:latin typeface="Times New Roman"/>
                <a:cs typeface="Times New Roman"/>
              </a:rPr>
              <a:t>on a conductor in a static setting </a:t>
            </a:r>
            <a:r>
              <a:rPr lang="en-US" sz="2000" dirty="0">
                <a:solidFill>
                  <a:srgbClr val="0000FF"/>
                </a:solidFill>
                <a:latin typeface="Times New Roman"/>
                <a:cs typeface="Times New Roman"/>
              </a:rPr>
              <a:t>stays on the conductor’s surface</a:t>
            </a:r>
            <a:r>
              <a:rPr lang="en-US" sz="2000" dirty="0">
                <a:latin typeface="Times New Roman"/>
                <a:cs typeface="Times New Roman"/>
              </a:rPr>
              <a:t>.</a:t>
            </a:r>
          </a:p>
        </p:txBody>
      </p:sp>
      <p:sp>
        <p:nvSpPr>
          <p:cNvPr id="8" name="TextBox 7"/>
          <p:cNvSpPr txBox="1"/>
          <p:nvPr/>
        </p:nvSpPr>
        <p:spPr>
          <a:xfrm>
            <a:off x="558800" y="2121020"/>
            <a:ext cx="8445500" cy="707886"/>
          </a:xfrm>
          <a:prstGeom prst="rect">
            <a:avLst/>
          </a:prstGeom>
          <a:noFill/>
        </p:spPr>
        <p:txBody>
          <a:bodyPr wrap="square" rtlCol="0">
            <a:spAutoFit/>
          </a:bodyPr>
          <a:lstStyle/>
          <a:p>
            <a:r>
              <a:rPr lang="en-US" sz="2000" dirty="0">
                <a:latin typeface="Times New Roman"/>
                <a:cs typeface="Times New Roman"/>
              </a:rPr>
              <a:t>b.) </a:t>
            </a:r>
            <a:r>
              <a:rPr lang="en-US" sz="2000" dirty="0">
                <a:solidFill>
                  <a:srgbClr val="0000FF"/>
                </a:solidFill>
                <a:latin typeface="Times New Roman"/>
                <a:cs typeface="Times New Roman"/>
              </a:rPr>
              <a:t>Close to the surface </a:t>
            </a:r>
            <a:r>
              <a:rPr lang="en-US" sz="2000" dirty="0">
                <a:latin typeface="Times New Roman"/>
                <a:cs typeface="Times New Roman"/>
              </a:rPr>
              <a:t>of a conductor, the </a:t>
            </a:r>
            <a:r>
              <a:rPr lang="en-US" sz="2000" i="1" dirty="0">
                <a:solidFill>
                  <a:srgbClr val="FF0000"/>
                </a:solidFill>
                <a:latin typeface="Times New Roman"/>
                <a:cs typeface="Times New Roman"/>
              </a:rPr>
              <a:t>E-</a:t>
            </a:r>
            <a:r>
              <a:rPr lang="en-US" sz="2000" i="1" dirty="0" err="1">
                <a:solidFill>
                  <a:srgbClr val="FF0000"/>
                </a:solidFill>
                <a:latin typeface="Times New Roman"/>
                <a:cs typeface="Times New Roman"/>
              </a:rPr>
              <a:t>fld</a:t>
            </a:r>
            <a:r>
              <a:rPr lang="en-US" sz="2000" i="1" dirty="0">
                <a:solidFill>
                  <a:srgbClr val="FF0000"/>
                </a:solidFill>
                <a:latin typeface="Times New Roman"/>
                <a:cs typeface="Times New Roman"/>
              </a:rPr>
              <a:t> </a:t>
            </a:r>
            <a:r>
              <a:rPr lang="en-US" sz="2000" dirty="0">
                <a:latin typeface="Times New Roman"/>
                <a:cs typeface="Times New Roman"/>
              </a:rPr>
              <a:t>is </a:t>
            </a:r>
            <a:r>
              <a:rPr lang="en-US" sz="2000" i="1" dirty="0">
                <a:solidFill>
                  <a:srgbClr val="0000FF"/>
                </a:solidFill>
                <a:latin typeface="Times New Roman"/>
                <a:cs typeface="Times New Roman"/>
              </a:rPr>
              <a:t>perpendicular to the surface </a:t>
            </a:r>
            <a:r>
              <a:rPr lang="en-US" sz="2000" i="1" dirty="0">
                <a:latin typeface="Times New Roman"/>
                <a:cs typeface="Times New Roman"/>
              </a:rPr>
              <a:t>and </a:t>
            </a:r>
            <a:r>
              <a:rPr lang="en-US" sz="2000" dirty="0">
                <a:latin typeface="Times New Roman"/>
                <a:cs typeface="Times New Roman"/>
              </a:rPr>
              <a:t>has a </a:t>
            </a:r>
            <a:r>
              <a:rPr lang="en-US" sz="2000" dirty="0">
                <a:solidFill>
                  <a:srgbClr val="0000FF"/>
                </a:solidFill>
                <a:latin typeface="Times New Roman"/>
                <a:cs typeface="Times New Roman"/>
              </a:rPr>
              <a:t>magnitude</a:t>
            </a:r>
            <a:r>
              <a:rPr lang="en-US" sz="2000" dirty="0">
                <a:latin typeface="Times New Roman"/>
                <a:cs typeface="Times New Roman"/>
              </a:rPr>
              <a:t>               .</a:t>
            </a:r>
          </a:p>
        </p:txBody>
      </p:sp>
      <p:sp>
        <p:nvSpPr>
          <p:cNvPr id="9" name="TextBox 8"/>
          <p:cNvSpPr txBox="1"/>
          <p:nvPr/>
        </p:nvSpPr>
        <p:spPr>
          <a:xfrm>
            <a:off x="558800" y="2828906"/>
            <a:ext cx="8445500" cy="707886"/>
          </a:xfrm>
          <a:prstGeom prst="rect">
            <a:avLst/>
          </a:prstGeom>
          <a:noFill/>
        </p:spPr>
        <p:txBody>
          <a:bodyPr wrap="square" rtlCol="0">
            <a:spAutoFit/>
          </a:bodyPr>
          <a:lstStyle/>
          <a:p>
            <a:r>
              <a:rPr lang="en-US" sz="2000" dirty="0">
                <a:latin typeface="Times New Roman"/>
                <a:cs typeface="Times New Roman"/>
              </a:rPr>
              <a:t>c.) </a:t>
            </a:r>
            <a:r>
              <a:rPr lang="en-US" sz="2000" dirty="0">
                <a:solidFill>
                  <a:srgbClr val="0000FF"/>
                </a:solidFill>
                <a:latin typeface="Times New Roman"/>
                <a:cs typeface="Times New Roman"/>
              </a:rPr>
              <a:t>Inside a conductor</a:t>
            </a:r>
            <a:r>
              <a:rPr lang="en-US" sz="2000" dirty="0">
                <a:latin typeface="Times New Roman"/>
                <a:cs typeface="Times New Roman"/>
              </a:rPr>
              <a:t>, the </a:t>
            </a:r>
            <a:r>
              <a:rPr lang="en-US" sz="2000" i="1" dirty="0">
                <a:solidFill>
                  <a:srgbClr val="FF0000"/>
                </a:solidFill>
                <a:latin typeface="Times New Roman"/>
                <a:cs typeface="Times New Roman"/>
              </a:rPr>
              <a:t>E-</a:t>
            </a:r>
            <a:r>
              <a:rPr lang="en-US" sz="2000" i="1" dirty="0" err="1">
                <a:solidFill>
                  <a:srgbClr val="FF0000"/>
                </a:solidFill>
                <a:latin typeface="Times New Roman"/>
                <a:cs typeface="Times New Roman"/>
              </a:rPr>
              <a:t>fld</a:t>
            </a:r>
            <a:r>
              <a:rPr lang="en-US" sz="2000" i="1" dirty="0">
                <a:solidFill>
                  <a:srgbClr val="FF0000"/>
                </a:solidFill>
                <a:latin typeface="Times New Roman"/>
                <a:cs typeface="Times New Roman"/>
              </a:rPr>
              <a:t> </a:t>
            </a:r>
            <a:r>
              <a:rPr lang="en-US" sz="2000" dirty="0">
                <a:latin typeface="Times New Roman"/>
                <a:cs typeface="Times New Roman"/>
              </a:rPr>
              <a:t>is </a:t>
            </a:r>
            <a:r>
              <a:rPr lang="en-US" sz="2000" dirty="0">
                <a:solidFill>
                  <a:srgbClr val="FF0000"/>
                </a:solidFill>
                <a:latin typeface="Times New Roman"/>
                <a:cs typeface="Times New Roman"/>
              </a:rPr>
              <a:t>zero</a:t>
            </a:r>
            <a:r>
              <a:rPr lang="en-US" sz="2000" dirty="0">
                <a:latin typeface="Times New Roman"/>
                <a:cs typeface="Times New Roman"/>
              </a:rPr>
              <a:t> in a static charge situation (otherwise, electrons would migrate).</a:t>
            </a:r>
          </a:p>
        </p:txBody>
      </p:sp>
      <p:sp>
        <p:nvSpPr>
          <p:cNvPr id="10" name="TextBox 9"/>
          <p:cNvSpPr txBox="1"/>
          <p:nvPr/>
        </p:nvSpPr>
        <p:spPr>
          <a:xfrm>
            <a:off x="165100" y="3651092"/>
            <a:ext cx="3014713" cy="523220"/>
          </a:xfrm>
          <a:prstGeom prst="rect">
            <a:avLst/>
          </a:prstGeom>
          <a:noFill/>
        </p:spPr>
        <p:txBody>
          <a:bodyPr wrap="none" rtlCol="0">
            <a:spAutoFit/>
          </a:bodyPr>
          <a:lstStyle/>
          <a:p>
            <a:r>
              <a:rPr lang="en-US" sz="2800" dirty="0">
                <a:solidFill>
                  <a:srgbClr val="FF0000"/>
                </a:solidFill>
                <a:latin typeface="Apple Chancery"/>
                <a:cs typeface="Apple Chancery"/>
              </a:rPr>
              <a:t>Electric Potentials:</a:t>
            </a:r>
            <a:endParaRPr lang="en-US" dirty="0">
              <a:solidFill>
                <a:srgbClr val="FF0000"/>
              </a:solidFill>
              <a:latin typeface="Apple Chancery"/>
              <a:cs typeface="Apple Chancery"/>
            </a:endParaRPr>
          </a:p>
        </p:txBody>
      </p:sp>
      <p:sp>
        <p:nvSpPr>
          <p:cNvPr id="11" name="TextBox 10"/>
          <p:cNvSpPr txBox="1"/>
          <p:nvPr/>
        </p:nvSpPr>
        <p:spPr>
          <a:xfrm>
            <a:off x="558800" y="4223961"/>
            <a:ext cx="8445500" cy="707886"/>
          </a:xfrm>
          <a:prstGeom prst="rect">
            <a:avLst/>
          </a:prstGeom>
          <a:noFill/>
        </p:spPr>
        <p:txBody>
          <a:bodyPr wrap="square" rtlCol="0">
            <a:spAutoFit/>
          </a:bodyPr>
          <a:lstStyle/>
          <a:p>
            <a:r>
              <a:rPr lang="en-US" sz="2000" dirty="0">
                <a:latin typeface="Times New Roman"/>
                <a:cs typeface="Times New Roman"/>
              </a:rPr>
              <a:t>a.) </a:t>
            </a:r>
            <a:r>
              <a:rPr lang="en-US" sz="2000" dirty="0">
                <a:solidFill>
                  <a:srgbClr val="FF0000"/>
                </a:solidFill>
                <a:latin typeface="Times New Roman"/>
                <a:cs typeface="Times New Roman"/>
              </a:rPr>
              <a:t>Free charge </a:t>
            </a:r>
            <a:r>
              <a:rPr lang="en-US" sz="2000" dirty="0">
                <a:latin typeface="Times New Roman"/>
                <a:cs typeface="Times New Roman"/>
              </a:rPr>
              <a:t>on a conductor will </a:t>
            </a:r>
            <a:r>
              <a:rPr lang="en-US" sz="2000" dirty="0">
                <a:solidFill>
                  <a:srgbClr val="0000FF"/>
                </a:solidFill>
                <a:latin typeface="Times New Roman"/>
                <a:cs typeface="Times New Roman"/>
              </a:rPr>
              <a:t>distribute itself </a:t>
            </a:r>
            <a:r>
              <a:rPr lang="en-US" sz="2000" dirty="0">
                <a:latin typeface="Times New Roman"/>
                <a:cs typeface="Times New Roman"/>
              </a:rPr>
              <a:t>so as to </a:t>
            </a:r>
            <a:r>
              <a:rPr lang="en-US" sz="2000" dirty="0">
                <a:solidFill>
                  <a:srgbClr val="0000FF"/>
                </a:solidFill>
                <a:latin typeface="Times New Roman"/>
                <a:cs typeface="Times New Roman"/>
              </a:rPr>
              <a:t>create a equipotential surface </a:t>
            </a:r>
            <a:r>
              <a:rPr lang="en-US" sz="2000" dirty="0">
                <a:latin typeface="Times New Roman"/>
                <a:cs typeface="Times New Roman"/>
              </a:rPr>
              <a:t>(the </a:t>
            </a:r>
            <a:r>
              <a:rPr lang="en-US" sz="2000" dirty="0">
                <a:solidFill>
                  <a:srgbClr val="FF0000"/>
                </a:solidFill>
                <a:latin typeface="Times New Roman"/>
                <a:cs typeface="Times New Roman"/>
              </a:rPr>
              <a:t>voltage</a:t>
            </a:r>
            <a:r>
              <a:rPr lang="en-US" sz="2000" dirty="0">
                <a:latin typeface="Times New Roman"/>
                <a:cs typeface="Times New Roman"/>
              </a:rPr>
              <a:t> will be </a:t>
            </a:r>
            <a:r>
              <a:rPr lang="en-US" sz="2000" dirty="0">
                <a:solidFill>
                  <a:srgbClr val="FF0000"/>
                </a:solidFill>
                <a:latin typeface="Times New Roman"/>
                <a:cs typeface="Times New Roman"/>
              </a:rPr>
              <a:t>the same at every point </a:t>
            </a:r>
            <a:r>
              <a:rPr lang="en-US" sz="2000" dirty="0">
                <a:latin typeface="Times New Roman"/>
                <a:cs typeface="Times New Roman"/>
              </a:rPr>
              <a:t>on the surface)..</a:t>
            </a:r>
          </a:p>
        </p:txBody>
      </p:sp>
      <p:sp>
        <p:nvSpPr>
          <p:cNvPr id="12" name="TextBox 11"/>
          <p:cNvSpPr txBox="1"/>
          <p:nvPr/>
        </p:nvSpPr>
        <p:spPr>
          <a:xfrm>
            <a:off x="558800" y="4947981"/>
            <a:ext cx="8445500" cy="707886"/>
          </a:xfrm>
          <a:prstGeom prst="rect">
            <a:avLst/>
          </a:prstGeom>
          <a:noFill/>
        </p:spPr>
        <p:txBody>
          <a:bodyPr wrap="square" rtlCol="0">
            <a:spAutoFit/>
          </a:bodyPr>
          <a:lstStyle/>
          <a:p>
            <a:r>
              <a:rPr lang="en-US" sz="2000" dirty="0">
                <a:latin typeface="Times New Roman"/>
                <a:cs typeface="Times New Roman"/>
              </a:rPr>
              <a:t>b.) As the </a:t>
            </a:r>
            <a:r>
              <a:rPr lang="en-US" sz="2000" dirty="0">
                <a:solidFill>
                  <a:srgbClr val="0000FF"/>
                </a:solidFill>
                <a:latin typeface="Times New Roman"/>
                <a:cs typeface="Times New Roman"/>
              </a:rPr>
              <a:t>electric field inside</a:t>
            </a:r>
            <a:r>
              <a:rPr lang="en-US" sz="2000" dirty="0">
                <a:latin typeface="Times New Roman"/>
                <a:cs typeface="Times New Roman"/>
              </a:rPr>
              <a:t> a conductor </a:t>
            </a:r>
            <a:r>
              <a:rPr lang="en-US" sz="2000" dirty="0">
                <a:solidFill>
                  <a:srgbClr val="0000FF"/>
                </a:solidFill>
                <a:latin typeface="Times New Roman"/>
                <a:cs typeface="Times New Roman"/>
              </a:rPr>
              <a:t>is zero</a:t>
            </a:r>
            <a:r>
              <a:rPr lang="en-US" sz="2000" dirty="0">
                <a:latin typeface="Times New Roman"/>
                <a:cs typeface="Times New Roman"/>
              </a:rPr>
              <a:t>, the </a:t>
            </a:r>
            <a:r>
              <a:rPr lang="en-US" sz="2000" i="1" dirty="0">
                <a:solidFill>
                  <a:srgbClr val="FF0000"/>
                </a:solidFill>
                <a:latin typeface="Times New Roman"/>
                <a:cs typeface="Times New Roman"/>
              </a:rPr>
              <a:t>voltage field </a:t>
            </a:r>
            <a:r>
              <a:rPr lang="en-US" sz="2000" dirty="0">
                <a:latin typeface="Times New Roman"/>
                <a:cs typeface="Times New Roman"/>
              </a:rPr>
              <a:t>(the electric potential field) </a:t>
            </a:r>
            <a:r>
              <a:rPr lang="en-US" sz="2000" dirty="0">
                <a:solidFill>
                  <a:srgbClr val="0000FF"/>
                </a:solidFill>
                <a:latin typeface="Times New Roman"/>
                <a:cs typeface="Times New Roman"/>
              </a:rPr>
              <a:t>inside a conductor </a:t>
            </a:r>
            <a:r>
              <a:rPr lang="en-US" sz="2000" dirty="0">
                <a:latin typeface="Times New Roman"/>
                <a:cs typeface="Times New Roman"/>
              </a:rPr>
              <a:t>will be </a:t>
            </a:r>
            <a:r>
              <a:rPr lang="en-US" sz="2000" dirty="0">
                <a:solidFill>
                  <a:srgbClr val="FF0000"/>
                </a:solidFill>
                <a:latin typeface="Times New Roman"/>
                <a:cs typeface="Times New Roman"/>
              </a:rPr>
              <a:t>CONSTANT</a:t>
            </a:r>
            <a:r>
              <a:rPr lang="en-US" sz="2000" dirty="0">
                <a:latin typeface="Times New Roman"/>
                <a:cs typeface="Times New Roman"/>
              </a:rPr>
              <a:t>.</a:t>
            </a:r>
          </a:p>
        </p:txBody>
      </p:sp>
      <p:sp>
        <p:nvSpPr>
          <p:cNvPr id="14"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5"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50.)</a:t>
            </a:r>
          </a:p>
        </p:txBody>
      </p:sp>
      <p:graphicFrame>
        <p:nvGraphicFramePr>
          <p:cNvPr id="16" name="Object 15"/>
          <p:cNvGraphicFramePr>
            <a:graphicFrameLocks noChangeAspect="1"/>
          </p:cNvGraphicFramePr>
          <p:nvPr>
            <p:extLst>
              <p:ext uri="{D42A27DB-BD31-4B8C-83A1-F6EECF244321}">
                <p14:modId xmlns:p14="http://schemas.microsoft.com/office/powerpoint/2010/main" val="109733480"/>
              </p:ext>
            </p:extLst>
          </p:nvPr>
        </p:nvGraphicFramePr>
        <p:xfrm>
          <a:off x="2805113" y="2406650"/>
          <a:ext cx="936625" cy="554038"/>
        </p:xfrm>
        <a:graphic>
          <a:graphicData uri="http://schemas.openxmlformats.org/presentationml/2006/ole">
            <mc:AlternateContent xmlns:mc="http://schemas.openxmlformats.org/markup-compatibility/2006">
              <mc:Choice xmlns:v="urn:schemas-microsoft-com:vml" Requires="v">
                <p:oleObj spid="_x0000_s2203735" name="Equation" r:id="rId4" imgW="558800" imgH="330200" progId="Equation.DSMT4">
                  <p:embed/>
                </p:oleObj>
              </mc:Choice>
              <mc:Fallback>
                <p:oleObj name="Equation" r:id="rId4" imgW="558800" imgH="330200" progId="Equation.DSMT4">
                  <p:embed/>
                  <p:pic>
                    <p:nvPicPr>
                      <p:cNvPr id="0" name=""/>
                      <p:cNvPicPr/>
                      <p:nvPr/>
                    </p:nvPicPr>
                    <p:blipFill>
                      <a:blip r:embed="rId5"/>
                      <a:stretch>
                        <a:fillRect/>
                      </a:stretch>
                    </p:blipFill>
                    <p:spPr>
                      <a:xfrm>
                        <a:off x="2805113" y="2406650"/>
                        <a:ext cx="936625" cy="554038"/>
                      </a:xfrm>
                      <a:prstGeom prst="rect">
                        <a:avLst/>
                      </a:prstGeom>
                    </p:spPr>
                  </p:pic>
                </p:oleObj>
              </mc:Fallback>
            </mc:AlternateContent>
          </a:graphicData>
        </a:graphic>
      </p:graphicFrame>
    </p:spTree>
    <p:extLst>
      <p:ext uri="{BB962C8B-B14F-4D97-AF65-F5344CB8AC3E}">
        <p14:creationId xmlns:p14="http://schemas.microsoft.com/office/powerpoint/2010/main" val="986184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18973"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5.)</a:t>
            </a:r>
          </a:p>
        </p:txBody>
      </p:sp>
      <p:grpSp>
        <p:nvGrpSpPr>
          <p:cNvPr id="3" name="Group 2">
            <a:extLst>
              <a:ext uri="{FF2B5EF4-FFF2-40B4-BE49-F238E27FC236}">
                <a16:creationId xmlns:a16="http://schemas.microsoft.com/office/drawing/2014/main" id="{9FAFB86D-C02E-BB4A-B9F6-294FE79BE339}"/>
              </a:ext>
            </a:extLst>
          </p:cNvPr>
          <p:cNvGrpSpPr/>
          <p:nvPr/>
        </p:nvGrpSpPr>
        <p:grpSpPr>
          <a:xfrm>
            <a:off x="481865" y="2611114"/>
            <a:ext cx="4314933" cy="1446550"/>
            <a:chOff x="257067" y="2614850"/>
            <a:chExt cx="4314933" cy="1446550"/>
          </a:xfrm>
        </p:grpSpPr>
        <p:sp>
          <p:nvSpPr>
            <p:cNvPr id="63" name="TextBox 62"/>
            <p:cNvSpPr txBox="1"/>
            <p:nvPr/>
          </p:nvSpPr>
          <p:spPr>
            <a:xfrm>
              <a:off x="257067" y="2614850"/>
              <a:ext cx="4314933" cy="1446550"/>
            </a:xfrm>
            <a:prstGeom prst="rect">
              <a:avLst/>
            </a:prstGeom>
            <a:noFill/>
          </p:spPr>
          <p:txBody>
            <a:bodyPr wrap="square" rtlCol="0">
              <a:spAutoFit/>
            </a:bodyPr>
            <a:lstStyle/>
            <a:p>
              <a:r>
                <a:rPr lang="en-US" sz="2800" dirty="0">
                  <a:solidFill>
                    <a:srgbClr val="FF0000"/>
                  </a:solidFill>
                  <a:latin typeface="Apple Chancery"/>
                  <a:cs typeface="Apple Chancery"/>
                </a:rPr>
                <a:t>Example 2:</a:t>
              </a:r>
              <a:r>
                <a:rPr lang="en-US" sz="2000" dirty="0">
                  <a:latin typeface="Times New Roman"/>
                  <a:cs typeface="Times New Roman"/>
                </a:rPr>
                <a:t>  How much </a:t>
              </a:r>
              <a:r>
                <a:rPr lang="en-US" sz="2000" i="1" dirty="0">
                  <a:solidFill>
                    <a:srgbClr val="0000FF"/>
                  </a:solidFill>
                  <a:latin typeface="Times New Roman"/>
                  <a:cs typeface="Times New Roman"/>
                </a:rPr>
                <a:t>potential energy </a:t>
              </a:r>
              <a:r>
                <a:rPr lang="en-US" sz="2000" dirty="0">
                  <a:latin typeface="Times New Roman"/>
                  <a:cs typeface="Times New Roman"/>
                </a:rPr>
                <a:t>does </a:t>
              </a:r>
              <a:r>
                <a:rPr lang="en-US" sz="2000" dirty="0">
                  <a:solidFill>
                    <a:srgbClr val="FF0000"/>
                  </a:solidFill>
                  <a:latin typeface="Times New Roman"/>
                  <a:cs typeface="Times New Roman"/>
                </a:rPr>
                <a:t>a -2 C charge </a:t>
              </a:r>
              <a:r>
                <a:rPr lang="en-US" sz="2000" dirty="0">
                  <a:latin typeface="Times New Roman"/>
                  <a:cs typeface="Times New Roman"/>
                </a:rPr>
                <a:t>have at a point where the </a:t>
              </a:r>
              <a:r>
                <a:rPr lang="en-US" sz="2000" i="1" dirty="0">
                  <a:solidFill>
                    <a:srgbClr val="0000FF"/>
                  </a:solidFill>
                  <a:latin typeface="Times New Roman"/>
                  <a:cs typeface="Times New Roman"/>
                </a:rPr>
                <a:t>absolute</a:t>
              </a:r>
              <a:r>
                <a:rPr lang="en-US" sz="2000" i="1" dirty="0">
                  <a:latin typeface="Times New Roman"/>
                  <a:cs typeface="Times New Roman"/>
                </a:rPr>
                <a:t> </a:t>
              </a:r>
              <a:r>
                <a:rPr lang="en-US" sz="2000" i="1" dirty="0">
                  <a:solidFill>
                    <a:srgbClr val="0000FF"/>
                  </a:solidFill>
                  <a:latin typeface="Times New Roman"/>
                  <a:cs typeface="Times New Roman"/>
                </a:rPr>
                <a:t>electric potential</a:t>
              </a:r>
              <a:r>
                <a:rPr lang="en-US" sz="2000" dirty="0">
                  <a:solidFill>
                    <a:srgbClr val="0000FF"/>
                  </a:solidFill>
                  <a:latin typeface="Times New Roman"/>
                  <a:cs typeface="Times New Roman"/>
                </a:rPr>
                <a:t> </a:t>
              </a:r>
              <a:r>
                <a:rPr lang="en-US" sz="2000" dirty="0">
                  <a:latin typeface="Times New Roman"/>
                  <a:cs typeface="Times New Roman"/>
                </a:rPr>
                <a:t>is                                      ?</a:t>
              </a:r>
              <a:endParaRPr lang="en-US" sz="2000" dirty="0">
                <a:solidFill>
                  <a:srgbClr val="0000FF"/>
                </a:solidFill>
                <a:latin typeface="Times New Roman"/>
                <a:cs typeface="Times New Roman"/>
              </a:endParaRPr>
            </a:p>
          </p:txBody>
        </p:sp>
        <p:graphicFrame>
          <p:nvGraphicFramePr>
            <p:cNvPr id="64" name="Object 63"/>
            <p:cNvGraphicFramePr>
              <a:graphicFrameLocks noChangeAspect="1"/>
            </p:cNvGraphicFramePr>
            <p:nvPr>
              <p:extLst>
                <p:ext uri="{D42A27DB-BD31-4B8C-83A1-F6EECF244321}">
                  <p14:modId xmlns:p14="http://schemas.microsoft.com/office/powerpoint/2010/main" val="2331321842"/>
                </p:ext>
              </p:extLst>
            </p:nvPr>
          </p:nvGraphicFramePr>
          <p:xfrm>
            <a:off x="1530137" y="3708789"/>
            <a:ext cx="2319338" cy="341312"/>
          </p:xfrm>
          <a:graphic>
            <a:graphicData uri="http://schemas.openxmlformats.org/presentationml/2006/ole">
              <mc:AlternateContent xmlns:mc="http://schemas.openxmlformats.org/markup-compatibility/2006">
                <mc:Choice xmlns:v="urn:schemas-microsoft-com:vml" Requires="v">
                  <p:oleObj spid="_x0000_s2134388" name="Equation" r:id="rId4" imgW="1384300" imgH="203200" progId="Equation.DSMT4">
                    <p:embed/>
                  </p:oleObj>
                </mc:Choice>
                <mc:Fallback>
                  <p:oleObj name="Equation" r:id="rId4" imgW="1384300" imgH="203200" progId="Equation.DSMT4">
                    <p:embed/>
                    <p:pic>
                      <p:nvPicPr>
                        <p:cNvPr id="0" name=""/>
                        <p:cNvPicPr/>
                        <p:nvPr/>
                      </p:nvPicPr>
                      <p:blipFill>
                        <a:blip r:embed="rId5"/>
                        <a:stretch>
                          <a:fillRect/>
                        </a:stretch>
                      </p:blipFill>
                      <p:spPr>
                        <a:xfrm>
                          <a:off x="1530137" y="3708789"/>
                          <a:ext cx="2319338" cy="341312"/>
                        </a:xfrm>
                        <a:prstGeom prst="rect">
                          <a:avLst/>
                        </a:prstGeom>
                      </p:spPr>
                    </p:pic>
                  </p:oleObj>
                </mc:Fallback>
              </mc:AlternateContent>
            </a:graphicData>
          </a:graphic>
        </p:graphicFrame>
      </p:grpSp>
      <p:graphicFrame>
        <p:nvGraphicFramePr>
          <p:cNvPr id="65" name="Object 64"/>
          <p:cNvGraphicFramePr>
            <a:graphicFrameLocks noChangeAspect="1"/>
          </p:cNvGraphicFramePr>
          <p:nvPr>
            <p:extLst>
              <p:ext uri="{D42A27DB-BD31-4B8C-83A1-F6EECF244321}">
                <p14:modId xmlns:p14="http://schemas.microsoft.com/office/powerpoint/2010/main" val="3954435729"/>
              </p:ext>
            </p:extLst>
          </p:nvPr>
        </p:nvGraphicFramePr>
        <p:xfrm>
          <a:off x="5204209" y="2490367"/>
          <a:ext cx="2917825" cy="1828800"/>
        </p:xfrm>
        <a:graphic>
          <a:graphicData uri="http://schemas.openxmlformats.org/presentationml/2006/ole">
            <mc:AlternateContent xmlns:mc="http://schemas.openxmlformats.org/markup-compatibility/2006">
              <mc:Choice xmlns:v="urn:schemas-microsoft-com:vml" Requires="v">
                <p:oleObj spid="_x0000_s2134389" name="Equation" r:id="rId6" imgW="1739900" imgH="1092200" progId="Equation.DSMT4">
                  <p:embed/>
                </p:oleObj>
              </mc:Choice>
              <mc:Fallback>
                <p:oleObj name="Equation" r:id="rId6" imgW="1739900" imgH="1092200" progId="Equation.DSMT4">
                  <p:embed/>
                  <p:pic>
                    <p:nvPicPr>
                      <p:cNvPr id="0" name=""/>
                      <p:cNvPicPr/>
                      <p:nvPr/>
                    </p:nvPicPr>
                    <p:blipFill>
                      <a:blip r:embed="rId7"/>
                      <a:stretch>
                        <a:fillRect/>
                      </a:stretch>
                    </p:blipFill>
                    <p:spPr>
                      <a:xfrm>
                        <a:off x="5204209" y="2490367"/>
                        <a:ext cx="2917825" cy="1828800"/>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id="{F34407E3-52FB-C240-8CCB-A264E654B582}"/>
              </a:ext>
            </a:extLst>
          </p:cNvPr>
          <p:cNvGrpSpPr/>
          <p:nvPr/>
        </p:nvGrpSpPr>
        <p:grpSpPr>
          <a:xfrm>
            <a:off x="546998" y="4580669"/>
            <a:ext cx="3735069" cy="1758061"/>
            <a:chOff x="346277" y="4708030"/>
            <a:chExt cx="3735069" cy="1758061"/>
          </a:xfrm>
        </p:grpSpPr>
        <p:sp>
          <p:nvSpPr>
            <p:cNvPr id="44" name="TextBox 43"/>
            <p:cNvSpPr txBox="1"/>
            <p:nvPr/>
          </p:nvSpPr>
          <p:spPr>
            <a:xfrm>
              <a:off x="346277" y="4708030"/>
              <a:ext cx="3735069" cy="1754326"/>
            </a:xfrm>
            <a:prstGeom prst="rect">
              <a:avLst/>
            </a:prstGeom>
            <a:noFill/>
          </p:spPr>
          <p:txBody>
            <a:bodyPr wrap="square" rtlCol="0">
              <a:spAutoFit/>
            </a:bodyPr>
            <a:lstStyle/>
            <a:p>
              <a:r>
                <a:rPr lang="en-US" sz="2800" dirty="0">
                  <a:solidFill>
                    <a:srgbClr val="FF0000"/>
                  </a:solidFill>
                  <a:latin typeface="Apple Chancery"/>
                  <a:cs typeface="Apple Chancery"/>
                </a:rPr>
                <a:t>Example 3:</a:t>
              </a:r>
              <a:r>
                <a:rPr lang="en-US" sz="2000" dirty="0">
                  <a:latin typeface="Times New Roman"/>
                  <a:cs typeface="Times New Roman"/>
                </a:rPr>
                <a:t>  How much </a:t>
              </a:r>
              <a:r>
                <a:rPr lang="en-US" sz="2000" i="1" dirty="0">
                  <a:solidFill>
                    <a:srgbClr val="0000FF"/>
                  </a:solidFill>
                  <a:latin typeface="Times New Roman"/>
                  <a:cs typeface="Times New Roman"/>
                </a:rPr>
                <a:t>potential energy </a:t>
              </a:r>
              <a:r>
                <a:rPr lang="en-US" sz="2000" dirty="0">
                  <a:latin typeface="Times New Roman"/>
                  <a:cs typeface="Times New Roman"/>
                </a:rPr>
                <a:t>does </a:t>
              </a:r>
              <a:r>
                <a:rPr lang="en-US" sz="2000" dirty="0">
                  <a:solidFill>
                    <a:srgbClr val="FF0000"/>
                  </a:solidFill>
                  <a:latin typeface="Times New Roman"/>
                  <a:cs typeface="Times New Roman"/>
                </a:rPr>
                <a:t>a -2 C charge </a:t>
              </a:r>
              <a:r>
                <a:rPr lang="en-US" sz="2000" dirty="0">
                  <a:latin typeface="Times New Roman"/>
                  <a:cs typeface="Times New Roman"/>
                </a:rPr>
                <a:t>have at a point where the </a:t>
              </a:r>
              <a:r>
                <a:rPr lang="en-US" sz="2000" i="1" dirty="0">
                  <a:solidFill>
                    <a:srgbClr val="0000FF"/>
                  </a:solidFill>
                  <a:latin typeface="Times New Roman"/>
                  <a:cs typeface="Times New Roman"/>
                </a:rPr>
                <a:t>absolute</a:t>
              </a:r>
              <a:r>
                <a:rPr lang="en-US" sz="2000" i="1" dirty="0">
                  <a:latin typeface="Times New Roman"/>
                  <a:cs typeface="Times New Roman"/>
                </a:rPr>
                <a:t> </a:t>
              </a:r>
              <a:r>
                <a:rPr lang="en-US" sz="2000" i="1" dirty="0">
                  <a:solidFill>
                    <a:srgbClr val="0000FF"/>
                  </a:solidFill>
                  <a:latin typeface="Times New Roman"/>
                  <a:cs typeface="Times New Roman"/>
                </a:rPr>
                <a:t>electric potential</a:t>
              </a:r>
              <a:r>
                <a:rPr lang="en-US" sz="2000" dirty="0">
                  <a:solidFill>
                    <a:srgbClr val="0000FF"/>
                  </a:solidFill>
                  <a:latin typeface="Times New Roman"/>
                  <a:cs typeface="Times New Roman"/>
                </a:rPr>
                <a:t> </a:t>
              </a:r>
              <a:r>
                <a:rPr lang="en-US" sz="2000" dirty="0">
                  <a:latin typeface="Times New Roman"/>
                  <a:cs typeface="Times New Roman"/>
                </a:rPr>
                <a:t>is                                      </a:t>
              </a:r>
            </a:p>
            <a:p>
              <a:r>
                <a:rPr lang="en-US" sz="2000" dirty="0">
                  <a:latin typeface="Times New Roman"/>
                  <a:cs typeface="Times New Roman"/>
                </a:rPr>
                <a:t>                                      ?</a:t>
              </a:r>
              <a:endParaRPr lang="en-US" sz="2000" dirty="0">
                <a:solidFill>
                  <a:srgbClr val="0000FF"/>
                </a:solidFill>
                <a:latin typeface="Times New Roman"/>
                <a:cs typeface="Times New Roman"/>
              </a:endParaRPr>
            </a:p>
          </p:txBody>
        </p:sp>
        <p:graphicFrame>
          <p:nvGraphicFramePr>
            <p:cNvPr id="45" name="Object 44"/>
            <p:cNvGraphicFramePr>
              <a:graphicFrameLocks noChangeAspect="1"/>
            </p:cNvGraphicFramePr>
            <p:nvPr>
              <p:extLst>
                <p:ext uri="{D42A27DB-BD31-4B8C-83A1-F6EECF244321}">
                  <p14:modId xmlns:p14="http://schemas.microsoft.com/office/powerpoint/2010/main" val="2909553336"/>
                </p:ext>
              </p:extLst>
            </p:nvPr>
          </p:nvGraphicFramePr>
          <p:xfrm>
            <a:off x="394745" y="6124778"/>
            <a:ext cx="2446338" cy="341313"/>
          </p:xfrm>
          <a:graphic>
            <a:graphicData uri="http://schemas.openxmlformats.org/presentationml/2006/ole">
              <mc:AlternateContent xmlns:mc="http://schemas.openxmlformats.org/markup-compatibility/2006">
                <mc:Choice xmlns:v="urn:schemas-microsoft-com:vml" Requires="v">
                  <p:oleObj spid="_x0000_s2134390" name="Equation" r:id="rId8" imgW="1460500" imgH="203200" progId="Equation.DSMT4">
                    <p:embed/>
                  </p:oleObj>
                </mc:Choice>
                <mc:Fallback>
                  <p:oleObj name="Equation" r:id="rId8" imgW="1460500" imgH="203200" progId="Equation.DSMT4">
                    <p:embed/>
                    <p:pic>
                      <p:nvPicPr>
                        <p:cNvPr id="0" name=""/>
                        <p:cNvPicPr/>
                        <p:nvPr/>
                      </p:nvPicPr>
                      <p:blipFill>
                        <a:blip r:embed="rId9"/>
                        <a:stretch>
                          <a:fillRect/>
                        </a:stretch>
                      </p:blipFill>
                      <p:spPr>
                        <a:xfrm>
                          <a:off x="394745" y="6124778"/>
                          <a:ext cx="2446338" cy="341313"/>
                        </a:xfrm>
                        <a:prstGeom prst="rect">
                          <a:avLst/>
                        </a:prstGeom>
                      </p:spPr>
                    </p:pic>
                  </p:oleObj>
                </mc:Fallback>
              </mc:AlternateContent>
            </a:graphicData>
          </a:graphic>
        </p:graphicFrame>
      </p:grpSp>
      <p:graphicFrame>
        <p:nvGraphicFramePr>
          <p:cNvPr id="46" name="Object 45"/>
          <p:cNvGraphicFramePr>
            <a:graphicFrameLocks noChangeAspect="1"/>
          </p:cNvGraphicFramePr>
          <p:nvPr>
            <p:extLst>
              <p:ext uri="{D42A27DB-BD31-4B8C-83A1-F6EECF244321}">
                <p14:modId xmlns:p14="http://schemas.microsoft.com/office/powerpoint/2010/main" val="3224373506"/>
              </p:ext>
            </p:extLst>
          </p:nvPr>
        </p:nvGraphicFramePr>
        <p:xfrm>
          <a:off x="4732372" y="4580669"/>
          <a:ext cx="3067050" cy="1828800"/>
        </p:xfrm>
        <a:graphic>
          <a:graphicData uri="http://schemas.openxmlformats.org/presentationml/2006/ole">
            <mc:AlternateContent xmlns:mc="http://schemas.openxmlformats.org/markup-compatibility/2006">
              <mc:Choice xmlns:v="urn:schemas-microsoft-com:vml" Requires="v">
                <p:oleObj spid="_x0000_s2134391" name="Equation" r:id="rId10" imgW="1828800" imgH="1092200" progId="Equation.DSMT4">
                  <p:embed/>
                </p:oleObj>
              </mc:Choice>
              <mc:Fallback>
                <p:oleObj name="Equation" r:id="rId10" imgW="1828800" imgH="1092200" progId="Equation.DSMT4">
                  <p:embed/>
                  <p:pic>
                    <p:nvPicPr>
                      <p:cNvPr id="0" name=""/>
                      <p:cNvPicPr/>
                      <p:nvPr/>
                    </p:nvPicPr>
                    <p:blipFill>
                      <a:blip r:embed="rId11"/>
                      <a:stretch>
                        <a:fillRect/>
                      </a:stretch>
                    </p:blipFill>
                    <p:spPr>
                      <a:xfrm>
                        <a:off x="4732372" y="4580669"/>
                        <a:ext cx="3067050" cy="1828800"/>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5B5C578E-E3D8-1F4E-ACAE-F1F90D288BA7}"/>
              </a:ext>
            </a:extLst>
          </p:cNvPr>
          <p:cNvGrpSpPr/>
          <p:nvPr/>
        </p:nvGrpSpPr>
        <p:grpSpPr>
          <a:xfrm>
            <a:off x="481865" y="519671"/>
            <a:ext cx="3622318" cy="1754326"/>
            <a:chOff x="146794" y="462061"/>
            <a:chExt cx="3622318" cy="1754326"/>
          </a:xfrm>
        </p:grpSpPr>
        <p:sp>
          <p:nvSpPr>
            <p:cNvPr id="12" name="TextBox 11">
              <a:extLst>
                <a:ext uri="{FF2B5EF4-FFF2-40B4-BE49-F238E27FC236}">
                  <a16:creationId xmlns:a16="http://schemas.microsoft.com/office/drawing/2014/main" id="{67BE09A9-7D13-4C48-B335-0F6655437AD8}"/>
                </a:ext>
              </a:extLst>
            </p:cNvPr>
            <p:cNvSpPr txBox="1"/>
            <p:nvPr/>
          </p:nvSpPr>
          <p:spPr>
            <a:xfrm>
              <a:off x="146794" y="462061"/>
              <a:ext cx="3622318" cy="1754326"/>
            </a:xfrm>
            <a:prstGeom prst="rect">
              <a:avLst/>
            </a:prstGeom>
            <a:noFill/>
          </p:spPr>
          <p:txBody>
            <a:bodyPr wrap="square" rtlCol="0">
              <a:spAutoFit/>
            </a:bodyPr>
            <a:lstStyle/>
            <a:p>
              <a:r>
                <a:rPr lang="en-US" sz="2800" dirty="0">
                  <a:solidFill>
                    <a:srgbClr val="FF0000"/>
                  </a:solidFill>
                  <a:latin typeface="Apple Chancery"/>
                  <a:cs typeface="Apple Chancery"/>
                </a:rPr>
                <a:t>Example 1:</a:t>
              </a:r>
              <a:r>
                <a:rPr lang="en-US" sz="2000" dirty="0">
                  <a:latin typeface="Times New Roman"/>
                  <a:cs typeface="Times New Roman"/>
                </a:rPr>
                <a:t>  How much </a:t>
              </a:r>
              <a:r>
                <a:rPr lang="en-US" sz="2000" i="1" dirty="0">
                  <a:solidFill>
                    <a:srgbClr val="0000FF"/>
                  </a:solidFill>
                  <a:latin typeface="Times New Roman"/>
                  <a:cs typeface="Times New Roman"/>
                </a:rPr>
                <a:t>potential energy </a:t>
              </a:r>
              <a:r>
                <a:rPr lang="en-US" sz="2000" dirty="0">
                  <a:latin typeface="Times New Roman"/>
                  <a:cs typeface="Times New Roman"/>
                </a:rPr>
                <a:t>does </a:t>
              </a:r>
              <a:r>
                <a:rPr lang="en-US" sz="2000" dirty="0">
                  <a:solidFill>
                    <a:srgbClr val="FF0000"/>
                  </a:solidFill>
                  <a:latin typeface="Times New Roman"/>
                  <a:cs typeface="Times New Roman"/>
                </a:rPr>
                <a:t>a 2 C charge </a:t>
              </a:r>
              <a:r>
                <a:rPr lang="en-US" sz="2000" dirty="0">
                  <a:latin typeface="Times New Roman"/>
                  <a:cs typeface="Times New Roman"/>
                </a:rPr>
                <a:t>have at a point where the </a:t>
              </a:r>
              <a:r>
                <a:rPr lang="en-US" sz="2000" i="1" dirty="0">
                  <a:solidFill>
                    <a:srgbClr val="0000FF"/>
                  </a:solidFill>
                  <a:latin typeface="Times New Roman"/>
                  <a:cs typeface="Times New Roman"/>
                </a:rPr>
                <a:t>absolute</a:t>
              </a:r>
              <a:r>
                <a:rPr lang="en-US" sz="2000" i="1" dirty="0">
                  <a:latin typeface="Times New Roman"/>
                  <a:cs typeface="Times New Roman"/>
                </a:rPr>
                <a:t> </a:t>
              </a:r>
              <a:r>
                <a:rPr lang="en-US" sz="2000" i="1" dirty="0">
                  <a:solidFill>
                    <a:srgbClr val="0000FF"/>
                  </a:solidFill>
                  <a:latin typeface="Times New Roman"/>
                  <a:cs typeface="Times New Roman"/>
                </a:rPr>
                <a:t>electric potential</a:t>
              </a:r>
              <a:r>
                <a:rPr lang="en-US" sz="2000" dirty="0">
                  <a:solidFill>
                    <a:srgbClr val="0000FF"/>
                  </a:solidFill>
                  <a:latin typeface="Times New Roman"/>
                  <a:cs typeface="Times New Roman"/>
                </a:rPr>
                <a:t> </a:t>
              </a:r>
              <a:r>
                <a:rPr lang="en-US" sz="2000" dirty="0">
                  <a:latin typeface="Times New Roman"/>
                  <a:cs typeface="Times New Roman"/>
                </a:rPr>
                <a:t>is                                    </a:t>
              </a:r>
            </a:p>
            <a:p>
              <a:r>
                <a:rPr lang="en-US" sz="2000" dirty="0">
                  <a:latin typeface="Times New Roman"/>
                  <a:cs typeface="Times New Roman"/>
                </a:rPr>
                <a:t>                                    ?</a:t>
              </a:r>
              <a:endParaRPr lang="en-US" sz="2000" dirty="0">
                <a:solidFill>
                  <a:srgbClr val="0000FF"/>
                </a:solidFill>
                <a:latin typeface="Times New Roman"/>
                <a:cs typeface="Times New Roman"/>
              </a:endParaRPr>
            </a:p>
          </p:txBody>
        </p:sp>
        <p:graphicFrame>
          <p:nvGraphicFramePr>
            <p:cNvPr id="13" name="Object 12">
              <a:extLst>
                <a:ext uri="{FF2B5EF4-FFF2-40B4-BE49-F238E27FC236}">
                  <a16:creationId xmlns:a16="http://schemas.microsoft.com/office/drawing/2014/main" id="{392E8874-7CF1-C748-8ED1-863973BCA655}"/>
                </a:ext>
              </a:extLst>
            </p:cNvPr>
            <p:cNvGraphicFramePr>
              <a:graphicFrameLocks noChangeAspect="1"/>
            </p:cNvGraphicFramePr>
            <p:nvPr>
              <p:extLst>
                <p:ext uri="{D42A27DB-BD31-4B8C-83A1-F6EECF244321}">
                  <p14:modId xmlns:p14="http://schemas.microsoft.com/office/powerpoint/2010/main" val="3238229909"/>
                </p:ext>
              </p:extLst>
            </p:nvPr>
          </p:nvGraphicFramePr>
          <p:xfrm>
            <a:off x="193289" y="1862043"/>
            <a:ext cx="2319338" cy="341312"/>
          </p:xfrm>
          <a:graphic>
            <a:graphicData uri="http://schemas.openxmlformats.org/presentationml/2006/ole">
              <mc:AlternateContent xmlns:mc="http://schemas.openxmlformats.org/markup-compatibility/2006">
                <mc:Choice xmlns:v="urn:schemas-microsoft-com:vml" Requires="v">
                  <p:oleObj spid="_x0000_s2134392" name="Equation" r:id="rId12" imgW="1384300" imgH="203200" progId="Equation.DSMT4">
                    <p:embed/>
                  </p:oleObj>
                </mc:Choice>
                <mc:Fallback>
                  <p:oleObj name="Equation" r:id="rId12" imgW="1384300" imgH="203200" progId="Equation.DSMT4">
                    <p:embed/>
                    <p:pic>
                      <p:nvPicPr>
                        <p:cNvPr id="64" name="Object 63"/>
                        <p:cNvPicPr/>
                        <p:nvPr/>
                      </p:nvPicPr>
                      <p:blipFill>
                        <a:blip r:embed="rId5"/>
                        <a:stretch>
                          <a:fillRect/>
                        </a:stretch>
                      </p:blipFill>
                      <p:spPr>
                        <a:xfrm>
                          <a:off x="193289" y="1862043"/>
                          <a:ext cx="2319338" cy="341312"/>
                        </a:xfrm>
                        <a:prstGeom prst="rect">
                          <a:avLst/>
                        </a:prstGeom>
                      </p:spPr>
                    </p:pic>
                  </p:oleObj>
                </mc:Fallback>
              </mc:AlternateContent>
            </a:graphicData>
          </a:graphic>
        </p:graphicFrame>
      </p:grpSp>
      <p:graphicFrame>
        <p:nvGraphicFramePr>
          <p:cNvPr id="14" name="Object 13">
            <a:extLst>
              <a:ext uri="{FF2B5EF4-FFF2-40B4-BE49-F238E27FC236}">
                <a16:creationId xmlns:a16="http://schemas.microsoft.com/office/drawing/2014/main" id="{7520A0EE-EF1E-3A46-AE09-D9A0663C2276}"/>
              </a:ext>
            </a:extLst>
          </p:cNvPr>
          <p:cNvGraphicFramePr>
            <a:graphicFrameLocks noChangeAspect="1"/>
          </p:cNvGraphicFramePr>
          <p:nvPr>
            <p:extLst>
              <p:ext uri="{D42A27DB-BD31-4B8C-83A1-F6EECF244321}">
                <p14:modId xmlns:p14="http://schemas.microsoft.com/office/powerpoint/2010/main" val="2181329523"/>
              </p:ext>
            </p:extLst>
          </p:nvPr>
        </p:nvGraphicFramePr>
        <p:xfrm>
          <a:off x="4282067" y="896771"/>
          <a:ext cx="4132263" cy="1000125"/>
        </p:xfrm>
        <a:graphic>
          <a:graphicData uri="http://schemas.openxmlformats.org/presentationml/2006/ole">
            <mc:AlternateContent xmlns:mc="http://schemas.openxmlformats.org/markup-compatibility/2006">
              <mc:Choice xmlns:v="urn:schemas-microsoft-com:vml" Requires="v">
                <p:oleObj spid="_x0000_s2134393" name="Equation" r:id="rId13" imgW="2463800" imgH="596900" progId="Equation.DSMT4">
                  <p:embed/>
                </p:oleObj>
              </mc:Choice>
              <mc:Fallback>
                <p:oleObj name="Equation" r:id="rId13" imgW="2463800" imgH="596900" progId="Equation.DSMT4">
                  <p:embed/>
                  <p:pic>
                    <p:nvPicPr>
                      <p:cNvPr id="65" name="Object 64"/>
                      <p:cNvPicPr/>
                      <p:nvPr/>
                    </p:nvPicPr>
                    <p:blipFill>
                      <a:blip r:embed="rId14"/>
                      <a:stretch>
                        <a:fillRect/>
                      </a:stretch>
                    </p:blipFill>
                    <p:spPr>
                      <a:xfrm>
                        <a:off x="4282067" y="896771"/>
                        <a:ext cx="4132263" cy="1000125"/>
                      </a:xfrm>
                      <a:prstGeom prst="rect">
                        <a:avLst/>
                      </a:prstGeom>
                    </p:spPr>
                  </p:pic>
                </p:oleObj>
              </mc:Fallback>
            </mc:AlternateContent>
          </a:graphicData>
        </a:graphic>
      </p:graphicFrame>
    </p:spTree>
    <p:extLst>
      <p:ext uri="{BB962C8B-B14F-4D97-AF65-F5344CB8AC3E}">
        <p14:creationId xmlns:p14="http://schemas.microsoft.com/office/powerpoint/2010/main" val="317079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dissolve">
                                      <p:cBhvr>
                                        <p:cTn id="17" dur="500"/>
                                        <p:tgtEl>
                                          <p:spTgt spid="6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dissolve">
                                      <p:cBhvr>
                                        <p:cTn id="2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Rectangle 7"/>
          <p:cNvSpPr>
            <a:spLocks noChangeArrowheads="1"/>
          </p:cNvSpPr>
          <p:nvPr/>
        </p:nvSpPr>
        <p:spPr bwMode="auto">
          <a:xfrm>
            <a:off x="0" y="0"/>
            <a:ext cx="9140825" cy="6858000"/>
          </a:xfrm>
          <a:prstGeom prst="rect">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5"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21.)</a:t>
            </a:r>
          </a:p>
        </p:txBody>
      </p:sp>
      <p:graphicFrame>
        <p:nvGraphicFramePr>
          <p:cNvPr id="53" name="Object 52"/>
          <p:cNvGraphicFramePr>
            <a:graphicFrameLocks noChangeAspect="1"/>
          </p:cNvGraphicFramePr>
          <p:nvPr/>
        </p:nvGraphicFramePr>
        <p:xfrm>
          <a:off x="998536" y="5128088"/>
          <a:ext cx="6588125" cy="401638"/>
        </p:xfrm>
        <a:graphic>
          <a:graphicData uri="http://schemas.openxmlformats.org/presentationml/2006/ole">
            <mc:AlternateContent xmlns:mc="http://schemas.openxmlformats.org/markup-compatibility/2006">
              <mc:Choice xmlns:v="urn:schemas-microsoft-com:vml" Requires="v">
                <p:oleObj spid="_x0000_s2655233" name="Equation" r:id="rId4" imgW="3937000" imgH="241300" progId="Equation.DSMT4">
                  <p:embed/>
                </p:oleObj>
              </mc:Choice>
              <mc:Fallback>
                <p:oleObj name="Equation" r:id="rId4" imgW="3937000" imgH="241300" progId="Equation.DSMT4">
                  <p:embed/>
                  <p:pic>
                    <p:nvPicPr>
                      <p:cNvPr id="53" name="Object 52"/>
                      <p:cNvPicPr/>
                      <p:nvPr/>
                    </p:nvPicPr>
                    <p:blipFill>
                      <a:blip r:embed="rId5"/>
                      <a:stretch>
                        <a:fillRect/>
                      </a:stretch>
                    </p:blipFill>
                    <p:spPr>
                      <a:xfrm>
                        <a:off x="998536" y="5128088"/>
                        <a:ext cx="6588125" cy="401638"/>
                      </a:xfrm>
                      <a:prstGeom prst="rect">
                        <a:avLst/>
                      </a:prstGeom>
                    </p:spPr>
                  </p:pic>
                </p:oleObj>
              </mc:Fallback>
            </mc:AlternateContent>
          </a:graphicData>
        </a:graphic>
      </p:graphicFrame>
      <p:sp>
        <p:nvSpPr>
          <p:cNvPr id="55" name="TextBox 54"/>
          <p:cNvSpPr txBox="1"/>
          <p:nvPr/>
        </p:nvSpPr>
        <p:spPr>
          <a:xfrm>
            <a:off x="178391" y="1252646"/>
            <a:ext cx="8156312" cy="1015663"/>
          </a:xfrm>
          <a:prstGeom prst="rect">
            <a:avLst/>
          </a:prstGeom>
          <a:noFill/>
        </p:spPr>
        <p:txBody>
          <a:bodyPr wrap="square" rtlCol="0">
            <a:spAutoFit/>
          </a:bodyPr>
          <a:lstStyle/>
          <a:p>
            <a:r>
              <a:rPr lang="en-US" sz="2000" dirty="0">
                <a:solidFill>
                  <a:srgbClr val="FF0000"/>
                </a:solidFill>
                <a:latin typeface="Apple Chancery"/>
                <a:cs typeface="Apple Chancery"/>
              </a:rPr>
              <a:t>1.) It takes </a:t>
            </a:r>
            <a:r>
              <a:rPr lang="en-US" sz="2000" dirty="0">
                <a:latin typeface="Times New Roman"/>
                <a:cs typeface="Times New Roman"/>
              </a:rPr>
              <a:t>no energy to bring a charge      in from infinity.  Once in, though, it will generate an electric potential field whose point-magnitude will (because it is a point-charge) equal to                   with V = 0 at infinity.  </a:t>
            </a:r>
          </a:p>
        </p:txBody>
      </p:sp>
      <p:graphicFrame>
        <p:nvGraphicFramePr>
          <p:cNvPr id="56" name="Object 55"/>
          <p:cNvGraphicFramePr>
            <a:graphicFrameLocks noChangeAspect="1"/>
          </p:cNvGraphicFramePr>
          <p:nvPr/>
        </p:nvGraphicFramePr>
        <p:xfrm>
          <a:off x="4292599" y="1282838"/>
          <a:ext cx="277813" cy="339725"/>
        </p:xfrm>
        <a:graphic>
          <a:graphicData uri="http://schemas.openxmlformats.org/presentationml/2006/ole">
            <mc:AlternateContent xmlns:mc="http://schemas.openxmlformats.org/markup-compatibility/2006">
              <mc:Choice xmlns:v="urn:schemas-microsoft-com:vml" Requires="v">
                <p:oleObj spid="_x0000_s2655234" name="Equation" r:id="rId6" imgW="165100" imgH="203200" progId="Equation.DSMT4">
                  <p:embed/>
                </p:oleObj>
              </mc:Choice>
              <mc:Fallback>
                <p:oleObj name="Equation" r:id="rId6" imgW="165100" imgH="203200" progId="Equation.DSMT4">
                  <p:embed/>
                  <p:pic>
                    <p:nvPicPr>
                      <p:cNvPr id="56" name="Object 55"/>
                      <p:cNvPicPr/>
                      <p:nvPr/>
                    </p:nvPicPr>
                    <p:blipFill>
                      <a:blip r:embed="rId7"/>
                      <a:stretch>
                        <a:fillRect/>
                      </a:stretch>
                    </p:blipFill>
                    <p:spPr>
                      <a:xfrm>
                        <a:off x="4292599" y="1282838"/>
                        <a:ext cx="277813" cy="339725"/>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4841BD17-2F08-E349-BC76-14DFD87D482A}"/>
              </a:ext>
            </a:extLst>
          </p:cNvPr>
          <p:cNvSpPr txBox="1"/>
          <p:nvPr/>
        </p:nvSpPr>
        <p:spPr>
          <a:xfrm>
            <a:off x="145359" y="295441"/>
            <a:ext cx="8862007" cy="769441"/>
          </a:xfrm>
          <a:prstGeom prst="rect">
            <a:avLst/>
          </a:prstGeom>
          <a:noFill/>
        </p:spPr>
        <p:txBody>
          <a:bodyPr wrap="square" rtlCol="0">
            <a:spAutoFit/>
          </a:bodyPr>
          <a:lstStyle/>
          <a:p>
            <a:r>
              <a:rPr lang="en-US" sz="2400" dirty="0">
                <a:solidFill>
                  <a:srgbClr val="FF0000"/>
                </a:solidFill>
                <a:latin typeface="Apple Chancery" panose="03020702040506060504" pitchFamily="66" charset="-79"/>
                <a:cs typeface="Apple Chancery" panose="03020702040506060504" pitchFamily="66" charset="-79"/>
              </a:rPr>
              <a:t>How do you </a:t>
            </a:r>
            <a:r>
              <a:rPr lang="en-US" sz="2000" dirty="0">
                <a:latin typeface="Times New Roman" panose="02020603050405020304" pitchFamily="18" charset="0"/>
                <a:cs typeface="Times New Roman" panose="02020603050405020304" pitchFamily="18" charset="0"/>
              </a:rPr>
              <a:t>determine the total energy in a systems of particles?  (We did a problem like this back in the Gravitation section).  The idea is simple:</a:t>
            </a:r>
          </a:p>
        </p:txBody>
      </p:sp>
      <p:graphicFrame>
        <p:nvGraphicFramePr>
          <p:cNvPr id="46" name="Object 45">
            <a:extLst>
              <a:ext uri="{FF2B5EF4-FFF2-40B4-BE49-F238E27FC236}">
                <a16:creationId xmlns:a16="http://schemas.microsoft.com/office/drawing/2014/main" id="{E900DA1F-3386-3245-BD23-F2EB88232BE5}"/>
              </a:ext>
            </a:extLst>
          </p:cNvPr>
          <p:cNvGraphicFramePr>
            <a:graphicFrameLocks noChangeAspect="1"/>
          </p:cNvGraphicFramePr>
          <p:nvPr/>
        </p:nvGraphicFramePr>
        <p:xfrm>
          <a:off x="3138486" y="1782991"/>
          <a:ext cx="1154113" cy="552450"/>
        </p:xfrm>
        <a:graphic>
          <a:graphicData uri="http://schemas.openxmlformats.org/presentationml/2006/ole">
            <mc:AlternateContent xmlns:mc="http://schemas.openxmlformats.org/markup-compatibility/2006">
              <mc:Choice xmlns:v="urn:schemas-microsoft-com:vml" Requires="v">
                <p:oleObj spid="_x0000_s2655235" name="Equation" r:id="rId8" imgW="685800" imgH="330200" progId="Equation.DSMT4">
                  <p:embed/>
                </p:oleObj>
              </mc:Choice>
              <mc:Fallback>
                <p:oleObj name="Equation" r:id="rId8" imgW="685800" imgH="330200" progId="Equation.DSMT4">
                  <p:embed/>
                  <p:pic>
                    <p:nvPicPr>
                      <p:cNvPr id="46" name="Object 45">
                        <a:extLst>
                          <a:ext uri="{FF2B5EF4-FFF2-40B4-BE49-F238E27FC236}">
                            <a16:creationId xmlns:a16="http://schemas.microsoft.com/office/drawing/2014/main" id="{E900DA1F-3386-3245-BD23-F2EB88232BE5}"/>
                          </a:ext>
                        </a:extLst>
                      </p:cNvPr>
                      <p:cNvPicPr/>
                      <p:nvPr/>
                    </p:nvPicPr>
                    <p:blipFill>
                      <a:blip r:embed="rId9"/>
                      <a:stretch>
                        <a:fillRect/>
                      </a:stretch>
                    </p:blipFill>
                    <p:spPr>
                      <a:xfrm>
                        <a:off x="3138486" y="1782991"/>
                        <a:ext cx="1154113" cy="552450"/>
                      </a:xfrm>
                      <a:prstGeom prst="rect">
                        <a:avLst/>
                      </a:prstGeom>
                    </p:spPr>
                  </p:pic>
                </p:oleObj>
              </mc:Fallback>
            </mc:AlternateContent>
          </a:graphicData>
        </a:graphic>
      </p:graphicFrame>
      <p:sp>
        <p:nvSpPr>
          <p:cNvPr id="48" name="TextBox 47">
            <a:extLst>
              <a:ext uri="{FF2B5EF4-FFF2-40B4-BE49-F238E27FC236}">
                <a16:creationId xmlns:a16="http://schemas.microsoft.com/office/drawing/2014/main" id="{C7584748-F547-E04C-B6CD-5837AB713E78}"/>
              </a:ext>
            </a:extLst>
          </p:cNvPr>
          <p:cNvSpPr txBox="1"/>
          <p:nvPr/>
        </p:nvSpPr>
        <p:spPr>
          <a:xfrm>
            <a:off x="145359" y="2335441"/>
            <a:ext cx="8156312" cy="1323439"/>
          </a:xfrm>
          <a:prstGeom prst="rect">
            <a:avLst/>
          </a:prstGeom>
          <a:noFill/>
        </p:spPr>
        <p:txBody>
          <a:bodyPr wrap="square" rtlCol="0">
            <a:spAutoFit/>
          </a:bodyPr>
          <a:lstStyle/>
          <a:p>
            <a:r>
              <a:rPr lang="en-US" sz="2000" dirty="0">
                <a:solidFill>
                  <a:srgbClr val="FF0000"/>
                </a:solidFill>
                <a:latin typeface="Apple Chancery"/>
                <a:cs typeface="Apple Chancery"/>
              </a:rPr>
              <a:t>2.) Bringing a second charge     </a:t>
            </a:r>
            <a:r>
              <a:rPr lang="en-US" sz="2000" dirty="0">
                <a:latin typeface="Times New Roman"/>
                <a:cs typeface="Times New Roman"/>
              </a:rPr>
              <a:t>in from infinity will require work in the amount of                     .  That work will go into the total energy wrapped up in the system.  That new charge will produce it’s own voltage field with a similar function defining it.  </a:t>
            </a:r>
          </a:p>
        </p:txBody>
      </p:sp>
      <p:graphicFrame>
        <p:nvGraphicFramePr>
          <p:cNvPr id="49" name="Object 48">
            <a:extLst>
              <a:ext uri="{FF2B5EF4-FFF2-40B4-BE49-F238E27FC236}">
                <a16:creationId xmlns:a16="http://schemas.microsoft.com/office/drawing/2014/main" id="{38A143B0-2EC7-2348-BE9A-1E71ECF631CB}"/>
              </a:ext>
            </a:extLst>
          </p:cNvPr>
          <p:cNvGraphicFramePr>
            <a:graphicFrameLocks noChangeAspect="1"/>
          </p:cNvGraphicFramePr>
          <p:nvPr/>
        </p:nvGraphicFramePr>
        <p:xfrm>
          <a:off x="1316038" y="2709863"/>
          <a:ext cx="1303337" cy="339725"/>
        </p:xfrm>
        <a:graphic>
          <a:graphicData uri="http://schemas.openxmlformats.org/presentationml/2006/ole">
            <mc:AlternateContent xmlns:mc="http://schemas.openxmlformats.org/markup-compatibility/2006">
              <mc:Choice xmlns:v="urn:schemas-microsoft-com:vml" Requires="v">
                <p:oleObj spid="_x0000_s2655236" name="Equation" r:id="rId10" imgW="774700" imgH="203200" progId="Equation.DSMT4">
                  <p:embed/>
                </p:oleObj>
              </mc:Choice>
              <mc:Fallback>
                <p:oleObj name="Equation" r:id="rId10" imgW="774700" imgH="203200" progId="Equation.DSMT4">
                  <p:embed/>
                  <p:pic>
                    <p:nvPicPr>
                      <p:cNvPr id="49" name="Object 48">
                        <a:extLst>
                          <a:ext uri="{FF2B5EF4-FFF2-40B4-BE49-F238E27FC236}">
                            <a16:creationId xmlns:a16="http://schemas.microsoft.com/office/drawing/2014/main" id="{38A143B0-2EC7-2348-BE9A-1E71ECF631CB}"/>
                          </a:ext>
                        </a:extLst>
                      </p:cNvPr>
                      <p:cNvPicPr/>
                      <p:nvPr/>
                    </p:nvPicPr>
                    <p:blipFill>
                      <a:blip r:embed="rId11"/>
                      <a:stretch>
                        <a:fillRect/>
                      </a:stretch>
                    </p:blipFill>
                    <p:spPr>
                      <a:xfrm>
                        <a:off x="1316038" y="2709863"/>
                        <a:ext cx="1303337" cy="339725"/>
                      </a:xfrm>
                      <a:prstGeom prst="rect">
                        <a:avLst/>
                      </a:prstGeom>
                    </p:spPr>
                  </p:pic>
                </p:oleObj>
              </mc:Fallback>
            </mc:AlternateContent>
          </a:graphicData>
        </a:graphic>
      </p:graphicFrame>
      <p:graphicFrame>
        <p:nvGraphicFramePr>
          <p:cNvPr id="50" name="Object 49">
            <a:extLst>
              <a:ext uri="{FF2B5EF4-FFF2-40B4-BE49-F238E27FC236}">
                <a16:creationId xmlns:a16="http://schemas.microsoft.com/office/drawing/2014/main" id="{D46691F5-0C36-8F49-9C59-F6B7213BCB76}"/>
              </a:ext>
            </a:extLst>
          </p:cNvPr>
          <p:cNvGraphicFramePr>
            <a:graphicFrameLocks noChangeAspect="1"/>
          </p:cNvGraphicFramePr>
          <p:nvPr/>
        </p:nvGraphicFramePr>
        <p:xfrm>
          <a:off x="3279555" y="2357438"/>
          <a:ext cx="298450" cy="339725"/>
        </p:xfrm>
        <a:graphic>
          <a:graphicData uri="http://schemas.openxmlformats.org/presentationml/2006/ole">
            <mc:AlternateContent xmlns:mc="http://schemas.openxmlformats.org/markup-compatibility/2006">
              <mc:Choice xmlns:v="urn:schemas-microsoft-com:vml" Requires="v">
                <p:oleObj spid="_x0000_s2655237" name="Equation" r:id="rId12" imgW="177800" imgH="203200" progId="Equation.DSMT4">
                  <p:embed/>
                </p:oleObj>
              </mc:Choice>
              <mc:Fallback>
                <p:oleObj name="Equation" r:id="rId12" imgW="177800" imgH="203200" progId="Equation.DSMT4">
                  <p:embed/>
                  <p:pic>
                    <p:nvPicPr>
                      <p:cNvPr id="50" name="Object 49">
                        <a:extLst>
                          <a:ext uri="{FF2B5EF4-FFF2-40B4-BE49-F238E27FC236}">
                            <a16:creationId xmlns:a16="http://schemas.microsoft.com/office/drawing/2014/main" id="{D46691F5-0C36-8F49-9C59-F6B7213BCB76}"/>
                          </a:ext>
                        </a:extLst>
                      </p:cNvPr>
                      <p:cNvPicPr/>
                      <p:nvPr/>
                    </p:nvPicPr>
                    <p:blipFill>
                      <a:blip r:embed="rId13"/>
                      <a:stretch>
                        <a:fillRect/>
                      </a:stretch>
                    </p:blipFill>
                    <p:spPr>
                      <a:xfrm>
                        <a:off x="3279555" y="2357438"/>
                        <a:ext cx="298450" cy="339725"/>
                      </a:xfrm>
                      <a:prstGeom prst="rect">
                        <a:avLst/>
                      </a:prstGeom>
                    </p:spPr>
                  </p:pic>
                </p:oleObj>
              </mc:Fallback>
            </mc:AlternateContent>
          </a:graphicData>
        </a:graphic>
      </p:graphicFrame>
      <p:sp>
        <p:nvSpPr>
          <p:cNvPr id="52" name="TextBox 51">
            <a:extLst>
              <a:ext uri="{FF2B5EF4-FFF2-40B4-BE49-F238E27FC236}">
                <a16:creationId xmlns:a16="http://schemas.microsoft.com/office/drawing/2014/main" id="{7B6051BB-2262-9841-AA35-C2D4AB90E76E}"/>
              </a:ext>
            </a:extLst>
          </p:cNvPr>
          <p:cNvSpPr txBox="1"/>
          <p:nvPr/>
        </p:nvSpPr>
        <p:spPr>
          <a:xfrm>
            <a:off x="145359" y="3774457"/>
            <a:ext cx="8156312" cy="1015663"/>
          </a:xfrm>
          <a:prstGeom prst="rect">
            <a:avLst/>
          </a:prstGeom>
          <a:noFill/>
        </p:spPr>
        <p:txBody>
          <a:bodyPr wrap="square" rtlCol="0">
            <a:spAutoFit/>
          </a:bodyPr>
          <a:lstStyle/>
          <a:p>
            <a:r>
              <a:rPr lang="en-US" sz="2000" dirty="0">
                <a:solidFill>
                  <a:srgbClr val="FF0000"/>
                </a:solidFill>
                <a:latin typeface="Apple Chancery"/>
                <a:cs typeface="Apple Chancery"/>
              </a:rPr>
              <a:t>3.) Bringing a third charge     </a:t>
            </a:r>
            <a:r>
              <a:rPr lang="en-US" sz="2000" dirty="0">
                <a:latin typeface="Times New Roman"/>
                <a:cs typeface="Times New Roman"/>
              </a:rPr>
              <a:t>in from infinity will require work as it deals with the fields generated by both     and     , the the total amount of work done (and the total energy in the system) will become:</a:t>
            </a:r>
          </a:p>
        </p:txBody>
      </p:sp>
      <p:graphicFrame>
        <p:nvGraphicFramePr>
          <p:cNvPr id="54" name="Object 53">
            <a:extLst>
              <a:ext uri="{FF2B5EF4-FFF2-40B4-BE49-F238E27FC236}">
                <a16:creationId xmlns:a16="http://schemas.microsoft.com/office/drawing/2014/main" id="{8918C0AA-9CB1-9644-8CAA-2DEDBD7B306F}"/>
              </a:ext>
            </a:extLst>
          </p:cNvPr>
          <p:cNvGraphicFramePr>
            <a:graphicFrameLocks noChangeAspect="1"/>
          </p:cNvGraphicFramePr>
          <p:nvPr/>
        </p:nvGraphicFramePr>
        <p:xfrm>
          <a:off x="3138486" y="3796924"/>
          <a:ext cx="298450" cy="339725"/>
        </p:xfrm>
        <a:graphic>
          <a:graphicData uri="http://schemas.openxmlformats.org/presentationml/2006/ole">
            <mc:AlternateContent xmlns:mc="http://schemas.openxmlformats.org/markup-compatibility/2006">
              <mc:Choice xmlns:v="urn:schemas-microsoft-com:vml" Requires="v">
                <p:oleObj spid="_x0000_s2655238" name="Equation" r:id="rId14" imgW="177800" imgH="203200" progId="Equation.DSMT4">
                  <p:embed/>
                </p:oleObj>
              </mc:Choice>
              <mc:Fallback>
                <p:oleObj name="Equation" r:id="rId14" imgW="177800" imgH="203200" progId="Equation.DSMT4">
                  <p:embed/>
                  <p:pic>
                    <p:nvPicPr>
                      <p:cNvPr id="54" name="Object 53">
                        <a:extLst>
                          <a:ext uri="{FF2B5EF4-FFF2-40B4-BE49-F238E27FC236}">
                            <a16:creationId xmlns:a16="http://schemas.microsoft.com/office/drawing/2014/main" id="{8918C0AA-9CB1-9644-8CAA-2DEDBD7B306F}"/>
                          </a:ext>
                        </a:extLst>
                      </p:cNvPr>
                      <p:cNvPicPr/>
                      <p:nvPr/>
                    </p:nvPicPr>
                    <p:blipFill>
                      <a:blip r:embed="rId15"/>
                      <a:stretch>
                        <a:fillRect/>
                      </a:stretch>
                    </p:blipFill>
                    <p:spPr>
                      <a:xfrm>
                        <a:off x="3138486" y="3796924"/>
                        <a:ext cx="298450" cy="339725"/>
                      </a:xfrm>
                      <a:prstGeom prst="rect">
                        <a:avLst/>
                      </a:prstGeom>
                    </p:spPr>
                  </p:pic>
                </p:oleObj>
              </mc:Fallback>
            </mc:AlternateContent>
          </a:graphicData>
        </a:graphic>
      </p:graphicFrame>
      <p:graphicFrame>
        <p:nvGraphicFramePr>
          <p:cNvPr id="58" name="Object 57">
            <a:extLst>
              <a:ext uri="{FF2B5EF4-FFF2-40B4-BE49-F238E27FC236}">
                <a16:creationId xmlns:a16="http://schemas.microsoft.com/office/drawing/2014/main" id="{E78CFD87-5BD6-5545-9421-D7441933EC5A}"/>
              </a:ext>
            </a:extLst>
          </p:cNvPr>
          <p:cNvGraphicFramePr>
            <a:graphicFrameLocks noChangeAspect="1"/>
          </p:cNvGraphicFramePr>
          <p:nvPr/>
        </p:nvGraphicFramePr>
        <p:xfrm>
          <a:off x="3593666" y="4112425"/>
          <a:ext cx="277813" cy="339725"/>
        </p:xfrm>
        <a:graphic>
          <a:graphicData uri="http://schemas.openxmlformats.org/presentationml/2006/ole">
            <mc:AlternateContent xmlns:mc="http://schemas.openxmlformats.org/markup-compatibility/2006">
              <mc:Choice xmlns:v="urn:schemas-microsoft-com:vml" Requires="v">
                <p:oleObj spid="_x0000_s2655239" name="Equation" r:id="rId16" imgW="165100" imgH="203200" progId="Equation.DSMT4">
                  <p:embed/>
                </p:oleObj>
              </mc:Choice>
              <mc:Fallback>
                <p:oleObj name="Equation" r:id="rId16" imgW="165100" imgH="203200" progId="Equation.DSMT4">
                  <p:embed/>
                  <p:pic>
                    <p:nvPicPr>
                      <p:cNvPr id="58" name="Object 57">
                        <a:extLst>
                          <a:ext uri="{FF2B5EF4-FFF2-40B4-BE49-F238E27FC236}">
                            <a16:creationId xmlns:a16="http://schemas.microsoft.com/office/drawing/2014/main" id="{E78CFD87-5BD6-5545-9421-D7441933EC5A}"/>
                          </a:ext>
                        </a:extLst>
                      </p:cNvPr>
                      <p:cNvPicPr/>
                      <p:nvPr/>
                    </p:nvPicPr>
                    <p:blipFill>
                      <a:blip r:embed="rId17"/>
                      <a:stretch>
                        <a:fillRect/>
                      </a:stretch>
                    </p:blipFill>
                    <p:spPr>
                      <a:xfrm>
                        <a:off x="3593666" y="4112425"/>
                        <a:ext cx="277813" cy="339725"/>
                      </a:xfrm>
                      <a:prstGeom prst="rect">
                        <a:avLst/>
                      </a:prstGeom>
                    </p:spPr>
                  </p:pic>
                </p:oleObj>
              </mc:Fallback>
            </mc:AlternateContent>
          </a:graphicData>
        </a:graphic>
      </p:graphicFrame>
      <p:graphicFrame>
        <p:nvGraphicFramePr>
          <p:cNvPr id="59" name="Object 58">
            <a:extLst>
              <a:ext uri="{FF2B5EF4-FFF2-40B4-BE49-F238E27FC236}">
                <a16:creationId xmlns:a16="http://schemas.microsoft.com/office/drawing/2014/main" id="{2A8EC3E5-25F7-6848-A64E-F4559C0850B2}"/>
              </a:ext>
            </a:extLst>
          </p:cNvPr>
          <p:cNvGraphicFramePr>
            <a:graphicFrameLocks noChangeAspect="1"/>
          </p:cNvGraphicFramePr>
          <p:nvPr/>
        </p:nvGraphicFramePr>
        <p:xfrm>
          <a:off x="4286096" y="4112425"/>
          <a:ext cx="298450" cy="339725"/>
        </p:xfrm>
        <a:graphic>
          <a:graphicData uri="http://schemas.openxmlformats.org/presentationml/2006/ole">
            <mc:AlternateContent xmlns:mc="http://schemas.openxmlformats.org/markup-compatibility/2006">
              <mc:Choice xmlns:v="urn:schemas-microsoft-com:vml" Requires="v">
                <p:oleObj spid="_x0000_s2655240" name="Equation" r:id="rId18" imgW="177800" imgH="203200" progId="Equation.DSMT4">
                  <p:embed/>
                </p:oleObj>
              </mc:Choice>
              <mc:Fallback>
                <p:oleObj name="Equation" r:id="rId18" imgW="177800" imgH="203200" progId="Equation.DSMT4">
                  <p:embed/>
                  <p:pic>
                    <p:nvPicPr>
                      <p:cNvPr id="59" name="Object 58">
                        <a:extLst>
                          <a:ext uri="{FF2B5EF4-FFF2-40B4-BE49-F238E27FC236}">
                            <a16:creationId xmlns:a16="http://schemas.microsoft.com/office/drawing/2014/main" id="{2A8EC3E5-25F7-6848-A64E-F4559C0850B2}"/>
                          </a:ext>
                        </a:extLst>
                      </p:cNvPr>
                      <p:cNvPicPr/>
                      <p:nvPr/>
                    </p:nvPicPr>
                    <p:blipFill>
                      <a:blip r:embed="rId19"/>
                      <a:stretch>
                        <a:fillRect/>
                      </a:stretch>
                    </p:blipFill>
                    <p:spPr>
                      <a:xfrm>
                        <a:off x="4286096" y="4112425"/>
                        <a:ext cx="298450" cy="339725"/>
                      </a:xfrm>
                      <a:prstGeom prst="rect">
                        <a:avLst/>
                      </a:prstGeom>
                    </p:spPr>
                  </p:pic>
                </p:oleObj>
              </mc:Fallback>
            </mc:AlternateContent>
          </a:graphicData>
        </a:graphic>
      </p:graphicFrame>
    </p:spTree>
    <p:extLst>
      <p:ext uri="{BB962C8B-B14F-4D97-AF65-F5344CB8AC3E}">
        <p14:creationId xmlns:p14="http://schemas.microsoft.com/office/powerpoint/2010/main" val="321267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dissolve">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dissolve">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dissolve">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dissolve">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dissolve">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dissolve">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dissolve">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dissolve">
                                      <p:cBhvr>
                                        <p:cTn id="42" dur="500"/>
                                        <p:tgtEl>
                                          <p:spTgt spid="52"/>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dissolve">
                                      <p:cBhvr>
                                        <p:cTn id="47" dur="500"/>
                                        <p:tgtEl>
                                          <p:spTgt spid="54"/>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dissolve">
                                      <p:cBhvr>
                                        <p:cTn id="52" dur="500"/>
                                        <p:tgtEl>
                                          <p:spTgt spid="58"/>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dissolve">
                                      <p:cBhvr>
                                        <p:cTn id="5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48" grpId="0"/>
      <p:bldP spid="5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Rectangle 7"/>
          <p:cNvSpPr>
            <a:spLocks noChangeArrowheads="1"/>
          </p:cNvSpPr>
          <p:nvPr/>
        </p:nvSpPr>
        <p:spPr bwMode="auto">
          <a:xfrm>
            <a:off x="0" y="0"/>
            <a:ext cx="9140825" cy="6858000"/>
          </a:xfrm>
          <a:prstGeom prst="rect">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 name="Rectangle 9"/>
          <p:cNvSpPr>
            <a:spLocks noGrp="1" noChangeArrowheads="1"/>
          </p:cNvSpPr>
          <p:nvPr>
            <p:ph type="title"/>
          </p:nvPr>
        </p:nvSpPr>
        <p:spPr>
          <a:xfrm>
            <a:off x="152400" y="114299"/>
            <a:ext cx="6273800" cy="1497667"/>
          </a:xfrm>
          <a:noFill/>
        </p:spPr>
        <p:txBody>
          <a:bodyPr>
            <a:normAutofit/>
          </a:bodyPr>
          <a:lstStyle/>
          <a:p>
            <a:pPr algn="l"/>
            <a:r>
              <a:rPr lang="en-US" sz="2800" dirty="0">
                <a:solidFill>
                  <a:srgbClr val="FF0000"/>
                </a:solidFill>
                <a:latin typeface="Apple Chancery"/>
                <a:ea typeface="ＭＳ Ｐゴシック" charset="0"/>
                <a:cs typeface="Apple Chancery"/>
              </a:rPr>
              <a:t>Example 5: </a:t>
            </a:r>
            <a:r>
              <a:rPr lang="en-US" sz="2200" dirty="0">
                <a:solidFill>
                  <a:srgbClr val="FF0000"/>
                </a:solidFill>
                <a:latin typeface="Apple Chancery"/>
                <a:cs typeface="Apple Chancery"/>
              </a:rPr>
              <a:t>A long wire </a:t>
            </a:r>
            <a:r>
              <a:rPr lang="en-US" sz="2200" dirty="0">
                <a:latin typeface="Times New Roman"/>
                <a:cs typeface="Times New Roman"/>
              </a:rPr>
              <a:t>of radius </a:t>
            </a:r>
            <a:r>
              <a:rPr lang="en-US" sz="2200" i="1" dirty="0">
                <a:solidFill>
                  <a:srgbClr val="FF0000"/>
                </a:solidFill>
                <a:latin typeface="Times New Roman"/>
                <a:cs typeface="Times New Roman"/>
              </a:rPr>
              <a:t>R</a:t>
            </a:r>
            <a:r>
              <a:rPr lang="en-US" sz="2200" i="1" dirty="0">
                <a:latin typeface="Times New Roman"/>
                <a:cs typeface="Times New Roman"/>
              </a:rPr>
              <a:t> </a:t>
            </a:r>
            <a:r>
              <a:rPr lang="en-US" sz="2200" dirty="0">
                <a:latin typeface="Times New Roman"/>
                <a:cs typeface="Times New Roman"/>
              </a:rPr>
              <a:t>has a linear charge density    on it.  What can we say about the electric potential function for: </a:t>
            </a:r>
            <a:endParaRPr lang="en-US" sz="2200" dirty="0">
              <a:solidFill>
                <a:srgbClr val="FF0000"/>
              </a:solidFill>
              <a:latin typeface="Apple Chancery"/>
              <a:ea typeface="ＭＳ Ｐゴシック" charset="0"/>
              <a:cs typeface="Apple Chancery"/>
            </a:endParaRPr>
          </a:p>
        </p:txBody>
      </p:sp>
      <p:sp>
        <p:nvSpPr>
          <p:cNvPr id="14"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5"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21.)</a:t>
            </a:r>
          </a:p>
        </p:txBody>
      </p:sp>
      <p:graphicFrame>
        <p:nvGraphicFramePr>
          <p:cNvPr id="56" name="Object 55"/>
          <p:cNvGraphicFramePr>
            <a:graphicFrameLocks noChangeAspect="1"/>
          </p:cNvGraphicFramePr>
          <p:nvPr/>
        </p:nvGraphicFramePr>
        <p:xfrm>
          <a:off x="3289300" y="4671820"/>
          <a:ext cx="2365375" cy="1930400"/>
        </p:xfrm>
        <a:graphic>
          <a:graphicData uri="http://schemas.openxmlformats.org/presentationml/2006/ole">
            <mc:AlternateContent xmlns:mc="http://schemas.openxmlformats.org/markup-compatibility/2006">
              <mc:Choice xmlns:v="urn:schemas-microsoft-com:vml" Requires="v">
                <p:oleObj spid="_x0000_s2656257" name="Equation" r:id="rId4" imgW="1409700" imgH="1155700" progId="Equation.DSMT4">
                  <p:embed/>
                </p:oleObj>
              </mc:Choice>
              <mc:Fallback>
                <p:oleObj name="Equation" r:id="rId4" imgW="1409700" imgH="1155700" progId="Equation.DSMT4">
                  <p:embed/>
                  <p:pic>
                    <p:nvPicPr>
                      <p:cNvPr id="56" name="Object 55"/>
                      <p:cNvPicPr/>
                      <p:nvPr/>
                    </p:nvPicPr>
                    <p:blipFill>
                      <a:blip r:embed="rId5"/>
                      <a:stretch>
                        <a:fillRect/>
                      </a:stretch>
                    </p:blipFill>
                    <p:spPr>
                      <a:xfrm>
                        <a:off x="3289300" y="4671820"/>
                        <a:ext cx="2365375" cy="1930400"/>
                      </a:xfrm>
                      <a:prstGeom prst="rect">
                        <a:avLst/>
                      </a:prstGeom>
                    </p:spPr>
                  </p:pic>
                </p:oleObj>
              </mc:Fallback>
            </mc:AlternateContent>
          </a:graphicData>
        </a:graphic>
      </p:graphicFrame>
      <p:sp>
        <p:nvSpPr>
          <p:cNvPr id="43" name="TextBox 42">
            <a:extLst>
              <a:ext uri="{FF2B5EF4-FFF2-40B4-BE49-F238E27FC236}">
                <a16:creationId xmlns:a16="http://schemas.microsoft.com/office/drawing/2014/main" id="{0DD0592B-9EBF-3D4C-A39E-A9ADDD4ADB7D}"/>
              </a:ext>
            </a:extLst>
          </p:cNvPr>
          <p:cNvSpPr txBox="1"/>
          <p:nvPr/>
        </p:nvSpPr>
        <p:spPr>
          <a:xfrm>
            <a:off x="128156" y="1467541"/>
            <a:ext cx="4620419" cy="461665"/>
          </a:xfrm>
          <a:prstGeom prst="rect">
            <a:avLst/>
          </a:prstGeom>
          <a:noFill/>
        </p:spPr>
        <p:txBody>
          <a:bodyPr wrap="square" rtlCol="0">
            <a:spAutoFit/>
          </a:bodyPr>
          <a:lstStyle/>
          <a:p>
            <a:r>
              <a:rPr lang="en-US" sz="2400" dirty="0">
                <a:solidFill>
                  <a:srgbClr val="FF0000"/>
                </a:solidFill>
                <a:latin typeface="Apple Chancery"/>
                <a:cs typeface="Apple Chancery"/>
              </a:rPr>
              <a:t>For r&gt;R</a:t>
            </a:r>
            <a:endParaRPr lang="en-US" sz="2400" dirty="0">
              <a:latin typeface="Times New Roman"/>
              <a:cs typeface="Times New Roman"/>
            </a:endParaRPr>
          </a:p>
        </p:txBody>
      </p:sp>
      <p:graphicFrame>
        <p:nvGraphicFramePr>
          <p:cNvPr id="44" name="Object 3">
            <a:extLst>
              <a:ext uri="{FF2B5EF4-FFF2-40B4-BE49-F238E27FC236}">
                <a16:creationId xmlns:a16="http://schemas.microsoft.com/office/drawing/2014/main" id="{8EF2920E-C7DB-D646-A713-8E81585D1FAA}"/>
              </a:ext>
            </a:extLst>
          </p:cNvPr>
          <p:cNvGraphicFramePr>
            <a:graphicFrameLocks noChangeAspect="1"/>
          </p:cNvGraphicFramePr>
          <p:nvPr>
            <p:extLst>
              <p:ext uri="{D42A27DB-BD31-4B8C-83A1-F6EECF244321}">
                <p14:modId xmlns:p14="http://schemas.microsoft.com/office/powerpoint/2010/main" val="3538587282"/>
              </p:ext>
            </p:extLst>
          </p:nvPr>
        </p:nvGraphicFramePr>
        <p:xfrm>
          <a:off x="1878150" y="750398"/>
          <a:ext cx="251032" cy="318828"/>
        </p:xfrm>
        <a:graphic>
          <a:graphicData uri="http://schemas.openxmlformats.org/presentationml/2006/ole">
            <mc:AlternateContent xmlns:mc="http://schemas.openxmlformats.org/markup-compatibility/2006">
              <mc:Choice xmlns:v="urn:schemas-microsoft-com:vml" Requires="v">
                <p:oleObj spid="_x0000_s2656258" name="Equation" r:id="rId6" imgW="139700" imgH="177800" progId="Equation.DSMT4">
                  <p:embed/>
                </p:oleObj>
              </mc:Choice>
              <mc:Fallback>
                <p:oleObj name="Equation" r:id="rId6" imgW="139700" imgH="177800" progId="Equation.DSMT4">
                  <p:embed/>
                  <p:pic>
                    <p:nvPicPr>
                      <p:cNvPr id="44" name="Object 3">
                        <a:extLst>
                          <a:ext uri="{FF2B5EF4-FFF2-40B4-BE49-F238E27FC236}">
                            <a16:creationId xmlns:a16="http://schemas.microsoft.com/office/drawing/2014/main" id="{8EF2920E-C7DB-D646-A713-8E81585D1FAA}"/>
                          </a:ext>
                        </a:extLst>
                      </p:cNvPr>
                      <p:cNvPicPr>
                        <a:picLocks noChangeAspect="1" noChangeArrowheads="1"/>
                      </p:cNvPicPr>
                      <p:nvPr/>
                    </p:nvPicPr>
                    <p:blipFill>
                      <a:blip r:embed="rId7"/>
                      <a:srcRect/>
                      <a:stretch>
                        <a:fillRect/>
                      </a:stretch>
                    </p:blipFill>
                    <p:spPr bwMode="auto">
                      <a:xfrm>
                        <a:off x="1878150" y="750398"/>
                        <a:ext cx="251032" cy="318828"/>
                      </a:xfrm>
                      <a:prstGeom prst="rect">
                        <a:avLst/>
                      </a:prstGeom>
                      <a:noFill/>
                    </p:spPr>
                  </p:pic>
                </p:oleObj>
              </mc:Fallback>
            </mc:AlternateContent>
          </a:graphicData>
        </a:graphic>
      </p:graphicFrame>
      <p:grpSp>
        <p:nvGrpSpPr>
          <p:cNvPr id="7" name="Group 6">
            <a:extLst>
              <a:ext uri="{FF2B5EF4-FFF2-40B4-BE49-F238E27FC236}">
                <a16:creationId xmlns:a16="http://schemas.microsoft.com/office/drawing/2014/main" id="{2D82F023-C094-4444-8B12-6BC7BD4FC4A1}"/>
              </a:ext>
            </a:extLst>
          </p:cNvPr>
          <p:cNvGrpSpPr/>
          <p:nvPr/>
        </p:nvGrpSpPr>
        <p:grpSpPr>
          <a:xfrm>
            <a:off x="341866" y="1970088"/>
            <a:ext cx="8749618" cy="2639074"/>
            <a:chOff x="341866" y="1970088"/>
            <a:chExt cx="8749618" cy="2639074"/>
          </a:xfrm>
        </p:grpSpPr>
        <p:sp>
          <p:nvSpPr>
            <p:cNvPr id="52" name="TextBox 51">
              <a:extLst>
                <a:ext uri="{FF2B5EF4-FFF2-40B4-BE49-F238E27FC236}">
                  <a16:creationId xmlns:a16="http://schemas.microsoft.com/office/drawing/2014/main" id="{8D7C7809-C682-FF49-928B-EFA83B4AC078}"/>
                </a:ext>
              </a:extLst>
            </p:cNvPr>
            <p:cNvSpPr txBox="1"/>
            <p:nvPr/>
          </p:nvSpPr>
          <p:spPr>
            <a:xfrm>
              <a:off x="341866" y="3901276"/>
              <a:ext cx="8749618" cy="707886"/>
            </a:xfrm>
            <a:prstGeom prst="rect">
              <a:avLst/>
            </a:prstGeom>
            <a:noFill/>
          </p:spPr>
          <p:txBody>
            <a:bodyPr wrap="square" rtlCol="0">
              <a:spAutoFit/>
            </a:bodyPr>
            <a:lstStyle/>
            <a:p>
              <a:r>
                <a:rPr lang="en-US" sz="2000" dirty="0">
                  <a:latin typeface="Times New Roman"/>
                  <a:cs typeface="Times New Roman"/>
                </a:rPr>
                <a:t>its length </a:t>
              </a:r>
              <a:r>
                <a:rPr lang="en-US" sz="2000" dirty="0">
                  <a:solidFill>
                    <a:srgbClr val="FF0000"/>
                  </a:solidFill>
                  <a:latin typeface="Times New Roman"/>
                  <a:cs typeface="Times New Roman"/>
                </a:rPr>
                <a:t>L</a:t>
              </a:r>
              <a:r>
                <a:rPr lang="en-US" sz="2000" dirty="0">
                  <a:latin typeface="Times New Roman"/>
                  <a:cs typeface="Times New Roman"/>
                </a:rPr>
                <a:t>, and noting that the charge inside the Gaussian surface will be equal to     </a:t>
              </a:r>
            </a:p>
            <a:p>
              <a:r>
                <a:rPr lang="en-US" sz="2000" dirty="0">
                  <a:latin typeface="Times New Roman"/>
                  <a:cs typeface="Times New Roman"/>
                </a:rPr>
                <a:t>    times the length of the Gaussian surface </a:t>
              </a:r>
              <a:r>
                <a:rPr lang="en-US" sz="2000" dirty="0">
                  <a:solidFill>
                    <a:srgbClr val="FF0000"/>
                  </a:solidFill>
                  <a:latin typeface="Times New Roman"/>
                  <a:cs typeface="Times New Roman"/>
                </a:rPr>
                <a:t>L</a:t>
              </a:r>
              <a:r>
                <a:rPr lang="en-US" sz="2000" dirty="0">
                  <a:latin typeface="Times New Roman"/>
                  <a:cs typeface="Times New Roman"/>
                </a:rPr>
                <a:t>, we can write:                         </a:t>
              </a:r>
            </a:p>
          </p:txBody>
        </p:sp>
        <p:sp>
          <p:nvSpPr>
            <p:cNvPr id="55" name="TextBox 54"/>
            <p:cNvSpPr txBox="1"/>
            <p:nvPr/>
          </p:nvSpPr>
          <p:spPr>
            <a:xfrm>
              <a:off x="359061" y="1970088"/>
              <a:ext cx="5488215" cy="2000548"/>
            </a:xfrm>
            <a:prstGeom prst="rect">
              <a:avLst/>
            </a:prstGeom>
            <a:noFill/>
          </p:spPr>
          <p:txBody>
            <a:bodyPr wrap="square" rtlCol="0">
              <a:spAutoFit/>
            </a:bodyPr>
            <a:lstStyle/>
            <a:p>
              <a:r>
                <a:rPr lang="en-US" sz="2000" dirty="0">
                  <a:solidFill>
                    <a:srgbClr val="FF0000"/>
                  </a:solidFill>
                  <a:latin typeface="Apple Chancery"/>
                  <a:cs typeface="Apple Chancery"/>
                </a:rPr>
                <a:t>1.) </a:t>
              </a:r>
              <a:r>
                <a:rPr lang="en-US" sz="2400" dirty="0">
                  <a:solidFill>
                    <a:srgbClr val="FF0000"/>
                  </a:solidFill>
                  <a:latin typeface="Apple Chancery"/>
                  <a:cs typeface="Apple Chancery"/>
                </a:rPr>
                <a:t>We need </a:t>
              </a:r>
              <a:r>
                <a:rPr lang="en-US" sz="2000" dirty="0">
                  <a:latin typeface="Times New Roman"/>
                  <a:cs typeface="Times New Roman"/>
                </a:rPr>
                <a:t>the </a:t>
              </a:r>
              <a:r>
                <a:rPr lang="en-US" sz="2000" dirty="0">
                  <a:solidFill>
                    <a:srgbClr val="FF0000"/>
                  </a:solidFill>
                  <a:latin typeface="Times New Roman"/>
                  <a:cs typeface="Times New Roman"/>
                </a:rPr>
                <a:t>electric field </a:t>
              </a:r>
              <a:r>
                <a:rPr lang="en-US" sz="2000" dirty="0">
                  <a:latin typeface="Times New Roman"/>
                  <a:cs typeface="Times New Roman"/>
                </a:rPr>
                <a:t>function for this region so we can use the                          approach to determine the electric potential outside the wire.  Starting with a Gaussian surface whose outside surface area </a:t>
              </a:r>
              <a:r>
                <a:rPr lang="en-US" sz="2000" dirty="0" err="1">
                  <a:solidFill>
                    <a:srgbClr val="FF0000"/>
                  </a:solidFill>
                  <a:latin typeface="Times New Roman"/>
                  <a:cs typeface="Times New Roman"/>
                </a:rPr>
                <a:t>dS</a:t>
              </a:r>
              <a:r>
                <a:rPr lang="en-US" sz="2000" dirty="0">
                  <a:latin typeface="Times New Roman"/>
                  <a:cs typeface="Times New Roman"/>
                </a:rPr>
                <a:t> will be its circumference           times its length </a:t>
              </a:r>
              <a:r>
                <a:rPr lang="en-US" sz="2000" dirty="0">
                  <a:solidFill>
                    <a:srgbClr val="FF0000"/>
                  </a:solidFill>
                  <a:latin typeface="Times New Roman"/>
                  <a:cs typeface="Times New Roman"/>
                </a:rPr>
                <a:t>L</a:t>
              </a:r>
              <a:r>
                <a:rPr lang="en-US" sz="2000" dirty="0">
                  <a:latin typeface="Times New Roman"/>
                  <a:cs typeface="Times New Roman"/>
                </a:rPr>
                <a:t>, and noting that the charge inside </a:t>
              </a:r>
            </a:p>
          </p:txBody>
        </p:sp>
        <p:graphicFrame>
          <p:nvGraphicFramePr>
            <p:cNvPr id="49" name="Object 48">
              <a:extLst>
                <a:ext uri="{FF2B5EF4-FFF2-40B4-BE49-F238E27FC236}">
                  <a16:creationId xmlns:a16="http://schemas.microsoft.com/office/drawing/2014/main" id="{EA4CB1E1-5051-374A-9595-139A247C23C4}"/>
                </a:ext>
              </a:extLst>
            </p:cNvPr>
            <p:cNvGraphicFramePr>
              <a:graphicFrameLocks noChangeAspect="1"/>
            </p:cNvGraphicFramePr>
            <p:nvPr/>
          </p:nvGraphicFramePr>
          <p:xfrm>
            <a:off x="2952763" y="2316481"/>
            <a:ext cx="1700212" cy="485775"/>
          </p:xfrm>
          <a:graphic>
            <a:graphicData uri="http://schemas.openxmlformats.org/presentationml/2006/ole">
              <mc:AlternateContent xmlns:mc="http://schemas.openxmlformats.org/markup-compatibility/2006">
                <mc:Choice xmlns:v="urn:schemas-microsoft-com:vml" Requires="v">
                  <p:oleObj spid="_x0000_s2656259" name="Equation" r:id="rId8" imgW="1016000" imgH="292100" progId="Equation.DSMT4">
                    <p:embed/>
                  </p:oleObj>
                </mc:Choice>
                <mc:Fallback>
                  <p:oleObj name="Equation" r:id="rId8" imgW="1016000" imgH="292100" progId="Equation.DSMT4">
                    <p:embed/>
                    <p:pic>
                      <p:nvPicPr>
                        <p:cNvPr id="49" name="Object 48">
                          <a:extLst>
                            <a:ext uri="{FF2B5EF4-FFF2-40B4-BE49-F238E27FC236}">
                              <a16:creationId xmlns:a16="http://schemas.microsoft.com/office/drawing/2014/main" id="{EA4CB1E1-5051-374A-9595-139A247C23C4}"/>
                            </a:ext>
                          </a:extLst>
                        </p:cNvPr>
                        <p:cNvPicPr/>
                        <p:nvPr/>
                      </p:nvPicPr>
                      <p:blipFill>
                        <a:blip r:embed="rId9"/>
                        <a:stretch>
                          <a:fillRect/>
                        </a:stretch>
                      </p:blipFill>
                      <p:spPr>
                        <a:xfrm>
                          <a:off x="2952763" y="2316481"/>
                          <a:ext cx="1700212" cy="485775"/>
                        </a:xfrm>
                        <a:prstGeom prst="rect">
                          <a:avLst/>
                        </a:prstGeom>
                      </p:spPr>
                    </p:pic>
                  </p:oleObj>
                </mc:Fallback>
              </mc:AlternateContent>
            </a:graphicData>
          </a:graphic>
        </p:graphicFrame>
        <p:graphicFrame>
          <p:nvGraphicFramePr>
            <p:cNvPr id="50" name="Object 3">
              <a:extLst>
                <a:ext uri="{FF2B5EF4-FFF2-40B4-BE49-F238E27FC236}">
                  <a16:creationId xmlns:a16="http://schemas.microsoft.com/office/drawing/2014/main" id="{95363511-2BCC-E948-9AE0-9C5C30A9804E}"/>
                </a:ext>
              </a:extLst>
            </p:cNvPr>
            <p:cNvGraphicFramePr>
              <a:graphicFrameLocks noChangeAspect="1"/>
            </p:cNvGraphicFramePr>
            <p:nvPr/>
          </p:nvGraphicFramePr>
          <p:xfrm>
            <a:off x="382361" y="4251705"/>
            <a:ext cx="251032" cy="318828"/>
          </p:xfrm>
          <a:graphic>
            <a:graphicData uri="http://schemas.openxmlformats.org/presentationml/2006/ole">
              <mc:AlternateContent xmlns:mc="http://schemas.openxmlformats.org/markup-compatibility/2006">
                <mc:Choice xmlns:v="urn:schemas-microsoft-com:vml" Requires="v">
                  <p:oleObj spid="_x0000_s2656260" name="Equation" r:id="rId6" imgW="139700" imgH="177800" progId="Equation.DSMT4">
                    <p:embed/>
                  </p:oleObj>
                </mc:Choice>
                <mc:Fallback>
                  <p:oleObj name="Equation" r:id="rId6" imgW="139700" imgH="177800" progId="Equation.DSMT4">
                    <p:embed/>
                    <p:pic>
                      <p:nvPicPr>
                        <p:cNvPr id="50" name="Object 3">
                          <a:extLst>
                            <a:ext uri="{FF2B5EF4-FFF2-40B4-BE49-F238E27FC236}">
                              <a16:creationId xmlns:a16="http://schemas.microsoft.com/office/drawing/2014/main" id="{95363511-2BCC-E948-9AE0-9C5C30A9804E}"/>
                            </a:ext>
                          </a:extLst>
                        </p:cNvPr>
                        <p:cNvPicPr>
                          <a:picLocks noChangeAspect="1" noChangeArrowheads="1"/>
                        </p:cNvPicPr>
                        <p:nvPr/>
                      </p:nvPicPr>
                      <p:blipFill>
                        <a:blip r:embed="rId7"/>
                        <a:srcRect/>
                        <a:stretch>
                          <a:fillRect/>
                        </a:stretch>
                      </p:blipFill>
                      <p:spPr bwMode="auto">
                        <a:xfrm>
                          <a:off x="382361" y="4251705"/>
                          <a:ext cx="251032" cy="318828"/>
                        </a:xfrm>
                        <a:prstGeom prst="rect">
                          <a:avLst/>
                        </a:prstGeom>
                        <a:noFill/>
                      </p:spPr>
                    </p:pic>
                  </p:oleObj>
                </mc:Fallback>
              </mc:AlternateContent>
            </a:graphicData>
          </a:graphic>
        </p:graphicFrame>
        <p:graphicFrame>
          <p:nvGraphicFramePr>
            <p:cNvPr id="59" name="Object 3">
              <a:extLst>
                <a:ext uri="{FF2B5EF4-FFF2-40B4-BE49-F238E27FC236}">
                  <a16:creationId xmlns:a16="http://schemas.microsoft.com/office/drawing/2014/main" id="{36438CDC-A458-D348-B3D9-9EC74CF8261D}"/>
                </a:ext>
              </a:extLst>
            </p:cNvPr>
            <p:cNvGraphicFramePr>
              <a:graphicFrameLocks noChangeAspect="1"/>
            </p:cNvGraphicFramePr>
            <p:nvPr/>
          </p:nvGraphicFramePr>
          <p:xfrm>
            <a:off x="4570412" y="3255375"/>
            <a:ext cx="684212" cy="409575"/>
          </p:xfrm>
          <a:graphic>
            <a:graphicData uri="http://schemas.openxmlformats.org/presentationml/2006/ole">
              <mc:AlternateContent xmlns:mc="http://schemas.openxmlformats.org/markup-compatibility/2006">
                <mc:Choice xmlns:v="urn:schemas-microsoft-com:vml" Requires="v">
                  <p:oleObj spid="_x0000_s2656261" name="Equation" r:id="rId10" imgW="381000" imgH="228600" progId="Equation.DSMT4">
                    <p:embed/>
                  </p:oleObj>
                </mc:Choice>
                <mc:Fallback>
                  <p:oleObj name="Equation" r:id="rId10" imgW="381000" imgH="228600" progId="Equation.DSMT4">
                    <p:embed/>
                    <p:pic>
                      <p:nvPicPr>
                        <p:cNvPr id="59" name="Object 3">
                          <a:extLst>
                            <a:ext uri="{FF2B5EF4-FFF2-40B4-BE49-F238E27FC236}">
                              <a16:creationId xmlns:a16="http://schemas.microsoft.com/office/drawing/2014/main" id="{36438CDC-A458-D348-B3D9-9EC74CF8261D}"/>
                            </a:ext>
                          </a:extLst>
                        </p:cNvPr>
                        <p:cNvPicPr>
                          <a:picLocks noChangeAspect="1" noChangeArrowheads="1"/>
                        </p:cNvPicPr>
                        <p:nvPr/>
                      </p:nvPicPr>
                      <p:blipFill>
                        <a:blip r:embed="rId11"/>
                        <a:srcRect/>
                        <a:stretch>
                          <a:fillRect/>
                        </a:stretch>
                      </p:blipFill>
                      <p:spPr bwMode="auto">
                        <a:xfrm>
                          <a:off x="4570412" y="3255375"/>
                          <a:ext cx="684212" cy="409575"/>
                        </a:xfrm>
                        <a:prstGeom prst="rect">
                          <a:avLst/>
                        </a:prstGeom>
                        <a:noFill/>
                      </p:spPr>
                    </p:pic>
                  </p:oleObj>
                </mc:Fallback>
              </mc:AlternateContent>
            </a:graphicData>
          </a:graphic>
        </p:graphicFrame>
      </p:grpSp>
      <p:cxnSp>
        <p:nvCxnSpPr>
          <p:cNvPr id="39" name="Straight Arrow Connector 38">
            <a:extLst>
              <a:ext uri="{FF2B5EF4-FFF2-40B4-BE49-F238E27FC236}">
                <a16:creationId xmlns:a16="http://schemas.microsoft.com/office/drawing/2014/main" id="{E27A159E-EC44-C341-A093-8CFCAEDA87B4}"/>
              </a:ext>
            </a:extLst>
          </p:cNvPr>
          <p:cNvCxnSpPr>
            <a:cxnSpLocks/>
            <a:endCxn id="41" idx="0"/>
          </p:cNvCxnSpPr>
          <p:nvPr/>
        </p:nvCxnSpPr>
        <p:spPr>
          <a:xfrm flipV="1">
            <a:off x="6659362" y="1576159"/>
            <a:ext cx="19933" cy="90918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1" name="Oval 40">
            <a:extLst>
              <a:ext uri="{FF2B5EF4-FFF2-40B4-BE49-F238E27FC236}">
                <a16:creationId xmlns:a16="http://schemas.microsoft.com/office/drawing/2014/main" id="{894AA3DD-936F-7B46-A768-819E111DB824}"/>
              </a:ext>
            </a:extLst>
          </p:cNvPr>
          <p:cNvSpPr/>
          <p:nvPr/>
        </p:nvSpPr>
        <p:spPr>
          <a:xfrm>
            <a:off x="5829791" y="1576159"/>
            <a:ext cx="1699007" cy="1828616"/>
          </a:xfrm>
          <a:prstGeom prst="ellipse">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036C1E85-6955-AE4F-B3E7-4B4535E0DA06}"/>
              </a:ext>
            </a:extLst>
          </p:cNvPr>
          <p:cNvCxnSpPr>
            <a:cxnSpLocks/>
          </p:cNvCxnSpPr>
          <p:nvPr/>
        </p:nvCxnSpPr>
        <p:spPr>
          <a:xfrm flipV="1">
            <a:off x="6289494" y="472966"/>
            <a:ext cx="2048280" cy="1208647"/>
          </a:xfrm>
          <a:prstGeom prst="line">
            <a:avLst/>
          </a:prstGeom>
          <a:ln w="1905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4B259140-6060-D54D-A5E8-07D968149BD6}"/>
              </a:ext>
            </a:extLst>
          </p:cNvPr>
          <p:cNvCxnSpPr>
            <a:cxnSpLocks/>
          </p:cNvCxnSpPr>
          <p:nvPr/>
        </p:nvCxnSpPr>
        <p:spPr>
          <a:xfrm flipV="1">
            <a:off x="7168142" y="1748940"/>
            <a:ext cx="2004828" cy="1483052"/>
          </a:xfrm>
          <a:prstGeom prst="line">
            <a:avLst/>
          </a:prstGeom>
          <a:ln w="1905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graphicFrame>
        <p:nvGraphicFramePr>
          <p:cNvPr id="46" name="Object 3">
            <a:extLst>
              <a:ext uri="{FF2B5EF4-FFF2-40B4-BE49-F238E27FC236}">
                <a16:creationId xmlns:a16="http://schemas.microsoft.com/office/drawing/2014/main" id="{D2BE4702-86F0-A749-9C5F-08A8A3FF9B29}"/>
              </a:ext>
            </a:extLst>
          </p:cNvPr>
          <p:cNvGraphicFramePr>
            <a:graphicFrameLocks noChangeAspect="1"/>
          </p:cNvGraphicFramePr>
          <p:nvPr/>
        </p:nvGraphicFramePr>
        <p:xfrm>
          <a:off x="6407833" y="1723691"/>
          <a:ext cx="273050" cy="273050"/>
        </p:xfrm>
        <a:graphic>
          <a:graphicData uri="http://schemas.openxmlformats.org/presentationml/2006/ole">
            <mc:AlternateContent xmlns:mc="http://schemas.openxmlformats.org/markup-compatibility/2006">
              <mc:Choice xmlns:v="urn:schemas-microsoft-com:vml" Requires="v">
                <p:oleObj spid="_x0000_s2656262" name="Equation" r:id="rId12" imgW="152400" imgH="152400" progId="Equation.DSMT4">
                  <p:embed/>
                </p:oleObj>
              </mc:Choice>
              <mc:Fallback>
                <p:oleObj name="Equation" r:id="rId12" imgW="152400" imgH="152400" progId="Equation.DSMT4">
                  <p:embed/>
                  <p:pic>
                    <p:nvPicPr>
                      <p:cNvPr id="46" name="Object 3">
                        <a:extLst>
                          <a:ext uri="{FF2B5EF4-FFF2-40B4-BE49-F238E27FC236}">
                            <a16:creationId xmlns:a16="http://schemas.microsoft.com/office/drawing/2014/main" id="{D2BE4702-86F0-A749-9C5F-08A8A3FF9B29}"/>
                          </a:ext>
                        </a:extLst>
                      </p:cNvPr>
                      <p:cNvPicPr>
                        <a:picLocks noChangeAspect="1" noChangeArrowheads="1"/>
                      </p:cNvPicPr>
                      <p:nvPr/>
                    </p:nvPicPr>
                    <p:blipFill>
                      <a:blip r:embed="rId13"/>
                      <a:srcRect/>
                      <a:stretch>
                        <a:fillRect/>
                      </a:stretch>
                    </p:blipFill>
                    <p:spPr bwMode="auto">
                      <a:xfrm>
                        <a:off x="6407833" y="1723691"/>
                        <a:ext cx="273050" cy="273050"/>
                      </a:xfrm>
                      <a:prstGeom prst="rect">
                        <a:avLst/>
                      </a:prstGeom>
                      <a:noFill/>
                    </p:spPr>
                  </p:pic>
                </p:oleObj>
              </mc:Fallback>
            </mc:AlternateContent>
          </a:graphicData>
        </a:graphic>
      </p:graphicFrame>
      <p:grpSp>
        <p:nvGrpSpPr>
          <p:cNvPr id="8" name="Group 7">
            <a:extLst>
              <a:ext uri="{FF2B5EF4-FFF2-40B4-BE49-F238E27FC236}">
                <a16:creationId xmlns:a16="http://schemas.microsoft.com/office/drawing/2014/main" id="{9B26C058-A882-2240-8A20-C2C3BE9EC49F}"/>
              </a:ext>
            </a:extLst>
          </p:cNvPr>
          <p:cNvGrpSpPr/>
          <p:nvPr/>
        </p:nvGrpSpPr>
        <p:grpSpPr>
          <a:xfrm>
            <a:off x="6165728" y="114299"/>
            <a:ext cx="3293108" cy="3226125"/>
            <a:chOff x="6165728" y="114299"/>
            <a:chExt cx="3293108" cy="3226125"/>
          </a:xfrm>
        </p:grpSpPr>
        <p:cxnSp>
          <p:nvCxnSpPr>
            <p:cNvPr id="37" name="Straight Connector 36">
              <a:extLst>
                <a:ext uri="{FF2B5EF4-FFF2-40B4-BE49-F238E27FC236}">
                  <a16:creationId xmlns:a16="http://schemas.microsoft.com/office/drawing/2014/main" id="{0F7B9610-D79A-8645-B569-8CA098EB2060}"/>
                </a:ext>
              </a:extLst>
            </p:cNvPr>
            <p:cNvCxnSpPr>
              <a:cxnSpLocks/>
            </p:cNvCxnSpPr>
            <p:nvPr/>
          </p:nvCxnSpPr>
          <p:spPr>
            <a:xfrm flipV="1">
              <a:off x="6783859" y="148418"/>
              <a:ext cx="1553915" cy="835845"/>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4BCCF98F-06FE-5C46-B610-02FD3BCEDEC0}"/>
                </a:ext>
              </a:extLst>
            </p:cNvPr>
            <p:cNvCxnSpPr>
              <a:cxnSpLocks/>
            </p:cNvCxnSpPr>
            <p:nvPr/>
          </p:nvCxnSpPr>
          <p:spPr>
            <a:xfrm flipV="1">
              <a:off x="7943426" y="2079155"/>
              <a:ext cx="1288123" cy="1031549"/>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B5B5E25D-7ADC-EB40-B469-41D11FE61A5B}"/>
                </a:ext>
              </a:extLst>
            </p:cNvPr>
            <p:cNvCxnSpPr>
              <a:cxnSpLocks/>
            </p:cNvCxnSpPr>
            <p:nvPr/>
          </p:nvCxnSpPr>
          <p:spPr>
            <a:xfrm>
              <a:off x="7252095" y="2075522"/>
              <a:ext cx="1126383" cy="26874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47" name="Object 3">
              <a:extLst>
                <a:ext uri="{FF2B5EF4-FFF2-40B4-BE49-F238E27FC236}">
                  <a16:creationId xmlns:a16="http://schemas.microsoft.com/office/drawing/2014/main" id="{5F457F4A-4ED5-3741-9AC8-2CBB196342EA}"/>
                </a:ext>
              </a:extLst>
            </p:cNvPr>
            <p:cNvGraphicFramePr>
              <a:graphicFrameLocks noChangeAspect="1"/>
            </p:cNvGraphicFramePr>
            <p:nvPr/>
          </p:nvGraphicFramePr>
          <p:xfrm>
            <a:off x="7879051" y="1977395"/>
            <a:ext cx="180975" cy="227012"/>
          </p:xfrm>
          <a:graphic>
            <a:graphicData uri="http://schemas.openxmlformats.org/presentationml/2006/ole">
              <mc:AlternateContent xmlns:mc="http://schemas.openxmlformats.org/markup-compatibility/2006">
                <mc:Choice xmlns:v="urn:schemas-microsoft-com:vml" Requires="v">
                  <p:oleObj spid="_x0000_s2656263" name="Equation" r:id="rId14" imgW="101600" imgH="127000" progId="Equation.DSMT4">
                    <p:embed/>
                  </p:oleObj>
                </mc:Choice>
                <mc:Fallback>
                  <p:oleObj name="Equation" r:id="rId14" imgW="101600" imgH="127000" progId="Equation.DSMT4">
                    <p:embed/>
                    <p:pic>
                      <p:nvPicPr>
                        <p:cNvPr id="47" name="Object 3">
                          <a:extLst>
                            <a:ext uri="{FF2B5EF4-FFF2-40B4-BE49-F238E27FC236}">
                              <a16:creationId xmlns:a16="http://schemas.microsoft.com/office/drawing/2014/main" id="{5F457F4A-4ED5-3741-9AC8-2CBB196342EA}"/>
                            </a:ext>
                          </a:extLst>
                        </p:cNvPr>
                        <p:cNvPicPr>
                          <a:picLocks noChangeAspect="1" noChangeArrowheads="1"/>
                        </p:cNvPicPr>
                        <p:nvPr/>
                      </p:nvPicPr>
                      <p:blipFill>
                        <a:blip r:embed="rId15"/>
                        <a:srcRect/>
                        <a:stretch>
                          <a:fillRect/>
                        </a:stretch>
                      </p:blipFill>
                      <p:spPr bwMode="auto">
                        <a:xfrm>
                          <a:off x="7879051" y="1977395"/>
                          <a:ext cx="180975" cy="227012"/>
                        </a:xfrm>
                        <a:prstGeom prst="rect">
                          <a:avLst/>
                        </a:prstGeom>
                        <a:noFill/>
                      </p:spPr>
                    </p:pic>
                  </p:oleObj>
                </mc:Fallback>
              </mc:AlternateContent>
            </a:graphicData>
          </a:graphic>
        </p:graphicFrame>
        <p:sp>
          <p:nvSpPr>
            <p:cNvPr id="48" name="Arc 47">
              <a:extLst>
                <a:ext uri="{FF2B5EF4-FFF2-40B4-BE49-F238E27FC236}">
                  <a16:creationId xmlns:a16="http://schemas.microsoft.com/office/drawing/2014/main" id="{1FF8E4BD-0AA4-5F40-85B7-012B0CEFE29E}"/>
                </a:ext>
              </a:extLst>
            </p:cNvPr>
            <p:cNvSpPr/>
            <p:nvPr/>
          </p:nvSpPr>
          <p:spPr>
            <a:xfrm>
              <a:off x="6165728" y="853445"/>
              <a:ext cx="2227634" cy="2486979"/>
            </a:xfrm>
            <a:prstGeom prst="arc">
              <a:avLst>
                <a:gd name="adj1" fmla="val 12158816"/>
                <a:gd name="adj2" fmla="val 6038321"/>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 name="Arc 50">
              <a:extLst>
                <a:ext uri="{FF2B5EF4-FFF2-40B4-BE49-F238E27FC236}">
                  <a16:creationId xmlns:a16="http://schemas.microsoft.com/office/drawing/2014/main" id="{9E2734B6-9139-AA48-B170-A22D989D3933}"/>
                </a:ext>
              </a:extLst>
            </p:cNvPr>
            <p:cNvSpPr/>
            <p:nvPr/>
          </p:nvSpPr>
          <p:spPr>
            <a:xfrm>
              <a:off x="7637026" y="114299"/>
              <a:ext cx="1821810" cy="2346954"/>
            </a:xfrm>
            <a:prstGeom prst="arc">
              <a:avLst>
                <a:gd name="adj1" fmla="val 15655376"/>
                <a:gd name="adj2" fmla="val 3278399"/>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53" name="Straight Connector 52">
            <a:extLst>
              <a:ext uri="{FF2B5EF4-FFF2-40B4-BE49-F238E27FC236}">
                <a16:creationId xmlns:a16="http://schemas.microsoft.com/office/drawing/2014/main" id="{83E654D2-150C-2247-B9AF-9C6CA9F1DFAE}"/>
              </a:ext>
            </a:extLst>
          </p:cNvPr>
          <p:cNvCxnSpPr>
            <a:cxnSpLocks/>
          </p:cNvCxnSpPr>
          <p:nvPr/>
        </p:nvCxnSpPr>
        <p:spPr>
          <a:xfrm flipV="1">
            <a:off x="6659362" y="639133"/>
            <a:ext cx="2572187" cy="1846206"/>
          </a:xfrm>
          <a:prstGeom prst="line">
            <a:avLst/>
          </a:prstGeom>
          <a:ln w="9525">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graphicFrame>
        <p:nvGraphicFramePr>
          <p:cNvPr id="54" name="Object 3">
            <a:extLst>
              <a:ext uri="{FF2B5EF4-FFF2-40B4-BE49-F238E27FC236}">
                <a16:creationId xmlns:a16="http://schemas.microsoft.com/office/drawing/2014/main" id="{7492787E-41F2-2040-BB33-22876CEDF723}"/>
              </a:ext>
            </a:extLst>
          </p:cNvPr>
          <p:cNvGraphicFramePr>
            <a:graphicFrameLocks noChangeAspect="1"/>
          </p:cNvGraphicFramePr>
          <p:nvPr/>
        </p:nvGraphicFramePr>
        <p:xfrm>
          <a:off x="7410450" y="231775"/>
          <a:ext cx="249238" cy="273050"/>
        </p:xfrm>
        <a:graphic>
          <a:graphicData uri="http://schemas.openxmlformats.org/presentationml/2006/ole">
            <mc:AlternateContent xmlns:mc="http://schemas.openxmlformats.org/markup-compatibility/2006">
              <mc:Choice xmlns:v="urn:schemas-microsoft-com:vml" Requires="v">
                <p:oleObj spid="_x0000_s2656264" name="Equation" r:id="rId16" imgW="139700" imgH="152400" progId="Equation.DSMT4">
                  <p:embed/>
                </p:oleObj>
              </mc:Choice>
              <mc:Fallback>
                <p:oleObj name="Equation" r:id="rId16" imgW="139700" imgH="152400" progId="Equation.DSMT4">
                  <p:embed/>
                  <p:pic>
                    <p:nvPicPr>
                      <p:cNvPr id="54" name="Object 3">
                        <a:extLst>
                          <a:ext uri="{FF2B5EF4-FFF2-40B4-BE49-F238E27FC236}">
                            <a16:creationId xmlns:a16="http://schemas.microsoft.com/office/drawing/2014/main" id="{7492787E-41F2-2040-BB33-22876CEDF723}"/>
                          </a:ext>
                        </a:extLst>
                      </p:cNvPr>
                      <p:cNvPicPr>
                        <a:picLocks noChangeAspect="1" noChangeArrowheads="1"/>
                      </p:cNvPicPr>
                      <p:nvPr/>
                    </p:nvPicPr>
                    <p:blipFill>
                      <a:blip r:embed="rId17"/>
                      <a:srcRect/>
                      <a:stretch>
                        <a:fillRect/>
                      </a:stretch>
                    </p:blipFill>
                    <p:spPr bwMode="auto">
                      <a:xfrm>
                        <a:off x="7410450" y="231775"/>
                        <a:ext cx="249238" cy="273050"/>
                      </a:xfrm>
                      <a:prstGeom prst="rect">
                        <a:avLst/>
                      </a:prstGeom>
                      <a:noFill/>
                    </p:spPr>
                  </p:pic>
                </p:oleObj>
              </mc:Fallback>
            </mc:AlternateContent>
          </a:graphicData>
        </a:graphic>
      </p:graphicFrame>
      <p:cxnSp>
        <p:nvCxnSpPr>
          <p:cNvPr id="28" name="Straight Connector 27">
            <a:extLst>
              <a:ext uri="{FF2B5EF4-FFF2-40B4-BE49-F238E27FC236}">
                <a16:creationId xmlns:a16="http://schemas.microsoft.com/office/drawing/2014/main" id="{388B0130-6D61-244E-A7A2-753160BB7F26}"/>
              </a:ext>
            </a:extLst>
          </p:cNvPr>
          <p:cNvCxnSpPr>
            <a:cxnSpLocks/>
          </p:cNvCxnSpPr>
          <p:nvPr/>
        </p:nvCxnSpPr>
        <p:spPr>
          <a:xfrm flipV="1">
            <a:off x="5602504" y="2482544"/>
            <a:ext cx="1064431" cy="765576"/>
          </a:xfrm>
          <a:prstGeom prst="line">
            <a:avLst/>
          </a:prstGeom>
          <a:ln w="1905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663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dissolve">
                                      <p:cBhvr>
                                        <p:cTn id="12" dur="500"/>
                                        <p:tgtEl>
                                          <p:spTgt spid="54"/>
                                        </p:tgtEl>
                                      </p:cBhvr>
                                    </p:animEffect>
                                  </p:childTnLst>
                                </p:cTn>
                              </p:par>
                              <p:par>
                                <p:cTn id="13" presetID="9"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dissolve">
                                      <p:cBhvr>
                                        <p:cTn id="2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Rectangle 7"/>
          <p:cNvSpPr>
            <a:spLocks noChangeArrowheads="1"/>
          </p:cNvSpPr>
          <p:nvPr/>
        </p:nvSpPr>
        <p:spPr bwMode="auto">
          <a:xfrm>
            <a:off x="0" y="0"/>
            <a:ext cx="9140825" cy="6858000"/>
          </a:xfrm>
          <a:prstGeom prst="rect">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4"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5"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21.)</a:t>
            </a:r>
          </a:p>
        </p:txBody>
      </p:sp>
      <p:graphicFrame>
        <p:nvGraphicFramePr>
          <p:cNvPr id="53" name="Object 52"/>
          <p:cNvGraphicFramePr>
            <a:graphicFrameLocks noChangeAspect="1"/>
          </p:cNvGraphicFramePr>
          <p:nvPr/>
        </p:nvGraphicFramePr>
        <p:xfrm>
          <a:off x="669808" y="2099691"/>
          <a:ext cx="7524750" cy="1863725"/>
        </p:xfrm>
        <a:graphic>
          <a:graphicData uri="http://schemas.openxmlformats.org/presentationml/2006/ole">
            <mc:AlternateContent xmlns:mc="http://schemas.openxmlformats.org/markup-compatibility/2006">
              <mc:Choice xmlns:v="urn:schemas-microsoft-com:vml" Requires="v">
                <p:oleObj spid="_x0000_s2657281" name="Equation" r:id="rId4" imgW="4495800" imgH="1117600" progId="Equation.DSMT4">
                  <p:embed/>
                </p:oleObj>
              </mc:Choice>
              <mc:Fallback>
                <p:oleObj name="Equation" r:id="rId4" imgW="4495800" imgH="1117600" progId="Equation.DSMT4">
                  <p:embed/>
                  <p:pic>
                    <p:nvPicPr>
                      <p:cNvPr id="53" name="Object 52"/>
                      <p:cNvPicPr/>
                      <p:nvPr/>
                    </p:nvPicPr>
                    <p:blipFill>
                      <a:blip r:embed="rId5"/>
                      <a:stretch>
                        <a:fillRect/>
                      </a:stretch>
                    </p:blipFill>
                    <p:spPr>
                      <a:xfrm>
                        <a:off x="669808" y="2099691"/>
                        <a:ext cx="7524750" cy="1863725"/>
                      </a:xfrm>
                      <a:prstGeom prst="rect">
                        <a:avLst/>
                      </a:prstGeom>
                    </p:spPr>
                  </p:pic>
                </p:oleObj>
              </mc:Fallback>
            </mc:AlternateContent>
          </a:graphicData>
        </a:graphic>
      </p:graphicFrame>
      <p:sp>
        <p:nvSpPr>
          <p:cNvPr id="57" name="TextBox 56"/>
          <p:cNvSpPr txBox="1"/>
          <p:nvPr/>
        </p:nvSpPr>
        <p:spPr>
          <a:xfrm>
            <a:off x="396421" y="506648"/>
            <a:ext cx="4553235" cy="1323439"/>
          </a:xfrm>
          <a:prstGeom prst="rect">
            <a:avLst/>
          </a:prstGeom>
          <a:noFill/>
        </p:spPr>
        <p:txBody>
          <a:bodyPr wrap="square" rtlCol="0">
            <a:spAutoFit/>
          </a:bodyPr>
          <a:lstStyle/>
          <a:p>
            <a:r>
              <a:rPr lang="en-US" sz="2000" dirty="0">
                <a:solidFill>
                  <a:srgbClr val="FF0000"/>
                </a:solidFill>
                <a:latin typeface="Apple Chancery"/>
                <a:cs typeface="Apple Chancery"/>
              </a:rPr>
              <a:t>2.) With the electric field</a:t>
            </a:r>
            <a:r>
              <a:rPr lang="en-US" sz="2000" dirty="0">
                <a:latin typeface="Times New Roman"/>
                <a:cs typeface="Times New Roman"/>
              </a:rPr>
              <a:t>, we run into a problem if we try to assume the electric potential is zero at infinity.  Following the math will show why:</a:t>
            </a:r>
          </a:p>
        </p:txBody>
      </p:sp>
      <p:sp>
        <p:nvSpPr>
          <p:cNvPr id="5" name="TextBox 4">
            <a:extLst>
              <a:ext uri="{FF2B5EF4-FFF2-40B4-BE49-F238E27FC236}">
                <a16:creationId xmlns:a16="http://schemas.microsoft.com/office/drawing/2014/main" id="{01D10DBD-44AF-494A-BECB-F203B8FB1A4D}"/>
              </a:ext>
            </a:extLst>
          </p:cNvPr>
          <p:cNvSpPr txBox="1"/>
          <p:nvPr/>
        </p:nvSpPr>
        <p:spPr>
          <a:xfrm>
            <a:off x="2489200" y="648132"/>
            <a:ext cx="184731" cy="369332"/>
          </a:xfrm>
          <a:prstGeom prst="rect">
            <a:avLst/>
          </a:prstGeom>
          <a:noFill/>
        </p:spPr>
        <p:txBody>
          <a:bodyPr wrap="none" rtlCol="0">
            <a:spAutoFit/>
          </a:bodyPr>
          <a:lstStyle/>
          <a:p>
            <a:endParaRPr lang="en-US" dirty="0"/>
          </a:p>
        </p:txBody>
      </p:sp>
      <p:sp>
        <p:nvSpPr>
          <p:cNvPr id="45" name="TextBox 44">
            <a:extLst>
              <a:ext uri="{FF2B5EF4-FFF2-40B4-BE49-F238E27FC236}">
                <a16:creationId xmlns:a16="http://schemas.microsoft.com/office/drawing/2014/main" id="{10916138-384F-5443-8B0C-708E8F044A5F}"/>
              </a:ext>
            </a:extLst>
          </p:cNvPr>
          <p:cNvSpPr txBox="1"/>
          <p:nvPr/>
        </p:nvSpPr>
        <p:spPr>
          <a:xfrm>
            <a:off x="386931" y="4067028"/>
            <a:ext cx="8711772" cy="1015663"/>
          </a:xfrm>
          <a:prstGeom prst="rect">
            <a:avLst/>
          </a:prstGeom>
          <a:noFill/>
        </p:spPr>
        <p:txBody>
          <a:bodyPr wrap="square" rtlCol="0">
            <a:spAutoFit/>
          </a:bodyPr>
          <a:lstStyle/>
          <a:p>
            <a:r>
              <a:rPr lang="en-US" sz="2000" dirty="0">
                <a:solidFill>
                  <a:srgbClr val="FF0000"/>
                </a:solidFill>
                <a:latin typeface="Apple Chancery"/>
                <a:cs typeface="Apple Chancery"/>
              </a:rPr>
              <a:t>Bottom line: </a:t>
            </a:r>
            <a:r>
              <a:rPr lang="en-US" sz="2000" dirty="0">
                <a:latin typeface="Times New Roman"/>
                <a:cs typeface="Times New Roman"/>
              </a:rPr>
              <a:t> Although you could be asked to use Gauss’s Law to determine the electric field generated by an insulator or conductor whose geometry is cylindrical, you will not be asked to determine the electric potential relative to infinity.</a:t>
            </a:r>
          </a:p>
        </p:txBody>
      </p:sp>
      <p:sp>
        <p:nvSpPr>
          <p:cNvPr id="46" name="TextBox 45">
            <a:extLst>
              <a:ext uri="{FF2B5EF4-FFF2-40B4-BE49-F238E27FC236}">
                <a16:creationId xmlns:a16="http://schemas.microsoft.com/office/drawing/2014/main" id="{F6A19C20-A0EA-944F-B109-514194D330DF}"/>
              </a:ext>
            </a:extLst>
          </p:cNvPr>
          <p:cNvSpPr txBox="1"/>
          <p:nvPr/>
        </p:nvSpPr>
        <p:spPr>
          <a:xfrm>
            <a:off x="338149" y="5209703"/>
            <a:ext cx="8711772" cy="1015663"/>
          </a:xfrm>
          <a:prstGeom prst="rect">
            <a:avLst/>
          </a:prstGeom>
          <a:noFill/>
        </p:spPr>
        <p:txBody>
          <a:bodyPr wrap="square" rtlCol="0">
            <a:spAutoFit/>
          </a:bodyPr>
          <a:lstStyle/>
          <a:p>
            <a:r>
              <a:rPr lang="en-US" sz="2000" dirty="0">
                <a:solidFill>
                  <a:srgbClr val="FF0000"/>
                </a:solidFill>
                <a:latin typeface="Apple Chancery"/>
                <a:cs typeface="Apple Chancery"/>
              </a:rPr>
              <a:t>Having said that, </a:t>
            </a:r>
            <a:r>
              <a:rPr lang="en-US" sz="2000" dirty="0">
                <a:latin typeface="Times New Roman"/>
                <a:cs typeface="Times New Roman"/>
              </a:rPr>
              <a:t> you COULD be asked to determine the electric potential DIFFERENCE between two points in the region around or inside a cylindrically symmetric charge configuration.  That is:</a:t>
            </a:r>
          </a:p>
        </p:txBody>
      </p:sp>
      <p:grpSp>
        <p:nvGrpSpPr>
          <p:cNvPr id="32" name="Group 31">
            <a:extLst>
              <a:ext uri="{FF2B5EF4-FFF2-40B4-BE49-F238E27FC236}">
                <a16:creationId xmlns:a16="http://schemas.microsoft.com/office/drawing/2014/main" id="{04B29403-04F6-7F44-AE39-8948BB78614E}"/>
              </a:ext>
            </a:extLst>
          </p:cNvPr>
          <p:cNvGrpSpPr/>
          <p:nvPr/>
        </p:nvGrpSpPr>
        <p:grpSpPr>
          <a:xfrm>
            <a:off x="6168998" y="-55829"/>
            <a:ext cx="3708938" cy="3290476"/>
            <a:chOff x="5749898" y="114299"/>
            <a:chExt cx="3708938" cy="3290476"/>
          </a:xfrm>
        </p:grpSpPr>
        <p:cxnSp>
          <p:nvCxnSpPr>
            <p:cNvPr id="33" name="Straight Connector 32">
              <a:extLst>
                <a:ext uri="{FF2B5EF4-FFF2-40B4-BE49-F238E27FC236}">
                  <a16:creationId xmlns:a16="http://schemas.microsoft.com/office/drawing/2014/main" id="{678A466B-4588-304C-954C-C8EDF1B48529}"/>
                </a:ext>
              </a:extLst>
            </p:cNvPr>
            <p:cNvCxnSpPr>
              <a:cxnSpLocks/>
            </p:cNvCxnSpPr>
            <p:nvPr/>
          </p:nvCxnSpPr>
          <p:spPr>
            <a:xfrm flipV="1">
              <a:off x="6783859" y="148418"/>
              <a:ext cx="1553915" cy="835845"/>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6D7B4861-6CFE-1541-9F92-E5908C5E9BCC}"/>
                </a:ext>
              </a:extLst>
            </p:cNvPr>
            <p:cNvCxnSpPr>
              <a:cxnSpLocks/>
            </p:cNvCxnSpPr>
            <p:nvPr/>
          </p:nvCxnSpPr>
          <p:spPr>
            <a:xfrm flipV="1">
              <a:off x="7943426" y="2079155"/>
              <a:ext cx="1288123" cy="1031549"/>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EEE31A4D-277A-444F-8299-DF53431C7F12}"/>
                </a:ext>
              </a:extLst>
            </p:cNvPr>
            <p:cNvCxnSpPr>
              <a:cxnSpLocks/>
            </p:cNvCxnSpPr>
            <p:nvPr/>
          </p:nvCxnSpPr>
          <p:spPr>
            <a:xfrm flipV="1">
              <a:off x="6659362" y="1710042"/>
              <a:ext cx="430897" cy="775295"/>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063AC04B-8E60-6446-A817-97B0B607B088}"/>
                </a:ext>
              </a:extLst>
            </p:cNvPr>
            <p:cNvCxnSpPr>
              <a:cxnSpLocks/>
            </p:cNvCxnSpPr>
            <p:nvPr/>
          </p:nvCxnSpPr>
          <p:spPr>
            <a:xfrm>
              <a:off x="7252095" y="2075522"/>
              <a:ext cx="1126383" cy="26874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7" name="Oval 36">
              <a:extLst>
                <a:ext uri="{FF2B5EF4-FFF2-40B4-BE49-F238E27FC236}">
                  <a16:creationId xmlns:a16="http://schemas.microsoft.com/office/drawing/2014/main" id="{99C22491-D2ED-5D44-AA81-7EFCA9CA23E5}"/>
                </a:ext>
              </a:extLst>
            </p:cNvPr>
            <p:cNvSpPr/>
            <p:nvPr/>
          </p:nvSpPr>
          <p:spPr>
            <a:xfrm>
              <a:off x="5829791" y="1576159"/>
              <a:ext cx="1699007" cy="1828616"/>
            </a:xfrm>
            <a:prstGeom prst="ellipse">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065178AB-764D-3F41-84B3-2EE3C330C7A0}"/>
                </a:ext>
              </a:extLst>
            </p:cNvPr>
            <p:cNvCxnSpPr>
              <a:cxnSpLocks/>
            </p:cNvCxnSpPr>
            <p:nvPr/>
          </p:nvCxnSpPr>
          <p:spPr>
            <a:xfrm flipV="1">
              <a:off x="6289494" y="472966"/>
              <a:ext cx="2048280" cy="1208647"/>
            </a:xfrm>
            <a:prstGeom prst="line">
              <a:avLst/>
            </a:prstGeom>
            <a:ln w="1905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11CCA533-7AAF-C244-8314-76BAD52321E4}"/>
                </a:ext>
              </a:extLst>
            </p:cNvPr>
            <p:cNvCxnSpPr>
              <a:cxnSpLocks/>
            </p:cNvCxnSpPr>
            <p:nvPr/>
          </p:nvCxnSpPr>
          <p:spPr>
            <a:xfrm flipV="1">
              <a:off x="7168142" y="1748940"/>
              <a:ext cx="2004828" cy="1483052"/>
            </a:xfrm>
            <a:prstGeom prst="line">
              <a:avLst/>
            </a:prstGeom>
            <a:ln w="1905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graphicFrame>
          <p:nvGraphicFramePr>
            <p:cNvPr id="40" name="Object 3">
              <a:extLst>
                <a:ext uri="{FF2B5EF4-FFF2-40B4-BE49-F238E27FC236}">
                  <a16:creationId xmlns:a16="http://schemas.microsoft.com/office/drawing/2014/main" id="{69693496-9CB3-0042-8F3F-4127F46B6819}"/>
                </a:ext>
              </a:extLst>
            </p:cNvPr>
            <p:cNvGraphicFramePr>
              <a:graphicFrameLocks noChangeAspect="1"/>
            </p:cNvGraphicFramePr>
            <p:nvPr/>
          </p:nvGraphicFramePr>
          <p:xfrm>
            <a:off x="6647334" y="1756409"/>
            <a:ext cx="273050" cy="273050"/>
          </p:xfrm>
          <a:graphic>
            <a:graphicData uri="http://schemas.openxmlformats.org/presentationml/2006/ole">
              <mc:AlternateContent xmlns:mc="http://schemas.openxmlformats.org/markup-compatibility/2006">
                <mc:Choice xmlns:v="urn:schemas-microsoft-com:vml" Requires="v">
                  <p:oleObj spid="_x0000_s2657282" name="Equation" r:id="rId6" imgW="152400" imgH="152400" progId="Equation.DSMT4">
                    <p:embed/>
                  </p:oleObj>
                </mc:Choice>
                <mc:Fallback>
                  <p:oleObj name="Equation" r:id="rId6" imgW="152400" imgH="152400" progId="Equation.DSMT4">
                    <p:embed/>
                    <p:pic>
                      <p:nvPicPr>
                        <p:cNvPr id="40" name="Object 3">
                          <a:extLst>
                            <a:ext uri="{FF2B5EF4-FFF2-40B4-BE49-F238E27FC236}">
                              <a16:creationId xmlns:a16="http://schemas.microsoft.com/office/drawing/2014/main" id="{69693496-9CB3-0042-8F3F-4127F46B6819}"/>
                            </a:ext>
                          </a:extLst>
                        </p:cNvPr>
                        <p:cNvPicPr>
                          <a:picLocks noChangeAspect="1" noChangeArrowheads="1"/>
                        </p:cNvPicPr>
                        <p:nvPr/>
                      </p:nvPicPr>
                      <p:blipFill>
                        <a:blip r:embed="rId7"/>
                        <a:srcRect/>
                        <a:stretch>
                          <a:fillRect/>
                        </a:stretch>
                      </p:blipFill>
                      <p:spPr bwMode="auto">
                        <a:xfrm>
                          <a:off x="6647334" y="1756409"/>
                          <a:ext cx="273050" cy="273050"/>
                        </a:xfrm>
                        <a:prstGeom prst="rect">
                          <a:avLst/>
                        </a:prstGeom>
                        <a:noFill/>
                      </p:spPr>
                    </p:pic>
                  </p:oleObj>
                </mc:Fallback>
              </mc:AlternateContent>
            </a:graphicData>
          </a:graphic>
        </p:graphicFrame>
        <p:graphicFrame>
          <p:nvGraphicFramePr>
            <p:cNvPr id="41" name="Object 3">
              <a:extLst>
                <a:ext uri="{FF2B5EF4-FFF2-40B4-BE49-F238E27FC236}">
                  <a16:creationId xmlns:a16="http://schemas.microsoft.com/office/drawing/2014/main" id="{A7E65266-3BD0-A64B-9728-40983E38831B}"/>
                </a:ext>
              </a:extLst>
            </p:cNvPr>
            <p:cNvGraphicFramePr>
              <a:graphicFrameLocks noChangeAspect="1"/>
            </p:cNvGraphicFramePr>
            <p:nvPr/>
          </p:nvGraphicFramePr>
          <p:xfrm>
            <a:off x="7879051" y="1977395"/>
            <a:ext cx="180975" cy="227012"/>
          </p:xfrm>
          <a:graphic>
            <a:graphicData uri="http://schemas.openxmlformats.org/presentationml/2006/ole">
              <mc:AlternateContent xmlns:mc="http://schemas.openxmlformats.org/markup-compatibility/2006">
                <mc:Choice xmlns:v="urn:schemas-microsoft-com:vml" Requires="v">
                  <p:oleObj spid="_x0000_s2657283" name="Equation" r:id="rId8" imgW="101600" imgH="127000" progId="Equation.DSMT4">
                    <p:embed/>
                  </p:oleObj>
                </mc:Choice>
                <mc:Fallback>
                  <p:oleObj name="Equation" r:id="rId8" imgW="101600" imgH="127000" progId="Equation.DSMT4">
                    <p:embed/>
                    <p:pic>
                      <p:nvPicPr>
                        <p:cNvPr id="41" name="Object 3">
                          <a:extLst>
                            <a:ext uri="{FF2B5EF4-FFF2-40B4-BE49-F238E27FC236}">
                              <a16:creationId xmlns:a16="http://schemas.microsoft.com/office/drawing/2014/main" id="{A7E65266-3BD0-A64B-9728-40983E38831B}"/>
                            </a:ext>
                          </a:extLst>
                        </p:cNvPr>
                        <p:cNvPicPr>
                          <a:picLocks noChangeAspect="1" noChangeArrowheads="1"/>
                        </p:cNvPicPr>
                        <p:nvPr/>
                      </p:nvPicPr>
                      <p:blipFill>
                        <a:blip r:embed="rId9"/>
                        <a:srcRect/>
                        <a:stretch>
                          <a:fillRect/>
                        </a:stretch>
                      </p:blipFill>
                      <p:spPr bwMode="auto">
                        <a:xfrm>
                          <a:off x="7879051" y="1977395"/>
                          <a:ext cx="180975" cy="227012"/>
                        </a:xfrm>
                        <a:prstGeom prst="rect">
                          <a:avLst/>
                        </a:prstGeom>
                        <a:noFill/>
                      </p:spPr>
                    </p:pic>
                  </p:oleObj>
                </mc:Fallback>
              </mc:AlternateContent>
            </a:graphicData>
          </a:graphic>
        </p:graphicFrame>
        <p:sp>
          <p:nvSpPr>
            <p:cNvPr id="42" name="Arc 41">
              <a:extLst>
                <a:ext uri="{FF2B5EF4-FFF2-40B4-BE49-F238E27FC236}">
                  <a16:creationId xmlns:a16="http://schemas.microsoft.com/office/drawing/2014/main" id="{ADCED5E9-757B-314E-AED2-E25E7376BE20}"/>
                </a:ext>
              </a:extLst>
            </p:cNvPr>
            <p:cNvSpPr/>
            <p:nvPr/>
          </p:nvSpPr>
          <p:spPr>
            <a:xfrm>
              <a:off x="6165728" y="853445"/>
              <a:ext cx="2227634" cy="2486979"/>
            </a:xfrm>
            <a:prstGeom prst="arc">
              <a:avLst>
                <a:gd name="adj1" fmla="val 12158816"/>
                <a:gd name="adj2" fmla="val 6038321"/>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Arc 42">
              <a:extLst>
                <a:ext uri="{FF2B5EF4-FFF2-40B4-BE49-F238E27FC236}">
                  <a16:creationId xmlns:a16="http://schemas.microsoft.com/office/drawing/2014/main" id="{83DD6CCD-3319-E141-BC07-FD6A4F4F932B}"/>
                </a:ext>
              </a:extLst>
            </p:cNvPr>
            <p:cNvSpPr/>
            <p:nvPr/>
          </p:nvSpPr>
          <p:spPr>
            <a:xfrm>
              <a:off x="7637026" y="114299"/>
              <a:ext cx="1821810" cy="2346954"/>
            </a:xfrm>
            <a:prstGeom prst="arc">
              <a:avLst>
                <a:gd name="adj1" fmla="val 15655376"/>
                <a:gd name="adj2" fmla="val 3278399"/>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44ED1F22-908E-274F-8FE5-EC9564FCF109}"/>
                </a:ext>
              </a:extLst>
            </p:cNvPr>
            <p:cNvCxnSpPr>
              <a:cxnSpLocks/>
            </p:cNvCxnSpPr>
            <p:nvPr/>
          </p:nvCxnSpPr>
          <p:spPr>
            <a:xfrm flipV="1">
              <a:off x="5749898" y="639132"/>
              <a:ext cx="3481651" cy="2506721"/>
            </a:xfrm>
            <a:prstGeom prst="line">
              <a:avLst/>
            </a:prstGeom>
            <a:ln w="9525">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graphicFrame>
          <p:nvGraphicFramePr>
            <p:cNvPr id="47" name="Object 3">
              <a:extLst>
                <a:ext uri="{FF2B5EF4-FFF2-40B4-BE49-F238E27FC236}">
                  <a16:creationId xmlns:a16="http://schemas.microsoft.com/office/drawing/2014/main" id="{22714D30-1EBA-3F47-996B-4846B9D88EEC}"/>
                </a:ext>
              </a:extLst>
            </p:cNvPr>
            <p:cNvGraphicFramePr>
              <a:graphicFrameLocks noChangeAspect="1"/>
            </p:cNvGraphicFramePr>
            <p:nvPr/>
          </p:nvGraphicFramePr>
          <p:xfrm>
            <a:off x="7410450" y="231775"/>
            <a:ext cx="249238" cy="273050"/>
          </p:xfrm>
          <a:graphic>
            <a:graphicData uri="http://schemas.openxmlformats.org/presentationml/2006/ole">
              <mc:AlternateContent xmlns:mc="http://schemas.openxmlformats.org/markup-compatibility/2006">
                <mc:Choice xmlns:v="urn:schemas-microsoft-com:vml" Requires="v">
                  <p:oleObj spid="_x0000_s2657284" name="Equation" r:id="rId10" imgW="139700" imgH="152400" progId="Equation.DSMT4">
                    <p:embed/>
                  </p:oleObj>
                </mc:Choice>
                <mc:Fallback>
                  <p:oleObj name="Equation" r:id="rId10" imgW="139700" imgH="152400" progId="Equation.DSMT4">
                    <p:embed/>
                    <p:pic>
                      <p:nvPicPr>
                        <p:cNvPr id="47" name="Object 3">
                          <a:extLst>
                            <a:ext uri="{FF2B5EF4-FFF2-40B4-BE49-F238E27FC236}">
                              <a16:creationId xmlns:a16="http://schemas.microsoft.com/office/drawing/2014/main" id="{22714D30-1EBA-3F47-996B-4846B9D88EEC}"/>
                            </a:ext>
                          </a:extLst>
                        </p:cNvPr>
                        <p:cNvPicPr>
                          <a:picLocks noChangeAspect="1" noChangeArrowheads="1"/>
                        </p:cNvPicPr>
                        <p:nvPr/>
                      </p:nvPicPr>
                      <p:blipFill>
                        <a:blip r:embed="rId11"/>
                        <a:srcRect/>
                        <a:stretch>
                          <a:fillRect/>
                        </a:stretch>
                      </p:blipFill>
                      <p:spPr bwMode="auto">
                        <a:xfrm>
                          <a:off x="7410450" y="231775"/>
                          <a:ext cx="249238" cy="273050"/>
                        </a:xfrm>
                        <a:prstGeom prst="rect">
                          <a:avLst/>
                        </a:prstGeom>
                        <a:noFill/>
                      </p:spPr>
                    </p:pic>
                  </p:oleObj>
                </mc:Fallback>
              </mc:AlternateContent>
            </a:graphicData>
          </a:graphic>
        </p:graphicFrame>
      </p:grpSp>
    </p:spTree>
    <p:extLst>
      <p:ext uri="{BB962C8B-B14F-4D97-AF65-F5344CB8AC3E}">
        <p14:creationId xmlns:p14="http://schemas.microsoft.com/office/powerpoint/2010/main" val="17071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dissolve">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dissolve">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dissolv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dissolve">
                                      <p:cBhvr>
                                        <p:cTn id="2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45" grpId="0"/>
      <p:bldP spid="4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Rectangle 7"/>
          <p:cNvSpPr>
            <a:spLocks noChangeArrowheads="1"/>
          </p:cNvSpPr>
          <p:nvPr/>
        </p:nvSpPr>
        <p:spPr bwMode="auto">
          <a:xfrm>
            <a:off x="0" y="0"/>
            <a:ext cx="9140825" cy="6858000"/>
          </a:xfrm>
          <a:prstGeom prst="rect">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4"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5"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21.)</a:t>
            </a:r>
          </a:p>
        </p:txBody>
      </p:sp>
      <p:graphicFrame>
        <p:nvGraphicFramePr>
          <p:cNvPr id="53" name="Object 52"/>
          <p:cNvGraphicFramePr>
            <a:graphicFrameLocks noChangeAspect="1"/>
          </p:cNvGraphicFramePr>
          <p:nvPr/>
        </p:nvGraphicFramePr>
        <p:xfrm>
          <a:off x="2655888" y="3795388"/>
          <a:ext cx="6694487" cy="1863725"/>
        </p:xfrm>
        <a:graphic>
          <a:graphicData uri="http://schemas.openxmlformats.org/presentationml/2006/ole">
            <mc:AlternateContent xmlns:mc="http://schemas.openxmlformats.org/markup-compatibility/2006">
              <mc:Choice xmlns:v="urn:schemas-microsoft-com:vml" Requires="v">
                <p:oleObj spid="_x0000_s2658305" name="Equation" r:id="rId4" imgW="4000500" imgH="1117600" progId="Equation.DSMT4">
                  <p:embed/>
                </p:oleObj>
              </mc:Choice>
              <mc:Fallback>
                <p:oleObj name="Equation" r:id="rId4" imgW="4000500" imgH="1117600" progId="Equation.DSMT4">
                  <p:embed/>
                  <p:pic>
                    <p:nvPicPr>
                      <p:cNvPr id="53" name="Object 52"/>
                      <p:cNvPicPr/>
                      <p:nvPr/>
                    </p:nvPicPr>
                    <p:blipFill>
                      <a:blip r:embed="rId5"/>
                      <a:stretch>
                        <a:fillRect/>
                      </a:stretch>
                    </p:blipFill>
                    <p:spPr>
                      <a:xfrm>
                        <a:off x="2655888" y="3795388"/>
                        <a:ext cx="6694487" cy="1863725"/>
                      </a:xfrm>
                      <a:prstGeom prst="rect">
                        <a:avLst/>
                      </a:prstGeom>
                    </p:spPr>
                  </p:pic>
                </p:oleObj>
              </mc:Fallback>
            </mc:AlternateContent>
          </a:graphicData>
        </a:graphic>
      </p:graphicFrame>
      <p:sp>
        <p:nvSpPr>
          <p:cNvPr id="55" name="TextBox 54"/>
          <p:cNvSpPr txBox="1"/>
          <p:nvPr/>
        </p:nvSpPr>
        <p:spPr>
          <a:xfrm>
            <a:off x="160600" y="1860086"/>
            <a:ext cx="3910013" cy="1015663"/>
          </a:xfrm>
          <a:prstGeom prst="rect">
            <a:avLst/>
          </a:prstGeom>
          <a:noFill/>
        </p:spPr>
        <p:txBody>
          <a:bodyPr wrap="square" rtlCol="0">
            <a:spAutoFit/>
          </a:bodyPr>
          <a:lstStyle/>
          <a:p>
            <a:r>
              <a:rPr lang="en-US" sz="2000" dirty="0">
                <a:solidFill>
                  <a:srgbClr val="FF0000"/>
                </a:solidFill>
                <a:latin typeface="Apple Chancery"/>
                <a:cs typeface="Apple Chancery"/>
              </a:rPr>
              <a:t>1.) We need </a:t>
            </a:r>
            <a:r>
              <a:rPr lang="en-US" sz="2000" dirty="0">
                <a:latin typeface="Times New Roman"/>
                <a:cs typeface="Times New Roman"/>
              </a:rPr>
              <a:t>the E-</a:t>
            </a:r>
            <a:r>
              <a:rPr lang="en-US" sz="2000" dirty="0" err="1">
                <a:latin typeface="Times New Roman"/>
                <a:cs typeface="Times New Roman"/>
              </a:rPr>
              <a:t>fld</a:t>
            </a:r>
            <a:r>
              <a:rPr lang="en-US" sz="2000" dirty="0">
                <a:latin typeface="Times New Roman"/>
                <a:cs typeface="Times New Roman"/>
              </a:rPr>
              <a:t> between the structures.  Gauss’s Law to the rescue:</a:t>
            </a:r>
          </a:p>
        </p:txBody>
      </p:sp>
      <p:graphicFrame>
        <p:nvGraphicFramePr>
          <p:cNvPr id="56" name="Object 55"/>
          <p:cNvGraphicFramePr>
            <a:graphicFrameLocks noChangeAspect="1"/>
          </p:cNvGraphicFramePr>
          <p:nvPr/>
        </p:nvGraphicFramePr>
        <p:xfrm>
          <a:off x="3772455" y="1861511"/>
          <a:ext cx="2387600" cy="1930400"/>
        </p:xfrm>
        <a:graphic>
          <a:graphicData uri="http://schemas.openxmlformats.org/presentationml/2006/ole">
            <mc:AlternateContent xmlns:mc="http://schemas.openxmlformats.org/markup-compatibility/2006">
              <mc:Choice xmlns:v="urn:schemas-microsoft-com:vml" Requires="v">
                <p:oleObj spid="_x0000_s2658306" name="Equation" r:id="rId6" imgW="1422400" imgH="1155700" progId="Equation.DSMT4">
                  <p:embed/>
                </p:oleObj>
              </mc:Choice>
              <mc:Fallback>
                <p:oleObj name="Equation" r:id="rId6" imgW="1422400" imgH="1155700" progId="Equation.DSMT4">
                  <p:embed/>
                  <p:pic>
                    <p:nvPicPr>
                      <p:cNvPr id="56" name="Object 55"/>
                      <p:cNvPicPr/>
                      <p:nvPr/>
                    </p:nvPicPr>
                    <p:blipFill>
                      <a:blip r:embed="rId7"/>
                      <a:stretch>
                        <a:fillRect/>
                      </a:stretch>
                    </p:blipFill>
                    <p:spPr>
                      <a:xfrm>
                        <a:off x="3772455" y="1861511"/>
                        <a:ext cx="2387600" cy="1930400"/>
                      </a:xfrm>
                      <a:prstGeom prst="rect">
                        <a:avLst/>
                      </a:prstGeom>
                    </p:spPr>
                  </p:pic>
                </p:oleObj>
              </mc:Fallback>
            </mc:AlternateContent>
          </a:graphicData>
        </a:graphic>
      </p:graphicFrame>
      <p:sp>
        <p:nvSpPr>
          <p:cNvPr id="57" name="TextBox 56"/>
          <p:cNvSpPr txBox="1"/>
          <p:nvPr/>
        </p:nvSpPr>
        <p:spPr>
          <a:xfrm>
            <a:off x="184510" y="3376854"/>
            <a:ext cx="2428635" cy="1938992"/>
          </a:xfrm>
          <a:prstGeom prst="rect">
            <a:avLst/>
          </a:prstGeom>
          <a:noFill/>
        </p:spPr>
        <p:txBody>
          <a:bodyPr wrap="square" rtlCol="0">
            <a:spAutoFit/>
          </a:bodyPr>
          <a:lstStyle/>
          <a:p>
            <a:r>
              <a:rPr lang="en-US" sz="2000" dirty="0">
                <a:solidFill>
                  <a:srgbClr val="FF0000"/>
                </a:solidFill>
                <a:latin typeface="Apple Chancery"/>
                <a:cs typeface="Apple Chancery"/>
              </a:rPr>
              <a:t>2.) With the E-</a:t>
            </a:r>
            <a:r>
              <a:rPr lang="en-US" sz="2000" dirty="0" err="1">
                <a:solidFill>
                  <a:srgbClr val="FF0000"/>
                </a:solidFill>
                <a:latin typeface="Apple Chancery"/>
                <a:cs typeface="Apple Chancery"/>
              </a:rPr>
              <a:t>fld</a:t>
            </a:r>
            <a:r>
              <a:rPr lang="en-US" sz="2000" dirty="0">
                <a:solidFill>
                  <a:srgbClr val="FF0000"/>
                </a:solidFill>
                <a:latin typeface="Apple Chancery"/>
                <a:cs typeface="Apple Chancery"/>
              </a:rPr>
              <a:t>, </a:t>
            </a:r>
            <a:r>
              <a:rPr lang="en-US" sz="2000" dirty="0">
                <a:latin typeface="Times New Roman"/>
                <a:cs typeface="Times New Roman"/>
              </a:rPr>
              <a:t>and assuming we are traversing from the inside-out (i.e., with the electric field), we can write:</a:t>
            </a:r>
          </a:p>
        </p:txBody>
      </p:sp>
      <p:cxnSp>
        <p:nvCxnSpPr>
          <p:cNvPr id="87" name="Straight Connector 86"/>
          <p:cNvCxnSpPr/>
          <p:nvPr/>
        </p:nvCxnSpPr>
        <p:spPr>
          <a:xfrm flipV="1">
            <a:off x="6788150" y="436033"/>
            <a:ext cx="2465917" cy="1200007"/>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V="1">
            <a:off x="7029450" y="999067"/>
            <a:ext cx="2165350" cy="1033847"/>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graphicFrame>
        <p:nvGraphicFramePr>
          <p:cNvPr id="51" name="Object 50"/>
          <p:cNvGraphicFramePr>
            <a:graphicFrameLocks noChangeAspect="1"/>
          </p:cNvGraphicFramePr>
          <p:nvPr/>
        </p:nvGraphicFramePr>
        <p:xfrm>
          <a:off x="7119937" y="2045614"/>
          <a:ext cx="212725" cy="274637"/>
        </p:xfrm>
        <a:graphic>
          <a:graphicData uri="http://schemas.openxmlformats.org/presentationml/2006/ole">
            <mc:AlternateContent xmlns:mc="http://schemas.openxmlformats.org/markup-compatibility/2006">
              <mc:Choice xmlns:v="urn:schemas-microsoft-com:vml" Requires="v">
                <p:oleObj spid="_x0000_s2658307" name="Equation" r:id="rId8" imgW="127000" imgH="165100" progId="Equation.DSMT4">
                  <p:embed/>
                </p:oleObj>
              </mc:Choice>
              <mc:Fallback>
                <p:oleObj name="Equation" r:id="rId8" imgW="127000" imgH="165100" progId="Equation.DSMT4">
                  <p:embed/>
                  <p:pic>
                    <p:nvPicPr>
                      <p:cNvPr id="51" name="Object 50"/>
                      <p:cNvPicPr/>
                      <p:nvPr/>
                    </p:nvPicPr>
                    <p:blipFill>
                      <a:blip r:embed="rId9"/>
                      <a:stretch>
                        <a:fillRect/>
                      </a:stretch>
                    </p:blipFill>
                    <p:spPr>
                      <a:xfrm>
                        <a:off x="7119937" y="2045614"/>
                        <a:ext cx="212725" cy="274637"/>
                      </a:xfrm>
                      <a:prstGeom prst="rect">
                        <a:avLst/>
                      </a:prstGeom>
                    </p:spPr>
                  </p:pic>
                </p:oleObj>
              </mc:Fallback>
            </mc:AlternateContent>
          </a:graphicData>
        </a:graphic>
      </p:graphicFrame>
      <p:cxnSp>
        <p:nvCxnSpPr>
          <p:cNvPr id="77" name="Straight Connector 17"/>
          <p:cNvCxnSpPr>
            <a:cxnSpLocks noChangeShapeType="1"/>
            <a:endCxn id="25601" idx="16"/>
          </p:cNvCxnSpPr>
          <p:nvPr/>
        </p:nvCxnSpPr>
        <p:spPr bwMode="auto">
          <a:xfrm flipV="1">
            <a:off x="7306260" y="1722968"/>
            <a:ext cx="1984904" cy="1016914"/>
          </a:xfrm>
          <a:prstGeom prst="line">
            <a:avLst/>
          </a:prstGeom>
          <a:noFill/>
          <a:ln w="28575">
            <a:solidFill>
              <a:schemeClr val="tx1"/>
            </a:solidFill>
            <a:round/>
            <a:headEnd/>
            <a:tailEnd/>
          </a:ln>
        </p:spPr>
      </p:cxnSp>
      <p:graphicFrame>
        <p:nvGraphicFramePr>
          <p:cNvPr id="84" name="Object 3"/>
          <p:cNvGraphicFramePr>
            <a:graphicFrameLocks noChangeAspect="1"/>
          </p:cNvGraphicFramePr>
          <p:nvPr/>
        </p:nvGraphicFramePr>
        <p:xfrm>
          <a:off x="6247606" y="1397912"/>
          <a:ext cx="357187" cy="276225"/>
        </p:xfrm>
        <a:graphic>
          <a:graphicData uri="http://schemas.openxmlformats.org/presentationml/2006/ole">
            <mc:AlternateContent xmlns:mc="http://schemas.openxmlformats.org/markup-compatibility/2006">
              <mc:Choice xmlns:v="urn:schemas-microsoft-com:vml" Requires="v">
                <p:oleObj spid="_x0000_s2658308" name="Equation" r:id="rId10" imgW="228600" imgH="177800" progId="Equation.DSMT4">
                  <p:embed/>
                </p:oleObj>
              </mc:Choice>
              <mc:Fallback>
                <p:oleObj name="Equation" r:id="rId10" imgW="228600" imgH="177800" progId="Equation.DSMT4">
                  <p:embed/>
                  <p:pic>
                    <p:nvPicPr>
                      <p:cNvPr id="84" name="Object 3"/>
                      <p:cNvPicPr>
                        <a:picLocks noChangeAspect="1" noChangeArrowheads="1"/>
                      </p:cNvPicPr>
                      <p:nvPr/>
                    </p:nvPicPr>
                    <p:blipFill>
                      <a:blip r:embed="rId11"/>
                      <a:srcRect/>
                      <a:stretch>
                        <a:fillRect/>
                      </a:stretch>
                    </p:blipFill>
                    <p:spPr bwMode="auto">
                      <a:xfrm>
                        <a:off x="6247606" y="1397912"/>
                        <a:ext cx="357187" cy="2762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Oval 2"/>
          <p:cNvSpPr/>
          <p:nvPr/>
        </p:nvSpPr>
        <p:spPr>
          <a:xfrm rot="20051194">
            <a:off x="6677515" y="1606060"/>
            <a:ext cx="431782" cy="480505"/>
          </a:xfrm>
          <a:prstGeom prst="ellipse">
            <a:avLst/>
          </a:prstGeom>
          <a:solidFill>
            <a:srgbClr val="0000FF">
              <a:alpha val="74000"/>
            </a:srgbClr>
          </a:solid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5" name="Straight Connector 84"/>
          <p:cNvCxnSpPr>
            <a:stCxn id="3" idx="0"/>
          </p:cNvCxnSpPr>
          <p:nvPr/>
        </p:nvCxnSpPr>
        <p:spPr>
          <a:xfrm flipV="1">
            <a:off x="6788790" y="1368425"/>
            <a:ext cx="554985" cy="26160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a:stCxn id="25610" idx="6"/>
          </p:cNvCxnSpPr>
          <p:nvPr/>
        </p:nvCxnSpPr>
        <p:spPr>
          <a:xfrm flipV="1">
            <a:off x="7056967" y="1765300"/>
            <a:ext cx="528108" cy="262467"/>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endCxn id="3" idx="5"/>
          </p:cNvCxnSpPr>
          <p:nvPr/>
        </p:nvCxnSpPr>
        <p:spPr>
          <a:xfrm>
            <a:off x="6883400" y="1841500"/>
            <a:ext cx="221406" cy="91272"/>
          </a:xfrm>
          <a:prstGeom prst="straightConnector1">
            <a:avLst/>
          </a:prstGeom>
          <a:ln>
            <a:solidFill>
              <a:srgbClr val="FFFF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a:off x="6883400" y="1841500"/>
            <a:ext cx="342900" cy="708025"/>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90" name="Object 89"/>
          <p:cNvGraphicFramePr>
            <a:graphicFrameLocks noChangeAspect="1"/>
          </p:cNvGraphicFramePr>
          <p:nvPr/>
        </p:nvGraphicFramePr>
        <p:xfrm>
          <a:off x="6889750" y="1639343"/>
          <a:ext cx="192088" cy="211137"/>
        </p:xfrm>
        <a:graphic>
          <a:graphicData uri="http://schemas.openxmlformats.org/presentationml/2006/ole">
            <mc:AlternateContent xmlns:mc="http://schemas.openxmlformats.org/markup-compatibility/2006">
              <mc:Choice xmlns:v="urn:schemas-microsoft-com:vml" Requires="v">
                <p:oleObj spid="_x0000_s2658309" name="Equation" r:id="rId12" imgW="114300" imgH="127000" progId="Equation.DSMT4">
                  <p:embed/>
                </p:oleObj>
              </mc:Choice>
              <mc:Fallback>
                <p:oleObj name="Equation" r:id="rId12" imgW="114300" imgH="127000" progId="Equation.DSMT4">
                  <p:embed/>
                  <p:pic>
                    <p:nvPicPr>
                      <p:cNvPr id="90" name="Object 89"/>
                      <p:cNvPicPr/>
                      <p:nvPr/>
                    </p:nvPicPr>
                    <p:blipFill>
                      <a:blip r:embed="rId13"/>
                      <a:stretch>
                        <a:fillRect/>
                      </a:stretch>
                    </p:blipFill>
                    <p:spPr>
                      <a:xfrm>
                        <a:off x="6889750" y="1639343"/>
                        <a:ext cx="192088" cy="211137"/>
                      </a:xfrm>
                      <a:prstGeom prst="rect">
                        <a:avLst/>
                      </a:prstGeom>
                    </p:spPr>
                  </p:pic>
                </p:oleObj>
              </mc:Fallback>
            </mc:AlternateContent>
          </a:graphicData>
        </a:graphic>
      </p:graphicFrame>
      <p:graphicFrame>
        <p:nvGraphicFramePr>
          <p:cNvPr id="91" name="Object 3"/>
          <p:cNvGraphicFramePr>
            <a:graphicFrameLocks noChangeAspect="1"/>
          </p:cNvGraphicFramePr>
          <p:nvPr/>
        </p:nvGraphicFramePr>
        <p:xfrm>
          <a:off x="6489703" y="1744912"/>
          <a:ext cx="251032" cy="318828"/>
        </p:xfrm>
        <a:graphic>
          <a:graphicData uri="http://schemas.openxmlformats.org/presentationml/2006/ole">
            <mc:AlternateContent xmlns:mc="http://schemas.openxmlformats.org/markup-compatibility/2006">
              <mc:Choice xmlns:v="urn:schemas-microsoft-com:vml" Requires="v">
                <p:oleObj spid="_x0000_s2658310" name="Equation" r:id="rId14" imgW="139700" imgH="177800" progId="Equation.DSMT4">
                  <p:embed/>
                </p:oleObj>
              </mc:Choice>
              <mc:Fallback>
                <p:oleObj name="Equation" r:id="rId14" imgW="139700" imgH="177800" progId="Equation.DSMT4">
                  <p:embed/>
                  <p:pic>
                    <p:nvPicPr>
                      <p:cNvPr id="91" name="Object 3"/>
                      <p:cNvPicPr>
                        <a:picLocks noChangeAspect="1" noChangeArrowheads="1"/>
                      </p:cNvPicPr>
                      <p:nvPr/>
                    </p:nvPicPr>
                    <p:blipFill>
                      <a:blip r:embed="rId15"/>
                      <a:srcRect/>
                      <a:stretch>
                        <a:fillRect/>
                      </a:stretch>
                    </p:blipFill>
                    <p:spPr bwMode="auto">
                      <a:xfrm>
                        <a:off x="6489703" y="1744912"/>
                        <a:ext cx="251032" cy="318828"/>
                      </a:xfrm>
                      <a:prstGeom prst="rect">
                        <a:avLst/>
                      </a:prstGeom>
                      <a:noFill/>
                    </p:spPr>
                  </p:pic>
                </p:oleObj>
              </mc:Fallback>
            </mc:AlternateContent>
          </a:graphicData>
        </a:graphic>
      </p:graphicFrame>
      <p:sp>
        <p:nvSpPr>
          <p:cNvPr id="98" name="Freeform 68"/>
          <p:cNvSpPr>
            <a:spLocks noChangeArrowheads="1"/>
          </p:cNvSpPr>
          <p:nvPr/>
        </p:nvSpPr>
        <p:spPr bwMode="auto">
          <a:xfrm>
            <a:off x="8812159" y="175168"/>
            <a:ext cx="855663" cy="1152525"/>
          </a:xfrm>
          <a:custGeom>
            <a:avLst/>
            <a:gdLst>
              <a:gd name="T0" fmla="*/ 0 w 855662"/>
              <a:gd name="T1" fmla="*/ 53975 h 1152525"/>
              <a:gd name="T2" fmla="*/ 127000 w 855662"/>
              <a:gd name="T3" fmla="*/ 9525 h 1152525"/>
              <a:gd name="T4" fmla="*/ 260350 w 855662"/>
              <a:gd name="T5" fmla="*/ 3175 h 1152525"/>
              <a:gd name="T6" fmla="*/ 390525 w 855662"/>
              <a:gd name="T7" fmla="*/ 28575 h 1152525"/>
              <a:gd name="T8" fmla="*/ 520708 w 855662"/>
              <a:gd name="T9" fmla="*/ 88900 h 1152525"/>
              <a:gd name="T10" fmla="*/ 638183 w 855662"/>
              <a:gd name="T11" fmla="*/ 177800 h 1152525"/>
              <a:gd name="T12" fmla="*/ 736608 w 855662"/>
              <a:gd name="T13" fmla="*/ 298450 h 1152525"/>
              <a:gd name="T14" fmla="*/ 828683 w 855662"/>
              <a:gd name="T15" fmla="*/ 495300 h 1152525"/>
              <a:gd name="T16" fmla="*/ 854083 w 855662"/>
              <a:gd name="T17" fmla="*/ 708025 h 1152525"/>
              <a:gd name="T18" fmla="*/ 838208 w 855662"/>
              <a:gd name="T19" fmla="*/ 841375 h 1152525"/>
              <a:gd name="T20" fmla="*/ 781058 w 855662"/>
              <a:gd name="T21" fmla="*/ 987425 h 1152525"/>
              <a:gd name="T22" fmla="*/ 695333 w 855662"/>
              <a:gd name="T23" fmla="*/ 1098550 h 1152525"/>
              <a:gd name="T24" fmla="*/ 625483 w 855662"/>
              <a:gd name="T25" fmla="*/ 1152525 h 11525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5662"/>
              <a:gd name="T40" fmla="*/ 0 h 1152525"/>
              <a:gd name="T41" fmla="*/ 855662 w 855662"/>
              <a:gd name="T42" fmla="*/ 1152525 h 11525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5662" h="1152525">
                <a:moveTo>
                  <a:pt x="0" y="53975"/>
                </a:moveTo>
                <a:cubicBezTo>
                  <a:pt x="41804" y="35983"/>
                  <a:pt x="83608" y="17992"/>
                  <a:pt x="127000" y="9525"/>
                </a:cubicBezTo>
                <a:cubicBezTo>
                  <a:pt x="170392" y="1058"/>
                  <a:pt x="216429" y="0"/>
                  <a:pt x="260350" y="3175"/>
                </a:cubicBezTo>
                <a:cubicBezTo>
                  <a:pt x="304271" y="6350"/>
                  <a:pt x="347133" y="14288"/>
                  <a:pt x="390525" y="28575"/>
                </a:cubicBezTo>
                <a:cubicBezTo>
                  <a:pt x="433917" y="42862"/>
                  <a:pt x="479425" y="64029"/>
                  <a:pt x="520700" y="88900"/>
                </a:cubicBezTo>
                <a:cubicBezTo>
                  <a:pt x="561975" y="113771"/>
                  <a:pt x="602192" y="142875"/>
                  <a:pt x="638175" y="177800"/>
                </a:cubicBezTo>
                <a:cubicBezTo>
                  <a:pt x="674158" y="212725"/>
                  <a:pt x="704850" y="245533"/>
                  <a:pt x="736600" y="298450"/>
                </a:cubicBezTo>
                <a:cubicBezTo>
                  <a:pt x="768350" y="351367"/>
                  <a:pt x="809096" y="427038"/>
                  <a:pt x="828675" y="495300"/>
                </a:cubicBezTo>
                <a:cubicBezTo>
                  <a:pt x="848254" y="563562"/>
                  <a:pt x="852488" y="650346"/>
                  <a:pt x="854075" y="708025"/>
                </a:cubicBezTo>
                <a:cubicBezTo>
                  <a:pt x="855662" y="765704"/>
                  <a:pt x="850371" y="794808"/>
                  <a:pt x="838200" y="841375"/>
                </a:cubicBezTo>
                <a:cubicBezTo>
                  <a:pt x="826029" y="887942"/>
                  <a:pt x="804863" y="944563"/>
                  <a:pt x="781050" y="987425"/>
                </a:cubicBezTo>
                <a:cubicBezTo>
                  <a:pt x="757238" y="1030288"/>
                  <a:pt x="721254" y="1071033"/>
                  <a:pt x="695325" y="1098550"/>
                </a:cubicBezTo>
                <a:cubicBezTo>
                  <a:pt x="669396" y="1126067"/>
                  <a:pt x="647435" y="1139296"/>
                  <a:pt x="625475" y="1152525"/>
                </a:cubicBezTo>
              </a:path>
            </a:pathLst>
          </a:custGeom>
          <a:noFill/>
          <a:ln w="28575">
            <a:solidFill>
              <a:srgbClr val="008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nvGrpSpPr>
          <p:cNvPr id="25614" name="Group 25613"/>
          <p:cNvGrpSpPr/>
          <p:nvPr/>
        </p:nvGrpSpPr>
        <p:grpSpPr>
          <a:xfrm>
            <a:off x="7221484" y="162468"/>
            <a:ext cx="2428875" cy="1935163"/>
            <a:chOff x="7221484" y="162468"/>
            <a:chExt cx="2428875" cy="1935163"/>
          </a:xfrm>
        </p:grpSpPr>
        <p:sp>
          <p:nvSpPr>
            <p:cNvPr id="95" name="Donut 94"/>
            <p:cNvSpPr/>
            <p:nvPr/>
          </p:nvSpPr>
          <p:spPr bwMode="auto">
            <a:xfrm rot="20008896">
              <a:off x="8547047" y="162468"/>
              <a:ext cx="1103312" cy="1270000"/>
            </a:xfrm>
            <a:prstGeom prst="donut">
              <a:avLst>
                <a:gd name="adj" fmla="val 0"/>
              </a:avLst>
            </a:prstGeom>
            <a:solidFill>
              <a:srgbClr val="FF0000"/>
            </a:solidFill>
            <a:ln w="28575" cap="flat" cmpd="sng" algn="ctr">
              <a:solidFill>
                <a:srgbClr val="008000"/>
              </a:solidFill>
              <a:prstDash val="lgDash"/>
              <a:round/>
              <a:headEnd type="none" w="med" len="med"/>
              <a:tailEnd type="none" w="med" len="med"/>
            </a:ln>
            <a:effectLst/>
          </p:spPr>
          <p:txBody>
            <a:bodyPr/>
            <a:lstStyle/>
            <a:p>
              <a:pPr>
                <a:defRPr/>
              </a:pPr>
              <a:endParaRPr lang="en-US">
                <a:ea typeface="ＭＳ Ｐゴシック" charset="-128"/>
                <a:cs typeface="ＭＳ Ｐゴシック" charset="-128"/>
              </a:endParaRPr>
            </a:p>
          </p:txBody>
        </p:sp>
        <p:graphicFrame>
          <p:nvGraphicFramePr>
            <p:cNvPr id="92" name="Object 2"/>
            <p:cNvGraphicFramePr>
              <a:graphicFrameLocks noChangeAspect="1"/>
            </p:cNvGraphicFramePr>
            <p:nvPr/>
          </p:nvGraphicFramePr>
          <p:xfrm>
            <a:off x="8614358" y="1679575"/>
            <a:ext cx="268288" cy="292100"/>
          </p:xfrm>
          <a:graphic>
            <a:graphicData uri="http://schemas.openxmlformats.org/presentationml/2006/ole">
              <mc:AlternateContent xmlns:mc="http://schemas.openxmlformats.org/markup-compatibility/2006">
                <mc:Choice xmlns:v="urn:schemas-microsoft-com:vml" Requires="v">
                  <p:oleObj spid="_x0000_s2658311" name="Equation" r:id="rId16" imgW="139700" imgH="152400" progId="Equation.DSMT4">
                    <p:embed/>
                  </p:oleObj>
                </mc:Choice>
                <mc:Fallback>
                  <p:oleObj name="Equation" r:id="rId16" imgW="139700" imgH="152400" progId="Equation.DSMT4">
                    <p:embed/>
                    <p:pic>
                      <p:nvPicPr>
                        <p:cNvPr id="92" name="Object 2"/>
                        <p:cNvPicPr>
                          <a:picLocks noChangeAspect="1" noChangeArrowheads="1"/>
                        </p:cNvPicPr>
                        <p:nvPr/>
                      </p:nvPicPr>
                      <p:blipFill>
                        <a:blip r:embed="rId17"/>
                        <a:srcRect/>
                        <a:stretch>
                          <a:fillRect/>
                        </a:stretch>
                      </p:blipFill>
                      <p:spPr bwMode="auto">
                        <a:xfrm>
                          <a:off x="8614358" y="1679575"/>
                          <a:ext cx="268288" cy="292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cxnSp>
          <p:nvCxnSpPr>
            <p:cNvPr id="93" name="Straight Arrow Connector 31"/>
            <p:cNvCxnSpPr>
              <a:cxnSpLocks noChangeShapeType="1"/>
            </p:cNvCxnSpPr>
            <p:nvPr/>
          </p:nvCxnSpPr>
          <p:spPr bwMode="auto">
            <a:xfrm>
              <a:off x="7758059" y="1438818"/>
              <a:ext cx="609600" cy="1588"/>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94" name="Donut 93"/>
            <p:cNvSpPr/>
            <p:nvPr/>
          </p:nvSpPr>
          <p:spPr bwMode="auto">
            <a:xfrm rot="20008896">
              <a:off x="7221484" y="827631"/>
              <a:ext cx="1103313" cy="1270000"/>
            </a:xfrm>
            <a:prstGeom prst="donut">
              <a:avLst>
                <a:gd name="adj" fmla="val 0"/>
              </a:avLst>
            </a:prstGeom>
            <a:solidFill>
              <a:srgbClr val="FF0000"/>
            </a:solidFill>
            <a:ln w="28575" cap="flat" cmpd="sng" algn="ctr">
              <a:solidFill>
                <a:srgbClr val="008000"/>
              </a:solidFill>
              <a:prstDash val="solid"/>
              <a:round/>
              <a:headEnd type="none" w="med" len="med"/>
              <a:tailEnd type="none" w="med" len="med"/>
            </a:ln>
            <a:effectLst/>
          </p:spPr>
          <p:txBody>
            <a:bodyPr/>
            <a:lstStyle/>
            <a:p>
              <a:pPr>
                <a:defRPr/>
              </a:pPr>
              <a:endParaRPr lang="en-US">
                <a:ea typeface="ＭＳ Ｐゴシック" charset="-128"/>
                <a:cs typeface="ＭＳ Ｐゴシック" charset="-128"/>
              </a:endParaRPr>
            </a:p>
          </p:txBody>
        </p:sp>
        <p:cxnSp>
          <p:nvCxnSpPr>
            <p:cNvPr id="96" name="Straight Connector 68"/>
            <p:cNvCxnSpPr>
              <a:cxnSpLocks noChangeShapeType="1"/>
              <a:stCxn id="94" idx="0"/>
              <a:endCxn id="95" idx="0"/>
            </p:cNvCxnSpPr>
            <p:nvPr/>
          </p:nvCxnSpPr>
          <p:spPr bwMode="auto">
            <a:xfrm rot="5400000" flipH="1" flipV="1">
              <a:off x="7819971" y="-101056"/>
              <a:ext cx="665163" cy="1325562"/>
            </a:xfrm>
            <a:prstGeom prst="line">
              <a:avLst/>
            </a:prstGeom>
            <a:noFill/>
            <a:ln w="28575">
              <a:solidFill>
                <a:srgbClr val="008000"/>
              </a:solidFill>
              <a:round/>
              <a:headEnd/>
              <a:tailEnd/>
            </a:ln>
            <a:extLst>
              <a:ext uri="{909E8E84-426E-40dd-AFC4-6F175D3DCCD1}">
                <a14:hiddenFill xmlns="" xmlns:a14="http://schemas.microsoft.com/office/drawing/2010/main">
                  <a:noFill/>
                </a14:hiddenFill>
              </a:ext>
            </a:extLst>
          </p:spPr>
        </p:cxnSp>
        <p:cxnSp>
          <p:nvCxnSpPr>
            <p:cNvPr id="97" name="Straight Connector 70"/>
            <p:cNvCxnSpPr>
              <a:cxnSpLocks noChangeShapeType="1"/>
              <a:stCxn id="94" idx="4"/>
              <a:endCxn id="95" idx="4"/>
            </p:cNvCxnSpPr>
            <p:nvPr/>
          </p:nvCxnSpPr>
          <p:spPr bwMode="auto">
            <a:xfrm rot="5400000" flipH="1" flipV="1">
              <a:off x="8386709" y="1035593"/>
              <a:ext cx="665163" cy="1325563"/>
            </a:xfrm>
            <a:prstGeom prst="line">
              <a:avLst/>
            </a:prstGeom>
            <a:noFill/>
            <a:ln w="28575">
              <a:solidFill>
                <a:srgbClr val="008000"/>
              </a:solidFill>
              <a:round/>
              <a:headEnd/>
              <a:tailEnd/>
            </a:ln>
            <a:extLst>
              <a:ext uri="{909E8E84-426E-40dd-AFC4-6F175D3DCCD1}">
                <a14:hiddenFill xmlns="" xmlns:a14="http://schemas.microsoft.com/office/drawing/2010/main">
                  <a:noFill/>
                </a14:hiddenFill>
              </a:ext>
            </a:extLst>
          </p:spPr>
        </p:cxnSp>
        <p:graphicFrame>
          <p:nvGraphicFramePr>
            <p:cNvPr id="99" name="Object 6"/>
            <p:cNvGraphicFramePr>
              <a:graphicFrameLocks noChangeAspect="1"/>
            </p:cNvGraphicFramePr>
            <p:nvPr/>
          </p:nvGraphicFramePr>
          <p:xfrm>
            <a:off x="7940196" y="1197175"/>
            <a:ext cx="195263" cy="244475"/>
          </p:xfrm>
          <a:graphic>
            <a:graphicData uri="http://schemas.openxmlformats.org/presentationml/2006/ole">
              <mc:AlternateContent xmlns:mc="http://schemas.openxmlformats.org/markup-compatibility/2006">
                <mc:Choice xmlns:v="urn:schemas-microsoft-com:vml" Requires="v">
                  <p:oleObj spid="_x0000_s2658312" name="Equation" r:id="rId18" imgW="101600" imgH="127000" progId="Equation.DSMT4">
                    <p:embed/>
                  </p:oleObj>
                </mc:Choice>
                <mc:Fallback>
                  <p:oleObj name="Equation" r:id="rId18" imgW="101600" imgH="127000" progId="Equation.DSMT4">
                    <p:embed/>
                    <p:pic>
                      <p:nvPicPr>
                        <p:cNvPr id="99" name="Object 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940196" y="1197175"/>
                          <a:ext cx="195263" cy="2444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75" name="Donut 74"/>
          <p:cNvSpPr/>
          <p:nvPr/>
        </p:nvSpPr>
        <p:spPr bwMode="auto">
          <a:xfrm rot="20008896">
            <a:off x="6038850" y="885151"/>
            <a:ext cx="1755775" cy="1938337"/>
          </a:xfrm>
          <a:prstGeom prst="donut">
            <a:avLst>
              <a:gd name="adj" fmla="val 11306"/>
            </a:avLst>
          </a:prstGeom>
          <a:solidFill>
            <a:srgbClr val="FF0000"/>
          </a:solidFill>
          <a:ln w="19050" cap="flat" cmpd="sng" algn="ctr">
            <a:solidFill>
              <a:schemeClr val="tx1"/>
            </a:solidFill>
            <a:prstDash val="solid"/>
            <a:round/>
            <a:headEnd type="none" w="med" len="med"/>
            <a:tailEnd type="none" w="med" len="med"/>
          </a:ln>
          <a:effectLst/>
        </p:spPr>
        <p:txBody>
          <a:bodyPr>
            <a:prstTxWarp prst="textNoShape">
              <a:avLst/>
            </a:prstTxWarp>
          </a:bodyPr>
          <a:lstStyle/>
          <a:p>
            <a:pPr>
              <a:defRPr/>
            </a:pPr>
            <a:endParaRPr lang="en-US"/>
          </a:p>
        </p:txBody>
      </p:sp>
      <p:sp>
        <p:nvSpPr>
          <p:cNvPr id="22" name="Freeform 21"/>
          <p:cNvSpPr/>
          <p:nvPr/>
        </p:nvSpPr>
        <p:spPr>
          <a:xfrm>
            <a:off x="7162800" y="1441450"/>
            <a:ext cx="231775" cy="419100"/>
          </a:xfrm>
          <a:custGeom>
            <a:avLst/>
            <a:gdLst>
              <a:gd name="connsiteX0" fmla="*/ 0 w 231775"/>
              <a:gd name="connsiteY0" fmla="*/ 41275 h 419100"/>
              <a:gd name="connsiteX1" fmla="*/ 88900 w 231775"/>
              <a:gd name="connsiteY1" fmla="*/ 0 h 419100"/>
              <a:gd name="connsiteX2" fmla="*/ 231775 w 231775"/>
              <a:gd name="connsiteY2" fmla="*/ 393700 h 419100"/>
              <a:gd name="connsiteX3" fmla="*/ 165100 w 231775"/>
              <a:gd name="connsiteY3" fmla="*/ 419100 h 419100"/>
              <a:gd name="connsiteX4" fmla="*/ 57150 w 231775"/>
              <a:gd name="connsiteY4" fmla="*/ 215900 h 419100"/>
              <a:gd name="connsiteX5" fmla="*/ 0 w 231775"/>
              <a:gd name="connsiteY5" fmla="*/ 41275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775" h="419100">
                <a:moveTo>
                  <a:pt x="0" y="41275"/>
                </a:moveTo>
                <a:lnTo>
                  <a:pt x="88900" y="0"/>
                </a:lnTo>
                <a:lnTo>
                  <a:pt x="231775" y="393700"/>
                </a:lnTo>
                <a:lnTo>
                  <a:pt x="165100" y="419100"/>
                </a:lnTo>
                <a:lnTo>
                  <a:pt x="57150" y="215900"/>
                </a:lnTo>
                <a:lnTo>
                  <a:pt x="0" y="41275"/>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Freeform 99"/>
          <p:cNvSpPr/>
          <p:nvPr/>
        </p:nvSpPr>
        <p:spPr>
          <a:xfrm>
            <a:off x="8497887" y="793750"/>
            <a:ext cx="231775" cy="419100"/>
          </a:xfrm>
          <a:custGeom>
            <a:avLst/>
            <a:gdLst>
              <a:gd name="connsiteX0" fmla="*/ 0 w 231775"/>
              <a:gd name="connsiteY0" fmla="*/ 41275 h 419100"/>
              <a:gd name="connsiteX1" fmla="*/ 88900 w 231775"/>
              <a:gd name="connsiteY1" fmla="*/ 0 h 419100"/>
              <a:gd name="connsiteX2" fmla="*/ 231775 w 231775"/>
              <a:gd name="connsiteY2" fmla="*/ 393700 h 419100"/>
              <a:gd name="connsiteX3" fmla="*/ 165100 w 231775"/>
              <a:gd name="connsiteY3" fmla="*/ 419100 h 419100"/>
              <a:gd name="connsiteX4" fmla="*/ 57150 w 231775"/>
              <a:gd name="connsiteY4" fmla="*/ 215900 h 419100"/>
              <a:gd name="connsiteX5" fmla="*/ 0 w 231775"/>
              <a:gd name="connsiteY5" fmla="*/ 41275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775" h="419100">
                <a:moveTo>
                  <a:pt x="0" y="41275"/>
                </a:moveTo>
                <a:lnTo>
                  <a:pt x="88900" y="0"/>
                </a:lnTo>
                <a:lnTo>
                  <a:pt x="231775" y="393700"/>
                </a:lnTo>
                <a:lnTo>
                  <a:pt x="165100" y="419100"/>
                </a:lnTo>
                <a:lnTo>
                  <a:pt x="57150" y="215900"/>
                </a:lnTo>
                <a:lnTo>
                  <a:pt x="0" y="41275"/>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5" name="Straight Connector 17"/>
          <p:cNvCxnSpPr>
            <a:cxnSpLocks noChangeShapeType="1"/>
          </p:cNvCxnSpPr>
          <p:nvPr/>
        </p:nvCxnSpPr>
        <p:spPr bwMode="auto">
          <a:xfrm flipV="1">
            <a:off x="6637868" y="-63499"/>
            <a:ext cx="2215620" cy="994832"/>
          </a:xfrm>
          <a:prstGeom prst="line">
            <a:avLst/>
          </a:prstGeom>
          <a:noFill/>
          <a:ln w="28575">
            <a:solidFill>
              <a:schemeClr val="tx1"/>
            </a:solidFill>
            <a:round/>
            <a:headEnd/>
            <a:tailEnd/>
          </a:ln>
        </p:spPr>
      </p:cxnSp>
      <p:sp>
        <p:nvSpPr>
          <p:cNvPr id="25601" name="Freeform 25600"/>
          <p:cNvSpPr/>
          <p:nvPr/>
        </p:nvSpPr>
        <p:spPr>
          <a:xfrm>
            <a:off x="6658030" y="-38099"/>
            <a:ext cx="2633134" cy="2726267"/>
          </a:xfrm>
          <a:custGeom>
            <a:avLst/>
            <a:gdLst>
              <a:gd name="connsiteX0" fmla="*/ 101600 w 2633134"/>
              <a:gd name="connsiteY0" fmla="*/ 931334 h 2726267"/>
              <a:gd name="connsiteX1" fmla="*/ 249767 w 2633134"/>
              <a:gd name="connsiteY1" fmla="*/ 931334 h 2726267"/>
              <a:gd name="connsiteX2" fmla="*/ 406400 w 2633134"/>
              <a:gd name="connsiteY2" fmla="*/ 956734 h 2726267"/>
              <a:gd name="connsiteX3" fmla="*/ 554567 w 2633134"/>
              <a:gd name="connsiteY3" fmla="*/ 1011767 h 2726267"/>
              <a:gd name="connsiteX4" fmla="*/ 706967 w 2633134"/>
              <a:gd name="connsiteY4" fmla="*/ 1096434 h 2726267"/>
              <a:gd name="connsiteX5" fmla="*/ 825500 w 2633134"/>
              <a:gd name="connsiteY5" fmla="*/ 1198034 h 2726267"/>
              <a:gd name="connsiteX6" fmla="*/ 939800 w 2633134"/>
              <a:gd name="connsiteY6" fmla="*/ 1316567 h 2726267"/>
              <a:gd name="connsiteX7" fmla="*/ 1032934 w 2633134"/>
              <a:gd name="connsiteY7" fmla="*/ 1464734 h 2726267"/>
              <a:gd name="connsiteX8" fmla="*/ 1109134 w 2633134"/>
              <a:gd name="connsiteY8" fmla="*/ 1659467 h 2726267"/>
              <a:gd name="connsiteX9" fmla="*/ 1151467 w 2633134"/>
              <a:gd name="connsiteY9" fmla="*/ 1862667 h 2726267"/>
              <a:gd name="connsiteX10" fmla="*/ 1151467 w 2633134"/>
              <a:gd name="connsiteY10" fmla="*/ 2019300 h 2726267"/>
              <a:gd name="connsiteX11" fmla="*/ 1126067 w 2633134"/>
              <a:gd name="connsiteY11" fmla="*/ 2218267 h 2726267"/>
              <a:gd name="connsiteX12" fmla="*/ 1049867 w 2633134"/>
              <a:gd name="connsiteY12" fmla="*/ 2400300 h 2726267"/>
              <a:gd name="connsiteX13" fmla="*/ 956734 w 2633134"/>
              <a:gd name="connsiteY13" fmla="*/ 2552700 h 2726267"/>
              <a:gd name="connsiteX14" fmla="*/ 859367 w 2633134"/>
              <a:gd name="connsiteY14" fmla="*/ 2645834 h 2726267"/>
              <a:gd name="connsiteX15" fmla="*/ 736600 w 2633134"/>
              <a:gd name="connsiteY15" fmla="*/ 2726267 h 2726267"/>
              <a:gd name="connsiteX16" fmla="*/ 2633134 w 2633134"/>
              <a:gd name="connsiteY16" fmla="*/ 1761067 h 2726267"/>
              <a:gd name="connsiteX17" fmla="*/ 2611967 w 2633134"/>
              <a:gd name="connsiteY17" fmla="*/ 0 h 2726267"/>
              <a:gd name="connsiteX18" fmla="*/ 2163234 w 2633134"/>
              <a:gd name="connsiteY18" fmla="*/ 12700 h 2726267"/>
              <a:gd name="connsiteX19" fmla="*/ 1270000 w 2633134"/>
              <a:gd name="connsiteY19" fmla="*/ 355600 h 2726267"/>
              <a:gd name="connsiteX20" fmla="*/ 0 w 2633134"/>
              <a:gd name="connsiteY20" fmla="*/ 965200 h 2726267"/>
              <a:gd name="connsiteX21" fmla="*/ 165100 w 2633134"/>
              <a:gd name="connsiteY21" fmla="*/ 931334 h 2726267"/>
              <a:gd name="connsiteX22" fmla="*/ 338667 w 2633134"/>
              <a:gd name="connsiteY22" fmla="*/ 948267 h 2726267"/>
              <a:gd name="connsiteX23" fmla="*/ 499534 w 2633134"/>
              <a:gd name="connsiteY23" fmla="*/ 986367 h 2726267"/>
              <a:gd name="connsiteX24" fmla="*/ 711200 w 2633134"/>
              <a:gd name="connsiteY24" fmla="*/ 1100667 h 272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33134" h="2726267">
                <a:moveTo>
                  <a:pt x="101600" y="931334"/>
                </a:moveTo>
                <a:lnTo>
                  <a:pt x="249767" y="931334"/>
                </a:lnTo>
                <a:lnTo>
                  <a:pt x="406400" y="956734"/>
                </a:lnTo>
                <a:lnTo>
                  <a:pt x="554567" y="1011767"/>
                </a:lnTo>
                <a:lnTo>
                  <a:pt x="706967" y="1096434"/>
                </a:lnTo>
                <a:lnTo>
                  <a:pt x="825500" y="1198034"/>
                </a:lnTo>
                <a:lnTo>
                  <a:pt x="939800" y="1316567"/>
                </a:lnTo>
                <a:lnTo>
                  <a:pt x="1032934" y="1464734"/>
                </a:lnTo>
                <a:lnTo>
                  <a:pt x="1109134" y="1659467"/>
                </a:lnTo>
                <a:lnTo>
                  <a:pt x="1151467" y="1862667"/>
                </a:lnTo>
                <a:lnTo>
                  <a:pt x="1151467" y="2019300"/>
                </a:lnTo>
                <a:lnTo>
                  <a:pt x="1126067" y="2218267"/>
                </a:lnTo>
                <a:lnTo>
                  <a:pt x="1049867" y="2400300"/>
                </a:lnTo>
                <a:lnTo>
                  <a:pt x="956734" y="2552700"/>
                </a:lnTo>
                <a:lnTo>
                  <a:pt x="859367" y="2645834"/>
                </a:lnTo>
                <a:lnTo>
                  <a:pt x="736600" y="2726267"/>
                </a:lnTo>
                <a:lnTo>
                  <a:pt x="2633134" y="1761067"/>
                </a:lnTo>
                <a:lnTo>
                  <a:pt x="2611967" y="0"/>
                </a:lnTo>
                <a:lnTo>
                  <a:pt x="2163234" y="12700"/>
                </a:lnTo>
                <a:lnTo>
                  <a:pt x="1270000" y="355600"/>
                </a:lnTo>
                <a:lnTo>
                  <a:pt x="0" y="965200"/>
                </a:lnTo>
                <a:lnTo>
                  <a:pt x="165100" y="931334"/>
                </a:lnTo>
                <a:lnTo>
                  <a:pt x="338667" y="948267"/>
                </a:lnTo>
                <a:lnTo>
                  <a:pt x="499534" y="986367"/>
                </a:lnTo>
                <a:lnTo>
                  <a:pt x="711200" y="1100667"/>
                </a:lnTo>
              </a:path>
            </a:pathLst>
          </a:custGeom>
          <a:solidFill>
            <a:srgbClr val="FF0000">
              <a:alpha val="34000"/>
            </a:srgb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609" name="Freeform 25608"/>
          <p:cNvSpPr/>
          <p:nvPr/>
        </p:nvSpPr>
        <p:spPr>
          <a:xfrm>
            <a:off x="7572376" y="471871"/>
            <a:ext cx="1672167" cy="1202266"/>
          </a:xfrm>
          <a:custGeom>
            <a:avLst/>
            <a:gdLst>
              <a:gd name="connsiteX0" fmla="*/ 0 w 1672167"/>
              <a:gd name="connsiteY0" fmla="*/ 783166 h 1202266"/>
              <a:gd name="connsiteX1" fmla="*/ 135467 w 1672167"/>
              <a:gd name="connsiteY1" fmla="*/ 956733 h 1202266"/>
              <a:gd name="connsiteX2" fmla="*/ 186267 w 1672167"/>
              <a:gd name="connsiteY2" fmla="*/ 1096433 h 1202266"/>
              <a:gd name="connsiteX3" fmla="*/ 224367 w 1672167"/>
              <a:gd name="connsiteY3" fmla="*/ 1202266 h 1202266"/>
              <a:gd name="connsiteX4" fmla="*/ 1672167 w 1672167"/>
              <a:gd name="connsiteY4" fmla="*/ 512233 h 1202266"/>
              <a:gd name="connsiteX5" fmla="*/ 1642533 w 1672167"/>
              <a:gd name="connsiteY5" fmla="*/ 0 h 1202266"/>
              <a:gd name="connsiteX6" fmla="*/ 0 w 1672167"/>
              <a:gd name="connsiteY6" fmla="*/ 783166 h 120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2167" h="1202266">
                <a:moveTo>
                  <a:pt x="0" y="783166"/>
                </a:moveTo>
                <a:lnTo>
                  <a:pt x="135467" y="956733"/>
                </a:lnTo>
                <a:lnTo>
                  <a:pt x="186267" y="1096433"/>
                </a:lnTo>
                <a:lnTo>
                  <a:pt x="224367" y="1202266"/>
                </a:lnTo>
                <a:lnTo>
                  <a:pt x="1672167" y="512233"/>
                </a:lnTo>
                <a:lnTo>
                  <a:pt x="1642533" y="0"/>
                </a:lnTo>
                <a:lnTo>
                  <a:pt x="0" y="783166"/>
                </a:lnTo>
                <a:close/>
              </a:path>
            </a:pathLst>
          </a:custGeom>
          <a:solidFill>
            <a:srgbClr val="0000FF">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10" name="Freeform 25609"/>
          <p:cNvSpPr/>
          <p:nvPr/>
        </p:nvSpPr>
        <p:spPr>
          <a:xfrm>
            <a:off x="6794500" y="1346200"/>
            <a:ext cx="795867" cy="681567"/>
          </a:xfrm>
          <a:custGeom>
            <a:avLst/>
            <a:gdLst>
              <a:gd name="connsiteX0" fmla="*/ 67733 w 795867"/>
              <a:gd name="connsiteY0" fmla="*/ 258233 h 681567"/>
              <a:gd name="connsiteX1" fmla="*/ 182033 w 795867"/>
              <a:gd name="connsiteY1" fmla="*/ 279400 h 681567"/>
              <a:gd name="connsiteX2" fmla="*/ 275167 w 795867"/>
              <a:gd name="connsiteY2" fmla="*/ 347133 h 681567"/>
              <a:gd name="connsiteX3" fmla="*/ 321733 w 795867"/>
              <a:gd name="connsiteY3" fmla="*/ 469900 h 681567"/>
              <a:gd name="connsiteX4" fmla="*/ 321733 w 795867"/>
              <a:gd name="connsiteY4" fmla="*/ 571500 h 681567"/>
              <a:gd name="connsiteX5" fmla="*/ 296333 w 795867"/>
              <a:gd name="connsiteY5" fmla="*/ 639233 h 681567"/>
              <a:gd name="connsiteX6" fmla="*/ 262467 w 795867"/>
              <a:gd name="connsiteY6" fmla="*/ 681567 h 681567"/>
              <a:gd name="connsiteX7" fmla="*/ 795867 w 795867"/>
              <a:gd name="connsiteY7" fmla="*/ 414867 h 681567"/>
              <a:gd name="connsiteX8" fmla="*/ 770467 w 795867"/>
              <a:gd name="connsiteY8" fmla="*/ 300567 h 681567"/>
              <a:gd name="connsiteX9" fmla="*/ 706967 w 795867"/>
              <a:gd name="connsiteY9" fmla="*/ 173567 h 681567"/>
              <a:gd name="connsiteX10" fmla="*/ 643467 w 795867"/>
              <a:gd name="connsiteY10" fmla="*/ 76200 h 681567"/>
              <a:gd name="connsiteX11" fmla="*/ 584200 w 795867"/>
              <a:gd name="connsiteY11" fmla="*/ 0 h 681567"/>
              <a:gd name="connsiteX12" fmla="*/ 0 w 795867"/>
              <a:gd name="connsiteY12" fmla="*/ 266700 h 681567"/>
              <a:gd name="connsiteX13" fmla="*/ 67733 w 795867"/>
              <a:gd name="connsiteY13" fmla="*/ 258233 h 68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5867" h="681567">
                <a:moveTo>
                  <a:pt x="67733" y="258233"/>
                </a:moveTo>
                <a:lnTo>
                  <a:pt x="182033" y="279400"/>
                </a:lnTo>
                <a:lnTo>
                  <a:pt x="275167" y="347133"/>
                </a:lnTo>
                <a:lnTo>
                  <a:pt x="321733" y="469900"/>
                </a:lnTo>
                <a:lnTo>
                  <a:pt x="321733" y="571500"/>
                </a:lnTo>
                <a:lnTo>
                  <a:pt x="296333" y="639233"/>
                </a:lnTo>
                <a:lnTo>
                  <a:pt x="262467" y="681567"/>
                </a:lnTo>
                <a:lnTo>
                  <a:pt x="795867" y="414867"/>
                </a:lnTo>
                <a:lnTo>
                  <a:pt x="770467" y="300567"/>
                </a:lnTo>
                <a:lnTo>
                  <a:pt x="706967" y="173567"/>
                </a:lnTo>
                <a:lnTo>
                  <a:pt x="643467" y="76200"/>
                </a:lnTo>
                <a:lnTo>
                  <a:pt x="584200" y="0"/>
                </a:lnTo>
                <a:lnTo>
                  <a:pt x="0" y="266700"/>
                </a:lnTo>
                <a:lnTo>
                  <a:pt x="67733" y="258233"/>
                </a:lnTo>
                <a:close/>
              </a:path>
            </a:pathLst>
          </a:custGeom>
          <a:solidFill>
            <a:srgbClr val="0000FF">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V="1">
            <a:off x="7240821" y="4433912"/>
            <a:ext cx="390203" cy="382587"/>
          </a:xfrm>
          <a:prstGeom prst="line">
            <a:avLst/>
          </a:pr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42" name="Object 41"/>
          <p:cNvGraphicFramePr>
            <a:graphicFrameLocks noChangeAspect="1"/>
          </p:cNvGraphicFramePr>
          <p:nvPr/>
        </p:nvGraphicFramePr>
        <p:xfrm>
          <a:off x="7671229" y="4258788"/>
          <a:ext cx="117475" cy="175124"/>
        </p:xfrm>
        <a:graphic>
          <a:graphicData uri="http://schemas.openxmlformats.org/presentationml/2006/ole">
            <mc:AlternateContent xmlns:mc="http://schemas.openxmlformats.org/markup-compatibility/2006">
              <mc:Choice xmlns:v="urn:schemas-microsoft-com:vml" Requires="v">
                <p:oleObj spid="_x0000_s2658313" name="Equation" r:id="rId20" imgW="101600" imgH="152400" progId="Equation.DSMT4">
                  <p:embed/>
                </p:oleObj>
              </mc:Choice>
              <mc:Fallback>
                <p:oleObj name="Equation" r:id="rId20" imgW="101600" imgH="152400" progId="Equation.DSMT4">
                  <p:embed/>
                  <p:pic>
                    <p:nvPicPr>
                      <p:cNvPr id="42" name="Object 41"/>
                      <p:cNvPicPr/>
                      <p:nvPr/>
                    </p:nvPicPr>
                    <p:blipFill>
                      <a:blip r:embed="rId21"/>
                      <a:stretch>
                        <a:fillRect/>
                      </a:stretch>
                    </p:blipFill>
                    <p:spPr>
                      <a:xfrm>
                        <a:off x="7671229" y="4258788"/>
                        <a:ext cx="117475" cy="175124"/>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id="{C2A39B32-F693-2B47-9BE5-FE57A9152BD8}"/>
              </a:ext>
            </a:extLst>
          </p:cNvPr>
          <p:cNvGrpSpPr/>
          <p:nvPr/>
        </p:nvGrpSpPr>
        <p:grpSpPr>
          <a:xfrm>
            <a:off x="145359" y="295441"/>
            <a:ext cx="5796917" cy="1384995"/>
            <a:chOff x="290512" y="433917"/>
            <a:chExt cx="5796917" cy="1384995"/>
          </a:xfrm>
        </p:grpSpPr>
        <p:sp>
          <p:nvSpPr>
            <p:cNvPr id="6" name="TextBox 5">
              <a:extLst>
                <a:ext uri="{FF2B5EF4-FFF2-40B4-BE49-F238E27FC236}">
                  <a16:creationId xmlns:a16="http://schemas.microsoft.com/office/drawing/2014/main" id="{4841BD17-2F08-E349-BC76-14DFD87D482A}"/>
                </a:ext>
              </a:extLst>
            </p:cNvPr>
            <p:cNvSpPr txBox="1"/>
            <p:nvPr/>
          </p:nvSpPr>
          <p:spPr>
            <a:xfrm>
              <a:off x="290512" y="433917"/>
              <a:ext cx="5796917" cy="1384995"/>
            </a:xfrm>
            <a:prstGeom prst="rect">
              <a:avLst/>
            </a:prstGeom>
            <a:noFill/>
          </p:spPr>
          <p:txBody>
            <a:bodyPr wrap="square" rtlCol="0">
              <a:spAutoFit/>
            </a:bodyPr>
            <a:lstStyle/>
            <a:p>
              <a:r>
                <a:rPr lang="en-US" sz="2400" dirty="0">
                  <a:solidFill>
                    <a:srgbClr val="FF0000"/>
                  </a:solidFill>
                  <a:latin typeface="Apple Chancery" panose="03020702040506060504" pitchFamily="66" charset="-79"/>
                  <a:cs typeface="Apple Chancery" panose="03020702040506060504" pitchFamily="66" charset="-79"/>
                </a:rPr>
                <a:t>Let’s say </a:t>
              </a:r>
              <a:r>
                <a:rPr lang="en-US" sz="2000" dirty="0">
                  <a:latin typeface="Times New Roman" panose="02020603050405020304" pitchFamily="18" charset="0"/>
                  <a:cs typeface="Times New Roman" panose="02020603050405020304" pitchFamily="18" charset="0"/>
                </a:rPr>
                <a:t>you have a </a:t>
              </a:r>
              <a:r>
                <a:rPr lang="en-US" sz="2000" dirty="0">
                  <a:solidFill>
                    <a:srgbClr val="0F42C8"/>
                  </a:solidFill>
                  <a:latin typeface="Times New Roman" panose="02020603050405020304" pitchFamily="18" charset="0"/>
                  <a:cs typeface="Times New Roman" panose="02020603050405020304" pitchFamily="18" charset="0"/>
                </a:rPr>
                <a:t>coaxial cable </a:t>
              </a:r>
              <a:r>
                <a:rPr lang="en-US" sz="2000" dirty="0">
                  <a:latin typeface="Times New Roman" panose="02020603050405020304" pitchFamily="18" charset="0"/>
                  <a:cs typeface="Times New Roman" panose="02020603050405020304" pitchFamily="18" charset="0"/>
                </a:rPr>
                <a:t>in which the inside wire has a </a:t>
              </a:r>
              <a:r>
                <a:rPr lang="en-US" sz="2000" dirty="0">
                  <a:solidFill>
                    <a:srgbClr val="0F42C8"/>
                  </a:solidFill>
                  <a:latin typeface="Times New Roman" panose="02020603050405020304" pitchFamily="18" charset="0"/>
                  <a:cs typeface="Times New Roman" panose="02020603050405020304" pitchFamily="18" charset="0"/>
                </a:rPr>
                <a:t>linear charge density </a:t>
              </a:r>
              <a:r>
                <a:rPr lang="en-US" sz="2000" dirty="0">
                  <a:latin typeface="Times New Roman" panose="02020603050405020304" pitchFamily="18" charset="0"/>
                  <a:cs typeface="Times New Roman" panose="02020603050405020304" pitchFamily="18" charset="0"/>
                </a:rPr>
                <a:t>of     on it while the outside sheath has a charge density of       on it.  What is the voltage difference between the two cables?</a:t>
              </a:r>
            </a:p>
          </p:txBody>
        </p:sp>
        <p:graphicFrame>
          <p:nvGraphicFramePr>
            <p:cNvPr id="44" name="Object 3">
              <a:extLst>
                <a:ext uri="{FF2B5EF4-FFF2-40B4-BE49-F238E27FC236}">
                  <a16:creationId xmlns:a16="http://schemas.microsoft.com/office/drawing/2014/main" id="{8EF2920E-C7DB-D646-A713-8E81585D1FAA}"/>
                </a:ext>
              </a:extLst>
            </p:cNvPr>
            <p:cNvGraphicFramePr>
              <a:graphicFrameLocks noChangeAspect="1"/>
            </p:cNvGraphicFramePr>
            <p:nvPr/>
          </p:nvGraphicFramePr>
          <p:xfrm>
            <a:off x="4570412" y="824469"/>
            <a:ext cx="251032" cy="318828"/>
          </p:xfrm>
          <a:graphic>
            <a:graphicData uri="http://schemas.openxmlformats.org/presentationml/2006/ole">
              <mc:AlternateContent xmlns:mc="http://schemas.openxmlformats.org/markup-compatibility/2006">
                <mc:Choice xmlns:v="urn:schemas-microsoft-com:vml" Requires="v">
                  <p:oleObj spid="_x0000_s2658314" name="Equation" r:id="rId22" imgW="139700" imgH="177800" progId="Equation.DSMT4">
                    <p:embed/>
                  </p:oleObj>
                </mc:Choice>
                <mc:Fallback>
                  <p:oleObj name="Equation" r:id="rId22" imgW="139700" imgH="177800" progId="Equation.DSMT4">
                    <p:embed/>
                    <p:pic>
                      <p:nvPicPr>
                        <p:cNvPr id="44" name="Object 3">
                          <a:extLst>
                            <a:ext uri="{FF2B5EF4-FFF2-40B4-BE49-F238E27FC236}">
                              <a16:creationId xmlns:a16="http://schemas.microsoft.com/office/drawing/2014/main" id="{8EF2920E-C7DB-D646-A713-8E81585D1FAA}"/>
                            </a:ext>
                          </a:extLst>
                        </p:cNvPr>
                        <p:cNvPicPr>
                          <a:picLocks noChangeAspect="1" noChangeArrowheads="1"/>
                        </p:cNvPicPr>
                        <p:nvPr/>
                      </p:nvPicPr>
                      <p:blipFill>
                        <a:blip r:embed="rId23"/>
                        <a:srcRect/>
                        <a:stretch>
                          <a:fillRect/>
                        </a:stretch>
                      </p:blipFill>
                      <p:spPr bwMode="auto">
                        <a:xfrm>
                          <a:off x="4570412" y="824469"/>
                          <a:ext cx="251032" cy="318828"/>
                        </a:xfrm>
                        <a:prstGeom prst="rect">
                          <a:avLst/>
                        </a:prstGeom>
                        <a:noFill/>
                      </p:spPr>
                    </p:pic>
                  </p:oleObj>
                </mc:Fallback>
              </mc:AlternateContent>
            </a:graphicData>
          </a:graphic>
        </p:graphicFrame>
        <p:graphicFrame>
          <p:nvGraphicFramePr>
            <p:cNvPr id="47" name="Object 3">
              <a:extLst>
                <a:ext uri="{FF2B5EF4-FFF2-40B4-BE49-F238E27FC236}">
                  <a16:creationId xmlns:a16="http://schemas.microsoft.com/office/drawing/2014/main" id="{2B2B27BD-350E-4040-BEF7-265BF0763BEB}"/>
                </a:ext>
              </a:extLst>
            </p:cNvPr>
            <p:cNvGraphicFramePr>
              <a:graphicFrameLocks noChangeAspect="1"/>
            </p:cNvGraphicFramePr>
            <p:nvPr/>
          </p:nvGraphicFramePr>
          <p:xfrm>
            <a:off x="4604390" y="1140118"/>
            <a:ext cx="409575" cy="319087"/>
          </p:xfrm>
          <a:graphic>
            <a:graphicData uri="http://schemas.openxmlformats.org/presentationml/2006/ole">
              <mc:AlternateContent xmlns:mc="http://schemas.openxmlformats.org/markup-compatibility/2006">
                <mc:Choice xmlns:v="urn:schemas-microsoft-com:vml" Requires="v">
                  <p:oleObj spid="_x0000_s2658315" name="Equation" r:id="rId24" imgW="228600" imgH="177800" progId="Equation.DSMT4">
                    <p:embed/>
                  </p:oleObj>
                </mc:Choice>
                <mc:Fallback>
                  <p:oleObj name="Equation" r:id="rId24" imgW="228600" imgH="177800" progId="Equation.DSMT4">
                    <p:embed/>
                    <p:pic>
                      <p:nvPicPr>
                        <p:cNvPr id="47" name="Object 3">
                          <a:extLst>
                            <a:ext uri="{FF2B5EF4-FFF2-40B4-BE49-F238E27FC236}">
                              <a16:creationId xmlns:a16="http://schemas.microsoft.com/office/drawing/2014/main" id="{2B2B27BD-350E-4040-BEF7-265BF0763BEB}"/>
                            </a:ext>
                          </a:extLst>
                        </p:cNvPr>
                        <p:cNvPicPr>
                          <a:picLocks noChangeAspect="1" noChangeArrowheads="1"/>
                        </p:cNvPicPr>
                        <p:nvPr/>
                      </p:nvPicPr>
                      <p:blipFill>
                        <a:blip r:embed="rId25"/>
                        <a:srcRect/>
                        <a:stretch>
                          <a:fillRect/>
                        </a:stretch>
                      </p:blipFill>
                      <p:spPr bwMode="auto">
                        <a:xfrm>
                          <a:off x="4604390" y="1140118"/>
                          <a:ext cx="409575" cy="319087"/>
                        </a:xfrm>
                        <a:prstGeom prst="rect">
                          <a:avLst/>
                        </a:prstGeom>
                        <a:noFill/>
                      </p:spPr>
                    </p:pic>
                  </p:oleObj>
                </mc:Fallback>
              </mc:AlternateContent>
            </a:graphicData>
          </a:graphic>
        </p:graphicFrame>
      </p:grpSp>
      <p:sp>
        <p:nvSpPr>
          <p:cNvPr id="45" name="TextBox 44">
            <a:extLst>
              <a:ext uri="{FF2B5EF4-FFF2-40B4-BE49-F238E27FC236}">
                <a16:creationId xmlns:a16="http://schemas.microsoft.com/office/drawing/2014/main" id="{A63AA656-09BA-0340-9506-4F5F43AFA36C}"/>
              </a:ext>
            </a:extLst>
          </p:cNvPr>
          <p:cNvSpPr txBox="1"/>
          <p:nvPr/>
        </p:nvSpPr>
        <p:spPr>
          <a:xfrm>
            <a:off x="178391" y="5926603"/>
            <a:ext cx="8828975" cy="369332"/>
          </a:xfrm>
          <a:prstGeom prst="rect">
            <a:avLst/>
          </a:prstGeom>
          <a:noFill/>
        </p:spPr>
        <p:txBody>
          <a:bodyPr wrap="square" rtlCol="0">
            <a:spAutoFit/>
          </a:bodyPr>
          <a:lstStyle/>
          <a:p>
            <a:r>
              <a:rPr lang="en-US" dirty="0">
                <a:solidFill>
                  <a:srgbClr val="FF0000"/>
                </a:solidFill>
                <a:latin typeface="Apple Chancery"/>
                <a:cs typeface="Apple Chancery"/>
              </a:rPr>
              <a:t>. . . Which makes sense </a:t>
            </a:r>
            <a:r>
              <a:rPr lang="en-US" dirty="0">
                <a:latin typeface="Times New Roman"/>
                <a:cs typeface="Times New Roman"/>
              </a:rPr>
              <a:t>as electric potential drops as you go from positive to negative plates.</a:t>
            </a:r>
          </a:p>
        </p:txBody>
      </p:sp>
    </p:spTree>
    <p:extLst>
      <p:ext uri="{BB962C8B-B14F-4D97-AF65-F5344CB8AC3E}">
        <p14:creationId xmlns:p14="http://schemas.microsoft.com/office/powerpoint/2010/main" val="200744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dissolve">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dissolve">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dissolve">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dissolve">
                                      <p:cBhvr>
                                        <p:cTn id="22" dur="5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dissolve">
                                      <p:cBhvr>
                                        <p:cTn id="27" dur="500"/>
                                        <p:tgtEl>
                                          <p:spTgt spid="42"/>
                                        </p:tgtEl>
                                      </p:cBhvr>
                                    </p:animEffect>
                                  </p:childTnLst>
                                </p:cTn>
                              </p:par>
                              <p:par>
                                <p:cTn id="28" presetID="9" presetClass="entr" presetSubtype="0" fill="hold"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dissolve">
                                      <p:cBhvr>
                                        <p:cTn id="30" dur="500"/>
                                        <p:tgtEl>
                                          <p:spTgt spid="41"/>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dissolve">
                                      <p:cBhvr>
                                        <p:cTn id="3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7" grpId="0"/>
      <p:bldP spid="4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7" name="Picture 4" descr="Screen shot 2011-02-16 at 8.32.34 A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 y="469900"/>
            <a:ext cx="8991600"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8306" name="Rectangle 2"/>
          <p:cNvSpPr>
            <a:spLocks noGrp="1" noChangeArrowheads="1"/>
          </p:cNvSpPr>
          <p:nvPr>
            <p:ph type="title"/>
          </p:nvPr>
        </p:nvSpPr>
        <p:spPr>
          <a:xfrm>
            <a:off x="0" y="0"/>
            <a:ext cx="9144000" cy="685800"/>
          </a:xfrm>
        </p:spPr>
        <p:txBody>
          <a:bodyPr>
            <a:normAutofit fontScale="90000"/>
          </a:bodyPr>
          <a:lstStyle/>
          <a:p>
            <a:pPr eaLnBrk="1" hangingPunct="1"/>
            <a:r>
              <a:rPr lang="en-US" sz="4800" b="1" dirty="0">
                <a:latin typeface="Times New Roman"/>
                <a:ea typeface="ＭＳ Ｐゴシック" charset="0"/>
                <a:cs typeface="Times New Roman"/>
              </a:rPr>
              <a:t>Review slides/your notes  </a:t>
            </a:r>
            <a:r>
              <a:rPr lang="en-US" sz="2000" dirty="0">
                <a:latin typeface="Times New Roman"/>
                <a:ea typeface="ＭＳ Ｐゴシック" charset="0"/>
                <a:cs typeface="Times New Roman"/>
              </a:rPr>
              <a:t>(courtesy of Mr. White)</a:t>
            </a:r>
            <a:endParaRPr lang="en-US" sz="4000" dirty="0">
              <a:latin typeface="Times New Roman"/>
              <a:ea typeface="ＭＳ Ｐゴシック" charset="0"/>
              <a:cs typeface="Times New Roman"/>
            </a:endParaRPr>
          </a:p>
        </p:txBody>
      </p:sp>
      <p:sp>
        <p:nvSpPr>
          <p:cNvPr id="4"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5"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51.)</a:t>
            </a:r>
          </a:p>
        </p:txBody>
      </p:sp>
    </p:spTree>
    <p:extLst>
      <p:ext uri="{BB962C8B-B14F-4D97-AF65-F5344CB8AC3E}">
        <p14:creationId xmlns:p14="http://schemas.microsoft.com/office/powerpoint/2010/main" val="5125569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74162" y="241439"/>
            <a:ext cx="5529738" cy="707886"/>
          </a:xfrm>
          <a:prstGeom prst="rect">
            <a:avLst/>
          </a:prstGeom>
          <a:noFill/>
        </p:spPr>
        <p:txBody>
          <a:bodyPr wrap="square" rtlCol="0">
            <a:spAutoFit/>
          </a:bodyPr>
          <a:lstStyle/>
          <a:p>
            <a:r>
              <a:rPr lang="en-US" sz="2000" dirty="0">
                <a:latin typeface="Times New Roman"/>
                <a:cs typeface="Times New Roman"/>
              </a:rPr>
              <a:t>a.) Note that the </a:t>
            </a:r>
            <a:r>
              <a:rPr lang="en-US" sz="2000" dirty="0">
                <a:solidFill>
                  <a:srgbClr val="0000FF"/>
                </a:solidFill>
                <a:latin typeface="Times New Roman"/>
                <a:cs typeface="Times New Roman"/>
              </a:rPr>
              <a:t>positive charge </a:t>
            </a:r>
            <a:r>
              <a:rPr lang="en-US" sz="2000" dirty="0">
                <a:latin typeface="Times New Roman"/>
                <a:cs typeface="Times New Roman"/>
              </a:rPr>
              <a:t>is in </a:t>
            </a:r>
            <a:r>
              <a:rPr lang="en-US" sz="2000" dirty="0">
                <a:solidFill>
                  <a:srgbClr val="0000FF"/>
                </a:solidFill>
                <a:latin typeface="Times New Roman"/>
                <a:cs typeface="Times New Roman"/>
              </a:rPr>
              <a:t>blue</a:t>
            </a:r>
            <a:r>
              <a:rPr lang="en-US" sz="2000" dirty="0">
                <a:latin typeface="Times New Roman"/>
                <a:cs typeface="Times New Roman"/>
              </a:rPr>
              <a:t> and the </a:t>
            </a:r>
            <a:r>
              <a:rPr lang="en-US" sz="2000" dirty="0">
                <a:solidFill>
                  <a:srgbClr val="FF0000"/>
                </a:solidFill>
                <a:latin typeface="Times New Roman"/>
                <a:cs typeface="Times New Roman"/>
              </a:rPr>
              <a:t>negative charge </a:t>
            </a:r>
            <a:r>
              <a:rPr lang="en-US" sz="2000" dirty="0">
                <a:latin typeface="Times New Roman"/>
                <a:cs typeface="Times New Roman"/>
              </a:rPr>
              <a:t>is in </a:t>
            </a:r>
            <a:r>
              <a:rPr lang="en-US" sz="2000" dirty="0" err="1">
                <a:solidFill>
                  <a:srgbClr val="FF0000"/>
                </a:solidFill>
                <a:latin typeface="Times New Roman"/>
                <a:cs typeface="Times New Roman"/>
              </a:rPr>
              <a:t>redish</a:t>
            </a:r>
            <a:r>
              <a:rPr lang="en-US" sz="2000" dirty="0">
                <a:latin typeface="Times New Roman"/>
                <a:cs typeface="Times New Roman"/>
              </a:rPr>
              <a:t>:</a:t>
            </a:r>
          </a:p>
        </p:txBody>
      </p:sp>
      <p:sp>
        <p:nvSpPr>
          <p:cNvPr id="14"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5"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52.)</a:t>
            </a:r>
          </a:p>
        </p:txBody>
      </p:sp>
      <p:sp>
        <p:nvSpPr>
          <p:cNvPr id="21" name="TextBox 20"/>
          <p:cNvSpPr txBox="1"/>
          <p:nvPr/>
        </p:nvSpPr>
        <p:spPr>
          <a:xfrm>
            <a:off x="540862" y="857449"/>
            <a:ext cx="576738" cy="400110"/>
          </a:xfrm>
          <a:prstGeom prst="rect">
            <a:avLst/>
          </a:prstGeom>
          <a:noFill/>
        </p:spPr>
        <p:txBody>
          <a:bodyPr wrap="square" rtlCol="0">
            <a:spAutoFit/>
          </a:bodyPr>
          <a:lstStyle/>
          <a:p>
            <a:r>
              <a:rPr lang="en-US" sz="2000" dirty="0">
                <a:latin typeface="Times New Roman"/>
                <a:cs typeface="Times New Roman"/>
              </a:rPr>
              <a:t>i.)</a:t>
            </a:r>
          </a:p>
        </p:txBody>
      </p:sp>
      <p:graphicFrame>
        <p:nvGraphicFramePr>
          <p:cNvPr id="23" name="Object 22"/>
          <p:cNvGraphicFramePr>
            <a:graphicFrameLocks noChangeAspect="1"/>
          </p:cNvGraphicFramePr>
          <p:nvPr>
            <p:extLst>
              <p:ext uri="{D42A27DB-BD31-4B8C-83A1-F6EECF244321}">
                <p14:modId xmlns:p14="http://schemas.microsoft.com/office/powerpoint/2010/main" val="1433702620"/>
              </p:ext>
            </p:extLst>
          </p:nvPr>
        </p:nvGraphicFramePr>
        <p:xfrm>
          <a:off x="936625" y="975518"/>
          <a:ext cx="533400" cy="234950"/>
        </p:xfrm>
        <a:graphic>
          <a:graphicData uri="http://schemas.openxmlformats.org/presentationml/2006/ole">
            <mc:AlternateContent xmlns:mc="http://schemas.openxmlformats.org/markup-compatibility/2006">
              <mc:Choice xmlns:v="urn:schemas-microsoft-com:vml" Requires="v">
                <p:oleObj spid="_x0000_s2231819" name="Equation" r:id="rId4" imgW="317500" imgH="139700" progId="Equation.DSMT4">
                  <p:embed/>
                </p:oleObj>
              </mc:Choice>
              <mc:Fallback>
                <p:oleObj name="Equation" r:id="rId4" imgW="317500" imgH="139700" progId="Equation.DSMT4">
                  <p:embed/>
                  <p:pic>
                    <p:nvPicPr>
                      <p:cNvPr id="0" name=""/>
                      <p:cNvPicPr/>
                      <p:nvPr/>
                    </p:nvPicPr>
                    <p:blipFill>
                      <a:blip r:embed="rId5"/>
                      <a:stretch>
                        <a:fillRect/>
                      </a:stretch>
                    </p:blipFill>
                    <p:spPr>
                      <a:xfrm>
                        <a:off x="936625" y="975518"/>
                        <a:ext cx="533400" cy="234950"/>
                      </a:xfrm>
                      <a:prstGeom prst="rect">
                        <a:avLst/>
                      </a:prstGeom>
                    </p:spPr>
                  </p:pic>
                </p:oleObj>
              </mc:Fallback>
            </mc:AlternateContent>
          </a:graphicData>
        </a:graphic>
      </p:graphicFrame>
      <p:sp>
        <p:nvSpPr>
          <p:cNvPr id="37" name="TextBox 36"/>
          <p:cNvSpPr txBox="1"/>
          <p:nvPr/>
        </p:nvSpPr>
        <p:spPr>
          <a:xfrm>
            <a:off x="890112" y="1194318"/>
            <a:ext cx="4913788" cy="707886"/>
          </a:xfrm>
          <a:prstGeom prst="rect">
            <a:avLst/>
          </a:prstGeom>
          <a:noFill/>
        </p:spPr>
        <p:txBody>
          <a:bodyPr wrap="square" rtlCol="0">
            <a:spAutoFit/>
          </a:bodyPr>
          <a:lstStyle/>
          <a:p>
            <a:r>
              <a:rPr lang="en-US" sz="2000" dirty="0">
                <a:latin typeface="Times New Roman"/>
                <a:cs typeface="Times New Roman"/>
              </a:rPr>
              <a:t>The </a:t>
            </a:r>
            <a:r>
              <a:rPr lang="en-US" sz="2000" dirty="0">
                <a:solidFill>
                  <a:srgbClr val="0000FF"/>
                </a:solidFill>
                <a:latin typeface="Times New Roman"/>
                <a:cs typeface="Times New Roman"/>
              </a:rPr>
              <a:t>charge inside the Gaussian surface </a:t>
            </a:r>
            <a:r>
              <a:rPr lang="en-US" sz="2000" dirty="0">
                <a:latin typeface="Times New Roman"/>
                <a:cs typeface="Times New Roman"/>
              </a:rPr>
              <a:t>is the </a:t>
            </a:r>
            <a:r>
              <a:rPr lang="en-US" sz="2000" dirty="0">
                <a:solidFill>
                  <a:srgbClr val="0000FF"/>
                </a:solidFill>
                <a:latin typeface="Times New Roman"/>
                <a:cs typeface="Times New Roman"/>
              </a:rPr>
              <a:t>fraction of charge inside </a:t>
            </a:r>
            <a:r>
              <a:rPr lang="en-US" sz="2000" i="1" dirty="0">
                <a:solidFill>
                  <a:srgbClr val="0000FF"/>
                </a:solidFill>
                <a:latin typeface="Times New Roman"/>
                <a:cs typeface="Times New Roman"/>
              </a:rPr>
              <a:t>r</a:t>
            </a:r>
            <a:r>
              <a:rPr lang="en-US" sz="2000" dirty="0">
                <a:latin typeface="Times New Roman"/>
                <a:cs typeface="Times New Roman"/>
              </a:rPr>
              <a:t>,</a:t>
            </a:r>
            <a:r>
              <a:rPr lang="en-US" sz="2000" i="1" dirty="0">
                <a:latin typeface="Times New Roman"/>
                <a:cs typeface="Times New Roman"/>
              </a:rPr>
              <a:t> </a:t>
            </a:r>
            <a:r>
              <a:rPr lang="en-US" sz="2000" dirty="0">
                <a:latin typeface="Times New Roman"/>
                <a:cs typeface="Times New Roman"/>
              </a:rPr>
              <a:t>or:</a:t>
            </a:r>
          </a:p>
        </p:txBody>
      </p:sp>
      <p:sp>
        <p:nvSpPr>
          <p:cNvPr id="39" name="TextBox 38"/>
          <p:cNvSpPr txBox="1"/>
          <p:nvPr/>
        </p:nvSpPr>
        <p:spPr>
          <a:xfrm>
            <a:off x="650080" y="3328987"/>
            <a:ext cx="1991520" cy="707886"/>
          </a:xfrm>
          <a:prstGeom prst="rect">
            <a:avLst/>
          </a:prstGeom>
          <a:noFill/>
        </p:spPr>
        <p:txBody>
          <a:bodyPr wrap="square" rtlCol="0">
            <a:spAutoFit/>
          </a:bodyPr>
          <a:lstStyle/>
          <a:p>
            <a:r>
              <a:rPr lang="en-US" sz="2000" dirty="0">
                <a:latin typeface="Times New Roman"/>
                <a:cs typeface="Times New Roman"/>
              </a:rPr>
              <a:t>For a </a:t>
            </a:r>
            <a:r>
              <a:rPr lang="en-US" sz="2000" dirty="0">
                <a:solidFill>
                  <a:srgbClr val="0000FF"/>
                </a:solidFill>
                <a:latin typeface="Times New Roman"/>
                <a:cs typeface="Times New Roman"/>
              </a:rPr>
              <a:t>Gaussian surface </a:t>
            </a:r>
            <a:r>
              <a:rPr lang="en-US" sz="2000" dirty="0">
                <a:solidFill>
                  <a:srgbClr val="008000"/>
                </a:solidFill>
                <a:latin typeface="Times New Roman"/>
                <a:cs typeface="Times New Roman"/>
              </a:rPr>
              <a:t>inside </a:t>
            </a:r>
            <a:r>
              <a:rPr lang="en-US" sz="2000" i="1" dirty="0">
                <a:solidFill>
                  <a:srgbClr val="008000"/>
                </a:solidFill>
                <a:latin typeface="Times New Roman"/>
                <a:cs typeface="Times New Roman"/>
              </a:rPr>
              <a:t>a</a:t>
            </a:r>
            <a:r>
              <a:rPr lang="en-US" sz="2000" dirty="0">
                <a:latin typeface="Times New Roman"/>
                <a:cs typeface="Times New Roman"/>
              </a:rPr>
              <a:t>:</a:t>
            </a:r>
          </a:p>
        </p:txBody>
      </p:sp>
      <p:sp>
        <p:nvSpPr>
          <p:cNvPr id="3" name="Oval 2"/>
          <p:cNvSpPr/>
          <p:nvPr/>
        </p:nvSpPr>
        <p:spPr>
          <a:xfrm>
            <a:off x="6842655" y="1284287"/>
            <a:ext cx="977900" cy="977900"/>
          </a:xfrm>
          <a:prstGeom prst="ellipse">
            <a:avLst/>
          </a:prstGeom>
          <a:solidFill>
            <a:srgbClr val="3366FF">
              <a:alpha val="21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Donut 5"/>
          <p:cNvSpPr/>
          <p:nvPr/>
        </p:nvSpPr>
        <p:spPr>
          <a:xfrm>
            <a:off x="5979055" y="420687"/>
            <a:ext cx="2705100" cy="2705100"/>
          </a:xfrm>
          <a:prstGeom prst="donut">
            <a:avLst>
              <a:gd name="adj" fmla="val 15607"/>
            </a:avLst>
          </a:prstGeom>
          <a:solidFill>
            <a:srgbClr val="FF0000">
              <a:alpha val="32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19" name="Straight Arrow Connector 18"/>
          <p:cNvCxnSpPr>
            <a:endCxn id="3" idx="7"/>
          </p:cNvCxnSpPr>
          <p:nvPr/>
        </p:nvCxnSpPr>
        <p:spPr>
          <a:xfrm flipV="1">
            <a:off x="7321022" y="1427497"/>
            <a:ext cx="356323" cy="343623"/>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7321022" y="1703387"/>
            <a:ext cx="939800" cy="67734"/>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7321022" y="1771121"/>
            <a:ext cx="1219200" cy="59689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26" name="Object 25"/>
          <p:cNvGraphicFramePr>
            <a:graphicFrameLocks noChangeAspect="1"/>
          </p:cNvGraphicFramePr>
          <p:nvPr>
            <p:extLst>
              <p:ext uri="{D42A27DB-BD31-4B8C-83A1-F6EECF244321}">
                <p14:modId xmlns:p14="http://schemas.microsoft.com/office/powerpoint/2010/main" val="4237647815"/>
              </p:ext>
            </p:extLst>
          </p:nvPr>
        </p:nvGraphicFramePr>
        <p:xfrm>
          <a:off x="7363352" y="1465594"/>
          <a:ext cx="136525" cy="151193"/>
        </p:xfrm>
        <a:graphic>
          <a:graphicData uri="http://schemas.openxmlformats.org/presentationml/2006/ole">
            <mc:AlternateContent xmlns:mc="http://schemas.openxmlformats.org/markup-compatibility/2006">
              <mc:Choice xmlns:v="urn:schemas-microsoft-com:vml" Requires="v">
                <p:oleObj spid="_x0000_s2231820" name="Equation" r:id="rId6" imgW="114300" imgH="127000" progId="Equation.DSMT4">
                  <p:embed/>
                </p:oleObj>
              </mc:Choice>
              <mc:Fallback>
                <p:oleObj name="Equation" r:id="rId6" imgW="114300" imgH="127000" progId="Equation.DSMT4">
                  <p:embed/>
                  <p:pic>
                    <p:nvPicPr>
                      <p:cNvPr id="0" name=""/>
                      <p:cNvPicPr/>
                      <p:nvPr/>
                    </p:nvPicPr>
                    <p:blipFill>
                      <a:blip r:embed="rId7"/>
                      <a:stretch>
                        <a:fillRect/>
                      </a:stretch>
                    </p:blipFill>
                    <p:spPr>
                      <a:xfrm>
                        <a:off x="7363352" y="1465594"/>
                        <a:ext cx="136525" cy="151193"/>
                      </a:xfrm>
                      <a:prstGeom prst="rect">
                        <a:avLst/>
                      </a:prstGeom>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3381456962"/>
              </p:ext>
            </p:extLst>
          </p:nvPr>
        </p:nvGraphicFramePr>
        <p:xfrm>
          <a:off x="7836430" y="1520824"/>
          <a:ext cx="227012" cy="182563"/>
        </p:xfrm>
        <a:graphic>
          <a:graphicData uri="http://schemas.openxmlformats.org/presentationml/2006/ole">
            <mc:AlternateContent xmlns:mc="http://schemas.openxmlformats.org/markup-compatibility/2006">
              <mc:Choice xmlns:v="urn:schemas-microsoft-com:vml" Requires="v">
                <p:oleObj spid="_x0000_s2231821" name="Equation" r:id="rId8" imgW="190500" imgH="152400" progId="Equation.DSMT4">
                  <p:embed/>
                </p:oleObj>
              </mc:Choice>
              <mc:Fallback>
                <p:oleObj name="Equation" r:id="rId8" imgW="190500" imgH="152400" progId="Equation.DSMT4">
                  <p:embed/>
                  <p:pic>
                    <p:nvPicPr>
                      <p:cNvPr id="0" name=""/>
                      <p:cNvPicPr/>
                      <p:nvPr/>
                    </p:nvPicPr>
                    <p:blipFill>
                      <a:blip r:embed="rId9"/>
                      <a:stretch>
                        <a:fillRect/>
                      </a:stretch>
                    </p:blipFill>
                    <p:spPr>
                      <a:xfrm>
                        <a:off x="7836430" y="1520824"/>
                        <a:ext cx="227012" cy="182563"/>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3474614882"/>
              </p:ext>
            </p:extLst>
          </p:nvPr>
        </p:nvGraphicFramePr>
        <p:xfrm>
          <a:off x="8260822" y="2001501"/>
          <a:ext cx="227012" cy="182563"/>
        </p:xfrm>
        <a:graphic>
          <a:graphicData uri="http://schemas.openxmlformats.org/presentationml/2006/ole">
            <mc:AlternateContent xmlns:mc="http://schemas.openxmlformats.org/markup-compatibility/2006">
              <mc:Choice xmlns:v="urn:schemas-microsoft-com:vml" Requires="v">
                <p:oleObj spid="_x0000_s2231822" name="Equation" r:id="rId10" imgW="190500" imgH="152400" progId="Equation.DSMT4">
                  <p:embed/>
                </p:oleObj>
              </mc:Choice>
              <mc:Fallback>
                <p:oleObj name="Equation" r:id="rId10" imgW="190500" imgH="152400" progId="Equation.DSMT4">
                  <p:embed/>
                  <p:pic>
                    <p:nvPicPr>
                      <p:cNvPr id="0" name=""/>
                      <p:cNvPicPr/>
                      <p:nvPr/>
                    </p:nvPicPr>
                    <p:blipFill>
                      <a:blip r:embed="rId11"/>
                      <a:stretch>
                        <a:fillRect/>
                      </a:stretch>
                    </p:blipFill>
                    <p:spPr>
                      <a:xfrm>
                        <a:off x="8260822" y="2001501"/>
                        <a:ext cx="227012" cy="182563"/>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1914724056"/>
              </p:ext>
            </p:extLst>
          </p:nvPr>
        </p:nvGraphicFramePr>
        <p:xfrm>
          <a:off x="6912505" y="1337009"/>
          <a:ext cx="166687" cy="180975"/>
        </p:xfrm>
        <a:graphic>
          <a:graphicData uri="http://schemas.openxmlformats.org/presentationml/2006/ole">
            <mc:AlternateContent xmlns:mc="http://schemas.openxmlformats.org/markup-compatibility/2006">
              <mc:Choice xmlns:v="urn:schemas-microsoft-com:vml" Requires="v">
                <p:oleObj spid="_x0000_s2231823" name="Equation" r:id="rId12" imgW="139700" imgH="152400" progId="Equation.DSMT4">
                  <p:embed/>
                </p:oleObj>
              </mc:Choice>
              <mc:Fallback>
                <p:oleObj name="Equation" r:id="rId12" imgW="139700" imgH="152400" progId="Equation.DSMT4">
                  <p:embed/>
                  <p:pic>
                    <p:nvPicPr>
                      <p:cNvPr id="0" name=""/>
                      <p:cNvPicPr/>
                      <p:nvPr/>
                    </p:nvPicPr>
                    <p:blipFill>
                      <a:blip r:embed="rId13"/>
                      <a:stretch>
                        <a:fillRect/>
                      </a:stretch>
                    </p:blipFill>
                    <p:spPr>
                      <a:xfrm>
                        <a:off x="6912505" y="1337009"/>
                        <a:ext cx="166687" cy="180975"/>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1380026031"/>
              </p:ext>
            </p:extLst>
          </p:nvPr>
        </p:nvGraphicFramePr>
        <p:xfrm>
          <a:off x="6745818" y="949325"/>
          <a:ext cx="166687" cy="180975"/>
        </p:xfrm>
        <a:graphic>
          <a:graphicData uri="http://schemas.openxmlformats.org/presentationml/2006/ole">
            <mc:AlternateContent xmlns:mc="http://schemas.openxmlformats.org/markup-compatibility/2006">
              <mc:Choice xmlns:v="urn:schemas-microsoft-com:vml" Requires="v">
                <p:oleObj spid="_x0000_s2231824" name="Equation" r:id="rId14" imgW="139700" imgH="152400" progId="Equation.DSMT4">
                  <p:embed/>
                </p:oleObj>
              </mc:Choice>
              <mc:Fallback>
                <p:oleObj name="Equation" r:id="rId14" imgW="139700" imgH="152400" progId="Equation.DSMT4">
                  <p:embed/>
                  <p:pic>
                    <p:nvPicPr>
                      <p:cNvPr id="0" name=""/>
                      <p:cNvPicPr/>
                      <p:nvPr/>
                    </p:nvPicPr>
                    <p:blipFill>
                      <a:blip r:embed="rId15"/>
                      <a:stretch>
                        <a:fillRect/>
                      </a:stretch>
                    </p:blipFill>
                    <p:spPr>
                      <a:xfrm>
                        <a:off x="6745818" y="949325"/>
                        <a:ext cx="166687" cy="180975"/>
                      </a:xfrm>
                      <a:prstGeom prst="rect">
                        <a:avLst/>
                      </a:prstGeom>
                    </p:spPr>
                  </p:pic>
                </p:oleObj>
              </mc:Fallback>
            </mc:AlternateContent>
          </a:graphicData>
        </a:graphic>
      </p:graphicFrame>
      <p:grpSp>
        <p:nvGrpSpPr>
          <p:cNvPr id="4" name="Group 3"/>
          <p:cNvGrpSpPr/>
          <p:nvPr/>
        </p:nvGrpSpPr>
        <p:grpSpPr>
          <a:xfrm>
            <a:off x="6989040" y="1427497"/>
            <a:ext cx="688305" cy="688305"/>
            <a:chOff x="6989040" y="1427497"/>
            <a:chExt cx="688305" cy="688305"/>
          </a:xfrm>
        </p:grpSpPr>
        <p:sp>
          <p:nvSpPr>
            <p:cNvPr id="40" name="Oval 39"/>
            <p:cNvSpPr/>
            <p:nvPr/>
          </p:nvSpPr>
          <p:spPr>
            <a:xfrm>
              <a:off x="6989040" y="1427497"/>
              <a:ext cx="688305" cy="688305"/>
            </a:xfrm>
            <a:prstGeom prst="ellipse">
              <a:avLst/>
            </a:prstGeom>
            <a:noFill/>
            <a:ln w="19050" cmpd="sng">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Arrow Connector 40"/>
            <p:cNvCxnSpPr/>
            <p:nvPr/>
          </p:nvCxnSpPr>
          <p:spPr>
            <a:xfrm flipH="1" flipV="1">
              <a:off x="7105650" y="1520824"/>
              <a:ext cx="215372" cy="25029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42" name="Object 41"/>
            <p:cNvGraphicFramePr>
              <a:graphicFrameLocks noChangeAspect="1"/>
            </p:cNvGraphicFramePr>
            <p:nvPr>
              <p:extLst>
                <p:ext uri="{D42A27DB-BD31-4B8C-83A1-F6EECF244321}">
                  <p14:modId xmlns:p14="http://schemas.microsoft.com/office/powerpoint/2010/main" val="4288816161"/>
                </p:ext>
              </p:extLst>
            </p:nvPr>
          </p:nvGraphicFramePr>
          <p:xfrm>
            <a:off x="7079192" y="1655493"/>
            <a:ext cx="136525" cy="151193"/>
          </p:xfrm>
          <a:graphic>
            <a:graphicData uri="http://schemas.openxmlformats.org/presentationml/2006/ole">
              <mc:AlternateContent xmlns:mc="http://schemas.openxmlformats.org/markup-compatibility/2006">
                <mc:Choice xmlns:v="urn:schemas-microsoft-com:vml" Requires="v">
                  <p:oleObj spid="_x0000_s2231825" name="Equation" r:id="rId16" imgW="114300" imgH="127000" progId="Equation.DSMT4">
                    <p:embed/>
                  </p:oleObj>
                </mc:Choice>
                <mc:Fallback>
                  <p:oleObj name="Equation" r:id="rId16" imgW="114300" imgH="127000" progId="Equation.DSMT4">
                    <p:embed/>
                    <p:pic>
                      <p:nvPicPr>
                        <p:cNvPr id="0" name=""/>
                        <p:cNvPicPr/>
                        <p:nvPr/>
                      </p:nvPicPr>
                      <p:blipFill>
                        <a:blip r:embed="rId17"/>
                        <a:stretch>
                          <a:fillRect/>
                        </a:stretch>
                      </p:blipFill>
                      <p:spPr>
                        <a:xfrm>
                          <a:off x="7079192" y="1655493"/>
                          <a:ext cx="136525" cy="151193"/>
                        </a:xfrm>
                        <a:prstGeom prst="rect">
                          <a:avLst/>
                        </a:prstGeom>
                      </p:spPr>
                    </p:pic>
                  </p:oleObj>
                </mc:Fallback>
              </mc:AlternateContent>
            </a:graphicData>
          </a:graphic>
        </p:graphicFrame>
      </p:grpSp>
      <p:graphicFrame>
        <p:nvGraphicFramePr>
          <p:cNvPr id="43" name="Object 42"/>
          <p:cNvGraphicFramePr>
            <a:graphicFrameLocks noChangeAspect="1"/>
          </p:cNvGraphicFramePr>
          <p:nvPr>
            <p:extLst>
              <p:ext uri="{D42A27DB-BD31-4B8C-83A1-F6EECF244321}">
                <p14:modId xmlns:p14="http://schemas.microsoft.com/office/powerpoint/2010/main" val="1296795115"/>
              </p:ext>
            </p:extLst>
          </p:nvPr>
        </p:nvGraphicFramePr>
        <p:xfrm>
          <a:off x="3092450" y="3263900"/>
          <a:ext cx="5314950" cy="3206750"/>
        </p:xfrm>
        <a:graphic>
          <a:graphicData uri="http://schemas.openxmlformats.org/presentationml/2006/ole">
            <mc:AlternateContent xmlns:mc="http://schemas.openxmlformats.org/markup-compatibility/2006">
              <mc:Choice xmlns:v="urn:schemas-microsoft-com:vml" Requires="v">
                <p:oleObj spid="_x0000_s2231826" name="Equation" r:id="rId18" imgW="3759200" imgH="2260600" progId="Equation.DSMT4">
                  <p:embed/>
                </p:oleObj>
              </mc:Choice>
              <mc:Fallback>
                <p:oleObj name="Equation" r:id="rId18" imgW="3759200" imgH="2260600" progId="Equation.DSMT4">
                  <p:embed/>
                  <p:pic>
                    <p:nvPicPr>
                      <p:cNvPr id="0" name=""/>
                      <p:cNvPicPr/>
                      <p:nvPr/>
                    </p:nvPicPr>
                    <p:blipFill>
                      <a:blip r:embed="rId19"/>
                      <a:stretch>
                        <a:fillRect/>
                      </a:stretch>
                    </p:blipFill>
                    <p:spPr>
                      <a:xfrm>
                        <a:off x="3092450" y="3263900"/>
                        <a:ext cx="5314950" cy="3206750"/>
                      </a:xfrm>
                      <a:prstGeom prst="rect">
                        <a:avLst/>
                      </a:prstGeom>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3550811894"/>
              </p:ext>
            </p:extLst>
          </p:nvPr>
        </p:nvGraphicFramePr>
        <p:xfrm>
          <a:off x="1547018" y="1946386"/>
          <a:ext cx="2735263" cy="1117952"/>
        </p:xfrm>
        <a:graphic>
          <a:graphicData uri="http://schemas.openxmlformats.org/presentationml/2006/ole">
            <mc:AlternateContent xmlns:mc="http://schemas.openxmlformats.org/markup-compatibility/2006">
              <mc:Choice xmlns:v="urn:schemas-microsoft-com:vml" Requires="v">
                <p:oleObj spid="_x0000_s2231827" name="Equation" r:id="rId20" imgW="1841500" imgH="749300" progId="Equation.DSMT4">
                  <p:embed/>
                </p:oleObj>
              </mc:Choice>
              <mc:Fallback>
                <p:oleObj name="Equation" r:id="rId20" imgW="1841500" imgH="749300" progId="Equation.DSMT4">
                  <p:embed/>
                  <p:pic>
                    <p:nvPicPr>
                      <p:cNvPr id="0" name=""/>
                      <p:cNvPicPr/>
                      <p:nvPr/>
                    </p:nvPicPr>
                    <p:blipFill>
                      <a:blip r:embed="rId21"/>
                      <a:stretch>
                        <a:fillRect/>
                      </a:stretch>
                    </p:blipFill>
                    <p:spPr>
                      <a:xfrm>
                        <a:off x="1547018" y="1946386"/>
                        <a:ext cx="2735263" cy="1117952"/>
                      </a:xfrm>
                      <a:prstGeom prst="rect">
                        <a:avLst/>
                      </a:prstGeom>
                    </p:spPr>
                  </p:pic>
                </p:oleObj>
              </mc:Fallback>
            </mc:AlternateContent>
          </a:graphicData>
        </a:graphic>
      </p:graphicFrame>
    </p:spTree>
    <p:extLst>
      <p:ext uri="{BB962C8B-B14F-4D97-AF65-F5344CB8AC3E}">
        <p14:creationId xmlns:p14="http://schemas.microsoft.com/office/powerpoint/2010/main" val="350067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dissolve">
                                      <p:cBhvr>
                                        <p:cTn id="7" dur="500"/>
                                        <p:tgtEl>
                                          <p:spTgt spid="37"/>
                                        </p:tgtEl>
                                      </p:cBhvr>
                                    </p:animEffect>
                                  </p:childTnLst>
                                </p:cTn>
                              </p:par>
                              <p:par>
                                <p:cTn id="8" presetID="9"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dissolve">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dissolve">
                                      <p:cBhvr>
                                        <p:cTn id="15" dur="500"/>
                                        <p:tgtEl>
                                          <p:spTgt spid="3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dissolve">
                                      <p:cBhvr>
                                        <p:cTn id="2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74162" y="241439"/>
            <a:ext cx="5529738" cy="400110"/>
          </a:xfrm>
          <a:prstGeom prst="rect">
            <a:avLst/>
          </a:prstGeom>
          <a:noFill/>
        </p:spPr>
        <p:txBody>
          <a:bodyPr wrap="square" rtlCol="0">
            <a:spAutoFit/>
          </a:bodyPr>
          <a:lstStyle/>
          <a:p>
            <a:r>
              <a:rPr lang="en-US" sz="2000" dirty="0">
                <a:latin typeface="Times New Roman"/>
                <a:cs typeface="Times New Roman"/>
              </a:rPr>
              <a:t>a.) Use </a:t>
            </a:r>
            <a:r>
              <a:rPr lang="en-US" sz="2000" dirty="0">
                <a:solidFill>
                  <a:srgbClr val="0000FF"/>
                </a:solidFill>
                <a:latin typeface="Times New Roman"/>
                <a:cs typeface="Times New Roman"/>
              </a:rPr>
              <a:t>Gauss’s Law </a:t>
            </a:r>
            <a:r>
              <a:rPr lang="en-US" sz="2000" dirty="0">
                <a:latin typeface="Times New Roman"/>
                <a:cs typeface="Times New Roman"/>
              </a:rPr>
              <a:t>to derive the </a:t>
            </a:r>
            <a:r>
              <a:rPr lang="en-US" sz="2000" dirty="0">
                <a:solidFill>
                  <a:srgbClr val="0000FF"/>
                </a:solidFill>
                <a:latin typeface="Times New Roman"/>
                <a:cs typeface="Times New Roman"/>
              </a:rPr>
              <a:t>electric field </a:t>
            </a:r>
            <a:r>
              <a:rPr lang="en-US" sz="2000" dirty="0">
                <a:latin typeface="Times New Roman"/>
                <a:cs typeface="Times New Roman"/>
              </a:rPr>
              <a:t>for:</a:t>
            </a:r>
          </a:p>
        </p:txBody>
      </p:sp>
      <p:sp>
        <p:nvSpPr>
          <p:cNvPr id="14"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5"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53.)</a:t>
            </a:r>
          </a:p>
        </p:txBody>
      </p:sp>
      <p:sp>
        <p:nvSpPr>
          <p:cNvPr id="21" name="TextBox 20"/>
          <p:cNvSpPr txBox="1"/>
          <p:nvPr/>
        </p:nvSpPr>
        <p:spPr>
          <a:xfrm>
            <a:off x="540862" y="641549"/>
            <a:ext cx="576738" cy="400110"/>
          </a:xfrm>
          <a:prstGeom prst="rect">
            <a:avLst/>
          </a:prstGeom>
          <a:noFill/>
        </p:spPr>
        <p:txBody>
          <a:bodyPr wrap="square" rtlCol="0">
            <a:spAutoFit/>
          </a:bodyPr>
          <a:lstStyle/>
          <a:p>
            <a:r>
              <a:rPr lang="en-US" sz="2000" dirty="0">
                <a:latin typeface="Times New Roman"/>
                <a:cs typeface="Times New Roman"/>
              </a:rPr>
              <a:t>ii.)</a:t>
            </a:r>
          </a:p>
        </p:txBody>
      </p:sp>
      <p:graphicFrame>
        <p:nvGraphicFramePr>
          <p:cNvPr id="25" name="Object 24"/>
          <p:cNvGraphicFramePr>
            <a:graphicFrameLocks noChangeAspect="1"/>
          </p:cNvGraphicFramePr>
          <p:nvPr>
            <p:extLst>
              <p:ext uri="{D42A27DB-BD31-4B8C-83A1-F6EECF244321}">
                <p14:modId xmlns:p14="http://schemas.microsoft.com/office/powerpoint/2010/main" val="876616753"/>
              </p:ext>
            </p:extLst>
          </p:nvPr>
        </p:nvGraphicFramePr>
        <p:xfrm>
          <a:off x="936625" y="727334"/>
          <a:ext cx="1003300" cy="257175"/>
        </p:xfrm>
        <a:graphic>
          <a:graphicData uri="http://schemas.openxmlformats.org/presentationml/2006/ole">
            <mc:AlternateContent xmlns:mc="http://schemas.openxmlformats.org/markup-compatibility/2006">
              <mc:Choice xmlns:v="urn:schemas-microsoft-com:vml" Requires="v">
                <p:oleObj spid="_x0000_s2248167" name="Equation" r:id="rId4" imgW="596900" imgH="152400" progId="Equation.DSMT4">
                  <p:embed/>
                </p:oleObj>
              </mc:Choice>
              <mc:Fallback>
                <p:oleObj name="Equation" r:id="rId4" imgW="596900" imgH="152400" progId="Equation.DSMT4">
                  <p:embed/>
                  <p:pic>
                    <p:nvPicPr>
                      <p:cNvPr id="0" name=""/>
                      <p:cNvPicPr/>
                      <p:nvPr/>
                    </p:nvPicPr>
                    <p:blipFill>
                      <a:blip r:embed="rId5"/>
                      <a:stretch>
                        <a:fillRect/>
                      </a:stretch>
                    </p:blipFill>
                    <p:spPr>
                      <a:xfrm>
                        <a:off x="936625" y="727334"/>
                        <a:ext cx="1003300" cy="257175"/>
                      </a:xfrm>
                      <a:prstGeom prst="rect">
                        <a:avLst/>
                      </a:prstGeom>
                    </p:spPr>
                  </p:pic>
                </p:oleObj>
              </mc:Fallback>
            </mc:AlternateContent>
          </a:graphicData>
        </a:graphic>
      </p:graphicFrame>
      <p:sp>
        <p:nvSpPr>
          <p:cNvPr id="39" name="TextBox 38"/>
          <p:cNvSpPr txBox="1"/>
          <p:nvPr/>
        </p:nvSpPr>
        <p:spPr>
          <a:xfrm>
            <a:off x="857780" y="1178580"/>
            <a:ext cx="5222875" cy="400110"/>
          </a:xfrm>
          <a:prstGeom prst="rect">
            <a:avLst/>
          </a:prstGeom>
          <a:noFill/>
        </p:spPr>
        <p:txBody>
          <a:bodyPr wrap="square" rtlCol="0">
            <a:spAutoFit/>
          </a:bodyPr>
          <a:lstStyle/>
          <a:p>
            <a:r>
              <a:rPr lang="en-US" sz="2000" dirty="0">
                <a:latin typeface="Times New Roman"/>
                <a:cs typeface="Times New Roman"/>
              </a:rPr>
              <a:t>For a Gaussian surface between </a:t>
            </a:r>
            <a:r>
              <a:rPr lang="en-US" sz="2000" i="1" dirty="0">
                <a:latin typeface="Times New Roman"/>
                <a:cs typeface="Times New Roman"/>
              </a:rPr>
              <a:t>a</a:t>
            </a:r>
            <a:r>
              <a:rPr lang="en-US" sz="2000" dirty="0">
                <a:latin typeface="Times New Roman"/>
                <a:cs typeface="Times New Roman"/>
              </a:rPr>
              <a:t> and </a:t>
            </a:r>
            <a:r>
              <a:rPr lang="en-US" sz="2000" i="1" dirty="0">
                <a:latin typeface="Times New Roman"/>
                <a:cs typeface="Times New Roman"/>
              </a:rPr>
              <a:t>2a</a:t>
            </a:r>
            <a:r>
              <a:rPr lang="en-US" sz="2000" dirty="0">
                <a:latin typeface="Times New Roman"/>
                <a:cs typeface="Times New Roman"/>
              </a:rPr>
              <a:t>:</a:t>
            </a:r>
          </a:p>
        </p:txBody>
      </p:sp>
      <p:sp>
        <p:nvSpPr>
          <p:cNvPr id="35" name="Oval 34"/>
          <p:cNvSpPr/>
          <p:nvPr/>
        </p:nvSpPr>
        <p:spPr>
          <a:xfrm>
            <a:off x="6832073" y="1281760"/>
            <a:ext cx="977900" cy="977900"/>
          </a:xfrm>
          <a:prstGeom prst="ellipse">
            <a:avLst/>
          </a:prstGeom>
          <a:solidFill>
            <a:srgbClr val="3366FF">
              <a:alpha val="21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3" name="Object 42"/>
          <p:cNvGraphicFramePr>
            <a:graphicFrameLocks noChangeAspect="1"/>
          </p:cNvGraphicFramePr>
          <p:nvPr>
            <p:extLst>
              <p:ext uri="{D42A27DB-BD31-4B8C-83A1-F6EECF244321}">
                <p14:modId xmlns:p14="http://schemas.microsoft.com/office/powerpoint/2010/main" val="3716374305"/>
              </p:ext>
            </p:extLst>
          </p:nvPr>
        </p:nvGraphicFramePr>
        <p:xfrm>
          <a:off x="2182813" y="1656822"/>
          <a:ext cx="2425700" cy="3455987"/>
        </p:xfrm>
        <a:graphic>
          <a:graphicData uri="http://schemas.openxmlformats.org/presentationml/2006/ole">
            <mc:AlternateContent xmlns:mc="http://schemas.openxmlformats.org/markup-compatibility/2006">
              <mc:Choice xmlns:v="urn:schemas-microsoft-com:vml" Requires="v">
                <p:oleObj spid="_x0000_s2248168" name="Equation" r:id="rId6" imgW="1447800" imgH="2057400" progId="Equation.DSMT4">
                  <p:embed/>
                </p:oleObj>
              </mc:Choice>
              <mc:Fallback>
                <p:oleObj name="Equation" r:id="rId6" imgW="1447800" imgH="2057400" progId="Equation.DSMT4">
                  <p:embed/>
                  <p:pic>
                    <p:nvPicPr>
                      <p:cNvPr id="0" name=""/>
                      <p:cNvPicPr/>
                      <p:nvPr/>
                    </p:nvPicPr>
                    <p:blipFill>
                      <a:blip r:embed="rId7"/>
                      <a:stretch>
                        <a:fillRect/>
                      </a:stretch>
                    </p:blipFill>
                    <p:spPr>
                      <a:xfrm>
                        <a:off x="2182813" y="1656822"/>
                        <a:ext cx="2425700" cy="3455987"/>
                      </a:xfrm>
                      <a:prstGeom prst="rect">
                        <a:avLst/>
                      </a:prstGeom>
                    </p:spPr>
                  </p:pic>
                </p:oleObj>
              </mc:Fallback>
            </mc:AlternateContent>
          </a:graphicData>
        </a:graphic>
      </p:graphicFrame>
      <p:sp>
        <p:nvSpPr>
          <p:cNvPr id="36" name="Donut 35"/>
          <p:cNvSpPr/>
          <p:nvPr/>
        </p:nvSpPr>
        <p:spPr>
          <a:xfrm>
            <a:off x="5979055" y="420687"/>
            <a:ext cx="2705100" cy="2705100"/>
          </a:xfrm>
          <a:prstGeom prst="donut">
            <a:avLst>
              <a:gd name="adj" fmla="val 15607"/>
            </a:avLst>
          </a:prstGeom>
          <a:solidFill>
            <a:srgbClr val="FF0000">
              <a:alpha val="32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37" name="Straight Arrow Connector 36"/>
          <p:cNvCxnSpPr>
            <a:endCxn id="35" idx="7"/>
          </p:cNvCxnSpPr>
          <p:nvPr/>
        </p:nvCxnSpPr>
        <p:spPr>
          <a:xfrm flipV="1">
            <a:off x="7310440" y="1424970"/>
            <a:ext cx="356323" cy="343623"/>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7321022" y="1703387"/>
            <a:ext cx="939800" cy="67734"/>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7321022" y="1771121"/>
            <a:ext cx="1219200" cy="59689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46" name="Object 45"/>
          <p:cNvGraphicFramePr>
            <a:graphicFrameLocks noChangeAspect="1"/>
          </p:cNvGraphicFramePr>
          <p:nvPr>
            <p:extLst>
              <p:ext uri="{D42A27DB-BD31-4B8C-83A1-F6EECF244321}">
                <p14:modId xmlns:p14="http://schemas.microsoft.com/office/powerpoint/2010/main" val="1719442192"/>
              </p:ext>
            </p:extLst>
          </p:nvPr>
        </p:nvGraphicFramePr>
        <p:xfrm>
          <a:off x="7371822" y="1452897"/>
          <a:ext cx="136525" cy="151193"/>
        </p:xfrm>
        <a:graphic>
          <a:graphicData uri="http://schemas.openxmlformats.org/presentationml/2006/ole">
            <mc:AlternateContent xmlns:mc="http://schemas.openxmlformats.org/markup-compatibility/2006">
              <mc:Choice xmlns:v="urn:schemas-microsoft-com:vml" Requires="v">
                <p:oleObj spid="_x0000_s2248169" name="Equation" r:id="rId8" imgW="114300" imgH="127000" progId="Equation.DSMT4">
                  <p:embed/>
                </p:oleObj>
              </mc:Choice>
              <mc:Fallback>
                <p:oleObj name="Equation" r:id="rId8" imgW="114300" imgH="127000" progId="Equation.DSMT4">
                  <p:embed/>
                  <p:pic>
                    <p:nvPicPr>
                      <p:cNvPr id="0" name=""/>
                      <p:cNvPicPr/>
                      <p:nvPr/>
                    </p:nvPicPr>
                    <p:blipFill>
                      <a:blip r:embed="rId9"/>
                      <a:stretch>
                        <a:fillRect/>
                      </a:stretch>
                    </p:blipFill>
                    <p:spPr>
                      <a:xfrm>
                        <a:off x="7371822" y="1452897"/>
                        <a:ext cx="136525" cy="151193"/>
                      </a:xfrm>
                      <a:prstGeom prst="rect">
                        <a:avLst/>
                      </a:prstGeom>
                    </p:spPr>
                  </p:pic>
                </p:oleObj>
              </mc:Fallback>
            </mc:AlternateContent>
          </a:graphicData>
        </a:graphic>
      </p:graphicFrame>
      <p:graphicFrame>
        <p:nvGraphicFramePr>
          <p:cNvPr id="47" name="Object 46"/>
          <p:cNvGraphicFramePr>
            <a:graphicFrameLocks noChangeAspect="1"/>
          </p:cNvGraphicFramePr>
          <p:nvPr>
            <p:extLst>
              <p:ext uri="{D42A27DB-BD31-4B8C-83A1-F6EECF244321}">
                <p14:modId xmlns:p14="http://schemas.microsoft.com/office/powerpoint/2010/main" val="1963590487"/>
              </p:ext>
            </p:extLst>
          </p:nvPr>
        </p:nvGraphicFramePr>
        <p:xfrm>
          <a:off x="7836430" y="1520824"/>
          <a:ext cx="227012" cy="182563"/>
        </p:xfrm>
        <a:graphic>
          <a:graphicData uri="http://schemas.openxmlformats.org/presentationml/2006/ole">
            <mc:AlternateContent xmlns:mc="http://schemas.openxmlformats.org/markup-compatibility/2006">
              <mc:Choice xmlns:v="urn:schemas-microsoft-com:vml" Requires="v">
                <p:oleObj spid="_x0000_s2248170" name="Equation" r:id="rId10" imgW="190500" imgH="152400" progId="Equation.DSMT4">
                  <p:embed/>
                </p:oleObj>
              </mc:Choice>
              <mc:Fallback>
                <p:oleObj name="Equation" r:id="rId10" imgW="190500" imgH="152400" progId="Equation.DSMT4">
                  <p:embed/>
                  <p:pic>
                    <p:nvPicPr>
                      <p:cNvPr id="0" name=""/>
                      <p:cNvPicPr/>
                      <p:nvPr/>
                    </p:nvPicPr>
                    <p:blipFill>
                      <a:blip r:embed="rId11"/>
                      <a:stretch>
                        <a:fillRect/>
                      </a:stretch>
                    </p:blipFill>
                    <p:spPr>
                      <a:xfrm>
                        <a:off x="7836430" y="1520824"/>
                        <a:ext cx="227012" cy="182563"/>
                      </a:xfrm>
                      <a:prstGeom prst="rect">
                        <a:avLst/>
                      </a:prstGeom>
                    </p:spPr>
                  </p:pic>
                </p:oleObj>
              </mc:Fallback>
            </mc:AlternateContent>
          </a:graphicData>
        </a:graphic>
      </p:graphicFrame>
      <p:graphicFrame>
        <p:nvGraphicFramePr>
          <p:cNvPr id="48" name="Object 47"/>
          <p:cNvGraphicFramePr>
            <a:graphicFrameLocks noChangeAspect="1"/>
          </p:cNvGraphicFramePr>
          <p:nvPr>
            <p:extLst>
              <p:ext uri="{D42A27DB-BD31-4B8C-83A1-F6EECF244321}">
                <p14:modId xmlns:p14="http://schemas.microsoft.com/office/powerpoint/2010/main" val="88573150"/>
              </p:ext>
            </p:extLst>
          </p:nvPr>
        </p:nvGraphicFramePr>
        <p:xfrm>
          <a:off x="8260822" y="2001501"/>
          <a:ext cx="227012" cy="182563"/>
        </p:xfrm>
        <a:graphic>
          <a:graphicData uri="http://schemas.openxmlformats.org/presentationml/2006/ole">
            <mc:AlternateContent xmlns:mc="http://schemas.openxmlformats.org/markup-compatibility/2006">
              <mc:Choice xmlns:v="urn:schemas-microsoft-com:vml" Requires="v">
                <p:oleObj spid="_x0000_s2248171" name="Equation" r:id="rId12" imgW="190500" imgH="152400" progId="Equation.DSMT4">
                  <p:embed/>
                </p:oleObj>
              </mc:Choice>
              <mc:Fallback>
                <p:oleObj name="Equation" r:id="rId12" imgW="190500" imgH="152400" progId="Equation.DSMT4">
                  <p:embed/>
                  <p:pic>
                    <p:nvPicPr>
                      <p:cNvPr id="0" name=""/>
                      <p:cNvPicPr/>
                      <p:nvPr/>
                    </p:nvPicPr>
                    <p:blipFill>
                      <a:blip r:embed="rId13"/>
                      <a:stretch>
                        <a:fillRect/>
                      </a:stretch>
                    </p:blipFill>
                    <p:spPr>
                      <a:xfrm>
                        <a:off x="8260822" y="2001501"/>
                        <a:ext cx="227012" cy="182563"/>
                      </a:xfrm>
                      <a:prstGeom prst="rect">
                        <a:avLst/>
                      </a:prstGeom>
                    </p:spPr>
                  </p:pic>
                </p:oleObj>
              </mc:Fallback>
            </mc:AlternateContent>
          </a:graphicData>
        </a:graphic>
      </p:graphicFrame>
      <p:graphicFrame>
        <p:nvGraphicFramePr>
          <p:cNvPr id="50" name="Object 49"/>
          <p:cNvGraphicFramePr>
            <a:graphicFrameLocks noChangeAspect="1"/>
          </p:cNvGraphicFramePr>
          <p:nvPr>
            <p:extLst>
              <p:ext uri="{D42A27DB-BD31-4B8C-83A1-F6EECF244321}">
                <p14:modId xmlns:p14="http://schemas.microsoft.com/office/powerpoint/2010/main" val="4250263754"/>
              </p:ext>
            </p:extLst>
          </p:nvPr>
        </p:nvGraphicFramePr>
        <p:xfrm>
          <a:off x="6912505" y="1337009"/>
          <a:ext cx="166687" cy="180975"/>
        </p:xfrm>
        <a:graphic>
          <a:graphicData uri="http://schemas.openxmlformats.org/presentationml/2006/ole">
            <mc:AlternateContent xmlns:mc="http://schemas.openxmlformats.org/markup-compatibility/2006">
              <mc:Choice xmlns:v="urn:schemas-microsoft-com:vml" Requires="v">
                <p:oleObj spid="_x0000_s2248172" name="Equation" r:id="rId14" imgW="139700" imgH="152400" progId="Equation.DSMT4">
                  <p:embed/>
                </p:oleObj>
              </mc:Choice>
              <mc:Fallback>
                <p:oleObj name="Equation" r:id="rId14" imgW="139700" imgH="152400" progId="Equation.DSMT4">
                  <p:embed/>
                  <p:pic>
                    <p:nvPicPr>
                      <p:cNvPr id="0" name=""/>
                      <p:cNvPicPr/>
                      <p:nvPr/>
                    </p:nvPicPr>
                    <p:blipFill>
                      <a:blip r:embed="rId15"/>
                      <a:stretch>
                        <a:fillRect/>
                      </a:stretch>
                    </p:blipFill>
                    <p:spPr>
                      <a:xfrm>
                        <a:off x="6912505" y="1337009"/>
                        <a:ext cx="166687" cy="180975"/>
                      </a:xfrm>
                      <a:prstGeom prst="rect">
                        <a:avLst/>
                      </a:prstGeom>
                    </p:spPr>
                  </p:pic>
                </p:oleObj>
              </mc:Fallback>
            </mc:AlternateContent>
          </a:graphicData>
        </a:graphic>
      </p:graphicFrame>
      <p:graphicFrame>
        <p:nvGraphicFramePr>
          <p:cNvPr id="51" name="Object 50"/>
          <p:cNvGraphicFramePr>
            <a:graphicFrameLocks noChangeAspect="1"/>
          </p:cNvGraphicFramePr>
          <p:nvPr>
            <p:extLst>
              <p:ext uri="{D42A27DB-BD31-4B8C-83A1-F6EECF244321}">
                <p14:modId xmlns:p14="http://schemas.microsoft.com/office/powerpoint/2010/main" val="1556543831"/>
              </p:ext>
            </p:extLst>
          </p:nvPr>
        </p:nvGraphicFramePr>
        <p:xfrm>
          <a:off x="6745818" y="949325"/>
          <a:ext cx="166687" cy="180975"/>
        </p:xfrm>
        <a:graphic>
          <a:graphicData uri="http://schemas.openxmlformats.org/presentationml/2006/ole">
            <mc:AlternateContent xmlns:mc="http://schemas.openxmlformats.org/markup-compatibility/2006">
              <mc:Choice xmlns:v="urn:schemas-microsoft-com:vml" Requires="v">
                <p:oleObj spid="_x0000_s2248173" name="Equation" r:id="rId16" imgW="139700" imgH="152400" progId="Equation.DSMT4">
                  <p:embed/>
                </p:oleObj>
              </mc:Choice>
              <mc:Fallback>
                <p:oleObj name="Equation" r:id="rId16" imgW="139700" imgH="152400" progId="Equation.DSMT4">
                  <p:embed/>
                  <p:pic>
                    <p:nvPicPr>
                      <p:cNvPr id="0" name=""/>
                      <p:cNvPicPr/>
                      <p:nvPr/>
                    </p:nvPicPr>
                    <p:blipFill>
                      <a:blip r:embed="rId17"/>
                      <a:stretch>
                        <a:fillRect/>
                      </a:stretch>
                    </p:blipFill>
                    <p:spPr>
                      <a:xfrm>
                        <a:off x="6745818" y="949325"/>
                        <a:ext cx="166687" cy="180975"/>
                      </a:xfrm>
                      <a:prstGeom prst="rect">
                        <a:avLst/>
                      </a:prstGeom>
                    </p:spPr>
                  </p:pic>
                </p:oleObj>
              </mc:Fallback>
            </mc:AlternateContent>
          </a:graphicData>
        </a:graphic>
      </p:graphicFrame>
      <p:grpSp>
        <p:nvGrpSpPr>
          <p:cNvPr id="4" name="Group 3"/>
          <p:cNvGrpSpPr/>
          <p:nvPr/>
        </p:nvGrpSpPr>
        <p:grpSpPr>
          <a:xfrm>
            <a:off x="6616161" y="1054618"/>
            <a:ext cx="1422939" cy="1422939"/>
            <a:chOff x="6616161" y="1054618"/>
            <a:chExt cx="1422939" cy="1422939"/>
          </a:xfrm>
        </p:grpSpPr>
        <p:sp>
          <p:nvSpPr>
            <p:cNvPr id="40" name="Oval 39"/>
            <p:cNvSpPr/>
            <p:nvPr/>
          </p:nvSpPr>
          <p:spPr>
            <a:xfrm>
              <a:off x="6616161" y="1054618"/>
              <a:ext cx="1422939" cy="1422939"/>
            </a:xfrm>
            <a:prstGeom prst="ellipse">
              <a:avLst/>
            </a:prstGeom>
            <a:noFill/>
            <a:ln w="19050" cmpd="sng">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Arrow Connector 40"/>
            <p:cNvCxnSpPr/>
            <p:nvPr/>
          </p:nvCxnSpPr>
          <p:spPr>
            <a:xfrm flipH="1">
              <a:off x="6745818" y="1771122"/>
              <a:ext cx="575205" cy="37517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42" name="Object 41"/>
            <p:cNvGraphicFramePr>
              <a:graphicFrameLocks noChangeAspect="1"/>
            </p:cNvGraphicFramePr>
            <p:nvPr>
              <p:extLst>
                <p:ext uri="{D42A27DB-BD31-4B8C-83A1-F6EECF244321}">
                  <p14:modId xmlns:p14="http://schemas.microsoft.com/office/powerpoint/2010/main" val="531992936"/>
                </p:ext>
              </p:extLst>
            </p:nvPr>
          </p:nvGraphicFramePr>
          <p:xfrm>
            <a:off x="7079192" y="1957274"/>
            <a:ext cx="136525" cy="151193"/>
          </p:xfrm>
          <a:graphic>
            <a:graphicData uri="http://schemas.openxmlformats.org/presentationml/2006/ole">
              <mc:AlternateContent xmlns:mc="http://schemas.openxmlformats.org/markup-compatibility/2006">
                <mc:Choice xmlns:v="urn:schemas-microsoft-com:vml" Requires="v">
                  <p:oleObj spid="_x0000_s2248174" name="Equation" r:id="rId18" imgW="114300" imgH="127000" progId="Equation.DSMT4">
                    <p:embed/>
                  </p:oleObj>
                </mc:Choice>
                <mc:Fallback>
                  <p:oleObj name="Equation" r:id="rId18" imgW="114300" imgH="127000" progId="Equation.DSMT4">
                    <p:embed/>
                    <p:pic>
                      <p:nvPicPr>
                        <p:cNvPr id="0" name=""/>
                        <p:cNvPicPr/>
                        <p:nvPr/>
                      </p:nvPicPr>
                      <p:blipFill>
                        <a:blip r:embed="rId19"/>
                        <a:stretch>
                          <a:fillRect/>
                        </a:stretch>
                      </p:blipFill>
                      <p:spPr>
                        <a:xfrm>
                          <a:off x="7079192" y="1957274"/>
                          <a:ext cx="136525" cy="151193"/>
                        </a:xfrm>
                        <a:prstGeom prst="rect">
                          <a:avLst/>
                        </a:prstGeom>
                      </p:spPr>
                    </p:pic>
                  </p:oleObj>
                </mc:Fallback>
              </mc:AlternateContent>
            </a:graphicData>
          </a:graphic>
        </p:graphicFrame>
      </p:grpSp>
    </p:spTree>
    <p:extLst>
      <p:ext uri="{BB962C8B-B14F-4D97-AF65-F5344CB8AC3E}">
        <p14:creationId xmlns:p14="http://schemas.microsoft.com/office/powerpoint/2010/main" val="382774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dissolve">
                                      <p:cBhvr>
                                        <p:cTn id="1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Donut 59"/>
          <p:cNvSpPr/>
          <p:nvPr/>
        </p:nvSpPr>
        <p:spPr>
          <a:xfrm>
            <a:off x="5979055" y="420687"/>
            <a:ext cx="2705100" cy="2705100"/>
          </a:xfrm>
          <a:prstGeom prst="donut">
            <a:avLst>
              <a:gd name="adj" fmla="val 15607"/>
            </a:avLst>
          </a:prstGeom>
          <a:solidFill>
            <a:srgbClr val="FF0000">
              <a:alpha val="32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274162" y="241439"/>
            <a:ext cx="5529738" cy="400110"/>
          </a:xfrm>
          <a:prstGeom prst="rect">
            <a:avLst/>
          </a:prstGeom>
          <a:noFill/>
        </p:spPr>
        <p:txBody>
          <a:bodyPr wrap="square" rtlCol="0">
            <a:spAutoFit/>
          </a:bodyPr>
          <a:lstStyle/>
          <a:p>
            <a:r>
              <a:rPr lang="en-US" sz="2000" dirty="0">
                <a:latin typeface="Times New Roman"/>
                <a:cs typeface="Times New Roman"/>
              </a:rPr>
              <a:t>a.) Use </a:t>
            </a:r>
            <a:r>
              <a:rPr lang="en-US" sz="2000" dirty="0">
                <a:solidFill>
                  <a:srgbClr val="0000FF"/>
                </a:solidFill>
                <a:latin typeface="Times New Roman"/>
                <a:cs typeface="Times New Roman"/>
              </a:rPr>
              <a:t>Gauss’s Law </a:t>
            </a:r>
            <a:r>
              <a:rPr lang="en-US" sz="2000" dirty="0">
                <a:latin typeface="Times New Roman"/>
                <a:cs typeface="Times New Roman"/>
              </a:rPr>
              <a:t>to derive the </a:t>
            </a:r>
            <a:r>
              <a:rPr lang="en-US" sz="2000" dirty="0">
                <a:solidFill>
                  <a:srgbClr val="0000FF"/>
                </a:solidFill>
                <a:latin typeface="Times New Roman"/>
                <a:cs typeface="Times New Roman"/>
              </a:rPr>
              <a:t>electric field </a:t>
            </a:r>
            <a:r>
              <a:rPr lang="en-US" sz="2000" dirty="0">
                <a:latin typeface="Times New Roman"/>
                <a:cs typeface="Times New Roman"/>
              </a:rPr>
              <a:t>for:</a:t>
            </a:r>
          </a:p>
        </p:txBody>
      </p:sp>
      <p:sp>
        <p:nvSpPr>
          <p:cNvPr id="14"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5"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54.)</a:t>
            </a:r>
          </a:p>
        </p:txBody>
      </p:sp>
      <p:sp>
        <p:nvSpPr>
          <p:cNvPr id="21" name="TextBox 20"/>
          <p:cNvSpPr txBox="1"/>
          <p:nvPr/>
        </p:nvSpPr>
        <p:spPr>
          <a:xfrm>
            <a:off x="540862" y="641549"/>
            <a:ext cx="576738" cy="400110"/>
          </a:xfrm>
          <a:prstGeom prst="rect">
            <a:avLst/>
          </a:prstGeom>
          <a:noFill/>
        </p:spPr>
        <p:txBody>
          <a:bodyPr wrap="square" rtlCol="0">
            <a:spAutoFit/>
          </a:bodyPr>
          <a:lstStyle/>
          <a:p>
            <a:r>
              <a:rPr lang="en-US" sz="2000" dirty="0">
                <a:latin typeface="Times New Roman"/>
                <a:cs typeface="Times New Roman"/>
              </a:rPr>
              <a:t>iii.)</a:t>
            </a:r>
          </a:p>
        </p:txBody>
      </p:sp>
      <p:graphicFrame>
        <p:nvGraphicFramePr>
          <p:cNvPr id="31" name="Object 30"/>
          <p:cNvGraphicFramePr>
            <a:graphicFrameLocks noChangeAspect="1"/>
          </p:cNvGraphicFramePr>
          <p:nvPr>
            <p:extLst>
              <p:ext uri="{D42A27DB-BD31-4B8C-83A1-F6EECF244321}">
                <p14:modId xmlns:p14="http://schemas.microsoft.com/office/powerpoint/2010/main" val="2842761155"/>
              </p:ext>
            </p:extLst>
          </p:nvPr>
        </p:nvGraphicFramePr>
        <p:xfrm>
          <a:off x="1063625" y="739765"/>
          <a:ext cx="1130300" cy="257175"/>
        </p:xfrm>
        <a:graphic>
          <a:graphicData uri="http://schemas.openxmlformats.org/presentationml/2006/ole">
            <mc:AlternateContent xmlns:mc="http://schemas.openxmlformats.org/markup-compatibility/2006">
              <mc:Choice xmlns:v="urn:schemas-microsoft-com:vml" Requires="v">
                <p:oleObj spid="_x0000_s2325848" name="Equation" r:id="rId4" imgW="673100" imgH="152400" progId="Equation.DSMT4">
                  <p:embed/>
                </p:oleObj>
              </mc:Choice>
              <mc:Fallback>
                <p:oleObj name="Equation" r:id="rId4" imgW="673100" imgH="152400" progId="Equation.DSMT4">
                  <p:embed/>
                  <p:pic>
                    <p:nvPicPr>
                      <p:cNvPr id="0" name=""/>
                      <p:cNvPicPr/>
                      <p:nvPr/>
                    </p:nvPicPr>
                    <p:blipFill>
                      <a:blip r:embed="rId5"/>
                      <a:stretch>
                        <a:fillRect/>
                      </a:stretch>
                    </p:blipFill>
                    <p:spPr>
                      <a:xfrm>
                        <a:off x="1063625" y="739765"/>
                        <a:ext cx="1130300" cy="257175"/>
                      </a:xfrm>
                      <a:prstGeom prst="rect">
                        <a:avLst/>
                      </a:prstGeom>
                    </p:spPr>
                  </p:pic>
                </p:oleObj>
              </mc:Fallback>
            </mc:AlternateContent>
          </a:graphicData>
        </a:graphic>
      </p:graphicFrame>
      <p:sp>
        <p:nvSpPr>
          <p:cNvPr id="39" name="TextBox 38"/>
          <p:cNvSpPr txBox="1"/>
          <p:nvPr/>
        </p:nvSpPr>
        <p:spPr>
          <a:xfrm>
            <a:off x="857781" y="1178580"/>
            <a:ext cx="4946120" cy="400110"/>
          </a:xfrm>
          <a:prstGeom prst="rect">
            <a:avLst/>
          </a:prstGeom>
          <a:noFill/>
        </p:spPr>
        <p:txBody>
          <a:bodyPr wrap="square" rtlCol="0">
            <a:spAutoFit/>
          </a:bodyPr>
          <a:lstStyle/>
          <a:p>
            <a:r>
              <a:rPr lang="en-US" sz="2000" dirty="0">
                <a:latin typeface="Times New Roman"/>
                <a:cs typeface="Times New Roman"/>
              </a:rPr>
              <a:t>For a Gaussian surface between 2</a:t>
            </a:r>
            <a:r>
              <a:rPr lang="en-US" sz="2000" i="1" dirty="0">
                <a:latin typeface="Times New Roman"/>
                <a:cs typeface="Times New Roman"/>
              </a:rPr>
              <a:t>a</a:t>
            </a:r>
            <a:r>
              <a:rPr lang="en-US" sz="2000" dirty="0">
                <a:latin typeface="Times New Roman"/>
                <a:cs typeface="Times New Roman"/>
              </a:rPr>
              <a:t> and </a:t>
            </a:r>
            <a:r>
              <a:rPr lang="en-US" sz="2000" i="1" dirty="0">
                <a:latin typeface="Times New Roman"/>
                <a:cs typeface="Times New Roman"/>
              </a:rPr>
              <a:t>3a</a:t>
            </a:r>
            <a:r>
              <a:rPr lang="en-US" sz="2000" dirty="0">
                <a:latin typeface="Times New Roman"/>
                <a:cs typeface="Times New Roman"/>
              </a:rPr>
              <a:t>:</a:t>
            </a:r>
          </a:p>
        </p:txBody>
      </p:sp>
      <p:grpSp>
        <p:nvGrpSpPr>
          <p:cNvPr id="2" name="Group 1"/>
          <p:cNvGrpSpPr/>
          <p:nvPr/>
        </p:nvGrpSpPr>
        <p:grpSpPr>
          <a:xfrm>
            <a:off x="6158444" y="596901"/>
            <a:ext cx="2330450" cy="2330450"/>
            <a:chOff x="6158444" y="596901"/>
            <a:chExt cx="2330450" cy="2330450"/>
          </a:xfrm>
        </p:grpSpPr>
        <p:sp>
          <p:nvSpPr>
            <p:cNvPr id="40" name="Oval 39"/>
            <p:cNvSpPr/>
            <p:nvPr/>
          </p:nvSpPr>
          <p:spPr>
            <a:xfrm>
              <a:off x="6158444" y="596901"/>
              <a:ext cx="2330450" cy="2330450"/>
            </a:xfrm>
            <a:prstGeom prst="ellipse">
              <a:avLst/>
            </a:prstGeom>
            <a:noFill/>
            <a:ln w="19050" cmpd="sng">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Arrow Connector 40"/>
            <p:cNvCxnSpPr/>
            <p:nvPr/>
          </p:nvCxnSpPr>
          <p:spPr>
            <a:xfrm flipH="1">
              <a:off x="6280150" y="1771122"/>
              <a:ext cx="1040874" cy="491065"/>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42" name="Object 41"/>
            <p:cNvGraphicFramePr>
              <a:graphicFrameLocks noChangeAspect="1"/>
            </p:cNvGraphicFramePr>
            <p:nvPr>
              <p:extLst>
                <p:ext uri="{D42A27DB-BD31-4B8C-83A1-F6EECF244321}">
                  <p14:modId xmlns:p14="http://schemas.microsoft.com/office/powerpoint/2010/main" val="2186444847"/>
                </p:ext>
              </p:extLst>
            </p:nvPr>
          </p:nvGraphicFramePr>
          <p:xfrm>
            <a:off x="6706130" y="2077097"/>
            <a:ext cx="136525" cy="151193"/>
          </p:xfrm>
          <a:graphic>
            <a:graphicData uri="http://schemas.openxmlformats.org/presentationml/2006/ole">
              <mc:AlternateContent xmlns:mc="http://schemas.openxmlformats.org/markup-compatibility/2006">
                <mc:Choice xmlns:v="urn:schemas-microsoft-com:vml" Requires="v">
                  <p:oleObj spid="_x0000_s2325849" name="Equation" r:id="rId6" imgW="114300" imgH="127000" progId="Equation.DSMT4">
                    <p:embed/>
                  </p:oleObj>
                </mc:Choice>
                <mc:Fallback>
                  <p:oleObj name="Equation" r:id="rId6" imgW="114300" imgH="127000" progId="Equation.DSMT4">
                    <p:embed/>
                    <p:pic>
                      <p:nvPicPr>
                        <p:cNvPr id="0" name=""/>
                        <p:cNvPicPr/>
                        <p:nvPr/>
                      </p:nvPicPr>
                      <p:blipFill>
                        <a:blip r:embed="rId7"/>
                        <a:stretch>
                          <a:fillRect/>
                        </a:stretch>
                      </p:blipFill>
                      <p:spPr>
                        <a:xfrm>
                          <a:off x="6706130" y="2077097"/>
                          <a:ext cx="136525" cy="151193"/>
                        </a:xfrm>
                        <a:prstGeom prst="rect">
                          <a:avLst/>
                        </a:prstGeom>
                      </p:spPr>
                    </p:pic>
                  </p:oleObj>
                </mc:Fallback>
              </mc:AlternateContent>
            </a:graphicData>
          </a:graphic>
        </p:graphicFrame>
      </p:grpSp>
      <p:sp>
        <p:nvSpPr>
          <p:cNvPr id="59" name="Oval 58"/>
          <p:cNvSpPr/>
          <p:nvPr/>
        </p:nvSpPr>
        <p:spPr>
          <a:xfrm>
            <a:off x="6842655" y="1284287"/>
            <a:ext cx="977900" cy="977900"/>
          </a:xfrm>
          <a:prstGeom prst="ellipse">
            <a:avLst/>
          </a:prstGeom>
          <a:solidFill>
            <a:srgbClr val="3366FF">
              <a:alpha val="21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1" name="Straight Arrow Connector 60"/>
          <p:cNvCxnSpPr>
            <a:endCxn id="59" idx="7"/>
          </p:cNvCxnSpPr>
          <p:nvPr/>
        </p:nvCxnSpPr>
        <p:spPr>
          <a:xfrm flipV="1">
            <a:off x="7321022" y="1427497"/>
            <a:ext cx="356323" cy="343623"/>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flipV="1">
            <a:off x="7321022" y="1703387"/>
            <a:ext cx="939800" cy="67734"/>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a:off x="7321022" y="1771121"/>
            <a:ext cx="1219200" cy="59689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64" name="Object 63"/>
          <p:cNvGraphicFramePr>
            <a:graphicFrameLocks noChangeAspect="1"/>
          </p:cNvGraphicFramePr>
          <p:nvPr>
            <p:extLst>
              <p:ext uri="{D42A27DB-BD31-4B8C-83A1-F6EECF244321}">
                <p14:modId xmlns:p14="http://schemas.microsoft.com/office/powerpoint/2010/main" val="3070254026"/>
              </p:ext>
            </p:extLst>
          </p:nvPr>
        </p:nvGraphicFramePr>
        <p:xfrm>
          <a:off x="7371822" y="1452897"/>
          <a:ext cx="136525" cy="151193"/>
        </p:xfrm>
        <a:graphic>
          <a:graphicData uri="http://schemas.openxmlformats.org/presentationml/2006/ole">
            <mc:AlternateContent xmlns:mc="http://schemas.openxmlformats.org/markup-compatibility/2006">
              <mc:Choice xmlns:v="urn:schemas-microsoft-com:vml" Requires="v">
                <p:oleObj spid="_x0000_s2325850" name="Equation" r:id="rId8" imgW="114300" imgH="127000" progId="Equation.DSMT4">
                  <p:embed/>
                </p:oleObj>
              </mc:Choice>
              <mc:Fallback>
                <p:oleObj name="Equation" r:id="rId8" imgW="114300" imgH="127000" progId="Equation.DSMT4">
                  <p:embed/>
                  <p:pic>
                    <p:nvPicPr>
                      <p:cNvPr id="0" name=""/>
                      <p:cNvPicPr/>
                      <p:nvPr/>
                    </p:nvPicPr>
                    <p:blipFill>
                      <a:blip r:embed="rId9"/>
                      <a:stretch>
                        <a:fillRect/>
                      </a:stretch>
                    </p:blipFill>
                    <p:spPr>
                      <a:xfrm>
                        <a:off x="7371822" y="1452897"/>
                        <a:ext cx="136525" cy="151193"/>
                      </a:xfrm>
                      <a:prstGeom prst="rect">
                        <a:avLst/>
                      </a:prstGeom>
                    </p:spPr>
                  </p:pic>
                </p:oleObj>
              </mc:Fallback>
            </mc:AlternateContent>
          </a:graphicData>
        </a:graphic>
      </p:graphicFrame>
      <p:graphicFrame>
        <p:nvGraphicFramePr>
          <p:cNvPr id="65" name="Object 64"/>
          <p:cNvGraphicFramePr>
            <a:graphicFrameLocks noChangeAspect="1"/>
          </p:cNvGraphicFramePr>
          <p:nvPr>
            <p:extLst>
              <p:ext uri="{D42A27DB-BD31-4B8C-83A1-F6EECF244321}">
                <p14:modId xmlns:p14="http://schemas.microsoft.com/office/powerpoint/2010/main" val="1586988853"/>
              </p:ext>
            </p:extLst>
          </p:nvPr>
        </p:nvGraphicFramePr>
        <p:xfrm>
          <a:off x="7836430" y="1520824"/>
          <a:ext cx="227012" cy="182563"/>
        </p:xfrm>
        <a:graphic>
          <a:graphicData uri="http://schemas.openxmlformats.org/presentationml/2006/ole">
            <mc:AlternateContent xmlns:mc="http://schemas.openxmlformats.org/markup-compatibility/2006">
              <mc:Choice xmlns:v="urn:schemas-microsoft-com:vml" Requires="v">
                <p:oleObj spid="_x0000_s2325851" name="Equation" r:id="rId10" imgW="190500" imgH="152400" progId="Equation.DSMT4">
                  <p:embed/>
                </p:oleObj>
              </mc:Choice>
              <mc:Fallback>
                <p:oleObj name="Equation" r:id="rId10" imgW="190500" imgH="152400" progId="Equation.DSMT4">
                  <p:embed/>
                  <p:pic>
                    <p:nvPicPr>
                      <p:cNvPr id="0" name=""/>
                      <p:cNvPicPr/>
                      <p:nvPr/>
                    </p:nvPicPr>
                    <p:blipFill>
                      <a:blip r:embed="rId11"/>
                      <a:stretch>
                        <a:fillRect/>
                      </a:stretch>
                    </p:blipFill>
                    <p:spPr>
                      <a:xfrm>
                        <a:off x="7836430" y="1520824"/>
                        <a:ext cx="227012" cy="182563"/>
                      </a:xfrm>
                      <a:prstGeom prst="rect">
                        <a:avLst/>
                      </a:prstGeom>
                    </p:spPr>
                  </p:pic>
                </p:oleObj>
              </mc:Fallback>
            </mc:AlternateContent>
          </a:graphicData>
        </a:graphic>
      </p:graphicFrame>
      <p:graphicFrame>
        <p:nvGraphicFramePr>
          <p:cNvPr id="66" name="Object 65"/>
          <p:cNvGraphicFramePr>
            <a:graphicFrameLocks noChangeAspect="1"/>
          </p:cNvGraphicFramePr>
          <p:nvPr>
            <p:extLst>
              <p:ext uri="{D42A27DB-BD31-4B8C-83A1-F6EECF244321}">
                <p14:modId xmlns:p14="http://schemas.microsoft.com/office/powerpoint/2010/main" val="1360705329"/>
              </p:ext>
            </p:extLst>
          </p:nvPr>
        </p:nvGraphicFramePr>
        <p:xfrm>
          <a:off x="8260822" y="2001501"/>
          <a:ext cx="227012" cy="182563"/>
        </p:xfrm>
        <a:graphic>
          <a:graphicData uri="http://schemas.openxmlformats.org/presentationml/2006/ole">
            <mc:AlternateContent xmlns:mc="http://schemas.openxmlformats.org/markup-compatibility/2006">
              <mc:Choice xmlns:v="urn:schemas-microsoft-com:vml" Requires="v">
                <p:oleObj spid="_x0000_s2325852" name="Equation" r:id="rId12" imgW="190500" imgH="152400" progId="Equation.DSMT4">
                  <p:embed/>
                </p:oleObj>
              </mc:Choice>
              <mc:Fallback>
                <p:oleObj name="Equation" r:id="rId12" imgW="190500" imgH="152400" progId="Equation.DSMT4">
                  <p:embed/>
                  <p:pic>
                    <p:nvPicPr>
                      <p:cNvPr id="0" name=""/>
                      <p:cNvPicPr/>
                      <p:nvPr/>
                    </p:nvPicPr>
                    <p:blipFill>
                      <a:blip r:embed="rId13"/>
                      <a:stretch>
                        <a:fillRect/>
                      </a:stretch>
                    </p:blipFill>
                    <p:spPr>
                      <a:xfrm>
                        <a:off x="8260822" y="2001501"/>
                        <a:ext cx="227012" cy="182563"/>
                      </a:xfrm>
                      <a:prstGeom prst="rect">
                        <a:avLst/>
                      </a:prstGeom>
                    </p:spPr>
                  </p:pic>
                </p:oleObj>
              </mc:Fallback>
            </mc:AlternateContent>
          </a:graphicData>
        </a:graphic>
      </p:graphicFrame>
      <p:graphicFrame>
        <p:nvGraphicFramePr>
          <p:cNvPr id="67" name="Object 66"/>
          <p:cNvGraphicFramePr>
            <a:graphicFrameLocks noChangeAspect="1"/>
          </p:cNvGraphicFramePr>
          <p:nvPr>
            <p:extLst>
              <p:ext uri="{D42A27DB-BD31-4B8C-83A1-F6EECF244321}">
                <p14:modId xmlns:p14="http://schemas.microsoft.com/office/powerpoint/2010/main" val="137840763"/>
              </p:ext>
            </p:extLst>
          </p:nvPr>
        </p:nvGraphicFramePr>
        <p:xfrm>
          <a:off x="6912505" y="1337009"/>
          <a:ext cx="166687" cy="180975"/>
        </p:xfrm>
        <a:graphic>
          <a:graphicData uri="http://schemas.openxmlformats.org/presentationml/2006/ole">
            <mc:AlternateContent xmlns:mc="http://schemas.openxmlformats.org/markup-compatibility/2006">
              <mc:Choice xmlns:v="urn:schemas-microsoft-com:vml" Requires="v">
                <p:oleObj spid="_x0000_s2325853" name="Equation" r:id="rId14" imgW="139700" imgH="152400" progId="Equation.DSMT4">
                  <p:embed/>
                </p:oleObj>
              </mc:Choice>
              <mc:Fallback>
                <p:oleObj name="Equation" r:id="rId14" imgW="139700" imgH="152400" progId="Equation.DSMT4">
                  <p:embed/>
                  <p:pic>
                    <p:nvPicPr>
                      <p:cNvPr id="0" name=""/>
                      <p:cNvPicPr/>
                      <p:nvPr/>
                    </p:nvPicPr>
                    <p:blipFill>
                      <a:blip r:embed="rId15"/>
                      <a:stretch>
                        <a:fillRect/>
                      </a:stretch>
                    </p:blipFill>
                    <p:spPr>
                      <a:xfrm>
                        <a:off x="6912505" y="1337009"/>
                        <a:ext cx="166687" cy="180975"/>
                      </a:xfrm>
                      <a:prstGeom prst="rect">
                        <a:avLst/>
                      </a:prstGeom>
                    </p:spPr>
                  </p:pic>
                </p:oleObj>
              </mc:Fallback>
            </mc:AlternateContent>
          </a:graphicData>
        </a:graphic>
      </p:graphicFrame>
      <p:graphicFrame>
        <p:nvGraphicFramePr>
          <p:cNvPr id="68" name="Object 67"/>
          <p:cNvGraphicFramePr>
            <a:graphicFrameLocks noChangeAspect="1"/>
          </p:cNvGraphicFramePr>
          <p:nvPr>
            <p:extLst>
              <p:ext uri="{D42A27DB-BD31-4B8C-83A1-F6EECF244321}">
                <p14:modId xmlns:p14="http://schemas.microsoft.com/office/powerpoint/2010/main" val="556485176"/>
              </p:ext>
            </p:extLst>
          </p:nvPr>
        </p:nvGraphicFramePr>
        <p:xfrm>
          <a:off x="6745818" y="949325"/>
          <a:ext cx="166687" cy="180975"/>
        </p:xfrm>
        <a:graphic>
          <a:graphicData uri="http://schemas.openxmlformats.org/presentationml/2006/ole">
            <mc:AlternateContent xmlns:mc="http://schemas.openxmlformats.org/markup-compatibility/2006">
              <mc:Choice xmlns:v="urn:schemas-microsoft-com:vml" Requires="v">
                <p:oleObj spid="_x0000_s2325854" name="Equation" r:id="rId16" imgW="139700" imgH="152400" progId="Equation.DSMT4">
                  <p:embed/>
                </p:oleObj>
              </mc:Choice>
              <mc:Fallback>
                <p:oleObj name="Equation" r:id="rId16" imgW="139700" imgH="152400" progId="Equation.DSMT4">
                  <p:embed/>
                  <p:pic>
                    <p:nvPicPr>
                      <p:cNvPr id="0" name=""/>
                      <p:cNvPicPr/>
                      <p:nvPr/>
                    </p:nvPicPr>
                    <p:blipFill>
                      <a:blip r:embed="rId17"/>
                      <a:stretch>
                        <a:fillRect/>
                      </a:stretch>
                    </p:blipFill>
                    <p:spPr>
                      <a:xfrm>
                        <a:off x="6745818" y="949325"/>
                        <a:ext cx="166687" cy="180975"/>
                      </a:xfrm>
                      <a:prstGeom prst="rect">
                        <a:avLst/>
                      </a:prstGeom>
                    </p:spPr>
                  </p:pic>
                </p:oleObj>
              </mc:Fallback>
            </mc:AlternateContent>
          </a:graphicData>
        </a:graphic>
      </p:graphicFrame>
      <p:sp>
        <p:nvSpPr>
          <p:cNvPr id="69" name="TextBox 68"/>
          <p:cNvSpPr txBox="1"/>
          <p:nvPr/>
        </p:nvSpPr>
        <p:spPr>
          <a:xfrm>
            <a:off x="400581" y="1605677"/>
            <a:ext cx="4946120" cy="707886"/>
          </a:xfrm>
          <a:prstGeom prst="rect">
            <a:avLst/>
          </a:prstGeom>
          <a:noFill/>
        </p:spPr>
        <p:txBody>
          <a:bodyPr wrap="square" rtlCol="0">
            <a:spAutoFit/>
          </a:bodyPr>
          <a:lstStyle/>
          <a:p>
            <a:r>
              <a:rPr lang="en-US" sz="2000" dirty="0">
                <a:latin typeface="Times New Roman"/>
                <a:cs typeface="Times New Roman"/>
              </a:rPr>
              <a:t>We </a:t>
            </a:r>
            <a:r>
              <a:rPr lang="en-US" sz="2000" dirty="0">
                <a:solidFill>
                  <a:srgbClr val="0000FF"/>
                </a:solidFill>
                <a:latin typeface="Times New Roman"/>
                <a:cs typeface="Times New Roman"/>
              </a:rPr>
              <a:t>need</a:t>
            </a:r>
            <a:r>
              <a:rPr lang="en-US" sz="2000" dirty="0">
                <a:latin typeface="Times New Roman"/>
                <a:cs typeface="Times New Roman"/>
              </a:rPr>
              <a:t> the </a:t>
            </a:r>
            <a:r>
              <a:rPr lang="en-US" sz="2000" dirty="0">
                <a:solidFill>
                  <a:srgbClr val="FF0000"/>
                </a:solidFill>
                <a:latin typeface="Times New Roman"/>
                <a:cs typeface="Times New Roman"/>
              </a:rPr>
              <a:t>volume density </a:t>
            </a:r>
            <a:r>
              <a:rPr lang="en-US" sz="2000" dirty="0">
                <a:latin typeface="Times New Roman"/>
                <a:cs typeface="Times New Roman"/>
              </a:rPr>
              <a:t>function (this is the easiest way to go):</a:t>
            </a:r>
          </a:p>
        </p:txBody>
      </p:sp>
      <p:graphicFrame>
        <p:nvGraphicFramePr>
          <p:cNvPr id="25" name="Object 24"/>
          <p:cNvGraphicFramePr>
            <a:graphicFrameLocks noChangeAspect="1"/>
          </p:cNvGraphicFramePr>
          <p:nvPr>
            <p:extLst>
              <p:ext uri="{D42A27DB-BD31-4B8C-83A1-F6EECF244321}">
                <p14:modId xmlns:p14="http://schemas.microsoft.com/office/powerpoint/2010/main" val="3301447687"/>
              </p:ext>
            </p:extLst>
          </p:nvPr>
        </p:nvGraphicFramePr>
        <p:xfrm>
          <a:off x="1077913" y="2368020"/>
          <a:ext cx="4725987" cy="2646362"/>
        </p:xfrm>
        <a:graphic>
          <a:graphicData uri="http://schemas.openxmlformats.org/presentationml/2006/ole">
            <mc:AlternateContent xmlns:mc="http://schemas.openxmlformats.org/markup-compatibility/2006">
              <mc:Choice xmlns:v="urn:schemas-microsoft-com:vml" Requires="v">
                <p:oleObj spid="_x0000_s2325855" name="Equation" r:id="rId18" imgW="2819400" imgH="1574800" progId="Equation.DSMT4">
                  <p:embed/>
                </p:oleObj>
              </mc:Choice>
              <mc:Fallback>
                <p:oleObj name="Equation" r:id="rId18" imgW="2819400" imgH="1574800" progId="Equation.DSMT4">
                  <p:embed/>
                  <p:pic>
                    <p:nvPicPr>
                      <p:cNvPr id="0" name=""/>
                      <p:cNvPicPr/>
                      <p:nvPr/>
                    </p:nvPicPr>
                    <p:blipFill>
                      <a:blip r:embed="rId19"/>
                      <a:stretch>
                        <a:fillRect/>
                      </a:stretch>
                    </p:blipFill>
                    <p:spPr>
                      <a:xfrm>
                        <a:off x="1077913" y="2368020"/>
                        <a:ext cx="4725987" cy="2646362"/>
                      </a:xfrm>
                      <a:prstGeom prst="rect">
                        <a:avLst/>
                      </a:prstGeom>
                    </p:spPr>
                  </p:pic>
                </p:oleObj>
              </mc:Fallback>
            </mc:AlternateContent>
          </a:graphicData>
        </a:graphic>
      </p:graphicFrame>
      <p:sp>
        <p:nvSpPr>
          <p:cNvPr id="26" name="TextBox 25"/>
          <p:cNvSpPr txBox="1"/>
          <p:nvPr/>
        </p:nvSpPr>
        <p:spPr>
          <a:xfrm>
            <a:off x="400581" y="5174208"/>
            <a:ext cx="4946120" cy="1015663"/>
          </a:xfrm>
          <a:prstGeom prst="rect">
            <a:avLst/>
          </a:prstGeom>
          <a:noFill/>
        </p:spPr>
        <p:txBody>
          <a:bodyPr wrap="square" rtlCol="0">
            <a:spAutoFit/>
          </a:bodyPr>
          <a:lstStyle/>
          <a:p>
            <a:r>
              <a:rPr lang="en-US" sz="2000" dirty="0">
                <a:latin typeface="Times New Roman"/>
                <a:cs typeface="Times New Roman"/>
              </a:rPr>
              <a:t>With the </a:t>
            </a:r>
            <a:r>
              <a:rPr lang="en-US" sz="2000" dirty="0">
                <a:solidFill>
                  <a:srgbClr val="FF0000"/>
                </a:solidFill>
                <a:latin typeface="Times New Roman"/>
                <a:cs typeface="Times New Roman"/>
              </a:rPr>
              <a:t>volume</a:t>
            </a:r>
            <a:r>
              <a:rPr lang="en-US" sz="2000" dirty="0">
                <a:latin typeface="Times New Roman"/>
                <a:cs typeface="Times New Roman"/>
              </a:rPr>
              <a:t> of a </a:t>
            </a:r>
            <a:r>
              <a:rPr lang="en-US" sz="2000" dirty="0">
                <a:solidFill>
                  <a:srgbClr val="FF0000"/>
                </a:solidFill>
                <a:latin typeface="Times New Roman"/>
                <a:cs typeface="Times New Roman"/>
              </a:rPr>
              <a:t>differential spherical shell </a:t>
            </a:r>
            <a:r>
              <a:rPr lang="en-US" sz="2000" dirty="0">
                <a:latin typeface="Times New Roman"/>
                <a:cs typeface="Times New Roman"/>
              </a:rPr>
              <a:t>of </a:t>
            </a:r>
            <a:r>
              <a:rPr lang="en-US" sz="2000" dirty="0">
                <a:solidFill>
                  <a:srgbClr val="0000FF"/>
                </a:solidFill>
                <a:latin typeface="Times New Roman"/>
                <a:cs typeface="Times New Roman"/>
              </a:rPr>
              <a:t>radius </a:t>
            </a:r>
            <a:r>
              <a:rPr lang="en-US" sz="2000" i="1" dirty="0">
                <a:solidFill>
                  <a:srgbClr val="0000FF"/>
                </a:solidFill>
                <a:latin typeface="Times New Roman"/>
                <a:cs typeface="Times New Roman"/>
              </a:rPr>
              <a:t>c </a:t>
            </a:r>
            <a:r>
              <a:rPr lang="en-US" sz="2000" dirty="0">
                <a:latin typeface="Times New Roman"/>
                <a:cs typeface="Times New Roman"/>
              </a:rPr>
              <a:t>and </a:t>
            </a:r>
            <a:r>
              <a:rPr lang="en-US" sz="2000" dirty="0">
                <a:solidFill>
                  <a:srgbClr val="0000FF"/>
                </a:solidFill>
                <a:latin typeface="Times New Roman"/>
                <a:cs typeface="Times New Roman"/>
              </a:rPr>
              <a:t>thickness </a:t>
            </a:r>
            <a:r>
              <a:rPr lang="en-US" sz="2000" i="1" dirty="0">
                <a:solidFill>
                  <a:srgbClr val="0000FF"/>
                </a:solidFill>
                <a:latin typeface="Times New Roman"/>
                <a:cs typeface="Times New Roman"/>
              </a:rPr>
              <a:t>dc</a:t>
            </a:r>
            <a:r>
              <a:rPr lang="en-US" sz="2000" dirty="0">
                <a:solidFill>
                  <a:srgbClr val="0000FF"/>
                </a:solidFill>
                <a:latin typeface="Times New Roman"/>
                <a:cs typeface="Times New Roman"/>
              </a:rPr>
              <a:t> </a:t>
            </a:r>
            <a:r>
              <a:rPr lang="en-US" sz="2000" dirty="0">
                <a:latin typeface="Times New Roman"/>
                <a:cs typeface="Times New Roman"/>
              </a:rPr>
              <a:t>inside the outer insulator being:</a:t>
            </a:r>
          </a:p>
        </p:txBody>
      </p:sp>
      <p:graphicFrame>
        <p:nvGraphicFramePr>
          <p:cNvPr id="27" name="Object 26"/>
          <p:cNvGraphicFramePr>
            <a:graphicFrameLocks noChangeAspect="1"/>
          </p:cNvGraphicFramePr>
          <p:nvPr>
            <p:extLst>
              <p:ext uri="{D42A27DB-BD31-4B8C-83A1-F6EECF244321}">
                <p14:modId xmlns:p14="http://schemas.microsoft.com/office/powerpoint/2010/main" val="626744309"/>
              </p:ext>
            </p:extLst>
          </p:nvPr>
        </p:nvGraphicFramePr>
        <p:xfrm>
          <a:off x="5429779" y="5256590"/>
          <a:ext cx="3298825" cy="850900"/>
        </p:xfrm>
        <a:graphic>
          <a:graphicData uri="http://schemas.openxmlformats.org/presentationml/2006/ole">
            <mc:AlternateContent xmlns:mc="http://schemas.openxmlformats.org/markup-compatibility/2006">
              <mc:Choice xmlns:v="urn:schemas-microsoft-com:vml" Requires="v">
                <p:oleObj spid="_x0000_s2325856" name="Equation" r:id="rId20" imgW="1968500" imgH="508000" progId="Equation.DSMT4">
                  <p:embed/>
                </p:oleObj>
              </mc:Choice>
              <mc:Fallback>
                <p:oleObj name="Equation" r:id="rId20" imgW="1968500" imgH="508000" progId="Equation.DSMT4">
                  <p:embed/>
                  <p:pic>
                    <p:nvPicPr>
                      <p:cNvPr id="0" name=""/>
                      <p:cNvPicPr/>
                      <p:nvPr/>
                    </p:nvPicPr>
                    <p:blipFill>
                      <a:blip r:embed="rId21"/>
                      <a:stretch>
                        <a:fillRect/>
                      </a:stretch>
                    </p:blipFill>
                    <p:spPr>
                      <a:xfrm>
                        <a:off x="5429779" y="5256590"/>
                        <a:ext cx="3298825" cy="850900"/>
                      </a:xfrm>
                      <a:prstGeom prst="rect">
                        <a:avLst/>
                      </a:prstGeom>
                    </p:spPr>
                  </p:pic>
                </p:oleObj>
              </mc:Fallback>
            </mc:AlternateContent>
          </a:graphicData>
        </a:graphic>
      </p:graphicFrame>
    </p:spTree>
    <p:extLst>
      <p:ext uri="{BB962C8B-B14F-4D97-AF65-F5344CB8AC3E}">
        <p14:creationId xmlns:p14="http://schemas.microsoft.com/office/powerpoint/2010/main" val="27784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dissolve">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dissolv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dissolv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dissolve">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2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5"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55.)</a:t>
            </a:r>
          </a:p>
        </p:txBody>
      </p:sp>
      <p:sp>
        <p:nvSpPr>
          <p:cNvPr id="40" name="Oval 39"/>
          <p:cNvSpPr/>
          <p:nvPr/>
        </p:nvSpPr>
        <p:spPr>
          <a:xfrm>
            <a:off x="6158444" y="596901"/>
            <a:ext cx="2330450" cy="2330450"/>
          </a:xfrm>
          <a:prstGeom prst="ellipse">
            <a:avLst/>
          </a:prstGeom>
          <a:noFill/>
          <a:ln w="19050" cmpd="sng">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Arrow Connector 40"/>
          <p:cNvCxnSpPr/>
          <p:nvPr/>
        </p:nvCxnSpPr>
        <p:spPr>
          <a:xfrm flipH="1">
            <a:off x="6280150" y="1771122"/>
            <a:ext cx="1040874" cy="491065"/>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42" name="Object 41"/>
          <p:cNvGraphicFramePr>
            <a:graphicFrameLocks noChangeAspect="1"/>
          </p:cNvGraphicFramePr>
          <p:nvPr>
            <p:extLst>
              <p:ext uri="{D42A27DB-BD31-4B8C-83A1-F6EECF244321}">
                <p14:modId xmlns:p14="http://schemas.microsoft.com/office/powerpoint/2010/main" val="1807836802"/>
              </p:ext>
            </p:extLst>
          </p:nvPr>
        </p:nvGraphicFramePr>
        <p:xfrm>
          <a:off x="6706130" y="2077097"/>
          <a:ext cx="136525" cy="151193"/>
        </p:xfrm>
        <a:graphic>
          <a:graphicData uri="http://schemas.openxmlformats.org/presentationml/2006/ole">
            <mc:AlternateContent xmlns:mc="http://schemas.openxmlformats.org/markup-compatibility/2006">
              <mc:Choice xmlns:v="urn:schemas-microsoft-com:vml" Requires="v">
                <p:oleObj spid="_x0000_s2249193" name="Equation" r:id="rId4" imgW="114300" imgH="127000" progId="Equation.DSMT4">
                  <p:embed/>
                </p:oleObj>
              </mc:Choice>
              <mc:Fallback>
                <p:oleObj name="Equation" r:id="rId4" imgW="114300" imgH="127000" progId="Equation.DSMT4">
                  <p:embed/>
                  <p:pic>
                    <p:nvPicPr>
                      <p:cNvPr id="0" name=""/>
                      <p:cNvPicPr/>
                      <p:nvPr/>
                    </p:nvPicPr>
                    <p:blipFill>
                      <a:blip r:embed="rId5"/>
                      <a:stretch>
                        <a:fillRect/>
                      </a:stretch>
                    </p:blipFill>
                    <p:spPr>
                      <a:xfrm>
                        <a:off x="6706130" y="2077097"/>
                        <a:ext cx="136525" cy="151193"/>
                      </a:xfrm>
                      <a:prstGeom prst="rect">
                        <a:avLst/>
                      </a:prstGeom>
                    </p:spPr>
                  </p:pic>
                </p:oleObj>
              </mc:Fallback>
            </mc:AlternateContent>
          </a:graphicData>
        </a:graphic>
      </p:graphicFrame>
      <p:grpSp>
        <p:nvGrpSpPr>
          <p:cNvPr id="58" name="Group 57"/>
          <p:cNvGrpSpPr/>
          <p:nvPr/>
        </p:nvGrpSpPr>
        <p:grpSpPr>
          <a:xfrm>
            <a:off x="5979055" y="420687"/>
            <a:ext cx="2705100" cy="2705100"/>
            <a:chOff x="5979055" y="420687"/>
            <a:chExt cx="2705100" cy="2705100"/>
          </a:xfrm>
        </p:grpSpPr>
        <p:sp>
          <p:nvSpPr>
            <p:cNvPr id="59" name="Oval 58"/>
            <p:cNvSpPr/>
            <p:nvPr/>
          </p:nvSpPr>
          <p:spPr>
            <a:xfrm>
              <a:off x="6842655" y="1284287"/>
              <a:ext cx="977900" cy="977900"/>
            </a:xfrm>
            <a:prstGeom prst="ellipse">
              <a:avLst/>
            </a:prstGeom>
            <a:solidFill>
              <a:srgbClr val="3366FF">
                <a:alpha val="21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Donut 59"/>
            <p:cNvSpPr/>
            <p:nvPr/>
          </p:nvSpPr>
          <p:spPr>
            <a:xfrm>
              <a:off x="5979055" y="420687"/>
              <a:ext cx="2705100" cy="2705100"/>
            </a:xfrm>
            <a:prstGeom prst="donut">
              <a:avLst>
                <a:gd name="adj" fmla="val 15607"/>
              </a:avLst>
            </a:prstGeom>
            <a:solidFill>
              <a:srgbClr val="FF0000">
                <a:alpha val="32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61" name="Straight Arrow Connector 60"/>
            <p:cNvCxnSpPr>
              <a:endCxn id="59" idx="7"/>
            </p:cNvCxnSpPr>
            <p:nvPr/>
          </p:nvCxnSpPr>
          <p:spPr>
            <a:xfrm flipV="1">
              <a:off x="7321022" y="1427497"/>
              <a:ext cx="356323" cy="343623"/>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flipV="1">
              <a:off x="7321022" y="1703387"/>
              <a:ext cx="939800" cy="67734"/>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a:off x="7321022" y="1771121"/>
              <a:ext cx="1219200" cy="59689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64" name="Object 63"/>
            <p:cNvGraphicFramePr>
              <a:graphicFrameLocks noChangeAspect="1"/>
            </p:cNvGraphicFramePr>
            <p:nvPr>
              <p:extLst>
                <p:ext uri="{D42A27DB-BD31-4B8C-83A1-F6EECF244321}">
                  <p14:modId xmlns:p14="http://schemas.microsoft.com/office/powerpoint/2010/main" val="1754913954"/>
                </p:ext>
              </p:extLst>
            </p:nvPr>
          </p:nvGraphicFramePr>
          <p:xfrm>
            <a:off x="7371822" y="1452897"/>
            <a:ext cx="136525" cy="151193"/>
          </p:xfrm>
          <a:graphic>
            <a:graphicData uri="http://schemas.openxmlformats.org/presentationml/2006/ole">
              <mc:AlternateContent xmlns:mc="http://schemas.openxmlformats.org/markup-compatibility/2006">
                <mc:Choice xmlns:v="urn:schemas-microsoft-com:vml" Requires="v">
                  <p:oleObj spid="_x0000_s2249194" name="Equation" r:id="rId6" imgW="114300" imgH="127000" progId="Equation.DSMT4">
                    <p:embed/>
                  </p:oleObj>
                </mc:Choice>
                <mc:Fallback>
                  <p:oleObj name="Equation" r:id="rId6" imgW="114300" imgH="127000" progId="Equation.DSMT4">
                    <p:embed/>
                    <p:pic>
                      <p:nvPicPr>
                        <p:cNvPr id="0" name=""/>
                        <p:cNvPicPr/>
                        <p:nvPr/>
                      </p:nvPicPr>
                      <p:blipFill>
                        <a:blip r:embed="rId7"/>
                        <a:stretch>
                          <a:fillRect/>
                        </a:stretch>
                      </p:blipFill>
                      <p:spPr>
                        <a:xfrm>
                          <a:off x="7371822" y="1452897"/>
                          <a:ext cx="136525" cy="151193"/>
                        </a:xfrm>
                        <a:prstGeom prst="rect">
                          <a:avLst/>
                        </a:prstGeom>
                      </p:spPr>
                    </p:pic>
                  </p:oleObj>
                </mc:Fallback>
              </mc:AlternateContent>
            </a:graphicData>
          </a:graphic>
        </p:graphicFrame>
        <p:graphicFrame>
          <p:nvGraphicFramePr>
            <p:cNvPr id="65" name="Object 64"/>
            <p:cNvGraphicFramePr>
              <a:graphicFrameLocks noChangeAspect="1"/>
            </p:cNvGraphicFramePr>
            <p:nvPr>
              <p:extLst>
                <p:ext uri="{D42A27DB-BD31-4B8C-83A1-F6EECF244321}">
                  <p14:modId xmlns:p14="http://schemas.microsoft.com/office/powerpoint/2010/main" val="3861545859"/>
                </p:ext>
              </p:extLst>
            </p:nvPr>
          </p:nvGraphicFramePr>
          <p:xfrm>
            <a:off x="7836430" y="1520824"/>
            <a:ext cx="227012" cy="182563"/>
          </p:xfrm>
          <a:graphic>
            <a:graphicData uri="http://schemas.openxmlformats.org/presentationml/2006/ole">
              <mc:AlternateContent xmlns:mc="http://schemas.openxmlformats.org/markup-compatibility/2006">
                <mc:Choice xmlns:v="urn:schemas-microsoft-com:vml" Requires="v">
                  <p:oleObj spid="_x0000_s2249195" name="Equation" r:id="rId8" imgW="190500" imgH="152400" progId="Equation.DSMT4">
                    <p:embed/>
                  </p:oleObj>
                </mc:Choice>
                <mc:Fallback>
                  <p:oleObj name="Equation" r:id="rId8" imgW="190500" imgH="152400" progId="Equation.DSMT4">
                    <p:embed/>
                    <p:pic>
                      <p:nvPicPr>
                        <p:cNvPr id="0" name=""/>
                        <p:cNvPicPr/>
                        <p:nvPr/>
                      </p:nvPicPr>
                      <p:blipFill>
                        <a:blip r:embed="rId9"/>
                        <a:stretch>
                          <a:fillRect/>
                        </a:stretch>
                      </p:blipFill>
                      <p:spPr>
                        <a:xfrm>
                          <a:off x="7836430" y="1520824"/>
                          <a:ext cx="227012" cy="182563"/>
                        </a:xfrm>
                        <a:prstGeom prst="rect">
                          <a:avLst/>
                        </a:prstGeom>
                      </p:spPr>
                    </p:pic>
                  </p:oleObj>
                </mc:Fallback>
              </mc:AlternateContent>
            </a:graphicData>
          </a:graphic>
        </p:graphicFrame>
        <p:graphicFrame>
          <p:nvGraphicFramePr>
            <p:cNvPr id="66" name="Object 65"/>
            <p:cNvGraphicFramePr>
              <a:graphicFrameLocks noChangeAspect="1"/>
            </p:cNvGraphicFramePr>
            <p:nvPr>
              <p:extLst>
                <p:ext uri="{D42A27DB-BD31-4B8C-83A1-F6EECF244321}">
                  <p14:modId xmlns:p14="http://schemas.microsoft.com/office/powerpoint/2010/main" val="1371319514"/>
                </p:ext>
              </p:extLst>
            </p:nvPr>
          </p:nvGraphicFramePr>
          <p:xfrm>
            <a:off x="8260822" y="2001501"/>
            <a:ext cx="227012" cy="182563"/>
          </p:xfrm>
          <a:graphic>
            <a:graphicData uri="http://schemas.openxmlformats.org/presentationml/2006/ole">
              <mc:AlternateContent xmlns:mc="http://schemas.openxmlformats.org/markup-compatibility/2006">
                <mc:Choice xmlns:v="urn:schemas-microsoft-com:vml" Requires="v">
                  <p:oleObj spid="_x0000_s2249196" name="Equation" r:id="rId10" imgW="190500" imgH="152400" progId="Equation.DSMT4">
                    <p:embed/>
                  </p:oleObj>
                </mc:Choice>
                <mc:Fallback>
                  <p:oleObj name="Equation" r:id="rId10" imgW="190500" imgH="152400" progId="Equation.DSMT4">
                    <p:embed/>
                    <p:pic>
                      <p:nvPicPr>
                        <p:cNvPr id="0" name=""/>
                        <p:cNvPicPr/>
                        <p:nvPr/>
                      </p:nvPicPr>
                      <p:blipFill>
                        <a:blip r:embed="rId11"/>
                        <a:stretch>
                          <a:fillRect/>
                        </a:stretch>
                      </p:blipFill>
                      <p:spPr>
                        <a:xfrm>
                          <a:off x="8260822" y="2001501"/>
                          <a:ext cx="227012" cy="182563"/>
                        </a:xfrm>
                        <a:prstGeom prst="rect">
                          <a:avLst/>
                        </a:prstGeom>
                      </p:spPr>
                    </p:pic>
                  </p:oleObj>
                </mc:Fallback>
              </mc:AlternateContent>
            </a:graphicData>
          </a:graphic>
        </p:graphicFrame>
        <p:graphicFrame>
          <p:nvGraphicFramePr>
            <p:cNvPr id="67" name="Object 66"/>
            <p:cNvGraphicFramePr>
              <a:graphicFrameLocks noChangeAspect="1"/>
            </p:cNvGraphicFramePr>
            <p:nvPr>
              <p:extLst>
                <p:ext uri="{D42A27DB-BD31-4B8C-83A1-F6EECF244321}">
                  <p14:modId xmlns:p14="http://schemas.microsoft.com/office/powerpoint/2010/main" val="3971403151"/>
                </p:ext>
              </p:extLst>
            </p:nvPr>
          </p:nvGraphicFramePr>
          <p:xfrm>
            <a:off x="6912505" y="1337009"/>
            <a:ext cx="166687" cy="180975"/>
          </p:xfrm>
          <a:graphic>
            <a:graphicData uri="http://schemas.openxmlformats.org/presentationml/2006/ole">
              <mc:AlternateContent xmlns:mc="http://schemas.openxmlformats.org/markup-compatibility/2006">
                <mc:Choice xmlns:v="urn:schemas-microsoft-com:vml" Requires="v">
                  <p:oleObj spid="_x0000_s2249197" name="Equation" r:id="rId12" imgW="139700" imgH="152400" progId="Equation.DSMT4">
                    <p:embed/>
                  </p:oleObj>
                </mc:Choice>
                <mc:Fallback>
                  <p:oleObj name="Equation" r:id="rId12" imgW="139700" imgH="152400" progId="Equation.DSMT4">
                    <p:embed/>
                    <p:pic>
                      <p:nvPicPr>
                        <p:cNvPr id="0" name=""/>
                        <p:cNvPicPr/>
                        <p:nvPr/>
                      </p:nvPicPr>
                      <p:blipFill>
                        <a:blip r:embed="rId13"/>
                        <a:stretch>
                          <a:fillRect/>
                        </a:stretch>
                      </p:blipFill>
                      <p:spPr>
                        <a:xfrm>
                          <a:off x="6912505" y="1337009"/>
                          <a:ext cx="166687" cy="180975"/>
                        </a:xfrm>
                        <a:prstGeom prst="rect">
                          <a:avLst/>
                        </a:prstGeom>
                      </p:spPr>
                    </p:pic>
                  </p:oleObj>
                </mc:Fallback>
              </mc:AlternateContent>
            </a:graphicData>
          </a:graphic>
        </p:graphicFrame>
        <p:graphicFrame>
          <p:nvGraphicFramePr>
            <p:cNvPr id="68" name="Object 67"/>
            <p:cNvGraphicFramePr>
              <a:graphicFrameLocks noChangeAspect="1"/>
            </p:cNvGraphicFramePr>
            <p:nvPr>
              <p:extLst>
                <p:ext uri="{D42A27DB-BD31-4B8C-83A1-F6EECF244321}">
                  <p14:modId xmlns:p14="http://schemas.microsoft.com/office/powerpoint/2010/main" val="1290291654"/>
                </p:ext>
              </p:extLst>
            </p:nvPr>
          </p:nvGraphicFramePr>
          <p:xfrm>
            <a:off x="6745818" y="949325"/>
            <a:ext cx="166687" cy="180975"/>
          </p:xfrm>
          <a:graphic>
            <a:graphicData uri="http://schemas.openxmlformats.org/presentationml/2006/ole">
              <mc:AlternateContent xmlns:mc="http://schemas.openxmlformats.org/markup-compatibility/2006">
                <mc:Choice xmlns:v="urn:schemas-microsoft-com:vml" Requires="v">
                  <p:oleObj spid="_x0000_s2249198" name="Equation" r:id="rId14" imgW="139700" imgH="152400" progId="Equation.DSMT4">
                    <p:embed/>
                  </p:oleObj>
                </mc:Choice>
                <mc:Fallback>
                  <p:oleObj name="Equation" r:id="rId14" imgW="139700" imgH="152400" progId="Equation.DSMT4">
                    <p:embed/>
                    <p:pic>
                      <p:nvPicPr>
                        <p:cNvPr id="0" name=""/>
                        <p:cNvPicPr/>
                        <p:nvPr/>
                      </p:nvPicPr>
                      <p:blipFill>
                        <a:blip r:embed="rId15"/>
                        <a:stretch>
                          <a:fillRect/>
                        </a:stretch>
                      </p:blipFill>
                      <p:spPr>
                        <a:xfrm>
                          <a:off x="6745818" y="949325"/>
                          <a:ext cx="166687" cy="180975"/>
                        </a:xfrm>
                        <a:prstGeom prst="rect">
                          <a:avLst/>
                        </a:prstGeom>
                      </p:spPr>
                    </p:pic>
                  </p:oleObj>
                </mc:Fallback>
              </mc:AlternateContent>
            </a:graphicData>
          </a:graphic>
        </p:graphicFrame>
      </p:grpSp>
      <p:sp>
        <p:nvSpPr>
          <p:cNvPr id="69" name="TextBox 68"/>
          <p:cNvSpPr txBox="1"/>
          <p:nvPr/>
        </p:nvSpPr>
        <p:spPr>
          <a:xfrm>
            <a:off x="400581" y="451704"/>
            <a:ext cx="4946120" cy="400110"/>
          </a:xfrm>
          <a:prstGeom prst="rect">
            <a:avLst/>
          </a:prstGeom>
          <a:noFill/>
        </p:spPr>
        <p:txBody>
          <a:bodyPr wrap="square" rtlCol="0">
            <a:spAutoFit/>
          </a:bodyPr>
          <a:lstStyle/>
          <a:p>
            <a:r>
              <a:rPr lang="en-US" sz="2000" dirty="0">
                <a:latin typeface="Times New Roman"/>
                <a:cs typeface="Times New Roman"/>
              </a:rPr>
              <a:t>With the density function:</a:t>
            </a:r>
          </a:p>
        </p:txBody>
      </p:sp>
      <p:graphicFrame>
        <p:nvGraphicFramePr>
          <p:cNvPr id="70" name="Object 69"/>
          <p:cNvGraphicFramePr>
            <a:graphicFrameLocks noChangeAspect="1"/>
          </p:cNvGraphicFramePr>
          <p:nvPr>
            <p:extLst>
              <p:ext uri="{D42A27DB-BD31-4B8C-83A1-F6EECF244321}">
                <p14:modId xmlns:p14="http://schemas.microsoft.com/office/powerpoint/2010/main" val="912549476"/>
              </p:ext>
            </p:extLst>
          </p:nvPr>
        </p:nvGraphicFramePr>
        <p:xfrm>
          <a:off x="1176338" y="1074738"/>
          <a:ext cx="6265862" cy="5067300"/>
        </p:xfrm>
        <a:graphic>
          <a:graphicData uri="http://schemas.openxmlformats.org/presentationml/2006/ole">
            <mc:AlternateContent xmlns:mc="http://schemas.openxmlformats.org/markup-compatibility/2006">
              <mc:Choice xmlns:v="urn:schemas-microsoft-com:vml" Requires="v">
                <p:oleObj spid="_x0000_s2249199" name="Equation" r:id="rId16" imgW="4140200" imgH="3340100" progId="Equation.DSMT4">
                  <p:embed/>
                </p:oleObj>
              </mc:Choice>
              <mc:Fallback>
                <p:oleObj name="Equation" r:id="rId16" imgW="4140200" imgH="3340100" progId="Equation.DSMT4">
                  <p:embed/>
                  <p:pic>
                    <p:nvPicPr>
                      <p:cNvPr id="0" name=""/>
                      <p:cNvPicPr/>
                      <p:nvPr/>
                    </p:nvPicPr>
                    <p:blipFill>
                      <a:blip r:embed="rId17"/>
                      <a:stretch>
                        <a:fillRect/>
                      </a:stretch>
                    </p:blipFill>
                    <p:spPr>
                      <a:xfrm>
                        <a:off x="1176338" y="1074738"/>
                        <a:ext cx="6265862" cy="5067300"/>
                      </a:xfrm>
                      <a:prstGeom prst="rect">
                        <a:avLst/>
                      </a:prstGeom>
                    </p:spPr>
                  </p:pic>
                </p:oleObj>
              </mc:Fallback>
            </mc:AlternateContent>
          </a:graphicData>
        </a:graphic>
      </p:graphicFrame>
    </p:spTree>
    <p:extLst>
      <p:ext uri="{BB962C8B-B14F-4D97-AF65-F5344CB8AC3E}">
        <p14:creationId xmlns:p14="http://schemas.microsoft.com/office/powerpoint/2010/main" val="397924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dissolve">
                                      <p:cBhvr>
                                        <p:cTn id="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96392" y="3382036"/>
            <a:ext cx="4989455" cy="707886"/>
          </a:xfrm>
          <a:prstGeom prst="rect">
            <a:avLst/>
          </a:prstGeom>
          <a:noFill/>
        </p:spPr>
        <p:txBody>
          <a:bodyPr wrap="square" rtlCol="0">
            <a:spAutoFit/>
          </a:bodyPr>
          <a:lstStyle/>
          <a:p>
            <a:r>
              <a:rPr lang="en-US" sz="2000" dirty="0">
                <a:latin typeface="Times New Roman"/>
                <a:cs typeface="Times New Roman"/>
              </a:rPr>
              <a:t>a. continued) Use </a:t>
            </a:r>
            <a:r>
              <a:rPr lang="en-US" sz="2000" dirty="0">
                <a:solidFill>
                  <a:srgbClr val="0000FF"/>
                </a:solidFill>
                <a:latin typeface="Times New Roman"/>
                <a:cs typeface="Times New Roman"/>
              </a:rPr>
              <a:t>Gauss’s Law </a:t>
            </a:r>
            <a:r>
              <a:rPr lang="en-US" sz="2000" dirty="0">
                <a:latin typeface="Times New Roman"/>
                <a:cs typeface="Times New Roman"/>
              </a:rPr>
              <a:t>to derive the </a:t>
            </a:r>
            <a:r>
              <a:rPr lang="en-US" sz="2000" dirty="0">
                <a:solidFill>
                  <a:srgbClr val="0000FF"/>
                </a:solidFill>
                <a:latin typeface="Times New Roman"/>
                <a:cs typeface="Times New Roman"/>
              </a:rPr>
              <a:t>electric field </a:t>
            </a:r>
            <a:r>
              <a:rPr lang="en-US" sz="2000" dirty="0">
                <a:latin typeface="Times New Roman"/>
                <a:cs typeface="Times New Roman"/>
              </a:rPr>
              <a:t>for:</a:t>
            </a:r>
          </a:p>
        </p:txBody>
      </p:sp>
      <p:sp>
        <p:nvSpPr>
          <p:cNvPr id="14"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5"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56.)</a:t>
            </a:r>
          </a:p>
        </p:txBody>
      </p:sp>
      <p:sp>
        <p:nvSpPr>
          <p:cNvPr id="21" name="TextBox 20"/>
          <p:cNvSpPr txBox="1"/>
          <p:nvPr/>
        </p:nvSpPr>
        <p:spPr>
          <a:xfrm>
            <a:off x="716016" y="4145966"/>
            <a:ext cx="576738" cy="400110"/>
          </a:xfrm>
          <a:prstGeom prst="rect">
            <a:avLst/>
          </a:prstGeom>
          <a:noFill/>
        </p:spPr>
        <p:txBody>
          <a:bodyPr wrap="square" rtlCol="0">
            <a:spAutoFit/>
          </a:bodyPr>
          <a:lstStyle/>
          <a:p>
            <a:r>
              <a:rPr lang="en-US" sz="2000" dirty="0">
                <a:latin typeface="Times New Roman"/>
                <a:cs typeface="Times New Roman"/>
              </a:rPr>
              <a:t>iv.)</a:t>
            </a:r>
          </a:p>
        </p:txBody>
      </p:sp>
      <p:graphicFrame>
        <p:nvGraphicFramePr>
          <p:cNvPr id="36" name="Object 35"/>
          <p:cNvGraphicFramePr>
            <a:graphicFrameLocks noChangeAspect="1"/>
          </p:cNvGraphicFramePr>
          <p:nvPr>
            <p:extLst>
              <p:ext uri="{D42A27DB-BD31-4B8C-83A1-F6EECF244321}">
                <p14:modId xmlns:p14="http://schemas.microsoft.com/office/powerpoint/2010/main" val="2033998342"/>
              </p:ext>
            </p:extLst>
          </p:nvPr>
        </p:nvGraphicFramePr>
        <p:xfrm>
          <a:off x="1149879" y="4231482"/>
          <a:ext cx="661988" cy="257175"/>
        </p:xfrm>
        <a:graphic>
          <a:graphicData uri="http://schemas.openxmlformats.org/presentationml/2006/ole">
            <mc:AlternateContent xmlns:mc="http://schemas.openxmlformats.org/markup-compatibility/2006">
              <mc:Choice xmlns:v="urn:schemas-microsoft-com:vml" Requires="v">
                <p:oleObj spid="_x0000_s2252259" name="Equation" r:id="rId4" imgW="393700" imgH="152400" progId="Equation.DSMT4">
                  <p:embed/>
                </p:oleObj>
              </mc:Choice>
              <mc:Fallback>
                <p:oleObj name="Equation" r:id="rId4" imgW="393700" imgH="152400" progId="Equation.DSMT4">
                  <p:embed/>
                  <p:pic>
                    <p:nvPicPr>
                      <p:cNvPr id="0" name=""/>
                      <p:cNvPicPr/>
                      <p:nvPr/>
                    </p:nvPicPr>
                    <p:blipFill>
                      <a:blip r:embed="rId5"/>
                      <a:stretch>
                        <a:fillRect/>
                      </a:stretch>
                    </p:blipFill>
                    <p:spPr>
                      <a:xfrm>
                        <a:off x="1149879" y="4231482"/>
                        <a:ext cx="661988" cy="257175"/>
                      </a:xfrm>
                      <a:prstGeom prst="rect">
                        <a:avLst/>
                      </a:prstGeom>
                    </p:spPr>
                  </p:pic>
                </p:oleObj>
              </mc:Fallback>
            </mc:AlternateContent>
          </a:graphicData>
        </a:graphic>
      </p:graphicFrame>
      <p:sp>
        <p:nvSpPr>
          <p:cNvPr id="39" name="TextBox 38"/>
          <p:cNvSpPr txBox="1"/>
          <p:nvPr/>
        </p:nvSpPr>
        <p:spPr>
          <a:xfrm>
            <a:off x="1032935" y="4694562"/>
            <a:ext cx="3717390" cy="1015663"/>
          </a:xfrm>
          <a:prstGeom prst="rect">
            <a:avLst/>
          </a:prstGeom>
          <a:noFill/>
        </p:spPr>
        <p:txBody>
          <a:bodyPr wrap="square" rtlCol="0">
            <a:spAutoFit/>
          </a:bodyPr>
          <a:lstStyle/>
          <a:p>
            <a:r>
              <a:rPr lang="en-US" sz="2000" dirty="0">
                <a:latin typeface="Times New Roman"/>
                <a:cs typeface="Times New Roman"/>
              </a:rPr>
              <a:t>For a Gaussian surface outside of </a:t>
            </a:r>
            <a:r>
              <a:rPr lang="en-US" sz="2000" i="1" dirty="0">
                <a:latin typeface="Times New Roman"/>
                <a:cs typeface="Times New Roman"/>
              </a:rPr>
              <a:t>3a</a:t>
            </a:r>
            <a:r>
              <a:rPr lang="en-US" sz="2000" dirty="0">
                <a:latin typeface="Times New Roman"/>
                <a:cs typeface="Times New Roman"/>
              </a:rPr>
              <a:t>, the enclosed charge will be zero and E = 0.</a:t>
            </a:r>
          </a:p>
        </p:txBody>
      </p:sp>
      <p:sp>
        <p:nvSpPr>
          <p:cNvPr id="25" name="TextBox 24"/>
          <p:cNvSpPr txBox="1"/>
          <p:nvPr/>
        </p:nvSpPr>
        <p:spPr>
          <a:xfrm>
            <a:off x="449316" y="400982"/>
            <a:ext cx="8402584" cy="1015663"/>
          </a:xfrm>
          <a:prstGeom prst="rect">
            <a:avLst/>
          </a:prstGeom>
          <a:noFill/>
        </p:spPr>
        <p:txBody>
          <a:bodyPr wrap="square" rtlCol="0">
            <a:spAutoFit/>
          </a:bodyPr>
          <a:lstStyle/>
          <a:p>
            <a:r>
              <a:rPr lang="en-US" sz="2000" dirty="0">
                <a:latin typeface="Times New Roman"/>
                <a:cs typeface="Times New Roman"/>
              </a:rPr>
              <a:t>Note:  As a check, if we went all the way out to          , the E-field should be zero as there would be NO net charge enclosed in the Gaussian surface at that radius (+Q on the inside sphere and </a:t>
            </a:r>
            <a:r>
              <a:rPr lang="mr-IN" sz="2000" dirty="0">
                <a:latin typeface="Times New Roman"/>
                <a:cs typeface="Times New Roman"/>
              </a:rPr>
              <a:t>–</a:t>
            </a:r>
            <a:r>
              <a:rPr lang="en-US" sz="2000" dirty="0">
                <a:latin typeface="Times New Roman"/>
                <a:cs typeface="Times New Roman"/>
              </a:rPr>
              <a:t>Q on the outside sphere).  Trying it, we get:</a:t>
            </a:r>
          </a:p>
        </p:txBody>
      </p:sp>
      <p:graphicFrame>
        <p:nvGraphicFramePr>
          <p:cNvPr id="31" name="Object 30"/>
          <p:cNvGraphicFramePr>
            <a:graphicFrameLocks noChangeAspect="1"/>
          </p:cNvGraphicFramePr>
          <p:nvPr>
            <p:extLst>
              <p:ext uri="{D42A27DB-BD31-4B8C-83A1-F6EECF244321}">
                <p14:modId xmlns:p14="http://schemas.microsoft.com/office/powerpoint/2010/main" val="862447611"/>
              </p:ext>
            </p:extLst>
          </p:nvPr>
        </p:nvGraphicFramePr>
        <p:xfrm>
          <a:off x="5391418" y="502582"/>
          <a:ext cx="598487" cy="233363"/>
        </p:xfrm>
        <a:graphic>
          <a:graphicData uri="http://schemas.openxmlformats.org/presentationml/2006/ole">
            <mc:AlternateContent xmlns:mc="http://schemas.openxmlformats.org/markup-compatibility/2006">
              <mc:Choice xmlns:v="urn:schemas-microsoft-com:vml" Requires="v">
                <p:oleObj spid="_x0000_s2252260" name="Equation" r:id="rId6" imgW="393700" imgH="152400" progId="Equation.DSMT4">
                  <p:embed/>
                </p:oleObj>
              </mc:Choice>
              <mc:Fallback>
                <p:oleObj name="Equation" r:id="rId6" imgW="393700" imgH="152400" progId="Equation.DSMT4">
                  <p:embed/>
                  <p:pic>
                    <p:nvPicPr>
                      <p:cNvPr id="0" name=""/>
                      <p:cNvPicPr/>
                      <p:nvPr/>
                    </p:nvPicPr>
                    <p:blipFill>
                      <a:blip r:embed="rId7"/>
                      <a:stretch>
                        <a:fillRect/>
                      </a:stretch>
                    </p:blipFill>
                    <p:spPr>
                      <a:xfrm>
                        <a:off x="5391418" y="502582"/>
                        <a:ext cx="598487" cy="233363"/>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152511731"/>
              </p:ext>
            </p:extLst>
          </p:nvPr>
        </p:nvGraphicFramePr>
        <p:xfrm>
          <a:off x="1032935" y="1603386"/>
          <a:ext cx="4252912" cy="1506538"/>
        </p:xfrm>
        <a:graphic>
          <a:graphicData uri="http://schemas.openxmlformats.org/presentationml/2006/ole">
            <mc:AlternateContent xmlns:mc="http://schemas.openxmlformats.org/markup-compatibility/2006">
              <mc:Choice xmlns:v="urn:schemas-microsoft-com:vml" Requires="v">
                <p:oleObj spid="_x0000_s2252261" name="Equation" r:id="rId8" imgW="2654300" imgH="939800" progId="Equation.DSMT4">
                  <p:embed/>
                </p:oleObj>
              </mc:Choice>
              <mc:Fallback>
                <p:oleObj name="Equation" r:id="rId8" imgW="2654300" imgH="939800" progId="Equation.DSMT4">
                  <p:embed/>
                  <p:pic>
                    <p:nvPicPr>
                      <p:cNvPr id="0" name=""/>
                      <p:cNvPicPr/>
                      <p:nvPr/>
                    </p:nvPicPr>
                    <p:blipFill>
                      <a:blip r:embed="rId9"/>
                      <a:stretch>
                        <a:fillRect/>
                      </a:stretch>
                    </p:blipFill>
                    <p:spPr>
                      <a:xfrm>
                        <a:off x="1032935" y="1603386"/>
                        <a:ext cx="4252912" cy="1506538"/>
                      </a:xfrm>
                      <a:prstGeom prst="rect">
                        <a:avLst/>
                      </a:prstGeom>
                    </p:spPr>
                  </p:pic>
                </p:oleObj>
              </mc:Fallback>
            </mc:AlternateContent>
          </a:graphicData>
        </a:graphic>
      </p:graphicFrame>
      <p:grpSp>
        <p:nvGrpSpPr>
          <p:cNvPr id="3" name="Group 2"/>
          <p:cNvGrpSpPr/>
          <p:nvPr/>
        </p:nvGrpSpPr>
        <p:grpSpPr>
          <a:xfrm>
            <a:off x="5716062" y="2297644"/>
            <a:ext cx="3289300" cy="3289300"/>
            <a:chOff x="5716062" y="2297644"/>
            <a:chExt cx="3289300" cy="3289300"/>
          </a:xfrm>
        </p:grpSpPr>
        <p:sp>
          <p:nvSpPr>
            <p:cNvPr id="40" name="Oval 39"/>
            <p:cNvSpPr/>
            <p:nvPr/>
          </p:nvSpPr>
          <p:spPr>
            <a:xfrm>
              <a:off x="5716062" y="2297644"/>
              <a:ext cx="3289300" cy="3289300"/>
            </a:xfrm>
            <a:prstGeom prst="ellipse">
              <a:avLst/>
            </a:prstGeom>
            <a:noFill/>
            <a:ln w="19050" cmpd="sng">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Arrow Connector 40"/>
            <p:cNvCxnSpPr/>
            <p:nvPr/>
          </p:nvCxnSpPr>
          <p:spPr>
            <a:xfrm flipH="1">
              <a:off x="5826130" y="3944943"/>
              <a:ext cx="1517123" cy="643465"/>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42" name="Object 41"/>
            <p:cNvGraphicFramePr>
              <a:graphicFrameLocks noChangeAspect="1"/>
            </p:cNvGraphicFramePr>
            <p:nvPr>
              <p:extLst>
                <p:ext uri="{D42A27DB-BD31-4B8C-83A1-F6EECF244321}">
                  <p14:modId xmlns:p14="http://schemas.microsoft.com/office/powerpoint/2010/main" val="2078010940"/>
                </p:ext>
              </p:extLst>
            </p:nvPr>
          </p:nvGraphicFramePr>
          <p:xfrm>
            <a:off x="5990703" y="4543369"/>
            <a:ext cx="136525" cy="151193"/>
          </p:xfrm>
          <a:graphic>
            <a:graphicData uri="http://schemas.openxmlformats.org/presentationml/2006/ole">
              <mc:AlternateContent xmlns:mc="http://schemas.openxmlformats.org/markup-compatibility/2006">
                <mc:Choice xmlns:v="urn:schemas-microsoft-com:vml" Requires="v">
                  <p:oleObj spid="_x0000_s2252262" name="Equation" r:id="rId10" imgW="114300" imgH="127000" progId="Equation.DSMT4">
                    <p:embed/>
                  </p:oleObj>
                </mc:Choice>
                <mc:Fallback>
                  <p:oleObj name="Equation" r:id="rId10" imgW="114300" imgH="127000" progId="Equation.DSMT4">
                    <p:embed/>
                    <p:pic>
                      <p:nvPicPr>
                        <p:cNvPr id="0" name=""/>
                        <p:cNvPicPr/>
                        <p:nvPr/>
                      </p:nvPicPr>
                      <p:blipFill>
                        <a:blip r:embed="rId11"/>
                        <a:stretch>
                          <a:fillRect/>
                        </a:stretch>
                      </p:blipFill>
                      <p:spPr>
                        <a:xfrm>
                          <a:off x="5990703" y="4543369"/>
                          <a:ext cx="136525" cy="151193"/>
                        </a:xfrm>
                        <a:prstGeom prst="rect">
                          <a:avLst/>
                        </a:prstGeom>
                      </p:spPr>
                    </p:pic>
                  </p:oleObj>
                </mc:Fallback>
              </mc:AlternateContent>
            </a:graphicData>
          </a:graphic>
        </p:graphicFrame>
      </p:grpSp>
      <p:grpSp>
        <p:nvGrpSpPr>
          <p:cNvPr id="43" name="Group 42"/>
          <p:cNvGrpSpPr/>
          <p:nvPr/>
        </p:nvGrpSpPr>
        <p:grpSpPr>
          <a:xfrm>
            <a:off x="5997053" y="2598743"/>
            <a:ext cx="2705100" cy="2705100"/>
            <a:chOff x="5979055" y="420687"/>
            <a:chExt cx="2705100" cy="2705100"/>
          </a:xfrm>
        </p:grpSpPr>
        <p:sp>
          <p:nvSpPr>
            <p:cNvPr id="44" name="Oval 43"/>
            <p:cNvSpPr/>
            <p:nvPr/>
          </p:nvSpPr>
          <p:spPr>
            <a:xfrm>
              <a:off x="6842655" y="1284287"/>
              <a:ext cx="977900" cy="977900"/>
            </a:xfrm>
            <a:prstGeom prst="ellipse">
              <a:avLst/>
            </a:prstGeom>
            <a:solidFill>
              <a:srgbClr val="3366FF">
                <a:alpha val="21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Donut 44"/>
            <p:cNvSpPr/>
            <p:nvPr/>
          </p:nvSpPr>
          <p:spPr>
            <a:xfrm>
              <a:off x="5979055" y="420687"/>
              <a:ext cx="2705100" cy="2705100"/>
            </a:xfrm>
            <a:prstGeom prst="donut">
              <a:avLst>
                <a:gd name="adj" fmla="val 15607"/>
              </a:avLst>
            </a:prstGeom>
            <a:solidFill>
              <a:srgbClr val="FF0000">
                <a:alpha val="32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46" name="Straight Arrow Connector 45"/>
            <p:cNvCxnSpPr>
              <a:endCxn id="44" idx="7"/>
            </p:cNvCxnSpPr>
            <p:nvPr/>
          </p:nvCxnSpPr>
          <p:spPr>
            <a:xfrm flipV="1">
              <a:off x="7321022" y="1427497"/>
              <a:ext cx="356323" cy="343623"/>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V="1">
              <a:off x="7321022" y="1703387"/>
              <a:ext cx="939800" cy="67734"/>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7321022" y="1771121"/>
              <a:ext cx="1219200" cy="59689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49" name="Object 48"/>
            <p:cNvGraphicFramePr>
              <a:graphicFrameLocks noChangeAspect="1"/>
            </p:cNvGraphicFramePr>
            <p:nvPr>
              <p:extLst>
                <p:ext uri="{D42A27DB-BD31-4B8C-83A1-F6EECF244321}">
                  <p14:modId xmlns:p14="http://schemas.microsoft.com/office/powerpoint/2010/main" val="1220129884"/>
                </p:ext>
              </p:extLst>
            </p:nvPr>
          </p:nvGraphicFramePr>
          <p:xfrm>
            <a:off x="7371822" y="1452897"/>
            <a:ext cx="136525" cy="151193"/>
          </p:xfrm>
          <a:graphic>
            <a:graphicData uri="http://schemas.openxmlformats.org/presentationml/2006/ole">
              <mc:AlternateContent xmlns:mc="http://schemas.openxmlformats.org/markup-compatibility/2006">
                <mc:Choice xmlns:v="urn:schemas-microsoft-com:vml" Requires="v">
                  <p:oleObj spid="_x0000_s2252263" name="Equation" r:id="rId12" imgW="114300" imgH="127000" progId="Equation.DSMT4">
                    <p:embed/>
                  </p:oleObj>
                </mc:Choice>
                <mc:Fallback>
                  <p:oleObj name="Equation" r:id="rId12" imgW="114300" imgH="127000" progId="Equation.DSMT4">
                    <p:embed/>
                    <p:pic>
                      <p:nvPicPr>
                        <p:cNvPr id="0" name=""/>
                        <p:cNvPicPr/>
                        <p:nvPr/>
                      </p:nvPicPr>
                      <p:blipFill>
                        <a:blip r:embed="rId13"/>
                        <a:stretch>
                          <a:fillRect/>
                        </a:stretch>
                      </p:blipFill>
                      <p:spPr>
                        <a:xfrm>
                          <a:off x="7371822" y="1452897"/>
                          <a:ext cx="136525" cy="151193"/>
                        </a:xfrm>
                        <a:prstGeom prst="rect">
                          <a:avLst/>
                        </a:prstGeom>
                      </p:spPr>
                    </p:pic>
                  </p:oleObj>
                </mc:Fallback>
              </mc:AlternateContent>
            </a:graphicData>
          </a:graphic>
        </p:graphicFrame>
        <p:graphicFrame>
          <p:nvGraphicFramePr>
            <p:cNvPr id="50" name="Object 49"/>
            <p:cNvGraphicFramePr>
              <a:graphicFrameLocks noChangeAspect="1"/>
            </p:cNvGraphicFramePr>
            <p:nvPr>
              <p:extLst>
                <p:ext uri="{D42A27DB-BD31-4B8C-83A1-F6EECF244321}">
                  <p14:modId xmlns:p14="http://schemas.microsoft.com/office/powerpoint/2010/main" val="2099318933"/>
                </p:ext>
              </p:extLst>
            </p:nvPr>
          </p:nvGraphicFramePr>
          <p:xfrm>
            <a:off x="7836430" y="1520824"/>
            <a:ext cx="227012" cy="182563"/>
          </p:xfrm>
          <a:graphic>
            <a:graphicData uri="http://schemas.openxmlformats.org/presentationml/2006/ole">
              <mc:AlternateContent xmlns:mc="http://schemas.openxmlformats.org/markup-compatibility/2006">
                <mc:Choice xmlns:v="urn:schemas-microsoft-com:vml" Requires="v">
                  <p:oleObj spid="_x0000_s2252264" name="Equation" r:id="rId14" imgW="190500" imgH="152400" progId="Equation.DSMT4">
                    <p:embed/>
                  </p:oleObj>
                </mc:Choice>
                <mc:Fallback>
                  <p:oleObj name="Equation" r:id="rId14" imgW="190500" imgH="152400" progId="Equation.DSMT4">
                    <p:embed/>
                    <p:pic>
                      <p:nvPicPr>
                        <p:cNvPr id="0" name=""/>
                        <p:cNvPicPr/>
                        <p:nvPr/>
                      </p:nvPicPr>
                      <p:blipFill>
                        <a:blip r:embed="rId15"/>
                        <a:stretch>
                          <a:fillRect/>
                        </a:stretch>
                      </p:blipFill>
                      <p:spPr>
                        <a:xfrm>
                          <a:off x="7836430" y="1520824"/>
                          <a:ext cx="227012" cy="182563"/>
                        </a:xfrm>
                        <a:prstGeom prst="rect">
                          <a:avLst/>
                        </a:prstGeom>
                      </p:spPr>
                    </p:pic>
                  </p:oleObj>
                </mc:Fallback>
              </mc:AlternateContent>
            </a:graphicData>
          </a:graphic>
        </p:graphicFrame>
        <p:graphicFrame>
          <p:nvGraphicFramePr>
            <p:cNvPr id="51" name="Object 50"/>
            <p:cNvGraphicFramePr>
              <a:graphicFrameLocks noChangeAspect="1"/>
            </p:cNvGraphicFramePr>
            <p:nvPr>
              <p:extLst>
                <p:ext uri="{D42A27DB-BD31-4B8C-83A1-F6EECF244321}">
                  <p14:modId xmlns:p14="http://schemas.microsoft.com/office/powerpoint/2010/main" val="554027585"/>
                </p:ext>
              </p:extLst>
            </p:nvPr>
          </p:nvGraphicFramePr>
          <p:xfrm>
            <a:off x="8260822" y="2001501"/>
            <a:ext cx="227012" cy="182563"/>
          </p:xfrm>
          <a:graphic>
            <a:graphicData uri="http://schemas.openxmlformats.org/presentationml/2006/ole">
              <mc:AlternateContent xmlns:mc="http://schemas.openxmlformats.org/markup-compatibility/2006">
                <mc:Choice xmlns:v="urn:schemas-microsoft-com:vml" Requires="v">
                  <p:oleObj spid="_x0000_s2252265" name="Equation" r:id="rId16" imgW="190500" imgH="152400" progId="Equation.DSMT4">
                    <p:embed/>
                  </p:oleObj>
                </mc:Choice>
                <mc:Fallback>
                  <p:oleObj name="Equation" r:id="rId16" imgW="190500" imgH="152400" progId="Equation.DSMT4">
                    <p:embed/>
                    <p:pic>
                      <p:nvPicPr>
                        <p:cNvPr id="0" name=""/>
                        <p:cNvPicPr/>
                        <p:nvPr/>
                      </p:nvPicPr>
                      <p:blipFill>
                        <a:blip r:embed="rId17"/>
                        <a:stretch>
                          <a:fillRect/>
                        </a:stretch>
                      </p:blipFill>
                      <p:spPr>
                        <a:xfrm>
                          <a:off x="8260822" y="2001501"/>
                          <a:ext cx="227012" cy="182563"/>
                        </a:xfrm>
                        <a:prstGeom prst="rect">
                          <a:avLst/>
                        </a:prstGeom>
                      </p:spPr>
                    </p:pic>
                  </p:oleObj>
                </mc:Fallback>
              </mc:AlternateContent>
            </a:graphicData>
          </a:graphic>
        </p:graphicFrame>
        <p:graphicFrame>
          <p:nvGraphicFramePr>
            <p:cNvPr id="52" name="Object 51"/>
            <p:cNvGraphicFramePr>
              <a:graphicFrameLocks noChangeAspect="1"/>
            </p:cNvGraphicFramePr>
            <p:nvPr>
              <p:extLst>
                <p:ext uri="{D42A27DB-BD31-4B8C-83A1-F6EECF244321}">
                  <p14:modId xmlns:p14="http://schemas.microsoft.com/office/powerpoint/2010/main" val="3414508941"/>
                </p:ext>
              </p:extLst>
            </p:nvPr>
          </p:nvGraphicFramePr>
          <p:xfrm>
            <a:off x="6912505" y="1337009"/>
            <a:ext cx="166687" cy="180975"/>
          </p:xfrm>
          <a:graphic>
            <a:graphicData uri="http://schemas.openxmlformats.org/presentationml/2006/ole">
              <mc:AlternateContent xmlns:mc="http://schemas.openxmlformats.org/markup-compatibility/2006">
                <mc:Choice xmlns:v="urn:schemas-microsoft-com:vml" Requires="v">
                  <p:oleObj spid="_x0000_s2252266" name="Equation" r:id="rId18" imgW="139700" imgH="152400" progId="Equation.DSMT4">
                    <p:embed/>
                  </p:oleObj>
                </mc:Choice>
                <mc:Fallback>
                  <p:oleObj name="Equation" r:id="rId18" imgW="139700" imgH="152400" progId="Equation.DSMT4">
                    <p:embed/>
                    <p:pic>
                      <p:nvPicPr>
                        <p:cNvPr id="0" name=""/>
                        <p:cNvPicPr/>
                        <p:nvPr/>
                      </p:nvPicPr>
                      <p:blipFill>
                        <a:blip r:embed="rId19"/>
                        <a:stretch>
                          <a:fillRect/>
                        </a:stretch>
                      </p:blipFill>
                      <p:spPr>
                        <a:xfrm>
                          <a:off x="6912505" y="1337009"/>
                          <a:ext cx="166687" cy="180975"/>
                        </a:xfrm>
                        <a:prstGeom prst="rect">
                          <a:avLst/>
                        </a:prstGeom>
                      </p:spPr>
                    </p:pic>
                  </p:oleObj>
                </mc:Fallback>
              </mc:AlternateContent>
            </a:graphicData>
          </a:graphic>
        </p:graphicFrame>
        <p:graphicFrame>
          <p:nvGraphicFramePr>
            <p:cNvPr id="53" name="Object 52"/>
            <p:cNvGraphicFramePr>
              <a:graphicFrameLocks noChangeAspect="1"/>
            </p:cNvGraphicFramePr>
            <p:nvPr>
              <p:extLst>
                <p:ext uri="{D42A27DB-BD31-4B8C-83A1-F6EECF244321}">
                  <p14:modId xmlns:p14="http://schemas.microsoft.com/office/powerpoint/2010/main" val="2385752885"/>
                </p:ext>
              </p:extLst>
            </p:nvPr>
          </p:nvGraphicFramePr>
          <p:xfrm>
            <a:off x="6745818" y="949325"/>
            <a:ext cx="166687" cy="180975"/>
          </p:xfrm>
          <a:graphic>
            <a:graphicData uri="http://schemas.openxmlformats.org/presentationml/2006/ole">
              <mc:AlternateContent xmlns:mc="http://schemas.openxmlformats.org/markup-compatibility/2006">
                <mc:Choice xmlns:v="urn:schemas-microsoft-com:vml" Requires="v">
                  <p:oleObj spid="_x0000_s2252267" name="Equation" r:id="rId20" imgW="139700" imgH="152400" progId="Equation.DSMT4">
                    <p:embed/>
                  </p:oleObj>
                </mc:Choice>
                <mc:Fallback>
                  <p:oleObj name="Equation" r:id="rId20" imgW="139700" imgH="152400" progId="Equation.DSMT4">
                    <p:embed/>
                    <p:pic>
                      <p:nvPicPr>
                        <p:cNvPr id="0" name=""/>
                        <p:cNvPicPr/>
                        <p:nvPr/>
                      </p:nvPicPr>
                      <p:blipFill>
                        <a:blip r:embed="rId21"/>
                        <a:stretch>
                          <a:fillRect/>
                        </a:stretch>
                      </p:blipFill>
                      <p:spPr>
                        <a:xfrm>
                          <a:off x="6745818" y="949325"/>
                          <a:ext cx="166687" cy="180975"/>
                        </a:xfrm>
                        <a:prstGeom prst="rect">
                          <a:avLst/>
                        </a:prstGeom>
                      </p:spPr>
                    </p:pic>
                  </p:oleObj>
                </mc:Fallback>
              </mc:AlternateContent>
            </a:graphicData>
          </a:graphic>
        </p:graphicFrame>
      </p:grpSp>
    </p:spTree>
    <p:extLst>
      <p:ext uri="{BB962C8B-B14F-4D97-AF65-F5344CB8AC3E}">
        <p14:creationId xmlns:p14="http://schemas.microsoft.com/office/powerpoint/2010/main" val="225887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dissolve">
                                      <p:cBhvr>
                                        <p:cTn id="15" dur="500"/>
                                        <p:tgtEl>
                                          <p:spTgt spid="21"/>
                                        </p:tgtEl>
                                      </p:cBhvr>
                                    </p:animEffect>
                                  </p:childTnLst>
                                </p:cTn>
                              </p:par>
                              <p:par>
                                <p:cTn id="16" presetID="9" presetClass="entr" presetSubtype="0"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dissolve">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dissolv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dissolve">
                                      <p:cBhvr>
                                        <p:cTn id="2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9"/>
          <p:cNvSpPr>
            <a:spLocks noGrp="1" noChangeArrowheads="1"/>
          </p:cNvSpPr>
          <p:nvPr>
            <p:ph type="title"/>
          </p:nvPr>
        </p:nvSpPr>
        <p:spPr>
          <a:xfrm>
            <a:off x="0" y="0"/>
            <a:ext cx="9144000" cy="685800"/>
          </a:xfrm>
          <a:noFill/>
        </p:spPr>
        <p:txBody>
          <a:bodyPr>
            <a:normAutofit/>
          </a:bodyPr>
          <a:lstStyle/>
          <a:p>
            <a:pPr algn="l"/>
            <a:r>
              <a:rPr lang="en-US" sz="2800" b="1" dirty="0">
                <a:solidFill>
                  <a:srgbClr val="FF0000"/>
                </a:solidFill>
                <a:latin typeface="Apple Chancery"/>
                <a:ea typeface="ＭＳ Ｐゴシック" charset="0"/>
                <a:cs typeface="Apple Chancery"/>
              </a:rPr>
              <a:t>Example 4 </a:t>
            </a:r>
            <a:r>
              <a:rPr lang="en-US" sz="2000" dirty="0">
                <a:latin typeface="Times New Roman"/>
                <a:ea typeface="ＭＳ Ｐゴシック" charset="0"/>
                <a:cs typeface="Times New Roman"/>
              </a:rPr>
              <a:t>(courtesy of Mr. White)</a:t>
            </a:r>
          </a:p>
        </p:txBody>
      </p:sp>
      <p:sp>
        <p:nvSpPr>
          <p:cNvPr id="23555" name="Rectangle 10"/>
          <p:cNvSpPr>
            <a:spLocks noChangeArrowheads="1"/>
          </p:cNvSpPr>
          <p:nvPr/>
        </p:nvSpPr>
        <p:spPr bwMode="auto">
          <a:xfrm>
            <a:off x="152400" y="762000"/>
            <a:ext cx="87630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20000"/>
              </a:spcBef>
            </a:pPr>
            <a:r>
              <a:rPr lang="en-US" sz="2400" dirty="0">
                <a:latin typeface="Times New Roman"/>
                <a:cs typeface="Times New Roman"/>
              </a:rPr>
              <a:t>Is the electric charge in each of these situations in a position of </a:t>
            </a:r>
            <a:r>
              <a:rPr lang="en-US" sz="2400" i="1" dirty="0">
                <a:latin typeface="Times New Roman"/>
                <a:cs typeface="Times New Roman"/>
              </a:rPr>
              <a:t>high</a:t>
            </a:r>
            <a:r>
              <a:rPr lang="en-US" sz="2400" dirty="0">
                <a:latin typeface="Times New Roman"/>
                <a:cs typeface="Times New Roman"/>
              </a:rPr>
              <a:t> </a:t>
            </a:r>
            <a:r>
              <a:rPr lang="en-US" sz="2400" dirty="0" err="1">
                <a:latin typeface="Times New Roman"/>
                <a:cs typeface="Times New Roman"/>
              </a:rPr>
              <a:t>U</a:t>
            </a:r>
            <a:r>
              <a:rPr lang="en-US" sz="2400" baseline="-25000" dirty="0" err="1">
                <a:latin typeface="Times New Roman"/>
                <a:cs typeface="Times New Roman"/>
              </a:rPr>
              <a:t>e</a:t>
            </a:r>
            <a:r>
              <a:rPr lang="en-US" sz="2400" dirty="0">
                <a:latin typeface="Times New Roman"/>
                <a:cs typeface="Times New Roman"/>
              </a:rPr>
              <a:t> or </a:t>
            </a:r>
            <a:r>
              <a:rPr lang="en-US" sz="2400" i="1" dirty="0">
                <a:latin typeface="Times New Roman"/>
                <a:cs typeface="Times New Roman"/>
              </a:rPr>
              <a:t>low</a:t>
            </a:r>
            <a:r>
              <a:rPr lang="en-US" sz="2400" dirty="0">
                <a:latin typeface="Times New Roman"/>
                <a:cs typeface="Times New Roman"/>
              </a:rPr>
              <a:t> </a:t>
            </a:r>
            <a:r>
              <a:rPr lang="en-US" sz="2400" dirty="0" err="1">
                <a:latin typeface="Times New Roman"/>
                <a:cs typeface="Times New Roman"/>
              </a:rPr>
              <a:t>U</a:t>
            </a:r>
            <a:r>
              <a:rPr lang="en-US" sz="2400" baseline="-25000" dirty="0" err="1">
                <a:latin typeface="Times New Roman"/>
                <a:cs typeface="Times New Roman"/>
              </a:rPr>
              <a:t>e</a:t>
            </a:r>
            <a:r>
              <a:rPr lang="en-US" sz="2400" dirty="0">
                <a:latin typeface="Times New Roman"/>
                <a:cs typeface="Times New Roman"/>
              </a:rPr>
              <a:t>?</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8600" y="1828800"/>
            <a:ext cx="2565400" cy="290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49700"/>
            <a:ext cx="2565400" cy="290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1905000"/>
            <a:ext cx="2425700"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3733800"/>
            <a:ext cx="2425700"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1" name="TextBox 43"/>
          <p:cNvSpPr txBox="1">
            <a:spLocks noChangeArrowheads="1"/>
          </p:cNvSpPr>
          <p:nvPr/>
        </p:nvSpPr>
        <p:spPr bwMode="auto">
          <a:xfrm>
            <a:off x="8719662" y="6472238"/>
            <a:ext cx="318973"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6.)</a:t>
            </a:r>
          </a:p>
        </p:txBody>
      </p:sp>
    </p:spTree>
    <p:extLst>
      <p:ext uri="{BB962C8B-B14F-4D97-AF65-F5344CB8AC3E}">
        <p14:creationId xmlns:p14="http://schemas.microsoft.com/office/powerpoint/2010/main" val="23754879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96392" y="422936"/>
            <a:ext cx="4989455" cy="1015663"/>
          </a:xfrm>
          <a:prstGeom prst="rect">
            <a:avLst/>
          </a:prstGeom>
          <a:noFill/>
        </p:spPr>
        <p:txBody>
          <a:bodyPr wrap="square" rtlCol="0">
            <a:spAutoFit/>
          </a:bodyPr>
          <a:lstStyle/>
          <a:p>
            <a:r>
              <a:rPr lang="en-US" sz="2000" dirty="0">
                <a:latin typeface="Times New Roman"/>
                <a:cs typeface="Times New Roman"/>
              </a:rPr>
              <a:t>b.) What is the </a:t>
            </a:r>
            <a:r>
              <a:rPr lang="en-US" sz="2000" dirty="0">
                <a:solidFill>
                  <a:srgbClr val="0000FF"/>
                </a:solidFill>
                <a:latin typeface="Times New Roman"/>
                <a:cs typeface="Times New Roman"/>
              </a:rPr>
              <a:t>electric potential </a:t>
            </a:r>
            <a:r>
              <a:rPr lang="en-US" sz="2000" dirty="0">
                <a:latin typeface="Times New Roman"/>
                <a:cs typeface="Times New Roman"/>
              </a:rPr>
              <a:t>at the outside edge of the outer shell (i.e., at          )?  Explain your response.</a:t>
            </a:r>
          </a:p>
        </p:txBody>
      </p:sp>
      <p:sp>
        <p:nvSpPr>
          <p:cNvPr id="14"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5"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57.)</a:t>
            </a:r>
          </a:p>
        </p:txBody>
      </p:sp>
      <p:grpSp>
        <p:nvGrpSpPr>
          <p:cNvPr id="3" name="Group 2"/>
          <p:cNvGrpSpPr/>
          <p:nvPr/>
        </p:nvGrpSpPr>
        <p:grpSpPr>
          <a:xfrm>
            <a:off x="5997053" y="300043"/>
            <a:ext cx="2705100" cy="2705100"/>
            <a:chOff x="5997053" y="2598743"/>
            <a:chExt cx="2705100" cy="2705100"/>
          </a:xfrm>
        </p:grpSpPr>
        <p:sp>
          <p:nvSpPr>
            <p:cNvPr id="44" name="Oval 43"/>
            <p:cNvSpPr/>
            <p:nvPr/>
          </p:nvSpPr>
          <p:spPr>
            <a:xfrm>
              <a:off x="6860653" y="3462343"/>
              <a:ext cx="977900" cy="977900"/>
            </a:xfrm>
            <a:prstGeom prst="ellipse">
              <a:avLst/>
            </a:prstGeom>
            <a:solidFill>
              <a:srgbClr val="3366FF">
                <a:alpha val="21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Donut 44"/>
            <p:cNvSpPr/>
            <p:nvPr/>
          </p:nvSpPr>
          <p:spPr>
            <a:xfrm>
              <a:off x="5997053" y="2598743"/>
              <a:ext cx="2705100" cy="2705100"/>
            </a:xfrm>
            <a:prstGeom prst="donut">
              <a:avLst>
                <a:gd name="adj" fmla="val 15607"/>
              </a:avLst>
            </a:prstGeom>
            <a:solidFill>
              <a:srgbClr val="FF0000">
                <a:alpha val="32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46" name="Straight Arrow Connector 45"/>
            <p:cNvCxnSpPr>
              <a:endCxn id="44" idx="7"/>
            </p:cNvCxnSpPr>
            <p:nvPr/>
          </p:nvCxnSpPr>
          <p:spPr>
            <a:xfrm flipV="1">
              <a:off x="7339020" y="3605553"/>
              <a:ext cx="356323" cy="343623"/>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V="1">
              <a:off x="7339020" y="3881443"/>
              <a:ext cx="939800" cy="67734"/>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7339020" y="3949177"/>
              <a:ext cx="1219200" cy="59689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49" name="Object 48"/>
            <p:cNvGraphicFramePr>
              <a:graphicFrameLocks noChangeAspect="1"/>
            </p:cNvGraphicFramePr>
            <p:nvPr>
              <p:extLst>
                <p:ext uri="{D42A27DB-BD31-4B8C-83A1-F6EECF244321}">
                  <p14:modId xmlns:p14="http://schemas.microsoft.com/office/powerpoint/2010/main" val="3603764027"/>
                </p:ext>
              </p:extLst>
            </p:nvPr>
          </p:nvGraphicFramePr>
          <p:xfrm>
            <a:off x="7389820" y="3630953"/>
            <a:ext cx="136525" cy="151193"/>
          </p:xfrm>
          <a:graphic>
            <a:graphicData uri="http://schemas.openxmlformats.org/presentationml/2006/ole">
              <mc:AlternateContent xmlns:mc="http://schemas.openxmlformats.org/markup-compatibility/2006">
                <mc:Choice xmlns:v="urn:schemas-microsoft-com:vml" Requires="v">
                  <p:oleObj spid="_x0000_s2327801" name="Equation" r:id="rId4" imgW="114300" imgH="127000" progId="Equation.DSMT4">
                    <p:embed/>
                  </p:oleObj>
                </mc:Choice>
                <mc:Fallback>
                  <p:oleObj name="Equation" r:id="rId4" imgW="114300" imgH="127000" progId="Equation.DSMT4">
                    <p:embed/>
                    <p:pic>
                      <p:nvPicPr>
                        <p:cNvPr id="0" name=""/>
                        <p:cNvPicPr/>
                        <p:nvPr/>
                      </p:nvPicPr>
                      <p:blipFill>
                        <a:blip r:embed="rId5"/>
                        <a:stretch>
                          <a:fillRect/>
                        </a:stretch>
                      </p:blipFill>
                      <p:spPr>
                        <a:xfrm>
                          <a:off x="7389820" y="3630953"/>
                          <a:ext cx="136525" cy="151193"/>
                        </a:xfrm>
                        <a:prstGeom prst="rect">
                          <a:avLst/>
                        </a:prstGeom>
                      </p:spPr>
                    </p:pic>
                  </p:oleObj>
                </mc:Fallback>
              </mc:AlternateContent>
            </a:graphicData>
          </a:graphic>
        </p:graphicFrame>
        <p:graphicFrame>
          <p:nvGraphicFramePr>
            <p:cNvPr id="50" name="Object 49"/>
            <p:cNvGraphicFramePr>
              <a:graphicFrameLocks noChangeAspect="1"/>
            </p:cNvGraphicFramePr>
            <p:nvPr>
              <p:extLst>
                <p:ext uri="{D42A27DB-BD31-4B8C-83A1-F6EECF244321}">
                  <p14:modId xmlns:p14="http://schemas.microsoft.com/office/powerpoint/2010/main" val="285897415"/>
                </p:ext>
              </p:extLst>
            </p:nvPr>
          </p:nvGraphicFramePr>
          <p:xfrm>
            <a:off x="7854428" y="3698880"/>
            <a:ext cx="227012" cy="182563"/>
          </p:xfrm>
          <a:graphic>
            <a:graphicData uri="http://schemas.openxmlformats.org/presentationml/2006/ole">
              <mc:AlternateContent xmlns:mc="http://schemas.openxmlformats.org/markup-compatibility/2006">
                <mc:Choice xmlns:v="urn:schemas-microsoft-com:vml" Requires="v">
                  <p:oleObj spid="_x0000_s2327802" name="Equation" r:id="rId6" imgW="190500" imgH="152400" progId="Equation.DSMT4">
                    <p:embed/>
                  </p:oleObj>
                </mc:Choice>
                <mc:Fallback>
                  <p:oleObj name="Equation" r:id="rId6" imgW="190500" imgH="152400" progId="Equation.DSMT4">
                    <p:embed/>
                    <p:pic>
                      <p:nvPicPr>
                        <p:cNvPr id="0" name=""/>
                        <p:cNvPicPr/>
                        <p:nvPr/>
                      </p:nvPicPr>
                      <p:blipFill>
                        <a:blip r:embed="rId7"/>
                        <a:stretch>
                          <a:fillRect/>
                        </a:stretch>
                      </p:blipFill>
                      <p:spPr>
                        <a:xfrm>
                          <a:off x="7854428" y="3698880"/>
                          <a:ext cx="227012" cy="182563"/>
                        </a:xfrm>
                        <a:prstGeom prst="rect">
                          <a:avLst/>
                        </a:prstGeom>
                      </p:spPr>
                    </p:pic>
                  </p:oleObj>
                </mc:Fallback>
              </mc:AlternateContent>
            </a:graphicData>
          </a:graphic>
        </p:graphicFrame>
        <p:graphicFrame>
          <p:nvGraphicFramePr>
            <p:cNvPr id="51" name="Object 50"/>
            <p:cNvGraphicFramePr>
              <a:graphicFrameLocks noChangeAspect="1"/>
            </p:cNvGraphicFramePr>
            <p:nvPr>
              <p:extLst>
                <p:ext uri="{D42A27DB-BD31-4B8C-83A1-F6EECF244321}">
                  <p14:modId xmlns:p14="http://schemas.microsoft.com/office/powerpoint/2010/main" val="3225254398"/>
                </p:ext>
              </p:extLst>
            </p:nvPr>
          </p:nvGraphicFramePr>
          <p:xfrm>
            <a:off x="8278820" y="4179557"/>
            <a:ext cx="227012" cy="182563"/>
          </p:xfrm>
          <a:graphic>
            <a:graphicData uri="http://schemas.openxmlformats.org/presentationml/2006/ole">
              <mc:AlternateContent xmlns:mc="http://schemas.openxmlformats.org/markup-compatibility/2006">
                <mc:Choice xmlns:v="urn:schemas-microsoft-com:vml" Requires="v">
                  <p:oleObj spid="_x0000_s2327803" name="Equation" r:id="rId8" imgW="190500" imgH="152400" progId="Equation.DSMT4">
                    <p:embed/>
                  </p:oleObj>
                </mc:Choice>
                <mc:Fallback>
                  <p:oleObj name="Equation" r:id="rId8" imgW="190500" imgH="152400" progId="Equation.DSMT4">
                    <p:embed/>
                    <p:pic>
                      <p:nvPicPr>
                        <p:cNvPr id="0" name=""/>
                        <p:cNvPicPr/>
                        <p:nvPr/>
                      </p:nvPicPr>
                      <p:blipFill>
                        <a:blip r:embed="rId9"/>
                        <a:stretch>
                          <a:fillRect/>
                        </a:stretch>
                      </p:blipFill>
                      <p:spPr>
                        <a:xfrm>
                          <a:off x="8278820" y="4179557"/>
                          <a:ext cx="227012" cy="182563"/>
                        </a:xfrm>
                        <a:prstGeom prst="rect">
                          <a:avLst/>
                        </a:prstGeom>
                      </p:spPr>
                    </p:pic>
                  </p:oleObj>
                </mc:Fallback>
              </mc:AlternateContent>
            </a:graphicData>
          </a:graphic>
        </p:graphicFrame>
        <p:graphicFrame>
          <p:nvGraphicFramePr>
            <p:cNvPr id="52" name="Object 51"/>
            <p:cNvGraphicFramePr>
              <a:graphicFrameLocks noChangeAspect="1"/>
            </p:cNvGraphicFramePr>
            <p:nvPr>
              <p:extLst>
                <p:ext uri="{D42A27DB-BD31-4B8C-83A1-F6EECF244321}">
                  <p14:modId xmlns:p14="http://schemas.microsoft.com/office/powerpoint/2010/main" val="3847407437"/>
                </p:ext>
              </p:extLst>
            </p:nvPr>
          </p:nvGraphicFramePr>
          <p:xfrm>
            <a:off x="6930503" y="3515065"/>
            <a:ext cx="166687" cy="180975"/>
          </p:xfrm>
          <a:graphic>
            <a:graphicData uri="http://schemas.openxmlformats.org/presentationml/2006/ole">
              <mc:AlternateContent xmlns:mc="http://schemas.openxmlformats.org/markup-compatibility/2006">
                <mc:Choice xmlns:v="urn:schemas-microsoft-com:vml" Requires="v">
                  <p:oleObj spid="_x0000_s2327804" name="Equation" r:id="rId10" imgW="139700" imgH="152400" progId="Equation.DSMT4">
                    <p:embed/>
                  </p:oleObj>
                </mc:Choice>
                <mc:Fallback>
                  <p:oleObj name="Equation" r:id="rId10" imgW="139700" imgH="152400" progId="Equation.DSMT4">
                    <p:embed/>
                    <p:pic>
                      <p:nvPicPr>
                        <p:cNvPr id="0" name=""/>
                        <p:cNvPicPr/>
                        <p:nvPr/>
                      </p:nvPicPr>
                      <p:blipFill>
                        <a:blip r:embed="rId11"/>
                        <a:stretch>
                          <a:fillRect/>
                        </a:stretch>
                      </p:blipFill>
                      <p:spPr>
                        <a:xfrm>
                          <a:off x="6930503" y="3515065"/>
                          <a:ext cx="166687" cy="180975"/>
                        </a:xfrm>
                        <a:prstGeom prst="rect">
                          <a:avLst/>
                        </a:prstGeom>
                      </p:spPr>
                    </p:pic>
                  </p:oleObj>
                </mc:Fallback>
              </mc:AlternateContent>
            </a:graphicData>
          </a:graphic>
        </p:graphicFrame>
        <p:graphicFrame>
          <p:nvGraphicFramePr>
            <p:cNvPr id="53" name="Object 52"/>
            <p:cNvGraphicFramePr>
              <a:graphicFrameLocks noChangeAspect="1"/>
            </p:cNvGraphicFramePr>
            <p:nvPr>
              <p:extLst>
                <p:ext uri="{D42A27DB-BD31-4B8C-83A1-F6EECF244321}">
                  <p14:modId xmlns:p14="http://schemas.microsoft.com/office/powerpoint/2010/main" val="228786823"/>
                </p:ext>
              </p:extLst>
            </p:nvPr>
          </p:nvGraphicFramePr>
          <p:xfrm>
            <a:off x="6763816" y="3127381"/>
            <a:ext cx="166687" cy="180975"/>
          </p:xfrm>
          <a:graphic>
            <a:graphicData uri="http://schemas.openxmlformats.org/presentationml/2006/ole">
              <mc:AlternateContent xmlns:mc="http://schemas.openxmlformats.org/markup-compatibility/2006">
                <mc:Choice xmlns:v="urn:schemas-microsoft-com:vml" Requires="v">
                  <p:oleObj spid="_x0000_s2327805" name="Equation" r:id="rId12" imgW="139700" imgH="152400" progId="Equation.DSMT4">
                    <p:embed/>
                  </p:oleObj>
                </mc:Choice>
                <mc:Fallback>
                  <p:oleObj name="Equation" r:id="rId12" imgW="139700" imgH="152400" progId="Equation.DSMT4">
                    <p:embed/>
                    <p:pic>
                      <p:nvPicPr>
                        <p:cNvPr id="0" name=""/>
                        <p:cNvPicPr/>
                        <p:nvPr/>
                      </p:nvPicPr>
                      <p:blipFill>
                        <a:blip r:embed="rId13"/>
                        <a:stretch>
                          <a:fillRect/>
                        </a:stretch>
                      </p:blipFill>
                      <p:spPr>
                        <a:xfrm>
                          <a:off x="6763816" y="3127381"/>
                          <a:ext cx="166687" cy="180975"/>
                        </a:xfrm>
                        <a:prstGeom prst="rect">
                          <a:avLst/>
                        </a:prstGeom>
                      </p:spPr>
                    </p:pic>
                  </p:oleObj>
                </mc:Fallback>
              </mc:AlternateContent>
            </a:graphicData>
          </a:graphic>
        </p:graphicFrame>
      </p:grpSp>
      <p:graphicFrame>
        <p:nvGraphicFramePr>
          <p:cNvPr id="27" name="Object 26"/>
          <p:cNvGraphicFramePr>
            <a:graphicFrameLocks noChangeAspect="1"/>
          </p:cNvGraphicFramePr>
          <p:nvPr>
            <p:extLst>
              <p:ext uri="{D42A27DB-BD31-4B8C-83A1-F6EECF244321}">
                <p14:modId xmlns:p14="http://schemas.microsoft.com/office/powerpoint/2010/main" val="3796361932"/>
              </p:ext>
            </p:extLst>
          </p:nvPr>
        </p:nvGraphicFramePr>
        <p:xfrm>
          <a:off x="3486418" y="828681"/>
          <a:ext cx="598487" cy="233363"/>
        </p:xfrm>
        <a:graphic>
          <a:graphicData uri="http://schemas.openxmlformats.org/presentationml/2006/ole">
            <mc:AlternateContent xmlns:mc="http://schemas.openxmlformats.org/markup-compatibility/2006">
              <mc:Choice xmlns:v="urn:schemas-microsoft-com:vml" Requires="v">
                <p:oleObj spid="_x0000_s2327806" name="Equation" r:id="rId14" imgW="393700" imgH="152400" progId="Equation.DSMT4">
                  <p:embed/>
                </p:oleObj>
              </mc:Choice>
              <mc:Fallback>
                <p:oleObj name="Equation" r:id="rId14" imgW="393700" imgH="152400" progId="Equation.DSMT4">
                  <p:embed/>
                  <p:pic>
                    <p:nvPicPr>
                      <p:cNvPr id="0" name=""/>
                      <p:cNvPicPr/>
                      <p:nvPr/>
                    </p:nvPicPr>
                    <p:blipFill>
                      <a:blip r:embed="rId15"/>
                      <a:stretch>
                        <a:fillRect/>
                      </a:stretch>
                    </p:blipFill>
                    <p:spPr>
                      <a:xfrm>
                        <a:off x="3486418" y="828681"/>
                        <a:ext cx="598487" cy="233363"/>
                      </a:xfrm>
                      <a:prstGeom prst="rect">
                        <a:avLst/>
                      </a:prstGeom>
                    </p:spPr>
                  </p:pic>
                </p:oleObj>
              </mc:Fallback>
            </mc:AlternateContent>
          </a:graphicData>
        </a:graphic>
      </p:graphicFrame>
      <p:grpSp>
        <p:nvGrpSpPr>
          <p:cNvPr id="5" name="Group 4"/>
          <p:cNvGrpSpPr/>
          <p:nvPr/>
        </p:nvGrpSpPr>
        <p:grpSpPr>
          <a:xfrm>
            <a:off x="697234" y="1582220"/>
            <a:ext cx="5210919" cy="1938992"/>
            <a:chOff x="786134" y="1768799"/>
            <a:chExt cx="5210919" cy="1938992"/>
          </a:xfrm>
        </p:grpSpPr>
        <p:sp>
          <p:nvSpPr>
            <p:cNvPr id="28" name="TextBox 27"/>
            <p:cNvSpPr txBox="1"/>
            <p:nvPr/>
          </p:nvSpPr>
          <p:spPr>
            <a:xfrm>
              <a:off x="786134" y="1768799"/>
              <a:ext cx="5210919" cy="1938992"/>
            </a:xfrm>
            <a:prstGeom prst="rect">
              <a:avLst/>
            </a:prstGeom>
            <a:noFill/>
          </p:spPr>
          <p:txBody>
            <a:bodyPr wrap="square" rtlCol="0">
              <a:spAutoFit/>
            </a:bodyPr>
            <a:lstStyle/>
            <a:p>
              <a:r>
                <a:rPr lang="en-US" sz="2000" dirty="0">
                  <a:latin typeface="Times New Roman"/>
                  <a:cs typeface="Times New Roman"/>
                </a:rPr>
                <a:t>The </a:t>
              </a:r>
              <a:r>
                <a:rPr lang="en-US" sz="2000" dirty="0">
                  <a:solidFill>
                    <a:srgbClr val="FF0000"/>
                  </a:solidFill>
                  <a:latin typeface="Times New Roman"/>
                  <a:cs typeface="Times New Roman"/>
                </a:rPr>
                <a:t>electric potential </a:t>
              </a:r>
              <a:r>
                <a:rPr lang="en-US" sz="2000" dirty="0">
                  <a:latin typeface="Times New Roman"/>
                  <a:cs typeface="Times New Roman"/>
                </a:rPr>
                <a:t>at the outer edge is </a:t>
              </a:r>
              <a:r>
                <a:rPr lang="en-US" sz="2000" dirty="0">
                  <a:solidFill>
                    <a:srgbClr val="FF0000"/>
                  </a:solidFill>
                  <a:latin typeface="Times New Roman"/>
                  <a:cs typeface="Times New Roman"/>
                </a:rPr>
                <a:t>ZERO</a:t>
              </a:r>
              <a:r>
                <a:rPr lang="en-US" sz="2000" dirty="0">
                  <a:latin typeface="Times New Roman"/>
                  <a:cs typeface="Times New Roman"/>
                </a:rPr>
                <a:t>.</a:t>
              </a:r>
            </a:p>
            <a:p>
              <a:r>
                <a:rPr lang="en-US" sz="2000" dirty="0">
                  <a:latin typeface="Times New Roman"/>
                  <a:cs typeface="Times New Roman"/>
                </a:rPr>
                <a:t>This bit of trickery is based on the fact that the </a:t>
              </a:r>
              <a:r>
                <a:rPr lang="en-US" sz="2000" dirty="0">
                  <a:solidFill>
                    <a:srgbClr val="0000FF"/>
                  </a:solidFill>
                  <a:latin typeface="Times New Roman"/>
                  <a:cs typeface="Times New Roman"/>
                </a:rPr>
                <a:t>electric field is zero in the outer region</a:t>
              </a:r>
              <a:r>
                <a:rPr lang="en-US" sz="2000" dirty="0">
                  <a:latin typeface="Times New Roman"/>
                  <a:cs typeface="Times New Roman"/>
                </a:rPr>
                <a:t>, which means       between any two points in the region must be zero.  If the </a:t>
              </a:r>
              <a:r>
                <a:rPr lang="en-US" sz="2000" dirty="0">
                  <a:solidFill>
                    <a:srgbClr val="0000FF"/>
                  </a:solidFill>
                  <a:latin typeface="Times New Roman"/>
                  <a:cs typeface="Times New Roman"/>
                </a:rPr>
                <a:t>electric potential is zero at infinity</a:t>
              </a:r>
              <a:r>
                <a:rPr lang="en-US" sz="2000" dirty="0">
                  <a:latin typeface="Times New Roman"/>
                  <a:cs typeface="Times New Roman"/>
                </a:rPr>
                <a:t>, it must be zero at the sphere’s edge.</a:t>
              </a:r>
            </a:p>
          </p:txBody>
        </p:sp>
        <p:graphicFrame>
          <p:nvGraphicFramePr>
            <p:cNvPr id="29" name="Object 28"/>
            <p:cNvGraphicFramePr>
              <a:graphicFrameLocks noChangeAspect="1"/>
            </p:cNvGraphicFramePr>
            <p:nvPr>
              <p:extLst>
                <p:ext uri="{D42A27DB-BD31-4B8C-83A1-F6EECF244321}">
                  <p14:modId xmlns:p14="http://schemas.microsoft.com/office/powerpoint/2010/main" val="1767391992"/>
                </p:ext>
              </p:extLst>
            </p:nvPr>
          </p:nvGraphicFramePr>
          <p:xfrm>
            <a:off x="1554957" y="2768605"/>
            <a:ext cx="366712" cy="252413"/>
          </p:xfrm>
          <a:graphic>
            <a:graphicData uri="http://schemas.openxmlformats.org/presentationml/2006/ole">
              <mc:AlternateContent xmlns:mc="http://schemas.openxmlformats.org/markup-compatibility/2006">
                <mc:Choice xmlns:v="urn:schemas-microsoft-com:vml" Requires="v">
                  <p:oleObj spid="_x0000_s2327807" name="Equation" r:id="rId16" imgW="241300" imgH="165100" progId="Equation.DSMT4">
                    <p:embed/>
                  </p:oleObj>
                </mc:Choice>
                <mc:Fallback>
                  <p:oleObj name="Equation" r:id="rId16" imgW="241300" imgH="165100" progId="Equation.DSMT4">
                    <p:embed/>
                    <p:pic>
                      <p:nvPicPr>
                        <p:cNvPr id="0" name=""/>
                        <p:cNvPicPr/>
                        <p:nvPr/>
                      </p:nvPicPr>
                      <p:blipFill>
                        <a:blip r:embed="rId17"/>
                        <a:stretch>
                          <a:fillRect/>
                        </a:stretch>
                      </p:blipFill>
                      <p:spPr>
                        <a:xfrm>
                          <a:off x="1554957" y="2768605"/>
                          <a:ext cx="366712" cy="252413"/>
                        </a:xfrm>
                        <a:prstGeom prst="rect">
                          <a:avLst/>
                        </a:prstGeom>
                      </p:spPr>
                    </p:pic>
                  </p:oleObj>
                </mc:Fallback>
              </mc:AlternateContent>
            </a:graphicData>
          </a:graphic>
        </p:graphicFrame>
      </p:grpSp>
      <p:sp>
        <p:nvSpPr>
          <p:cNvPr id="32" name="TextBox 31"/>
          <p:cNvSpPr txBox="1"/>
          <p:nvPr/>
        </p:nvSpPr>
        <p:spPr>
          <a:xfrm>
            <a:off x="296392" y="3902736"/>
            <a:ext cx="8555508" cy="707886"/>
          </a:xfrm>
          <a:prstGeom prst="rect">
            <a:avLst/>
          </a:prstGeom>
          <a:noFill/>
        </p:spPr>
        <p:txBody>
          <a:bodyPr wrap="square" rtlCol="0">
            <a:spAutoFit/>
          </a:bodyPr>
          <a:lstStyle/>
          <a:p>
            <a:r>
              <a:rPr lang="en-US" sz="2000" dirty="0">
                <a:latin typeface="Times New Roman"/>
                <a:cs typeface="Times New Roman"/>
              </a:rPr>
              <a:t>c.) Derive an expression for the electric potential difference between points </a:t>
            </a:r>
            <a:r>
              <a:rPr lang="en-US" sz="2000" i="1" dirty="0">
                <a:latin typeface="Times New Roman"/>
                <a:cs typeface="Times New Roman"/>
              </a:rPr>
              <a:t>X </a:t>
            </a:r>
            <a:r>
              <a:rPr lang="en-US" sz="2000" dirty="0">
                <a:latin typeface="Times New Roman"/>
                <a:cs typeface="Times New Roman"/>
              </a:rPr>
              <a:t>and </a:t>
            </a:r>
            <a:r>
              <a:rPr lang="en-US" sz="2000" i="1" dirty="0">
                <a:latin typeface="Times New Roman"/>
                <a:cs typeface="Times New Roman"/>
              </a:rPr>
              <a:t>Y </a:t>
            </a:r>
            <a:r>
              <a:rPr lang="en-US" sz="2000" dirty="0">
                <a:latin typeface="Times New Roman"/>
                <a:cs typeface="Times New Roman"/>
              </a:rPr>
              <a:t>as shown in the sketch. </a:t>
            </a:r>
          </a:p>
        </p:txBody>
      </p:sp>
      <p:sp>
        <p:nvSpPr>
          <p:cNvPr id="34" name="TextBox 33"/>
          <p:cNvSpPr txBox="1"/>
          <p:nvPr/>
        </p:nvSpPr>
        <p:spPr>
          <a:xfrm>
            <a:off x="697234" y="4610622"/>
            <a:ext cx="8154666" cy="707886"/>
          </a:xfrm>
          <a:prstGeom prst="rect">
            <a:avLst/>
          </a:prstGeom>
          <a:noFill/>
        </p:spPr>
        <p:txBody>
          <a:bodyPr wrap="square" rtlCol="0">
            <a:spAutoFit/>
          </a:bodyPr>
          <a:lstStyle/>
          <a:p>
            <a:r>
              <a:rPr lang="en-US" sz="2000" dirty="0">
                <a:latin typeface="Times New Roman"/>
                <a:cs typeface="Times New Roman"/>
              </a:rPr>
              <a:t>To do this, we need the </a:t>
            </a:r>
            <a:r>
              <a:rPr lang="en-US" sz="2000" dirty="0">
                <a:solidFill>
                  <a:srgbClr val="FF0000"/>
                </a:solidFill>
                <a:latin typeface="Times New Roman"/>
                <a:cs typeface="Times New Roman"/>
              </a:rPr>
              <a:t>electric potential function </a:t>
            </a:r>
            <a:r>
              <a:rPr lang="en-US" sz="2000" dirty="0">
                <a:latin typeface="Times New Roman"/>
                <a:cs typeface="Times New Roman"/>
              </a:rPr>
              <a:t>for the volume between </a:t>
            </a:r>
            <a:r>
              <a:rPr lang="en-US" sz="2000" i="1" dirty="0">
                <a:latin typeface="Times New Roman"/>
                <a:cs typeface="Times New Roman"/>
              </a:rPr>
              <a:t>a</a:t>
            </a:r>
            <a:r>
              <a:rPr lang="en-US" sz="2000" dirty="0">
                <a:latin typeface="Times New Roman"/>
                <a:cs typeface="Times New Roman"/>
              </a:rPr>
              <a:t> and </a:t>
            </a:r>
            <a:r>
              <a:rPr lang="en-US" sz="2000" i="1" dirty="0">
                <a:latin typeface="Times New Roman"/>
                <a:cs typeface="Times New Roman"/>
              </a:rPr>
              <a:t>2a</a:t>
            </a:r>
            <a:r>
              <a:rPr lang="en-US" sz="2000" dirty="0">
                <a:latin typeface="Times New Roman"/>
                <a:cs typeface="Times New Roman"/>
              </a:rPr>
              <a:t>. </a:t>
            </a:r>
          </a:p>
        </p:txBody>
      </p:sp>
    </p:spTree>
    <p:extLst>
      <p:ext uri="{BB962C8B-B14F-4D97-AF65-F5344CB8AC3E}">
        <p14:creationId xmlns:p14="http://schemas.microsoft.com/office/powerpoint/2010/main" val="141795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dissolv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dissolve">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5"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58.)</a:t>
            </a:r>
          </a:p>
        </p:txBody>
      </p:sp>
      <p:grpSp>
        <p:nvGrpSpPr>
          <p:cNvPr id="3" name="Group 2"/>
          <p:cNvGrpSpPr/>
          <p:nvPr/>
        </p:nvGrpSpPr>
        <p:grpSpPr>
          <a:xfrm>
            <a:off x="6342793" y="297926"/>
            <a:ext cx="2705100" cy="2705100"/>
            <a:chOff x="5997053" y="2598743"/>
            <a:chExt cx="2705100" cy="2705100"/>
          </a:xfrm>
        </p:grpSpPr>
        <p:sp>
          <p:nvSpPr>
            <p:cNvPr id="44" name="Oval 43"/>
            <p:cNvSpPr/>
            <p:nvPr/>
          </p:nvSpPr>
          <p:spPr>
            <a:xfrm>
              <a:off x="6860653" y="3462343"/>
              <a:ext cx="977900" cy="977900"/>
            </a:xfrm>
            <a:prstGeom prst="ellipse">
              <a:avLst/>
            </a:prstGeom>
            <a:solidFill>
              <a:srgbClr val="3366FF">
                <a:alpha val="21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Donut 44"/>
            <p:cNvSpPr/>
            <p:nvPr/>
          </p:nvSpPr>
          <p:spPr>
            <a:xfrm>
              <a:off x="5997053" y="2598743"/>
              <a:ext cx="2705100" cy="2705100"/>
            </a:xfrm>
            <a:prstGeom prst="donut">
              <a:avLst>
                <a:gd name="adj" fmla="val 15607"/>
              </a:avLst>
            </a:prstGeom>
            <a:solidFill>
              <a:srgbClr val="FF0000">
                <a:alpha val="32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46" name="Straight Arrow Connector 45"/>
            <p:cNvCxnSpPr>
              <a:endCxn id="44" idx="7"/>
            </p:cNvCxnSpPr>
            <p:nvPr/>
          </p:nvCxnSpPr>
          <p:spPr>
            <a:xfrm flipV="1">
              <a:off x="7339020" y="3605553"/>
              <a:ext cx="356323" cy="343623"/>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V="1">
              <a:off x="7339020" y="3881443"/>
              <a:ext cx="939800" cy="67734"/>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7339020" y="3949177"/>
              <a:ext cx="1219200" cy="59689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49" name="Object 48"/>
            <p:cNvGraphicFramePr>
              <a:graphicFrameLocks noChangeAspect="1"/>
            </p:cNvGraphicFramePr>
            <p:nvPr>
              <p:extLst>
                <p:ext uri="{D42A27DB-BD31-4B8C-83A1-F6EECF244321}">
                  <p14:modId xmlns:p14="http://schemas.microsoft.com/office/powerpoint/2010/main" val="3457868622"/>
                </p:ext>
              </p:extLst>
            </p:nvPr>
          </p:nvGraphicFramePr>
          <p:xfrm>
            <a:off x="7389820" y="3630953"/>
            <a:ext cx="136525" cy="151193"/>
          </p:xfrm>
          <a:graphic>
            <a:graphicData uri="http://schemas.openxmlformats.org/presentationml/2006/ole">
              <mc:AlternateContent xmlns:mc="http://schemas.openxmlformats.org/markup-compatibility/2006">
                <mc:Choice xmlns:v="urn:schemas-microsoft-com:vml" Requires="v">
                  <p:oleObj spid="_x0000_s2328852" name="Equation" r:id="rId4" imgW="114300" imgH="127000" progId="Equation.DSMT4">
                    <p:embed/>
                  </p:oleObj>
                </mc:Choice>
                <mc:Fallback>
                  <p:oleObj name="Equation" r:id="rId4" imgW="114300" imgH="127000" progId="Equation.DSMT4">
                    <p:embed/>
                    <p:pic>
                      <p:nvPicPr>
                        <p:cNvPr id="0" name=""/>
                        <p:cNvPicPr/>
                        <p:nvPr/>
                      </p:nvPicPr>
                      <p:blipFill>
                        <a:blip r:embed="rId5"/>
                        <a:stretch>
                          <a:fillRect/>
                        </a:stretch>
                      </p:blipFill>
                      <p:spPr>
                        <a:xfrm>
                          <a:off x="7389820" y="3630953"/>
                          <a:ext cx="136525" cy="151193"/>
                        </a:xfrm>
                        <a:prstGeom prst="rect">
                          <a:avLst/>
                        </a:prstGeom>
                      </p:spPr>
                    </p:pic>
                  </p:oleObj>
                </mc:Fallback>
              </mc:AlternateContent>
            </a:graphicData>
          </a:graphic>
        </p:graphicFrame>
        <p:graphicFrame>
          <p:nvGraphicFramePr>
            <p:cNvPr id="50" name="Object 49"/>
            <p:cNvGraphicFramePr>
              <a:graphicFrameLocks noChangeAspect="1"/>
            </p:cNvGraphicFramePr>
            <p:nvPr>
              <p:extLst>
                <p:ext uri="{D42A27DB-BD31-4B8C-83A1-F6EECF244321}">
                  <p14:modId xmlns:p14="http://schemas.microsoft.com/office/powerpoint/2010/main" val="3156591275"/>
                </p:ext>
              </p:extLst>
            </p:nvPr>
          </p:nvGraphicFramePr>
          <p:xfrm>
            <a:off x="7854428" y="3698880"/>
            <a:ext cx="227012" cy="182563"/>
          </p:xfrm>
          <a:graphic>
            <a:graphicData uri="http://schemas.openxmlformats.org/presentationml/2006/ole">
              <mc:AlternateContent xmlns:mc="http://schemas.openxmlformats.org/markup-compatibility/2006">
                <mc:Choice xmlns:v="urn:schemas-microsoft-com:vml" Requires="v">
                  <p:oleObj spid="_x0000_s2328853" name="Equation" r:id="rId6" imgW="190500" imgH="152400" progId="Equation.DSMT4">
                    <p:embed/>
                  </p:oleObj>
                </mc:Choice>
                <mc:Fallback>
                  <p:oleObj name="Equation" r:id="rId6" imgW="190500" imgH="152400" progId="Equation.DSMT4">
                    <p:embed/>
                    <p:pic>
                      <p:nvPicPr>
                        <p:cNvPr id="0" name=""/>
                        <p:cNvPicPr/>
                        <p:nvPr/>
                      </p:nvPicPr>
                      <p:blipFill>
                        <a:blip r:embed="rId7"/>
                        <a:stretch>
                          <a:fillRect/>
                        </a:stretch>
                      </p:blipFill>
                      <p:spPr>
                        <a:xfrm>
                          <a:off x="7854428" y="3698880"/>
                          <a:ext cx="227012" cy="182563"/>
                        </a:xfrm>
                        <a:prstGeom prst="rect">
                          <a:avLst/>
                        </a:prstGeom>
                      </p:spPr>
                    </p:pic>
                  </p:oleObj>
                </mc:Fallback>
              </mc:AlternateContent>
            </a:graphicData>
          </a:graphic>
        </p:graphicFrame>
        <p:graphicFrame>
          <p:nvGraphicFramePr>
            <p:cNvPr id="51" name="Object 50"/>
            <p:cNvGraphicFramePr>
              <a:graphicFrameLocks noChangeAspect="1"/>
            </p:cNvGraphicFramePr>
            <p:nvPr>
              <p:extLst>
                <p:ext uri="{D42A27DB-BD31-4B8C-83A1-F6EECF244321}">
                  <p14:modId xmlns:p14="http://schemas.microsoft.com/office/powerpoint/2010/main" val="1091941737"/>
                </p:ext>
              </p:extLst>
            </p:nvPr>
          </p:nvGraphicFramePr>
          <p:xfrm>
            <a:off x="8278820" y="4179557"/>
            <a:ext cx="227012" cy="182563"/>
          </p:xfrm>
          <a:graphic>
            <a:graphicData uri="http://schemas.openxmlformats.org/presentationml/2006/ole">
              <mc:AlternateContent xmlns:mc="http://schemas.openxmlformats.org/markup-compatibility/2006">
                <mc:Choice xmlns:v="urn:schemas-microsoft-com:vml" Requires="v">
                  <p:oleObj spid="_x0000_s2328854" name="Equation" r:id="rId8" imgW="190500" imgH="152400" progId="Equation.DSMT4">
                    <p:embed/>
                  </p:oleObj>
                </mc:Choice>
                <mc:Fallback>
                  <p:oleObj name="Equation" r:id="rId8" imgW="190500" imgH="152400" progId="Equation.DSMT4">
                    <p:embed/>
                    <p:pic>
                      <p:nvPicPr>
                        <p:cNvPr id="0" name=""/>
                        <p:cNvPicPr/>
                        <p:nvPr/>
                      </p:nvPicPr>
                      <p:blipFill>
                        <a:blip r:embed="rId9"/>
                        <a:stretch>
                          <a:fillRect/>
                        </a:stretch>
                      </p:blipFill>
                      <p:spPr>
                        <a:xfrm>
                          <a:off x="8278820" y="4179557"/>
                          <a:ext cx="227012" cy="182563"/>
                        </a:xfrm>
                        <a:prstGeom prst="rect">
                          <a:avLst/>
                        </a:prstGeom>
                      </p:spPr>
                    </p:pic>
                  </p:oleObj>
                </mc:Fallback>
              </mc:AlternateContent>
            </a:graphicData>
          </a:graphic>
        </p:graphicFrame>
        <p:graphicFrame>
          <p:nvGraphicFramePr>
            <p:cNvPr id="52" name="Object 51"/>
            <p:cNvGraphicFramePr>
              <a:graphicFrameLocks noChangeAspect="1"/>
            </p:cNvGraphicFramePr>
            <p:nvPr>
              <p:extLst>
                <p:ext uri="{D42A27DB-BD31-4B8C-83A1-F6EECF244321}">
                  <p14:modId xmlns:p14="http://schemas.microsoft.com/office/powerpoint/2010/main" val="3064606337"/>
                </p:ext>
              </p:extLst>
            </p:nvPr>
          </p:nvGraphicFramePr>
          <p:xfrm>
            <a:off x="6930503" y="3515065"/>
            <a:ext cx="166687" cy="180975"/>
          </p:xfrm>
          <a:graphic>
            <a:graphicData uri="http://schemas.openxmlformats.org/presentationml/2006/ole">
              <mc:AlternateContent xmlns:mc="http://schemas.openxmlformats.org/markup-compatibility/2006">
                <mc:Choice xmlns:v="urn:schemas-microsoft-com:vml" Requires="v">
                  <p:oleObj spid="_x0000_s2328855" name="Equation" r:id="rId10" imgW="139700" imgH="152400" progId="Equation.DSMT4">
                    <p:embed/>
                  </p:oleObj>
                </mc:Choice>
                <mc:Fallback>
                  <p:oleObj name="Equation" r:id="rId10" imgW="139700" imgH="152400" progId="Equation.DSMT4">
                    <p:embed/>
                    <p:pic>
                      <p:nvPicPr>
                        <p:cNvPr id="0" name=""/>
                        <p:cNvPicPr/>
                        <p:nvPr/>
                      </p:nvPicPr>
                      <p:blipFill>
                        <a:blip r:embed="rId11"/>
                        <a:stretch>
                          <a:fillRect/>
                        </a:stretch>
                      </p:blipFill>
                      <p:spPr>
                        <a:xfrm>
                          <a:off x="6930503" y="3515065"/>
                          <a:ext cx="166687" cy="180975"/>
                        </a:xfrm>
                        <a:prstGeom prst="rect">
                          <a:avLst/>
                        </a:prstGeom>
                      </p:spPr>
                    </p:pic>
                  </p:oleObj>
                </mc:Fallback>
              </mc:AlternateContent>
            </a:graphicData>
          </a:graphic>
        </p:graphicFrame>
        <p:graphicFrame>
          <p:nvGraphicFramePr>
            <p:cNvPr id="53" name="Object 52"/>
            <p:cNvGraphicFramePr>
              <a:graphicFrameLocks noChangeAspect="1"/>
            </p:cNvGraphicFramePr>
            <p:nvPr>
              <p:extLst>
                <p:ext uri="{D42A27DB-BD31-4B8C-83A1-F6EECF244321}">
                  <p14:modId xmlns:p14="http://schemas.microsoft.com/office/powerpoint/2010/main" val="2684533751"/>
                </p:ext>
              </p:extLst>
            </p:nvPr>
          </p:nvGraphicFramePr>
          <p:xfrm>
            <a:off x="6763816" y="3127381"/>
            <a:ext cx="166687" cy="180975"/>
          </p:xfrm>
          <a:graphic>
            <a:graphicData uri="http://schemas.openxmlformats.org/presentationml/2006/ole">
              <mc:AlternateContent xmlns:mc="http://schemas.openxmlformats.org/markup-compatibility/2006">
                <mc:Choice xmlns:v="urn:schemas-microsoft-com:vml" Requires="v">
                  <p:oleObj spid="_x0000_s2328856" name="Equation" r:id="rId12" imgW="139700" imgH="152400" progId="Equation.DSMT4">
                    <p:embed/>
                  </p:oleObj>
                </mc:Choice>
                <mc:Fallback>
                  <p:oleObj name="Equation" r:id="rId12" imgW="139700" imgH="152400" progId="Equation.DSMT4">
                    <p:embed/>
                    <p:pic>
                      <p:nvPicPr>
                        <p:cNvPr id="0" name=""/>
                        <p:cNvPicPr/>
                        <p:nvPr/>
                      </p:nvPicPr>
                      <p:blipFill>
                        <a:blip r:embed="rId13"/>
                        <a:stretch>
                          <a:fillRect/>
                        </a:stretch>
                      </p:blipFill>
                      <p:spPr>
                        <a:xfrm>
                          <a:off x="6763816" y="3127381"/>
                          <a:ext cx="166687" cy="180975"/>
                        </a:xfrm>
                        <a:prstGeom prst="rect">
                          <a:avLst/>
                        </a:prstGeom>
                      </p:spPr>
                    </p:pic>
                  </p:oleObj>
                </mc:Fallback>
              </mc:AlternateContent>
            </a:graphicData>
          </a:graphic>
        </p:graphicFrame>
      </p:grpSp>
      <p:sp>
        <p:nvSpPr>
          <p:cNvPr id="34" name="TextBox 33"/>
          <p:cNvSpPr txBox="1"/>
          <p:nvPr/>
        </p:nvSpPr>
        <p:spPr>
          <a:xfrm>
            <a:off x="403553" y="353092"/>
            <a:ext cx="5939239" cy="1938992"/>
          </a:xfrm>
          <a:prstGeom prst="rect">
            <a:avLst/>
          </a:prstGeom>
          <a:noFill/>
        </p:spPr>
        <p:txBody>
          <a:bodyPr wrap="square" rtlCol="0">
            <a:spAutoFit/>
          </a:bodyPr>
          <a:lstStyle/>
          <a:p>
            <a:r>
              <a:rPr lang="en-US" sz="2000" dirty="0">
                <a:latin typeface="Times New Roman"/>
                <a:cs typeface="Times New Roman"/>
              </a:rPr>
              <a:t>This is tricky.  Because we’ve already used Gauss’s Law to determine the electric fields in the system, the temptation might be to use the extended approach to determine electrical potential differences from infinity (assuming that V = 0 at infinity) by setting up the integrals as shown below.  </a:t>
            </a:r>
          </a:p>
        </p:txBody>
      </p:sp>
      <p:graphicFrame>
        <p:nvGraphicFramePr>
          <p:cNvPr id="22" name="Object 21"/>
          <p:cNvGraphicFramePr>
            <a:graphicFrameLocks noChangeAspect="1"/>
          </p:cNvGraphicFramePr>
          <p:nvPr>
            <p:extLst>
              <p:ext uri="{D42A27DB-BD31-4B8C-83A1-F6EECF244321}">
                <p14:modId xmlns:p14="http://schemas.microsoft.com/office/powerpoint/2010/main" val="2317120925"/>
              </p:ext>
            </p:extLst>
          </p:nvPr>
        </p:nvGraphicFramePr>
        <p:xfrm>
          <a:off x="396532" y="2505192"/>
          <a:ext cx="7758128" cy="2107832"/>
        </p:xfrm>
        <a:graphic>
          <a:graphicData uri="http://schemas.openxmlformats.org/presentationml/2006/ole">
            <mc:AlternateContent xmlns:mc="http://schemas.openxmlformats.org/markup-compatibility/2006">
              <mc:Choice xmlns:v="urn:schemas-microsoft-com:vml" Requires="v">
                <p:oleObj spid="_x0000_s2328857" name="Equation" r:id="rId14" imgW="6197600" imgH="1676400" progId="Equation.DSMT4">
                  <p:embed/>
                </p:oleObj>
              </mc:Choice>
              <mc:Fallback>
                <p:oleObj name="Equation" r:id="rId14" imgW="6197600" imgH="1676400" progId="Equation.DSMT4">
                  <p:embed/>
                  <p:pic>
                    <p:nvPicPr>
                      <p:cNvPr id="0" name=""/>
                      <p:cNvPicPr/>
                      <p:nvPr/>
                    </p:nvPicPr>
                    <p:blipFill>
                      <a:blip r:embed="rId15"/>
                      <a:stretch>
                        <a:fillRect/>
                      </a:stretch>
                    </p:blipFill>
                    <p:spPr>
                      <a:xfrm>
                        <a:off x="396532" y="2505192"/>
                        <a:ext cx="7758128" cy="2107832"/>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id="{ADBFADD8-FA6F-134D-B78F-88762AD0DFDA}"/>
              </a:ext>
            </a:extLst>
          </p:cNvPr>
          <p:cNvGrpSpPr/>
          <p:nvPr/>
        </p:nvGrpSpPr>
        <p:grpSpPr>
          <a:xfrm>
            <a:off x="1257063" y="3271063"/>
            <a:ext cx="456104" cy="421796"/>
            <a:chOff x="1122789" y="2012906"/>
            <a:chExt cx="456104" cy="421796"/>
          </a:xfrm>
        </p:grpSpPr>
        <p:cxnSp>
          <p:nvCxnSpPr>
            <p:cNvPr id="23" name="Straight Connector 22"/>
            <p:cNvCxnSpPr/>
            <p:nvPr/>
          </p:nvCxnSpPr>
          <p:spPr>
            <a:xfrm flipV="1">
              <a:off x="1122789" y="2139426"/>
              <a:ext cx="330200" cy="295276"/>
            </a:xfrm>
            <a:prstGeom prst="line">
              <a:avLst/>
            </a:pr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cxnSp>
        <p:graphicFrame>
          <p:nvGraphicFramePr>
            <p:cNvPr id="24" name="Object 23"/>
            <p:cNvGraphicFramePr>
              <a:graphicFrameLocks noChangeAspect="1"/>
            </p:cNvGraphicFramePr>
            <p:nvPr>
              <p:extLst>
                <p:ext uri="{D42A27DB-BD31-4B8C-83A1-F6EECF244321}">
                  <p14:modId xmlns:p14="http://schemas.microsoft.com/office/powerpoint/2010/main" val="361594515"/>
                </p:ext>
              </p:extLst>
            </p:nvPr>
          </p:nvGraphicFramePr>
          <p:xfrm>
            <a:off x="1452989" y="2012906"/>
            <a:ext cx="125904" cy="168275"/>
          </p:xfrm>
          <a:graphic>
            <a:graphicData uri="http://schemas.openxmlformats.org/presentationml/2006/ole">
              <mc:AlternateContent xmlns:mc="http://schemas.openxmlformats.org/markup-compatibility/2006">
                <mc:Choice xmlns:v="urn:schemas-microsoft-com:vml" Requires="v">
                  <p:oleObj spid="_x0000_s2328858" name="Equation" r:id="rId16" imgW="114300" imgH="152400" progId="Equation.DSMT4">
                    <p:embed/>
                  </p:oleObj>
                </mc:Choice>
                <mc:Fallback>
                  <p:oleObj name="Equation" r:id="rId16" imgW="114300" imgH="152400" progId="Equation.DSMT4">
                    <p:embed/>
                    <p:pic>
                      <p:nvPicPr>
                        <p:cNvPr id="0" name=""/>
                        <p:cNvPicPr/>
                        <p:nvPr/>
                      </p:nvPicPr>
                      <p:blipFill>
                        <a:blip r:embed="rId17"/>
                        <a:stretch>
                          <a:fillRect/>
                        </a:stretch>
                      </p:blipFill>
                      <p:spPr>
                        <a:xfrm>
                          <a:off x="1452989" y="2012906"/>
                          <a:ext cx="125904" cy="168275"/>
                        </a:xfrm>
                        <a:prstGeom prst="rect">
                          <a:avLst/>
                        </a:prstGeom>
                      </p:spPr>
                    </p:pic>
                  </p:oleObj>
                </mc:Fallback>
              </mc:AlternateContent>
            </a:graphicData>
          </a:graphic>
        </p:graphicFrame>
      </p:grpSp>
      <p:sp>
        <p:nvSpPr>
          <p:cNvPr id="20" name="TextBox 19">
            <a:extLst>
              <a:ext uri="{FF2B5EF4-FFF2-40B4-BE49-F238E27FC236}">
                <a16:creationId xmlns:a16="http://schemas.microsoft.com/office/drawing/2014/main" id="{5AB89301-2823-AE4F-9B60-C34C2408982F}"/>
              </a:ext>
            </a:extLst>
          </p:cNvPr>
          <p:cNvSpPr txBox="1"/>
          <p:nvPr/>
        </p:nvSpPr>
        <p:spPr>
          <a:xfrm>
            <a:off x="396532" y="4835591"/>
            <a:ext cx="8651361" cy="707886"/>
          </a:xfrm>
          <a:prstGeom prst="rect">
            <a:avLst/>
          </a:prstGeom>
          <a:noFill/>
        </p:spPr>
        <p:txBody>
          <a:bodyPr wrap="square" rtlCol="0">
            <a:spAutoFit/>
          </a:bodyPr>
          <a:lstStyle/>
          <a:p>
            <a:r>
              <a:rPr lang="en-US" sz="2000" dirty="0">
                <a:latin typeface="Times New Roman"/>
                <a:cs typeface="Times New Roman"/>
              </a:rPr>
              <a:t>This horror clearly can’t be the expected approach as this is an AP problems, and doing all of this would take an eternity, relatively speaking. </a:t>
            </a:r>
          </a:p>
        </p:txBody>
      </p:sp>
      <p:sp>
        <p:nvSpPr>
          <p:cNvPr id="21" name="TextBox 20">
            <a:extLst>
              <a:ext uri="{FF2B5EF4-FFF2-40B4-BE49-F238E27FC236}">
                <a16:creationId xmlns:a16="http://schemas.microsoft.com/office/drawing/2014/main" id="{E604E7EC-0ECD-7B43-B57C-4B5475C46FAC}"/>
              </a:ext>
            </a:extLst>
          </p:cNvPr>
          <p:cNvSpPr txBox="1"/>
          <p:nvPr/>
        </p:nvSpPr>
        <p:spPr>
          <a:xfrm>
            <a:off x="396531" y="5669420"/>
            <a:ext cx="8651361" cy="400110"/>
          </a:xfrm>
          <a:prstGeom prst="rect">
            <a:avLst/>
          </a:prstGeom>
          <a:noFill/>
        </p:spPr>
        <p:txBody>
          <a:bodyPr wrap="square" rtlCol="0">
            <a:spAutoFit/>
          </a:bodyPr>
          <a:lstStyle/>
          <a:p>
            <a:r>
              <a:rPr lang="en-US" sz="2000" dirty="0">
                <a:latin typeface="Times New Roman"/>
                <a:cs typeface="Times New Roman"/>
              </a:rPr>
              <a:t>So how to proceed?</a:t>
            </a:r>
          </a:p>
        </p:txBody>
      </p:sp>
    </p:spTree>
    <p:extLst>
      <p:ext uri="{BB962C8B-B14F-4D97-AF65-F5344CB8AC3E}">
        <p14:creationId xmlns:p14="http://schemas.microsoft.com/office/powerpoint/2010/main" val="9058558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5"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58.)</a:t>
            </a:r>
          </a:p>
        </p:txBody>
      </p:sp>
      <p:grpSp>
        <p:nvGrpSpPr>
          <p:cNvPr id="3" name="Group 2"/>
          <p:cNvGrpSpPr/>
          <p:nvPr/>
        </p:nvGrpSpPr>
        <p:grpSpPr>
          <a:xfrm>
            <a:off x="4781622" y="264472"/>
            <a:ext cx="2705100" cy="2705100"/>
            <a:chOff x="5997053" y="2598743"/>
            <a:chExt cx="2705100" cy="2705100"/>
          </a:xfrm>
        </p:grpSpPr>
        <p:sp>
          <p:nvSpPr>
            <p:cNvPr id="44" name="Oval 43"/>
            <p:cNvSpPr/>
            <p:nvPr/>
          </p:nvSpPr>
          <p:spPr>
            <a:xfrm>
              <a:off x="6860653" y="3462343"/>
              <a:ext cx="977900" cy="977900"/>
            </a:xfrm>
            <a:prstGeom prst="ellipse">
              <a:avLst/>
            </a:prstGeom>
            <a:solidFill>
              <a:srgbClr val="3366FF">
                <a:alpha val="21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Donut 44"/>
            <p:cNvSpPr/>
            <p:nvPr/>
          </p:nvSpPr>
          <p:spPr>
            <a:xfrm>
              <a:off x="5997053" y="2598743"/>
              <a:ext cx="2705100" cy="2705100"/>
            </a:xfrm>
            <a:prstGeom prst="donut">
              <a:avLst>
                <a:gd name="adj" fmla="val 15607"/>
              </a:avLst>
            </a:prstGeom>
            <a:solidFill>
              <a:srgbClr val="FF0000">
                <a:alpha val="32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46" name="Straight Arrow Connector 45"/>
            <p:cNvCxnSpPr>
              <a:cxnSpLocks/>
            </p:cNvCxnSpPr>
            <p:nvPr/>
          </p:nvCxnSpPr>
          <p:spPr>
            <a:xfrm flipH="1" flipV="1">
              <a:off x="6898059" y="3754668"/>
              <a:ext cx="440961" cy="19450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cxnSpLocks/>
            </p:cNvCxnSpPr>
            <p:nvPr/>
          </p:nvCxnSpPr>
          <p:spPr>
            <a:xfrm flipH="1">
              <a:off x="6457099" y="3949177"/>
              <a:ext cx="881921" cy="56146"/>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cxnSpLocks/>
            </p:cNvCxnSpPr>
            <p:nvPr/>
          </p:nvCxnSpPr>
          <p:spPr>
            <a:xfrm flipH="1">
              <a:off x="6190129" y="3949177"/>
              <a:ext cx="1148891" cy="671094"/>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49" name="Object 48"/>
            <p:cNvGraphicFramePr>
              <a:graphicFrameLocks noChangeAspect="1"/>
            </p:cNvGraphicFramePr>
            <p:nvPr>
              <p:extLst>
                <p:ext uri="{D42A27DB-BD31-4B8C-83A1-F6EECF244321}">
                  <p14:modId xmlns:p14="http://schemas.microsoft.com/office/powerpoint/2010/main" val="1235128364"/>
                </p:ext>
              </p:extLst>
            </p:nvPr>
          </p:nvGraphicFramePr>
          <p:xfrm>
            <a:off x="7664485" y="3987004"/>
            <a:ext cx="136525" cy="151193"/>
          </p:xfrm>
          <a:graphic>
            <a:graphicData uri="http://schemas.openxmlformats.org/presentationml/2006/ole">
              <mc:AlternateContent xmlns:mc="http://schemas.openxmlformats.org/markup-compatibility/2006">
                <mc:Choice xmlns:v="urn:schemas-microsoft-com:vml" Requires="v">
                  <p:oleObj spid="_x0000_s2582673" name="Equation" r:id="rId4" imgW="114300" imgH="127000" progId="Equation.DSMT4">
                    <p:embed/>
                  </p:oleObj>
                </mc:Choice>
                <mc:Fallback>
                  <p:oleObj name="Equation" r:id="rId4" imgW="114300" imgH="127000" progId="Equation.DSMT4">
                    <p:embed/>
                    <p:pic>
                      <p:nvPicPr>
                        <p:cNvPr id="49" name="Object 48"/>
                        <p:cNvPicPr/>
                        <p:nvPr/>
                      </p:nvPicPr>
                      <p:blipFill>
                        <a:blip r:embed="rId5"/>
                        <a:stretch>
                          <a:fillRect/>
                        </a:stretch>
                      </p:blipFill>
                      <p:spPr>
                        <a:xfrm>
                          <a:off x="7664485" y="3987004"/>
                          <a:ext cx="136525" cy="151193"/>
                        </a:xfrm>
                        <a:prstGeom prst="rect">
                          <a:avLst/>
                        </a:prstGeom>
                      </p:spPr>
                    </p:pic>
                  </p:oleObj>
                </mc:Fallback>
              </mc:AlternateContent>
            </a:graphicData>
          </a:graphic>
        </p:graphicFrame>
        <p:graphicFrame>
          <p:nvGraphicFramePr>
            <p:cNvPr id="50" name="Object 49"/>
            <p:cNvGraphicFramePr>
              <a:graphicFrameLocks noChangeAspect="1"/>
            </p:cNvGraphicFramePr>
            <p:nvPr>
              <p:extLst>
                <p:ext uri="{D42A27DB-BD31-4B8C-83A1-F6EECF244321}">
                  <p14:modId xmlns:p14="http://schemas.microsoft.com/office/powerpoint/2010/main" val="2568202756"/>
                </p:ext>
              </p:extLst>
            </p:nvPr>
          </p:nvGraphicFramePr>
          <p:xfrm>
            <a:off x="6512726" y="3754668"/>
            <a:ext cx="227012" cy="182563"/>
          </p:xfrm>
          <a:graphic>
            <a:graphicData uri="http://schemas.openxmlformats.org/presentationml/2006/ole">
              <mc:AlternateContent xmlns:mc="http://schemas.openxmlformats.org/markup-compatibility/2006">
                <mc:Choice xmlns:v="urn:schemas-microsoft-com:vml" Requires="v">
                  <p:oleObj spid="_x0000_s2582674" name="Equation" r:id="rId6" imgW="190500" imgH="152400" progId="Equation.DSMT4">
                    <p:embed/>
                  </p:oleObj>
                </mc:Choice>
                <mc:Fallback>
                  <p:oleObj name="Equation" r:id="rId6" imgW="190500" imgH="152400" progId="Equation.DSMT4">
                    <p:embed/>
                    <p:pic>
                      <p:nvPicPr>
                        <p:cNvPr id="50" name="Object 49"/>
                        <p:cNvPicPr/>
                        <p:nvPr/>
                      </p:nvPicPr>
                      <p:blipFill>
                        <a:blip r:embed="rId7"/>
                        <a:stretch>
                          <a:fillRect/>
                        </a:stretch>
                      </p:blipFill>
                      <p:spPr>
                        <a:xfrm>
                          <a:off x="6512726" y="3754668"/>
                          <a:ext cx="227012" cy="182563"/>
                        </a:xfrm>
                        <a:prstGeom prst="rect">
                          <a:avLst/>
                        </a:prstGeom>
                      </p:spPr>
                    </p:pic>
                  </p:oleObj>
                </mc:Fallback>
              </mc:AlternateContent>
            </a:graphicData>
          </a:graphic>
        </p:graphicFrame>
        <p:graphicFrame>
          <p:nvGraphicFramePr>
            <p:cNvPr id="51" name="Object 50"/>
            <p:cNvGraphicFramePr>
              <a:graphicFrameLocks noChangeAspect="1"/>
            </p:cNvGraphicFramePr>
            <p:nvPr>
              <p:extLst>
                <p:ext uri="{D42A27DB-BD31-4B8C-83A1-F6EECF244321}">
                  <p14:modId xmlns:p14="http://schemas.microsoft.com/office/powerpoint/2010/main" val="1671484598"/>
                </p:ext>
              </p:extLst>
            </p:nvPr>
          </p:nvGraphicFramePr>
          <p:xfrm>
            <a:off x="6193374" y="4275199"/>
            <a:ext cx="227012" cy="182563"/>
          </p:xfrm>
          <a:graphic>
            <a:graphicData uri="http://schemas.openxmlformats.org/presentationml/2006/ole">
              <mc:AlternateContent xmlns:mc="http://schemas.openxmlformats.org/markup-compatibility/2006">
                <mc:Choice xmlns:v="urn:schemas-microsoft-com:vml" Requires="v">
                  <p:oleObj spid="_x0000_s2582675" name="Equation" r:id="rId8" imgW="190500" imgH="152400" progId="Equation.DSMT4">
                    <p:embed/>
                  </p:oleObj>
                </mc:Choice>
                <mc:Fallback>
                  <p:oleObj name="Equation" r:id="rId8" imgW="190500" imgH="152400" progId="Equation.DSMT4">
                    <p:embed/>
                    <p:pic>
                      <p:nvPicPr>
                        <p:cNvPr id="51" name="Object 50"/>
                        <p:cNvPicPr/>
                        <p:nvPr/>
                      </p:nvPicPr>
                      <p:blipFill>
                        <a:blip r:embed="rId9"/>
                        <a:stretch>
                          <a:fillRect/>
                        </a:stretch>
                      </p:blipFill>
                      <p:spPr>
                        <a:xfrm>
                          <a:off x="6193374" y="4275199"/>
                          <a:ext cx="227012" cy="182563"/>
                        </a:xfrm>
                        <a:prstGeom prst="rect">
                          <a:avLst/>
                        </a:prstGeom>
                      </p:spPr>
                    </p:pic>
                  </p:oleObj>
                </mc:Fallback>
              </mc:AlternateContent>
            </a:graphicData>
          </a:graphic>
        </p:graphicFrame>
        <p:graphicFrame>
          <p:nvGraphicFramePr>
            <p:cNvPr id="52" name="Object 51"/>
            <p:cNvGraphicFramePr>
              <a:graphicFrameLocks noChangeAspect="1"/>
            </p:cNvGraphicFramePr>
            <p:nvPr>
              <p:extLst>
                <p:ext uri="{D42A27DB-BD31-4B8C-83A1-F6EECF244321}">
                  <p14:modId xmlns:p14="http://schemas.microsoft.com/office/powerpoint/2010/main" val="2006042879"/>
                </p:ext>
              </p:extLst>
            </p:nvPr>
          </p:nvGraphicFramePr>
          <p:xfrm>
            <a:off x="7035195" y="3438071"/>
            <a:ext cx="166687" cy="180975"/>
          </p:xfrm>
          <a:graphic>
            <a:graphicData uri="http://schemas.openxmlformats.org/presentationml/2006/ole">
              <mc:AlternateContent xmlns:mc="http://schemas.openxmlformats.org/markup-compatibility/2006">
                <mc:Choice xmlns:v="urn:schemas-microsoft-com:vml" Requires="v">
                  <p:oleObj spid="_x0000_s2582676" name="Equation" r:id="rId10" imgW="139700" imgH="152400" progId="Equation.DSMT4">
                    <p:embed/>
                  </p:oleObj>
                </mc:Choice>
                <mc:Fallback>
                  <p:oleObj name="Equation" r:id="rId10" imgW="139700" imgH="152400" progId="Equation.DSMT4">
                    <p:embed/>
                    <p:pic>
                      <p:nvPicPr>
                        <p:cNvPr id="52" name="Object 51"/>
                        <p:cNvPicPr/>
                        <p:nvPr/>
                      </p:nvPicPr>
                      <p:blipFill>
                        <a:blip r:embed="rId11"/>
                        <a:stretch>
                          <a:fillRect/>
                        </a:stretch>
                      </p:blipFill>
                      <p:spPr>
                        <a:xfrm>
                          <a:off x="7035195" y="3438071"/>
                          <a:ext cx="166687" cy="180975"/>
                        </a:xfrm>
                        <a:prstGeom prst="rect">
                          <a:avLst/>
                        </a:prstGeom>
                      </p:spPr>
                    </p:pic>
                  </p:oleObj>
                </mc:Fallback>
              </mc:AlternateContent>
            </a:graphicData>
          </a:graphic>
        </p:graphicFrame>
        <p:graphicFrame>
          <p:nvGraphicFramePr>
            <p:cNvPr id="53" name="Object 52"/>
            <p:cNvGraphicFramePr>
              <a:graphicFrameLocks noChangeAspect="1"/>
            </p:cNvGraphicFramePr>
            <p:nvPr/>
          </p:nvGraphicFramePr>
          <p:xfrm>
            <a:off x="6763816" y="3127381"/>
            <a:ext cx="166687" cy="180975"/>
          </p:xfrm>
          <a:graphic>
            <a:graphicData uri="http://schemas.openxmlformats.org/presentationml/2006/ole">
              <mc:AlternateContent xmlns:mc="http://schemas.openxmlformats.org/markup-compatibility/2006">
                <mc:Choice xmlns:v="urn:schemas-microsoft-com:vml" Requires="v">
                  <p:oleObj spid="_x0000_s2582677" name="Equation" r:id="rId12" imgW="139700" imgH="152400" progId="Equation.DSMT4">
                    <p:embed/>
                  </p:oleObj>
                </mc:Choice>
                <mc:Fallback>
                  <p:oleObj name="Equation" r:id="rId12" imgW="139700" imgH="152400" progId="Equation.DSMT4">
                    <p:embed/>
                    <p:pic>
                      <p:nvPicPr>
                        <p:cNvPr id="53" name="Object 52"/>
                        <p:cNvPicPr/>
                        <p:nvPr/>
                      </p:nvPicPr>
                      <p:blipFill>
                        <a:blip r:embed="rId13"/>
                        <a:stretch>
                          <a:fillRect/>
                        </a:stretch>
                      </p:blipFill>
                      <p:spPr>
                        <a:xfrm>
                          <a:off x="6763816" y="3127381"/>
                          <a:ext cx="166687" cy="180975"/>
                        </a:xfrm>
                        <a:prstGeom prst="rect">
                          <a:avLst/>
                        </a:prstGeom>
                      </p:spPr>
                    </p:pic>
                  </p:oleObj>
                </mc:Fallback>
              </mc:AlternateContent>
            </a:graphicData>
          </a:graphic>
        </p:graphicFrame>
        <p:cxnSp>
          <p:nvCxnSpPr>
            <p:cNvPr id="29" name="Straight Arrow Connector 28">
              <a:extLst>
                <a:ext uri="{FF2B5EF4-FFF2-40B4-BE49-F238E27FC236}">
                  <a16:creationId xmlns:a16="http://schemas.microsoft.com/office/drawing/2014/main" id="{C406401A-4E56-5642-B684-60DC7EE8D5F9}"/>
                </a:ext>
              </a:extLst>
            </p:cNvPr>
            <p:cNvCxnSpPr>
              <a:cxnSpLocks/>
            </p:cNvCxnSpPr>
            <p:nvPr/>
          </p:nvCxnSpPr>
          <p:spPr>
            <a:xfrm>
              <a:off x="7330765" y="3943204"/>
              <a:ext cx="628703" cy="6211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31" name="Object 30">
              <a:extLst>
                <a:ext uri="{FF2B5EF4-FFF2-40B4-BE49-F238E27FC236}">
                  <a16:creationId xmlns:a16="http://schemas.microsoft.com/office/drawing/2014/main" id="{6A47AA1B-0834-494F-98C2-00F3B68233C2}"/>
                </a:ext>
              </a:extLst>
            </p:cNvPr>
            <p:cNvGraphicFramePr>
              <a:graphicFrameLocks noChangeAspect="1"/>
            </p:cNvGraphicFramePr>
            <p:nvPr>
              <p:extLst>
                <p:ext uri="{D42A27DB-BD31-4B8C-83A1-F6EECF244321}">
                  <p14:modId xmlns:p14="http://schemas.microsoft.com/office/powerpoint/2010/main" val="1751990984"/>
                </p:ext>
              </p:extLst>
            </p:nvPr>
          </p:nvGraphicFramePr>
          <p:xfrm>
            <a:off x="7075029" y="3688697"/>
            <a:ext cx="136525" cy="151193"/>
          </p:xfrm>
          <a:graphic>
            <a:graphicData uri="http://schemas.openxmlformats.org/presentationml/2006/ole">
              <mc:AlternateContent xmlns:mc="http://schemas.openxmlformats.org/markup-compatibility/2006">
                <mc:Choice xmlns:v="urn:schemas-microsoft-com:vml" Requires="v">
                  <p:oleObj spid="_x0000_s2582678" name="Equation" r:id="rId14" imgW="114300" imgH="127000" progId="Equation.DSMT4">
                    <p:embed/>
                  </p:oleObj>
                </mc:Choice>
                <mc:Fallback>
                  <p:oleObj name="Equation" r:id="rId14" imgW="114300" imgH="127000" progId="Equation.DSMT4">
                    <p:embed/>
                    <p:pic>
                      <p:nvPicPr>
                        <p:cNvPr id="49" name="Object 48"/>
                        <p:cNvPicPr/>
                        <p:nvPr/>
                      </p:nvPicPr>
                      <p:blipFill>
                        <a:blip r:embed="rId15"/>
                        <a:stretch>
                          <a:fillRect/>
                        </a:stretch>
                      </p:blipFill>
                      <p:spPr>
                        <a:xfrm>
                          <a:off x="7075029" y="3688697"/>
                          <a:ext cx="136525" cy="151193"/>
                        </a:xfrm>
                        <a:prstGeom prst="rect">
                          <a:avLst/>
                        </a:prstGeom>
                      </p:spPr>
                    </p:pic>
                  </p:oleObj>
                </mc:Fallback>
              </mc:AlternateContent>
            </a:graphicData>
          </a:graphic>
        </p:graphicFrame>
      </p:grpSp>
      <p:sp>
        <p:nvSpPr>
          <p:cNvPr id="34" name="TextBox 33"/>
          <p:cNvSpPr txBox="1"/>
          <p:nvPr/>
        </p:nvSpPr>
        <p:spPr>
          <a:xfrm>
            <a:off x="403553" y="353092"/>
            <a:ext cx="4338582" cy="3170099"/>
          </a:xfrm>
          <a:prstGeom prst="rect">
            <a:avLst/>
          </a:prstGeom>
          <a:noFill/>
        </p:spPr>
        <p:txBody>
          <a:bodyPr wrap="square" rtlCol="0">
            <a:spAutoFit/>
          </a:bodyPr>
          <a:lstStyle/>
          <a:p>
            <a:r>
              <a:rPr lang="en-US" sz="2000" dirty="0">
                <a:latin typeface="Times New Roman"/>
                <a:cs typeface="Times New Roman"/>
              </a:rPr>
              <a:t>With the voltage at infinity zero, let’s define      as the voltage on the inside surface of the outer shell due to the charge shot through the outside shell. The inside sphere will look like a point charge from the outside, so the net voltage at “r,” where “r” is between “a” and “2a,” will be the superposition of      the voltage due to a point charge and     . That is</a:t>
            </a:r>
          </a:p>
        </p:txBody>
      </p:sp>
      <p:sp>
        <p:nvSpPr>
          <p:cNvPr id="6" name="Right Brace 5">
            <a:extLst>
              <a:ext uri="{FF2B5EF4-FFF2-40B4-BE49-F238E27FC236}">
                <a16:creationId xmlns:a16="http://schemas.microsoft.com/office/drawing/2014/main" id="{32CCC8EC-7B84-684A-B6B2-BC208D1EC773}"/>
              </a:ext>
            </a:extLst>
          </p:cNvPr>
          <p:cNvSpPr/>
          <p:nvPr/>
        </p:nvSpPr>
        <p:spPr>
          <a:xfrm rot="5400000">
            <a:off x="7794868" y="1041095"/>
            <a:ext cx="401444" cy="189603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7" name="Object 6">
            <a:extLst>
              <a:ext uri="{FF2B5EF4-FFF2-40B4-BE49-F238E27FC236}">
                <a16:creationId xmlns:a16="http://schemas.microsoft.com/office/drawing/2014/main" id="{B71F858D-2461-5B40-89C5-DE5040F261B9}"/>
              </a:ext>
            </a:extLst>
          </p:cNvPr>
          <p:cNvGraphicFramePr>
            <a:graphicFrameLocks noChangeAspect="1"/>
          </p:cNvGraphicFramePr>
          <p:nvPr>
            <p:extLst>
              <p:ext uri="{D42A27DB-BD31-4B8C-83A1-F6EECF244321}">
                <p14:modId xmlns:p14="http://schemas.microsoft.com/office/powerpoint/2010/main" val="2075869509"/>
              </p:ext>
            </p:extLst>
          </p:nvPr>
        </p:nvGraphicFramePr>
        <p:xfrm>
          <a:off x="7366867" y="2241915"/>
          <a:ext cx="1335071" cy="337789"/>
        </p:xfrm>
        <a:graphic>
          <a:graphicData uri="http://schemas.openxmlformats.org/presentationml/2006/ole">
            <mc:AlternateContent xmlns:mc="http://schemas.openxmlformats.org/markup-compatibility/2006">
              <mc:Choice xmlns:v="urn:schemas-microsoft-com:vml" Requires="v">
                <p:oleObj spid="_x0000_s2582679" r:id="rId16" imgW="1054100" imgH="266700" progId="Equation.DSMT4">
                  <p:embed/>
                </p:oleObj>
              </mc:Choice>
              <mc:Fallback>
                <p:oleObj r:id="rId16" imgW="1054100" imgH="266700" progId="Equation.DSMT4">
                  <p:embed/>
                  <p:pic>
                    <p:nvPicPr>
                      <p:cNvPr id="0" name=""/>
                      <p:cNvPicPr/>
                      <p:nvPr/>
                    </p:nvPicPr>
                    <p:blipFill>
                      <a:blip r:embed="rId17"/>
                      <a:stretch>
                        <a:fillRect/>
                      </a:stretch>
                    </p:blipFill>
                    <p:spPr>
                      <a:xfrm>
                        <a:off x="7366867" y="2241915"/>
                        <a:ext cx="1335071" cy="337789"/>
                      </a:xfrm>
                      <a:prstGeom prst="rect">
                        <a:avLst/>
                      </a:prstGeom>
                    </p:spPr>
                  </p:pic>
                </p:oleObj>
              </mc:Fallback>
            </mc:AlternateContent>
          </a:graphicData>
        </a:graphic>
      </p:graphicFrame>
      <p:grpSp>
        <p:nvGrpSpPr>
          <p:cNvPr id="25" name="Group 24">
            <a:extLst>
              <a:ext uri="{FF2B5EF4-FFF2-40B4-BE49-F238E27FC236}">
                <a16:creationId xmlns:a16="http://schemas.microsoft.com/office/drawing/2014/main" id="{3093E633-730B-F94F-9CF7-C37B3DEEA901}"/>
              </a:ext>
            </a:extLst>
          </p:cNvPr>
          <p:cNvGrpSpPr/>
          <p:nvPr/>
        </p:nvGrpSpPr>
        <p:grpSpPr>
          <a:xfrm>
            <a:off x="8238813" y="2157908"/>
            <a:ext cx="456104" cy="421796"/>
            <a:chOff x="1122789" y="2012906"/>
            <a:chExt cx="456104" cy="421796"/>
          </a:xfrm>
        </p:grpSpPr>
        <p:cxnSp>
          <p:nvCxnSpPr>
            <p:cNvPr id="26" name="Straight Connector 25">
              <a:extLst>
                <a:ext uri="{FF2B5EF4-FFF2-40B4-BE49-F238E27FC236}">
                  <a16:creationId xmlns:a16="http://schemas.microsoft.com/office/drawing/2014/main" id="{31253A77-A61F-DC40-BE25-666E4C5AC992}"/>
                </a:ext>
              </a:extLst>
            </p:cNvPr>
            <p:cNvCxnSpPr/>
            <p:nvPr/>
          </p:nvCxnSpPr>
          <p:spPr>
            <a:xfrm flipV="1">
              <a:off x="1122789" y="2139426"/>
              <a:ext cx="330200" cy="295276"/>
            </a:xfrm>
            <a:prstGeom prst="line">
              <a:avLst/>
            </a:pr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cxnSp>
        <p:graphicFrame>
          <p:nvGraphicFramePr>
            <p:cNvPr id="27" name="Object 26">
              <a:extLst>
                <a:ext uri="{FF2B5EF4-FFF2-40B4-BE49-F238E27FC236}">
                  <a16:creationId xmlns:a16="http://schemas.microsoft.com/office/drawing/2014/main" id="{2FA27AD2-CF7E-DC4C-A6A4-F2A0C6B35DC5}"/>
                </a:ext>
              </a:extLst>
            </p:cNvPr>
            <p:cNvGraphicFramePr>
              <a:graphicFrameLocks noChangeAspect="1"/>
            </p:cNvGraphicFramePr>
            <p:nvPr>
              <p:extLst>
                <p:ext uri="{D42A27DB-BD31-4B8C-83A1-F6EECF244321}">
                  <p14:modId xmlns:p14="http://schemas.microsoft.com/office/powerpoint/2010/main" val="2545805186"/>
                </p:ext>
              </p:extLst>
            </p:nvPr>
          </p:nvGraphicFramePr>
          <p:xfrm>
            <a:off x="1452989" y="2012906"/>
            <a:ext cx="125904" cy="168275"/>
          </p:xfrm>
          <a:graphic>
            <a:graphicData uri="http://schemas.openxmlformats.org/presentationml/2006/ole">
              <mc:AlternateContent xmlns:mc="http://schemas.openxmlformats.org/markup-compatibility/2006">
                <mc:Choice xmlns:v="urn:schemas-microsoft-com:vml" Requires="v">
                  <p:oleObj spid="_x0000_s2582680" name="Equation" r:id="rId18" imgW="114300" imgH="152400" progId="Equation.DSMT4">
                    <p:embed/>
                  </p:oleObj>
                </mc:Choice>
                <mc:Fallback>
                  <p:oleObj name="Equation" r:id="rId18" imgW="114300" imgH="152400" progId="Equation.DSMT4">
                    <p:embed/>
                    <p:pic>
                      <p:nvPicPr>
                        <p:cNvPr id="24" name="Object 23"/>
                        <p:cNvPicPr/>
                        <p:nvPr/>
                      </p:nvPicPr>
                      <p:blipFill>
                        <a:blip r:embed="rId19"/>
                        <a:stretch>
                          <a:fillRect/>
                        </a:stretch>
                      </p:blipFill>
                      <p:spPr>
                        <a:xfrm>
                          <a:off x="1452989" y="2012906"/>
                          <a:ext cx="125904" cy="168275"/>
                        </a:xfrm>
                        <a:prstGeom prst="rect">
                          <a:avLst/>
                        </a:prstGeom>
                      </p:spPr>
                    </p:pic>
                  </p:oleObj>
                </mc:Fallback>
              </mc:AlternateContent>
            </a:graphicData>
          </a:graphic>
        </p:graphicFrame>
      </p:grpSp>
      <p:graphicFrame>
        <p:nvGraphicFramePr>
          <p:cNvPr id="8" name="Object 7">
            <a:extLst>
              <a:ext uri="{FF2B5EF4-FFF2-40B4-BE49-F238E27FC236}">
                <a16:creationId xmlns:a16="http://schemas.microsoft.com/office/drawing/2014/main" id="{3ECAE8CF-7FD5-964C-A12F-7FF83466810A}"/>
              </a:ext>
            </a:extLst>
          </p:cNvPr>
          <p:cNvGraphicFramePr>
            <a:graphicFrameLocks noChangeAspect="1"/>
          </p:cNvGraphicFramePr>
          <p:nvPr>
            <p:extLst>
              <p:ext uri="{D42A27DB-BD31-4B8C-83A1-F6EECF244321}">
                <p14:modId xmlns:p14="http://schemas.microsoft.com/office/powerpoint/2010/main" val="1429988038"/>
              </p:ext>
            </p:extLst>
          </p:nvPr>
        </p:nvGraphicFramePr>
        <p:xfrm>
          <a:off x="8927452" y="1655006"/>
          <a:ext cx="216548" cy="162411"/>
        </p:xfrm>
        <a:graphic>
          <a:graphicData uri="http://schemas.openxmlformats.org/presentationml/2006/ole">
            <mc:AlternateContent xmlns:mc="http://schemas.openxmlformats.org/markup-compatibility/2006">
              <mc:Choice xmlns:v="urn:schemas-microsoft-com:vml" Requires="v">
                <p:oleObj spid="_x0000_s2582681" r:id="rId20" imgW="152400" imgH="114300" progId="Equation.DSMT4">
                  <p:embed/>
                </p:oleObj>
              </mc:Choice>
              <mc:Fallback>
                <p:oleObj r:id="rId20" imgW="152400" imgH="114300" progId="Equation.DSMT4">
                  <p:embed/>
                  <p:pic>
                    <p:nvPicPr>
                      <p:cNvPr id="0" name=""/>
                      <p:cNvPicPr/>
                      <p:nvPr/>
                    </p:nvPicPr>
                    <p:blipFill>
                      <a:blip r:embed="rId21"/>
                      <a:stretch>
                        <a:fillRect/>
                      </a:stretch>
                    </p:blipFill>
                    <p:spPr>
                      <a:xfrm>
                        <a:off x="8927452" y="1655006"/>
                        <a:ext cx="216548" cy="162411"/>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BC1BF50D-E7CD-594D-A7E9-7701007A53F8}"/>
              </a:ext>
            </a:extLst>
          </p:cNvPr>
          <p:cNvGraphicFramePr>
            <a:graphicFrameLocks noChangeAspect="1"/>
          </p:cNvGraphicFramePr>
          <p:nvPr>
            <p:extLst>
              <p:ext uri="{D42A27DB-BD31-4B8C-83A1-F6EECF244321}">
                <p14:modId xmlns:p14="http://schemas.microsoft.com/office/powerpoint/2010/main" val="1204739411"/>
              </p:ext>
            </p:extLst>
          </p:nvPr>
        </p:nvGraphicFramePr>
        <p:xfrm>
          <a:off x="6817290" y="1498808"/>
          <a:ext cx="269875" cy="344488"/>
        </p:xfrm>
        <a:graphic>
          <a:graphicData uri="http://schemas.openxmlformats.org/presentationml/2006/ole">
            <mc:AlternateContent xmlns:mc="http://schemas.openxmlformats.org/markup-compatibility/2006">
              <mc:Choice xmlns:v="urn:schemas-microsoft-com:vml" Requires="v">
                <p:oleObj spid="_x0000_s2582682" r:id="rId22" imgW="190500" imgH="241300" progId="Equation.DSMT4">
                  <p:embed/>
                </p:oleObj>
              </mc:Choice>
              <mc:Fallback>
                <p:oleObj r:id="rId22" imgW="190500" imgH="241300" progId="Equation.DSMT4">
                  <p:embed/>
                  <p:pic>
                    <p:nvPicPr>
                      <p:cNvPr id="8" name="Object 7">
                        <a:extLst>
                          <a:ext uri="{FF2B5EF4-FFF2-40B4-BE49-F238E27FC236}">
                            <a16:creationId xmlns:a16="http://schemas.microsoft.com/office/drawing/2014/main" id="{3ECAE8CF-7FD5-964C-A12F-7FF83466810A}"/>
                          </a:ext>
                        </a:extLst>
                      </p:cNvPr>
                      <p:cNvPicPr/>
                      <p:nvPr/>
                    </p:nvPicPr>
                    <p:blipFill>
                      <a:blip r:embed="rId23"/>
                      <a:stretch>
                        <a:fillRect/>
                      </a:stretch>
                    </p:blipFill>
                    <p:spPr>
                      <a:xfrm>
                        <a:off x="6817290" y="1498808"/>
                        <a:ext cx="269875" cy="344488"/>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9EB63CE5-2347-D644-BC6E-96BC683D5217}"/>
              </a:ext>
            </a:extLst>
          </p:cNvPr>
          <p:cNvGraphicFramePr>
            <a:graphicFrameLocks noChangeAspect="1"/>
          </p:cNvGraphicFramePr>
          <p:nvPr>
            <p:extLst>
              <p:ext uri="{D42A27DB-BD31-4B8C-83A1-F6EECF244321}">
                <p14:modId xmlns:p14="http://schemas.microsoft.com/office/powerpoint/2010/main" val="3137612345"/>
              </p:ext>
            </p:extLst>
          </p:nvPr>
        </p:nvGraphicFramePr>
        <p:xfrm>
          <a:off x="4282532" y="2824299"/>
          <a:ext cx="289468" cy="369498"/>
        </p:xfrm>
        <a:graphic>
          <a:graphicData uri="http://schemas.openxmlformats.org/presentationml/2006/ole">
            <mc:AlternateContent xmlns:mc="http://schemas.openxmlformats.org/markup-compatibility/2006">
              <mc:Choice xmlns:v="urn:schemas-microsoft-com:vml" Requires="v">
                <p:oleObj spid="_x0000_s2582683" r:id="rId24" imgW="190500" imgH="241300" progId="Equation.DSMT4">
                  <p:embed/>
                </p:oleObj>
              </mc:Choice>
              <mc:Fallback>
                <p:oleObj r:id="rId24" imgW="190500" imgH="241300" progId="Equation.DSMT4">
                  <p:embed/>
                  <p:pic>
                    <p:nvPicPr>
                      <p:cNvPr id="33" name="Object 32">
                        <a:extLst>
                          <a:ext uri="{FF2B5EF4-FFF2-40B4-BE49-F238E27FC236}">
                            <a16:creationId xmlns:a16="http://schemas.microsoft.com/office/drawing/2014/main" id="{F6E3E6B6-C09A-0F49-BA37-AF5B839B80F9}"/>
                          </a:ext>
                        </a:extLst>
                      </p:cNvPr>
                      <p:cNvPicPr/>
                      <p:nvPr/>
                    </p:nvPicPr>
                    <p:blipFill>
                      <a:blip r:embed="rId25"/>
                      <a:stretch>
                        <a:fillRect/>
                      </a:stretch>
                    </p:blipFill>
                    <p:spPr>
                      <a:xfrm>
                        <a:off x="4282532" y="2824299"/>
                        <a:ext cx="289468" cy="369498"/>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id="{736F6AAB-0AA3-7C42-8645-D92A059D51F8}"/>
              </a:ext>
            </a:extLst>
          </p:cNvPr>
          <p:cNvGraphicFramePr>
            <a:graphicFrameLocks noChangeAspect="1"/>
          </p:cNvGraphicFramePr>
          <p:nvPr>
            <p:extLst>
              <p:ext uri="{D42A27DB-BD31-4B8C-83A1-F6EECF244321}">
                <p14:modId xmlns:p14="http://schemas.microsoft.com/office/powerpoint/2010/main" val="1704286458"/>
              </p:ext>
            </p:extLst>
          </p:nvPr>
        </p:nvGraphicFramePr>
        <p:xfrm>
          <a:off x="1178538" y="685786"/>
          <a:ext cx="289468" cy="369498"/>
        </p:xfrm>
        <a:graphic>
          <a:graphicData uri="http://schemas.openxmlformats.org/presentationml/2006/ole">
            <mc:AlternateContent xmlns:mc="http://schemas.openxmlformats.org/markup-compatibility/2006">
              <mc:Choice xmlns:v="urn:schemas-microsoft-com:vml" Requires="v">
                <p:oleObj spid="_x0000_s2582684" r:id="rId26" imgW="190500" imgH="241300" progId="Equation.DSMT4">
                  <p:embed/>
                </p:oleObj>
              </mc:Choice>
              <mc:Fallback>
                <p:oleObj r:id="rId26" imgW="190500" imgH="241300" progId="Equation.DSMT4">
                  <p:embed/>
                  <p:pic>
                    <p:nvPicPr>
                      <p:cNvPr id="35" name="Object 34">
                        <a:extLst>
                          <a:ext uri="{FF2B5EF4-FFF2-40B4-BE49-F238E27FC236}">
                            <a16:creationId xmlns:a16="http://schemas.microsoft.com/office/drawing/2014/main" id="{9EB63CE5-2347-D644-BC6E-96BC683D5217}"/>
                          </a:ext>
                        </a:extLst>
                      </p:cNvPr>
                      <p:cNvPicPr/>
                      <p:nvPr/>
                    </p:nvPicPr>
                    <p:blipFill>
                      <a:blip r:embed="rId25"/>
                      <a:stretch>
                        <a:fillRect/>
                      </a:stretch>
                    </p:blipFill>
                    <p:spPr>
                      <a:xfrm>
                        <a:off x="1178538" y="685786"/>
                        <a:ext cx="289468" cy="369498"/>
                      </a:xfrm>
                      <a:prstGeom prst="rect">
                        <a:avLst/>
                      </a:prstGeom>
                    </p:spPr>
                  </p:pic>
                </p:oleObj>
              </mc:Fallback>
            </mc:AlternateContent>
          </a:graphicData>
        </a:graphic>
      </p:graphicFrame>
      <p:graphicFrame>
        <p:nvGraphicFramePr>
          <p:cNvPr id="37" name="Object 36">
            <a:extLst>
              <a:ext uri="{FF2B5EF4-FFF2-40B4-BE49-F238E27FC236}">
                <a16:creationId xmlns:a16="http://schemas.microsoft.com/office/drawing/2014/main" id="{9B8B292F-4C94-8E47-9FE2-74F02B58300E}"/>
              </a:ext>
            </a:extLst>
          </p:cNvPr>
          <p:cNvGraphicFramePr>
            <a:graphicFrameLocks noChangeAspect="1"/>
          </p:cNvGraphicFramePr>
          <p:nvPr>
            <p:extLst>
              <p:ext uri="{D42A27DB-BD31-4B8C-83A1-F6EECF244321}">
                <p14:modId xmlns:p14="http://schemas.microsoft.com/office/powerpoint/2010/main" val="1037324668"/>
              </p:ext>
            </p:extLst>
          </p:nvPr>
        </p:nvGraphicFramePr>
        <p:xfrm>
          <a:off x="1682840" y="3320188"/>
          <a:ext cx="1549400" cy="641350"/>
        </p:xfrm>
        <a:graphic>
          <a:graphicData uri="http://schemas.openxmlformats.org/presentationml/2006/ole">
            <mc:AlternateContent xmlns:mc="http://schemas.openxmlformats.org/markup-compatibility/2006">
              <mc:Choice xmlns:v="urn:schemas-microsoft-com:vml" Requires="v">
                <p:oleObj spid="_x0000_s2582685" r:id="rId27" imgW="1016000" imgH="419100" progId="Equation.DSMT4">
                  <p:embed/>
                </p:oleObj>
              </mc:Choice>
              <mc:Fallback>
                <p:oleObj r:id="rId27" imgW="1016000" imgH="419100" progId="Equation.DSMT4">
                  <p:embed/>
                  <p:pic>
                    <p:nvPicPr>
                      <p:cNvPr id="35" name="Object 34">
                        <a:extLst>
                          <a:ext uri="{FF2B5EF4-FFF2-40B4-BE49-F238E27FC236}">
                            <a16:creationId xmlns:a16="http://schemas.microsoft.com/office/drawing/2014/main" id="{9EB63CE5-2347-D644-BC6E-96BC683D5217}"/>
                          </a:ext>
                        </a:extLst>
                      </p:cNvPr>
                      <p:cNvPicPr/>
                      <p:nvPr/>
                    </p:nvPicPr>
                    <p:blipFill>
                      <a:blip r:embed="rId28"/>
                      <a:stretch>
                        <a:fillRect/>
                      </a:stretch>
                    </p:blipFill>
                    <p:spPr>
                      <a:xfrm>
                        <a:off x="1682840" y="3320188"/>
                        <a:ext cx="1549400" cy="641350"/>
                      </a:xfrm>
                      <a:prstGeom prst="rect">
                        <a:avLst/>
                      </a:prstGeom>
                    </p:spPr>
                  </p:pic>
                </p:oleObj>
              </mc:Fallback>
            </mc:AlternateContent>
          </a:graphicData>
        </a:graphic>
      </p:graphicFrame>
      <p:sp>
        <p:nvSpPr>
          <p:cNvPr id="38" name="TextBox 37">
            <a:extLst>
              <a:ext uri="{FF2B5EF4-FFF2-40B4-BE49-F238E27FC236}">
                <a16:creationId xmlns:a16="http://schemas.microsoft.com/office/drawing/2014/main" id="{57D89D23-1666-D342-8D10-76525193F1D4}"/>
              </a:ext>
            </a:extLst>
          </p:cNvPr>
          <p:cNvSpPr txBox="1"/>
          <p:nvPr/>
        </p:nvSpPr>
        <p:spPr>
          <a:xfrm>
            <a:off x="403553" y="3948461"/>
            <a:ext cx="3878980" cy="1631216"/>
          </a:xfrm>
          <a:prstGeom prst="rect">
            <a:avLst/>
          </a:prstGeom>
          <a:noFill/>
        </p:spPr>
        <p:txBody>
          <a:bodyPr wrap="square" rtlCol="0">
            <a:spAutoFit/>
          </a:bodyPr>
          <a:lstStyle/>
          <a:p>
            <a:r>
              <a:rPr lang="en-US" sz="2000" dirty="0">
                <a:latin typeface="Times New Roman"/>
                <a:cs typeface="Times New Roman"/>
              </a:rPr>
              <a:t>Evaluating this relationship at X (where r = a) and Y (where r = 2a), then subtracting the two to get the voltage difference between the two points, yields:</a:t>
            </a:r>
          </a:p>
        </p:txBody>
      </p:sp>
      <p:graphicFrame>
        <p:nvGraphicFramePr>
          <p:cNvPr id="39" name="Object 38">
            <a:extLst>
              <a:ext uri="{FF2B5EF4-FFF2-40B4-BE49-F238E27FC236}">
                <a16:creationId xmlns:a16="http://schemas.microsoft.com/office/drawing/2014/main" id="{112C6168-69C9-A74A-9504-2A4F9495D1FA}"/>
              </a:ext>
            </a:extLst>
          </p:cNvPr>
          <p:cNvGraphicFramePr>
            <a:graphicFrameLocks noChangeAspect="1"/>
          </p:cNvGraphicFramePr>
          <p:nvPr>
            <p:extLst>
              <p:ext uri="{D42A27DB-BD31-4B8C-83A1-F6EECF244321}">
                <p14:modId xmlns:p14="http://schemas.microsoft.com/office/powerpoint/2010/main" val="280841377"/>
              </p:ext>
            </p:extLst>
          </p:nvPr>
        </p:nvGraphicFramePr>
        <p:xfrm>
          <a:off x="4427651" y="4234472"/>
          <a:ext cx="3525837" cy="2138363"/>
        </p:xfrm>
        <a:graphic>
          <a:graphicData uri="http://schemas.openxmlformats.org/presentationml/2006/ole">
            <mc:AlternateContent xmlns:mc="http://schemas.openxmlformats.org/markup-compatibility/2006">
              <mc:Choice xmlns:v="urn:schemas-microsoft-com:vml" Requires="v">
                <p:oleObj spid="_x0000_s2582686" r:id="rId29" imgW="2311400" imgH="1397000" progId="Equation.DSMT4">
                  <p:embed/>
                </p:oleObj>
              </mc:Choice>
              <mc:Fallback>
                <p:oleObj r:id="rId29" imgW="2311400" imgH="1397000" progId="Equation.DSMT4">
                  <p:embed/>
                  <p:pic>
                    <p:nvPicPr>
                      <p:cNvPr id="37" name="Object 36">
                        <a:extLst>
                          <a:ext uri="{FF2B5EF4-FFF2-40B4-BE49-F238E27FC236}">
                            <a16:creationId xmlns:a16="http://schemas.microsoft.com/office/drawing/2014/main" id="{9B8B292F-4C94-8E47-9FE2-74F02B58300E}"/>
                          </a:ext>
                        </a:extLst>
                      </p:cNvPr>
                      <p:cNvPicPr/>
                      <p:nvPr/>
                    </p:nvPicPr>
                    <p:blipFill>
                      <a:blip r:embed="rId30"/>
                      <a:stretch>
                        <a:fillRect/>
                      </a:stretch>
                    </p:blipFill>
                    <p:spPr>
                      <a:xfrm>
                        <a:off x="4427651" y="4234472"/>
                        <a:ext cx="3525837" cy="2138363"/>
                      </a:xfrm>
                      <a:prstGeom prst="rect">
                        <a:avLst/>
                      </a:prstGeom>
                    </p:spPr>
                  </p:pic>
                </p:oleObj>
              </mc:Fallback>
            </mc:AlternateContent>
          </a:graphicData>
        </a:graphic>
      </p:graphicFrame>
    </p:spTree>
    <p:extLst>
      <p:ext uri="{BB962C8B-B14F-4D97-AF65-F5344CB8AC3E}">
        <p14:creationId xmlns:p14="http://schemas.microsoft.com/office/powerpoint/2010/main" val="17919407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5" name="Picture 3" descr="Screen shot 2011-02-16 at 8.33.04 A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0"/>
            <a:ext cx="9144000" cy="655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6"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60.)</a:t>
            </a:r>
          </a:p>
        </p:txBody>
      </p:sp>
    </p:spTree>
    <p:extLst>
      <p:ext uri="{BB962C8B-B14F-4D97-AF65-F5344CB8AC3E}">
        <p14:creationId xmlns:p14="http://schemas.microsoft.com/office/powerpoint/2010/main" val="11441012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5"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61.)</a:t>
            </a:r>
          </a:p>
        </p:txBody>
      </p:sp>
      <p:sp>
        <p:nvSpPr>
          <p:cNvPr id="34" name="TextBox 33"/>
          <p:cNvSpPr txBox="1"/>
          <p:nvPr/>
        </p:nvSpPr>
        <p:spPr>
          <a:xfrm>
            <a:off x="149553" y="226092"/>
            <a:ext cx="3114347" cy="707886"/>
          </a:xfrm>
          <a:prstGeom prst="rect">
            <a:avLst/>
          </a:prstGeom>
          <a:noFill/>
        </p:spPr>
        <p:txBody>
          <a:bodyPr wrap="square" rtlCol="0">
            <a:spAutoFit/>
          </a:bodyPr>
          <a:lstStyle/>
          <a:p>
            <a:r>
              <a:rPr lang="en-US" sz="2000" dirty="0">
                <a:latin typeface="Times New Roman"/>
                <a:cs typeface="Times New Roman"/>
              </a:rPr>
              <a:t>E&amp;M 1: Consider the E-</a:t>
            </a:r>
            <a:r>
              <a:rPr lang="en-US" sz="2000" dirty="0" err="1">
                <a:latin typeface="Times New Roman"/>
                <a:cs typeface="Times New Roman"/>
              </a:rPr>
              <a:t>fld</a:t>
            </a:r>
            <a:r>
              <a:rPr lang="en-US" sz="2000" dirty="0">
                <a:latin typeface="Times New Roman"/>
                <a:cs typeface="Times New Roman"/>
              </a:rPr>
              <a:t> lines:</a:t>
            </a:r>
          </a:p>
        </p:txBody>
      </p:sp>
      <p:pic>
        <p:nvPicPr>
          <p:cNvPr id="2" name="Picture 1" descr="e-fld lin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8399" y="190500"/>
            <a:ext cx="5400767" cy="2961038"/>
          </a:xfrm>
          <a:prstGeom prst="rect">
            <a:avLst/>
          </a:prstGeom>
        </p:spPr>
      </p:pic>
      <p:sp>
        <p:nvSpPr>
          <p:cNvPr id="18" name="TextBox 17"/>
          <p:cNvSpPr txBox="1"/>
          <p:nvPr/>
        </p:nvSpPr>
        <p:spPr>
          <a:xfrm>
            <a:off x="301953" y="933978"/>
            <a:ext cx="3406446" cy="707886"/>
          </a:xfrm>
          <a:prstGeom prst="rect">
            <a:avLst/>
          </a:prstGeom>
          <a:noFill/>
        </p:spPr>
        <p:txBody>
          <a:bodyPr wrap="square" rtlCol="0">
            <a:spAutoFit/>
          </a:bodyPr>
          <a:lstStyle/>
          <a:p>
            <a:r>
              <a:rPr lang="en-US" sz="2000" dirty="0">
                <a:latin typeface="Times New Roman"/>
                <a:cs typeface="Times New Roman"/>
              </a:rPr>
              <a:t>a-</a:t>
            </a:r>
            <a:r>
              <a:rPr lang="en-US" sz="2000" dirty="0" err="1">
                <a:latin typeface="Times New Roman"/>
                <a:cs typeface="Times New Roman"/>
              </a:rPr>
              <a:t>i</a:t>
            </a:r>
            <a:r>
              <a:rPr lang="en-US" sz="2000" dirty="0">
                <a:latin typeface="Times New Roman"/>
                <a:cs typeface="Times New Roman"/>
              </a:rPr>
              <a:t>.) Between A, B and C, where is the E-</a:t>
            </a:r>
            <a:r>
              <a:rPr lang="en-US" sz="2000" dirty="0" err="1">
                <a:latin typeface="Times New Roman"/>
                <a:cs typeface="Times New Roman"/>
              </a:rPr>
              <a:t>fld</a:t>
            </a:r>
            <a:r>
              <a:rPr lang="en-US" sz="2000" dirty="0">
                <a:latin typeface="Times New Roman"/>
                <a:cs typeface="Times New Roman"/>
              </a:rPr>
              <a:t> the greatest? </a:t>
            </a:r>
          </a:p>
        </p:txBody>
      </p:sp>
      <p:sp>
        <p:nvSpPr>
          <p:cNvPr id="19" name="TextBox 18"/>
          <p:cNvSpPr txBox="1"/>
          <p:nvPr/>
        </p:nvSpPr>
        <p:spPr>
          <a:xfrm>
            <a:off x="771853" y="1645428"/>
            <a:ext cx="2695247" cy="1200329"/>
          </a:xfrm>
          <a:prstGeom prst="rect">
            <a:avLst/>
          </a:prstGeom>
          <a:noFill/>
        </p:spPr>
        <p:txBody>
          <a:bodyPr wrap="square" rtlCol="0">
            <a:spAutoFit/>
          </a:bodyPr>
          <a:lstStyle/>
          <a:p>
            <a:r>
              <a:rPr lang="en-US" dirty="0">
                <a:latin typeface="Times New Roman"/>
                <a:cs typeface="Times New Roman"/>
              </a:rPr>
              <a:t>The E-</a:t>
            </a:r>
            <a:r>
              <a:rPr lang="en-US" dirty="0" err="1">
                <a:latin typeface="Times New Roman"/>
                <a:cs typeface="Times New Roman"/>
              </a:rPr>
              <a:t>fld</a:t>
            </a:r>
            <a:r>
              <a:rPr lang="en-US" dirty="0">
                <a:latin typeface="Times New Roman"/>
                <a:cs typeface="Times New Roman"/>
              </a:rPr>
              <a:t> is greatest at Point C as the field lines are the closest together at that point.</a:t>
            </a:r>
          </a:p>
        </p:txBody>
      </p:sp>
      <p:sp>
        <p:nvSpPr>
          <p:cNvPr id="20" name="TextBox 19"/>
          <p:cNvSpPr txBox="1"/>
          <p:nvPr/>
        </p:nvSpPr>
        <p:spPr>
          <a:xfrm>
            <a:off x="301952" y="3054878"/>
            <a:ext cx="8807214" cy="400110"/>
          </a:xfrm>
          <a:prstGeom prst="rect">
            <a:avLst/>
          </a:prstGeom>
          <a:noFill/>
        </p:spPr>
        <p:txBody>
          <a:bodyPr wrap="square" rtlCol="0">
            <a:spAutoFit/>
          </a:bodyPr>
          <a:lstStyle/>
          <a:p>
            <a:r>
              <a:rPr lang="en-US" sz="2000" dirty="0">
                <a:latin typeface="Times New Roman"/>
                <a:cs typeface="Times New Roman"/>
              </a:rPr>
              <a:t>a-ii.) Between A, B and C, where is the electric potential the greatest? </a:t>
            </a:r>
          </a:p>
        </p:txBody>
      </p:sp>
      <p:sp>
        <p:nvSpPr>
          <p:cNvPr id="21" name="TextBox 20"/>
          <p:cNvSpPr txBox="1"/>
          <p:nvPr/>
        </p:nvSpPr>
        <p:spPr>
          <a:xfrm>
            <a:off x="771853" y="3468645"/>
            <a:ext cx="8054647" cy="923330"/>
          </a:xfrm>
          <a:prstGeom prst="rect">
            <a:avLst/>
          </a:prstGeom>
          <a:noFill/>
        </p:spPr>
        <p:txBody>
          <a:bodyPr wrap="square" rtlCol="0">
            <a:spAutoFit/>
          </a:bodyPr>
          <a:lstStyle/>
          <a:p>
            <a:r>
              <a:rPr lang="en-US" dirty="0">
                <a:latin typeface="Times New Roman"/>
                <a:cs typeface="Times New Roman"/>
              </a:rPr>
              <a:t>The electric potential is greatest at Point A as electric potentials are always greatest upstream in E-</a:t>
            </a:r>
            <a:r>
              <a:rPr lang="en-US" dirty="0" err="1">
                <a:latin typeface="Times New Roman"/>
                <a:cs typeface="Times New Roman"/>
              </a:rPr>
              <a:t>flds</a:t>
            </a:r>
            <a:r>
              <a:rPr lang="en-US" dirty="0">
                <a:latin typeface="Times New Roman"/>
                <a:cs typeface="Times New Roman"/>
              </a:rPr>
              <a:t> (positive charges move along E-</a:t>
            </a:r>
            <a:r>
              <a:rPr lang="en-US" dirty="0" err="1">
                <a:latin typeface="Times New Roman"/>
                <a:cs typeface="Times New Roman"/>
              </a:rPr>
              <a:t>fld</a:t>
            </a:r>
            <a:r>
              <a:rPr lang="en-US" dirty="0">
                <a:latin typeface="Times New Roman"/>
                <a:cs typeface="Times New Roman"/>
              </a:rPr>
              <a:t> lines, and E-</a:t>
            </a:r>
            <a:r>
              <a:rPr lang="en-US" dirty="0" err="1">
                <a:latin typeface="Times New Roman"/>
                <a:cs typeface="Times New Roman"/>
              </a:rPr>
              <a:t>fld</a:t>
            </a:r>
            <a:r>
              <a:rPr lang="en-US" dirty="0">
                <a:latin typeface="Times New Roman"/>
                <a:cs typeface="Times New Roman"/>
              </a:rPr>
              <a:t> lines move from higher to lower voltages)</a:t>
            </a:r>
          </a:p>
        </p:txBody>
      </p:sp>
      <p:sp>
        <p:nvSpPr>
          <p:cNvPr id="23" name="TextBox 22"/>
          <p:cNvSpPr txBox="1"/>
          <p:nvPr/>
        </p:nvSpPr>
        <p:spPr>
          <a:xfrm>
            <a:off x="301952" y="4356864"/>
            <a:ext cx="8807214" cy="400110"/>
          </a:xfrm>
          <a:prstGeom prst="rect">
            <a:avLst/>
          </a:prstGeom>
          <a:noFill/>
        </p:spPr>
        <p:txBody>
          <a:bodyPr wrap="square" rtlCol="0">
            <a:spAutoFit/>
          </a:bodyPr>
          <a:lstStyle/>
          <a:p>
            <a:r>
              <a:rPr lang="en-US" sz="2000" dirty="0">
                <a:latin typeface="Times New Roman"/>
                <a:cs typeface="Times New Roman"/>
              </a:rPr>
              <a:t>b-</a:t>
            </a:r>
            <a:r>
              <a:rPr lang="en-US" sz="2000" dirty="0" err="1">
                <a:latin typeface="Times New Roman"/>
                <a:cs typeface="Times New Roman"/>
              </a:rPr>
              <a:t>i</a:t>
            </a:r>
            <a:r>
              <a:rPr lang="en-US" sz="2000" dirty="0">
                <a:latin typeface="Times New Roman"/>
                <a:cs typeface="Times New Roman"/>
              </a:rPr>
              <a:t>.) Describe the motion of an electron released at Point B. </a:t>
            </a:r>
          </a:p>
        </p:txBody>
      </p:sp>
      <p:sp>
        <p:nvSpPr>
          <p:cNvPr id="24" name="TextBox 23"/>
          <p:cNvSpPr txBox="1"/>
          <p:nvPr/>
        </p:nvSpPr>
        <p:spPr>
          <a:xfrm>
            <a:off x="771853" y="4795250"/>
            <a:ext cx="8054647" cy="1754327"/>
          </a:xfrm>
          <a:prstGeom prst="rect">
            <a:avLst/>
          </a:prstGeom>
          <a:noFill/>
        </p:spPr>
        <p:txBody>
          <a:bodyPr wrap="square" rtlCol="0">
            <a:spAutoFit/>
          </a:bodyPr>
          <a:lstStyle/>
          <a:p>
            <a:r>
              <a:rPr lang="en-US" dirty="0">
                <a:latin typeface="Times New Roman"/>
                <a:cs typeface="Times New Roman"/>
              </a:rPr>
              <a:t>Electrons accelerate opposite the direction of E-</a:t>
            </a:r>
            <a:r>
              <a:rPr lang="en-US" dirty="0" err="1">
                <a:latin typeface="Times New Roman"/>
                <a:cs typeface="Times New Roman"/>
              </a:rPr>
              <a:t>flds</a:t>
            </a:r>
            <a:r>
              <a:rPr lang="en-US" dirty="0">
                <a:latin typeface="Times New Roman"/>
                <a:cs typeface="Times New Roman"/>
              </a:rPr>
              <a:t>, so an electron will accelerate toward the left.  The acceleration will be a function of the magnitude of the field.  From observation, the field lines get farther apart as one moves toward the left, so the E-</a:t>
            </a:r>
            <a:r>
              <a:rPr lang="en-US" dirty="0" err="1">
                <a:latin typeface="Times New Roman"/>
                <a:cs typeface="Times New Roman"/>
              </a:rPr>
              <a:t>fld</a:t>
            </a:r>
            <a:r>
              <a:rPr lang="en-US" dirty="0">
                <a:latin typeface="Times New Roman"/>
                <a:cs typeface="Times New Roman"/>
              </a:rPr>
              <a:t> gets smaller in that direction.  That means the electric force and, hence, acceleration, will diminish as the electron proceeds, though the velocity will continually increase (just not at a steady pace).  </a:t>
            </a:r>
          </a:p>
        </p:txBody>
      </p:sp>
    </p:spTree>
    <p:extLst>
      <p:ext uri="{BB962C8B-B14F-4D97-AF65-F5344CB8AC3E}">
        <p14:creationId xmlns:p14="http://schemas.microsoft.com/office/powerpoint/2010/main" val="274545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dissolv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dissolv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dissolv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3" grpId="0"/>
      <p:bldP spid="2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5"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62.)</a:t>
            </a:r>
          </a:p>
        </p:txBody>
      </p:sp>
      <p:sp>
        <p:nvSpPr>
          <p:cNvPr id="18" name="TextBox 17"/>
          <p:cNvSpPr txBox="1"/>
          <p:nvPr/>
        </p:nvSpPr>
        <p:spPr>
          <a:xfrm>
            <a:off x="301952" y="400578"/>
            <a:ext cx="8638848" cy="400110"/>
          </a:xfrm>
          <a:prstGeom prst="rect">
            <a:avLst/>
          </a:prstGeom>
          <a:noFill/>
        </p:spPr>
        <p:txBody>
          <a:bodyPr wrap="square" rtlCol="0">
            <a:spAutoFit/>
          </a:bodyPr>
          <a:lstStyle/>
          <a:p>
            <a:r>
              <a:rPr lang="en-US" sz="2000" dirty="0">
                <a:latin typeface="Times New Roman"/>
                <a:cs typeface="Times New Roman"/>
              </a:rPr>
              <a:t>b-ii.) The electron’s speed after accelerating through a 10 volt potential difference?</a:t>
            </a:r>
          </a:p>
        </p:txBody>
      </p:sp>
      <p:graphicFrame>
        <p:nvGraphicFramePr>
          <p:cNvPr id="12" name="Object 11"/>
          <p:cNvGraphicFramePr>
            <a:graphicFrameLocks noChangeAspect="1"/>
          </p:cNvGraphicFramePr>
          <p:nvPr>
            <p:extLst>
              <p:ext uri="{D42A27DB-BD31-4B8C-83A1-F6EECF244321}">
                <p14:modId xmlns:p14="http://schemas.microsoft.com/office/powerpoint/2010/main" val="248721006"/>
              </p:ext>
            </p:extLst>
          </p:nvPr>
        </p:nvGraphicFramePr>
        <p:xfrm>
          <a:off x="301952" y="1935163"/>
          <a:ext cx="4041775" cy="2986087"/>
        </p:xfrm>
        <a:graphic>
          <a:graphicData uri="http://schemas.openxmlformats.org/presentationml/2006/ole">
            <mc:AlternateContent xmlns:mc="http://schemas.openxmlformats.org/markup-compatibility/2006">
              <mc:Choice xmlns:v="urn:schemas-microsoft-com:vml" Requires="v">
                <p:oleObj spid="_x0000_s2332709" name="Equation" r:id="rId4" imgW="2692400" imgH="1981200" progId="Equation.DSMT4">
                  <p:embed/>
                </p:oleObj>
              </mc:Choice>
              <mc:Fallback>
                <p:oleObj name="Equation" r:id="rId4" imgW="2692400" imgH="1981200" progId="Equation.DSMT4">
                  <p:embed/>
                  <p:pic>
                    <p:nvPicPr>
                      <p:cNvPr id="0" name=""/>
                      <p:cNvPicPr/>
                      <p:nvPr/>
                    </p:nvPicPr>
                    <p:blipFill>
                      <a:blip r:embed="rId5"/>
                      <a:stretch>
                        <a:fillRect/>
                      </a:stretch>
                    </p:blipFill>
                    <p:spPr>
                      <a:xfrm>
                        <a:off x="301952" y="1935163"/>
                        <a:ext cx="4041775" cy="2986087"/>
                      </a:xfrm>
                      <a:prstGeom prst="rect">
                        <a:avLst/>
                      </a:prstGeom>
                    </p:spPr>
                  </p:pic>
                </p:oleObj>
              </mc:Fallback>
            </mc:AlternateContent>
          </a:graphicData>
        </a:graphic>
      </p:graphicFrame>
      <p:sp>
        <p:nvSpPr>
          <p:cNvPr id="13" name="TextBox 12"/>
          <p:cNvSpPr txBox="1"/>
          <p:nvPr/>
        </p:nvSpPr>
        <p:spPr>
          <a:xfrm>
            <a:off x="886152" y="851031"/>
            <a:ext cx="7953048" cy="646331"/>
          </a:xfrm>
          <a:prstGeom prst="rect">
            <a:avLst/>
          </a:prstGeom>
          <a:noFill/>
        </p:spPr>
        <p:txBody>
          <a:bodyPr wrap="square" rtlCol="0">
            <a:spAutoFit/>
          </a:bodyPr>
          <a:lstStyle/>
          <a:p>
            <a:r>
              <a:rPr lang="en-US" dirty="0">
                <a:latin typeface="Times New Roman"/>
                <a:cs typeface="Times New Roman"/>
              </a:rPr>
              <a:t>Assuming the electron accelerates, for the sake of argument, from 2 volts to 12 volts, conservation of energy yields:</a:t>
            </a:r>
          </a:p>
        </p:txBody>
      </p:sp>
    </p:spTree>
    <p:extLst>
      <p:ext uri="{BB962C8B-B14F-4D97-AF65-F5344CB8AC3E}">
        <p14:creationId xmlns:p14="http://schemas.microsoft.com/office/powerpoint/2010/main" val="94106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5"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63.)</a:t>
            </a:r>
          </a:p>
        </p:txBody>
      </p:sp>
      <p:sp>
        <p:nvSpPr>
          <p:cNvPr id="18" name="TextBox 17"/>
          <p:cNvSpPr txBox="1"/>
          <p:nvPr/>
        </p:nvSpPr>
        <p:spPr>
          <a:xfrm>
            <a:off x="301952" y="400578"/>
            <a:ext cx="8638848" cy="707886"/>
          </a:xfrm>
          <a:prstGeom prst="rect">
            <a:avLst/>
          </a:prstGeom>
          <a:noFill/>
        </p:spPr>
        <p:txBody>
          <a:bodyPr wrap="square" rtlCol="0">
            <a:spAutoFit/>
          </a:bodyPr>
          <a:lstStyle/>
          <a:p>
            <a:r>
              <a:rPr lang="en-US" sz="2000" dirty="0">
                <a:latin typeface="Times New Roman"/>
                <a:cs typeface="Times New Roman"/>
              </a:rPr>
              <a:t>c.) If the voltage between B and C is 20 volts, estimate the magnitude of the E-</a:t>
            </a:r>
            <a:r>
              <a:rPr lang="en-US" sz="2000" dirty="0" err="1">
                <a:latin typeface="Times New Roman"/>
                <a:cs typeface="Times New Roman"/>
              </a:rPr>
              <a:t>fld</a:t>
            </a:r>
            <a:r>
              <a:rPr lang="en-US" sz="2000" dirty="0">
                <a:latin typeface="Times New Roman"/>
                <a:cs typeface="Times New Roman"/>
              </a:rPr>
              <a:t> halfway between them.  State assumptions made:</a:t>
            </a:r>
          </a:p>
        </p:txBody>
      </p:sp>
      <p:graphicFrame>
        <p:nvGraphicFramePr>
          <p:cNvPr id="12" name="Object 11"/>
          <p:cNvGraphicFramePr>
            <a:graphicFrameLocks noChangeAspect="1"/>
          </p:cNvGraphicFramePr>
          <p:nvPr>
            <p:extLst>
              <p:ext uri="{D42A27DB-BD31-4B8C-83A1-F6EECF244321}">
                <p14:modId xmlns:p14="http://schemas.microsoft.com/office/powerpoint/2010/main" val="1071004820"/>
              </p:ext>
            </p:extLst>
          </p:nvPr>
        </p:nvGraphicFramePr>
        <p:xfrm>
          <a:off x="372970" y="2506662"/>
          <a:ext cx="2954338" cy="784225"/>
        </p:xfrm>
        <a:graphic>
          <a:graphicData uri="http://schemas.openxmlformats.org/presentationml/2006/ole">
            <mc:AlternateContent xmlns:mc="http://schemas.openxmlformats.org/markup-compatibility/2006">
              <mc:Choice xmlns:v="urn:schemas-microsoft-com:vml" Requires="v">
                <p:oleObj spid="_x0000_s2333964" name="Equation" r:id="rId4" imgW="1968500" imgH="520700" progId="Equation.DSMT4">
                  <p:embed/>
                </p:oleObj>
              </mc:Choice>
              <mc:Fallback>
                <p:oleObj name="Equation" r:id="rId4" imgW="1968500" imgH="520700" progId="Equation.DSMT4">
                  <p:embed/>
                  <p:pic>
                    <p:nvPicPr>
                      <p:cNvPr id="0" name=""/>
                      <p:cNvPicPr/>
                      <p:nvPr/>
                    </p:nvPicPr>
                    <p:blipFill>
                      <a:blip r:embed="rId5"/>
                      <a:stretch>
                        <a:fillRect/>
                      </a:stretch>
                    </p:blipFill>
                    <p:spPr>
                      <a:xfrm>
                        <a:off x="372970" y="2506662"/>
                        <a:ext cx="2954338" cy="784225"/>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695863451"/>
              </p:ext>
            </p:extLst>
          </p:nvPr>
        </p:nvGraphicFramePr>
        <p:xfrm>
          <a:off x="1139825" y="5183188"/>
          <a:ext cx="2800350" cy="1089025"/>
        </p:xfrm>
        <a:graphic>
          <a:graphicData uri="http://schemas.openxmlformats.org/presentationml/2006/ole">
            <mc:AlternateContent xmlns:mc="http://schemas.openxmlformats.org/markup-compatibility/2006">
              <mc:Choice xmlns:v="urn:schemas-microsoft-com:vml" Requires="v">
                <p:oleObj spid="_x0000_s2333965" name="Equation" r:id="rId6" imgW="1866900" imgH="723900" progId="Equation.DSMT4">
                  <p:embed/>
                </p:oleObj>
              </mc:Choice>
              <mc:Fallback>
                <p:oleObj name="Equation" r:id="rId6" imgW="1866900" imgH="723900" progId="Equation.DSMT4">
                  <p:embed/>
                  <p:pic>
                    <p:nvPicPr>
                      <p:cNvPr id="0" name=""/>
                      <p:cNvPicPr/>
                      <p:nvPr/>
                    </p:nvPicPr>
                    <p:blipFill>
                      <a:blip r:embed="rId7"/>
                      <a:stretch>
                        <a:fillRect/>
                      </a:stretch>
                    </p:blipFill>
                    <p:spPr>
                      <a:xfrm>
                        <a:off x="1139825" y="5183188"/>
                        <a:ext cx="2800350" cy="1089025"/>
                      </a:xfrm>
                      <a:prstGeom prst="rect">
                        <a:avLst/>
                      </a:prstGeom>
                    </p:spPr>
                  </p:pic>
                </p:oleObj>
              </mc:Fallback>
            </mc:AlternateContent>
          </a:graphicData>
        </a:graphic>
      </p:graphicFrame>
      <p:pic>
        <p:nvPicPr>
          <p:cNvPr id="2" name="Picture 1" descr="e-fld lines.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43233" y="2399023"/>
            <a:ext cx="5400767" cy="2961038"/>
          </a:xfrm>
          <a:prstGeom prst="rect">
            <a:avLst/>
          </a:prstGeom>
        </p:spPr>
      </p:pic>
      <p:grpSp>
        <p:nvGrpSpPr>
          <p:cNvPr id="22" name="Group 21"/>
          <p:cNvGrpSpPr/>
          <p:nvPr/>
        </p:nvGrpSpPr>
        <p:grpSpPr>
          <a:xfrm>
            <a:off x="886152" y="1198694"/>
            <a:ext cx="7953048" cy="1200329"/>
            <a:chOff x="886152" y="1198694"/>
            <a:chExt cx="7953048" cy="1200329"/>
          </a:xfrm>
        </p:grpSpPr>
        <p:sp>
          <p:nvSpPr>
            <p:cNvPr id="13" name="TextBox 12"/>
            <p:cNvSpPr txBox="1"/>
            <p:nvPr/>
          </p:nvSpPr>
          <p:spPr>
            <a:xfrm>
              <a:off x="886152" y="1198694"/>
              <a:ext cx="7953048" cy="1200329"/>
            </a:xfrm>
            <a:prstGeom prst="rect">
              <a:avLst/>
            </a:prstGeom>
            <a:noFill/>
          </p:spPr>
          <p:txBody>
            <a:bodyPr wrap="square" rtlCol="0">
              <a:spAutoFit/>
            </a:bodyPr>
            <a:lstStyle/>
            <a:p>
              <a:r>
                <a:rPr lang="en-US" dirty="0">
                  <a:latin typeface="Times New Roman"/>
                  <a:cs typeface="Times New Roman"/>
                </a:rPr>
                <a:t>Assuming the electric field is constant, or nearly constant in that region, assume (for the sake of the math) that                 and                 (thereby generating the 20 volt potential difference between the two), and noticing from the graph that the distance between the two points is approximately .01 m, we can write:</a:t>
              </a:r>
            </a:p>
          </p:txBody>
        </p:sp>
        <p:graphicFrame>
          <p:nvGraphicFramePr>
            <p:cNvPr id="17" name="Object 16"/>
            <p:cNvGraphicFramePr>
              <a:graphicFrameLocks noChangeAspect="1"/>
            </p:cNvGraphicFramePr>
            <p:nvPr>
              <p:extLst>
                <p:ext uri="{D42A27DB-BD31-4B8C-83A1-F6EECF244321}">
                  <p14:modId xmlns:p14="http://schemas.microsoft.com/office/powerpoint/2010/main" val="3061524896"/>
                </p:ext>
              </p:extLst>
            </p:nvPr>
          </p:nvGraphicFramePr>
          <p:xfrm>
            <a:off x="3327308" y="1468787"/>
            <a:ext cx="895350" cy="401638"/>
          </p:xfrm>
          <a:graphic>
            <a:graphicData uri="http://schemas.openxmlformats.org/presentationml/2006/ole">
              <mc:AlternateContent xmlns:mc="http://schemas.openxmlformats.org/markup-compatibility/2006">
                <mc:Choice xmlns:v="urn:schemas-microsoft-com:vml" Requires="v">
                  <p:oleObj spid="_x0000_s2333966" name="Equation" r:id="rId9" imgW="596900" imgH="266700" progId="Equation.DSMT4">
                    <p:embed/>
                  </p:oleObj>
                </mc:Choice>
                <mc:Fallback>
                  <p:oleObj name="Equation" r:id="rId9" imgW="596900" imgH="266700" progId="Equation.DSMT4">
                    <p:embed/>
                    <p:pic>
                      <p:nvPicPr>
                        <p:cNvPr id="0" name=""/>
                        <p:cNvPicPr/>
                        <p:nvPr/>
                      </p:nvPicPr>
                      <p:blipFill>
                        <a:blip r:embed="rId10"/>
                        <a:stretch>
                          <a:fillRect/>
                        </a:stretch>
                      </p:blipFill>
                      <p:spPr>
                        <a:xfrm>
                          <a:off x="3327308" y="1468787"/>
                          <a:ext cx="895350" cy="401638"/>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4199085874"/>
                </p:ext>
              </p:extLst>
            </p:nvPr>
          </p:nvGraphicFramePr>
          <p:xfrm>
            <a:off x="4648200" y="1468438"/>
            <a:ext cx="876300" cy="401637"/>
          </p:xfrm>
          <a:graphic>
            <a:graphicData uri="http://schemas.openxmlformats.org/presentationml/2006/ole">
              <mc:AlternateContent xmlns:mc="http://schemas.openxmlformats.org/markup-compatibility/2006">
                <mc:Choice xmlns:v="urn:schemas-microsoft-com:vml" Requires="v">
                  <p:oleObj spid="_x0000_s2333967" name="Equation" r:id="rId11" imgW="584200" imgH="266700" progId="Equation.DSMT4">
                    <p:embed/>
                  </p:oleObj>
                </mc:Choice>
                <mc:Fallback>
                  <p:oleObj name="Equation" r:id="rId11" imgW="584200" imgH="266700" progId="Equation.DSMT4">
                    <p:embed/>
                    <p:pic>
                      <p:nvPicPr>
                        <p:cNvPr id="0" name=""/>
                        <p:cNvPicPr/>
                        <p:nvPr/>
                      </p:nvPicPr>
                      <p:blipFill>
                        <a:blip r:embed="rId12"/>
                        <a:stretch>
                          <a:fillRect/>
                        </a:stretch>
                      </p:blipFill>
                      <p:spPr>
                        <a:xfrm>
                          <a:off x="4648200" y="1468438"/>
                          <a:ext cx="876300" cy="401637"/>
                        </a:xfrm>
                        <a:prstGeom prst="rect">
                          <a:avLst/>
                        </a:prstGeom>
                      </p:spPr>
                    </p:pic>
                  </p:oleObj>
                </mc:Fallback>
              </mc:AlternateContent>
            </a:graphicData>
          </a:graphic>
        </p:graphicFrame>
      </p:grpSp>
      <p:grpSp>
        <p:nvGrpSpPr>
          <p:cNvPr id="7" name="Group 6"/>
          <p:cNvGrpSpPr/>
          <p:nvPr/>
        </p:nvGrpSpPr>
        <p:grpSpPr>
          <a:xfrm>
            <a:off x="301952" y="3373437"/>
            <a:ext cx="7664123" cy="1810343"/>
            <a:chOff x="301952" y="3373437"/>
            <a:chExt cx="7664123" cy="1810343"/>
          </a:xfrm>
        </p:grpSpPr>
        <p:grpSp>
          <p:nvGrpSpPr>
            <p:cNvPr id="3" name="Group 2"/>
            <p:cNvGrpSpPr/>
            <p:nvPr/>
          </p:nvGrpSpPr>
          <p:grpSpPr>
            <a:xfrm>
              <a:off x="301952" y="3429453"/>
              <a:ext cx="3330248" cy="1754327"/>
              <a:chOff x="301952" y="3040194"/>
              <a:chExt cx="3330248" cy="1754327"/>
            </a:xfrm>
          </p:grpSpPr>
          <p:sp>
            <p:nvSpPr>
              <p:cNvPr id="8" name="TextBox 7"/>
              <p:cNvSpPr txBox="1"/>
              <p:nvPr/>
            </p:nvSpPr>
            <p:spPr>
              <a:xfrm>
                <a:off x="301952" y="3040194"/>
                <a:ext cx="3330248" cy="1754327"/>
              </a:xfrm>
              <a:prstGeom prst="rect">
                <a:avLst/>
              </a:prstGeom>
              <a:noFill/>
            </p:spPr>
            <p:txBody>
              <a:bodyPr wrap="square" rtlCol="0">
                <a:spAutoFit/>
              </a:bodyPr>
              <a:lstStyle/>
              <a:p>
                <a:r>
                  <a:rPr lang="en-US" dirty="0">
                    <a:latin typeface="Times New Roman"/>
                    <a:cs typeface="Times New Roman"/>
                  </a:rPr>
                  <a:t>If we take     to be a vector between Points B and C in the direction of the E-</a:t>
                </a:r>
                <a:r>
                  <a:rPr lang="en-US" dirty="0" err="1">
                    <a:latin typeface="Times New Roman"/>
                    <a:cs typeface="Times New Roman"/>
                  </a:rPr>
                  <a:t>fld</a:t>
                </a:r>
                <a:r>
                  <a:rPr lang="en-US" dirty="0">
                    <a:latin typeface="Times New Roman"/>
                    <a:cs typeface="Times New Roman"/>
                  </a:rPr>
                  <a:t>, then the angle between     and     will be </a:t>
                </a:r>
                <a:r>
                  <a:rPr lang="en-US" dirty="0">
                    <a:solidFill>
                      <a:srgbClr val="FF0000"/>
                    </a:solidFill>
                    <a:latin typeface="Times New Roman"/>
                    <a:cs typeface="Times New Roman"/>
                  </a:rPr>
                  <a:t>zero</a:t>
                </a:r>
                <a:r>
                  <a:rPr lang="en-US" dirty="0">
                    <a:latin typeface="Times New Roman"/>
                    <a:cs typeface="Times New Roman"/>
                  </a:rPr>
                  <a:t> and that relationship becomes:</a:t>
                </a:r>
              </a:p>
            </p:txBody>
          </p:sp>
          <p:graphicFrame>
            <p:nvGraphicFramePr>
              <p:cNvPr id="9" name="Object 8"/>
              <p:cNvGraphicFramePr>
                <a:graphicFrameLocks noChangeAspect="1"/>
              </p:cNvGraphicFramePr>
              <p:nvPr>
                <p:extLst>
                  <p:ext uri="{D42A27DB-BD31-4B8C-83A1-F6EECF244321}">
                    <p14:modId xmlns:p14="http://schemas.microsoft.com/office/powerpoint/2010/main" val="2416563863"/>
                  </p:ext>
                </p:extLst>
              </p:nvPr>
            </p:nvGraphicFramePr>
            <p:xfrm>
              <a:off x="1352550" y="3040194"/>
              <a:ext cx="190500" cy="306388"/>
            </p:xfrm>
            <a:graphic>
              <a:graphicData uri="http://schemas.openxmlformats.org/presentationml/2006/ole">
                <mc:AlternateContent xmlns:mc="http://schemas.openxmlformats.org/markup-compatibility/2006">
                  <mc:Choice xmlns:v="urn:schemas-microsoft-com:vml" Requires="v">
                    <p:oleObj spid="_x0000_s2333968" name="Equation" r:id="rId13" imgW="127000" imgH="203200" progId="Equation.DSMT4">
                      <p:embed/>
                    </p:oleObj>
                  </mc:Choice>
                  <mc:Fallback>
                    <p:oleObj name="Equation" r:id="rId13" imgW="127000" imgH="203200" progId="Equation.DSMT4">
                      <p:embed/>
                      <p:pic>
                        <p:nvPicPr>
                          <p:cNvPr id="0" name=""/>
                          <p:cNvPicPr/>
                          <p:nvPr/>
                        </p:nvPicPr>
                        <p:blipFill>
                          <a:blip r:embed="rId14"/>
                          <a:stretch>
                            <a:fillRect/>
                          </a:stretch>
                        </p:blipFill>
                        <p:spPr>
                          <a:xfrm>
                            <a:off x="1352550" y="3040194"/>
                            <a:ext cx="190500" cy="306388"/>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104482550"/>
                  </p:ext>
                </p:extLst>
              </p:nvPr>
            </p:nvGraphicFramePr>
            <p:xfrm>
              <a:off x="2381250" y="3854450"/>
              <a:ext cx="190500" cy="306388"/>
            </p:xfrm>
            <a:graphic>
              <a:graphicData uri="http://schemas.openxmlformats.org/presentationml/2006/ole">
                <mc:AlternateContent xmlns:mc="http://schemas.openxmlformats.org/markup-compatibility/2006">
                  <mc:Choice xmlns:v="urn:schemas-microsoft-com:vml" Requires="v">
                    <p:oleObj spid="_x0000_s2333969" name="Equation" r:id="rId15" imgW="127000" imgH="203200" progId="Equation.DSMT4">
                      <p:embed/>
                    </p:oleObj>
                  </mc:Choice>
                  <mc:Fallback>
                    <p:oleObj name="Equation" r:id="rId15" imgW="127000" imgH="203200" progId="Equation.DSMT4">
                      <p:embed/>
                      <p:pic>
                        <p:nvPicPr>
                          <p:cNvPr id="0" name=""/>
                          <p:cNvPicPr/>
                          <p:nvPr/>
                        </p:nvPicPr>
                        <p:blipFill>
                          <a:blip r:embed="rId14"/>
                          <a:stretch>
                            <a:fillRect/>
                          </a:stretch>
                        </p:blipFill>
                        <p:spPr>
                          <a:xfrm>
                            <a:off x="2381250" y="3854450"/>
                            <a:ext cx="190500" cy="306388"/>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885359662"/>
                  </p:ext>
                </p:extLst>
              </p:nvPr>
            </p:nvGraphicFramePr>
            <p:xfrm>
              <a:off x="1758950" y="3873500"/>
              <a:ext cx="190500" cy="287338"/>
            </p:xfrm>
            <a:graphic>
              <a:graphicData uri="http://schemas.openxmlformats.org/presentationml/2006/ole">
                <mc:AlternateContent xmlns:mc="http://schemas.openxmlformats.org/markup-compatibility/2006">
                  <mc:Choice xmlns:v="urn:schemas-microsoft-com:vml" Requires="v">
                    <p:oleObj spid="_x0000_s2333970" name="Equation" r:id="rId16" imgW="127000" imgH="190500" progId="Equation.DSMT4">
                      <p:embed/>
                    </p:oleObj>
                  </mc:Choice>
                  <mc:Fallback>
                    <p:oleObj name="Equation" r:id="rId16" imgW="127000" imgH="190500" progId="Equation.DSMT4">
                      <p:embed/>
                      <p:pic>
                        <p:nvPicPr>
                          <p:cNvPr id="0" name=""/>
                          <p:cNvPicPr/>
                          <p:nvPr/>
                        </p:nvPicPr>
                        <p:blipFill>
                          <a:blip r:embed="rId17"/>
                          <a:stretch>
                            <a:fillRect/>
                          </a:stretch>
                        </p:blipFill>
                        <p:spPr>
                          <a:xfrm>
                            <a:off x="1758950" y="3873500"/>
                            <a:ext cx="190500" cy="287338"/>
                          </a:xfrm>
                          <a:prstGeom prst="rect">
                            <a:avLst/>
                          </a:prstGeom>
                        </p:spPr>
                      </p:pic>
                    </p:oleObj>
                  </mc:Fallback>
                </mc:AlternateContent>
              </a:graphicData>
            </a:graphic>
          </p:graphicFrame>
        </p:grpSp>
        <p:cxnSp>
          <p:nvCxnSpPr>
            <p:cNvPr id="5" name="Straight Arrow Connector 4"/>
            <p:cNvCxnSpPr/>
            <p:nvPr/>
          </p:nvCxnSpPr>
          <p:spPr>
            <a:xfrm flipV="1">
              <a:off x="7546975" y="3705225"/>
              <a:ext cx="419100" cy="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20" name="Object 19"/>
            <p:cNvGraphicFramePr>
              <a:graphicFrameLocks noChangeAspect="1"/>
            </p:cNvGraphicFramePr>
            <p:nvPr>
              <p:extLst>
                <p:ext uri="{D42A27DB-BD31-4B8C-83A1-F6EECF244321}">
                  <p14:modId xmlns:p14="http://schemas.microsoft.com/office/powerpoint/2010/main" val="977330939"/>
                </p:ext>
              </p:extLst>
            </p:nvPr>
          </p:nvGraphicFramePr>
          <p:xfrm>
            <a:off x="7585075" y="3373437"/>
            <a:ext cx="190500" cy="306388"/>
          </p:xfrm>
          <a:graphic>
            <a:graphicData uri="http://schemas.openxmlformats.org/presentationml/2006/ole">
              <mc:AlternateContent xmlns:mc="http://schemas.openxmlformats.org/markup-compatibility/2006">
                <mc:Choice xmlns:v="urn:schemas-microsoft-com:vml" Requires="v">
                  <p:oleObj spid="_x0000_s2333971" name="Equation" r:id="rId18" imgW="127000" imgH="203200" progId="Equation.DSMT4">
                    <p:embed/>
                  </p:oleObj>
                </mc:Choice>
                <mc:Fallback>
                  <p:oleObj name="Equation" r:id="rId18" imgW="127000" imgH="203200" progId="Equation.DSMT4">
                    <p:embed/>
                    <p:pic>
                      <p:nvPicPr>
                        <p:cNvPr id="0" name=""/>
                        <p:cNvPicPr/>
                        <p:nvPr/>
                      </p:nvPicPr>
                      <p:blipFill>
                        <a:blip r:embed="rId14"/>
                        <a:stretch>
                          <a:fillRect/>
                        </a:stretch>
                      </p:blipFill>
                      <p:spPr>
                        <a:xfrm>
                          <a:off x="7585075" y="3373437"/>
                          <a:ext cx="190500" cy="306388"/>
                        </a:xfrm>
                        <a:prstGeom prst="rect">
                          <a:avLst/>
                        </a:prstGeom>
                      </p:spPr>
                    </p:pic>
                  </p:oleObj>
                </mc:Fallback>
              </mc:AlternateContent>
            </a:graphicData>
          </a:graphic>
        </p:graphicFrame>
      </p:grpSp>
    </p:spTree>
    <p:extLst>
      <p:ext uri="{BB962C8B-B14F-4D97-AF65-F5344CB8AC3E}">
        <p14:creationId xmlns:p14="http://schemas.microsoft.com/office/powerpoint/2010/main" val="286486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5"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64.)</a:t>
            </a:r>
          </a:p>
        </p:txBody>
      </p:sp>
      <p:pic>
        <p:nvPicPr>
          <p:cNvPr id="2" name="Picture 1" descr="e-fld lin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961" y="800688"/>
            <a:ext cx="8316040" cy="4559373"/>
          </a:xfrm>
          <a:prstGeom prst="rect">
            <a:avLst/>
          </a:prstGeom>
        </p:spPr>
      </p:pic>
      <p:sp>
        <p:nvSpPr>
          <p:cNvPr id="18" name="TextBox 17"/>
          <p:cNvSpPr txBox="1"/>
          <p:nvPr/>
        </p:nvSpPr>
        <p:spPr>
          <a:xfrm>
            <a:off x="301952" y="400578"/>
            <a:ext cx="8638848" cy="400110"/>
          </a:xfrm>
          <a:prstGeom prst="rect">
            <a:avLst/>
          </a:prstGeom>
          <a:noFill/>
        </p:spPr>
        <p:txBody>
          <a:bodyPr wrap="square" rtlCol="0">
            <a:spAutoFit/>
          </a:bodyPr>
          <a:lstStyle/>
          <a:p>
            <a:r>
              <a:rPr lang="en-US" sz="2000" dirty="0">
                <a:latin typeface="Times New Roman"/>
                <a:cs typeface="Times New Roman"/>
              </a:rPr>
              <a:t>d.) Equipotential line through Point D:</a:t>
            </a:r>
          </a:p>
        </p:txBody>
      </p:sp>
      <p:grpSp>
        <p:nvGrpSpPr>
          <p:cNvPr id="3" name="Group 2"/>
          <p:cNvGrpSpPr/>
          <p:nvPr/>
        </p:nvGrpSpPr>
        <p:grpSpPr>
          <a:xfrm>
            <a:off x="2235200" y="2019300"/>
            <a:ext cx="3479800" cy="2425700"/>
            <a:chOff x="2235200" y="2019300"/>
            <a:chExt cx="3479800" cy="2425700"/>
          </a:xfrm>
        </p:grpSpPr>
        <p:sp>
          <p:nvSpPr>
            <p:cNvPr id="5" name="Freeform 4"/>
            <p:cNvSpPr/>
            <p:nvPr/>
          </p:nvSpPr>
          <p:spPr>
            <a:xfrm>
              <a:off x="4824859" y="2019300"/>
              <a:ext cx="890141" cy="2425700"/>
            </a:xfrm>
            <a:custGeom>
              <a:avLst/>
              <a:gdLst>
                <a:gd name="connsiteX0" fmla="*/ 890141 w 890141"/>
                <a:gd name="connsiteY0" fmla="*/ 2425700 h 2425700"/>
                <a:gd name="connsiteX1" fmla="*/ 471041 w 890141"/>
                <a:gd name="connsiteY1" fmla="*/ 2120900 h 2425700"/>
                <a:gd name="connsiteX2" fmla="*/ 217041 w 890141"/>
                <a:gd name="connsiteY2" fmla="*/ 1752600 h 2425700"/>
                <a:gd name="connsiteX3" fmla="*/ 77341 w 890141"/>
                <a:gd name="connsiteY3" fmla="*/ 1384300 h 2425700"/>
                <a:gd name="connsiteX4" fmla="*/ 1141 w 890141"/>
                <a:gd name="connsiteY4" fmla="*/ 1016000 h 2425700"/>
                <a:gd name="connsiteX5" fmla="*/ 39241 w 890141"/>
                <a:gd name="connsiteY5" fmla="*/ 635000 h 2425700"/>
                <a:gd name="connsiteX6" fmla="*/ 140841 w 890141"/>
                <a:gd name="connsiteY6" fmla="*/ 355600 h 2425700"/>
                <a:gd name="connsiteX7" fmla="*/ 331341 w 890141"/>
                <a:gd name="connsiteY7" fmla="*/ 0 h 242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141" h="2425700">
                  <a:moveTo>
                    <a:pt x="890141" y="2425700"/>
                  </a:moveTo>
                  <a:cubicBezTo>
                    <a:pt x="736682" y="2329391"/>
                    <a:pt x="583224" y="2233083"/>
                    <a:pt x="471041" y="2120900"/>
                  </a:cubicBezTo>
                  <a:cubicBezTo>
                    <a:pt x="358858" y="2008717"/>
                    <a:pt x="282658" y="1875367"/>
                    <a:pt x="217041" y="1752600"/>
                  </a:cubicBezTo>
                  <a:cubicBezTo>
                    <a:pt x="151424" y="1629833"/>
                    <a:pt x="113324" y="1507067"/>
                    <a:pt x="77341" y="1384300"/>
                  </a:cubicBezTo>
                  <a:cubicBezTo>
                    <a:pt x="41358" y="1261533"/>
                    <a:pt x="7491" y="1140883"/>
                    <a:pt x="1141" y="1016000"/>
                  </a:cubicBezTo>
                  <a:cubicBezTo>
                    <a:pt x="-5209" y="891117"/>
                    <a:pt x="15958" y="745067"/>
                    <a:pt x="39241" y="635000"/>
                  </a:cubicBezTo>
                  <a:cubicBezTo>
                    <a:pt x="62524" y="524933"/>
                    <a:pt x="92158" y="461433"/>
                    <a:pt x="140841" y="355600"/>
                  </a:cubicBezTo>
                  <a:cubicBezTo>
                    <a:pt x="189524" y="249767"/>
                    <a:pt x="331341" y="0"/>
                    <a:pt x="331341" y="0"/>
                  </a:cubicBezTo>
                </a:path>
              </a:pathLst>
            </a:cu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2235200" y="2268209"/>
              <a:ext cx="1638300" cy="830997"/>
            </a:xfrm>
            <a:prstGeom prst="rect">
              <a:avLst/>
            </a:prstGeom>
            <a:noFill/>
          </p:spPr>
          <p:txBody>
            <a:bodyPr wrap="square" rtlCol="0">
              <a:spAutoFit/>
            </a:bodyPr>
            <a:lstStyle/>
            <a:p>
              <a:r>
                <a:rPr lang="en-US" sz="1600" dirty="0">
                  <a:solidFill>
                    <a:srgbClr val="FF0000"/>
                  </a:solidFill>
                  <a:latin typeface="Times New Roman"/>
                  <a:cs typeface="Times New Roman"/>
                </a:rPr>
                <a:t>Equipotential line perpendicular to E-</a:t>
              </a:r>
              <a:r>
                <a:rPr lang="en-US" sz="1600" dirty="0" err="1">
                  <a:solidFill>
                    <a:srgbClr val="FF0000"/>
                  </a:solidFill>
                  <a:latin typeface="Times New Roman"/>
                  <a:cs typeface="Times New Roman"/>
                </a:rPr>
                <a:t>fld</a:t>
              </a:r>
              <a:r>
                <a:rPr lang="en-US" sz="1600" dirty="0">
                  <a:solidFill>
                    <a:srgbClr val="FF0000"/>
                  </a:solidFill>
                  <a:latin typeface="Times New Roman"/>
                  <a:cs typeface="Times New Roman"/>
                </a:rPr>
                <a:t> lines</a:t>
              </a:r>
            </a:p>
          </p:txBody>
        </p:sp>
      </p:grpSp>
    </p:spTree>
    <p:extLst>
      <p:ext uri="{BB962C8B-B14F-4D97-AF65-F5344CB8AC3E}">
        <p14:creationId xmlns:p14="http://schemas.microsoft.com/office/powerpoint/2010/main" val="166236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0" y="304800"/>
            <a:ext cx="91440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3600" dirty="0">
                <a:solidFill>
                  <a:schemeClr val="tx2"/>
                </a:solidFill>
                <a:latin typeface="Times New Roman"/>
                <a:cs typeface="Times New Roman"/>
              </a:rPr>
              <a:t>Millikan’s Oil Drop Experiments </a:t>
            </a:r>
            <a:r>
              <a:rPr lang="en-US" sz="2000" dirty="0">
                <a:solidFill>
                  <a:schemeClr val="tx2"/>
                </a:solidFill>
                <a:latin typeface="Times New Roman"/>
                <a:cs typeface="Times New Roman"/>
              </a:rPr>
              <a:t>(courtesy of Mr. White)</a:t>
            </a:r>
            <a:endParaRPr lang="en-US" sz="4400" dirty="0">
              <a:solidFill>
                <a:schemeClr val="tx2"/>
              </a:solidFill>
              <a:latin typeface="Times New Roman"/>
              <a:cs typeface="Times New Roman"/>
            </a:endParaRPr>
          </a:p>
        </p:txBody>
      </p:sp>
      <p:sp>
        <p:nvSpPr>
          <p:cNvPr id="106499" name="Text Box 3"/>
          <p:cNvSpPr txBox="1">
            <a:spLocks noChangeArrowheads="1"/>
          </p:cNvSpPr>
          <p:nvPr/>
        </p:nvSpPr>
        <p:spPr bwMode="auto">
          <a:xfrm>
            <a:off x="304800" y="1139825"/>
            <a:ext cx="55626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30188" indent="-230188">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buFontTx/>
              <a:buChar char="•"/>
            </a:pPr>
            <a:r>
              <a:rPr lang="en-US" sz="2000" dirty="0">
                <a:latin typeface="Times New Roman"/>
                <a:cs typeface="Times New Roman"/>
              </a:rPr>
              <a:t>Conducted from 1909-1913</a:t>
            </a:r>
          </a:p>
          <a:p>
            <a:pPr>
              <a:spcBef>
                <a:spcPct val="50000"/>
              </a:spcBef>
              <a:buFontTx/>
              <a:buChar char="•"/>
            </a:pPr>
            <a:r>
              <a:rPr lang="en-US" sz="2000" dirty="0">
                <a:latin typeface="Times New Roman"/>
                <a:cs typeface="Times New Roman"/>
              </a:rPr>
              <a:t>Determined the magnitude of electron charge</a:t>
            </a:r>
          </a:p>
          <a:p>
            <a:pPr>
              <a:spcBef>
                <a:spcPct val="50000"/>
              </a:spcBef>
              <a:buFontTx/>
              <a:buChar char="•"/>
            </a:pPr>
            <a:r>
              <a:rPr lang="en-US" sz="2000" dirty="0">
                <a:latin typeface="Times New Roman"/>
                <a:cs typeface="Times New Roman"/>
              </a:rPr>
              <a:t>Earned Millikan the Nobel Prize in 1923</a:t>
            </a:r>
          </a:p>
        </p:txBody>
      </p:sp>
      <p:pic>
        <p:nvPicPr>
          <p:cNvPr id="106500" name="Picture 4" descr="millik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5338" y="990600"/>
            <a:ext cx="2949575"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1"/>
          <p:cNvGrpSpPr/>
          <p:nvPr/>
        </p:nvGrpSpPr>
        <p:grpSpPr>
          <a:xfrm>
            <a:off x="1251902" y="3189318"/>
            <a:ext cx="3836459" cy="2607562"/>
            <a:chOff x="1251902" y="3421949"/>
            <a:chExt cx="2968625" cy="2017713"/>
          </a:xfrm>
        </p:grpSpPr>
        <p:grpSp>
          <p:nvGrpSpPr>
            <p:cNvPr id="106501" name="Group 5"/>
            <p:cNvGrpSpPr>
              <a:grpSpLocks/>
            </p:cNvGrpSpPr>
            <p:nvPr/>
          </p:nvGrpSpPr>
          <p:grpSpPr bwMode="auto">
            <a:xfrm>
              <a:off x="1251902" y="3421949"/>
              <a:ext cx="2968625" cy="2017713"/>
              <a:chOff x="4418" y="1627"/>
              <a:chExt cx="4675" cy="3179"/>
            </a:xfrm>
          </p:grpSpPr>
          <p:sp>
            <p:nvSpPr>
              <p:cNvPr id="106515" name="Oval 6"/>
              <p:cNvSpPr>
                <a:spLocks noChangeArrowheads="1"/>
              </p:cNvSpPr>
              <p:nvPr/>
            </p:nvSpPr>
            <p:spPr bwMode="auto">
              <a:xfrm>
                <a:off x="4418" y="2188"/>
                <a:ext cx="3179" cy="374"/>
              </a:xfrm>
              <a:prstGeom prst="ellipse">
                <a:avLst/>
              </a:prstGeom>
              <a:solidFill>
                <a:srgbClr val="969696"/>
              </a:solidFill>
              <a:ln w="9525">
                <a:solidFill>
                  <a:srgbClr val="000000"/>
                </a:solidFill>
                <a:round/>
                <a:headEnd/>
                <a:tailEnd/>
              </a:ln>
            </p:spPr>
            <p:txBody>
              <a:bodyPr/>
              <a:lstStyle/>
              <a:p>
                <a:endParaRPr lang="en-US"/>
              </a:p>
            </p:txBody>
          </p:sp>
          <p:sp>
            <p:nvSpPr>
              <p:cNvPr id="106516" name="Rectangle 7"/>
              <p:cNvSpPr>
                <a:spLocks noChangeArrowheads="1"/>
              </p:cNvSpPr>
              <p:nvPr/>
            </p:nvSpPr>
            <p:spPr bwMode="auto">
              <a:xfrm>
                <a:off x="4418" y="2188"/>
                <a:ext cx="187" cy="187"/>
              </a:xfrm>
              <a:prstGeom prst="rect">
                <a:avLst/>
              </a:prstGeom>
              <a:solidFill>
                <a:srgbClr val="96969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06517" name="Rectangle 8"/>
              <p:cNvSpPr>
                <a:spLocks noChangeArrowheads="1"/>
              </p:cNvSpPr>
              <p:nvPr/>
            </p:nvSpPr>
            <p:spPr bwMode="auto">
              <a:xfrm>
                <a:off x="7410" y="2188"/>
                <a:ext cx="187" cy="187"/>
              </a:xfrm>
              <a:prstGeom prst="rect">
                <a:avLst/>
              </a:prstGeom>
              <a:solidFill>
                <a:srgbClr val="96969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06518" name="Oval 9"/>
              <p:cNvSpPr>
                <a:spLocks noChangeArrowheads="1"/>
              </p:cNvSpPr>
              <p:nvPr/>
            </p:nvSpPr>
            <p:spPr bwMode="auto">
              <a:xfrm>
                <a:off x="4418" y="2001"/>
                <a:ext cx="3179" cy="374"/>
              </a:xfrm>
              <a:prstGeom prst="ellipse">
                <a:avLst/>
              </a:prstGeom>
              <a:gradFill rotWithShape="0">
                <a:gsLst>
                  <a:gs pos="0">
                    <a:srgbClr val="767676"/>
                  </a:gs>
                  <a:gs pos="100000">
                    <a:srgbClr val="FFFFFF"/>
                  </a:gs>
                </a:gsLst>
                <a:lin ang="18900000" scaled="1"/>
              </a:gradFill>
              <a:ln w="9525">
                <a:solidFill>
                  <a:srgbClr val="000000"/>
                </a:solidFill>
                <a:round/>
                <a:headEnd/>
                <a:tailEnd/>
              </a:ln>
            </p:spPr>
            <p:txBody>
              <a:bodyPr/>
              <a:lstStyle/>
              <a:p>
                <a:endParaRPr lang="en-US"/>
              </a:p>
            </p:txBody>
          </p:sp>
          <p:sp>
            <p:nvSpPr>
              <p:cNvPr id="106519" name="Line 10"/>
              <p:cNvSpPr>
                <a:spLocks noChangeShapeType="1"/>
              </p:cNvSpPr>
              <p:nvPr/>
            </p:nvSpPr>
            <p:spPr bwMode="auto">
              <a:xfrm>
                <a:off x="4418" y="2188"/>
                <a:ext cx="0" cy="187"/>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20" name="Line 11"/>
              <p:cNvSpPr>
                <a:spLocks noChangeShapeType="1"/>
              </p:cNvSpPr>
              <p:nvPr/>
            </p:nvSpPr>
            <p:spPr bwMode="auto">
              <a:xfrm>
                <a:off x="7597" y="2188"/>
                <a:ext cx="0" cy="187"/>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21" name="Oval 12"/>
              <p:cNvSpPr>
                <a:spLocks noChangeArrowheads="1"/>
              </p:cNvSpPr>
              <p:nvPr/>
            </p:nvSpPr>
            <p:spPr bwMode="auto">
              <a:xfrm>
                <a:off x="4418" y="4058"/>
                <a:ext cx="3179" cy="374"/>
              </a:xfrm>
              <a:prstGeom prst="ellipse">
                <a:avLst/>
              </a:prstGeom>
              <a:solidFill>
                <a:srgbClr val="969696"/>
              </a:solidFill>
              <a:ln w="9525">
                <a:solidFill>
                  <a:srgbClr val="000000"/>
                </a:solidFill>
                <a:round/>
                <a:headEnd/>
                <a:tailEnd/>
              </a:ln>
            </p:spPr>
            <p:txBody>
              <a:bodyPr/>
              <a:lstStyle/>
              <a:p>
                <a:endParaRPr lang="en-US"/>
              </a:p>
            </p:txBody>
          </p:sp>
          <p:sp>
            <p:nvSpPr>
              <p:cNvPr id="106522" name="Rectangle 13"/>
              <p:cNvSpPr>
                <a:spLocks noChangeArrowheads="1"/>
              </p:cNvSpPr>
              <p:nvPr/>
            </p:nvSpPr>
            <p:spPr bwMode="auto">
              <a:xfrm>
                <a:off x="4418" y="4058"/>
                <a:ext cx="187" cy="187"/>
              </a:xfrm>
              <a:prstGeom prst="rect">
                <a:avLst/>
              </a:prstGeom>
              <a:solidFill>
                <a:srgbClr val="96969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06523" name="Rectangle 14"/>
              <p:cNvSpPr>
                <a:spLocks noChangeArrowheads="1"/>
              </p:cNvSpPr>
              <p:nvPr/>
            </p:nvSpPr>
            <p:spPr bwMode="auto">
              <a:xfrm>
                <a:off x="7410" y="4058"/>
                <a:ext cx="187" cy="187"/>
              </a:xfrm>
              <a:prstGeom prst="rect">
                <a:avLst/>
              </a:prstGeom>
              <a:solidFill>
                <a:srgbClr val="96969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06524" name="Oval 15"/>
              <p:cNvSpPr>
                <a:spLocks noChangeArrowheads="1"/>
              </p:cNvSpPr>
              <p:nvPr/>
            </p:nvSpPr>
            <p:spPr bwMode="auto">
              <a:xfrm>
                <a:off x="4418" y="3871"/>
                <a:ext cx="3179" cy="374"/>
              </a:xfrm>
              <a:prstGeom prst="ellipse">
                <a:avLst/>
              </a:prstGeom>
              <a:gradFill rotWithShape="0">
                <a:gsLst>
                  <a:gs pos="0">
                    <a:srgbClr val="767676"/>
                  </a:gs>
                  <a:gs pos="100000">
                    <a:srgbClr val="FFFFFF"/>
                  </a:gs>
                </a:gsLst>
                <a:lin ang="18900000" scaled="1"/>
              </a:gradFill>
              <a:ln w="9525">
                <a:solidFill>
                  <a:srgbClr val="000000"/>
                </a:solidFill>
                <a:round/>
                <a:headEnd/>
                <a:tailEnd/>
              </a:ln>
            </p:spPr>
            <p:txBody>
              <a:bodyPr/>
              <a:lstStyle/>
              <a:p>
                <a:endParaRPr lang="en-US"/>
              </a:p>
            </p:txBody>
          </p:sp>
          <p:sp>
            <p:nvSpPr>
              <p:cNvPr id="106525" name="Line 16"/>
              <p:cNvSpPr>
                <a:spLocks noChangeShapeType="1"/>
              </p:cNvSpPr>
              <p:nvPr/>
            </p:nvSpPr>
            <p:spPr bwMode="auto">
              <a:xfrm>
                <a:off x="4418" y="4058"/>
                <a:ext cx="0" cy="187"/>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26" name="Line 17"/>
              <p:cNvSpPr>
                <a:spLocks noChangeShapeType="1"/>
              </p:cNvSpPr>
              <p:nvPr/>
            </p:nvSpPr>
            <p:spPr bwMode="auto">
              <a:xfrm>
                <a:off x="7597" y="4058"/>
                <a:ext cx="0" cy="187"/>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27" name="Line 18"/>
              <p:cNvSpPr>
                <a:spLocks noChangeShapeType="1"/>
              </p:cNvSpPr>
              <p:nvPr/>
            </p:nvSpPr>
            <p:spPr bwMode="auto">
              <a:xfrm>
                <a:off x="8345" y="2562"/>
                <a:ext cx="748" cy="0"/>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28" name="Line 19"/>
              <p:cNvSpPr>
                <a:spLocks noChangeShapeType="1"/>
              </p:cNvSpPr>
              <p:nvPr/>
            </p:nvSpPr>
            <p:spPr bwMode="auto">
              <a:xfrm>
                <a:off x="8345" y="2936"/>
                <a:ext cx="748" cy="0"/>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29" name="Line 20"/>
              <p:cNvSpPr>
                <a:spLocks noChangeShapeType="1"/>
              </p:cNvSpPr>
              <p:nvPr/>
            </p:nvSpPr>
            <p:spPr bwMode="auto">
              <a:xfrm>
                <a:off x="8532" y="2749"/>
                <a:ext cx="374" cy="0"/>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30" name="Line 21"/>
              <p:cNvSpPr>
                <a:spLocks noChangeShapeType="1"/>
              </p:cNvSpPr>
              <p:nvPr/>
            </p:nvSpPr>
            <p:spPr bwMode="auto">
              <a:xfrm>
                <a:off x="8532" y="3123"/>
                <a:ext cx="374" cy="0"/>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31" name="Line 22"/>
              <p:cNvSpPr>
                <a:spLocks noChangeShapeType="1"/>
              </p:cNvSpPr>
              <p:nvPr/>
            </p:nvSpPr>
            <p:spPr bwMode="auto">
              <a:xfrm flipV="1">
                <a:off x="8719" y="1627"/>
                <a:ext cx="0" cy="935"/>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32" name="Line 23"/>
              <p:cNvSpPr>
                <a:spLocks noChangeShapeType="1"/>
              </p:cNvSpPr>
              <p:nvPr/>
            </p:nvSpPr>
            <p:spPr bwMode="auto">
              <a:xfrm flipH="1">
                <a:off x="6101" y="1627"/>
                <a:ext cx="2618"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33" name="Line 24"/>
              <p:cNvSpPr>
                <a:spLocks noChangeShapeType="1"/>
              </p:cNvSpPr>
              <p:nvPr/>
            </p:nvSpPr>
            <p:spPr bwMode="auto">
              <a:xfrm>
                <a:off x="6101" y="1627"/>
                <a:ext cx="0" cy="37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34" name="Line 25"/>
              <p:cNvSpPr>
                <a:spLocks noChangeShapeType="1"/>
              </p:cNvSpPr>
              <p:nvPr/>
            </p:nvSpPr>
            <p:spPr bwMode="auto">
              <a:xfrm flipV="1">
                <a:off x="8719" y="3123"/>
                <a:ext cx="0" cy="56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35" name="Line 26"/>
              <p:cNvSpPr>
                <a:spLocks noChangeShapeType="1"/>
              </p:cNvSpPr>
              <p:nvPr/>
            </p:nvSpPr>
            <p:spPr bwMode="auto">
              <a:xfrm flipV="1">
                <a:off x="8719" y="4245"/>
                <a:ext cx="0" cy="56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36" name="Line 27"/>
              <p:cNvSpPr>
                <a:spLocks noChangeShapeType="1"/>
              </p:cNvSpPr>
              <p:nvPr/>
            </p:nvSpPr>
            <p:spPr bwMode="auto">
              <a:xfrm flipH="1">
                <a:off x="6101" y="4806"/>
                <a:ext cx="2618"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37" name="Line 28"/>
              <p:cNvSpPr>
                <a:spLocks noChangeShapeType="1"/>
              </p:cNvSpPr>
              <p:nvPr/>
            </p:nvSpPr>
            <p:spPr bwMode="auto">
              <a:xfrm>
                <a:off x="6101" y="4432"/>
                <a:ext cx="0" cy="37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38" name="Oval 29"/>
              <p:cNvSpPr>
                <a:spLocks noChangeArrowheads="1"/>
              </p:cNvSpPr>
              <p:nvPr/>
            </p:nvSpPr>
            <p:spPr bwMode="auto">
              <a:xfrm>
                <a:off x="8693" y="3652"/>
                <a:ext cx="71" cy="71"/>
              </a:xfrm>
              <a:prstGeom prst="ellipse">
                <a:avLst/>
              </a:prstGeom>
              <a:solidFill>
                <a:srgbClr val="000000"/>
              </a:solidFill>
              <a:ln w="9525">
                <a:solidFill>
                  <a:srgbClr val="000000"/>
                </a:solidFill>
                <a:round/>
                <a:headEnd/>
                <a:tailEnd/>
              </a:ln>
            </p:spPr>
            <p:txBody>
              <a:bodyPr/>
              <a:lstStyle/>
              <a:p>
                <a:endParaRPr lang="en-US"/>
              </a:p>
            </p:txBody>
          </p:sp>
          <p:sp>
            <p:nvSpPr>
              <p:cNvPr id="106539" name="Oval 30"/>
              <p:cNvSpPr>
                <a:spLocks noChangeArrowheads="1"/>
              </p:cNvSpPr>
              <p:nvPr/>
            </p:nvSpPr>
            <p:spPr bwMode="auto">
              <a:xfrm>
                <a:off x="8687" y="4200"/>
                <a:ext cx="71" cy="71"/>
              </a:xfrm>
              <a:prstGeom prst="ellipse">
                <a:avLst/>
              </a:prstGeom>
              <a:solidFill>
                <a:srgbClr val="000000"/>
              </a:solidFill>
              <a:ln w="9525">
                <a:solidFill>
                  <a:srgbClr val="000000"/>
                </a:solidFill>
                <a:round/>
                <a:headEnd/>
                <a:tailEnd/>
              </a:ln>
            </p:spPr>
            <p:txBody>
              <a:bodyPr/>
              <a:lstStyle/>
              <a:p>
                <a:endParaRPr lang="en-US"/>
              </a:p>
            </p:txBody>
          </p:sp>
          <p:sp>
            <p:nvSpPr>
              <p:cNvPr id="106540" name="Line 31"/>
              <p:cNvSpPr>
                <a:spLocks noChangeShapeType="1"/>
              </p:cNvSpPr>
              <p:nvPr/>
            </p:nvSpPr>
            <p:spPr bwMode="auto">
              <a:xfrm flipV="1">
                <a:off x="8719" y="3684"/>
                <a:ext cx="187" cy="56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 name="Group 32"/>
            <p:cNvGrpSpPr>
              <a:grpSpLocks/>
            </p:cNvGrpSpPr>
            <p:nvPr/>
          </p:nvGrpSpPr>
          <p:grpSpPr bwMode="auto">
            <a:xfrm>
              <a:off x="1251902" y="4123624"/>
              <a:ext cx="1544638" cy="593725"/>
              <a:chOff x="4418" y="5554"/>
              <a:chExt cx="2431" cy="935"/>
            </a:xfrm>
          </p:grpSpPr>
          <p:sp>
            <p:nvSpPr>
              <p:cNvPr id="106510" name="Line 33"/>
              <p:cNvSpPr>
                <a:spLocks noChangeShapeType="1"/>
              </p:cNvSpPr>
              <p:nvPr/>
            </p:nvSpPr>
            <p:spPr bwMode="auto">
              <a:xfrm>
                <a:off x="5166" y="5554"/>
                <a:ext cx="0" cy="935"/>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6511" name="Line 34"/>
              <p:cNvSpPr>
                <a:spLocks noChangeShapeType="1"/>
              </p:cNvSpPr>
              <p:nvPr/>
            </p:nvSpPr>
            <p:spPr bwMode="auto">
              <a:xfrm>
                <a:off x="5727" y="5554"/>
                <a:ext cx="0" cy="935"/>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6512" name="Line 35"/>
              <p:cNvSpPr>
                <a:spLocks noChangeShapeType="1"/>
              </p:cNvSpPr>
              <p:nvPr/>
            </p:nvSpPr>
            <p:spPr bwMode="auto">
              <a:xfrm>
                <a:off x="6288" y="5554"/>
                <a:ext cx="0" cy="935"/>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6513" name="Line 36"/>
              <p:cNvSpPr>
                <a:spLocks noChangeShapeType="1"/>
              </p:cNvSpPr>
              <p:nvPr/>
            </p:nvSpPr>
            <p:spPr bwMode="auto">
              <a:xfrm>
                <a:off x="6849" y="5554"/>
                <a:ext cx="0" cy="935"/>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6514" name="Text Box 37"/>
              <p:cNvSpPr txBox="1">
                <a:spLocks noChangeArrowheads="1"/>
              </p:cNvSpPr>
              <p:nvPr/>
            </p:nvSpPr>
            <p:spPr bwMode="auto">
              <a:xfrm>
                <a:off x="4418" y="5928"/>
                <a:ext cx="561" cy="3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b="1" i="1">
                    <a:solidFill>
                      <a:srgbClr val="FF0000"/>
                    </a:solidFill>
                    <a:latin typeface="Palatino" charset="0"/>
                  </a:rPr>
                  <a:t>E</a:t>
                </a:r>
              </a:p>
            </p:txBody>
          </p:sp>
        </p:grpSp>
        <p:grpSp>
          <p:nvGrpSpPr>
            <p:cNvPr id="4" name="Group 38"/>
            <p:cNvGrpSpPr>
              <a:grpSpLocks/>
            </p:cNvGrpSpPr>
            <p:nvPr/>
          </p:nvGrpSpPr>
          <p:grpSpPr bwMode="auto">
            <a:xfrm>
              <a:off x="2242502" y="3979162"/>
              <a:ext cx="1355725" cy="1068387"/>
              <a:chOff x="5836" y="7237"/>
              <a:chExt cx="2135" cy="1683"/>
            </a:xfrm>
          </p:grpSpPr>
          <p:sp>
            <p:nvSpPr>
              <p:cNvPr id="106504" name="Text Box 39"/>
              <p:cNvSpPr txBox="1">
                <a:spLocks noChangeArrowheads="1"/>
              </p:cNvSpPr>
              <p:nvPr/>
            </p:nvSpPr>
            <p:spPr bwMode="auto">
              <a:xfrm>
                <a:off x="5914" y="7798"/>
                <a:ext cx="561" cy="3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b="1" i="1">
                    <a:latin typeface="Palatino" charset="0"/>
                  </a:rPr>
                  <a:t>q</a:t>
                </a:r>
              </a:p>
            </p:txBody>
          </p:sp>
          <p:sp>
            <p:nvSpPr>
              <p:cNvPr id="106505" name="Line 40"/>
              <p:cNvSpPr>
                <a:spLocks noChangeShapeType="1"/>
              </p:cNvSpPr>
              <p:nvPr/>
            </p:nvSpPr>
            <p:spPr bwMode="auto">
              <a:xfrm flipV="1">
                <a:off x="5914" y="7237"/>
                <a:ext cx="0" cy="748"/>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6506" name="Line 41"/>
              <p:cNvSpPr>
                <a:spLocks noChangeShapeType="1"/>
              </p:cNvSpPr>
              <p:nvPr/>
            </p:nvSpPr>
            <p:spPr bwMode="auto">
              <a:xfrm>
                <a:off x="5914" y="7985"/>
                <a:ext cx="0" cy="748"/>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6507" name="Oval 42"/>
              <p:cNvSpPr>
                <a:spLocks noChangeArrowheads="1"/>
              </p:cNvSpPr>
              <p:nvPr/>
            </p:nvSpPr>
            <p:spPr bwMode="auto">
              <a:xfrm>
                <a:off x="5836" y="7889"/>
                <a:ext cx="187" cy="187"/>
              </a:xfrm>
              <a:prstGeom prst="ellipse">
                <a:avLst/>
              </a:prstGeom>
              <a:gradFill rotWithShape="0">
                <a:gsLst>
                  <a:gs pos="0">
                    <a:srgbClr val="0000FF"/>
                  </a:gs>
                  <a:gs pos="100000">
                    <a:srgbClr val="00CCFF"/>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6508" name="Text Box 43"/>
              <p:cNvSpPr txBox="1">
                <a:spLocks noChangeArrowheads="1"/>
              </p:cNvSpPr>
              <p:nvPr/>
            </p:nvSpPr>
            <p:spPr bwMode="auto">
              <a:xfrm>
                <a:off x="6288" y="7237"/>
                <a:ext cx="1683" cy="5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b="1" i="1">
                    <a:latin typeface="Palatino" charset="0"/>
                  </a:rPr>
                  <a:t>F</a:t>
                </a:r>
                <a:r>
                  <a:rPr lang="en-US" b="1" i="1" baseline="-25000">
                    <a:latin typeface="Palatino" charset="0"/>
                  </a:rPr>
                  <a:t>e</a:t>
                </a:r>
                <a:r>
                  <a:rPr lang="en-US" b="1" i="1">
                    <a:latin typeface="Palatino" charset="0"/>
                  </a:rPr>
                  <a:t>=qE</a:t>
                </a:r>
              </a:p>
            </p:txBody>
          </p:sp>
          <p:sp>
            <p:nvSpPr>
              <p:cNvPr id="106509" name="Text Box 44"/>
              <p:cNvSpPr txBox="1">
                <a:spLocks noChangeArrowheads="1"/>
              </p:cNvSpPr>
              <p:nvPr/>
            </p:nvSpPr>
            <p:spPr bwMode="auto">
              <a:xfrm>
                <a:off x="6101" y="8359"/>
                <a:ext cx="1683" cy="5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b="1" i="1">
                    <a:latin typeface="Palatino" charset="0"/>
                  </a:rPr>
                  <a:t>F</a:t>
                </a:r>
                <a:r>
                  <a:rPr lang="en-US" b="1" i="1" baseline="-25000">
                    <a:latin typeface="Palatino" charset="0"/>
                  </a:rPr>
                  <a:t>g</a:t>
                </a:r>
                <a:r>
                  <a:rPr lang="en-US" b="1" i="1">
                    <a:latin typeface="Palatino" charset="0"/>
                  </a:rPr>
                  <a:t>=mg</a:t>
                </a:r>
              </a:p>
            </p:txBody>
          </p:sp>
        </p:grpSp>
      </p:grpSp>
      <p:sp>
        <p:nvSpPr>
          <p:cNvPr id="45"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46"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65.)</a:t>
            </a:r>
          </a:p>
        </p:txBody>
      </p:sp>
    </p:spTree>
    <p:extLst>
      <p:ext uri="{BB962C8B-B14F-4D97-AF65-F5344CB8AC3E}">
        <p14:creationId xmlns:p14="http://schemas.microsoft.com/office/powerpoint/2010/main" val="18540721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0" y="304799"/>
            <a:ext cx="9144000" cy="609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1" hangingPunct="1"/>
            <a:r>
              <a:rPr lang="en-US" sz="3600" dirty="0">
                <a:solidFill>
                  <a:schemeClr val="tx2"/>
                </a:solidFill>
                <a:latin typeface="Times New Roman"/>
                <a:cs typeface="Times New Roman"/>
              </a:rPr>
              <a:t>Millikan’s Oil Drop Experiments</a:t>
            </a:r>
          </a:p>
        </p:txBody>
      </p:sp>
      <p:sp>
        <p:nvSpPr>
          <p:cNvPr id="108547" name="Text Box 3"/>
          <p:cNvSpPr txBox="1">
            <a:spLocks noChangeArrowheads="1"/>
          </p:cNvSpPr>
          <p:nvPr/>
        </p:nvSpPr>
        <p:spPr bwMode="auto">
          <a:xfrm>
            <a:off x="200092" y="1324137"/>
            <a:ext cx="6096000" cy="2123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175" indent="-31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dirty="0">
                <a:latin typeface="Times New Roman"/>
                <a:cs typeface="Times New Roman"/>
              </a:rPr>
              <a:t>Assume charged sphere with mass </a:t>
            </a:r>
            <a:r>
              <a:rPr lang="en-US" sz="2000" i="1" dirty="0">
                <a:latin typeface="Times New Roman"/>
                <a:cs typeface="Times New Roman"/>
              </a:rPr>
              <a:t>m</a:t>
            </a:r>
            <a:r>
              <a:rPr lang="en-US" sz="2000" dirty="0">
                <a:latin typeface="Times New Roman"/>
                <a:cs typeface="Times New Roman"/>
              </a:rPr>
              <a:t>, charge </a:t>
            </a:r>
            <a:r>
              <a:rPr lang="en-US" sz="2000" i="1" dirty="0">
                <a:latin typeface="Times New Roman"/>
                <a:cs typeface="Times New Roman"/>
              </a:rPr>
              <a:t>q</a:t>
            </a:r>
            <a:r>
              <a:rPr lang="en-US" sz="2000" dirty="0">
                <a:latin typeface="Times New Roman"/>
                <a:cs typeface="Times New Roman"/>
              </a:rPr>
              <a:t>. It should be possible to set up a specific electric field </a:t>
            </a:r>
            <a:r>
              <a:rPr lang="en-US" sz="2000" i="1" dirty="0">
                <a:latin typeface="Times New Roman"/>
                <a:cs typeface="Times New Roman"/>
              </a:rPr>
              <a:t>E</a:t>
            </a:r>
            <a:r>
              <a:rPr lang="en-US" sz="2000" dirty="0">
                <a:latin typeface="Times New Roman"/>
                <a:cs typeface="Times New Roman"/>
              </a:rPr>
              <a:t>, based on a specific potential </a:t>
            </a:r>
            <a:r>
              <a:rPr lang="en-US" sz="2000" i="1" dirty="0">
                <a:latin typeface="Times New Roman"/>
                <a:cs typeface="Times New Roman"/>
              </a:rPr>
              <a:t>V</a:t>
            </a:r>
            <a:r>
              <a:rPr lang="en-US" sz="2000" dirty="0">
                <a:latin typeface="Times New Roman"/>
                <a:cs typeface="Times New Roman"/>
              </a:rPr>
              <a:t>, that will cause mass to levitate.</a:t>
            </a:r>
          </a:p>
          <a:p>
            <a:pPr>
              <a:spcBef>
                <a:spcPct val="50000"/>
              </a:spcBef>
              <a:buFontTx/>
              <a:buChar char="•"/>
            </a:pPr>
            <a:endParaRPr lang="en-US" dirty="0">
              <a:latin typeface="Times" charset="0"/>
            </a:endParaRPr>
          </a:p>
          <a:p>
            <a:pPr>
              <a:spcBef>
                <a:spcPct val="50000"/>
              </a:spcBef>
              <a:buFontTx/>
              <a:buChar char="•"/>
            </a:pPr>
            <a:endParaRPr lang="en-US" dirty="0">
              <a:latin typeface="Times" charset="0"/>
            </a:endParaRPr>
          </a:p>
        </p:txBody>
      </p:sp>
      <p:pic>
        <p:nvPicPr>
          <p:cNvPr id="108551" name="Picture 1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825" y="228600"/>
            <a:ext cx="2341563" cy="647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5" name="Group 44"/>
          <p:cNvGrpSpPr/>
          <p:nvPr/>
        </p:nvGrpSpPr>
        <p:grpSpPr>
          <a:xfrm>
            <a:off x="1251902" y="3412870"/>
            <a:ext cx="3836459" cy="2607562"/>
            <a:chOff x="1251902" y="3421949"/>
            <a:chExt cx="2968625" cy="2017713"/>
          </a:xfrm>
        </p:grpSpPr>
        <p:grpSp>
          <p:nvGrpSpPr>
            <p:cNvPr id="46" name="Group 5"/>
            <p:cNvGrpSpPr>
              <a:grpSpLocks/>
            </p:cNvGrpSpPr>
            <p:nvPr/>
          </p:nvGrpSpPr>
          <p:grpSpPr bwMode="auto">
            <a:xfrm>
              <a:off x="1251902" y="3421949"/>
              <a:ext cx="2968625" cy="2017713"/>
              <a:chOff x="4418" y="1627"/>
              <a:chExt cx="4675" cy="3179"/>
            </a:xfrm>
          </p:grpSpPr>
          <p:sp>
            <p:nvSpPr>
              <p:cNvPr id="60" name="Oval 6"/>
              <p:cNvSpPr>
                <a:spLocks noChangeArrowheads="1"/>
              </p:cNvSpPr>
              <p:nvPr/>
            </p:nvSpPr>
            <p:spPr bwMode="auto">
              <a:xfrm>
                <a:off x="4418" y="2188"/>
                <a:ext cx="3179" cy="374"/>
              </a:xfrm>
              <a:prstGeom prst="ellipse">
                <a:avLst/>
              </a:prstGeom>
              <a:solidFill>
                <a:srgbClr val="969696"/>
              </a:solidFill>
              <a:ln w="9525">
                <a:solidFill>
                  <a:srgbClr val="000000"/>
                </a:solidFill>
                <a:round/>
                <a:headEnd/>
                <a:tailEnd/>
              </a:ln>
            </p:spPr>
            <p:txBody>
              <a:bodyPr/>
              <a:lstStyle/>
              <a:p>
                <a:endParaRPr lang="en-US"/>
              </a:p>
            </p:txBody>
          </p:sp>
          <p:sp>
            <p:nvSpPr>
              <p:cNvPr id="61" name="Rectangle 7"/>
              <p:cNvSpPr>
                <a:spLocks noChangeArrowheads="1"/>
              </p:cNvSpPr>
              <p:nvPr/>
            </p:nvSpPr>
            <p:spPr bwMode="auto">
              <a:xfrm>
                <a:off x="4418" y="2188"/>
                <a:ext cx="187" cy="187"/>
              </a:xfrm>
              <a:prstGeom prst="rect">
                <a:avLst/>
              </a:prstGeom>
              <a:solidFill>
                <a:srgbClr val="96969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62" name="Rectangle 8"/>
              <p:cNvSpPr>
                <a:spLocks noChangeArrowheads="1"/>
              </p:cNvSpPr>
              <p:nvPr/>
            </p:nvSpPr>
            <p:spPr bwMode="auto">
              <a:xfrm>
                <a:off x="7410" y="2188"/>
                <a:ext cx="187" cy="187"/>
              </a:xfrm>
              <a:prstGeom prst="rect">
                <a:avLst/>
              </a:prstGeom>
              <a:solidFill>
                <a:srgbClr val="96969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63" name="Oval 9"/>
              <p:cNvSpPr>
                <a:spLocks noChangeArrowheads="1"/>
              </p:cNvSpPr>
              <p:nvPr/>
            </p:nvSpPr>
            <p:spPr bwMode="auto">
              <a:xfrm>
                <a:off x="4418" y="2001"/>
                <a:ext cx="3179" cy="374"/>
              </a:xfrm>
              <a:prstGeom prst="ellipse">
                <a:avLst/>
              </a:prstGeom>
              <a:gradFill rotWithShape="0">
                <a:gsLst>
                  <a:gs pos="0">
                    <a:srgbClr val="767676"/>
                  </a:gs>
                  <a:gs pos="100000">
                    <a:srgbClr val="FFFFFF"/>
                  </a:gs>
                </a:gsLst>
                <a:lin ang="18900000" scaled="1"/>
              </a:gradFill>
              <a:ln w="9525">
                <a:solidFill>
                  <a:srgbClr val="000000"/>
                </a:solidFill>
                <a:round/>
                <a:headEnd/>
                <a:tailEnd/>
              </a:ln>
            </p:spPr>
            <p:txBody>
              <a:bodyPr/>
              <a:lstStyle/>
              <a:p>
                <a:endParaRPr lang="en-US"/>
              </a:p>
            </p:txBody>
          </p:sp>
          <p:sp>
            <p:nvSpPr>
              <p:cNvPr id="64" name="Line 10"/>
              <p:cNvSpPr>
                <a:spLocks noChangeShapeType="1"/>
              </p:cNvSpPr>
              <p:nvPr/>
            </p:nvSpPr>
            <p:spPr bwMode="auto">
              <a:xfrm>
                <a:off x="4418" y="2188"/>
                <a:ext cx="0" cy="187"/>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 name="Line 11"/>
              <p:cNvSpPr>
                <a:spLocks noChangeShapeType="1"/>
              </p:cNvSpPr>
              <p:nvPr/>
            </p:nvSpPr>
            <p:spPr bwMode="auto">
              <a:xfrm>
                <a:off x="7597" y="2188"/>
                <a:ext cx="0" cy="187"/>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 name="Oval 12"/>
              <p:cNvSpPr>
                <a:spLocks noChangeArrowheads="1"/>
              </p:cNvSpPr>
              <p:nvPr/>
            </p:nvSpPr>
            <p:spPr bwMode="auto">
              <a:xfrm>
                <a:off x="4418" y="4058"/>
                <a:ext cx="3179" cy="374"/>
              </a:xfrm>
              <a:prstGeom prst="ellipse">
                <a:avLst/>
              </a:prstGeom>
              <a:solidFill>
                <a:srgbClr val="969696"/>
              </a:solidFill>
              <a:ln w="9525">
                <a:solidFill>
                  <a:srgbClr val="000000"/>
                </a:solidFill>
                <a:round/>
                <a:headEnd/>
                <a:tailEnd/>
              </a:ln>
            </p:spPr>
            <p:txBody>
              <a:bodyPr/>
              <a:lstStyle/>
              <a:p>
                <a:endParaRPr lang="en-US"/>
              </a:p>
            </p:txBody>
          </p:sp>
          <p:sp>
            <p:nvSpPr>
              <p:cNvPr id="67" name="Rectangle 13"/>
              <p:cNvSpPr>
                <a:spLocks noChangeArrowheads="1"/>
              </p:cNvSpPr>
              <p:nvPr/>
            </p:nvSpPr>
            <p:spPr bwMode="auto">
              <a:xfrm>
                <a:off x="4418" y="4058"/>
                <a:ext cx="187" cy="187"/>
              </a:xfrm>
              <a:prstGeom prst="rect">
                <a:avLst/>
              </a:prstGeom>
              <a:solidFill>
                <a:srgbClr val="96969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68" name="Rectangle 14"/>
              <p:cNvSpPr>
                <a:spLocks noChangeArrowheads="1"/>
              </p:cNvSpPr>
              <p:nvPr/>
            </p:nvSpPr>
            <p:spPr bwMode="auto">
              <a:xfrm>
                <a:off x="7410" y="4058"/>
                <a:ext cx="187" cy="187"/>
              </a:xfrm>
              <a:prstGeom prst="rect">
                <a:avLst/>
              </a:prstGeom>
              <a:solidFill>
                <a:srgbClr val="96969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69" name="Oval 15"/>
              <p:cNvSpPr>
                <a:spLocks noChangeArrowheads="1"/>
              </p:cNvSpPr>
              <p:nvPr/>
            </p:nvSpPr>
            <p:spPr bwMode="auto">
              <a:xfrm>
                <a:off x="4418" y="3871"/>
                <a:ext cx="3179" cy="374"/>
              </a:xfrm>
              <a:prstGeom prst="ellipse">
                <a:avLst/>
              </a:prstGeom>
              <a:gradFill rotWithShape="0">
                <a:gsLst>
                  <a:gs pos="0">
                    <a:srgbClr val="767676"/>
                  </a:gs>
                  <a:gs pos="100000">
                    <a:srgbClr val="FFFFFF"/>
                  </a:gs>
                </a:gsLst>
                <a:lin ang="18900000" scaled="1"/>
              </a:gradFill>
              <a:ln w="9525">
                <a:solidFill>
                  <a:srgbClr val="000000"/>
                </a:solidFill>
                <a:round/>
                <a:headEnd/>
                <a:tailEnd/>
              </a:ln>
            </p:spPr>
            <p:txBody>
              <a:bodyPr/>
              <a:lstStyle/>
              <a:p>
                <a:endParaRPr lang="en-US"/>
              </a:p>
            </p:txBody>
          </p:sp>
          <p:sp>
            <p:nvSpPr>
              <p:cNvPr id="70" name="Line 16"/>
              <p:cNvSpPr>
                <a:spLocks noChangeShapeType="1"/>
              </p:cNvSpPr>
              <p:nvPr/>
            </p:nvSpPr>
            <p:spPr bwMode="auto">
              <a:xfrm>
                <a:off x="4418" y="4058"/>
                <a:ext cx="0" cy="187"/>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 name="Line 17"/>
              <p:cNvSpPr>
                <a:spLocks noChangeShapeType="1"/>
              </p:cNvSpPr>
              <p:nvPr/>
            </p:nvSpPr>
            <p:spPr bwMode="auto">
              <a:xfrm>
                <a:off x="7597" y="4058"/>
                <a:ext cx="0" cy="187"/>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2" name="Line 18"/>
              <p:cNvSpPr>
                <a:spLocks noChangeShapeType="1"/>
              </p:cNvSpPr>
              <p:nvPr/>
            </p:nvSpPr>
            <p:spPr bwMode="auto">
              <a:xfrm>
                <a:off x="8345" y="2562"/>
                <a:ext cx="748" cy="0"/>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3" name="Line 19"/>
              <p:cNvSpPr>
                <a:spLocks noChangeShapeType="1"/>
              </p:cNvSpPr>
              <p:nvPr/>
            </p:nvSpPr>
            <p:spPr bwMode="auto">
              <a:xfrm>
                <a:off x="8345" y="2936"/>
                <a:ext cx="748" cy="0"/>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4" name="Line 20"/>
              <p:cNvSpPr>
                <a:spLocks noChangeShapeType="1"/>
              </p:cNvSpPr>
              <p:nvPr/>
            </p:nvSpPr>
            <p:spPr bwMode="auto">
              <a:xfrm>
                <a:off x="8532" y="2749"/>
                <a:ext cx="374" cy="0"/>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5" name="Line 21"/>
              <p:cNvSpPr>
                <a:spLocks noChangeShapeType="1"/>
              </p:cNvSpPr>
              <p:nvPr/>
            </p:nvSpPr>
            <p:spPr bwMode="auto">
              <a:xfrm>
                <a:off x="8532" y="3123"/>
                <a:ext cx="374" cy="0"/>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6" name="Line 22"/>
              <p:cNvSpPr>
                <a:spLocks noChangeShapeType="1"/>
              </p:cNvSpPr>
              <p:nvPr/>
            </p:nvSpPr>
            <p:spPr bwMode="auto">
              <a:xfrm flipV="1">
                <a:off x="8719" y="1627"/>
                <a:ext cx="0" cy="935"/>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7" name="Line 23"/>
              <p:cNvSpPr>
                <a:spLocks noChangeShapeType="1"/>
              </p:cNvSpPr>
              <p:nvPr/>
            </p:nvSpPr>
            <p:spPr bwMode="auto">
              <a:xfrm flipH="1">
                <a:off x="6101" y="1627"/>
                <a:ext cx="2618"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8" name="Line 24"/>
              <p:cNvSpPr>
                <a:spLocks noChangeShapeType="1"/>
              </p:cNvSpPr>
              <p:nvPr/>
            </p:nvSpPr>
            <p:spPr bwMode="auto">
              <a:xfrm>
                <a:off x="6101" y="1627"/>
                <a:ext cx="0" cy="37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9" name="Line 25"/>
              <p:cNvSpPr>
                <a:spLocks noChangeShapeType="1"/>
              </p:cNvSpPr>
              <p:nvPr/>
            </p:nvSpPr>
            <p:spPr bwMode="auto">
              <a:xfrm flipV="1">
                <a:off x="8719" y="3123"/>
                <a:ext cx="0" cy="56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0" name="Line 26"/>
              <p:cNvSpPr>
                <a:spLocks noChangeShapeType="1"/>
              </p:cNvSpPr>
              <p:nvPr/>
            </p:nvSpPr>
            <p:spPr bwMode="auto">
              <a:xfrm flipV="1">
                <a:off x="8719" y="4245"/>
                <a:ext cx="0" cy="56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 name="Line 27"/>
              <p:cNvSpPr>
                <a:spLocks noChangeShapeType="1"/>
              </p:cNvSpPr>
              <p:nvPr/>
            </p:nvSpPr>
            <p:spPr bwMode="auto">
              <a:xfrm flipH="1">
                <a:off x="6101" y="4806"/>
                <a:ext cx="2618"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2" name="Line 28"/>
              <p:cNvSpPr>
                <a:spLocks noChangeShapeType="1"/>
              </p:cNvSpPr>
              <p:nvPr/>
            </p:nvSpPr>
            <p:spPr bwMode="auto">
              <a:xfrm>
                <a:off x="6101" y="4432"/>
                <a:ext cx="0" cy="37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3" name="Oval 29"/>
              <p:cNvSpPr>
                <a:spLocks noChangeArrowheads="1"/>
              </p:cNvSpPr>
              <p:nvPr/>
            </p:nvSpPr>
            <p:spPr bwMode="auto">
              <a:xfrm>
                <a:off x="8693" y="3652"/>
                <a:ext cx="71" cy="71"/>
              </a:xfrm>
              <a:prstGeom prst="ellipse">
                <a:avLst/>
              </a:prstGeom>
              <a:solidFill>
                <a:srgbClr val="000000"/>
              </a:solidFill>
              <a:ln w="9525">
                <a:solidFill>
                  <a:srgbClr val="000000"/>
                </a:solidFill>
                <a:round/>
                <a:headEnd/>
                <a:tailEnd/>
              </a:ln>
            </p:spPr>
            <p:txBody>
              <a:bodyPr/>
              <a:lstStyle/>
              <a:p>
                <a:endParaRPr lang="en-US"/>
              </a:p>
            </p:txBody>
          </p:sp>
          <p:sp>
            <p:nvSpPr>
              <p:cNvPr id="84" name="Oval 30"/>
              <p:cNvSpPr>
                <a:spLocks noChangeArrowheads="1"/>
              </p:cNvSpPr>
              <p:nvPr/>
            </p:nvSpPr>
            <p:spPr bwMode="auto">
              <a:xfrm>
                <a:off x="8687" y="4200"/>
                <a:ext cx="71" cy="71"/>
              </a:xfrm>
              <a:prstGeom prst="ellipse">
                <a:avLst/>
              </a:prstGeom>
              <a:solidFill>
                <a:srgbClr val="000000"/>
              </a:solidFill>
              <a:ln w="9525">
                <a:solidFill>
                  <a:srgbClr val="000000"/>
                </a:solidFill>
                <a:round/>
                <a:headEnd/>
                <a:tailEnd/>
              </a:ln>
            </p:spPr>
            <p:txBody>
              <a:bodyPr/>
              <a:lstStyle/>
              <a:p>
                <a:endParaRPr lang="en-US"/>
              </a:p>
            </p:txBody>
          </p:sp>
          <p:sp>
            <p:nvSpPr>
              <p:cNvPr id="85" name="Line 31"/>
              <p:cNvSpPr>
                <a:spLocks noChangeShapeType="1"/>
              </p:cNvSpPr>
              <p:nvPr/>
            </p:nvSpPr>
            <p:spPr bwMode="auto">
              <a:xfrm flipV="1">
                <a:off x="8719" y="3684"/>
                <a:ext cx="187" cy="56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7" name="Group 32"/>
            <p:cNvGrpSpPr>
              <a:grpSpLocks/>
            </p:cNvGrpSpPr>
            <p:nvPr/>
          </p:nvGrpSpPr>
          <p:grpSpPr bwMode="auto">
            <a:xfrm>
              <a:off x="1251902" y="4123624"/>
              <a:ext cx="1544638" cy="593725"/>
              <a:chOff x="4418" y="5554"/>
              <a:chExt cx="2431" cy="935"/>
            </a:xfrm>
          </p:grpSpPr>
          <p:sp>
            <p:nvSpPr>
              <p:cNvPr id="55" name="Line 33"/>
              <p:cNvSpPr>
                <a:spLocks noChangeShapeType="1"/>
              </p:cNvSpPr>
              <p:nvPr/>
            </p:nvSpPr>
            <p:spPr bwMode="auto">
              <a:xfrm>
                <a:off x="5166" y="5554"/>
                <a:ext cx="0" cy="935"/>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6" name="Line 34"/>
              <p:cNvSpPr>
                <a:spLocks noChangeShapeType="1"/>
              </p:cNvSpPr>
              <p:nvPr/>
            </p:nvSpPr>
            <p:spPr bwMode="auto">
              <a:xfrm>
                <a:off x="5727" y="5554"/>
                <a:ext cx="0" cy="935"/>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7" name="Line 35"/>
              <p:cNvSpPr>
                <a:spLocks noChangeShapeType="1"/>
              </p:cNvSpPr>
              <p:nvPr/>
            </p:nvSpPr>
            <p:spPr bwMode="auto">
              <a:xfrm>
                <a:off x="6288" y="5554"/>
                <a:ext cx="0" cy="935"/>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8" name="Line 36"/>
              <p:cNvSpPr>
                <a:spLocks noChangeShapeType="1"/>
              </p:cNvSpPr>
              <p:nvPr/>
            </p:nvSpPr>
            <p:spPr bwMode="auto">
              <a:xfrm>
                <a:off x="6849" y="5554"/>
                <a:ext cx="0" cy="935"/>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9" name="Text Box 37"/>
              <p:cNvSpPr txBox="1">
                <a:spLocks noChangeArrowheads="1"/>
              </p:cNvSpPr>
              <p:nvPr/>
            </p:nvSpPr>
            <p:spPr bwMode="auto">
              <a:xfrm>
                <a:off x="4418" y="5928"/>
                <a:ext cx="561" cy="3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b="1" i="1">
                    <a:solidFill>
                      <a:srgbClr val="FF0000"/>
                    </a:solidFill>
                    <a:latin typeface="Palatino" charset="0"/>
                  </a:rPr>
                  <a:t>E</a:t>
                </a:r>
              </a:p>
            </p:txBody>
          </p:sp>
        </p:grpSp>
        <p:grpSp>
          <p:nvGrpSpPr>
            <p:cNvPr id="48" name="Group 38"/>
            <p:cNvGrpSpPr>
              <a:grpSpLocks/>
            </p:cNvGrpSpPr>
            <p:nvPr/>
          </p:nvGrpSpPr>
          <p:grpSpPr bwMode="auto">
            <a:xfrm>
              <a:off x="2242502" y="3979162"/>
              <a:ext cx="1355725" cy="1068387"/>
              <a:chOff x="5836" y="7237"/>
              <a:chExt cx="2135" cy="1683"/>
            </a:xfrm>
          </p:grpSpPr>
          <p:sp>
            <p:nvSpPr>
              <p:cNvPr id="49" name="Text Box 39"/>
              <p:cNvSpPr txBox="1">
                <a:spLocks noChangeArrowheads="1"/>
              </p:cNvSpPr>
              <p:nvPr/>
            </p:nvSpPr>
            <p:spPr bwMode="auto">
              <a:xfrm>
                <a:off x="5914" y="7798"/>
                <a:ext cx="561" cy="3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b="1" i="1">
                    <a:latin typeface="Palatino" charset="0"/>
                  </a:rPr>
                  <a:t>q</a:t>
                </a:r>
              </a:p>
            </p:txBody>
          </p:sp>
          <p:sp>
            <p:nvSpPr>
              <p:cNvPr id="50" name="Line 40"/>
              <p:cNvSpPr>
                <a:spLocks noChangeShapeType="1"/>
              </p:cNvSpPr>
              <p:nvPr/>
            </p:nvSpPr>
            <p:spPr bwMode="auto">
              <a:xfrm flipV="1">
                <a:off x="5914" y="7237"/>
                <a:ext cx="0" cy="748"/>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1" name="Line 41"/>
              <p:cNvSpPr>
                <a:spLocks noChangeShapeType="1"/>
              </p:cNvSpPr>
              <p:nvPr/>
            </p:nvSpPr>
            <p:spPr bwMode="auto">
              <a:xfrm>
                <a:off x="5914" y="7985"/>
                <a:ext cx="0" cy="748"/>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2" name="Oval 42"/>
              <p:cNvSpPr>
                <a:spLocks noChangeArrowheads="1"/>
              </p:cNvSpPr>
              <p:nvPr/>
            </p:nvSpPr>
            <p:spPr bwMode="auto">
              <a:xfrm>
                <a:off x="5836" y="7889"/>
                <a:ext cx="187" cy="187"/>
              </a:xfrm>
              <a:prstGeom prst="ellipse">
                <a:avLst/>
              </a:prstGeom>
              <a:gradFill rotWithShape="0">
                <a:gsLst>
                  <a:gs pos="0">
                    <a:srgbClr val="0000FF"/>
                  </a:gs>
                  <a:gs pos="100000">
                    <a:srgbClr val="00CCFF"/>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3" name="Text Box 43"/>
              <p:cNvSpPr txBox="1">
                <a:spLocks noChangeArrowheads="1"/>
              </p:cNvSpPr>
              <p:nvPr/>
            </p:nvSpPr>
            <p:spPr bwMode="auto">
              <a:xfrm>
                <a:off x="6288" y="7237"/>
                <a:ext cx="1683" cy="5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b="1" i="1">
                    <a:latin typeface="Palatino" charset="0"/>
                  </a:rPr>
                  <a:t>F</a:t>
                </a:r>
                <a:r>
                  <a:rPr lang="en-US" b="1" i="1" baseline="-25000">
                    <a:latin typeface="Palatino" charset="0"/>
                  </a:rPr>
                  <a:t>e</a:t>
                </a:r>
                <a:r>
                  <a:rPr lang="en-US" b="1" i="1">
                    <a:latin typeface="Palatino" charset="0"/>
                  </a:rPr>
                  <a:t>=qE</a:t>
                </a:r>
              </a:p>
            </p:txBody>
          </p:sp>
          <p:sp>
            <p:nvSpPr>
              <p:cNvPr id="54" name="Text Box 44"/>
              <p:cNvSpPr txBox="1">
                <a:spLocks noChangeArrowheads="1"/>
              </p:cNvSpPr>
              <p:nvPr/>
            </p:nvSpPr>
            <p:spPr bwMode="auto">
              <a:xfrm>
                <a:off x="6101" y="8359"/>
                <a:ext cx="1683" cy="5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b="1" i="1">
                    <a:latin typeface="Palatino" charset="0"/>
                  </a:rPr>
                  <a:t>F</a:t>
                </a:r>
                <a:r>
                  <a:rPr lang="en-US" b="1" i="1" baseline="-25000">
                    <a:latin typeface="Palatino" charset="0"/>
                  </a:rPr>
                  <a:t>g</a:t>
                </a:r>
                <a:r>
                  <a:rPr lang="en-US" b="1" i="1">
                    <a:latin typeface="Palatino" charset="0"/>
                  </a:rPr>
                  <a:t>=mg</a:t>
                </a:r>
              </a:p>
            </p:txBody>
          </p:sp>
        </p:grpSp>
      </p:grpSp>
      <p:sp>
        <p:nvSpPr>
          <p:cNvPr id="2" name="TextBox 1"/>
          <p:cNvSpPr txBox="1"/>
          <p:nvPr/>
        </p:nvSpPr>
        <p:spPr>
          <a:xfrm>
            <a:off x="1479510" y="803245"/>
            <a:ext cx="2615845" cy="400110"/>
          </a:xfrm>
          <a:prstGeom prst="rect">
            <a:avLst/>
          </a:prstGeom>
          <a:noFill/>
        </p:spPr>
        <p:txBody>
          <a:bodyPr wrap="none" rtlCol="0">
            <a:spAutoFit/>
          </a:bodyPr>
          <a:lstStyle/>
          <a:p>
            <a:r>
              <a:rPr lang="en-US" sz="2000" dirty="0">
                <a:latin typeface="Times New Roman"/>
                <a:cs typeface="Times New Roman"/>
              </a:rPr>
              <a:t>(courtesy of Mr. White)</a:t>
            </a:r>
          </a:p>
        </p:txBody>
      </p:sp>
      <p:sp>
        <p:nvSpPr>
          <p:cNvPr id="128"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29" name="TextBox 43"/>
          <p:cNvSpPr txBox="1">
            <a:spLocks noChangeArrowheads="1"/>
          </p:cNvSpPr>
          <p:nvPr/>
        </p:nvSpPr>
        <p:spPr bwMode="auto">
          <a:xfrm>
            <a:off x="87704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66.)</a:t>
            </a:r>
          </a:p>
        </p:txBody>
      </p:sp>
    </p:spTree>
    <p:extLst>
      <p:ext uri="{BB962C8B-B14F-4D97-AF65-F5344CB8AC3E}">
        <p14:creationId xmlns:p14="http://schemas.microsoft.com/office/powerpoint/2010/main" val="1009978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18973"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7.)</a:t>
            </a:r>
          </a:p>
        </p:txBody>
      </p:sp>
      <p:sp>
        <p:nvSpPr>
          <p:cNvPr id="54" name="TextBox 53"/>
          <p:cNvSpPr txBox="1"/>
          <p:nvPr/>
        </p:nvSpPr>
        <p:spPr>
          <a:xfrm>
            <a:off x="70594" y="95587"/>
            <a:ext cx="899720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Work and Electric-Potential (Voltage) Fields</a:t>
            </a:r>
            <a:endParaRPr lang="en-US" sz="2800" dirty="0">
              <a:latin typeface="Times New Roman"/>
              <a:cs typeface="Times New Roman"/>
            </a:endParaRPr>
          </a:p>
        </p:txBody>
      </p:sp>
      <p:sp>
        <p:nvSpPr>
          <p:cNvPr id="55" name="TextBox 54"/>
          <p:cNvSpPr txBox="1"/>
          <p:nvPr/>
        </p:nvSpPr>
        <p:spPr>
          <a:xfrm>
            <a:off x="244215" y="770414"/>
            <a:ext cx="8671185" cy="523220"/>
          </a:xfrm>
          <a:prstGeom prst="rect">
            <a:avLst/>
          </a:prstGeom>
          <a:noFill/>
        </p:spPr>
        <p:txBody>
          <a:bodyPr wrap="square" rtlCol="0">
            <a:spAutoFit/>
          </a:bodyPr>
          <a:lstStyle/>
          <a:p>
            <a:r>
              <a:rPr lang="en-US" sz="2800" dirty="0">
                <a:solidFill>
                  <a:srgbClr val="FF0000"/>
                </a:solidFill>
                <a:latin typeface="Apple Chancery"/>
                <a:cs typeface="Apple Chancery"/>
              </a:rPr>
              <a:t>Note: </a:t>
            </a:r>
            <a:r>
              <a:rPr lang="en-US" sz="2000" dirty="0">
                <a:latin typeface="Times New Roman"/>
                <a:cs typeface="Times New Roman"/>
              </a:rPr>
              <a:t>An </a:t>
            </a:r>
            <a:r>
              <a:rPr lang="en-US" sz="2000" i="1" dirty="0">
                <a:solidFill>
                  <a:srgbClr val="FF0000"/>
                </a:solidFill>
                <a:latin typeface="Times New Roman"/>
                <a:cs typeface="Times New Roman"/>
              </a:rPr>
              <a:t>absolute electric potential field </a:t>
            </a:r>
            <a:r>
              <a:rPr lang="en-US" sz="2000" dirty="0">
                <a:latin typeface="Times New Roman"/>
                <a:cs typeface="Times New Roman"/>
              </a:rPr>
              <a:t>is a </a:t>
            </a:r>
            <a:r>
              <a:rPr lang="en-US" sz="2000" dirty="0">
                <a:solidFill>
                  <a:srgbClr val="0000FF"/>
                </a:solidFill>
                <a:latin typeface="Times New Roman"/>
                <a:cs typeface="Times New Roman"/>
              </a:rPr>
              <a:t>modified</a:t>
            </a:r>
            <a:r>
              <a:rPr lang="en-US" sz="2000" i="1" dirty="0">
                <a:solidFill>
                  <a:srgbClr val="0000FF"/>
                </a:solidFill>
                <a:latin typeface="Times New Roman"/>
                <a:cs typeface="Times New Roman"/>
              </a:rPr>
              <a:t> potential energy </a:t>
            </a:r>
            <a:r>
              <a:rPr lang="en-US" sz="2000" dirty="0">
                <a:solidFill>
                  <a:srgbClr val="0000FF"/>
                </a:solidFill>
                <a:latin typeface="Times New Roman"/>
                <a:cs typeface="Times New Roman"/>
              </a:rPr>
              <a:t>field</a:t>
            </a:r>
            <a:r>
              <a:rPr lang="en-US" sz="2000" dirty="0">
                <a:latin typeface="Times New Roman"/>
                <a:cs typeface="Times New Roman"/>
              </a:rPr>
              <a:t>.  </a:t>
            </a:r>
            <a:endParaRPr lang="en-US" sz="2000" dirty="0">
              <a:solidFill>
                <a:srgbClr val="0000FF"/>
              </a:solidFill>
              <a:latin typeface="Times New Roman"/>
              <a:cs typeface="Times New Roman"/>
            </a:endParaRPr>
          </a:p>
        </p:txBody>
      </p:sp>
      <p:sp>
        <p:nvSpPr>
          <p:cNvPr id="57" name="TextBox 56"/>
          <p:cNvSpPr txBox="1"/>
          <p:nvPr/>
        </p:nvSpPr>
        <p:spPr>
          <a:xfrm>
            <a:off x="244215" y="1296611"/>
            <a:ext cx="8671185" cy="830997"/>
          </a:xfrm>
          <a:prstGeom prst="rect">
            <a:avLst/>
          </a:prstGeom>
          <a:noFill/>
        </p:spPr>
        <p:txBody>
          <a:bodyPr wrap="square" rtlCol="0">
            <a:spAutoFit/>
          </a:bodyPr>
          <a:lstStyle/>
          <a:p>
            <a:r>
              <a:rPr lang="en-US" sz="2800" dirty="0">
                <a:solidFill>
                  <a:srgbClr val="FF0000"/>
                </a:solidFill>
                <a:latin typeface="Apple Chancery"/>
                <a:cs typeface="Apple Chancery"/>
              </a:rPr>
              <a:t>Everything </a:t>
            </a:r>
            <a:r>
              <a:rPr lang="en-US" sz="2000" dirty="0">
                <a:latin typeface="Times New Roman"/>
                <a:cs typeface="Times New Roman"/>
              </a:rPr>
              <a:t>you can do with </a:t>
            </a:r>
            <a:r>
              <a:rPr lang="en-US" sz="2000" i="1" dirty="0">
                <a:solidFill>
                  <a:srgbClr val="FF0000"/>
                </a:solidFill>
                <a:latin typeface="Times New Roman"/>
                <a:cs typeface="Times New Roman"/>
              </a:rPr>
              <a:t>energy considerations</a:t>
            </a:r>
            <a:r>
              <a:rPr lang="en-US" sz="2000" dirty="0">
                <a:latin typeface="Times New Roman"/>
                <a:cs typeface="Times New Roman"/>
              </a:rPr>
              <a:t>, you can do with </a:t>
            </a:r>
            <a:r>
              <a:rPr lang="en-US" sz="2000" i="1" dirty="0">
                <a:solidFill>
                  <a:srgbClr val="FF0000"/>
                </a:solidFill>
                <a:latin typeface="Times New Roman"/>
                <a:cs typeface="Times New Roman"/>
              </a:rPr>
              <a:t>electric potential functions</a:t>
            </a:r>
            <a:r>
              <a:rPr lang="en-US" sz="2000" dirty="0">
                <a:latin typeface="Times New Roman"/>
                <a:cs typeface="Times New Roman"/>
              </a:rPr>
              <a:t>:</a:t>
            </a:r>
            <a:endParaRPr lang="en-US" sz="2000" dirty="0">
              <a:solidFill>
                <a:srgbClr val="0000FF"/>
              </a:solidFill>
              <a:latin typeface="Times New Roman"/>
              <a:cs typeface="Times New Roman"/>
            </a:endParaRPr>
          </a:p>
        </p:txBody>
      </p:sp>
      <p:sp>
        <p:nvSpPr>
          <p:cNvPr id="60" name="TextBox 59"/>
          <p:cNvSpPr txBox="1"/>
          <p:nvPr/>
        </p:nvSpPr>
        <p:spPr>
          <a:xfrm>
            <a:off x="625215" y="2096216"/>
            <a:ext cx="5092486" cy="1323439"/>
          </a:xfrm>
          <a:prstGeom prst="rect">
            <a:avLst/>
          </a:prstGeom>
          <a:noFill/>
        </p:spPr>
        <p:txBody>
          <a:bodyPr wrap="square" rtlCol="0">
            <a:spAutoFit/>
          </a:bodyPr>
          <a:lstStyle/>
          <a:p>
            <a:r>
              <a:rPr lang="en-US" sz="2000" dirty="0">
                <a:solidFill>
                  <a:srgbClr val="FF0000"/>
                </a:solidFill>
                <a:latin typeface="Apple Chancery"/>
                <a:cs typeface="Apple Chancery"/>
              </a:rPr>
              <a:t>Just as </a:t>
            </a:r>
            <a:r>
              <a:rPr lang="en-US" sz="2000" dirty="0">
                <a:latin typeface="Times New Roman"/>
                <a:cs typeface="Times New Roman"/>
              </a:rPr>
              <a:t>the </a:t>
            </a:r>
            <a:r>
              <a:rPr lang="en-US" sz="2000" dirty="0">
                <a:solidFill>
                  <a:srgbClr val="0000FF"/>
                </a:solidFill>
                <a:latin typeface="Times New Roman"/>
                <a:cs typeface="Times New Roman"/>
              </a:rPr>
              <a:t>work done </a:t>
            </a:r>
            <a:r>
              <a:rPr lang="en-US" sz="2000" dirty="0">
                <a:latin typeface="Times New Roman"/>
                <a:cs typeface="Times New Roman"/>
              </a:rPr>
              <a:t>on a </a:t>
            </a:r>
            <a:r>
              <a:rPr lang="en-US" sz="2000" dirty="0">
                <a:solidFill>
                  <a:srgbClr val="0000FF"/>
                </a:solidFill>
                <a:latin typeface="Times New Roman"/>
                <a:cs typeface="Times New Roman"/>
              </a:rPr>
              <a:t>body moving </a:t>
            </a:r>
            <a:r>
              <a:rPr lang="en-US" sz="2000" dirty="0">
                <a:latin typeface="Times New Roman"/>
                <a:cs typeface="Times New Roman"/>
              </a:rPr>
              <a:t>from one point to another </a:t>
            </a:r>
            <a:r>
              <a:rPr lang="en-US" sz="2000" dirty="0">
                <a:solidFill>
                  <a:srgbClr val="0000FF"/>
                </a:solidFill>
                <a:latin typeface="Times New Roman"/>
                <a:cs typeface="Times New Roman"/>
              </a:rPr>
              <a:t>in</a:t>
            </a:r>
            <a:r>
              <a:rPr lang="en-US" sz="2000" dirty="0">
                <a:latin typeface="Times New Roman"/>
                <a:cs typeface="Times New Roman"/>
              </a:rPr>
              <a:t> a </a:t>
            </a:r>
            <a:r>
              <a:rPr lang="en-US" sz="2000" i="1" dirty="0">
                <a:solidFill>
                  <a:srgbClr val="0000FF"/>
                </a:solidFill>
                <a:latin typeface="Times New Roman"/>
                <a:cs typeface="Times New Roman"/>
              </a:rPr>
              <a:t>conservative force field</a:t>
            </a:r>
            <a:r>
              <a:rPr lang="en-US" sz="2000" dirty="0">
                <a:solidFill>
                  <a:srgbClr val="0000FF"/>
                </a:solidFill>
                <a:latin typeface="Times New Roman"/>
                <a:cs typeface="Times New Roman"/>
              </a:rPr>
              <a:t> </a:t>
            </a:r>
            <a:r>
              <a:rPr lang="en-US" sz="2000" dirty="0">
                <a:latin typeface="Times New Roman"/>
                <a:cs typeface="Times New Roman"/>
              </a:rPr>
              <a:t>equals                 ,  we can use the </a:t>
            </a:r>
            <a:r>
              <a:rPr lang="en-US" sz="2000" dirty="0">
                <a:solidFill>
                  <a:srgbClr val="0000FF"/>
                </a:solidFill>
                <a:latin typeface="Times New Roman"/>
                <a:cs typeface="Times New Roman"/>
              </a:rPr>
              <a:t>definition of absolute electric potential </a:t>
            </a:r>
            <a:r>
              <a:rPr lang="en-US" sz="2000" dirty="0">
                <a:solidFill>
                  <a:srgbClr val="008000"/>
                </a:solidFill>
                <a:latin typeface="Times New Roman"/>
                <a:cs typeface="Times New Roman"/>
              </a:rPr>
              <a:t>to write</a:t>
            </a:r>
            <a:r>
              <a:rPr lang="en-US" sz="2000" dirty="0">
                <a:latin typeface="Times New Roman"/>
                <a:cs typeface="Times New Roman"/>
              </a:rPr>
              <a:t>: </a:t>
            </a:r>
            <a:endParaRPr lang="en-US" sz="2000" dirty="0">
              <a:solidFill>
                <a:srgbClr val="0000FF"/>
              </a:solidFill>
              <a:latin typeface="Times New Roman"/>
              <a:cs typeface="Times New Roman"/>
            </a:endParaRPr>
          </a:p>
        </p:txBody>
      </p:sp>
      <p:graphicFrame>
        <p:nvGraphicFramePr>
          <p:cNvPr id="61" name="Object 60"/>
          <p:cNvGraphicFramePr>
            <a:graphicFrameLocks noChangeAspect="1"/>
          </p:cNvGraphicFramePr>
          <p:nvPr>
            <p:extLst>
              <p:ext uri="{D42A27DB-BD31-4B8C-83A1-F6EECF244321}">
                <p14:modId xmlns:p14="http://schemas.microsoft.com/office/powerpoint/2010/main" val="3408798645"/>
              </p:ext>
            </p:extLst>
          </p:nvPr>
        </p:nvGraphicFramePr>
        <p:xfrm>
          <a:off x="1387475" y="2771994"/>
          <a:ext cx="1085850" cy="276225"/>
        </p:xfrm>
        <a:graphic>
          <a:graphicData uri="http://schemas.openxmlformats.org/presentationml/2006/ole">
            <mc:AlternateContent xmlns:mc="http://schemas.openxmlformats.org/markup-compatibility/2006">
              <mc:Choice xmlns:v="urn:schemas-microsoft-com:vml" Requires="v">
                <p:oleObj spid="_x0000_s2070242" name="Equation" r:id="rId4" imgW="647700" imgH="165100" progId="Equation.DSMT4">
                  <p:embed/>
                </p:oleObj>
              </mc:Choice>
              <mc:Fallback>
                <p:oleObj name="Equation" r:id="rId4" imgW="647700" imgH="165100" progId="Equation.DSMT4">
                  <p:embed/>
                  <p:pic>
                    <p:nvPicPr>
                      <p:cNvPr id="0" name=""/>
                      <p:cNvPicPr/>
                      <p:nvPr/>
                    </p:nvPicPr>
                    <p:blipFill>
                      <a:blip r:embed="rId5"/>
                      <a:stretch>
                        <a:fillRect/>
                      </a:stretch>
                    </p:blipFill>
                    <p:spPr>
                      <a:xfrm>
                        <a:off x="1387475" y="2771994"/>
                        <a:ext cx="1085850" cy="276225"/>
                      </a:xfrm>
                      <a:prstGeom prst="rect">
                        <a:avLst/>
                      </a:prstGeom>
                    </p:spPr>
                  </p:pic>
                </p:oleObj>
              </mc:Fallback>
            </mc:AlternateContent>
          </a:graphicData>
        </a:graphic>
      </p:graphicFrame>
      <p:graphicFrame>
        <p:nvGraphicFramePr>
          <p:cNvPr id="64" name="Object 63"/>
          <p:cNvGraphicFramePr>
            <a:graphicFrameLocks noChangeAspect="1"/>
          </p:cNvGraphicFramePr>
          <p:nvPr>
            <p:extLst>
              <p:ext uri="{D42A27DB-BD31-4B8C-83A1-F6EECF244321}">
                <p14:modId xmlns:p14="http://schemas.microsoft.com/office/powerpoint/2010/main" val="4204584003"/>
              </p:ext>
            </p:extLst>
          </p:nvPr>
        </p:nvGraphicFramePr>
        <p:xfrm>
          <a:off x="6403975" y="2262406"/>
          <a:ext cx="1958975" cy="1019175"/>
        </p:xfrm>
        <a:graphic>
          <a:graphicData uri="http://schemas.openxmlformats.org/presentationml/2006/ole">
            <mc:AlternateContent xmlns:mc="http://schemas.openxmlformats.org/markup-compatibility/2006">
              <mc:Choice xmlns:v="urn:schemas-microsoft-com:vml" Requires="v">
                <p:oleObj spid="_x0000_s2070243" name="Equation" r:id="rId6" imgW="1168400" imgH="609600" progId="Equation.DSMT4">
                  <p:embed/>
                </p:oleObj>
              </mc:Choice>
              <mc:Fallback>
                <p:oleObj name="Equation" r:id="rId6" imgW="1168400" imgH="609600" progId="Equation.DSMT4">
                  <p:embed/>
                  <p:pic>
                    <p:nvPicPr>
                      <p:cNvPr id="0" name=""/>
                      <p:cNvPicPr/>
                      <p:nvPr/>
                    </p:nvPicPr>
                    <p:blipFill>
                      <a:blip r:embed="rId7"/>
                      <a:stretch>
                        <a:fillRect/>
                      </a:stretch>
                    </p:blipFill>
                    <p:spPr>
                      <a:xfrm>
                        <a:off x="6403975" y="2262406"/>
                        <a:ext cx="1958975" cy="1019175"/>
                      </a:xfrm>
                      <a:prstGeom prst="rect">
                        <a:avLst/>
                      </a:prstGeom>
                    </p:spPr>
                  </p:pic>
                </p:oleObj>
              </mc:Fallback>
            </mc:AlternateContent>
          </a:graphicData>
        </a:graphic>
      </p:graphicFrame>
      <p:sp>
        <p:nvSpPr>
          <p:cNvPr id="65" name="TextBox 64"/>
          <p:cNvSpPr txBox="1"/>
          <p:nvPr/>
        </p:nvSpPr>
        <p:spPr>
          <a:xfrm>
            <a:off x="625215" y="3419655"/>
            <a:ext cx="6015297" cy="1323439"/>
          </a:xfrm>
          <a:prstGeom prst="rect">
            <a:avLst/>
          </a:prstGeom>
          <a:noFill/>
        </p:spPr>
        <p:txBody>
          <a:bodyPr wrap="square" rtlCol="0">
            <a:spAutoFit/>
          </a:bodyPr>
          <a:lstStyle/>
          <a:p>
            <a:r>
              <a:rPr lang="en-US" sz="2000" dirty="0">
                <a:solidFill>
                  <a:srgbClr val="FF0000"/>
                </a:solidFill>
                <a:latin typeface="Apple Chancery"/>
                <a:cs typeface="Apple Chancery"/>
              </a:rPr>
              <a:t>Apparently, </a:t>
            </a:r>
            <a:r>
              <a:rPr lang="en-US" sz="2000" dirty="0">
                <a:latin typeface="Times New Roman"/>
                <a:cs typeface="Times New Roman"/>
              </a:rPr>
              <a:t>if you know the </a:t>
            </a:r>
            <a:r>
              <a:rPr lang="en-US" sz="2000" i="1" dirty="0">
                <a:solidFill>
                  <a:srgbClr val="FF0000"/>
                </a:solidFill>
                <a:latin typeface="Times New Roman"/>
                <a:cs typeface="Times New Roman"/>
              </a:rPr>
              <a:t>voltage difference </a:t>
            </a:r>
            <a:r>
              <a:rPr lang="en-US" sz="2000" dirty="0">
                <a:latin typeface="Times New Roman"/>
                <a:cs typeface="Times New Roman"/>
              </a:rPr>
              <a:t>between two points, you know how much </a:t>
            </a:r>
            <a:r>
              <a:rPr lang="en-US" sz="2000" i="1" dirty="0">
                <a:solidFill>
                  <a:srgbClr val="FF0000"/>
                </a:solidFill>
                <a:latin typeface="Times New Roman"/>
                <a:cs typeface="Times New Roman"/>
              </a:rPr>
              <a:t>work per unit charge </a:t>
            </a:r>
            <a:r>
              <a:rPr lang="en-US" sz="2000" dirty="0">
                <a:latin typeface="Times New Roman"/>
                <a:cs typeface="Times New Roman"/>
              </a:rPr>
              <a:t>AND </a:t>
            </a:r>
            <a:r>
              <a:rPr lang="en-US" sz="2000" i="1" dirty="0">
                <a:solidFill>
                  <a:srgbClr val="FF0000"/>
                </a:solidFill>
                <a:latin typeface="Times New Roman"/>
                <a:cs typeface="Times New Roman"/>
              </a:rPr>
              <a:t>potential energy per unit charge </a:t>
            </a:r>
            <a:r>
              <a:rPr lang="en-US" sz="2000" i="1" dirty="0">
                <a:latin typeface="Times New Roman"/>
                <a:cs typeface="Times New Roman"/>
              </a:rPr>
              <a:t>t</a:t>
            </a:r>
            <a:r>
              <a:rPr lang="en-US" sz="2000" dirty="0">
                <a:latin typeface="Times New Roman"/>
                <a:cs typeface="Times New Roman"/>
              </a:rPr>
              <a:t>he field has available between the two points.</a:t>
            </a:r>
            <a:endParaRPr lang="en-US" sz="2000" dirty="0">
              <a:solidFill>
                <a:srgbClr val="0000FF"/>
              </a:solidFill>
              <a:latin typeface="Times New Roman"/>
              <a:cs typeface="Times New Roman"/>
            </a:endParaRPr>
          </a:p>
        </p:txBody>
      </p:sp>
      <p:sp>
        <p:nvSpPr>
          <p:cNvPr id="71" name="TextBox 70"/>
          <p:cNvSpPr txBox="1"/>
          <p:nvPr/>
        </p:nvSpPr>
        <p:spPr>
          <a:xfrm>
            <a:off x="244215" y="4740118"/>
            <a:ext cx="8794420" cy="830997"/>
          </a:xfrm>
          <a:prstGeom prst="rect">
            <a:avLst/>
          </a:prstGeom>
          <a:noFill/>
        </p:spPr>
        <p:txBody>
          <a:bodyPr wrap="square" rtlCol="0">
            <a:spAutoFit/>
          </a:bodyPr>
          <a:lstStyle/>
          <a:p>
            <a:r>
              <a:rPr lang="en-US" sz="2800" dirty="0">
                <a:solidFill>
                  <a:srgbClr val="FF0000"/>
                </a:solidFill>
                <a:latin typeface="Apple Chancery"/>
                <a:cs typeface="Apple Chancery"/>
              </a:rPr>
              <a:t>Example 5:</a:t>
            </a:r>
            <a:r>
              <a:rPr lang="en-US" sz="2000" dirty="0">
                <a:latin typeface="Times New Roman"/>
                <a:cs typeface="Times New Roman"/>
              </a:rPr>
              <a:t>  </a:t>
            </a:r>
            <a:r>
              <a:rPr lang="en-US" sz="2000" dirty="0">
                <a:solidFill>
                  <a:srgbClr val="0000FF"/>
                </a:solidFill>
                <a:latin typeface="Times New Roman"/>
                <a:cs typeface="Times New Roman"/>
              </a:rPr>
              <a:t>How much work </a:t>
            </a:r>
            <a:r>
              <a:rPr lang="en-US" sz="2000" dirty="0">
                <a:latin typeface="Times New Roman"/>
                <a:cs typeface="Times New Roman"/>
              </a:rPr>
              <a:t>does a field do on a moving</a:t>
            </a:r>
            <a:r>
              <a:rPr lang="en-US" sz="2000" dirty="0">
                <a:solidFill>
                  <a:srgbClr val="FF0000"/>
                </a:solidFill>
                <a:latin typeface="Times New Roman"/>
                <a:cs typeface="Times New Roman"/>
              </a:rPr>
              <a:t> 2 C charge </a:t>
            </a:r>
            <a:r>
              <a:rPr lang="en-US" sz="2000" dirty="0">
                <a:latin typeface="Times New Roman"/>
                <a:cs typeface="Times New Roman"/>
              </a:rPr>
              <a:t>if the </a:t>
            </a:r>
            <a:r>
              <a:rPr lang="en-US" sz="2000" i="1" dirty="0">
                <a:solidFill>
                  <a:srgbClr val="0000FF"/>
                </a:solidFill>
                <a:latin typeface="Times New Roman"/>
                <a:cs typeface="Times New Roman"/>
              </a:rPr>
              <a:t>potential difference </a:t>
            </a:r>
            <a:r>
              <a:rPr lang="en-US" sz="2000" dirty="0">
                <a:solidFill>
                  <a:srgbClr val="0000FF"/>
                </a:solidFill>
                <a:latin typeface="Times New Roman"/>
                <a:cs typeface="Times New Roman"/>
              </a:rPr>
              <a:t>between</a:t>
            </a:r>
            <a:r>
              <a:rPr lang="en-US" sz="2000" dirty="0">
                <a:solidFill>
                  <a:srgbClr val="000000"/>
                </a:solidFill>
                <a:latin typeface="Times New Roman"/>
                <a:cs typeface="Times New Roman"/>
              </a:rPr>
              <a:t> its </a:t>
            </a:r>
            <a:r>
              <a:rPr lang="en-US" sz="2000" dirty="0">
                <a:solidFill>
                  <a:srgbClr val="0000FF"/>
                </a:solidFill>
                <a:latin typeface="Times New Roman"/>
                <a:cs typeface="Times New Roman"/>
              </a:rPr>
              <a:t>beginning</a:t>
            </a:r>
            <a:r>
              <a:rPr lang="en-US" sz="2000" dirty="0">
                <a:solidFill>
                  <a:srgbClr val="000000"/>
                </a:solidFill>
                <a:latin typeface="Times New Roman"/>
                <a:cs typeface="Times New Roman"/>
              </a:rPr>
              <a:t> and </a:t>
            </a:r>
            <a:r>
              <a:rPr lang="en-US" sz="2000" dirty="0">
                <a:solidFill>
                  <a:srgbClr val="0000FF"/>
                </a:solidFill>
                <a:latin typeface="Times New Roman"/>
                <a:cs typeface="Times New Roman"/>
              </a:rPr>
              <a:t>end points </a:t>
            </a:r>
            <a:r>
              <a:rPr lang="en-US" sz="2000" dirty="0">
                <a:solidFill>
                  <a:srgbClr val="000000"/>
                </a:solidFill>
                <a:latin typeface="Times New Roman"/>
                <a:cs typeface="Times New Roman"/>
              </a:rPr>
              <a:t>is </a:t>
            </a:r>
            <a:r>
              <a:rPr lang="en-US" sz="2000" dirty="0">
                <a:solidFill>
                  <a:srgbClr val="FF0000"/>
                </a:solidFill>
                <a:latin typeface="Times New Roman"/>
                <a:cs typeface="Times New Roman"/>
              </a:rPr>
              <a:t>7 volts</a:t>
            </a:r>
            <a:r>
              <a:rPr lang="en-US" sz="2000" dirty="0">
                <a:latin typeface="Times New Roman"/>
                <a:cs typeface="Times New Roman"/>
              </a:rPr>
              <a:t>?</a:t>
            </a:r>
            <a:endParaRPr lang="en-US" sz="2000" dirty="0">
              <a:solidFill>
                <a:srgbClr val="0000FF"/>
              </a:solidFill>
              <a:latin typeface="Times New Roman"/>
              <a:cs typeface="Times New Roman"/>
            </a:endParaRPr>
          </a:p>
        </p:txBody>
      </p:sp>
      <p:graphicFrame>
        <p:nvGraphicFramePr>
          <p:cNvPr id="72" name="Object 71"/>
          <p:cNvGraphicFramePr>
            <a:graphicFrameLocks noChangeAspect="1"/>
          </p:cNvGraphicFramePr>
          <p:nvPr>
            <p:extLst>
              <p:ext uri="{D42A27DB-BD31-4B8C-83A1-F6EECF244321}">
                <p14:modId xmlns:p14="http://schemas.microsoft.com/office/powerpoint/2010/main" val="1790554051"/>
              </p:ext>
            </p:extLst>
          </p:nvPr>
        </p:nvGraphicFramePr>
        <p:xfrm>
          <a:off x="2016125" y="5571115"/>
          <a:ext cx="4772025" cy="1000125"/>
        </p:xfrm>
        <a:graphic>
          <a:graphicData uri="http://schemas.openxmlformats.org/presentationml/2006/ole">
            <mc:AlternateContent xmlns:mc="http://schemas.openxmlformats.org/markup-compatibility/2006">
              <mc:Choice xmlns:v="urn:schemas-microsoft-com:vml" Requires="v">
                <p:oleObj spid="_x0000_s2070244" name="Equation" r:id="rId8" imgW="2844800" imgH="596900" progId="Equation.DSMT4">
                  <p:embed/>
                </p:oleObj>
              </mc:Choice>
              <mc:Fallback>
                <p:oleObj name="Equation" r:id="rId8" imgW="2844800" imgH="596900" progId="Equation.DSMT4">
                  <p:embed/>
                  <p:pic>
                    <p:nvPicPr>
                      <p:cNvPr id="0" name=""/>
                      <p:cNvPicPr/>
                      <p:nvPr/>
                    </p:nvPicPr>
                    <p:blipFill>
                      <a:blip r:embed="rId9"/>
                      <a:stretch>
                        <a:fillRect/>
                      </a:stretch>
                    </p:blipFill>
                    <p:spPr>
                      <a:xfrm>
                        <a:off x="2016125" y="5571115"/>
                        <a:ext cx="4772025" cy="1000125"/>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153195368"/>
              </p:ext>
            </p:extLst>
          </p:nvPr>
        </p:nvGraphicFramePr>
        <p:xfrm>
          <a:off x="6807200" y="3610155"/>
          <a:ext cx="2108200" cy="1019175"/>
        </p:xfrm>
        <a:graphic>
          <a:graphicData uri="http://schemas.openxmlformats.org/presentationml/2006/ole">
            <mc:AlternateContent xmlns:mc="http://schemas.openxmlformats.org/markup-compatibility/2006">
              <mc:Choice xmlns:v="urn:schemas-microsoft-com:vml" Requires="v">
                <p:oleObj spid="_x0000_s2070245" name="Equation" r:id="rId10" imgW="1257300" imgH="609600" progId="Equation.DSMT4">
                  <p:embed/>
                </p:oleObj>
              </mc:Choice>
              <mc:Fallback>
                <p:oleObj name="Equation" r:id="rId10" imgW="1257300" imgH="609600" progId="Equation.DSMT4">
                  <p:embed/>
                  <p:pic>
                    <p:nvPicPr>
                      <p:cNvPr id="0" name=""/>
                      <p:cNvPicPr/>
                      <p:nvPr/>
                    </p:nvPicPr>
                    <p:blipFill>
                      <a:blip r:embed="rId11"/>
                      <a:stretch>
                        <a:fillRect/>
                      </a:stretch>
                    </p:blipFill>
                    <p:spPr>
                      <a:xfrm>
                        <a:off x="6807200" y="3610155"/>
                        <a:ext cx="2108200" cy="1019175"/>
                      </a:xfrm>
                      <a:prstGeom prst="rect">
                        <a:avLst/>
                      </a:prstGeom>
                    </p:spPr>
                  </p:pic>
                </p:oleObj>
              </mc:Fallback>
            </mc:AlternateContent>
          </a:graphicData>
        </a:graphic>
      </p:graphicFrame>
      <p:sp>
        <p:nvSpPr>
          <p:cNvPr id="2" name="TextBox 1"/>
          <p:cNvSpPr txBox="1"/>
          <p:nvPr/>
        </p:nvSpPr>
        <p:spPr>
          <a:xfrm>
            <a:off x="7835900" y="3096915"/>
            <a:ext cx="577026" cy="400110"/>
          </a:xfrm>
          <a:prstGeom prst="rect">
            <a:avLst/>
          </a:prstGeom>
          <a:noFill/>
        </p:spPr>
        <p:txBody>
          <a:bodyPr wrap="none" rtlCol="0">
            <a:spAutoFit/>
          </a:bodyPr>
          <a:lstStyle/>
          <a:p>
            <a:r>
              <a:rPr lang="en-US" sz="2000" dirty="0">
                <a:solidFill>
                  <a:srgbClr val="0000FF"/>
                </a:solidFill>
                <a:latin typeface="Times New Roman"/>
                <a:cs typeface="Times New Roman"/>
              </a:rPr>
              <a:t>and</a:t>
            </a:r>
          </a:p>
        </p:txBody>
      </p:sp>
    </p:spTree>
    <p:extLst>
      <p:ext uri="{BB962C8B-B14F-4D97-AF65-F5344CB8AC3E}">
        <p14:creationId xmlns:p14="http://schemas.microsoft.com/office/powerpoint/2010/main" val="7220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dissolve">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dissolve">
                                      <p:cBhvr>
                                        <p:cTn id="12" dur="500"/>
                                        <p:tgtEl>
                                          <p:spTgt spid="61"/>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dissolve">
                                      <p:cBhvr>
                                        <p:cTn id="15" dur="500"/>
                                        <p:tgtEl>
                                          <p:spTgt spid="6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dissolve">
                                      <p:cBhvr>
                                        <p:cTn id="20" dur="500"/>
                                        <p:tgtEl>
                                          <p:spTgt spid="6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dissolve">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dissolve">
                                      <p:cBhvr>
                                        <p:cTn id="30" dur="500"/>
                                        <p:tgtEl>
                                          <p:spTgt spid="71"/>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dissolve">
                                      <p:cBhvr>
                                        <p:cTn id="35" dur="500"/>
                                        <p:tgtEl>
                                          <p:spTgt spid="72"/>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dissolv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5" grpId="0"/>
      <p:bldP spid="7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Text Box 3"/>
          <p:cNvSpPr txBox="1">
            <a:spLocks noChangeArrowheads="1"/>
          </p:cNvSpPr>
          <p:nvPr/>
        </p:nvSpPr>
        <p:spPr bwMode="auto">
          <a:xfrm>
            <a:off x="304800" y="1330325"/>
            <a:ext cx="6096000"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175" indent="-31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dirty="0">
                <a:latin typeface="Times New Roman"/>
                <a:cs typeface="Times New Roman"/>
              </a:rPr>
              <a:t>By statistically grouping the results, it’s possible to determine the fundamental unit of charge. </a:t>
            </a:r>
          </a:p>
          <a:p>
            <a:pPr>
              <a:spcBef>
                <a:spcPct val="50000"/>
              </a:spcBef>
              <a:buFontTx/>
              <a:buChar char="•"/>
            </a:pPr>
            <a:endParaRPr lang="en-US" dirty="0">
              <a:latin typeface="Times" charset="0"/>
            </a:endParaRPr>
          </a:p>
          <a:p>
            <a:pPr>
              <a:spcBef>
                <a:spcPct val="50000"/>
              </a:spcBef>
              <a:buFontTx/>
              <a:buChar char="•"/>
            </a:pPr>
            <a:endParaRPr lang="en-US" dirty="0">
              <a:latin typeface="Times" charset="0"/>
            </a:endParaRPr>
          </a:p>
        </p:txBody>
      </p:sp>
      <p:pic>
        <p:nvPicPr>
          <p:cNvPr id="110596"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362200"/>
            <a:ext cx="6172200" cy="410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0597" name="Picture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0825" y="228600"/>
            <a:ext cx="2341563" cy="647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7" name="TextBox 43"/>
          <p:cNvSpPr txBox="1">
            <a:spLocks noChangeArrowheads="1"/>
          </p:cNvSpPr>
          <p:nvPr/>
        </p:nvSpPr>
        <p:spPr bwMode="auto">
          <a:xfrm>
            <a:off x="86561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67.)</a:t>
            </a:r>
          </a:p>
        </p:txBody>
      </p:sp>
      <p:sp>
        <p:nvSpPr>
          <p:cNvPr id="8" name="Rectangle 2"/>
          <p:cNvSpPr>
            <a:spLocks noChangeArrowheads="1"/>
          </p:cNvSpPr>
          <p:nvPr/>
        </p:nvSpPr>
        <p:spPr bwMode="auto">
          <a:xfrm>
            <a:off x="0" y="304799"/>
            <a:ext cx="9144000" cy="609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1" hangingPunct="1"/>
            <a:r>
              <a:rPr lang="en-US" sz="3600" dirty="0">
                <a:solidFill>
                  <a:schemeClr val="tx2"/>
                </a:solidFill>
                <a:latin typeface="Times New Roman"/>
                <a:cs typeface="Times New Roman"/>
              </a:rPr>
              <a:t>Millikan’s Oil Drop Experiments</a:t>
            </a:r>
          </a:p>
        </p:txBody>
      </p:sp>
      <p:sp>
        <p:nvSpPr>
          <p:cNvPr id="9" name="TextBox 8"/>
          <p:cNvSpPr txBox="1"/>
          <p:nvPr/>
        </p:nvSpPr>
        <p:spPr>
          <a:xfrm>
            <a:off x="1479510" y="803245"/>
            <a:ext cx="2615845" cy="400110"/>
          </a:xfrm>
          <a:prstGeom prst="rect">
            <a:avLst/>
          </a:prstGeom>
          <a:noFill/>
        </p:spPr>
        <p:txBody>
          <a:bodyPr wrap="none" rtlCol="0">
            <a:spAutoFit/>
          </a:bodyPr>
          <a:lstStyle/>
          <a:p>
            <a:r>
              <a:rPr lang="en-US" sz="2000" dirty="0">
                <a:latin typeface="Times New Roman"/>
                <a:cs typeface="Times New Roman"/>
              </a:rPr>
              <a:t>(courtesy of Mr. White)</a:t>
            </a:r>
          </a:p>
        </p:txBody>
      </p:sp>
    </p:spTree>
    <p:extLst>
      <p:ext uri="{BB962C8B-B14F-4D97-AF65-F5344CB8AC3E}">
        <p14:creationId xmlns:p14="http://schemas.microsoft.com/office/powerpoint/2010/main" val="3600472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a:xfrm>
            <a:off x="0" y="0"/>
            <a:ext cx="9144000" cy="685800"/>
          </a:xfrm>
          <a:noFill/>
        </p:spPr>
        <p:txBody>
          <a:bodyPr>
            <a:normAutofit/>
          </a:bodyPr>
          <a:lstStyle/>
          <a:p>
            <a:pPr algn="l" eaLnBrk="1" hangingPunct="1"/>
            <a:r>
              <a:rPr lang="en-US" sz="2800" b="1" dirty="0">
                <a:solidFill>
                  <a:srgbClr val="FF0000"/>
                </a:solidFill>
                <a:latin typeface="Apple Chancery"/>
                <a:ea typeface="ＭＳ Ｐゴシック" charset="0"/>
                <a:cs typeface="Apple Chancery"/>
              </a:rPr>
              <a:t>Example 6:  </a:t>
            </a:r>
            <a:r>
              <a:rPr lang="en-US" sz="2000" dirty="0">
                <a:latin typeface="Times New Roman"/>
                <a:ea typeface="ＭＳ Ｐゴシック" charset="0"/>
                <a:cs typeface="Times New Roman"/>
              </a:rPr>
              <a:t>(courtesy of Mr. White)</a:t>
            </a:r>
            <a:endParaRPr lang="en-US" sz="2800" dirty="0">
              <a:latin typeface="Times New Roman"/>
              <a:ea typeface="ＭＳ Ｐゴシック" charset="0"/>
              <a:cs typeface="Times New Roman"/>
            </a:endParaRPr>
          </a:p>
        </p:txBody>
      </p:sp>
      <p:sp>
        <p:nvSpPr>
          <p:cNvPr id="33797" name="Rectangle 3"/>
          <p:cNvSpPr>
            <a:spLocks noChangeArrowheads="1"/>
          </p:cNvSpPr>
          <p:nvPr/>
        </p:nvSpPr>
        <p:spPr bwMode="auto">
          <a:xfrm>
            <a:off x="333375" y="685800"/>
            <a:ext cx="8924925"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pPr>
            <a:r>
              <a:rPr lang="en-US" sz="2000" dirty="0">
                <a:latin typeface="Times New Roman"/>
                <a:cs typeface="Times New Roman"/>
              </a:rPr>
              <a:t>An electron (</a:t>
            </a:r>
            <a:r>
              <a:rPr lang="en-US" sz="2000" i="1" dirty="0">
                <a:latin typeface="Times New Roman"/>
                <a:cs typeface="Times New Roman"/>
              </a:rPr>
              <a:t>e</a:t>
            </a:r>
            <a:r>
              <a:rPr lang="en-US" sz="2000" i="1" baseline="30000" dirty="0">
                <a:latin typeface="Times New Roman"/>
                <a:cs typeface="Times New Roman"/>
              </a:rPr>
              <a:t>-</a:t>
            </a:r>
            <a:r>
              <a:rPr lang="en-US" sz="2000" dirty="0">
                <a:latin typeface="Times New Roman"/>
                <a:cs typeface="Times New Roman"/>
              </a:rPr>
              <a:t>) in a TV picture tube is accelerated from rest through a potential difference of 5000 V.</a:t>
            </a:r>
          </a:p>
        </p:txBody>
      </p:sp>
      <p:sp>
        <p:nvSpPr>
          <p:cNvPr id="27652" name="Rectangle 6"/>
          <p:cNvSpPr>
            <a:spLocks noChangeArrowheads="1"/>
          </p:cNvSpPr>
          <p:nvPr/>
        </p:nvSpPr>
        <p:spPr bwMode="auto">
          <a:xfrm>
            <a:off x="965200" y="1427965"/>
            <a:ext cx="53975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20000"/>
              </a:spcBef>
            </a:pPr>
            <a:r>
              <a:rPr lang="en-US" sz="2000" dirty="0">
                <a:solidFill>
                  <a:srgbClr val="FF0000"/>
                </a:solidFill>
                <a:latin typeface="Apple Chancery"/>
                <a:cs typeface="Apple Chancery"/>
              </a:rPr>
              <a:t>a.) What is </a:t>
            </a:r>
            <a:r>
              <a:rPr lang="en-US" sz="2000" dirty="0">
                <a:latin typeface="Times New Roman"/>
                <a:cs typeface="Times New Roman"/>
              </a:rPr>
              <a:t>the change in the </a:t>
            </a:r>
            <a:r>
              <a:rPr lang="en-US" sz="2000" i="1" dirty="0">
                <a:latin typeface="Times New Roman"/>
                <a:cs typeface="Times New Roman"/>
              </a:rPr>
              <a:t>U</a:t>
            </a:r>
            <a:r>
              <a:rPr lang="en-US" sz="2000" dirty="0">
                <a:latin typeface="Times New Roman"/>
                <a:cs typeface="Times New Roman"/>
              </a:rPr>
              <a:t> of the electron?</a:t>
            </a:r>
          </a:p>
          <a:p>
            <a:pPr eaLnBrk="1" hangingPunct="1">
              <a:spcBef>
                <a:spcPct val="20000"/>
              </a:spcBef>
            </a:pPr>
            <a:endParaRPr lang="en-US" sz="2800" dirty="0">
              <a:latin typeface="Gill Sans" charset="0"/>
            </a:endParaRPr>
          </a:p>
        </p:txBody>
      </p:sp>
      <p:pic>
        <p:nvPicPr>
          <p:cNvPr id="3379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628900"/>
            <a:ext cx="2565400" cy="290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6"/>
          <p:cNvSpPr>
            <a:spLocks noChangeArrowheads="1"/>
          </p:cNvSpPr>
          <p:nvPr/>
        </p:nvSpPr>
        <p:spPr bwMode="auto">
          <a:xfrm>
            <a:off x="3086100" y="3308350"/>
            <a:ext cx="4927600"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20000"/>
              </a:spcBef>
            </a:pPr>
            <a:r>
              <a:rPr lang="en-US" sz="2000" dirty="0">
                <a:solidFill>
                  <a:srgbClr val="FF0000"/>
                </a:solidFill>
                <a:latin typeface="Apple Chancery"/>
                <a:cs typeface="Apple Chancery"/>
              </a:rPr>
              <a:t>b. What is </a:t>
            </a:r>
            <a:r>
              <a:rPr lang="en-US" sz="2000" dirty="0">
                <a:latin typeface="Times New Roman"/>
                <a:cs typeface="Times New Roman"/>
              </a:rPr>
              <a:t>the final speed of the electron?</a:t>
            </a:r>
          </a:p>
          <a:p>
            <a:pPr eaLnBrk="1" hangingPunct="1">
              <a:spcBef>
                <a:spcPct val="20000"/>
              </a:spcBef>
            </a:pPr>
            <a:endParaRPr lang="en-US" sz="2800" dirty="0">
              <a:latin typeface="Gill Sans" charset="0"/>
            </a:endParaRPr>
          </a:p>
        </p:txBody>
      </p:sp>
      <p:graphicFrame>
        <p:nvGraphicFramePr>
          <p:cNvPr id="39944" name="Object 2"/>
          <p:cNvGraphicFramePr>
            <a:graphicFrameLocks noChangeAspect="1"/>
          </p:cNvGraphicFramePr>
          <p:nvPr>
            <p:extLst>
              <p:ext uri="{D42A27DB-BD31-4B8C-83A1-F6EECF244321}">
                <p14:modId xmlns:p14="http://schemas.microsoft.com/office/powerpoint/2010/main" val="346365943"/>
              </p:ext>
            </p:extLst>
          </p:nvPr>
        </p:nvGraphicFramePr>
        <p:xfrm>
          <a:off x="4102100" y="3824262"/>
          <a:ext cx="4024313" cy="1803426"/>
        </p:xfrm>
        <a:graphic>
          <a:graphicData uri="http://schemas.openxmlformats.org/presentationml/2006/ole">
            <mc:AlternateContent xmlns:mc="http://schemas.openxmlformats.org/markup-compatibility/2006">
              <mc:Choice xmlns:v="urn:schemas-microsoft-com:vml" Requires="v">
                <p:oleObj spid="_x0000_s2165945" name="Equation" r:id="rId5" imgW="2349500" imgH="1054100" progId="Equation.DSMT4">
                  <p:embed/>
                </p:oleObj>
              </mc:Choice>
              <mc:Fallback>
                <p:oleObj name="Equation" r:id="rId5" imgW="2349500" imgH="1054100" progId="Equation.DSMT4">
                  <p:embed/>
                  <p:pic>
                    <p:nvPicPr>
                      <p:cNvPr id="0" name=""/>
                      <p:cNvPicPr>
                        <a:picLocks noChangeAspect="1" noChangeArrowheads="1"/>
                      </p:cNvPicPr>
                      <p:nvPr/>
                    </p:nvPicPr>
                    <p:blipFill>
                      <a:blip r:embed="rId6"/>
                      <a:srcRect/>
                      <a:stretch>
                        <a:fillRect/>
                      </a:stretch>
                    </p:blipFill>
                    <p:spPr bwMode="auto">
                      <a:xfrm>
                        <a:off x="4102100" y="3824262"/>
                        <a:ext cx="4024313" cy="1803426"/>
                      </a:xfrm>
                      <a:prstGeom prst="rect">
                        <a:avLst/>
                      </a:prstGeom>
                      <a:noFill/>
                      <a:ln>
                        <a:noFill/>
                      </a:ln>
                      <a:effectLst/>
                    </p:spPr>
                  </p:pic>
                </p:oleObj>
              </mc:Fallback>
            </mc:AlternateContent>
          </a:graphicData>
        </a:graphic>
      </p:graphicFrame>
      <p:graphicFrame>
        <p:nvGraphicFramePr>
          <p:cNvPr id="39943" name="Object 3"/>
          <p:cNvGraphicFramePr>
            <a:graphicFrameLocks noChangeAspect="1"/>
          </p:cNvGraphicFramePr>
          <p:nvPr>
            <p:extLst>
              <p:ext uri="{D42A27DB-BD31-4B8C-83A1-F6EECF244321}">
                <p14:modId xmlns:p14="http://schemas.microsoft.com/office/powerpoint/2010/main" val="1705204922"/>
              </p:ext>
            </p:extLst>
          </p:nvPr>
        </p:nvGraphicFramePr>
        <p:xfrm>
          <a:off x="3822700" y="1910283"/>
          <a:ext cx="3827462" cy="1310754"/>
        </p:xfrm>
        <a:graphic>
          <a:graphicData uri="http://schemas.openxmlformats.org/presentationml/2006/ole">
            <mc:AlternateContent xmlns:mc="http://schemas.openxmlformats.org/markup-compatibility/2006">
              <mc:Choice xmlns:v="urn:schemas-microsoft-com:vml" Requires="v">
                <p:oleObj spid="_x0000_s2165946" name="Equation" r:id="rId7" imgW="2146300" imgH="736600" progId="Equation.DSMT4">
                  <p:embed/>
                </p:oleObj>
              </mc:Choice>
              <mc:Fallback>
                <p:oleObj name="Equation" r:id="rId7" imgW="2146300" imgH="736600" progId="Equation.DSMT4">
                  <p:embed/>
                  <p:pic>
                    <p:nvPicPr>
                      <p:cNvPr id="0" name=""/>
                      <p:cNvPicPr>
                        <a:picLocks noChangeAspect="1" noChangeArrowheads="1"/>
                      </p:cNvPicPr>
                      <p:nvPr/>
                    </p:nvPicPr>
                    <p:blipFill>
                      <a:blip r:embed="rId8"/>
                      <a:srcRect/>
                      <a:stretch>
                        <a:fillRect/>
                      </a:stretch>
                    </p:blipFill>
                    <p:spPr bwMode="auto">
                      <a:xfrm>
                        <a:off x="3822700" y="1910283"/>
                        <a:ext cx="3827462" cy="1310754"/>
                      </a:xfrm>
                      <a:prstGeom prst="rect">
                        <a:avLst/>
                      </a:prstGeom>
                      <a:noFill/>
                      <a:ln>
                        <a:noFill/>
                      </a:ln>
                      <a:effectLst/>
                    </p:spPr>
                  </p:pic>
                </p:oleObj>
              </mc:Fallback>
            </mc:AlternateContent>
          </a:graphicData>
        </a:graphic>
      </p:graphicFrame>
      <p:sp>
        <p:nvSpPr>
          <p:cNvPr id="2" name="TextBox 1"/>
          <p:cNvSpPr txBox="1"/>
          <p:nvPr/>
        </p:nvSpPr>
        <p:spPr>
          <a:xfrm>
            <a:off x="333374" y="5840968"/>
            <a:ext cx="8721726" cy="707886"/>
          </a:xfrm>
          <a:prstGeom prst="rect">
            <a:avLst/>
          </a:prstGeom>
          <a:noFill/>
        </p:spPr>
        <p:txBody>
          <a:bodyPr wrap="square" rtlCol="0">
            <a:spAutoFit/>
          </a:bodyPr>
          <a:lstStyle/>
          <a:p>
            <a:r>
              <a:rPr lang="en-US" sz="2000" dirty="0">
                <a:solidFill>
                  <a:srgbClr val="FF0000"/>
                </a:solidFill>
                <a:latin typeface="Apple Chancery"/>
                <a:cs typeface="Apple Chancery"/>
              </a:rPr>
              <a:t>*</a:t>
            </a:r>
            <a:r>
              <a:rPr lang="en-US" sz="2000" dirty="0" err="1">
                <a:solidFill>
                  <a:srgbClr val="FF0000"/>
                </a:solidFill>
                <a:latin typeface="Apple Chancery"/>
                <a:cs typeface="Apple Chancery"/>
              </a:rPr>
              <a:t>Fletch’s</a:t>
            </a:r>
            <a:r>
              <a:rPr lang="en-US" sz="2000" dirty="0">
                <a:solidFill>
                  <a:srgbClr val="FF0000"/>
                </a:solidFill>
                <a:latin typeface="Apple Chancery"/>
                <a:cs typeface="Apple Chancery"/>
              </a:rPr>
              <a:t> note: </a:t>
            </a:r>
            <a:r>
              <a:rPr lang="en-US" sz="2000" dirty="0">
                <a:latin typeface="Times New Roman"/>
                <a:cs typeface="Times New Roman"/>
              </a:rPr>
              <a:t>An </a:t>
            </a:r>
            <a:r>
              <a:rPr lang="en-US" sz="2000" dirty="0">
                <a:solidFill>
                  <a:srgbClr val="0000FF"/>
                </a:solidFill>
                <a:latin typeface="Times New Roman"/>
                <a:cs typeface="Times New Roman"/>
              </a:rPr>
              <a:t>electron-volt (</a:t>
            </a:r>
            <a:r>
              <a:rPr lang="en-US" sz="2000" dirty="0" err="1">
                <a:solidFill>
                  <a:srgbClr val="0000FF"/>
                </a:solidFill>
                <a:latin typeface="Times New Roman"/>
                <a:cs typeface="Times New Roman"/>
              </a:rPr>
              <a:t>eV</a:t>
            </a:r>
            <a:r>
              <a:rPr lang="en-US" sz="2000" dirty="0">
                <a:solidFill>
                  <a:srgbClr val="0000FF"/>
                </a:solidFill>
                <a:latin typeface="Times New Roman"/>
                <a:cs typeface="Times New Roman"/>
              </a:rPr>
              <a:t>) </a:t>
            </a:r>
            <a:r>
              <a:rPr lang="en-US" sz="2000" dirty="0">
                <a:latin typeface="Times New Roman"/>
                <a:cs typeface="Times New Roman"/>
              </a:rPr>
              <a:t>is defined as the </a:t>
            </a:r>
            <a:r>
              <a:rPr lang="en-US" sz="2000" dirty="0">
                <a:solidFill>
                  <a:srgbClr val="0000FF"/>
                </a:solidFill>
                <a:latin typeface="Times New Roman"/>
                <a:cs typeface="Times New Roman"/>
              </a:rPr>
              <a:t>amount of energy </a:t>
            </a:r>
            <a:r>
              <a:rPr lang="en-US" sz="2000" dirty="0">
                <a:latin typeface="Times New Roman"/>
                <a:cs typeface="Times New Roman"/>
              </a:rPr>
              <a:t>an </a:t>
            </a:r>
            <a:r>
              <a:rPr lang="en-US" sz="2000" dirty="0">
                <a:solidFill>
                  <a:srgbClr val="FF0000"/>
                </a:solidFill>
                <a:latin typeface="Times New Roman"/>
                <a:cs typeface="Times New Roman"/>
              </a:rPr>
              <a:t>electron</a:t>
            </a:r>
            <a:r>
              <a:rPr lang="en-US" sz="2000" dirty="0">
                <a:latin typeface="Times New Roman"/>
                <a:cs typeface="Times New Roman"/>
              </a:rPr>
              <a:t> </a:t>
            </a:r>
            <a:r>
              <a:rPr lang="en-US" sz="2000" dirty="0">
                <a:solidFill>
                  <a:srgbClr val="0000FF"/>
                </a:solidFill>
                <a:latin typeface="Times New Roman"/>
                <a:cs typeface="Times New Roman"/>
              </a:rPr>
              <a:t>picks up </a:t>
            </a:r>
            <a:r>
              <a:rPr lang="en-US" sz="2000" dirty="0">
                <a:latin typeface="Times New Roman"/>
                <a:cs typeface="Times New Roman"/>
              </a:rPr>
              <a:t>when </a:t>
            </a:r>
            <a:r>
              <a:rPr lang="en-US" sz="2000" dirty="0">
                <a:solidFill>
                  <a:srgbClr val="0000FF"/>
                </a:solidFill>
                <a:latin typeface="Times New Roman"/>
                <a:cs typeface="Times New Roman"/>
              </a:rPr>
              <a:t>accelerated through a </a:t>
            </a:r>
            <a:r>
              <a:rPr lang="en-US" sz="2000" i="1" dirty="0">
                <a:solidFill>
                  <a:srgbClr val="0000FF"/>
                </a:solidFill>
                <a:latin typeface="Times New Roman"/>
                <a:cs typeface="Times New Roman"/>
              </a:rPr>
              <a:t>1 volt electrical potential difference</a:t>
            </a:r>
            <a:r>
              <a:rPr lang="en-US" sz="2000" dirty="0">
                <a:latin typeface="Times New Roman"/>
                <a:cs typeface="Times New Roman"/>
              </a:rPr>
              <a:t>.</a:t>
            </a:r>
          </a:p>
        </p:txBody>
      </p:sp>
      <p:sp>
        <p:nvSpPr>
          <p:cNvPr id="1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1" name="TextBox 43"/>
          <p:cNvSpPr txBox="1">
            <a:spLocks noChangeArrowheads="1"/>
          </p:cNvSpPr>
          <p:nvPr/>
        </p:nvSpPr>
        <p:spPr bwMode="auto">
          <a:xfrm>
            <a:off x="8719662" y="6472238"/>
            <a:ext cx="318973"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8.)</a:t>
            </a:r>
          </a:p>
        </p:txBody>
      </p:sp>
    </p:spTree>
    <p:extLst>
      <p:ext uri="{BB962C8B-B14F-4D97-AF65-F5344CB8AC3E}">
        <p14:creationId xmlns:p14="http://schemas.microsoft.com/office/powerpoint/2010/main" val="164870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9943"/>
                                        </p:tgtEl>
                                        <p:attrNameLst>
                                          <p:attrName>style.visibility</p:attrName>
                                        </p:attrNameLst>
                                      </p:cBhvr>
                                      <p:to>
                                        <p:strVal val="visible"/>
                                      </p:to>
                                    </p:set>
                                    <p:animEffect transition="in" filter="dissolve">
                                      <p:cBhvr>
                                        <p:cTn id="7" dur="500"/>
                                        <p:tgtEl>
                                          <p:spTgt spid="399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9944"/>
                                        </p:tgtEl>
                                        <p:attrNameLst>
                                          <p:attrName>style.visibility</p:attrName>
                                        </p:attrNameLst>
                                      </p:cBhvr>
                                      <p:to>
                                        <p:strVal val="visible"/>
                                      </p:to>
                                    </p:set>
                                    <p:animEffect transition="in" filter="dissolve">
                                      <p:cBhvr>
                                        <p:cTn id="22" dur="500"/>
                                        <p:tgtEl>
                                          <p:spTgt spid="39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18973"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9.)</a:t>
            </a:r>
          </a:p>
        </p:txBody>
      </p:sp>
      <p:sp>
        <p:nvSpPr>
          <p:cNvPr id="54" name="TextBox 53"/>
          <p:cNvSpPr txBox="1"/>
          <p:nvPr/>
        </p:nvSpPr>
        <p:spPr>
          <a:xfrm>
            <a:off x="70594" y="95587"/>
            <a:ext cx="899720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Electric Potential Difference and E-</a:t>
            </a:r>
            <a:r>
              <a:rPr lang="en-US" sz="3600" dirty="0" err="1">
                <a:solidFill>
                  <a:srgbClr val="FF0000"/>
                </a:solidFill>
                <a:latin typeface="Apple Chancery"/>
                <a:cs typeface="Apple Chancery"/>
              </a:rPr>
              <a:t>flds</a:t>
            </a:r>
            <a:endParaRPr lang="en-US" sz="2800" dirty="0">
              <a:latin typeface="Times New Roman"/>
              <a:cs typeface="Times New Roman"/>
            </a:endParaRPr>
          </a:p>
        </p:txBody>
      </p:sp>
      <p:sp>
        <p:nvSpPr>
          <p:cNvPr id="57" name="TextBox 56"/>
          <p:cNvSpPr txBox="1"/>
          <p:nvPr/>
        </p:nvSpPr>
        <p:spPr>
          <a:xfrm>
            <a:off x="177755" y="1198234"/>
            <a:ext cx="6301524" cy="2062103"/>
          </a:xfrm>
          <a:prstGeom prst="rect">
            <a:avLst/>
          </a:prstGeom>
          <a:noFill/>
        </p:spPr>
        <p:txBody>
          <a:bodyPr wrap="square" rtlCol="0">
            <a:spAutoFit/>
          </a:bodyPr>
          <a:lstStyle/>
          <a:p>
            <a:r>
              <a:rPr lang="en-US" sz="2800" dirty="0">
                <a:solidFill>
                  <a:srgbClr val="FF0000"/>
                </a:solidFill>
                <a:latin typeface="Apple Chancery"/>
                <a:cs typeface="Apple Chancery"/>
              </a:rPr>
              <a:t>Assuming we are dealing </a:t>
            </a:r>
            <a:r>
              <a:rPr lang="en-US" sz="2000" dirty="0">
                <a:latin typeface="Times New Roman"/>
                <a:cs typeface="Times New Roman"/>
              </a:rPr>
              <a:t>with a </a:t>
            </a:r>
            <a:r>
              <a:rPr lang="en-US" sz="2000" i="1" dirty="0">
                <a:solidFill>
                  <a:srgbClr val="0000FF"/>
                </a:solidFill>
                <a:latin typeface="Times New Roman"/>
                <a:cs typeface="Times New Roman"/>
              </a:rPr>
              <a:t>constant electric field </a:t>
            </a:r>
            <a:r>
              <a:rPr lang="en-US" sz="2000" dirty="0">
                <a:latin typeface="Times New Roman"/>
                <a:cs typeface="Times New Roman"/>
              </a:rPr>
              <a:t>and a </a:t>
            </a:r>
            <a:r>
              <a:rPr lang="en-US" sz="2000" i="1" dirty="0">
                <a:solidFill>
                  <a:srgbClr val="0000FF"/>
                </a:solidFill>
                <a:latin typeface="Times New Roman"/>
                <a:cs typeface="Times New Roman"/>
              </a:rPr>
              <a:t>straight-line path </a:t>
            </a:r>
            <a:r>
              <a:rPr lang="en-US" sz="2000" dirty="0">
                <a:latin typeface="Times New Roman"/>
                <a:cs typeface="Times New Roman"/>
              </a:rPr>
              <a:t>between two points in the field, we can use the </a:t>
            </a:r>
            <a:r>
              <a:rPr lang="en-US" sz="2000" dirty="0">
                <a:solidFill>
                  <a:srgbClr val="0000FF"/>
                </a:solidFill>
                <a:latin typeface="Times New Roman"/>
                <a:cs typeface="Times New Roman"/>
              </a:rPr>
              <a:t>definition of work </a:t>
            </a:r>
            <a:r>
              <a:rPr lang="en-US" sz="2000" dirty="0">
                <a:latin typeface="Times New Roman"/>
                <a:cs typeface="Times New Roman"/>
              </a:rPr>
              <a:t>(               ) with the manipulated </a:t>
            </a:r>
            <a:r>
              <a:rPr lang="en-US" sz="2000" dirty="0">
                <a:solidFill>
                  <a:srgbClr val="0000FF"/>
                </a:solidFill>
                <a:latin typeface="Times New Roman"/>
                <a:cs typeface="Times New Roman"/>
              </a:rPr>
              <a:t>definition of </a:t>
            </a:r>
            <a:r>
              <a:rPr lang="en-US" sz="2000" dirty="0">
                <a:latin typeface="Times New Roman"/>
                <a:cs typeface="Times New Roman"/>
              </a:rPr>
              <a:t>the </a:t>
            </a:r>
            <a:r>
              <a:rPr lang="en-US" sz="2000" dirty="0">
                <a:solidFill>
                  <a:srgbClr val="0000FF"/>
                </a:solidFill>
                <a:latin typeface="Times New Roman"/>
                <a:cs typeface="Times New Roman"/>
              </a:rPr>
              <a:t>electric field </a:t>
            </a:r>
            <a:r>
              <a:rPr lang="en-US" sz="2000" dirty="0">
                <a:latin typeface="Times New Roman"/>
                <a:cs typeface="Times New Roman"/>
              </a:rPr>
              <a:t>(           ) to extend out </a:t>
            </a:r>
            <a:r>
              <a:rPr lang="en-US" sz="2000" i="1" dirty="0">
                <a:solidFill>
                  <a:srgbClr val="0000FF"/>
                </a:solidFill>
                <a:latin typeface="Times New Roman"/>
                <a:cs typeface="Times New Roman"/>
              </a:rPr>
              <a:t>potential difference relationship </a:t>
            </a:r>
            <a:r>
              <a:rPr lang="en-US" sz="2000" dirty="0">
                <a:latin typeface="Times New Roman"/>
                <a:cs typeface="Times New Roman"/>
              </a:rPr>
              <a:t>(</a:t>
            </a:r>
            <a:r>
              <a:rPr lang="en-US" sz="2000" i="1" dirty="0">
                <a:latin typeface="Times New Roman"/>
                <a:cs typeface="Times New Roman"/>
              </a:rPr>
              <a:t>                    </a:t>
            </a:r>
            <a:r>
              <a:rPr lang="en-US" sz="2000" dirty="0">
                <a:latin typeface="Times New Roman"/>
                <a:cs typeface="Times New Roman"/>
              </a:rPr>
              <a:t>) into a very interesting proposition.  Specifically:</a:t>
            </a:r>
            <a:endParaRPr lang="en-US" sz="2000" dirty="0">
              <a:solidFill>
                <a:srgbClr val="0000FF"/>
              </a:solidFill>
              <a:latin typeface="Times New Roman"/>
              <a:cs typeface="Times New Roman"/>
            </a:endParaRPr>
          </a:p>
        </p:txBody>
      </p:sp>
      <p:graphicFrame>
        <p:nvGraphicFramePr>
          <p:cNvPr id="61" name="Object 60"/>
          <p:cNvGraphicFramePr>
            <a:graphicFrameLocks noChangeAspect="1"/>
          </p:cNvGraphicFramePr>
          <p:nvPr>
            <p:extLst>
              <p:ext uri="{D42A27DB-BD31-4B8C-83A1-F6EECF244321}">
                <p14:modId xmlns:p14="http://schemas.microsoft.com/office/powerpoint/2010/main" val="3212998605"/>
              </p:ext>
            </p:extLst>
          </p:nvPr>
        </p:nvGraphicFramePr>
        <p:xfrm>
          <a:off x="4377456" y="1962968"/>
          <a:ext cx="1020763" cy="319088"/>
        </p:xfrm>
        <a:graphic>
          <a:graphicData uri="http://schemas.openxmlformats.org/presentationml/2006/ole">
            <mc:AlternateContent xmlns:mc="http://schemas.openxmlformats.org/markup-compatibility/2006">
              <mc:Choice xmlns:v="urn:schemas-microsoft-com:vml" Requires="v">
                <p:oleObj spid="_x0000_s2281813" name="Equation" r:id="rId4" imgW="609600" imgH="190500" progId="Equation.DSMT4">
                  <p:embed/>
                </p:oleObj>
              </mc:Choice>
              <mc:Fallback>
                <p:oleObj name="Equation" r:id="rId4" imgW="609600" imgH="190500" progId="Equation.DSMT4">
                  <p:embed/>
                  <p:pic>
                    <p:nvPicPr>
                      <p:cNvPr id="0" name=""/>
                      <p:cNvPicPr/>
                      <p:nvPr/>
                    </p:nvPicPr>
                    <p:blipFill>
                      <a:blip r:embed="rId5"/>
                      <a:stretch>
                        <a:fillRect/>
                      </a:stretch>
                    </p:blipFill>
                    <p:spPr>
                      <a:xfrm>
                        <a:off x="4377456" y="1962968"/>
                        <a:ext cx="1020763" cy="319088"/>
                      </a:xfrm>
                      <a:prstGeom prst="rect">
                        <a:avLst/>
                      </a:prstGeom>
                    </p:spPr>
                  </p:pic>
                </p:oleObj>
              </mc:Fallback>
            </mc:AlternateContent>
          </a:graphicData>
        </a:graphic>
      </p:graphicFrame>
      <p:graphicFrame>
        <p:nvGraphicFramePr>
          <p:cNvPr id="64" name="Object 63"/>
          <p:cNvGraphicFramePr>
            <a:graphicFrameLocks noChangeAspect="1"/>
          </p:cNvGraphicFramePr>
          <p:nvPr>
            <p:extLst>
              <p:ext uri="{D42A27DB-BD31-4B8C-83A1-F6EECF244321}">
                <p14:modId xmlns:p14="http://schemas.microsoft.com/office/powerpoint/2010/main" val="2981979881"/>
              </p:ext>
            </p:extLst>
          </p:nvPr>
        </p:nvGraphicFramePr>
        <p:xfrm>
          <a:off x="2114550" y="3752850"/>
          <a:ext cx="4298950" cy="1803400"/>
        </p:xfrm>
        <a:graphic>
          <a:graphicData uri="http://schemas.openxmlformats.org/presentationml/2006/ole">
            <mc:AlternateContent xmlns:mc="http://schemas.openxmlformats.org/markup-compatibility/2006">
              <mc:Choice xmlns:v="urn:schemas-microsoft-com:vml" Requires="v">
                <p:oleObj spid="_x0000_s2281814" name="Equation" r:id="rId6" imgW="2565400" imgH="1079500" progId="Equation.DSMT4">
                  <p:embed/>
                </p:oleObj>
              </mc:Choice>
              <mc:Fallback>
                <p:oleObj name="Equation" r:id="rId6" imgW="2565400" imgH="1079500" progId="Equation.DSMT4">
                  <p:embed/>
                  <p:pic>
                    <p:nvPicPr>
                      <p:cNvPr id="0" name=""/>
                      <p:cNvPicPr/>
                      <p:nvPr/>
                    </p:nvPicPr>
                    <p:blipFill>
                      <a:blip r:embed="rId7"/>
                      <a:stretch>
                        <a:fillRect/>
                      </a:stretch>
                    </p:blipFill>
                    <p:spPr>
                      <a:xfrm>
                        <a:off x="2114550" y="3752850"/>
                        <a:ext cx="4298950" cy="18034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499608571"/>
              </p:ext>
            </p:extLst>
          </p:nvPr>
        </p:nvGraphicFramePr>
        <p:xfrm>
          <a:off x="4650507" y="2274770"/>
          <a:ext cx="787400" cy="384175"/>
        </p:xfrm>
        <a:graphic>
          <a:graphicData uri="http://schemas.openxmlformats.org/presentationml/2006/ole">
            <mc:AlternateContent xmlns:mc="http://schemas.openxmlformats.org/markup-compatibility/2006">
              <mc:Choice xmlns:v="urn:schemas-microsoft-com:vml" Requires="v">
                <p:oleObj spid="_x0000_s2281815" name="Equation" r:id="rId8" imgW="469900" imgH="228600" progId="Equation.DSMT4">
                  <p:embed/>
                </p:oleObj>
              </mc:Choice>
              <mc:Fallback>
                <p:oleObj name="Equation" r:id="rId8" imgW="469900" imgH="228600" progId="Equation.DSMT4">
                  <p:embed/>
                  <p:pic>
                    <p:nvPicPr>
                      <p:cNvPr id="0" name=""/>
                      <p:cNvPicPr/>
                      <p:nvPr/>
                    </p:nvPicPr>
                    <p:blipFill>
                      <a:blip r:embed="rId9"/>
                      <a:stretch>
                        <a:fillRect/>
                      </a:stretch>
                    </p:blipFill>
                    <p:spPr>
                      <a:xfrm>
                        <a:off x="4650507" y="2274770"/>
                        <a:ext cx="787400" cy="384175"/>
                      </a:xfrm>
                      <a:prstGeom prst="rect">
                        <a:avLst/>
                      </a:prstGeom>
                    </p:spPr>
                  </p:pic>
                </p:oleObj>
              </mc:Fallback>
            </mc:AlternateContent>
          </a:graphicData>
        </a:graphic>
      </p:graphicFrame>
      <p:grpSp>
        <p:nvGrpSpPr>
          <p:cNvPr id="2" name="Group 1"/>
          <p:cNvGrpSpPr/>
          <p:nvPr/>
        </p:nvGrpSpPr>
        <p:grpSpPr>
          <a:xfrm>
            <a:off x="6088706" y="834176"/>
            <a:ext cx="2565400" cy="2310141"/>
            <a:chOff x="3289300" y="3650040"/>
            <a:chExt cx="2565400" cy="2310141"/>
          </a:xfrm>
        </p:grpSpPr>
        <p:graphicFrame>
          <p:nvGraphicFramePr>
            <p:cNvPr id="72" name="Object 71"/>
            <p:cNvGraphicFramePr>
              <a:graphicFrameLocks noChangeAspect="1"/>
            </p:cNvGraphicFramePr>
            <p:nvPr>
              <p:extLst>
                <p:ext uri="{D42A27DB-BD31-4B8C-83A1-F6EECF244321}">
                  <p14:modId xmlns:p14="http://schemas.microsoft.com/office/powerpoint/2010/main" val="380738337"/>
                </p:ext>
              </p:extLst>
            </p:nvPr>
          </p:nvGraphicFramePr>
          <p:xfrm>
            <a:off x="3644900" y="5145793"/>
            <a:ext cx="276225" cy="255588"/>
          </p:xfrm>
          <a:graphic>
            <a:graphicData uri="http://schemas.openxmlformats.org/presentationml/2006/ole">
              <mc:AlternateContent xmlns:mc="http://schemas.openxmlformats.org/markup-compatibility/2006">
                <mc:Choice xmlns:v="urn:schemas-microsoft-com:vml" Requires="v">
                  <p:oleObj spid="_x0000_s2281816" name="Equation" r:id="rId10" imgW="165100" imgH="152400" progId="Equation.DSMT4">
                    <p:embed/>
                  </p:oleObj>
                </mc:Choice>
                <mc:Fallback>
                  <p:oleObj name="Equation" r:id="rId10" imgW="165100" imgH="152400" progId="Equation.DSMT4">
                    <p:embed/>
                    <p:pic>
                      <p:nvPicPr>
                        <p:cNvPr id="0" name=""/>
                        <p:cNvPicPr/>
                        <p:nvPr/>
                      </p:nvPicPr>
                      <p:blipFill>
                        <a:blip r:embed="rId11"/>
                        <a:stretch>
                          <a:fillRect/>
                        </a:stretch>
                      </p:blipFill>
                      <p:spPr>
                        <a:xfrm>
                          <a:off x="3644900" y="5145793"/>
                          <a:ext cx="276225" cy="255588"/>
                        </a:xfrm>
                        <a:prstGeom prst="rect">
                          <a:avLst/>
                        </a:prstGeom>
                      </p:spPr>
                    </p:pic>
                  </p:oleObj>
                </mc:Fallback>
              </mc:AlternateContent>
            </a:graphicData>
          </a:graphic>
        </p:graphicFrame>
        <p:grpSp>
          <p:nvGrpSpPr>
            <p:cNvPr id="4" name="Group 3"/>
            <p:cNvGrpSpPr/>
            <p:nvPr/>
          </p:nvGrpSpPr>
          <p:grpSpPr>
            <a:xfrm>
              <a:off x="3289300" y="3937000"/>
              <a:ext cx="2565400" cy="2023181"/>
              <a:chOff x="3289300" y="3937000"/>
              <a:chExt cx="2565400" cy="2023181"/>
            </a:xfrm>
          </p:grpSpPr>
          <p:cxnSp>
            <p:nvCxnSpPr>
              <p:cNvPr id="3" name="Straight Arrow Connector 2"/>
              <p:cNvCxnSpPr/>
              <p:nvPr/>
            </p:nvCxnSpPr>
            <p:spPr>
              <a:xfrm flipV="1">
                <a:off x="3289300" y="3937000"/>
                <a:ext cx="1854200" cy="1464381"/>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3644900" y="4216400"/>
                <a:ext cx="1854200" cy="1464381"/>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4000500" y="4495800"/>
                <a:ext cx="1854200" cy="1464381"/>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graphicFrame>
          <p:nvGraphicFramePr>
            <p:cNvPr id="19" name="Object 18"/>
            <p:cNvGraphicFramePr>
              <a:graphicFrameLocks noChangeAspect="1"/>
            </p:cNvGraphicFramePr>
            <p:nvPr>
              <p:extLst>
                <p:ext uri="{D42A27DB-BD31-4B8C-83A1-F6EECF244321}">
                  <p14:modId xmlns:p14="http://schemas.microsoft.com/office/powerpoint/2010/main" val="2946870900"/>
                </p:ext>
              </p:extLst>
            </p:nvPr>
          </p:nvGraphicFramePr>
          <p:xfrm>
            <a:off x="3929064" y="5238749"/>
            <a:ext cx="63974" cy="81669"/>
          </p:xfrm>
          <a:graphic>
            <a:graphicData uri="http://schemas.openxmlformats.org/presentationml/2006/ole">
              <mc:AlternateContent xmlns:mc="http://schemas.openxmlformats.org/markup-compatibility/2006">
                <mc:Choice xmlns:v="urn:schemas-microsoft-com:vml" Requires="v">
                  <p:oleObj spid="_x0000_s2281817" name="Equation" r:id="rId12" imgW="88900" imgH="114300" progId="Equation.DSMT4">
                    <p:embed/>
                  </p:oleObj>
                </mc:Choice>
                <mc:Fallback>
                  <p:oleObj name="Equation" r:id="rId12" imgW="88900" imgH="114300" progId="Equation.DSMT4">
                    <p:embed/>
                    <p:pic>
                      <p:nvPicPr>
                        <p:cNvPr id="0" name=""/>
                        <p:cNvPicPr/>
                        <p:nvPr/>
                      </p:nvPicPr>
                      <p:blipFill>
                        <a:blip r:embed="rId13"/>
                        <a:stretch>
                          <a:fillRect/>
                        </a:stretch>
                      </p:blipFill>
                      <p:spPr>
                        <a:xfrm>
                          <a:off x="3929064" y="5238749"/>
                          <a:ext cx="63974" cy="81669"/>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079789712"/>
                </p:ext>
              </p:extLst>
            </p:nvPr>
          </p:nvGraphicFramePr>
          <p:xfrm>
            <a:off x="4914425" y="4454965"/>
            <a:ext cx="63974" cy="81669"/>
          </p:xfrm>
          <a:graphic>
            <a:graphicData uri="http://schemas.openxmlformats.org/presentationml/2006/ole">
              <mc:AlternateContent xmlns:mc="http://schemas.openxmlformats.org/markup-compatibility/2006">
                <mc:Choice xmlns:v="urn:schemas-microsoft-com:vml" Requires="v">
                  <p:oleObj spid="_x0000_s2281818" name="Equation" r:id="rId14" imgW="88900" imgH="114300" progId="Equation.DSMT4">
                    <p:embed/>
                  </p:oleObj>
                </mc:Choice>
                <mc:Fallback>
                  <p:oleObj name="Equation" r:id="rId14" imgW="88900" imgH="114300" progId="Equation.DSMT4">
                    <p:embed/>
                    <p:pic>
                      <p:nvPicPr>
                        <p:cNvPr id="0" name=""/>
                        <p:cNvPicPr/>
                        <p:nvPr/>
                      </p:nvPicPr>
                      <p:blipFill>
                        <a:blip r:embed="rId13"/>
                        <a:stretch>
                          <a:fillRect/>
                        </a:stretch>
                      </p:blipFill>
                      <p:spPr>
                        <a:xfrm>
                          <a:off x="4914425" y="4454965"/>
                          <a:ext cx="63974" cy="81669"/>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97380306"/>
                </p:ext>
              </p:extLst>
            </p:nvPr>
          </p:nvGraphicFramePr>
          <p:xfrm>
            <a:off x="4656138" y="4327525"/>
            <a:ext cx="233362" cy="255588"/>
          </p:xfrm>
          <a:graphic>
            <a:graphicData uri="http://schemas.openxmlformats.org/presentationml/2006/ole">
              <mc:AlternateContent xmlns:mc="http://schemas.openxmlformats.org/markup-compatibility/2006">
                <mc:Choice xmlns:v="urn:schemas-microsoft-com:vml" Requires="v">
                  <p:oleObj spid="_x0000_s2281819" name="Equation" r:id="rId15" imgW="139700" imgH="152400" progId="Equation.DSMT4">
                    <p:embed/>
                  </p:oleObj>
                </mc:Choice>
                <mc:Fallback>
                  <p:oleObj name="Equation" r:id="rId15" imgW="139700" imgH="152400" progId="Equation.DSMT4">
                    <p:embed/>
                    <p:pic>
                      <p:nvPicPr>
                        <p:cNvPr id="0" name=""/>
                        <p:cNvPicPr/>
                        <p:nvPr/>
                      </p:nvPicPr>
                      <p:blipFill>
                        <a:blip r:embed="rId16"/>
                        <a:stretch>
                          <a:fillRect/>
                        </a:stretch>
                      </p:blipFill>
                      <p:spPr>
                        <a:xfrm>
                          <a:off x="4656138" y="4327525"/>
                          <a:ext cx="233362" cy="255588"/>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2985481569"/>
                </p:ext>
              </p:extLst>
            </p:nvPr>
          </p:nvGraphicFramePr>
          <p:xfrm>
            <a:off x="4711700" y="3650040"/>
            <a:ext cx="233363" cy="320675"/>
          </p:xfrm>
          <a:graphic>
            <a:graphicData uri="http://schemas.openxmlformats.org/presentationml/2006/ole">
              <mc:AlternateContent xmlns:mc="http://schemas.openxmlformats.org/markup-compatibility/2006">
                <mc:Choice xmlns:v="urn:schemas-microsoft-com:vml" Requires="v">
                  <p:oleObj spid="_x0000_s2281820" name="Equation" r:id="rId17" imgW="139700" imgH="190500" progId="Equation.DSMT4">
                    <p:embed/>
                  </p:oleObj>
                </mc:Choice>
                <mc:Fallback>
                  <p:oleObj name="Equation" r:id="rId17" imgW="139700" imgH="190500" progId="Equation.DSMT4">
                    <p:embed/>
                    <p:pic>
                      <p:nvPicPr>
                        <p:cNvPr id="0" name=""/>
                        <p:cNvPicPr/>
                        <p:nvPr/>
                      </p:nvPicPr>
                      <p:blipFill>
                        <a:blip r:embed="rId18"/>
                        <a:stretch>
                          <a:fillRect/>
                        </a:stretch>
                      </p:blipFill>
                      <p:spPr>
                        <a:xfrm>
                          <a:off x="4711700" y="3650040"/>
                          <a:ext cx="233363" cy="320675"/>
                        </a:xfrm>
                        <a:prstGeom prst="rect">
                          <a:avLst/>
                        </a:prstGeom>
                      </p:spPr>
                    </p:pic>
                  </p:oleObj>
                </mc:Fallback>
              </mc:AlternateContent>
            </a:graphicData>
          </a:graphic>
        </p:graphicFrame>
      </p:grpSp>
      <p:sp>
        <p:nvSpPr>
          <p:cNvPr id="5" name="TextBox 4"/>
          <p:cNvSpPr txBox="1"/>
          <p:nvPr/>
        </p:nvSpPr>
        <p:spPr>
          <a:xfrm>
            <a:off x="7855262" y="2323907"/>
            <a:ext cx="1294144" cy="523220"/>
          </a:xfrm>
          <a:prstGeom prst="rect">
            <a:avLst/>
          </a:prstGeom>
          <a:noFill/>
        </p:spPr>
        <p:txBody>
          <a:bodyPr wrap="none" rtlCol="0">
            <a:spAutoFit/>
          </a:bodyPr>
          <a:lstStyle/>
          <a:p>
            <a:r>
              <a:rPr lang="en-US" sz="1400" dirty="0">
                <a:solidFill>
                  <a:srgbClr val="FF0000"/>
                </a:solidFill>
                <a:latin typeface="Times New Roman"/>
                <a:cs typeface="Times New Roman"/>
              </a:rPr>
              <a:t>two points in a</a:t>
            </a:r>
          </a:p>
          <a:p>
            <a:r>
              <a:rPr lang="en-US" sz="1400" dirty="0">
                <a:solidFill>
                  <a:srgbClr val="FF0000"/>
                </a:solidFill>
                <a:latin typeface="Times New Roman"/>
                <a:cs typeface="Times New Roman"/>
              </a:rPr>
              <a:t>  constant E-</a:t>
            </a:r>
            <a:r>
              <a:rPr lang="en-US" sz="1400" dirty="0" err="1">
                <a:solidFill>
                  <a:srgbClr val="FF0000"/>
                </a:solidFill>
                <a:latin typeface="Times New Roman"/>
                <a:cs typeface="Times New Roman"/>
              </a:rPr>
              <a:t>fld</a:t>
            </a:r>
            <a:endParaRPr lang="en-US" sz="1400" dirty="0">
              <a:solidFill>
                <a:srgbClr val="FF0000"/>
              </a:solidFill>
              <a:latin typeface="Times New Roman"/>
              <a:cs typeface="Times New Roman"/>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3606040937"/>
              </p:ext>
            </p:extLst>
          </p:nvPr>
        </p:nvGraphicFramePr>
        <p:xfrm>
          <a:off x="4787171" y="2536875"/>
          <a:ext cx="1235075" cy="552450"/>
        </p:xfrm>
        <a:graphic>
          <a:graphicData uri="http://schemas.openxmlformats.org/presentationml/2006/ole">
            <mc:AlternateContent xmlns:mc="http://schemas.openxmlformats.org/markup-compatibility/2006">
              <mc:Choice xmlns:v="urn:schemas-microsoft-com:vml" Requires="v">
                <p:oleObj spid="_x0000_s2281821" name="Equation" r:id="rId19" imgW="736600" imgH="330200" progId="Equation.DSMT4">
                  <p:embed/>
                </p:oleObj>
              </mc:Choice>
              <mc:Fallback>
                <p:oleObj name="Equation" r:id="rId19" imgW="736600" imgH="330200" progId="Equation.DSMT4">
                  <p:embed/>
                  <p:pic>
                    <p:nvPicPr>
                      <p:cNvPr id="0" name=""/>
                      <p:cNvPicPr/>
                      <p:nvPr/>
                    </p:nvPicPr>
                    <p:blipFill>
                      <a:blip r:embed="rId20"/>
                      <a:stretch>
                        <a:fillRect/>
                      </a:stretch>
                    </p:blipFill>
                    <p:spPr>
                      <a:xfrm>
                        <a:off x="4787171" y="2536875"/>
                        <a:ext cx="1235075" cy="552450"/>
                      </a:xfrm>
                      <a:prstGeom prst="rect">
                        <a:avLst/>
                      </a:prstGeom>
                    </p:spPr>
                  </p:pic>
                </p:oleObj>
              </mc:Fallback>
            </mc:AlternateContent>
          </a:graphicData>
        </a:graphic>
      </p:graphicFrame>
      <p:sp>
        <p:nvSpPr>
          <p:cNvPr id="25" name="TextBox 24"/>
          <p:cNvSpPr txBox="1"/>
          <p:nvPr/>
        </p:nvSpPr>
        <p:spPr>
          <a:xfrm>
            <a:off x="244215" y="5778758"/>
            <a:ext cx="5800985" cy="400110"/>
          </a:xfrm>
          <a:prstGeom prst="rect">
            <a:avLst/>
          </a:prstGeom>
          <a:noFill/>
        </p:spPr>
        <p:txBody>
          <a:bodyPr wrap="square" rtlCol="0">
            <a:spAutoFit/>
          </a:bodyPr>
          <a:lstStyle/>
          <a:p>
            <a:r>
              <a:rPr lang="en-US" sz="2000" dirty="0">
                <a:solidFill>
                  <a:srgbClr val="FF0000"/>
                </a:solidFill>
                <a:latin typeface="Apple Chancery"/>
                <a:cs typeface="Apple Chancery"/>
              </a:rPr>
              <a:t>And what </a:t>
            </a:r>
            <a:r>
              <a:rPr lang="en-US" sz="2000" dirty="0">
                <a:solidFill>
                  <a:srgbClr val="0000FF"/>
                </a:solidFill>
                <a:latin typeface="Times New Roman"/>
                <a:cs typeface="Times New Roman"/>
              </a:rPr>
              <a:t>might we glean</a:t>
            </a:r>
            <a:r>
              <a:rPr lang="en-US" sz="2000" dirty="0">
                <a:latin typeface="Times New Roman"/>
                <a:cs typeface="Times New Roman"/>
              </a:rPr>
              <a:t> </a:t>
            </a:r>
            <a:r>
              <a:rPr lang="en-US" sz="2000" dirty="0">
                <a:solidFill>
                  <a:srgbClr val="0000FF"/>
                </a:solidFill>
                <a:latin typeface="Times New Roman"/>
                <a:cs typeface="Times New Roman"/>
              </a:rPr>
              <a:t>from this </a:t>
            </a:r>
            <a:r>
              <a:rPr lang="en-US" sz="2000" dirty="0">
                <a:latin typeface="Times New Roman"/>
                <a:cs typeface="Times New Roman"/>
              </a:rPr>
              <a:t>bit of amusement?</a:t>
            </a:r>
            <a:endParaRPr lang="en-US" sz="2000" dirty="0">
              <a:solidFill>
                <a:srgbClr val="0000FF"/>
              </a:solidFill>
              <a:latin typeface="Times New Roman"/>
              <a:cs typeface="Times New Roman"/>
            </a:endParaRPr>
          </a:p>
        </p:txBody>
      </p:sp>
      <p:cxnSp>
        <p:nvCxnSpPr>
          <p:cNvPr id="22" name="Straight Connector 21"/>
          <p:cNvCxnSpPr/>
          <p:nvPr/>
        </p:nvCxnSpPr>
        <p:spPr>
          <a:xfrm flipV="1">
            <a:off x="4343400" y="4864100"/>
            <a:ext cx="215900" cy="350302"/>
          </a:xfrm>
          <a:prstGeom prst="line">
            <a:avLst/>
          </a:pr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3990975" y="4513798"/>
            <a:ext cx="215900" cy="350302"/>
          </a:xfrm>
          <a:prstGeom prst="line">
            <a:avLst/>
          </a:pr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294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par>
                                <p:cTn id="8" presetID="9"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dissolve">
                                      <p:cBhvr>
                                        <p:cTn id="10" dur="500"/>
                                        <p:tgtEl>
                                          <p:spTgt spid="27"/>
                                        </p:tgtEl>
                                      </p:cBhvr>
                                    </p:animEffect>
                                  </p:childTnLst>
                                </p:cTn>
                              </p:par>
                              <p:par>
                                <p:cTn id="11" presetID="9" presetClass="entr" presetSubtype="0"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dissolve">
                                      <p:cBhvr>
                                        <p:cTn id="13" dur="500"/>
                                        <p:tgtEl>
                                          <p:spTgt spid="6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dissolve">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82090</TotalTime>
  <Words>6104</Words>
  <Application>Microsoft Macintosh PowerPoint</Application>
  <PresentationFormat>On-screen Show (4:3)</PresentationFormat>
  <Paragraphs>457</Paragraphs>
  <Slides>70</Slides>
  <Notes>67</Notes>
  <HiddenSlides>0</HiddenSlides>
  <MMClips>1</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70</vt:i4>
      </vt:variant>
    </vt:vector>
  </HeadingPairs>
  <TitlesOfParts>
    <vt:vector size="81" baseType="lpstr">
      <vt:lpstr>Apple Chancery</vt:lpstr>
      <vt:lpstr>Arial</vt:lpstr>
      <vt:lpstr>Calibri</vt:lpstr>
      <vt:lpstr>Gill Sans</vt:lpstr>
      <vt:lpstr>Lucida Grande</vt:lpstr>
      <vt:lpstr>Palatino</vt:lpstr>
      <vt:lpstr>Times</vt:lpstr>
      <vt:lpstr>Times New Roman</vt:lpstr>
      <vt:lpstr>Office Theme</vt:lpstr>
      <vt:lpstr>Equation</vt:lpstr>
      <vt:lpstr>Equation.DSMT4</vt:lpstr>
      <vt:lpstr>PowerPoint Presentation</vt:lpstr>
      <vt:lpstr>PowerPoint Presentation</vt:lpstr>
      <vt:lpstr>PowerPoint Presentation</vt:lpstr>
      <vt:lpstr>PowerPoint Presentation</vt:lpstr>
      <vt:lpstr>PowerPoint Presentation</vt:lpstr>
      <vt:lpstr>Example 4 (courtesy of Mr. White)</vt:lpstr>
      <vt:lpstr>PowerPoint Presentation</vt:lpstr>
      <vt:lpstr>Example 6:  (courtesy of Mr. White)</vt:lpstr>
      <vt:lpstr>PowerPoint Presentation</vt:lpstr>
      <vt:lpstr>PowerPoint Presentation</vt:lpstr>
      <vt:lpstr>PowerPoint Presentation</vt:lpstr>
      <vt:lpstr>PowerPoint Presentation</vt:lpstr>
      <vt:lpstr>PowerPoint Presentation</vt:lpstr>
      <vt:lpstr>Electric Potential contours (courtesy of Mr. White)</vt:lpstr>
      <vt:lpstr>Equipotential Lines  (courtesy of Mr. White)</vt:lpstr>
      <vt:lpstr>Equipotential Lines  (courtesy of Mr. White)</vt:lpstr>
      <vt:lpstr>PowerPoint Presentation</vt:lpstr>
      <vt:lpstr>Example 8: (courtesy of Mr. White) </vt:lpstr>
      <vt:lpstr>Example 9: (courtesy of Mr. White)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5: A long wire of radius R has a linear charge density    on it.  What can we say about the electric potential function for: </vt:lpstr>
      <vt:lpstr>PowerPoint Presentation</vt:lpstr>
      <vt:lpstr>PowerPoint Presentation</vt:lpstr>
      <vt:lpstr>Review slides/your notes  (courtesy of Mr. 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Polytechnic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Fletcher</dc:creator>
  <cp:lastModifiedBy>Microsoft Office User</cp:lastModifiedBy>
  <cp:revision>1686</cp:revision>
  <cp:lastPrinted>2018-02-09T18:22:12Z</cp:lastPrinted>
  <dcterms:created xsi:type="dcterms:W3CDTF">2017-08-16T17:34:12Z</dcterms:created>
  <dcterms:modified xsi:type="dcterms:W3CDTF">2021-02-19T21:47:55Z</dcterms:modified>
</cp:coreProperties>
</file>