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27" r:id="rId2"/>
    <p:sldId id="560" r:id="rId3"/>
    <p:sldId id="424" r:id="rId4"/>
    <p:sldId id="511" r:id="rId5"/>
    <p:sldId id="561" r:id="rId6"/>
    <p:sldId id="562" r:id="rId7"/>
    <p:sldId id="563" r:id="rId8"/>
    <p:sldId id="565" r:id="rId9"/>
    <p:sldId id="566" r:id="rId10"/>
    <p:sldId id="567" r:id="rId11"/>
    <p:sldId id="568" r:id="rId12"/>
    <p:sldId id="570" r:id="rId13"/>
    <p:sldId id="572" r:id="rId14"/>
    <p:sldId id="571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69" r:id="rId23"/>
    <p:sldId id="592" r:id="rId24"/>
    <p:sldId id="573" r:id="rId25"/>
    <p:sldId id="574" r:id="rId26"/>
    <p:sldId id="575" r:id="rId27"/>
    <p:sldId id="591" r:id="rId28"/>
    <p:sldId id="578" r:id="rId29"/>
    <p:sldId id="579" r:id="rId30"/>
    <p:sldId id="580" r:id="rId31"/>
    <p:sldId id="581" r:id="rId32"/>
    <p:sldId id="582" r:id="rId33"/>
    <p:sldId id="5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FD4FF"/>
    <a:srgbClr val="3366FF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0"/>
    <p:restoredTop sz="94668"/>
  </p:normalViewPr>
  <p:slideViewPr>
    <p:cSldViewPr snapToGrid="0" snapToObjects="1">
      <p:cViewPr varScale="1">
        <p:scale>
          <a:sx n="95" d="100"/>
          <a:sy n="95" d="100"/>
        </p:scale>
        <p:origin x="192" y="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23.emf"/><Relationship Id="rId5" Type="http://schemas.openxmlformats.org/officeDocument/2006/relationships/image" Target="../media/image21.emf"/><Relationship Id="rId4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6.emf"/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6.emf"/><Relationship Id="rId1" Type="http://schemas.openxmlformats.org/officeDocument/2006/relationships/image" Target="../media/image49.emf"/><Relationship Id="rId4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8.emf"/><Relationship Id="rId1" Type="http://schemas.openxmlformats.org/officeDocument/2006/relationships/image" Target="../media/image6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48.emf"/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3.emf"/><Relationship Id="rId2" Type="http://schemas.openxmlformats.org/officeDocument/2006/relationships/image" Target="../media/image56.emf"/><Relationship Id="rId1" Type="http://schemas.openxmlformats.org/officeDocument/2006/relationships/image" Target="../media/image62.emf"/><Relationship Id="rId6" Type="http://schemas.openxmlformats.org/officeDocument/2006/relationships/image" Target="../media/image59.emf"/><Relationship Id="rId5" Type="http://schemas.openxmlformats.org/officeDocument/2006/relationships/image" Target="../media/image60.emf"/><Relationship Id="rId4" Type="http://schemas.openxmlformats.org/officeDocument/2006/relationships/image" Target="../media/image5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64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image" Target="../media/image7.emf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84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73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85.emf"/><Relationship Id="rId7" Type="http://schemas.openxmlformats.org/officeDocument/2006/relationships/image" Target="../media/image87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7.emf"/><Relationship Id="rId11" Type="http://schemas.openxmlformats.org/officeDocument/2006/relationships/image" Target="../media/image89.emf"/><Relationship Id="rId5" Type="http://schemas.openxmlformats.org/officeDocument/2006/relationships/image" Target="../media/image86.emf"/><Relationship Id="rId10" Type="http://schemas.openxmlformats.org/officeDocument/2006/relationships/image" Target="../media/image88.emf"/><Relationship Id="rId4" Type="http://schemas.openxmlformats.org/officeDocument/2006/relationships/image" Target="../media/image72.emf"/><Relationship Id="rId9" Type="http://schemas.openxmlformats.org/officeDocument/2006/relationships/image" Target="../media/image7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93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5.emf"/><Relationship Id="rId7" Type="http://schemas.openxmlformats.org/officeDocument/2006/relationships/image" Target="../media/image97.emf"/><Relationship Id="rId2" Type="http://schemas.openxmlformats.org/officeDocument/2006/relationships/image" Target="../media/image67.emf"/><Relationship Id="rId1" Type="http://schemas.openxmlformats.org/officeDocument/2006/relationships/image" Target="../media/image94.emf"/><Relationship Id="rId6" Type="http://schemas.openxmlformats.org/officeDocument/2006/relationships/image" Target="../media/image96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image" Target="../media/image95.emf"/><Relationship Id="rId3" Type="http://schemas.openxmlformats.org/officeDocument/2006/relationships/image" Target="../media/image100.emf"/><Relationship Id="rId7" Type="http://schemas.openxmlformats.org/officeDocument/2006/relationships/image" Target="../media/image77.emf"/><Relationship Id="rId12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image" Target="../media/image99.emf"/><Relationship Id="rId6" Type="http://schemas.openxmlformats.org/officeDocument/2006/relationships/image" Target="../media/image76.emf"/><Relationship Id="rId11" Type="http://schemas.openxmlformats.org/officeDocument/2006/relationships/image" Target="../media/image94.emf"/><Relationship Id="rId5" Type="http://schemas.openxmlformats.org/officeDocument/2006/relationships/image" Target="../media/image75.emf"/><Relationship Id="rId15" Type="http://schemas.openxmlformats.org/officeDocument/2006/relationships/image" Target="../media/image97.emf"/><Relationship Id="rId10" Type="http://schemas.openxmlformats.org/officeDocument/2006/relationships/image" Target="../media/image104.emf"/><Relationship Id="rId4" Type="http://schemas.openxmlformats.org/officeDocument/2006/relationships/image" Target="../media/image101.emf"/><Relationship Id="rId9" Type="http://schemas.openxmlformats.org/officeDocument/2006/relationships/image" Target="../media/image103.emf"/><Relationship Id="rId14" Type="http://schemas.openxmlformats.org/officeDocument/2006/relationships/image" Target="../media/image96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7.emf"/><Relationship Id="rId4" Type="http://schemas.openxmlformats.org/officeDocument/2006/relationships/image" Target="../media/image111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0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image" Target="../media/image1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emf"/><Relationship Id="rId7" Type="http://schemas.openxmlformats.org/officeDocument/2006/relationships/image" Target="../media/image20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17.emf"/><Relationship Id="rId5" Type="http://schemas.openxmlformats.org/officeDocument/2006/relationships/image" Target="../media/image19.emf"/><Relationship Id="rId4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4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.emf"/><Relationship Id="rId7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17.emf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image" Target="../media/image27.emf"/><Relationship Id="rId4" Type="http://schemas.openxmlformats.org/officeDocument/2006/relationships/image" Target="../media/image6.emf"/><Relationship Id="rId9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5.emf"/><Relationship Id="rId7" Type="http://schemas.openxmlformats.org/officeDocument/2006/relationships/image" Target="../media/image31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6.emf"/><Relationship Id="rId9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.emf"/><Relationship Id="rId7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38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8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25.e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6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10.emf"/><Relationship Id="rId25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.emf"/><Relationship Id="rId24" Type="http://schemas.openxmlformats.org/officeDocument/2006/relationships/oleObject" Target="../embeddings/oleObject52.bin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23" Type="http://schemas.openxmlformats.org/officeDocument/2006/relationships/image" Target="../media/image27.e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62.bin"/><Relationship Id="rId7" Type="http://schemas.openxmlformats.org/officeDocument/2006/relationships/image" Target="../media/image4.e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.e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3.emf"/><Relationship Id="rId15" Type="http://schemas.openxmlformats.org/officeDocument/2006/relationships/image" Target="../media/image30.emf"/><Relationship Id="rId23" Type="http://schemas.openxmlformats.org/officeDocument/2006/relationships/oleObject" Target="../embeddings/oleObject63.bin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32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58.bin"/><Relationship Id="rId22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7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.emf"/><Relationship Id="rId5" Type="http://schemas.openxmlformats.org/officeDocument/2006/relationships/image" Target="../media/image34.emf"/><Relationship Id="rId15" Type="http://schemas.openxmlformats.org/officeDocument/2006/relationships/image" Target="../media/image6.e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37.e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3.emf"/><Relationship Id="rId14" Type="http://schemas.openxmlformats.org/officeDocument/2006/relationships/oleObject" Target="../embeddings/oleObject7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8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43.e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7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50.emf"/><Relationship Id="rId5" Type="http://schemas.openxmlformats.org/officeDocument/2006/relationships/image" Target="../media/image49.e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53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52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59.emf"/><Relationship Id="rId18" Type="http://schemas.openxmlformats.org/officeDocument/2006/relationships/oleObject" Target="../embeddings/oleObject108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61.emf"/><Relationship Id="rId7" Type="http://schemas.openxmlformats.org/officeDocument/2006/relationships/image" Target="../media/image56.emf"/><Relationship Id="rId12" Type="http://schemas.openxmlformats.org/officeDocument/2006/relationships/oleObject" Target="../embeddings/oleObject104.bin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emf"/><Relationship Id="rId20" Type="http://schemas.openxmlformats.org/officeDocument/2006/relationships/oleObject" Target="../embeddings/oleObject110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5" Type="http://schemas.openxmlformats.org/officeDocument/2006/relationships/oleObject" Target="../embeddings/oleObject106.bin"/><Relationship Id="rId10" Type="http://schemas.openxmlformats.org/officeDocument/2006/relationships/oleObject" Target="../embeddings/oleObject103.bin"/><Relationship Id="rId19" Type="http://schemas.openxmlformats.org/officeDocument/2006/relationships/oleObject" Target="../embeddings/oleObject109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57.emf"/><Relationship Id="rId14" Type="http://schemas.openxmlformats.org/officeDocument/2006/relationships/oleObject" Target="../embeddings/oleObject10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63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6.emf"/><Relationship Id="rId12" Type="http://schemas.openxmlformats.org/officeDocument/2006/relationships/oleObject" Target="../embeddings/oleObject115.bin"/><Relationship Id="rId1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e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58.emf"/><Relationship Id="rId5" Type="http://schemas.openxmlformats.org/officeDocument/2006/relationships/image" Target="../media/image62.emf"/><Relationship Id="rId15" Type="http://schemas.openxmlformats.org/officeDocument/2006/relationships/oleObject" Target="../embeddings/oleObject117.bin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57.emf"/><Relationship Id="rId1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66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e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65.emf"/><Relationship Id="rId5" Type="http://schemas.openxmlformats.org/officeDocument/2006/relationships/image" Target="../media/image64.e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29" Type="http://schemas.openxmlformats.org/officeDocument/2006/relationships/image" Target="../media/image78.e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70.emf"/><Relationship Id="rId24" Type="http://schemas.openxmlformats.org/officeDocument/2006/relationships/oleObject" Target="../embeddings/oleObject134.bin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28" Type="http://schemas.openxmlformats.org/officeDocument/2006/relationships/oleObject" Target="../embeddings/oleObject137.bin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74.e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oleObject" Target="../embeddings/oleObject13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79.emf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8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82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145.bin"/><Relationship Id="rId17" Type="http://schemas.openxmlformats.org/officeDocument/2006/relationships/image" Target="../media/image8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73.emf"/><Relationship Id="rId5" Type="http://schemas.openxmlformats.org/officeDocument/2006/relationships/image" Target="../media/image67.emf"/><Relationship Id="rId15" Type="http://schemas.openxmlformats.org/officeDocument/2006/relationships/image" Target="../media/image83.e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14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86.emf"/><Relationship Id="rId18" Type="http://schemas.openxmlformats.org/officeDocument/2006/relationships/oleObject" Target="../embeddings/oleObject155.bin"/><Relationship Id="rId26" Type="http://schemas.openxmlformats.org/officeDocument/2006/relationships/image" Target="../media/image89.emf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76.e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152.bin"/><Relationship Id="rId17" Type="http://schemas.openxmlformats.org/officeDocument/2006/relationships/image" Target="../media/image87.emf"/><Relationship Id="rId25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4.bin"/><Relationship Id="rId20" Type="http://schemas.openxmlformats.org/officeDocument/2006/relationships/oleObject" Target="../embeddings/oleObject156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72.emf"/><Relationship Id="rId24" Type="http://schemas.openxmlformats.org/officeDocument/2006/relationships/image" Target="../media/image88.emf"/><Relationship Id="rId5" Type="http://schemas.openxmlformats.org/officeDocument/2006/relationships/image" Target="../media/image67.emf"/><Relationship Id="rId15" Type="http://schemas.openxmlformats.org/officeDocument/2006/relationships/image" Target="../media/image77.emf"/><Relationship Id="rId23" Type="http://schemas.openxmlformats.org/officeDocument/2006/relationships/oleObject" Target="../embeddings/oleObject158.bin"/><Relationship Id="rId10" Type="http://schemas.openxmlformats.org/officeDocument/2006/relationships/oleObject" Target="../embeddings/oleObject151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85.emf"/><Relationship Id="rId14" Type="http://schemas.openxmlformats.org/officeDocument/2006/relationships/oleObject" Target="../embeddings/oleObject153.bin"/><Relationship Id="rId22" Type="http://schemas.openxmlformats.org/officeDocument/2006/relationships/oleObject" Target="../embeddings/oleObject15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91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164.bin"/><Relationship Id="rId17" Type="http://schemas.openxmlformats.org/officeDocument/2006/relationships/image" Target="../media/image9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6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90.emf"/><Relationship Id="rId5" Type="http://schemas.openxmlformats.org/officeDocument/2006/relationships/image" Target="../media/image67.emf"/><Relationship Id="rId15" Type="http://schemas.openxmlformats.org/officeDocument/2006/relationships/image" Target="../media/image92.emf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16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13" Type="http://schemas.openxmlformats.org/officeDocument/2006/relationships/image" Target="../media/image76.emf"/><Relationship Id="rId18" Type="http://schemas.openxmlformats.org/officeDocument/2006/relationships/oleObject" Target="../embeddings/oleObject174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7.emf"/><Relationship Id="rId12" Type="http://schemas.openxmlformats.org/officeDocument/2006/relationships/oleObject" Target="../embeddings/oleObject171.bin"/><Relationship Id="rId17" Type="http://schemas.openxmlformats.org/officeDocument/2006/relationships/image" Target="../media/image9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75.emf"/><Relationship Id="rId5" Type="http://schemas.openxmlformats.org/officeDocument/2006/relationships/image" Target="../media/image94.emf"/><Relationship Id="rId15" Type="http://schemas.openxmlformats.org/officeDocument/2006/relationships/image" Target="../media/image96.emf"/><Relationship Id="rId10" Type="http://schemas.openxmlformats.org/officeDocument/2006/relationships/oleObject" Target="../embeddings/oleObject170.bin"/><Relationship Id="rId19" Type="http://schemas.openxmlformats.org/officeDocument/2006/relationships/image" Target="../media/image98.emf"/><Relationship Id="rId4" Type="http://schemas.openxmlformats.org/officeDocument/2006/relationships/oleObject" Target="../embeddings/oleObject167.bin"/><Relationship Id="rId9" Type="http://schemas.openxmlformats.org/officeDocument/2006/relationships/image" Target="../media/image95.emf"/><Relationship Id="rId14" Type="http://schemas.openxmlformats.org/officeDocument/2006/relationships/oleObject" Target="../embeddings/oleObject172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emf"/><Relationship Id="rId18" Type="http://schemas.openxmlformats.org/officeDocument/2006/relationships/oleObject" Target="../embeddings/oleObject182.bin"/><Relationship Id="rId26" Type="http://schemas.openxmlformats.org/officeDocument/2006/relationships/oleObject" Target="../embeddings/oleObject186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03.emf"/><Relationship Id="rId34" Type="http://schemas.openxmlformats.org/officeDocument/2006/relationships/oleObject" Target="../embeddings/oleObject191.bin"/><Relationship Id="rId7" Type="http://schemas.openxmlformats.org/officeDocument/2006/relationships/image" Target="../media/image72.emf"/><Relationship Id="rId12" Type="http://schemas.openxmlformats.org/officeDocument/2006/relationships/oleObject" Target="../embeddings/oleObject179.bin"/><Relationship Id="rId17" Type="http://schemas.openxmlformats.org/officeDocument/2006/relationships/image" Target="../media/image77.emf"/><Relationship Id="rId25" Type="http://schemas.openxmlformats.org/officeDocument/2006/relationships/image" Target="../media/image94.emf"/><Relationship Id="rId33" Type="http://schemas.openxmlformats.org/officeDocument/2006/relationships/image" Target="../media/image9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1.bin"/><Relationship Id="rId20" Type="http://schemas.openxmlformats.org/officeDocument/2006/relationships/oleObject" Target="../embeddings/oleObject183.bin"/><Relationship Id="rId29" Type="http://schemas.openxmlformats.org/officeDocument/2006/relationships/image" Target="../media/image95.e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101.emf"/><Relationship Id="rId24" Type="http://schemas.openxmlformats.org/officeDocument/2006/relationships/oleObject" Target="../embeddings/oleObject185.bin"/><Relationship Id="rId32" Type="http://schemas.openxmlformats.org/officeDocument/2006/relationships/oleObject" Target="../embeddings/oleObject190.bin"/><Relationship Id="rId5" Type="http://schemas.openxmlformats.org/officeDocument/2006/relationships/image" Target="../media/image99.emf"/><Relationship Id="rId15" Type="http://schemas.openxmlformats.org/officeDocument/2006/relationships/image" Target="../media/image76.emf"/><Relationship Id="rId23" Type="http://schemas.openxmlformats.org/officeDocument/2006/relationships/image" Target="../media/image104.emf"/><Relationship Id="rId28" Type="http://schemas.openxmlformats.org/officeDocument/2006/relationships/oleObject" Target="../embeddings/oleObject187.bin"/><Relationship Id="rId10" Type="http://schemas.openxmlformats.org/officeDocument/2006/relationships/oleObject" Target="../embeddings/oleObject178.bin"/><Relationship Id="rId19" Type="http://schemas.openxmlformats.org/officeDocument/2006/relationships/image" Target="../media/image102.emf"/><Relationship Id="rId31" Type="http://schemas.openxmlformats.org/officeDocument/2006/relationships/oleObject" Target="../embeddings/oleObject189.bin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00.emf"/><Relationship Id="rId14" Type="http://schemas.openxmlformats.org/officeDocument/2006/relationships/oleObject" Target="../embeddings/oleObject180.bin"/><Relationship Id="rId22" Type="http://schemas.openxmlformats.org/officeDocument/2006/relationships/oleObject" Target="../embeddings/oleObject184.bin"/><Relationship Id="rId27" Type="http://schemas.openxmlformats.org/officeDocument/2006/relationships/image" Target="../media/image67.emf"/><Relationship Id="rId30" Type="http://schemas.openxmlformats.org/officeDocument/2006/relationships/oleObject" Target="../embeddings/oleObject188.bin"/><Relationship Id="rId35" Type="http://schemas.openxmlformats.org/officeDocument/2006/relationships/image" Target="../media/image97.emf"/><Relationship Id="rId8" Type="http://schemas.openxmlformats.org/officeDocument/2006/relationships/oleObject" Target="../embeddings/oleObject17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93.bin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19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95.bin"/><Relationship Id="rId5" Type="http://schemas.openxmlformats.org/officeDocument/2006/relationships/image" Target="../media/image107.emf"/><Relationship Id="rId4" Type="http://schemas.openxmlformats.org/officeDocument/2006/relationships/oleObject" Target="../embeddings/oleObject19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97.bin"/><Relationship Id="rId11" Type="http://schemas.openxmlformats.org/officeDocument/2006/relationships/image" Target="../media/image111.emf"/><Relationship Id="rId5" Type="http://schemas.openxmlformats.org/officeDocument/2006/relationships/image" Target="../media/image107.emf"/><Relationship Id="rId10" Type="http://schemas.openxmlformats.org/officeDocument/2006/relationships/oleObject" Target="../embeddings/oleObject199.bin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11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01.bin"/><Relationship Id="rId5" Type="http://schemas.openxmlformats.org/officeDocument/2006/relationships/image" Target="../media/image107.emf"/><Relationship Id="rId4" Type="http://schemas.openxmlformats.org/officeDocument/2006/relationships/oleObject" Target="../embeddings/oleObject200.bin"/><Relationship Id="rId9" Type="http://schemas.openxmlformats.org/officeDocument/2006/relationships/image" Target="../media/image1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04.bin"/><Relationship Id="rId5" Type="http://schemas.openxmlformats.org/officeDocument/2006/relationships/image" Target="../media/image114.emf"/><Relationship Id="rId4" Type="http://schemas.openxmlformats.org/officeDocument/2006/relationships/oleObject" Target="../embeddings/oleObject20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.emf"/><Relationship Id="rId5" Type="http://schemas.openxmlformats.org/officeDocument/2006/relationships/image" Target="../media/image7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13.emf"/><Relationship Id="rId10" Type="http://schemas.openxmlformats.org/officeDocument/2006/relationships/image" Target="../media/image15.e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3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21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360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5200" y="6427112"/>
            <a:ext cx="236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courtesy of Richard White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900" y="706540"/>
            <a:ext cx="11398250" cy="7135395"/>
            <a:chOff x="190500" y="1443140"/>
            <a:chExt cx="11398250" cy="7135395"/>
          </a:xfrm>
        </p:grpSpPr>
        <p:pic>
          <p:nvPicPr>
            <p:cNvPr id="11" name="rotation-oscillation.mp4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501650" y="1443140"/>
              <a:ext cx="11087100" cy="713539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90500" y="1443140"/>
              <a:ext cx="9118600" cy="1541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29284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CHAPTER  15: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pple Chancery"/>
                <a:cs typeface="Apple Chancery"/>
              </a:rPr>
              <a:t>Vibratory Motion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5300" y="2108200"/>
            <a:ext cx="1498600" cy="4889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7244" y="6057900"/>
            <a:ext cx="8166100" cy="1168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97600" y="6312812"/>
            <a:ext cx="236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courtesy of Richard White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1.)</a:t>
            </a:r>
          </a:p>
        </p:txBody>
      </p:sp>
    </p:spTree>
    <p:extLst>
      <p:ext uri="{BB962C8B-B14F-4D97-AF65-F5344CB8AC3E}">
        <p14:creationId xmlns:p14="http://schemas.microsoft.com/office/powerpoint/2010/main" val="341824495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8.)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1554" y="437353"/>
            <a:ext cx="3236120" cy="1651432"/>
            <a:chOff x="5132703" y="437353"/>
            <a:chExt cx="4194971" cy="2140746"/>
          </a:xfrm>
        </p:grpSpPr>
        <p:grpSp>
          <p:nvGrpSpPr>
            <p:cNvPr id="3" name="Group 2"/>
            <p:cNvGrpSpPr/>
            <p:nvPr/>
          </p:nvGrpSpPr>
          <p:grpSpPr>
            <a:xfrm>
              <a:off x="5132703" y="437353"/>
              <a:ext cx="4194971" cy="1917701"/>
              <a:chOff x="5895975" y="3238500"/>
              <a:chExt cx="2667000" cy="1219200"/>
            </a:xfrm>
          </p:grpSpPr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5895975" y="3314700"/>
                <a:ext cx="0" cy="762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5895975" y="4076700"/>
                <a:ext cx="2667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7343775" y="3695700"/>
                <a:ext cx="457200" cy="381000"/>
              </a:xfrm>
              <a:prstGeom prst="rect">
                <a:avLst/>
              </a:prstGeom>
              <a:solidFill>
                <a:srgbClr val="FF0F0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F09"/>
                  </a:solidFill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58959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V="1">
                <a:off x="6124575" y="36957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62769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flipH="1">
                <a:off x="65055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67341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V="1">
                <a:off x="6962775" y="38481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71151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7038975" y="3238500"/>
                <a:ext cx="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7038975" y="3467100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6662927"/>
                </p:ext>
              </p:extLst>
            </p:nvPr>
          </p:nvGraphicFramePr>
          <p:xfrm>
            <a:off x="5944712" y="868361"/>
            <a:ext cx="19367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3713" name="Equation" r:id="rId4" imgW="127000" imgH="165100" progId="Equation.DSMT4">
                    <p:embed/>
                  </p:oleObj>
                </mc:Choice>
                <mc:Fallback>
                  <p:oleObj name="Equation" r:id="rId4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4712" y="868361"/>
                          <a:ext cx="19367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6037707"/>
                </p:ext>
              </p:extLst>
            </p:nvPr>
          </p:nvGraphicFramePr>
          <p:xfrm>
            <a:off x="7313137" y="534986"/>
            <a:ext cx="193675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3714" name="Equation" r:id="rId6" imgW="127000" imgH="127000" progId="Equation.DSMT4">
                    <p:embed/>
                  </p:oleObj>
                </mc:Choice>
                <mc:Fallback>
                  <p:oleObj name="Equation" r:id="rId6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3137" y="534986"/>
                          <a:ext cx="193675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584283"/>
                </p:ext>
              </p:extLst>
            </p:nvPr>
          </p:nvGraphicFramePr>
          <p:xfrm>
            <a:off x="6670200" y="2343149"/>
            <a:ext cx="5429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3715" name="Equation" r:id="rId8" imgW="355600" imgH="152400" progId="Equation.DSMT4">
                    <p:embed/>
                  </p:oleObj>
                </mc:Choice>
                <mc:Fallback>
                  <p:oleObj name="Equation" r:id="rId8" imgW="3556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0200" y="2343149"/>
                          <a:ext cx="54292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7377139"/>
                </p:ext>
              </p:extLst>
            </p:nvPr>
          </p:nvGraphicFramePr>
          <p:xfrm>
            <a:off x="8003700" y="908049"/>
            <a:ext cx="252412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3716" name="Equation" r:id="rId10" imgW="165100" imgH="127000" progId="Equation.DSMT4">
                    <p:embed/>
                  </p:oleObj>
                </mc:Choice>
                <mc:Fallback>
                  <p:oleObj name="Equation" r:id="rId10" imgW="1651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3700" y="908049"/>
                          <a:ext cx="252412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228600" y="369735"/>
            <a:ext cx="530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In other words,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differential equation</a:t>
            </a: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33087"/>
              </p:ext>
            </p:extLst>
          </p:nvPr>
        </p:nvGraphicFramePr>
        <p:xfrm>
          <a:off x="4884738" y="2462173"/>
          <a:ext cx="12001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17" name="Equation" r:id="rId12" imgW="723900" imgH="482600" progId="Equation.DSMT4">
                  <p:embed/>
                </p:oleObj>
              </mc:Choice>
              <mc:Fallback>
                <p:oleObj name="Equation" r:id="rId12" imgW="723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2462173"/>
                        <a:ext cx="12001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692930"/>
              </p:ext>
            </p:extLst>
          </p:nvPr>
        </p:nvGraphicFramePr>
        <p:xfrm>
          <a:off x="2085976" y="2088785"/>
          <a:ext cx="1950448" cy="41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18" name="Equation" r:id="rId14" imgW="1092200" imgH="228600" progId="Equation.DSMT4">
                  <p:embed/>
                </p:oleObj>
              </mc:Choice>
              <mc:Fallback>
                <p:oleObj name="Equation" r:id="rId14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6" y="2088785"/>
                        <a:ext cx="1950448" cy="412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28600" y="1612715"/>
            <a:ext cx="530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satisfied by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position function</a:t>
            </a:r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416974"/>
              </p:ext>
            </p:extLst>
          </p:nvPr>
        </p:nvGraphicFramePr>
        <p:xfrm>
          <a:off x="2085976" y="868177"/>
          <a:ext cx="17478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19" name="Equation" r:id="rId16" imgW="1054100" imgH="444500" progId="Equation.DSMT4">
                  <p:embed/>
                </p:oleObj>
              </mc:Choice>
              <mc:Fallback>
                <p:oleObj name="Equation" r:id="rId16" imgW="1054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6" y="868177"/>
                        <a:ext cx="174783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600" y="26732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as long as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latin typeface="Times New Roman"/>
                <a:cs typeface="Times New Roman"/>
              </a:rPr>
              <a:t>angular frequency     </a:t>
            </a:r>
            <a:r>
              <a:rPr lang="en-US" sz="2000" dirty="0">
                <a:latin typeface="Times New Roman"/>
                <a:cs typeface="Times New Roman"/>
              </a:rPr>
              <a:t>satisfies:</a:t>
            </a:r>
          </a:p>
        </p:txBody>
      </p:sp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119689"/>
              </p:ext>
            </p:extLst>
          </p:nvPr>
        </p:nvGraphicFramePr>
        <p:xfrm>
          <a:off x="3628641" y="2814598"/>
          <a:ext cx="2524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20" name="Equation" r:id="rId18" imgW="152400" imgH="139700" progId="Equation.DSMT4">
                  <p:embed/>
                </p:oleObj>
              </mc:Choice>
              <mc:Fallback>
                <p:oleObj name="Equation" r:id="rId18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641" y="2814598"/>
                        <a:ext cx="252412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28600" y="3433693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Big Note:  </a:t>
            </a:r>
            <a:r>
              <a:rPr lang="en-US" sz="2000" dirty="0">
                <a:latin typeface="Times New Roman"/>
                <a:cs typeface="Times New Roman"/>
              </a:rPr>
              <a:t>Notice that in concluding that                   , we are saying that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angular frequency </a:t>
            </a:r>
            <a:r>
              <a:rPr lang="en-US" sz="2000" dirty="0">
                <a:latin typeface="Times New Roman"/>
                <a:cs typeface="Times New Roman"/>
              </a:rPr>
              <a:t>of our oscillating system is equal to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square root </a:t>
            </a:r>
            <a:r>
              <a:rPr lang="en-US" sz="2000" i="1" dirty="0">
                <a:latin typeface="Times New Roman"/>
                <a:cs typeface="Times New Roman"/>
              </a:rPr>
              <a:t>of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constant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that sits in front of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position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term </a:t>
            </a:r>
            <a:r>
              <a:rPr lang="en-US" sz="2000" dirty="0">
                <a:latin typeface="Times New Roman"/>
                <a:cs typeface="Times New Roman"/>
              </a:rPr>
              <a:t>in the </a:t>
            </a:r>
            <a:r>
              <a:rPr lang="en-US" sz="2000" i="1" dirty="0">
                <a:latin typeface="Times New Roman"/>
                <a:cs typeface="Times New Roman"/>
              </a:rPr>
              <a:t>Newton’s Second Law </a:t>
            </a:r>
            <a:r>
              <a:rPr lang="en-US" sz="2000" dirty="0">
                <a:latin typeface="Times New Roman"/>
                <a:cs typeface="Times New Roman"/>
              </a:rPr>
              <a:t>equation!  Put a little differently, if you can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get a N.S.L. evaluation into the form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04677"/>
              </p:ext>
            </p:extLst>
          </p:nvPr>
        </p:nvGraphicFramePr>
        <p:xfrm>
          <a:off x="2573995" y="4942650"/>
          <a:ext cx="39163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21" name="Equation" r:id="rId20" imgW="2362200" imgH="228600" progId="Equation.DSMT4">
                  <p:embed/>
                </p:oleObj>
              </mc:Choice>
              <mc:Fallback>
                <p:oleObj name="Equation" r:id="rId20" imgW="236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995" y="4942650"/>
                        <a:ext cx="39163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28600" y="5415725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you will know </a:t>
            </a:r>
            <a:r>
              <a:rPr lang="en-US" sz="2000" dirty="0">
                <a:latin typeface="Times New Roman"/>
                <a:cs typeface="Times New Roman"/>
              </a:rPr>
              <a:t>the oscillation 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simple harmonic </a:t>
            </a:r>
            <a:r>
              <a:rPr lang="en-US" sz="2000" dirty="0">
                <a:latin typeface="Times New Roman"/>
                <a:cs typeface="Times New Roman"/>
              </a:rPr>
              <a:t>in nature AND you will know that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angular frequency </a:t>
            </a:r>
            <a:r>
              <a:rPr lang="en-US" sz="2000" dirty="0">
                <a:latin typeface="Times New Roman"/>
                <a:cs typeface="Times New Roman"/>
              </a:rPr>
              <a:t>of the system is                           .  </a:t>
            </a:r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058008"/>
              </p:ext>
            </p:extLst>
          </p:nvPr>
        </p:nvGraphicFramePr>
        <p:xfrm>
          <a:off x="4241006" y="5682286"/>
          <a:ext cx="17065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22" name="Equation" r:id="rId22" imgW="1028700" imgH="279400" progId="Equation.DSMT4">
                  <p:embed/>
                </p:oleObj>
              </mc:Choice>
              <mc:Fallback>
                <p:oleObj name="Equation" r:id="rId22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006" y="5682286"/>
                        <a:ext cx="17065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178417"/>
              </p:ext>
            </p:extLst>
          </p:nvPr>
        </p:nvGraphicFramePr>
        <p:xfrm>
          <a:off x="5011738" y="3306723"/>
          <a:ext cx="12001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23" name="Equation" r:id="rId24" imgW="723900" imgH="482600" progId="Equation.DSMT4">
                  <p:embed/>
                </p:oleObj>
              </mc:Choice>
              <mc:Fallback>
                <p:oleObj name="Equation" r:id="rId24" imgW="723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3306723"/>
                        <a:ext cx="12001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9.)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1554" y="437353"/>
            <a:ext cx="3236120" cy="1651432"/>
            <a:chOff x="5132703" y="437353"/>
            <a:chExt cx="4194971" cy="2140746"/>
          </a:xfrm>
        </p:grpSpPr>
        <p:grpSp>
          <p:nvGrpSpPr>
            <p:cNvPr id="3" name="Group 2"/>
            <p:cNvGrpSpPr/>
            <p:nvPr/>
          </p:nvGrpSpPr>
          <p:grpSpPr>
            <a:xfrm>
              <a:off x="5132703" y="437353"/>
              <a:ext cx="4194971" cy="1917701"/>
              <a:chOff x="5895975" y="3238500"/>
              <a:chExt cx="2667000" cy="1219200"/>
            </a:xfrm>
          </p:grpSpPr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5895975" y="3314700"/>
                <a:ext cx="0" cy="762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5895975" y="4076700"/>
                <a:ext cx="2667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7343775" y="3695700"/>
                <a:ext cx="457200" cy="381000"/>
              </a:xfrm>
              <a:prstGeom prst="rect">
                <a:avLst/>
              </a:prstGeom>
              <a:solidFill>
                <a:srgbClr val="FF0F0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F09"/>
                  </a:solidFill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58959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V="1">
                <a:off x="6124575" y="36957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62769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flipH="1">
                <a:off x="65055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67341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V="1">
                <a:off x="6962775" y="38481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71151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7038975" y="3238500"/>
                <a:ext cx="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7038975" y="3467100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1176592"/>
                </p:ext>
              </p:extLst>
            </p:nvPr>
          </p:nvGraphicFramePr>
          <p:xfrm>
            <a:off x="5944712" y="868361"/>
            <a:ext cx="19367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818" name="Equation" r:id="rId4" imgW="127000" imgH="165100" progId="Equation.DSMT4">
                    <p:embed/>
                  </p:oleObj>
                </mc:Choice>
                <mc:Fallback>
                  <p:oleObj name="Equation" r:id="rId4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4712" y="868361"/>
                          <a:ext cx="19367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6165836"/>
                </p:ext>
              </p:extLst>
            </p:nvPr>
          </p:nvGraphicFramePr>
          <p:xfrm>
            <a:off x="7313137" y="534986"/>
            <a:ext cx="193675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819" name="Equation" r:id="rId6" imgW="127000" imgH="127000" progId="Equation.DSMT4">
                    <p:embed/>
                  </p:oleObj>
                </mc:Choice>
                <mc:Fallback>
                  <p:oleObj name="Equation" r:id="rId6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3137" y="534986"/>
                          <a:ext cx="193675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5632325"/>
                </p:ext>
              </p:extLst>
            </p:nvPr>
          </p:nvGraphicFramePr>
          <p:xfrm>
            <a:off x="6670200" y="2343149"/>
            <a:ext cx="5429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820" name="Equation" r:id="rId8" imgW="355600" imgH="152400" progId="Equation.DSMT4">
                    <p:embed/>
                  </p:oleObj>
                </mc:Choice>
                <mc:Fallback>
                  <p:oleObj name="Equation" r:id="rId8" imgW="3556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0200" y="2343149"/>
                          <a:ext cx="54292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0443911"/>
                </p:ext>
              </p:extLst>
            </p:nvPr>
          </p:nvGraphicFramePr>
          <p:xfrm>
            <a:off x="8003700" y="908049"/>
            <a:ext cx="252412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821" name="Equation" r:id="rId10" imgW="165100" imgH="127000" progId="Equation.DSMT4">
                    <p:embed/>
                  </p:oleObj>
                </mc:Choice>
                <mc:Fallback>
                  <p:oleObj name="Equation" r:id="rId10" imgW="1651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3700" y="908049"/>
                          <a:ext cx="252412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228600" y="369735"/>
            <a:ext cx="530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Minor point:  </a:t>
            </a:r>
            <a:r>
              <a:rPr lang="en-US" sz="2000" dirty="0">
                <a:latin typeface="Times New Roman"/>
                <a:cs typeface="Times New Roman"/>
              </a:rPr>
              <a:t>So what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angular frequency     </a:t>
            </a:r>
            <a:r>
              <a:rPr lang="en-US" sz="2000" dirty="0">
                <a:latin typeface="Times New Roman"/>
                <a:cs typeface="Times New Roman"/>
              </a:rPr>
              <a:t>really doing for us?  It is simply another way to identify how quickly the system is oscillating back and forth.  But instead of telling us the frequency    in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cycles per second</a:t>
            </a:r>
            <a:r>
              <a:rPr lang="en-US" sz="2000" dirty="0">
                <a:latin typeface="Times New Roman"/>
                <a:cs typeface="Times New Roman"/>
              </a:rPr>
              <a:t>, it is telling us how many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radians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being swept through per cycle.  Noting that there are     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radians per cycle</a:t>
            </a:r>
            <a:r>
              <a:rPr lang="en-US" sz="2000" dirty="0">
                <a:latin typeface="Times New Roman"/>
                <a:cs typeface="Times New Roman"/>
              </a:rPr>
              <a:t>, the relationship between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frequency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angular frequency </a:t>
            </a:r>
            <a:r>
              <a:rPr lang="en-US" sz="2000" dirty="0">
                <a:latin typeface="Times New Roman"/>
                <a:cs typeface="Times New Roman"/>
              </a:rPr>
              <a:t>is: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692462"/>
              </p:ext>
            </p:extLst>
          </p:nvPr>
        </p:nvGraphicFramePr>
        <p:xfrm>
          <a:off x="2432844" y="2286245"/>
          <a:ext cx="35718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22" name="Equation" r:id="rId12" imgW="215900" imgH="165100" progId="Equation.DSMT4">
                  <p:embed/>
                </p:oleObj>
              </mc:Choice>
              <mc:Fallback>
                <p:oleObj name="Equation" r:id="rId12" imgW="215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844" y="2286245"/>
                        <a:ext cx="35718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36411"/>
              </p:ext>
            </p:extLst>
          </p:nvPr>
        </p:nvGraphicFramePr>
        <p:xfrm>
          <a:off x="3624263" y="3022442"/>
          <a:ext cx="9255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23" name="Equation" r:id="rId14" imgW="558800" imgH="165100" progId="Equation.DSMT4">
                  <p:embed/>
                </p:oleObj>
              </mc:Choice>
              <mc:Fallback>
                <p:oleObj name="Equation" r:id="rId14" imgW="558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3022442"/>
                        <a:ext cx="9255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37364"/>
              </p:ext>
            </p:extLst>
          </p:nvPr>
        </p:nvGraphicFramePr>
        <p:xfrm>
          <a:off x="5172075" y="481372"/>
          <a:ext cx="2524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24" name="Equation" r:id="rId16" imgW="152400" imgH="139700" progId="Equation.DSMT4">
                  <p:embed/>
                </p:oleObj>
              </mc:Choice>
              <mc:Fallback>
                <p:oleObj name="Equation" r:id="rId16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481372"/>
                        <a:ext cx="252413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762116"/>
              </p:ext>
            </p:extLst>
          </p:nvPr>
        </p:nvGraphicFramePr>
        <p:xfrm>
          <a:off x="1354138" y="1723047"/>
          <a:ext cx="2111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25" name="Equation" r:id="rId18" imgW="127000" imgH="139700" progId="Equation.DSMT4">
                  <p:embed/>
                </p:oleObj>
              </mc:Choice>
              <mc:Fallback>
                <p:oleObj name="Equation" r:id="rId18" imgW="1270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723047"/>
                        <a:ext cx="211137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28191" y="3458870"/>
            <a:ext cx="8636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And as the </a:t>
            </a:r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frequency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   </a:t>
            </a:r>
            <a:r>
              <a:rPr lang="en-US" sz="2000" dirty="0">
                <a:latin typeface="Times New Roman"/>
                <a:cs typeface="Times New Roman"/>
              </a:rPr>
              <a:t>in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cycles per second </a:t>
            </a:r>
            <a:r>
              <a:rPr lang="en-US" sz="2000" dirty="0">
                <a:latin typeface="Times New Roman"/>
                <a:cs typeface="Times New Roman"/>
              </a:rPr>
              <a:t>is the inverse of the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number of seconds required to traverse one cycle </a:t>
            </a:r>
            <a:r>
              <a:rPr lang="en-US" sz="2000" dirty="0">
                <a:latin typeface="Times New Roman"/>
                <a:cs typeface="Times New Roman"/>
              </a:rPr>
              <a:t>(or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period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seconds per cycle</a:t>
            </a:r>
            <a:r>
              <a:rPr lang="en-US" sz="2000" dirty="0">
                <a:latin typeface="Times New Roman"/>
                <a:cs typeface="Times New Roman"/>
              </a:rPr>
              <a:t>), we can also write: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92902"/>
              </p:ext>
            </p:extLst>
          </p:nvPr>
        </p:nvGraphicFramePr>
        <p:xfrm>
          <a:off x="2573338" y="3592513"/>
          <a:ext cx="2111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26" name="Equation" r:id="rId20" imgW="127000" imgH="139700" progId="Equation.DSMT4">
                  <p:embed/>
                </p:oleObj>
              </mc:Choice>
              <mc:Fallback>
                <p:oleObj name="Equation" r:id="rId20" imgW="1270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592513"/>
                        <a:ext cx="211137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418914"/>
              </p:ext>
            </p:extLst>
          </p:nvPr>
        </p:nvGraphicFramePr>
        <p:xfrm>
          <a:off x="3784600" y="4415166"/>
          <a:ext cx="6508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27" name="Equation" r:id="rId21" imgW="393700" imgH="393700" progId="Equation.DSMT4">
                  <p:embed/>
                </p:oleObj>
              </mc:Choice>
              <mc:Fallback>
                <p:oleObj name="Equation" r:id="rId21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4415166"/>
                        <a:ext cx="6508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31571" y="5224170"/>
            <a:ext cx="863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In short, </a:t>
            </a:r>
            <a:r>
              <a:rPr lang="en-US" sz="2000" dirty="0">
                <a:latin typeface="Times New Roman"/>
                <a:cs typeface="Times New Roman"/>
              </a:rPr>
              <a:t>if we can derive an expression for     for a system, we also know    and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679847"/>
              </p:ext>
            </p:extLst>
          </p:nvPr>
        </p:nvGraphicFramePr>
        <p:xfrm>
          <a:off x="4787900" y="5349444"/>
          <a:ext cx="2524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28" name="Equation" r:id="rId23" imgW="152400" imgH="139700" progId="Equation.DSMT4">
                  <p:embed/>
                </p:oleObj>
              </mc:Choice>
              <mc:Fallback>
                <p:oleObj name="Equation" r:id="rId23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349444"/>
                        <a:ext cx="252413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06587"/>
              </p:ext>
            </p:extLst>
          </p:nvPr>
        </p:nvGraphicFramePr>
        <p:xfrm>
          <a:off x="7835605" y="5351032"/>
          <a:ext cx="2111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29" name="Equation" r:id="rId24" imgW="127000" imgH="139700" progId="Equation.DSMT4">
                  <p:embed/>
                </p:oleObj>
              </mc:Choice>
              <mc:Fallback>
                <p:oleObj name="Equation" r:id="rId24" imgW="1270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605" y="5351032"/>
                        <a:ext cx="211137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1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10.)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5160" y="1267224"/>
            <a:ext cx="5748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At the extremes</a:t>
            </a:r>
            <a:r>
              <a:rPr lang="en-US" sz="2000" dirty="0">
                <a:latin typeface="Times New Roman"/>
                <a:cs typeface="Times New Roman"/>
              </a:rPr>
              <a:t> where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velocity</a:t>
            </a:r>
            <a:r>
              <a:rPr lang="en-US" sz="2000" dirty="0">
                <a:latin typeface="Times New Roman"/>
                <a:cs typeface="Times New Roman"/>
              </a:rPr>
              <a:t> 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acceleration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maximum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648241"/>
              </p:ext>
            </p:extLst>
          </p:nvPr>
        </p:nvGraphicFramePr>
        <p:xfrm>
          <a:off x="411163" y="2125663"/>
          <a:ext cx="11398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662" name="Equation" r:id="rId4" imgW="723900" imgH="203200" progId="Equation.DSMT4">
                  <p:embed/>
                </p:oleObj>
              </mc:Choice>
              <mc:Fallback>
                <p:oleObj name="Equation" r:id="rId4" imgW="723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125663"/>
                        <a:ext cx="11398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92167" y="219435"/>
            <a:ext cx="6100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Energy in a Spring System</a:t>
            </a:r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13847"/>
              </p:ext>
            </p:extLst>
          </p:nvPr>
        </p:nvGraphicFramePr>
        <p:xfrm>
          <a:off x="1846263" y="2527300"/>
          <a:ext cx="22002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663" name="Equation" r:id="rId6" imgW="1333500" imgH="762000" progId="Equation.DSMT4">
                  <p:embed/>
                </p:oleObj>
              </mc:Choice>
              <mc:Fallback>
                <p:oleObj name="Equation" r:id="rId6" imgW="13335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527300"/>
                        <a:ext cx="22002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6481301" y="450212"/>
            <a:ext cx="3236120" cy="1651432"/>
            <a:chOff x="5132703" y="437353"/>
            <a:chExt cx="4194971" cy="2140746"/>
          </a:xfrm>
        </p:grpSpPr>
        <p:grpSp>
          <p:nvGrpSpPr>
            <p:cNvPr id="66" name="Group 65"/>
            <p:cNvGrpSpPr/>
            <p:nvPr/>
          </p:nvGrpSpPr>
          <p:grpSpPr>
            <a:xfrm>
              <a:off x="5132703" y="437353"/>
              <a:ext cx="4194971" cy="1917701"/>
              <a:chOff x="5895975" y="3238500"/>
              <a:chExt cx="2667000" cy="1219200"/>
            </a:xfrm>
          </p:grpSpPr>
          <p:sp>
            <p:nvSpPr>
              <p:cNvPr id="71" name="Line 5"/>
              <p:cNvSpPr>
                <a:spLocks noChangeShapeType="1"/>
              </p:cNvSpPr>
              <p:nvPr/>
            </p:nvSpPr>
            <p:spPr bwMode="auto">
              <a:xfrm>
                <a:off x="5895975" y="3314700"/>
                <a:ext cx="0" cy="762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5895975" y="4076700"/>
                <a:ext cx="2667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7"/>
              <p:cNvSpPr>
                <a:spLocks noChangeArrowheads="1"/>
              </p:cNvSpPr>
              <p:nvPr/>
            </p:nvSpPr>
            <p:spPr bwMode="auto">
              <a:xfrm>
                <a:off x="7343775" y="3695700"/>
                <a:ext cx="457200" cy="381000"/>
              </a:xfrm>
              <a:prstGeom prst="rect">
                <a:avLst/>
              </a:prstGeom>
              <a:solidFill>
                <a:srgbClr val="FF0F0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F09"/>
                  </a:solidFill>
                </a:endParaRPr>
              </a:p>
            </p:txBody>
          </p:sp>
          <p:sp>
            <p:nvSpPr>
              <p:cNvPr id="74" name="Line 9"/>
              <p:cNvSpPr>
                <a:spLocks noChangeShapeType="1"/>
              </p:cNvSpPr>
              <p:nvPr/>
            </p:nvSpPr>
            <p:spPr bwMode="auto">
              <a:xfrm>
                <a:off x="58959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0"/>
              <p:cNvSpPr>
                <a:spLocks noChangeShapeType="1"/>
              </p:cNvSpPr>
              <p:nvPr/>
            </p:nvSpPr>
            <p:spPr bwMode="auto">
              <a:xfrm flipV="1">
                <a:off x="6124575" y="36957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1"/>
              <p:cNvSpPr>
                <a:spLocks noChangeShapeType="1"/>
              </p:cNvSpPr>
              <p:nvPr/>
            </p:nvSpPr>
            <p:spPr bwMode="auto">
              <a:xfrm>
                <a:off x="62769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>
                <a:off x="65055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>
                <a:off x="67341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4"/>
              <p:cNvSpPr>
                <a:spLocks noChangeShapeType="1"/>
              </p:cNvSpPr>
              <p:nvPr/>
            </p:nvSpPr>
            <p:spPr bwMode="auto">
              <a:xfrm flipV="1">
                <a:off x="6962775" y="38481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5"/>
              <p:cNvSpPr>
                <a:spLocks noChangeShapeType="1"/>
              </p:cNvSpPr>
              <p:nvPr/>
            </p:nvSpPr>
            <p:spPr bwMode="auto">
              <a:xfrm>
                <a:off x="71151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6"/>
              <p:cNvSpPr>
                <a:spLocks noChangeShapeType="1"/>
              </p:cNvSpPr>
              <p:nvPr/>
            </p:nvSpPr>
            <p:spPr bwMode="auto">
              <a:xfrm>
                <a:off x="7038975" y="3238500"/>
                <a:ext cx="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7"/>
              <p:cNvSpPr>
                <a:spLocks noChangeShapeType="1"/>
              </p:cNvSpPr>
              <p:nvPr/>
            </p:nvSpPr>
            <p:spPr bwMode="auto">
              <a:xfrm>
                <a:off x="7038975" y="3467100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4617760"/>
                </p:ext>
              </p:extLst>
            </p:nvPr>
          </p:nvGraphicFramePr>
          <p:xfrm>
            <a:off x="5944712" y="868361"/>
            <a:ext cx="19367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7664" name="Equation" r:id="rId8" imgW="127000" imgH="165100" progId="Equation.DSMT4">
                    <p:embed/>
                  </p:oleObj>
                </mc:Choice>
                <mc:Fallback>
                  <p:oleObj name="Equation" r:id="rId8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4712" y="868361"/>
                          <a:ext cx="19367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6800285"/>
                </p:ext>
              </p:extLst>
            </p:nvPr>
          </p:nvGraphicFramePr>
          <p:xfrm>
            <a:off x="7313137" y="534986"/>
            <a:ext cx="193675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7665" name="Equation" r:id="rId10" imgW="127000" imgH="127000" progId="Equation.DSMT4">
                    <p:embed/>
                  </p:oleObj>
                </mc:Choice>
                <mc:Fallback>
                  <p:oleObj name="Equation" r:id="rId10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3137" y="534986"/>
                          <a:ext cx="193675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7189706"/>
                </p:ext>
              </p:extLst>
            </p:nvPr>
          </p:nvGraphicFramePr>
          <p:xfrm>
            <a:off x="6670200" y="2343149"/>
            <a:ext cx="5429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7666" name="Equation" r:id="rId12" imgW="355600" imgH="152400" progId="Equation.DSMT4">
                    <p:embed/>
                  </p:oleObj>
                </mc:Choice>
                <mc:Fallback>
                  <p:oleObj name="Equation" r:id="rId12" imgW="3556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0200" y="2343149"/>
                          <a:ext cx="54292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223943"/>
                </p:ext>
              </p:extLst>
            </p:nvPr>
          </p:nvGraphicFramePr>
          <p:xfrm>
            <a:off x="8003700" y="908049"/>
            <a:ext cx="252412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7667" name="Equation" r:id="rId14" imgW="165100" imgH="127000" progId="Equation.DSMT4">
                    <p:embed/>
                  </p:oleObj>
                </mc:Choice>
                <mc:Fallback>
                  <p:oleObj name="Equation" r:id="rId14" imgW="1651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3700" y="908049"/>
                          <a:ext cx="252412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TextBox 82"/>
          <p:cNvSpPr txBox="1"/>
          <p:nvPr/>
        </p:nvSpPr>
        <p:spPr>
          <a:xfrm>
            <a:off x="1443492" y="2058593"/>
            <a:ext cx="656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, where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US" sz="2000" dirty="0">
                <a:latin typeface="Times New Roman"/>
                <a:cs typeface="Times New Roman"/>
              </a:rPr>
              <a:t>is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maximum displacement </a:t>
            </a:r>
            <a:r>
              <a:rPr lang="en-US" sz="2000" dirty="0">
                <a:latin typeface="Times New Roman"/>
                <a:cs typeface="Times New Roman"/>
              </a:rPr>
              <a:t>(the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amplitude</a:t>
            </a:r>
            <a:r>
              <a:rPr lang="en-US" sz="2000" dirty="0">
                <a:latin typeface="Times New Roman"/>
                <a:cs typeface="Times New Roman"/>
              </a:rPr>
              <a:t>), so: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2894013" y="2667000"/>
            <a:ext cx="293687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493172"/>
              </p:ext>
            </p:extLst>
          </p:nvPr>
        </p:nvGraphicFramePr>
        <p:xfrm>
          <a:off x="3162162" y="2492375"/>
          <a:ext cx="16523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668" name="Equation" r:id="rId16" imgW="127000" imgH="152400" progId="Equation.DSMT4">
                  <p:embed/>
                </p:oleObj>
              </mc:Choice>
              <mc:Fallback>
                <p:oleObj name="Equation" r:id="rId16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162" y="2492375"/>
                        <a:ext cx="165238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313087" y="3881626"/>
            <a:ext cx="854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At the equilibrium </a:t>
            </a:r>
            <a:r>
              <a:rPr lang="en-US" sz="2000" dirty="0">
                <a:latin typeface="Times New Roman"/>
                <a:cs typeface="Times New Roman"/>
              </a:rPr>
              <a:t>where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acceleration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velocity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maximum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260890"/>
              </p:ext>
            </p:extLst>
          </p:nvPr>
        </p:nvGraphicFramePr>
        <p:xfrm>
          <a:off x="2751138" y="4445000"/>
          <a:ext cx="24098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669" name="Equation" r:id="rId18" imgW="1460500" imgH="762000" progId="Equation.DSMT4">
                  <p:embed/>
                </p:oleObj>
              </mc:Choice>
              <mc:Fallback>
                <p:oleObj name="Equation" r:id="rId18" imgW="14605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4445000"/>
                        <a:ext cx="240982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Straight Connector 87"/>
          <p:cNvCxnSpPr/>
          <p:nvPr/>
        </p:nvCxnSpPr>
        <p:spPr>
          <a:xfrm flipV="1">
            <a:off x="4830763" y="4584700"/>
            <a:ext cx="293687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34785"/>
              </p:ext>
            </p:extLst>
          </p:nvPr>
        </p:nvGraphicFramePr>
        <p:xfrm>
          <a:off x="5098912" y="4410075"/>
          <a:ext cx="16523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670" name="Equation" r:id="rId20" imgW="127000" imgH="152400" progId="Equation.DSMT4">
                  <p:embed/>
                </p:oleObj>
              </mc:Choice>
              <mc:Fallback>
                <p:oleObj name="Equation" r:id="rId20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912" y="4410075"/>
                        <a:ext cx="165238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5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3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427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11.)</a:t>
            </a:r>
          </a:p>
        </p:txBody>
      </p:sp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90061"/>
              </p:ext>
            </p:extLst>
          </p:nvPr>
        </p:nvGraphicFramePr>
        <p:xfrm>
          <a:off x="825500" y="3045858"/>
          <a:ext cx="9255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23" name="Equation" r:id="rId4" imgW="558800" imgH="165100" progId="Equation.DSMT4">
                  <p:embed/>
                </p:oleObj>
              </mc:Choice>
              <mc:Fallback>
                <p:oleObj name="Equation" r:id="rId4" imgW="558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045858"/>
                        <a:ext cx="9255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14121" y="1150433"/>
            <a:ext cx="390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Relationships always true: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536251"/>
              </p:ext>
            </p:extLst>
          </p:nvPr>
        </p:nvGraphicFramePr>
        <p:xfrm>
          <a:off x="830263" y="3381376"/>
          <a:ext cx="6508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24" name="Equation" r:id="rId6" imgW="393700" imgH="393700" progId="Equation.DSMT4">
                  <p:embed/>
                </p:oleObj>
              </mc:Choice>
              <mc:Fallback>
                <p:oleObj name="Equation" r:id="rId6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381376"/>
                        <a:ext cx="6508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-34833" y="2194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Summary of Relationships</a:t>
            </a: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05917"/>
              </p:ext>
            </p:extLst>
          </p:nvPr>
        </p:nvGraphicFramePr>
        <p:xfrm>
          <a:off x="825501" y="1722438"/>
          <a:ext cx="3286126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25" name="Equation" r:id="rId8" imgW="1981200" imgH="419100" progId="Equation.DSMT4">
                  <p:embed/>
                </p:oleObj>
              </mc:Choice>
              <mc:Fallback>
                <p:oleObj name="Equation" r:id="rId8" imgW="1981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1" y="1722438"/>
                        <a:ext cx="3286126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531241"/>
              </p:ext>
            </p:extLst>
          </p:nvPr>
        </p:nvGraphicFramePr>
        <p:xfrm>
          <a:off x="830263" y="4092259"/>
          <a:ext cx="1803173" cy="38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26" name="Equation" r:id="rId10" imgW="1092200" imgH="228600" progId="Equation.DSMT4">
                  <p:embed/>
                </p:oleObj>
              </mc:Choice>
              <mc:Fallback>
                <p:oleObj name="Equation" r:id="rId10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4092259"/>
                        <a:ext cx="1803173" cy="381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533007"/>
              </p:ext>
            </p:extLst>
          </p:nvPr>
        </p:nvGraphicFramePr>
        <p:xfrm>
          <a:off x="817563" y="5167313"/>
          <a:ext cx="1074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27" name="Equation" r:id="rId12" imgW="647700" imgH="203200" progId="Equation.DSMT4">
                  <p:embed/>
                </p:oleObj>
              </mc:Choice>
              <mc:Fallback>
                <p:oleObj name="Equation" r:id="rId12" imgW="64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5167313"/>
                        <a:ext cx="10747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60617"/>
              </p:ext>
            </p:extLst>
          </p:nvPr>
        </p:nvGraphicFramePr>
        <p:xfrm>
          <a:off x="817563" y="5653928"/>
          <a:ext cx="12017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28" name="Equation" r:id="rId14" imgW="723900" imgH="228600" progId="Equation.DSMT4">
                  <p:embed/>
                </p:oleObj>
              </mc:Choice>
              <mc:Fallback>
                <p:oleObj name="Equation" r:id="rId14" imgW="723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5653928"/>
                        <a:ext cx="120173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216401" y="188225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characteristic equation for simple harmonic motion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55996" y="2927351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angular frequency and frequency related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55996" y="3491826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period inversely related to frequency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55996" y="4040188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position function for </a:t>
            </a:r>
            <a:r>
              <a:rPr lang="en-US" dirty="0" err="1">
                <a:latin typeface="Times New Roman"/>
                <a:cs typeface="Times New Roman"/>
              </a:rPr>
              <a:t>s.h.m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93987"/>
              </p:ext>
            </p:extLst>
          </p:nvPr>
        </p:nvGraphicFramePr>
        <p:xfrm>
          <a:off x="825501" y="4541838"/>
          <a:ext cx="33956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29" name="Equation" r:id="rId16" imgW="2057400" imgH="330200" progId="Equation.DSMT4">
                  <p:embed/>
                </p:oleObj>
              </mc:Choice>
              <mc:Fallback>
                <p:oleObj name="Equation" r:id="rId16" imgW="2057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1" y="4541838"/>
                        <a:ext cx="33956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255996" y="457462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velocity and acceleration functions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529764"/>
              </p:ext>
            </p:extLst>
          </p:nvPr>
        </p:nvGraphicFramePr>
        <p:xfrm>
          <a:off x="828449" y="2398713"/>
          <a:ext cx="1009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630" name="Equation" r:id="rId18" imgW="609600" imgH="279400" progId="Equation.DSMT4">
                  <p:embed/>
                </p:oleObj>
              </mc:Choice>
              <mc:Fallback>
                <p:oleObj name="Equation" r:id="rId18" imgW="60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49" y="2398713"/>
                        <a:ext cx="10096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255996" y="2424113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angular frequency from characteristic equation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51234" y="5129213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maximum velocity (happens at equilibrium)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46472" y="5683806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maximum acceleration (happens at extremes)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01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8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12.)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121" y="1150433"/>
            <a:ext cx="390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For a spring: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34833" y="2194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Summary of Relationships</a:t>
            </a: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00637"/>
              </p:ext>
            </p:extLst>
          </p:nvPr>
        </p:nvGraphicFramePr>
        <p:xfrm>
          <a:off x="817563" y="1701800"/>
          <a:ext cx="17478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238" name="Equation" r:id="rId4" imgW="1054100" imgH="444500" progId="Equation.DSMT4">
                  <p:embed/>
                </p:oleObj>
              </mc:Choice>
              <mc:Fallback>
                <p:oleObj name="Equation" r:id="rId4" imgW="1054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1701800"/>
                        <a:ext cx="17478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216401" y="188225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characteristic equation for simple harmonic motion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55996" y="340622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total mechanical energy in system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898122"/>
              </p:ext>
            </p:extLst>
          </p:nvPr>
        </p:nvGraphicFramePr>
        <p:xfrm>
          <a:off x="830263" y="2393950"/>
          <a:ext cx="11985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239" name="Equation" r:id="rId6" imgW="723900" imgH="482600" progId="Equation.DSMT4">
                  <p:embed/>
                </p:oleObj>
              </mc:Choice>
              <mc:Fallback>
                <p:oleObj name="Equation" r:id="rId6" imgW="723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2393950"/>
                        <a:ext cx="119856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255996" y="2614613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angular frequency from characteristic equation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873963"/>
              </p:ext>
            </p:extLst>
          </p:nvPr>
        </p:nvGraphicFramePr>
        <p:xfrm>
          <a:off x="830263" y="3275013"/>
          <a:ext cx="12827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240" name="Equation" r:id="rId8" imgW="774700" imgH="393700" progId="Equation.DSMT4">
                  <p:embed/>
                </p:oleObj>
              </mc:Choice>
              <mc:Fallback>
                <p:oleObj name="Equation" r:id="rId8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275013"/>
                        <a:ext cx="12827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7523" y="4170070"/>
            <a:ext cx="8397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period of oscillation </a:t>
            </a:r>
            <a:r>
              <a:rPr lang="en-US" sz="2000" dirty="0">
                <a:latin typeface="Times New Roman"/>
                <a:cs typeface="Times New Roman"/>
              </a:rPr>
              <a:t>for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spring</a:t>
            </a:r>
            <a:r>
              <a:rPr lang="en-US" sz="2000" dirty="0">
                <a:latin typeface="Times New Roman"/>
                <a:cs typeface="Times New Roman"/>
              </a:rPr>
              <a:t> is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constant </a:t>
            </a:r>
            <a:r>
              <a:rPr lang="en-US" sz="2000" dirty="0">
                <a:latin typeface="Times New Roman"/>
                <a:cs typeface="Times New Roman"/>
              </a:rPr>
              <a:t>no matter what the spring’s amplitude.  How so? 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larger displacement </a:t>
            </a:r>
            <a:r>
              <a:rPr lang="en-US" sz="2000" dirty="0">
                <a:latin typeface="Times New Roman"/>
                <a:cs typeface="Times New Roman"/>
              </a:rPr>
              <a:t>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require more distance traveled </a:t>
            </a:r>
            <a:r>
              <a:rPr lang="en-US" sz="2000" dirty="0">
                <a:latin typeface="Times New Roman"/>
                <a:cs typeface="Times New Roman"/>
              </a:rPr>
              <a:t>to execute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single cycle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but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because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</a:t>
            </a:r>
            <a:r>
              <a:rPr lang="en-US" sz="2000" dirty="0">
                <a:latin typeface="Times New Roman"/>
                <a:cs typeface="Times New Roman"/>
              </a:rPr>
              <a:t> is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function of displacement</a:t>
            </a:r>
            <a:r>
              <a:rPr lang="en-US" sz="2000" dirty="0">
                <a:latin typeface="Times New Roman"/>
                <a:cs typeface="Times New Roman"/>
              </a:rPr>
              <a:t>, it will also generate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larger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maximum force</a:t>
            </a:r>
            <a:r>
              <a:rPr lang="en-US" sz="2000" dirty="0">
                <a:latin typeface="Times New Roman"/>
                <a:cs typeface="Times New Roman"/>
              </a:rPr>
              <a:t>, so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period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will stay the same </a:t>
            </a:r>
            <a:r>
              <a:rPr lang="en-US" sz="2000" dirty="0">
                <a:latin typeface="Times New Roman"/>
                <a:cs typeface="Times New Roman"/>
              </a:rPr>
              <a:t>no matter what!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78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8" grpId="0"/>
      <p:bldP spid="6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13.)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8588" y="121195"/>
            <a:ext cx="68945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REALLY SIMPLE Example 1: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spring </a:t>
            </a:r>
            <a:r>
              <a:rPr lang="en-US" sz="2000" dirty="0">
                <a:latin typeface="Times New Roman"/>
                <a:cs typeface="Times New Roman"/>
              </a:rPr>
              <a:t>with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spring constant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hung from the ceiling.  A mass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 = .4 kg </a:t>
            </a:r>
            <a:r>
              <a:rPr lang="en-US" sz="2000" dirty="0">
                <a:latin typeface="Times New Roman"/>
                <a:cs typeface="Times New Roman"/>
              </a:rPr>
              <a:t>is attached and allowed to gently elongate the spring until it comes to rest at a point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.6 meters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below its free-hanging position</a:t>
            </a:r>
            <a:r>
              <a:rPr lang="en-US" sz="2000" dirty="0">
                <a:latin typeface="Times New Roman"/>
                <a:cs typeface="Times New Roman"/>
              </a:rPr>
              <a:t>. 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mass</a:t>
            </a:r>
            <a:r>
              <a:rPr lang="en-US" sz="2000" dirty="0">
                <a:latin typeface="Times New Roman"/>
                <a:cs typeface="Times New Roman"/>
              </a:rPr>
              <a:t> is then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pulled an additional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.2 meters </a:t>
            </a:r>
            <a:r>
              <a:rPr lang="en-US" sz="2000" dirty="0">
                <a:latin typeface="Times New Roman"/>
                <a:cs typeface="Times New Roman"/>
              </a:rPr>
              <a:t>down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and released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5231" y="2061528"/>
            <a:ext cx="759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What is </a:t>
            </a:r>
            <a:r>
              <a:rPr lang="en-US" sz="2000" dirty="0">
                <a:latin typeface="Times New Roman"/>
                <a:cs typeface="Times New Roman"/>
              </a:rPr>
              <a:t>the spring’s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spring constant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17875"/>
              </p:ext>
            </p:extLst>
          </p:nvPr>
        </p:nvGraphicFramePr>
        <p:xfrm>
          <a:off x="3419475" y="3886677"/>
          <a:ext cx="2276475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500" name="Equation" r:id="rId4" imgW="1371600" imgH="1079500" progId="Equation.DSMT4">
                  <p:embed/>
                </p:oleObj>
              </mc:Choice>
              <mc:Fallback>
                <p:oleObj name="Equation" r:id="rId4" imgW="13716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886677"/>
                        <a:ext cx="2276475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663258" y="2563238"/>
            <a:ext cx="8357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spring constant </a:t>
            </a:r>
            <a:r>
              <a:rPr lang="en-US" sz="2000" dirty="0">
                <a:latin typeface="Times New Roman"/>
                <a:cs typeface="Times New Roman"/>
              </a:rPr>
              <a:t>identifies how much </a:t>
            </a:r>
            <a:r>
              <a:rPr lang="en-US" sz="2000" i="1" dirty="0">
                <a:latin typeface="Times New Roman"/>
                <a:cs typeface="Times New Roman"/>
              </a:rPr>
              <a:t>force </a:t>
            </a:r>
            <a:r>
              <a:rPr lang="en-US" sz="2000" dirty="0">
                <a:latin typeface="Times New Roman"/>
                <a:cs typeface="Times New Roman"/>
              </a:rPr>
              <a:t>is required to displacement the spring one meter (units: N/m).  It measures, essentially, stiffness.  We’ve been told that a mass </a:t>
            </a:r>
            <a:r>
              <a:rPr lang="en-US" sz="2000" i="1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, whose weight 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mg</a:t>
            </a:r>
            <a:r>
              <a:rPr lang="en-US" sz="2000" dirty="0">
                <a:latin typeface="Times New Roman"/>
                <a:cs typeface="Times New Roman"/>
              </a:rPr>
              <a:t>, displaced the spring a distance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 = .6 meter</a:t>
            </a:r>
            <a:r>
              <a:rPr lang="en-US" sz="2000" i="1" dirty="0">
                <a:latin typeface="Times New Roman"/>
                <a:cs typeface="Times New Roman"/>
              </a:rPr>
              <a:t>s,</a:t>
            </a:r>
            <a:r>
              <a:rPr lang="en-US" sz="2000" dirty="0">
                <a:latin typeface="Times New Roman"/>
                <a:cs typeface="Times New Roman"/>
              </a:rPr>
              <a:t> so we know: 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14049"/>
              </p:ext>
            </p:extLst>
          </p:nvPr>
        </p:nvGraphicFramePr>
        <p:xfrm>
          <a:off x="8268680" y="1720412"/>
          <a:ext cx="264878" cy="20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501" name="Equation" r:id="rId6" imgW="165100" imgH="127000" progId="Equation.DSMT4">
                  <p:embed/>
                </p:oleObj>
              </mc:Choice>
              <mc:Fallback>
                <p:oleObj name="Equation" r:id="rId6" imgW="165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680" y="1720412"/>
                        <a:ext cx="264878" cy="206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573938" y="393007"/>
            <a:ext cx="959619" cy="1718898"/>
            <a:chOff x="7182419" y="876303"/>
            <a:chExt cx="959619" cy="1718898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 rot="5400000">
              <a:off x="7662229" y="497001"/>
              <a:ext cx="0" cy="9596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 rot="5400000">
              <a:off x="7321416" y="2069627"/>
              <a:ext cx="571339" cy="479809"/>
            </a:xfrm>
            <a:prstGeom prst="rect">
              <a:avLst/>
            </a:prstGeom>
            <a:solidFill>
              <a:srgbClr val="FF0F0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F09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456181" y="976810"/>
              <a:ext cx="303519" cy="1047456"/>
              <a:chOff x="7456181" y="976810"/>
              <a:chExt cx="383849" cy="1809240"/>
            </a:xfrm>
          </p:grpSpPr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 rot="5400000">
                <a:off x="7505271" y="1119645"/>
                <a:ext cx="285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0"/>
              <p:cNvSpPr>
                <a:spLocks noChangeShapeType="1"/>
              </p:cNvSpPr>
              <p:nvPr/>
            </p:nvSpPr>
            <p:spPr bwMode="auto">
              <a:xfrm rot="5400000" flipV="1">
                <a:off x="7648844" y="1261741"/>
                <a:ext cx="190446" cy="191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 rot="5400000">
                <a:off x="7505271" y="1403837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505271" y="1689507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 rot="5400000">
                <a:off x="7505271" y="1975176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 rot="5400000" flipV="1">
                <a:off x="7456920" y="2309196"/>
                <a:ext cx="190446" cy="191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"/>
              <p:cNvSpPr>
                <a:spLocks noChangeShapeType="1"/>
              </p:cNvSpPr>
              <p:nvPr/>
            </p:nvSpPr>
            <p:spPr bwMode="auto">
              <a:xfrm rot="5400000">
                <a:off x="7505271" y="2643216"/>
                <a:ext cx="285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Line 5"/>
            <p:cNvSpPr>
              <a:spLocks noChangeShapeType="1"/>
            </p:cNvSpPr>
            <p:nvPr/>
          </p:nvSpPr>
          <p:spPr bwMode="auto">
            <a:xfrm rot="5400000">
              <a:off x="7249285" y="86587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5"/>
            <p:cNvSpPr>
              <a:spLocks noChangeShapeType="1"/>
            </p:cNvSpPr>
            <p:nvPr/>
          </p:nvSpPr>
          <p:spPr bwMode="auto">
            <a:xfrm rot="5400000">
              <a:off x="74059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 rot="5400000">
              <a:off x="75583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5"/>
            <p:cNvSpPr>
              <a:spLocks noChangeShapeType="1"/>
            </p:cNvSpPr>
            <p:nvPr/>
          </p:nvSpPr>
          <p:spPr bwMode="auto">
            <a:xfrm rot="5400000">
              <a:off x="77107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5"/>
            <p:cNvSpPr>
              <a:spLocks noChangeShapeType="1"/>
            </p:cNvSpPr>
            <p:nvPr/>
          </p:nvSpPr>
          <p:spPr bwMode="auto">
            <a:xfrm rot="5400000">
              <a:off x="78631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"/>
            <p:cNvSpPr>
              <a:spLocks noChangeShapeType="1"/>
            </p:cNvSpPr>
            <p:nvPr/>
          </p:nvSpPr>
          <p:spPr bwMode="auto">
            <a:xfrm rot="5400000">
              <a:off x="80155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104528"/>
              </p:ext>
            </p:extLst>
          </p:nvPr>
        </p:nvGraphicFramePr>
        <p:xfrm>
          <a:off x="8234363" y="904875"/>
          <a:ext cx="2047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502" name="Equation" r:id="rId8" imgW="127000" imgH="165100" progId="Equation.DSMT4">
                  <p:embed/>
                </p:oleObj>
              </mc:Choice>
              <mc:Fallback>
                <p:oleObj name="Equation" r:id="rId8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04875"/>
                        <a:ext cx="2047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8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14.)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6069" y="458847"/>
            <a:ext cx="61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What is </a:t>
            </a:r>
            <a:r>
              <a:rPr lang="en-US" sz="2000" dirty="0">
                <a:latin typeface="Times New Roman"/>
                <a:cs typeface="Times New Roman"/>
              </a:rPr>
              <a:t>the amplitude of the resulting oscillation?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206432"/>
              </p:ext>
            </p:extLst>
          </p:nvPr>
        </p:nvGraphicFramePr>
        <p:xfrm>
          <a:off x="4276724" y="2679086"/>
          <a:ext cx="1833562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50" name="Equation" r:id="rId4" imgW="1104900" imgH="1130300" progId="Equation.DSMT4">
                  <p:embed/>
                </p:oleObj>
              </mc:Choice>
              <mc:Fallback>
                <p:oleObj name="Equation" r:id="rId4" imgW="1104900" imgH="1130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4" y="2679086"/>
                        <a:ext cx="1833562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74358" y="904875"/>
            <a:ext cx="6842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Being elongated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additional .2 meters from equilibrium </a:t>
            </a:r>
            <a:r>
              <a:rPr lang="en-US" sz="2000" dirty="0">
                <a:latin typeface="Times New Roman"/>
                <a:cs typeface="Times New Roman"/>
              </a:rPr>
              <a:t>means </a:t>
            </a:r>
            <a:r>
              <a:rPr lang="en-US" sz="2000" i="1" dirty="0">
                <a:latin typeface="Times New Roman"/>
                <a:cs typeface="Times New Roman"/>
              </a:rPr>
              <a:t>m </a:t>
            </a:r>
            <a:r>
              <a:rPr lang="en-US" sz="2000" dirty="0">
                <a:latin typeface="Times New Roman"/>
                <a:cs typeface="Times New Roman"/>
              </a:rPr>
              <a:t>will oscillate about the equilibrium point .2 meters above and below, which means the motion’s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amplitude</a:t>
            </a:r>
            <a:r>
              <a:rPr lang="en-US" sz="2000" dirty="0">
                <a:latin typeface="Times New Roman"/>
                <a:cs typeface="Times New Roman"/>
              </a:rPr>
              <a:t> is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.2 meters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12009"/>
              </p:ext>
            </p:extLst>
          </p:nvPr>
        </p:nvGraphicFramePr>
        <p:xfrm>
          <a:off x="8268680" y="1720412"/>
          <a:ext cx="264878" cy="20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51" name="Equation" r:id="rId6" imgW="165100" imgH="127000" progId="Equation.DSMT4">
                  <p:embed/>
                </p:oleObj>
              </mc:Choice>
              <mc:Fallback>
                <p:oleObj name="Equation" r:id="rId6" imgW="165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680" y="1720412"/>
                        <a:ext cx="264878" cy="206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573938" y="393007"/>
            <a:ext cx="959619" cy="1718898"/>
            <a:chOff x="7182419" y="876303"/>
            <a:chExt cx="959619" cy="1718898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 rot="5400000">
              <a:off x="7662229" y="497001"/>
              <a:ext cx="0" cy="9596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 rot="5400000">
              <a:off x="7321416" y="2069627"/>
              <a:ext cx="571339" cy="479809"/>
            </a:xfrm>
            <a:prstGeom prst="rect">
              <a:avLst/>
            </a:prstGeom>
            <a:solidFill>
              <a:srgbClr val="FF0F0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F09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456181" y="976810"/>
              <a:ext cx="303519" cy="1047456"/>
              <a:chOff x="7456181" y="976810"/>
              <a:chExt cx="383849" cy="1809240"/>
            </a:xfrm>
          </p:grpSpPr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 rot="5400000">
                <a:off x="7505271" y="1119645"/>
                <a:ext cx="285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0"/>
              <p:cNvSpPr>
                <a:spLocks noChangeShapeType="1"/>
              </p:cNvSpPr>
              <p:nvPr/>
            </p:nvSpPr>
            <p:spPr bwMode="auto">
              <a:xfrm rot="5400000" flipV="1">
                <a:off x="7648844" y="1261741"/>
                <a:ext cx="190446" cy="191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 rot="5400000">
                <a:off x="7505271" y="1403837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505271" y="1689507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 rot="5400000">
                <a:off x="7505271" y="1975176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 rot="5400000" flipV="1">
                <a:off x="7456920" y="2309196"/>
                <a:ext cx="190446" cy="191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"/>
              <p:cNvSpPr>
                <a:spLocks noChangeShapeType="1"/>
              </p:cNvSpPr>
              <p:nvPr/>
            </p:nvSpPr>
            <p:spPr bwMode="auto">
              <a:xfrm rot="5400000">
                <a:off x="7505271" y="2643216"/>
                <a:ext cx="285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Line 5"/>
            <p:cNvSpPr>
              <a:spLocks noChangeShapeType="1"/>
            </p:cNvSpPr>
            <p:nvPr/>
          </p:nvSpPr>
          <p:spPr bwMode="auto">
            <a:xfrm rot="5400000">
              <a:off x="7249285" y="86587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5"/>
            <p:cNvSpPr>
              <a:spLocks noChangeShapeType="1"/>
            </p:cNvSpPr>
            <p:nvPr/>
          </p:nvSpPr>
          <p:spPr bwMode="auto">
            <a:xfrm rot="5400000">
              <a:off x="74059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 rot="5400000">
              <a:off x="75583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5"/>
            <p:cNvSpPr>
              <a:spLocks noChangeShapeType="1"/>
            </p:cNvSpPr>
            <p:nvPr/>
          </p:nvSpPr>
          <p:spPr bwMode="auto">
            <a:xfrm rot="5400000">
              <a:off x="77107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5"/>
            <p:cNvSpPr>
              <a:spLocks noChangeShapeType="1"/>
            </p:cNvSpPr>
            <p:nvPr/>
          </p:nvSpPr>
          <p:spPr bwMode="auto">
            <a:xfrm rot="5400000">
              <a:off x="78631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"/>
            <p:cNvSpPr>
              <a:spLocks noChangeShapeType="1"/>
            </p:cNvSpPr>
            <p:nvPr/>
          </p:nvSpPr>
          <p:spPr bwMode="auto">
            <a:xfrm rot="5400000">
              <a:off x="80155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20849"/>
              </p:ext>
            </p:extLst>
          </p:nvPr>
        </p:nvGraphicFramePr>
        <p:xfrm>
          <a:off x="8234363" y="904875"/>
          <a:ext cx="2047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52" name="Equation" r:id="rId8" imgW="127000" imgH="165100" progId="Equation.DSMT4">
                  <p:embed/>
                </p:oleObj>
              </mc:Choice>
              <mc:Fallback>
                <p:oleObj name="Equation" r:id="rId8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04875"/>
                        <a:ext cx="2047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6069" y="2075776"/>
            <a:ext cx="61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What is </a:t>
            </a:r>
            <a:r>
              <a:rPr lang="en-US" sz="2000" dirty="0">
                <a:latin typeface="Times New Roman"/>
                <a:cs typeface="Times New Roman"/>
              </a:rPr>
              <a:t>the motion’s angular frequency?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358" y="2521804"/>
            <a:ext cx="684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Knowing </a:t>
            </a:r>
            <a:r>
              <a:rPr lang="en-US" sz="2000" i="1" dirty="0">
                <a:solidFill>
                  <a:srgbClr val="FF0000"/>
                </a:solidFill>
                <a:latin typeface="Apple Chancery"/>
                <a:cs typeface="Apple Chancery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k, </a:t>
            </a:r>
            <a:r>
              <a:rPr lang="en-US" sz="2000" dirty="0">
                <a:latin typeface="Times New Roman"/>
                <a:cs typeface="Times New Roman"/>
              </a:rPr>
              <a:t>we can write: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069" y="4617978"/>
            <a:ext cx="61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d.)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What is </a:t>
            </a:r>
            <a:r>
              <a:rPr lang="en-US" sz="2000" dirty="0">
                <a:latin typeface="Times New Roman"/>
                <a:cs typeface="Times New Roman"/>
              </a:rPr>
              <a:t>the motion’s frequency?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835777"/>
              </p:ext>
            </p:extLst>
          </p:nvPr>
        </p:nvGraphicFramePr>
        <p:xfrm>
          <a:off x="3794124" y="5081588"/>
          <a:ext cx="3140075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53" name="Equation" r:id="rId10" imgW="1892300" imgH="825500" progId="Equation.DSMT4">
                  <p:embed/>
                </p:oleObj>
              </mc:Choice>
              <mc:Fallback>
                <p:oleObj name="Equation" r:id="rId10" imgW="18923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4" y="5081588"/>
                        <a:ext cx="3140075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1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15.)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6069" y="458847"/>
            <a:ext cx="61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e.)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What is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period</a:t>
            </a:r>
            <a:r>
              <a:rPr lang="en-US" sz="2000" dirty="0">
                <a:latin typeface="Times New Roman"/>
                <a:cs typeface="Times New Roman"/>
              </a:rPr>
              <a:t> of the motion?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82400"/>
              </p:ext>
            </p:extLst>
          </p:nvPr>
        </p:nvGraphicFramePr>
        <p:xfrm>
          <a:off x="8268680" y="1720412"/>
          <a:ext cx="264878" cy="20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06" name="Equation" r:id="rId4" imgW="165100" imgH="127000" progId="Equation.DSMT4">
                  <p:embed/>
                </p:oleObj>
              </mc:Choice>
              <mc:Fallback>
                <p:oleObj name="Equation" r:id="rId4" imgW="165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680" y="1720412"/>
                        <a:ext cx="264878" cy="206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573938" y="393007"/>
            <a:ext cx="959619" cy="1718898"/>
            <a:chOff x="7182419" y="876303"/>
            <a:chExt cx="959619" cy="1718898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 rot="5400000">
              <a:off x="7662229" y="497001"/>
              <a:ext cx="0" cy="9596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 rot="5400000">
              <a:off x="7321416" y="2069627"/>
              <a:ext cx="571339" cy="479809"/>
            </a:xfrm>
            <a:prstGeom prst="rect">
              <a:avLst/>
            </a:prstGeom>
            <a:solidFill>
              <a:srgbClr val="FF0F0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F09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456181" y="976810"/>
              <a:ext cx="303519" cy="1047456"/>
              <a:chOff x="7456181" y="976810"/>
              <a:chExt cx="383849" cy="1809240"/>
            </a:xfrm>
          </p:grpSpPr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 rot="5400000">
                <a:off x="7505271" y="1119645"/>
                <a:ext cx="285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0"/>
              <p:cNvSpPr>
                <a:spLocks noChangeShapeType="1"/>
              </p:cNvSpPr>
              <p:nvPr/>
            </p:nvSpPr>
            <p:spPr bwMode="auto">
              <a:xfrm rot="5400000" flipV="1">
                <a:off x="7648844" y="1261741"/>
                <a:ext cx="190446" cy="191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 rot="5400000">
                <a:off x="7505271" y="1403837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505271" y="1689507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 rot="5400000">
                <a:off x="7505271" y="1975176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 rot="5400000" flipV="1">
                <a:off x="7456920" y="2309196"/>
                <a:ext cx="190446" cy="191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"/>
              <p:cNvSpPr>
                <a:spLocks noChangeShapeType="1"/>
              </p:cNvSpPr>
              <p:nvPr/>
            </p:nvSpPr>
            <p:spPr bwMode="auto">
              <a:xfrm rot="5400000">
                <a:off x="7505271" y="2643216"/>
                <a:ext cx="285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Line 5"/>
            <p:cNvSpPr>
              <a:spLocks noChangeShapeType="1"/>
            </p:cNvSpPr>
            <p:nvPr/>
          </p:nvSpPr>
          <p:spPr bwMode="auto">
            <a:xfrm rot="5400000">
              <a:off x="7249285" y="86587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5"/>
            <p:cNvSpPr>
              <a:spLocks noChangeShapeType="1"/>
            </p:cNvSpPr>
            <p:nvPr/>
          </p:nvSpPr>
          <p:spPr bwMode="auto">
            <a:xfrm rot="5400000">
              <a:off x="74059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 rot="5400000">
              <a:off x="75583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5"/>
            <p:cNvSpPr>
              <a:spLocks noChangeShapeType="1"/>
            </p:cNvSpPr>
            <p:nvPr/>
          </p:nvSpPr>
          <p:spPr bwMode="auto">
            <a:xfrm rot="5400000">
              <a:off x="77107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5"/>
            <p:cNvSpPr>
              <a:spLocks noChangeShapeType="1"/>
            </p:cNvSpPr>
            <p:nvPr/>
          </p:nvSpPr>
          <p:spPr bwMode="auto">
            <a:xfrm rot="5400000">
              <a:off x="78631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"/>
            <p:cNvSpPr>
              <a:spLocks noChangeShapeType="1"/>
            </p:cNvSpPr>
            <p:nvPr/>
          </p:nvSpPr>
          <p:spPr bwMode="auto">
            <a:xfrm rot="5400000">
              <a:off x="80155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474823"/>
              </p:ext>
            </p:extLst>
          </p:nvPr>
        </p:nvGraphicFramePr>
        <p:xfrm>
          <a:off x="8234363" y="904875"/>
          <a:ext cx="2047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07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04875"/>
                        <a:ext cx="2047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6069" y="2075776"/>
            <a:ext cx="61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What is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maximum velocity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069" y="3678178"/>
            <a:ext cx="61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g.)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Where is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velocity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maximum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676585"/>
              </p:ext>
            </p:extLst>
          </p:nvPr>
        </p:nvGraphicFramePr>
        <p:xfrm>
          <a:off x="2657475" y="919163"/>
          <a:ext cx="246538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08" name="Equation" r:id="rId8" imgW="1485900" imgH="647700" progId="Equation.DSMT4">
                  <p:embed/>
                </p:oleObj>
              </mc:Choice>
              <mc:Fallback>
                <p:oleObj name="Equation" r:id="rId8" imgW="14859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919163"/>
                        <a:ext cx="2465388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24443"/>
              </p:ext>
            </p:extLst>
          </p:nvPr>
        </p:nvGraphicFramePr>
        <p:xfrm>
          <a:off x="2657475" y="2659063"/>
          <a:ext cx="2865438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09" name="Equation" r:id="rId10" imgW="1727200" imgH="571500" progId="Equation.DSMT4">
                  <p:embed/>
                </p:oleObj>
              </mc:Choice>
              <mc:Fallback>
                <p:oleObj name="Equation" r:id="rId10" imgW="17272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2659063"/>
                        <a:ext cx="2865438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484134" y="3678209"/>
            <a:ext cx="385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at equilibrium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869" y="4419631"/>
            <a:ext cx="61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What is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>
                <a:solidFill>
                  <a:srgbClr val="0000FF"/>
                </a:solidFill>
                <a:latin typeface="Times New Roman"/>
                <a:cs typeface="Times New Roman"/>
              </a:rPr>
              <a:t>maximum acceleration</a:t>
            </a:r>
            <a:r>
              <a:rPr lang="en-US" sz="2000"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6069" y="6024386"/>
            <a:ext cx="61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g.)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Where is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acceleration a maximum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807448"/>
              </p:ext>
            </p:extLst>
          </p:nvPr>
        </p:nvGraphicFramePr>
        <p:xfrm>
          <a:off x="2655888" y="4875213"/>
          <a:ext cx="297021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10" name="Equation" r:id="rId12" imgW="1790700" imgH="647700" progId="Equation.DSMT4">
                  <p:embed/>
                </p:oleObj>
              </mc:Choice>
              <mc:Fallback>
                <p:oleObj name="Equation" r:id="rId12" imgW="17907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4875213"/>
                        <a:ext cx="297021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1911" y="6015743"/>
            <a:ext cx="4112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at the extremes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54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/>
      <p:bldP spid="30" grpId="0"/>
      <p:bldP spid="33" grpId="0"/>
      <p:bldP spid="34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16.)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6069" y="458847"/>
            <a:ext cx="61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h.)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How much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mechanical energy </a:t>
            </a:r>
            <a:r>
              <a:rPr lang="en-US" sz="2000" dirty="0">
                <a:latin typeface="Times New Roman"/>
                <a:cs typeface="Times New Roman"/>
              </a:rPr>
              <a:t>is in the system?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578526"/>
              </p:ext>
            </p:extLst>
          </p:nvPr>
        </p:nvGraphicFramePr>
        <p:xfrm>
          <a:off x="8268680" y="1720412"/>
          <a:ext cx="264878" cy="20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57" name="Equation" r:id="rId4" imgW="165100" imgH="127000" progId="Equation.DSMT4">
                  <p:embed/>
                </p:oleObj>
              </mc:Choice>
              <mc:Fallback>
                <p:oleObj name="Equation" r:id="rId4" imgW="165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680" y="1720412"/>
                        <a:ext cx="264878" cy="206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573938" y="393007"/>
            <a:ext cx="959619" cy="1718898"/>
            <a:chOff x="7182419" y="876303"/>
            <a:chExt cx="959619" cy="1718898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 rot="5400000">
              <a:off x="7662229" y="497001"/>
              <a:ext cx="0" cy="9596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 rot="5400000">
              <a:off x="7321416" y="2069627"/>
              <a:ext cx="571339" cy="479809"/>
            </a:xfrm>
            <a:prstGeom prst="rect">
              <a:avLst/>
            </a:prstGeom>
            <a:solidFill>
              <a:srgbClr val="FF0F0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F09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456181" y="976810"/>
              <a:ext cx="303519" cy="1047456"/>
              <a:chOff x="7456181" y="976810"/>
              <a:chExt cx="383849" cy="1809240"/>
            </a:xfrm>
          </p:grpSpPr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 rot="5400000">
                <a:off x="7505271" y="1119645"/>
                <a:ext cx="285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0"/>
              <p:cNvSpPr>
                <a:spLocks noChangeShapeType="1"/>
              </p:cNvSpPr>
              <p:nvPr/>
            </p:nvSpPr>
            <p:spPr bwMode="auto">
              <a:xfrm rot="5400000" flipV="1">
                <a:off x="7648844" y="1261741"/>
                <a:ext cx="190446" cy="191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 rot="5400000">
                <a:off x="7505271" y="1403837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505271" y="1689507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 rot="5400000">
                <a:off x="7505271" y="1975176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 rot="5400000" flipV="1">
                <a:off x="7456920" y="2309196"/>
                <a:ext cx="190446" cy="191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"/>
              <p:cNvSpPr>
                <a:spLocks noChangeShapeType="1"/>
              </p:cNvSpPr>
              <p:nvPr/>
            </p:nvSpPr>
            <p:spPr bwMode="auto">
              <a:xfrm rot="5400000">
                <a:off x="7505271" y="2643216"/>
                <a:ext cx="285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Line 5"/>
            <p:cNvSpPr>
              <a:spLocks noChangeShapeType="1"/>
            </p:cNvSpPr>
            <p:nvPr/>
          </p:nvSpPr>
          <p:spPr bwMode="auto">
            <a:xfrm rot="5400000">
              <a:off x="7249285" y="86587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5"/>
            <p:cNvSpPr>
              <a:spLocks noChangeShapeType="1"/>
            </p:cNvSpPr>
            <p:nvPr/>
          </p:nvSpPr>
          <p:spPr bwMode="auto">
            <a:xfrm rot="5400000">
              <a:off x="74059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 rot="5400000">
              <a:off x="75583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5"/>
            <p:cNvSpPr>
              <a:spLocks noChangeShapeType="1"/>
            </p:cNvSpPr>
            <p:nvPr/>
          </p:nvSpPr>
          <p:spPr bwMode="auto">
            <a:xfrm rot="5400000">
              <a:off x="77107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5"/>
            <p:cNvSpPr>
              <a:spLocks noChangeShapeType="1"/>
            </p:cNvSpPr>
            <p:nvPr/>
          </p:nvSpPr>
          <p:spPr bwMode="auto">
            <a:xfrm rot="5400000">
              <a:off x="78631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"/>
            <p:cNvSpPr>
              <a:spLocks noChangeShapeType="1"/>
            </p:cNvSpPr>
            <p:nvPr/>
          </p:nvSpPr>
          <p:spPr bwMode="auto">
            <a:xfrm rot="5400000">
              <a:off x="80155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00803"/>
              </p:ext>
            </p:extLst>
          </p:nvPr>
        </p:nvGraphicFramePr>
        <p:xfrm>
          <a:off x="8234363" y="904875"/>
          <a:ext cx="2047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58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04875"/>
                        <a:ext cx="2047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673698"/>
              </p:ext>
            </p:extLst>
          </p:nvPr>
        </p:nvGraphicFramePr>
        <p:xfrm>
          <a:off x="2605088" y="852169"/>
          <a:ext cx="2570162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59" name="Equation" r:id="rId8" imgW="1549400" imgH="1016000" progId="Equation.DSMT4">
                  <p:embed/>
                </p:oleObj>
              </mc:Choice>
              <mc:Fallback>
                <p:oleObj name="Equation" r:id="rId8" imgW="15494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852169"/>
                        <a:ext cx="2570162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6069" y="2800707"/>
            <a:ext cx="6500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.)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How would this problem have changed if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spring had been inverted?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38" name="Group 37"/>
          <p:cNvGrpSpPr/>
          <p:nvPr/>
        </p:nvGrpSpPr>
        <p:grpSpPr>
          <a:xfrm rot="10800000">
            <a:off x="7561639" y="3009207"/>
            <a:ext cx="959619" cy="1718898"/>
            <a:chOff x="7182419" y="876303"/>
            <a:chExt cx="959619" cy="1718898"/>
          </a:xfrm>
        </p:grpSpPr>
        <p:sp>
          <p:nvSpPr>
            <p:cNvPr id="39" name="Line 5"/>
            <p:cNvSpPr>
              <a:spLocks noChangeShapeType="1"/>
            </p:cNvSpPr>
            <p:nvPr/>
          </p:nvSpPr>
          <p:spPr bwMode="auto">
            <a:xfrm rot="5400000">
              <a:off x="7662229" y="497001"/>
              <a:ext cx="0" cy="9596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 rot="5400000">
              <a:off x="7321416" y="2069627"/>
              <a:ext cx="571339" cy="479809"/>
            </a:xfrm>
            <a:prstGeom prst="rect">
              <a:avLst/>
            </a:prstGeom>
            <a:solidFill>
              <a:srgbClr val="FF0F0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F09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456181" y="976810"/>
              <a:ext cx="303519" cy="1047456"/>
              <a:chOff x="7456181" y="976810"/>
              <a:chExt cx="383849" cy="1809240"/>
            </a:xfrm>
          </p:grpSpPr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 rot="5400000">
                <a:off x="7505271" y="1119645"/>
                <a:ext cx="285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10"/>
              <p:cNvSpPr>
                <a:spLocks noChangeShapeType="1"/>
              </p:cNvSpPr>
              <p:nvPr/>
            </p:nvSpPr>
            <p:spPr bwMode="auto">
              <a:xfrm rot="5400000" flipV="1">
                <a:off x="7648844" y="1261741"/>
                <a:ext cx="190446" cy="191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1"/>
              <p:cNvSpPr>
                <a:spLocks noChangeShapeType="1"/>
              </p:cNvSpPr>
              <p:nvPr/>
            </p:nvSpPr>
            <p:spPr bwMode="auto">
              <a:xfrm rot="5400000">
                <a:off x="7505271" y="1403837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505271" y="1689507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 rot="5400000">
                <a:off x="7505271" y="1975176"/>
                <a:ext cx="285669" cy="3838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4"/>
              <p:cNvSpPr>
                <a:spLocks noChangeShapeType="1"/>
              </p:cNvSpPr>
              <p:nvPr/>
            </p:nvSpPr>
            <p:spPr bwMode="auto">
              <a:xfrm rot="5400000" flipV="1">
                <a:off x="7456920" y="2309196"/>
                <a:ext cx="190446" cy="191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15"/>
              <p:cNvSpPr>
                <a:spLocks noChangeShapeType="1"/>
              </p:cNvSpPr>
              <p:nvPr/>
            </p:nvSpPr>
            <p:spPr bwMode="auto">
              <a:xfrm rot="5400000">
                <a:off x="7505271" y="2643216"/>
                <a:ext cx="285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" name="Line 5"/>
            <p:cNvSpPr>
              <a:spLocks noChangeShapeType="1"/>
            </p:cNvSpPr>
            <p:nvPr/>
          </p:nvSpPr>
          <p:spPr bwMode="auto">
            <a:xfrm rot="5400000">
              <a:off x="7249285" y="86587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 rot="5400000">
              <a:off x="74059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 rot="5400000">
              <a:off x="75583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"/>
            <p:cNvSpPr>
              <a:spLocks noChangeShapeType="1"/>
            </p:cNvSpPr>
            <p:nvPr/>
          </p:nvSpPr>
          <p:spPr bwMode="auto">
            <a:xfrm rot="5400000">
              <a:off x="77107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"/>
            <p:cNvSpPr>
              <a:spLocks noChangeShapeType="1"/>
            </p:cNvSpPr>
            <p:nvPr/>
          </p:nvSpPr>
          <p:spPr bwMode="auto">
            <a:xfrm rot="5400000">
              <a:off x="78631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rot="5400000">
              <a:off x="8015526" y="865877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427011" y="3308538"/>
            <a:ext cx="1509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it wouldn’t</a:t>
            </a:r>
          </a:p>
        </p:txBody>
      </p:sp>
    </p:spTree>
    <p:extLst>
      <p:ext uri="{BB962C8B-B14F-4D97-AF65-F5344CB8AC3E}">
        <p14:creationId xmlns:p14="http://schemas.microsoft.com/office/powerpoint/2010/main" val="31128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17.)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6069" y="904442"/>
            <a:ext cx="874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Consider a spring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spring constant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that 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mass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attached to it.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What happens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to the spring constant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if: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70977"/>
              </p:ext>
            </p:extLst>
          </p:nvPr>
        </p:nvGraphicFramePr>
        <p:xfrm>
          <a:off x="3614738" y="2967719"/>
          <a:ext cx="10302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992" name="Equation" r:id="rId4" imgW="622300" imgH="203200" progId="Equation.DSMT4">
                  <p:embed/>
                </p:oleObj>
              </mc:Choice>
              <mc:Fallback>
                <p:oleObj name="Equation" r:id="rId4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2967719"/>
                        <a:ext cx="103028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28588" y="121195"/>
            <a:ext cx="887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Physical Characteristics of Springs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6269" y="1595205"/>
            <a:ext cx="6792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</a:t>
            </a:r>
            <a:r>
              <a:rPr lang="en-US" sz="2000" dirty="0">
                <a:latin typeface="Times New Roman"/>
                <a:cs typeface="Times New Roman"/>
              </a:rPr>
              <a:t>You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cut the spring in half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0287" y="1912131"/>
            <a:ext cx="628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It doubles </a:t>
            </a:r>
            <a:r>
              <a:rPr lang="en-US" dirty="0">
                <a:solidFill>
                  <a:srgbClr val="0000FF"/>
                </a:solidFill>
                <a:latin typeface="Apple Chancery"/>
                <a:cs typeface="Apple Chancery"/>
              </a:rPr>
              <a:t>for each new spring</a:t>
            </a:r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,</a:t>
            </a:r>
            <a:r>
              <a:rPr lang="en-US" dirty="0">
                <a:latin typeface="Times New Roman"/>
                <a:cs typeface="Times New Roman"/>
              </a:rPr>
              <a:t> but how so?  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46987" y="2229463"/>
            <a:ext cx="628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Assume the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mass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m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elongates </a:t>
            </a:r>
            <a:r>
              <a:rPr lang="en-US" dirty="0">
                <a:latin typeface="Times New Roman"/>
                <a:cs typeface="Times New Roman"/>
              </a:rPr>
              <a:t>the spring a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distance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d </a:t>
            </a:r>
            <a:r>
              <a:rPr lang="en-US" dirty="0">
                <a:latin typeface="Times New Roman"/>
                <a:cs typeface="Times New Roman"/>
              </a:rPr>
              <a:t>down to its equilibrium position.  In that case,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46987" y="3332374"/>
            <a:ext cx="61301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If we put a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mark halfway down </a:t>
            </a:r>
            <a:r>
              <a:rPr lang="en-US" dirty="0">
                <a:latin typeface="Times New Roman"/>
                <a:cs typeface="Times New Roman"/>
              </a:rPr>
              <a:t>the spring and think of it as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two springs</a:t>
            </a:r>
            <a:r>
              <a:rPr lang="en-US" dirty="0">
                <a:latin typeface="Times New Roman"/>
                <a:cs typeface="Times New Roman"/>
              </a:rPr>
              <a:t>, one on top of the other, with each having its own new spring constant     , and if we notice that the force on the upper spring has to be the same as the force on the lower spring (note that this is called a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series combination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is associated with situations in which the </a:t>
            </a:r>
            <a:r>
              <a:rPr lang="en-US" i="1" dirty="0">
                <a:latin typeface="Times New Roman"/>
                <a:cs typeface="Times New Roman"/>
              </a:rPr>
              <a:t>stress </a:t>
            </a:r>
            <a:r>
              <a:rPr lang="en-US" dirty="0">
                <a:latin typeface="Times New Roman"/>
                <a:cs typeface="Times New Roman"/>
              </a:rPr>
              <a:t>is the same for all parts involved) we can write:</a:t>
            </a:r>
            <a:endParaRPr lang="en-US" i="1" dirty="0"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73938" y="1495102"/>
            <a:ext cx="1164407" cy="2107147"/>
            <a:chOff x="7573938" y="1495102"/>
            <a:chExt cx="1164407" cy="2107147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 rot="5400000">
              <a:off x="8053748" y="1115800"/>
              <a:ext cx="0" cy="9596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 rot="5400000">
              <a:off x="7942507" y="3062240"/>
              <a:ext cx="252939" cy="303519"/>
            </a:xfrm>
            <a:prstGeom prst="rect">
              <a:avLst/>
            </a:prstGeom>
            <a:solidFill>
              <a:srgbClr val="FF0F0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F09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 rot="5400000">
              <a:off x="7994930" y="1655757"/>
              <a:ext cx="12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0"/>
            <p:cNvSpPr>
              <a:spLocks noChangeShapeType="1"/>
            </p:cNvSpPr>
            <p:nvPr/>
          </p:nvSpPr>
          <p:spPr bwMode="auto">
            <a:xfrm rot="5400000" flipV="1">
              <a:off x="8109481" y="1662311"/>
              <a:ext cx="80736" cy="1887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 rot="5400000">
              <a:off x="7994930" y="1668864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66748" y="1918151"/>
              <a:ext cx="377468" cy="242208"/>
              <a:chOff x="7866748" y="1918151"/>
              <a:chExt cx="377468" cy="242208"/>
            </a:xfrm>
          </p:grpSpPr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 rot="5400000" flipV="1">
              <a:off x="7939800" y="2832984"/>
              <a:ext cx="80736" cy="1887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 rot="5400000">
              <a:off x="8010260" y="3028271"/>
              <a:ext cx="12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5"/>
            <p:cNvSpPr>
              <a:spLocks noChangeShapeType="1"/>
            </p:cNvSpPr>
            <p:nvPr/>
          </p:nvSpPr>
          <p:spPr bwMode="auto">
            <a:xfrm rot="5400000">
              <a:off x="7640804" y="148467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5"/>
            <p:cNvSpPr>
              <a:spLocks noChangeShapeType="1"/>
            </p:cNvSpPr>
            <p:nvPr/>
          </p:nvSpPr>
          <p:spPr bwMode="auto">
            <a:xfrm rot="5400000">
              <a:off x="7797445" y="148467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 rot="5400000">
              <a:off x="7949845" y="148467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5"/>
            <p:cNvSpPr>
              <a:spLocks noChangeShapeType="1"/>
            </p:cNvSpPr>
            <p:nvPr/>
          </p:nvSpPr>
          <p:spPr bwMode="auto">
            <a:xfrm rot="5400000">
              <a:off x="8102245" y="148467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5"/>
            <p:cNvSpPr>
              <a:spLocks noChangeShapeType="1"/>
            </p:cNvSpPr>
            <p:nvPr/>
          </p:nvSpPr>
          <p:spPr bwMode="auto">
            <a:xfrm rot="5400000">
              <a:off x="8254645" y="148467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"/>
            <p:cNvSpPr>
              <a:spLocks noChangeShapeType="1"/>
            </p:cNvSpPr>
            <p:nvPr/>
          </p:nvSpPr>
          <p:spPr bwMode="auto">
            <a:xfrm rot="5400000">
              <a:off x="8407045" y="148467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873099" y="2160359"/>
              <a:ext cx="377468" cy="242208"/>
              <a:chOff x="7866748" y="1918151"/>
              <a:chExt cx="377468" cy="242208"/>
            </a:xfrm>
          </p:grpSpPr>
          <p:sp>
            <p:nvSpPr>
              <p:cNvPr id="63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866750" y="2402567"/>
              <a:ext cx="377468" cy="242208"/>
              <a:chOff x="7866748" y="1918151"/>
              <a:chExt cx="377468" cy="242208"/>
            </a:xfrm>
          </p:grpSpPr>
          <p:sp>
            <p:nvSpPr>
              <p:cNvPr id="66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866751" y="2644775"/>
              <a:ext cx="377468" cy="242208"/>
              <a:chOff x="7866748" y="1918151"/>
              <a:chExt cx="377468" cy="242208"/>
            </a:xfrm>
          </p:grpSpPr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8517980" y="1978254"/>
              <a:ext cx="0" cy="105364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7795706"/>
                </p:ext>
              </p:extLst>
            </p:nvPr>
          </p:nvGraphicFramePr>
          <p:xfrm>
            <a:off x="8533558" y="2312442"/>
            <a:ext cx="204787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993" name="Equation" r:id="rId6" imgW="127000" imgH="165100" progId="Equation.DSMT4">
                    <p:embed/>
                  </p:oleObj>
                </mc:Choice>
                <mc:Fallback>
                  <p:oleObj name="Equation" r:id="rId6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3558" y="2312442"/>
                          <a:ext cx="204787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9519689"/>
                </p:ext>
              </p:extLst>
            </p:nvPr>
          </p:nvGraphicFramePr>
          <p:xfrm>
            <a:off x="7934986" y="3395874"/>
            <a:ext cx="285750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994" name="Equation" r:id="rId8" imgW="177800" imgH="127000" progId="Equation.DSMT4">
                    <p:embed/>
                  </p:oleObj>
                </mc:Choice>
                <mc:Fallback>
                  <p:oleObj name="Equation" r:id="rId8" imgW="1778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4986" y="3395874"/>
                          <a:ext cx="285750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3888291"/>
                </p:ext>
              </p:extLst>
            </p:nvPr>
          </p:nvGraphicFramePr>
          <p:xfrm>
            <a:off x="7604533" y="1948666"/>
            <a:ext cx="203200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995" name="Equation" r:id="rId10" imgW="127000" imgH="165100" progId="Equation.DSMT4">
                    <p:embed/>
                  </p:oleObj>
                </mc:Choice>
                <mc:Fallback>
                  <p:oleObj name="Equation" r:id="rId10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4533" y="1948666"/>
                          <a:ext cx="203200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7515532" y="3955362"/>
            <a:ext cx="1451710" cy="2102701"/>
            <a:chOff x="7515532" y="3955362"/>
            <a:chExt cx="1451710" cy="2102701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 rot="5400000">
              <a:off x="8016104" y="3576060"/>
              <a:ext cx="0" cy="9596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 rot="5400000">
              <a:off x="7904863" y="5522500"/>
              <a:ext cx="252939" cy="303519"/>
            </a:xfrm>
            <a:prstGeom prst="rect">
              <a:avLst/>
            </a:prstGeom>
            <a:solidFill>
              <a:srgbClr val="FF0F0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F09"/>
                </a:solidFill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 rot="5400000">
              <a:off x="7957286" y="4116017"/>
              <a:ext cx="12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rot="5400000" flipV="1">
              <a:off x="8071837" y="4122571"/>
              <a:ext cx="80736" cy="1887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 rot="5400000">
              <a:off x="7957286" y="4129124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829104" y="4378411"/>
              <a:ext cx="377468" cy="242208"/>
              <a:chOff x="7866748" y="1918151"/>
              <a:chExt cx="377468" cy="242208"/>
            </a:xfrm>
          </p:grpSpPr>
          <p:sp>
            <p:nvSpPr>
              <p:cNvPr id="99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rot="5400000" flipV="1">
              <a:off x="7902156" y="5293244"/>
              <a:ext cx="80736" cy="1887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 rot="5400000">
              <a:off x="7972616" y="5488531"/>
              <a:ext cx="12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5"/>
            <p:cNvSpPr>
              <a:spLocks noChangeShapeType="1"/>
            </p:cNvSpPr>
            <p:nvPr/>
          </p:nvSpPr>
          <p:spPr bwMode="auto">
            <a:xfrm rot="5400000">
              <a:off x="7603160" y="394493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 rot="5400000">
              <a:off x="7759801" y="394493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rot="5400000">
              <a:off x="7912201" y="394493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 rot="5400000">
              <a:off x="8064601" y="394493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 rot="5400000">
              <a:off x="8217001" y="394493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 rot="5400000">
              <a:off x="8369401" y="3944936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835455" y="4620619"/>
              <a:ext cx="377468" cy="242208"/>
              <a:chOff x="7866748" y="1918151"/>
              <a:chExt cx="377468" cy="242208"/>
            </a:xfrm>
          </p:grpSpPr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829106" y="4862827"/>
              <a:ext cx="377468" cy="242208"/>
              <a:chOff x="7866748" y="1918151"/>
              <a:chExt cx="377468" cy="242208"/>
            </a:xfrm>
          </p:grpSpPr>
          <p:sp>
            <p:nvSpPr>
              <p:cNvPr id="95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829107" y="5105035"/>
              <a:ext cx="377468" cy="242208"/>
              <a:chOff x="7866748" y="1918151"/>
              <a:chExt cx="377468" cy="242208"/>
            </a:xfrm>
          </p:grpSpPr>
          <p:sp>
            <p:nvSpPr>
              <p:cNvPr id="86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7794785"/>
                </p:ext>
              </p:extLst>
            </p:nvPr>
          </p:nvGraphicFramePr>
          <p:xfrm>
            <a:off x="8513714" y="4926013"/>
            <a:ext cx="44926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996" name="Equation" r:id="rId12" imgW="279400" imgH="203200" progId="Equation.DSMT4">
                    <p:embed/>
                  </p:oleObj>
                </mc:Choice>
                <mc:Fallback>
                  <p:oleObj name="Equation" r:id="rId12" imgW="2794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3714" y="4926013"/>
                          <a:ext cx="449262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7304869"/>
                </p:ext>
              </p:extLst>
            </p:nvPr>
          </p:nvGraphicFramePr>
          <p:xfrm>
            <a:off x="7911201" y="5851688"/>
            <a:ext cx="285750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997" name="Equation" r:id="rId14" imgW="177800" imgH="127000" progId="Equation.DSMT4">
                    <p:embed/>
                  </p:oleObj>
                </mc:Choice>
                <mc:Fallback>
                  <p:oleObj name="Equation" r:id="rId14" imgW="1778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1201" y="5851688"/>
                          <a:ext cx="285750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801915"/>
                </p:ext>
              </p:extLst>
            </p:nvPr>
          </p:nvGraphicFramePr>
          <p:xfrm>
            <a:off x="7536982" y="4295775"/>
            <a:ext cx="284163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998" name="Equation" r:id="rId15" imgW="177800" imgH="266700" progId="Equation.DSMT4">
                    <p:embed/>
                  </p:oleObj>
                </mc:Choice>
                <mc:Fallback>
                  <p:oleObj name="Equation" r:id="rId15" imgW="1778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6982" y="4295775"/>
                          <a:ext cx="284163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7" name="Straight Arrow Connector 106"/>
            <p:cNvCxnSpPr/>
            <p:nvPr/>
          </p:nvCxnSpPr>
          <p:spPr>
            <a:xfrm>
              <a:off x="8505736" y="4444864"/>
              <a:ext cx="0" cy="52682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8505736" y="4971685"/>
              <a:ext cx="0" cy="52682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7838468"/>
                </p:ext>
              </p:extLst>
            </p:nvPr>
          </p:nvGraphicFramePr>
          <p:xfrm>
            <a:off x="8517980" y="4525458"/>
            <a:ext cx="44926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999" name="Equation" r:id="rId17" imgW="279400" imgH="203200" progId="Equation.DSMT4">
                    <p:embed/>
                  </p:oleObj>
                </mc:Choice>
                <mc:Fallback>
                  <p:oleObj name="Equation" r:id="rId17" imgW="2794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7980" y="4525458"/>
                          <a:ext cx="449262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3950082"/>
                </p:ext>
              </p:extLst>
            </p:nvPr>
          </p:nvGraphicFramePr>
          <p:xfrm>
            <a:off x="7515532" y="4913855"/>
            <a:ext cx="284163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6000" name="Equation" r:id="rId18" imgW="177800" imgH="266700" progId="Equation.DSMT4">
                    <p:embed/>
                  </p:oleObj>
                </mc:Choice>
                <mc:Fallback>
                  <p:oleObj name="Equation" r:id="rId18" imgW="1778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5532" y="4913855"/>
                          <a:ext cx="284163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37303"/>
              </p:ext>
            </p:extLst>
          </p:nvPr>
        </p:nvGraphicFramePr>
        <p:xfrm>
          <a:off x="2672882" y="3871013"/>
          <a:ext cx="2841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01" name="Equation" r:id="rId19" imgW="177800" imgH="266700" progId="Equation.DSMT4">
                  <p:embed/>
                </p:oleObj>
              </mc:Choice>
              <mc:Fallback>
                <p:oleObj name="Equation" r:id="rId19" imgW="177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882" y="3871013"/>
                        <a:ext cx="28416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761709"/>
              </p:ext>
            </p:extLst>
          </p:nvPr>
        </p:nvGraphicFramePr>
        <p:xfrm>
          <a:off x="2938462" y="5217296"/>
          <a:ext cx="34131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02" name="Equation" r:id="rId20" imgW="2057400" imgH="660400" progId="Equation.DSMT4">
                  <p:embed/>
                </p:oleObj>
              </mc:Choice>
              <mc:Fallback>
                <p:oleObj name="Equation" r:id="rId20" imgW="20574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2" y="5217296"/>
                        <a:ext cx="34131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1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958" y="781565"/>
            <a:ext cx="875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pple Chancery"/>
                <a:cs typeface="Apple Chancery"/>
              </a:rPr>
              <a:t>T</a:t>
            </a: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he Island Series:</a:t>
            </a:r>
            <a:endParaRPr lang="en-US" sz="2400" dirty="0">
              <a:latin typeface="Apple Chancery"/>
              <a:cs typeface="Apple Chancery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5852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1b.)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6258" y="1439534"/>
            <a:ext cx="832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You have been kidnapped by a crazed physics nerd and left on an island with twenty-four hours to solve the following problem.  Solve the problem and </a:t>
            </a:r>
            <a:r>
              <a:rPr lang="en-US" sz="2000">
                <a:solidFill>
                  <a:srgbClr val="000000"/>
                </a:solidFill>
                <a:latin typeface="Times New Roman"/>
                <a:cs typeface="Times New Roman"/>
              </a:rPr>
              <a:t>you get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to leave.  Don’t solve the problem and you don’t.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258" y="2660116"/>
            <a:ext cx="83229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pple Chancery"/>
                <a:cs typeface="Apple Chancery"/>
              </a:rPr>
              <a:t>The problem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:  Your demented host has a precocious child who wants to dig a hole through the center of the earth and jump into it.  Thinking the kid is a genius who can do anything he puts his mind to, the parent assumes the kid will succeed, periodically re-emerging at the mouth of the hole after the jump (he’ll accelerate down through the earth to the other side, then come back).  To get a picture of the kid every time he shows himself at the original hole site, the parent wants to hire a satellite that will orbit at just the right altitude so that every time the kid’s head pops out of the ground, the satellite will be overhead to take a picture.  To get off the island, you must determine the appropriate orbital altitude the satellite needs to maintain to be able to do this?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06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18.)</a:t>
            </a: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260222"/>
              </p:ext>
            </p:extLst>
          </p:nvPr>
        </p:nvGraphicFramePr>
        <p:xfrm>
          <a:off x="3778250" y="1368425"/>
          <a:ext cx="11350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4" name="Equation" r:id="rId4" imgW="685800" imgH="419100" progId="Equation.DSMT4">
                  <p:embed/>
                </p:oleObj>
              </mc:Choice>
              <mc:Fallback>
                <p:oleObj name="Equation" r:id="rId4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1368425"/>
                        <a:ext cx="11350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18522" y="298400"/>
            <a:ext cx="6792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</a:t>
            </a:r>
            <a:r>
              <a:rPr lang="en-US" sz="2000" dirty="0">
                <a:latin typeface="Times New Roman"/>
                <a:cs typeface="Times New Roman"/>
              </a:rPr>
              <a:t>What happens if you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cut the spring in half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? (</a:t>
            </a:r>
            <a:r>
              <a:rPr lang="en-US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con’t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.)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0887" y="812810"/>
            <a:ext cx="836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Another way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to look at it is through energy.  The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spring potential energy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for an elongated spring stretched from its equilibrium position is: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4732" y="2200505"/>
            <a:ext cx="628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If we think of the spring as two springs attached one on top of the other, the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energy content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won’t change </a:t>
            </a:r>
            <a:r>
              <a:rPr lang="en-US" dirty="0">
                <a:latin typeface="Times New Roman"/>
                <a:cs typeface="Times New Roman"/>
              </a:rPr>
              <a:t>and we can write: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 rot="5400000">
            <a:off x="8053748" y="1115800"/>
            <a:ext cx="0" cy="9596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 rot="5400000">
            <a:off x="7942507" y="3062240"/>
            <a:ext cx="252939" cy="303519"/>
          </a:xfrm>
          <a:prstGeom prst="rect">
            <a:avLst/>
          </a:prstGeom>
          <a:solidFill>
            <a:srgbClr val="FF0F0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F09"/>
              </a:solidFill>
            </a:endParaRPr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 rot="5400000">
            <a:off x="7994930" y="1655757"/>
            <a:ext cx="1211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 rot="5400000" flipV="1">
            <a:off x="8109481" y="1662311"/>
            <a:ext cx="80736" cy="1887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1"/>
          <p:cNvSpPr>
            <a:spLocks noChangeShapeType="1"/>
          </p:cNvSpPr>
          <p:nvPr/>
        </p:nvSpPr>
        <p:spPr bwMode="auto">
          <a:xfrm rot="5400000">
            <a:off x="7994930" y="1668864"/>
            <a:ext cx="121104" cy="3774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866748" y="1918151"/>
            <a:ext cx="377468" cy="242208"/>
            <a:chOff x="7866748" y="1918151"/>
            <a:chExt cx="377468" cy="242208"/>
          </a:xfrm>
        </p:grpSpPr>
        <p:sp>
          <p:nvSpPr>
            <p:cNvPr id="82" name="Line 12"/>
            <p:cNvSpPr>
              <a:spLocks noChangeShapeType="1"/>
            </p:cNvSpPr>
            <p:nvPr/>
          </p:nvSpPr>
          <p:spPr bwMode="auto">
            <a:xfrm rot="5400000" flipH="1">
              <a:off x="7994930" y="1789969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 rot="5400000">
              <a:off x="7994930" y="1911073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" name="Line 14"/>
          <p:cNvSpPr>
            <a:spLocks noChangeShapeType="1"/>
          </p:cNvSpPr>
          <p:nvPr/>
        </p:nvSpPr>
        <p:spPr bwMode="auto">
          <a:xfrm rot="5400000" flipV="1">
            <a:off x="7939800" y="2832984"/>
            <a:ext cx="80736" cy="1887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15"/>
          <p:cNvSpPr>
            <a:spLocks noChangeShapeType="1"/>
          </p:cNvSpPr>
          <p:nvPr/>
        </p:nvSpPr>
        <p:spPr bwMode="auto">
          <a:xfrm rot="5400000">
            <a:off x="8010260" y="3028271"/>
            <a:ext cx="1211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5"/>
          <p:cNvSpPr>
            <a:spLocks noChangeShapeType="1"/>
          </p:cNvSpPr>
          <p:nvPr/>
        </p:nvSpPr>
        <p:spPr bwMode="auto">
          <a:xfrm rot="5400000">
            <a:off x="7640804" y="1484675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5"/>
          <p:cNvSpPr>
            <a:spLocks noChangeShapeType="1"/>
          </p:cNvSpPr>
          <p:nvPr/>
        </p:nvSpPr>
        <p:spPr bwMode="auto">
          <a:xfrm rot="5400000">
            <a:off x="7797445" y="1484676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5"/>
          <p:cNvSpPr>
            <a:spLocks noChangeShapeType="1"/>
          </p:cNvSpPr>
          <p:nvPr/>
        </p:nvSpPr>
        <p:spPr bwMode="auto">
          <a:xfrm rot="5400000">
            <a:off x="7949845" y="1484676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 rot="5400000">
            <a:off x="8102245" y="1484676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 rot="5400000">
            <a:off x="8254645" y="1484676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5"/>
          <p:cNvSpPr>
            <a:spLocks noChangeShapeType="1"/>
          </p:cNvSpPr>
          <p:nvPr/>
        </p:nvSpPr>
        <p:spPr bwMode="auto">
          <a:xfrm rot="5400000">
            <a:off x="8407045" y="1484676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7873099" y="2160359"/>
            <a:ext cx="377468" cy="242208"/>
            <a:chOff x="7866748" y="1918151"/>
            <a:chExt cx="377468" cy="242208"/>
          </a:xfrm>
        </p:grpSpPr>
        <p:sp>
          <p:nvSpPr>
            <p:cNvPr id="63" name="Line 12"/>
            <p:cNvSpPr>
              <a:spLocks noChangeShapeType="1"/>
            </p:cNvSpPr>
            <p:nvPr/>
          </p:nvSpPr>
          <p:spPr bwMode="auto">
            <a:xfrm rot="5400000" flipH="1">
              <a:off x="7994930" y="1789969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 rot="5400000">
              <a:off x="7994930" y="1911073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66750" y="2402567"/>
            <a:ext cx="377468" cy="242208"/>
            <a:chOff x="7866748" y="1918151"/>
            <a:chExt cx="377468" cy="242208"/>
          </a:xfrm>
        </p:grpSpPr>
        <p:sp>
          <p:nvSpPr>
            <p:cNvPr id="66" name="Line 12"/>
            <p:cNvSpPr>
              <a:spLocks noChangeShapeType="1"/>
            </p:cNvSpPr>
            <p:nvPr/>
          </p:nvSpPr>
          <p:spPr bwMode="auto">
            <a:xfrm rot="5400000" flipH="1">
              <a:off x="7994930" y="1789969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rot="5400000">
              <a:off x="7994930" y="1911073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866751" y="2644775"/>
            <a:ext cx="377468" cy="242208"/>
            <a:chOff x="7866748" y="1918151"/>
            <a:chExt cx="377468" cy="242208"/>
          </a:xfrm>
        </p:grpSpPr>
        <p:sp>
          <p:nvSpPr>
            <p:cNvPr id="69" name="Line 12"/>
            <p:cNvSpPr>
              <a:spLocks noChangeShapeType="1"/>
            </p:cNvSpPr>
            <p:nvPr/>
          </p:nvSpPr>
          <p:spPr bwMode="auto">
            <a:xfrm rot="5400000" flipH="1">
              <a:off x="7994930" y="1789969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 rot="5400000">
              <a:off x="7994930" y="1911073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8517980" y="1978254"/>
            <a:ext cx="0" cy="105364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Line 5"/>
          <p:cNvSpPr>
            <a:spLocks noChangeShapeType="1"/>
          </p:cNvSpPr>
          <p:nvPr/>
        </p:nvSpPr>
        <p:spPr bwMode="auto">
          <a:xfrm rot="5400000">
            <a:off x="8016104" y="3576060"/>
            <a:ext cx="0" cy="9596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 rot="5400000">
            <a:off x="7889634" y="5033607"/>
            <a:ext cx="252939" cy="303519"/>
          </a:xfrm>
          <a:prstGeom prst="rect">
            <a:avLst/>
          </a:prstGeom>
          <a:solidFill>
            <a:srgbClr val="FF0F0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F09"/>
              </a:solidFill>
            </a:endParaRP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 rot="5400000">
            <a:off x="7957286" y="4116017"/>
            <a:ext cx="1211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rot="5400000" flipV="1">
            <a:off x="8071837" y="4122571"/>
            <a:ext cx="80736" cy="1887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 rot="5400000" flipV="1">
            <a:off x="7883103" y="4800992"/>
            <a:ext cx="80736" cy="1887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rot="5400000">
            <a:off x="7603160" y="3944935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 rot="5400000">
            <a:off x="7759801" y="3944936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 rot="5400000">
            <a:off x="7912201" y="3944936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 rot="5400000">
            <a:off x="8064601" y="3944936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rot="5400000">
            <a:off x="8217001" y="3944936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 rot="5400000">
            <a:off x="8369401" y="3944936"/>
            <a:ext cx="100508" cy="121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7835455" y="4620619"/>
            <a:ext cx="377468" cy="242208"/>
            <a:chOff x="7866748" y="1918151"/>
            <a:chExt cx="377468" cy="242208"/>
          </a:xfrm>
        </p:grpSpPr>
        <p:sp>
          <p:nvSpPr>
            <p:cNvPr id="97" name="Line 12"/>
            <p:cNvSpPr>
              <a:spLocks noChangeShapeType="1"/>
            </p:cNvSpPr>
            <p:nvPr/>
          </p:nvSpPr>
          <p:spPr bwMode="auto">
            <a:xfrm rot="5400000" flipH="1">
              <a:off x="7994930" y="1789969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 rot="5400000">
              <a:off x="7994930" y="1911073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598"/>
              </p:ext>
            </p:extLst>
          </p:nvPr>
        </p:nvGraphicFramePr>
        <p:xfrm>
          <a:off x="8533558" y="2312442"/>
          <a:ext cx="2047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5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3558" y="2312442"/>
                        <a:ext cx="2047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023403"/>
              </p:ext>
            </p:extLst>
          </p:nvPr>
        </p:nvGraphicFramePr>
        <p:xfrm>
          <a:off x="7934986" y="3395874"/>
          <a:ext cx="28575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6" name="Equation" r:id="rId8" imgW="177800" imgH="127000" progId="Equation.DSMT4">
                  <p:embed/>
                </p:oleObj>
              </mc:Choice>
              <mc:Fallback>
                <p:oleObj name="Equation" r:id="rId8" imgW="1778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986" y="3395874"/>
                        <a:ext cx="28575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629916"/>
              </p:ext>
            </p:extLst>
          </p:nvPr>
        </p:nvGraphicFramePr>
        <p:xfrm>
          <a:off x="7604533" y="1948666"/>
          <a:ext cx="2032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7" name="Equation" r:id="rId10" imgW="127000" imgH="165100" progId="Equation.DSMT4">
                  <p:embed/>
                </p:oleObj>
              </mc:Choice>
              <mc:Fallback>
                <p:oleObj name="Equation" r:id="rId10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533" y="1948666"/>
                        <a:ext cx="2032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27946"/>
              </p:ext>
            </p:extLst>
          </p:nvPr>
        </p:nvGraphicFramePr>
        <p:xfrm>
          <a:off x="8185061" y="5325468"/>
          <a:ext cx="28575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8" name="Equation" r:id="rId12" imgW="177800" imgH="127000" progId="Equation.DSMT4">
                  <p:embed/>
                </p:oleObj>
              </mc:Choice>
              <mc:Fallback>
                <p:oleObj name="Equation" r:id="rId12" imgW="1778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061" y="5325468"/>
                        <a:ext cx="28575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36583"/>
              </p:ext>
            </p:extLst>
          </p:nvPr>
        </p:nvGraphicFramePr>
        <p:xfrm>
          <a:off x="7536982" y="4295775"/>
          <a:ext cx="2841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9" name="Equation" r:id="rId13" imgW="177800" imgH="266700" progId="Equation.DSMT4">
                  <p:embed/>
                </p:oleObj>
              </mc:Choice>
              <mc:Fallback>
                <p:oleObj name="Equation" r:id="rId13" imgW="177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982" y="4295775"/>
                        <a:ext cx="28416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7" name="Straight Arrow Connector 106"/>
          <p:cNvCxnSpPr/>
          <p:nvPr/>
        </p:nvCxnSpPr>
        <p:spPr>
          <a:xfrm>
            <a:off x="8505736" y="4444864"/>
            <a:ext cx="0" cy="52682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840583"/>
              </p:ext>
            </p:extLst>
          </p:nvPr>
        </p:nvGraphicFramePr>
        <p:xfrm>
          <a:off x="8517980" y="4525458"/>
          <a:ext cx="4492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30" name="Equation" r:id="rId15" imgW="279400" imgH="203200" progId="Equation.DSMT4">
                  <p:embed/>
                </p:oleObj>
              </mc:Choice>
              <mc:Fallback>
                <p:oleObj name="Equation" r:id="rId15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980" y="4525458"/>
                        <a:ext cx="4492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20913" y="2886983"/>
            <a:ext cx="3343275" cy="1857375"/>
            <a:chOff x="2220913" y="2886983"/>
            <a:chExt cx="3343275" cy="1857375"/>
          </a:xfrm>
        </p:grpSpPr>
        <p:graphicFrame>
          <p:nvGraphicFramePr>
            <p:cNvPr id="7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2393343"/>
                </p:ext>
              </p:extLst>
            </p:nvPr>
          </p:nvGraphicFramePr>
          <p:xfrm>
            <a:off x="2220913" y="2886983"/>
            <a:ext cx="3343275" cy="185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131" name="Equation" r:id="rId17" imgW="2019300" imgH="1117600" progId="Equation.DSMT4">
                    <p:embed/>
                  </p:oleObj>
                </mc:Choice>
                <mc:Fallback>
                  <p:oleObj name="Equation" r:id="rId17" imgW="2019300" imgH="1117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0913" y="2886983"/>
                          <a:ext cx="3343275" cy="1857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 flipV="1">
              <a:off x="2578100" y="2967719"/>
              <a:ext cx="254000" cy="75338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327400" y="2989244"/>
              <a:ext cx="254000" cy="75338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4495800" y="2963778"/>
              <a:ext cx="254000" cy="75338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ine 11"/>
          <p:cNvSpPr>
            <a:spLocks noChangeShapeType="1"/>
          </p:cNvSpPr>
          <p:nvPr/>
        </p:nvSpPr>
        <p:spPr bwMode="auto">
          <a:xfrm rot="5400000">
            <a:off x="7957286" y="4129124"/>
            <a:ext cx="121104" cy="3774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7829104" y="4378411"/>
            <a:ext cx="377468" cy="242208"/>
            <a:chOff x="7866748" y="1918151"/>
            <a:chExt cx="377468" cy="242208"/>
          </a:xfrm>
        </p:grpSpPr>
        <p:sp>
          <p:nvSpPr>
            <p:cNvPr id="99" name="Line 12"/>
            <p:cNvSpPr>
              <a:spLocks noChangeShapeType="1"/>
            </p:cNvSpPr>
            <p:nvPr/>
          </p:nvSpPr>
          <p:spPr bwMode="auto">
            <a:xfrm rot="5400000" flipH="1">
              <a:off x="7994930" y="1789969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3"/>
            <p:cNvSpPr>
              <a:spLocks noChangeShapeType="1"/>
            </p:cNvSpPr>
            <p:nvPr/>
          </p:nvSpPr>
          <p:spPr bwMode="auto">
            <a:xfrm rot="5400000">
              <a:off x="7994930" y="1911073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Line 15"/>
          <p:cNvSpPr>
            <a:spLocks noChangeShapeType="1"/>
          </p:cNvSpPr>
          <p:nvPr/>
        </p:nvSpPr>
        <p:spPr bwMode="auto">
          <a:xfrm rot="5400000">
            <a:off x="7945387" y="4978196"/>
            <a:ext cx="1211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FC366CC-6139-0548-8CB0-7CE738BA4589}"/>
              </a:ext>
            </a:extLst>
          </p:cNvPr>
          <p:cNvSpPr txBox="1"/>
          <p:nvPr/>
        </p:nvSpPr>
        <p:spPr>
          <a:xfrm>
            <a:off x="594806" y="4814844"/>
            <a:ext cx="6891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Still another way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to look at it:  Elongating the original spring to the 1.0 meter mark is relatively easy because there is a lot of spring to unfurl (so k, the force/unit length required to hold the spring at a particular length, is relatively small).  But cut the spring in half and you are physically stretching a lot less spring to that 1.0 meter point, which means more force/length will be required to hold at that point (so bigger k). 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08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19.)</a:t>
            </a: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884902"/>
              </p:ext>
            </p:extLst>
          </p:nvPr>
        </p:nvGraphicFramePr>
        <p:xfrm>
          <a:off x="2214034" y="4424512"/>
          <a:ext cx="23971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049" name="Equation" r:id="rId4" imgW="1447800" imgH="800100" progId="Equation.DSMT4">
                  <p:embed/>
                </p:oleObj>
              </mc:Choice>
              <mc:Fallback>
                <p:oleObj name="Equation" r:id="rId4" imgW="14478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034" y="4424512"/>
                        <a:ext cx="2397125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86256" y="2465867"/>
            <a:ext cx="6792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c.) </a:t>
            </a:r>
            <a:r>
              <a:rPr lang="en-US" sz="2000" dirty="0">
                <a:latin typeface="Times New Roman"/>
                <a:cs typeface="Times New Roman"/>
              </a:rPr>
              <a:t>What happens if you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put two springs side by side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8621" y="2980277"/>
            <a:ext cx="4963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This is a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parallel combination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where the stress is distributed between the members, and in it the effective spring constant is the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sum of the individual spring constants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involved.  How so?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 rot="5400000">
            <a:off x="7573672" y="3911680"/>
            <a:ext cx="411531" cy="912583"/>
          </a:xfrm>
          <a:prstGeom prst="rect">
            <a:avLst/>
          </a:prstGeom>
          <a:solidFill>
            <a:srgbClr val="FF0F0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F0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78269" y="2569778"/>
            <a:ext cx="959619" cy="100509"/>
            <a:chOff x="6999640" y="425151"/>
            <a:chExt cx="959619" cy="100509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 rot="5400000">
              <a:off x="7479450" y="45849"/>
              <a:ext cx="0" cy="9596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5"/>
            <p:cNvSpPr>
              <a:spLocks noChangeShapeType="1"/>
            </p:cNvSpPr>
            <p:nvPr/>
          </p:nvSpPr>
          <p:spPr bwMode="auto">
            <a:xfrm rot="5400000">
              <a:off x="7066506" y="414724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5"/>
            <p:cNvSpPr>
              <a:spLocks noChangeShapeType="1"/>
            </p:cNvSpPr>
            <p:nvPr/>
          </p:nvSpPr>
          <p:spPr bwMode="auto">
            <a:xfrm rot="5400000">
              <a:off x="7223147" y="41472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 rot="5400000">
              <a:off x="7375547" y="41472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5"/>
            <p:cNvSpPr>
              <a:spLocks noChangeShapeType="1"/>
            </p:cNvSpPr>
            <p:nvPr/>
          </p:nvSpPr>
          <p:spPr bwMode="auto">
            <a:xfrm rot="5400000">
              <a:off x="7527947" y="41472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5"/>
            <p:cNvSpPr>
              <a:spLocks noChangeShapeType="1"/>
            </p:cNvSpPr>
            <p:nvPr/>
          </p:nvSpPr>
          <p:spPr bwMode="auto">
            <a:xfrm rot="5400000">
              <a:off x="7680347" y="41472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"/>
            <p:cNvSpPr>
              <a:spLocks noChangeShapeType="1"/>
            </p:cNvSpPr>
            <p:nvPr/>
          </p:nvSpPr>
          <p:spPr bwMode="auto">
            <a:xfrm rot="5400000">
              <a:off x="7832747" y="41472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72679" y="2669881"/>
            <a:ext cx="383819" cy="1493618"/>
            <a:chOff x="7292450" y="525254"/>
            <a:chExt cx="383819" cy="1493618"/>
          </a:xfrm>
        </p:grpSpPr>
        <p:sp>
          <p:nvSpPr>
            <p:cNvPr id="79" name="Line 9"/>
            <p:cNvSpPr>
              <a:spLocks noChangeShapeType="1"/>
            </p:cNvSpPr>
            <p:nvPr/>
          </p:nvSpPr>
          <p:spPr bwMode="auto">
            <a:xfrm rot="5400000">
              <a:off x="7420632" y="585806"/>
              <a:ext cx="12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0"/>
            <p:cNvSpPr>
              <a:spLocks noChangeShapeType="1"/>
            </p:cNvSpPr>
            <p:nvPr/>
          </p:nvSpPr>
          <p:spPr bwMode="auto">
            <a:xfrm rot="5400000" flipV="1">
              <a:off x="7535183" y="592360"/>
              <a:ext cx="80736" cy="1887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 rot="5400000">
              <a:off x="7420632" y="598913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292450" y="848200"/>
              <a:ext cx="377468" cy="242208"/>
              <a:chOff x="7866748" y="1918151"/>
              <a:chExt cx="377468" cy="242208"/>
            </a:xfrm>
          </p:grpSpPr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 rot="5400000" flipV="1">
              <a:off x="7365502" y="1763033"/>
              <a:ext cx="80736" cy="1887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 rot="5400000">
              <a:off x="7435962" y="1958320"/>
              <a:ext cx="12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298801" y="1090408"/>
              <a:ext cx="377468" cy="242208"/>
              <a:chOff x="7866748" y="1918151"/>
              <a:chExt cx="377468" cy="242208"/>
            </a:xfrm>
          </p:grpSpPr>
          <p:sp>
            <p:nvSpPr>
              <p:cNvPr id="63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292452" y="1332616"/>
              <a:ext cx="377468" cy="242208"/>
              <a:chOff x="7866748" y="1918151"/>
              <a:chExt cx="377468" cy="242208"/>
            </a:xfrm>
          </p:grpSpPr>
          <p:sp>
            <p:nvSpPr>
              <p:cNvPr id="66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292453" y="1574824"/>
              <a:ext cx="377468" cy="242208"/>
              <a:chOff x="7866748" y="1918151"/>
              <a:chExt cx="377468" cy="242208"/>
            </a:xfrm>
          </p:grpSpPr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" name="Straight Arrow Connector 7"/>
          <p:cNvCxnSpPr/>
          <p:nvPr/>
        </p:nvCxnSpPr>
        <p:spPr>
          <a:xfrm>
            <a:off x="8670606" y="2980277"/>
            <a:ext cx="0" cy="105364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245616"/>
              </p:ext>
            </p:extLst>
          </p:nvPr>
        </p:nvGraphicFramePr>
        <p:xfrm>
          <a:off x="8686184" y="3314465"/>
          <a:ext cx="2047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050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184" y="3314465"/>
                        <a:ext cx="2047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369541"/>
              </p:ext>
            </p:extLst>
          </p:nvPr>
        </p:nvGraphicFramePr>
        <p:xfrm>
          <a:off x="7669911" y="4573737"/>
          <a:ext cx="28575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051" name="Equation" r:id="rId8" imgW="177800" imgH="127000" progId="Equation.DSMT4">
                  <p:embed/>
                </p:oleObj>
              </mc:Choice>
              <mc:Fallback>
                <p:oleObj name="Equation" r:id="rId8" imgW="1778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911" y="4573737"/>
                        <a:ext cx="28575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65122"/>
              </p:ext>
            </p:extLst>
          </p:nvPr>
        </p:nvGraphicFramePr>
        <p:xfrm>
          <a:off x="7008284" y="3223155"/>
          <a:ext cx="2841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052" name="Equation" r:id="rId10" imgW="177800" imgH="266700" progId="Equation.DSMT4">
                  <p:embed/>
                </p:oleObj>
              </mc:Choice>
              <mc:Fallback>
                <p:oleObj name="Equation" r:id="rId10" imgW="177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284" y="3223155"/>
                        <a:ext cx="2841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" name="Group 107"/>
          <p:cNvGrpSpPr/>
          <p:nvPr/>
        </p:nvGrpSpPr>
        <p:grpSpPr>
          <a:xfrm>
            <a:off x="7647289" y="2569778"/>
            <a:ext cx="959619" cy="100509"/>
            <a:chOff x="6999640" y="425151"/>
            <a:chExt cx="959619" cy="100509"/>
          </a:xfrm>
        </p:grpSpPr>
        <p:sp>
          <p:nvSpPr>
            <p:cNvPr id="111" name="Line 5"/>
            <p:cNvSpPr>
              <a:spLocks noChangeShapeType="1"/>
            </p:cNvSpPr>
            <p:nvPr/>
          </p:nvSpPr>
          <p:spPr bwMode="auto">
            <a:xfrm rot="5400000">
              <a:off x="7479450" y="45849"/>
              <a:ext cx="0" cy="9596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5"/>
            <p:cNvSpPr>
              <a:spLocks noChangeShapeType="1"/>
            </p:cNvSpPr>
            <p:nvPr/>
          </p:nvSpPr>
          <p:spPr bwMode="auto">
            <a:xfrm rot="5400000">
              <a:off x="7066506" y="414724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5"/>
            <p:cNvSpPr>
              <a:spLocks noChangeShapeType="1"/>
            </p:cNvSpPr>
            <p:nvPr/>
          </p:nvSpPr>
          <p:spPr bwMode="auto">
            <a:xfrm rot="5400000">
              <a:off x="7223147" y="41472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375547" y="41472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 rot="5400000">
              <a:off x="7527947" y="41472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5"/>
            <p:cNvSpPr>
              <a:spLocks noChangeShapeType="1"/>
            </p:cNvSpPr>
            <p:nvPr/>
          </p:nvSpPr>
          <p:spPr bwMode="auto">
            <a:xfrm rot="5400000">
              <a:off x="7680347" y="41472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5400000">
              <a:off x="7832747" y="414725"/>
              <a:ext cx="100508" cy="12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869238" y="2670287"/>
            <a:ext cx="383819" cy="1493618"/>
            <a:chOff x="7292450" y="525254"/>
            <a:chExt cx="383819" cy="1493618"/>
          </a:xfrm>
        </p:grpSpPr>
        <p:sp>
          <p:nvSpPr>
            <p:cNvPr id="120" name="Line 9"/>
            <p:cNvSpPr>
              <a:spLocks noChangeShapeType="1"/>
            </p:cNvSpPr>
            <p:nvPr/>
          </p:nvSpPr>
          <p:spPr bwMode="auto">
            <a:xfrm rot="5400000">
              <a:off x="7420632" y="585806"/>
              <a:ext cx="12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0"/>
            <p:cNvSpPr>
              <a:spLocks noChangeShapeType="1"/>
            </p:cNvSpPr>
            <p:nvPr/>
          </p:nvSpPr>
          <p:spPr bwMode="auto">
            <a:xfrm rot="5400000" flipV="1">
              <a:off x="7535183" y="592360"/>
              <a:ext cx="80736" cy="1887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1"/>
            <p:cNvSpPr>
              <a:spLocks noChangeShapeType="1"/>
            </p:cNvSpPr>
            <p:nvPr/>
          </p:nvSpPr>
          <p:spPr bwMode="auto">
            <a:xfrm rot="5400000">
              <a:off x="7420632" y="598913"/>
              <a:ext cx="121104" cy="377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292450" y="848200"/>
              <a:ext cx="377468" cy="242208"/>
              <a:chOff x="7866748" y="1918151"/>
              <a:chExt cx="377468" cy="242208"/>
            </a:xfrm>
          </p:grpSpPr>
          <p:sp>
            <p:nvSpPr>
              <p:cNvPr id="135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" name="Line 14"/>
            <p:cNvSpPr>
              <a:spLocks noChangeShapeType="1"/>
            </p:cNvSpPr>
            <p:nvPr/>
          </p:nvSpPr>
          <p:spPr bwMode="auto">
            <a:xfrm rot="5400000" flipV="1">
              <a:off x="7365502" y="1763033"/>
              <a:ext cx="80736" cy="1887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5"/>
            <p:cNvSpPr>
              <a:spLocks noChangeShapeType="1"/>
            </p:cNvSpPr>
            <p:nvPr/>
          </p:nvSpPr>
          <p:spPr bwMode="auto">
            <a:xfrm rot="5400000">
              <a:off x="7435962" y="1958320"/>
              <a:ext cx="12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298801" y="1090408"/>
              <a:ext cx="377468" cy="242208"/>
              <a:chOff x="7866748" y="1918151"/>
              <a:chExt cx="377468" cy="242208"/>
            </a:xfrm>
          </p:grpSpPr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7292452" y="1332616"/>
              <a:ext cx="377468" cy="242208"/>
              <a:chOff x="7866748" y="1918151"/>
              <a:chExt cx="377468" cy="242208"/>
            </a:xfrm>
          </p:grpSpPr>
          <p:sp>
            <p:nvSpPr>
              <p:cNvPr id="131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7292453" y="1574824"/>
              <a:ext cx="377468" cy="242208"/>
              <a:chOff x="7866748" y="1918151"/>
              <a:chExt cx="377468" cy="242208"/>
            </a:xfrm>
          </p:grpSpPr>
          <p:sp>
            <p:nvSpPr>
              <p:cNvPr id="129" name="Line 12"/>
              <p:cNvSpPr>
                <a:spLocks noChangeShapeType="1"/>
              </p:cNvSpPr>
              <p:nvPr/>
            </p:nvSpPr>
            <p:spPr bwMode="auto">
              <a:xfrm rot="5400000" flipH="1">
                <a:off x="7994930" y="1789969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13"/>
              <p:cNvSpPr>
                <a:spLocks noChangeShapeType="1"/>
              </p:cNvSpPr>
              <p:nvPr/>
            </p:nvSpPr>
            <p:spPr bwMode="auto">
              <a:xfrm rot="5400000">
                <a:off x="7994930" y="1911073"/>
                <a:ext cx="121104" cy="377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144225"/>
              </p:ext>
            </p:extLst>
          </p:nvPr>
        </p:nvGraphicFramePr>
        <p:xfrm>
          <a:off x="8241772" y="3258080"/>
          <a:ext cx="2841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053" name="Equation" r:id="rId12" imgW="177800" imgH="266700" progId="Equation.DSMT4">
                  <p:embed/>
                </p:oleObj>
              </mc:Choice>
              <mc:Fallback>
                <p:oleObj name="Equation" r:id="rId12" imgW="177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772" y="3258080"/>
                        <a:ext cx="2841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218FED88-5D18-7041-8BD6-CB5732FF717B}"/>
              </a:ext>
            </a:extLst>
          </p:cNvPr>
          <p:cNvSpPr txBox="1"/>
          <p:nvPr/>
        </p:nvSpPr>
        <p:spPr>
          <a:xfrm>
            <a:off x="286256" y="530216"/>
            <a:ext cx="6792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</a:t>
            </a:r>
            <a:r>
              <a:rPr lang="en-US" sz="2000" dirty="0">
                <a:latin typeface="Times New Roman"/>
                <a:cs typeface="Times New Roman"/>
              </a:rPr>
              <a:t>What happens if you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double the spring’s length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?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87445E8-F410-CC41-B4E2-7734F9821B13}"/>
              </a:ext>
            </a:extLst>
          </p:cNvPr>
          <p:cNvSpPr txBox="1"/>
          <p:nvPr/>
        </p:nvSpPr>
        <p:spPr>
          <a:xfrm>
            <a:off x="730067" y="1053215"/>
            <a:ext cx="656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pple Chancery"/>
                <a:cs typeface="Apple Chancery"/>
              </a:rPr>
              <a:t>Playing off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the reasoning from above, the spring constant would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halve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. 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35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20.)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8588" y="121195"/>
            <a:ext cx="665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2: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simple pendulum </a:t>
            </a:r>
            <a:r>
              <a:rPr lang="en-US" sz="2000" dirty="0">
                <a:latin typeface="Times New Roman"/>
                <a:cs typeface="Times New Roman"/>
              </a:rPr>
              <a:t>of length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observed as shown to the right.  What is its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period of motion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5231" y="981754"/>
            <a:ext cx="7591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If we can </a:t>
            </a:r>
            <a:r>
              <a:rPr lang="en-US" sz="2000" dirty="0">
                <a:latin typeface="Times New Roman"/>
                <a:cs typeface="Times New Roman"/>
              </a:rPr>
              <a:t>show that this system’s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N.S.L. expression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conforms to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simple harmonic motion</a:t>
            </a:r>
            <a:r>
              <a:rPr lang="en-US" sz="2000" dirty="0">
                <a:latin typeface="Times New Roman"/>
                <a:cs typeface="Times New Roman"/>
              </a:rPr>
              <a:t>, we have it.  As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motion is rotational</a:t>
            </a:r>
            <a:r>
              <a:rPr lang="en-US" sz="2000" dirty="0">
                <a:latin typeface="Times New Roman"/>
                <a:cs typeface="Times New Roman"/>
              </a:rPr>
              <a:t>, we need to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sum torques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about </a:t>
            </a:r>
            <a:r>
              <a:rPr lang="en-US" sz="2000" dirty="0"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pivot point.  </a:t>
            </a:r>
            <a:r>
              <a:rPr lang="en-US" sz="2000" dirty="0"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torque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due to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tension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   </a:t>
            </a:r>
            <a:r>
              <a:rPr lang="en-US" sz="2000" dirty="0">
                <a:latin typeface="Times New Roman"/>
                <a:cs typeface="Times New Roman"/>
              </a:rPr>
              <a:t>Noting that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r-perpendicular </a:t>
            </a:r>
            <a:r>
              <a:rPr lang="en-US" sz="2000" dirty="0">
                <a:latin typeface="Times New Roman"/>
                <a:cs typeface="Times New Roman"/>
              </a:rPr>
              <a:t>for gravity is           , we can write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7491412" y="360210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7391400" y="504074"/>
            <a:ext cx="12522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903624"/>
              </p:ext>
            </p:extLst>
          </p:nvPr>
        </p:nvGraphicFramePr>
        <p:xfrm>
          <a:off x="8034337" y="1102257"/>
          <a:ext cx="2111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07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7" y="1102257"/>
                        <a:ext cx="21113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48144"/>
              </p:ext>
            </p:extLst>
          </p:nvPr>
        </p:nvGraphicFramePr>
        <p:xfrm>
          <a:off x="8469812" y="1349375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08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812" y="1349375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5"/>
          <p:cNvSpPr>
            <a:spLocks noChangeShapeType="1"/>
          </p:cNvSpPr>
          <p:nvPr/>
        </p:nvSpPr>
        <p:spPr bwMode="auto">
          <a:xfrm flipH="1">
            <a:off x="767238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H="1">
            <a:off x="7853362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H="1">
            <a:off x="803433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H="1">
            <a:off x="8215312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H="1">
            <a:off x="839628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>
            <a:off x="8007849" y="500296"/>
            <a:ext cx="671512" cy="19044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630980" y="2404705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542722"/>
              </p:ext>
            </p:extLst>
          </p:nvPr>
        </p:nvGraphicFramePr>
        <p:xfrm>
          <a:off x="8769350" y="2411413"/>
          <a:ext cx="25241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09" name="Equation" r:id="rId8" imgW="165100" imgH="127000" progId="Equation.DSMT4">
                  <p:embed/>
                </p:oleObj>
              </mc:Choice>
              <mc:Fallback>
                <p:oleObj name="Equation" r:id="rId8" imgW="165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9350" y="2411413"/>
                        <a:ext cx="252413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8007849" y="504074"/>
            <a:ext cx="0" cy="180951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01000" y="1075267"/>
            <a:ext cx="207433" cy="38899"/>
          </a:xfrm>
          <a:custGeom>
            <a:avLst/>
            <a:gdLst>
              <a:gd name="connsiteX0" fmla="*/ 0 w 207433"/>
              <a:gd name="connsiteY0" fmla="*/ 38100 h 38899"/>
              <a:gd name="connsiteX1" fmla="*/ 101600 w 207433"/>
              <a:gd name="connsiteY1" fmla="*/ 33866 h 38899"/>
              <a:gd name="connsiteX2" fmla="*/ 207433 w 207433"/>
              <a:gd name="connsiteY2" fmla="*/ 0 h 3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33" h="38899">
                <a:moveTo>
                  <a:pt x="0" y="38100"/>
                </a:moveTo>
                <a:cubicBezTo>
                  <a:pt x="33514" y="39158"/>
                  <a:pt x="67028" y="40216"/>
                  <a:pt x="101600" y="33866"/>
                </a:cubicBezTo>
                <a:cubicBezTo>
                  <a:pt x="136172" y="27516"/>
                  <a:pt x="207433" y="0"/>
                  <a:pt x="207433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864945"/>
              </p:ext>
            </p:extLst>
          </p:nvPr>
        </p:nvGraphicFramePr>
        <p:xfrm>
          <a:off x="2243138" y="2442805"/>
          <a:ext cx="3519487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0" name="Equation" r:id="rId10" imgW="2120900" imgH="1282700" progId="Equation.DSMT4">
                  <p:embed/>
                </p:oleObj>
              </mc:Choice>
              <mc:Fallback>
                <p:oleObj name="Equation" r:id="rId10" imgW="2120900" imgH="1282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2442805"/>
                        <a:ext cx="3519487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368625"/>
              </p:ext>
            </p:extLst>
          </p:nvPr>
        </p:nvGraphicFramePr>
        <p:xfrm>
          <a:off x="4660105" y="1954356"/>
          <a:ext cx="7159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1" name="Equation" r:id="rId12" imgW="431800" imgH="177800" progId="Equation.DSMT4">
                  <p:embed/>
                </p:oleObj>
              </mc:Choice>
              <mc:Fallback>
                <p:oleObj name="Equation" r:id="rId12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105" y="1954356"/>
                        <a:ext cx="71596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07591" y="4741616"/>
            <a:ext cx="835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This isn’t quite </a:t>
            </a:r>
            <a:r>
              <a:rPr lang="en-US" sz="2000" dirty="0">
                <a:latin typeface="Times New Roman"/>
                <a:cs typeface="Times New Roman"/>
              </a:rPr>
              <a:t>the right form, but if we take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small angle approximation</a:t>
            </a:r>
            <a:r>
              <a:rPr lang="en-US" sz="2000" dirty="0">
                <a:latin typeface="Times New Roman"/>
                <a:cs typeface="Times New Roman"/>
              </a:rPr>
              <a:t>, we find that for                           and we can write: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02480"/>
              </p:ext>
            </p:extLst>
          </p:nvPr>
        </p:nvGraphicFramePr>
        <p:xfrm>
          <a:off x="1846263" y="5105400"/>
          <a:ext cx="16430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2" name="Equation" r:id="rId14" imgW="990600" imgH="190500" progId="Equation.DSMT4">
                  <p:embed/>
                </p:oleObj>
              </mc:Choice>
              <mc:Fallback>
                <p:oleObj name="Equation" r:id="rId14" imgW="990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5105400"/>
                        <a:ext cx="164306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010290"/>
              </p:ext>
            </p:extLst>
          </p:nvPr>
        </p:nvGraphicFramePr>
        <p:xfrm>
          <a:off x="3753643" y="5538788"/>
          <a:ext cx="16859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3" name="Equation" r:id="rId16" imgW="1016000" imgH="444500" progId="Equation.DSMT4">
                  <p:embed/>
                </p:oleObj>
              </mc:Choice>
              <mc:Fallback>
                <p:oleObj name="Equation" r:id="rId16" imgW="1016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3643" y="5538788"/>
                        <a:ext cx="16859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Connector 59"/>
          <p:cNvCxnSpPr/>
          <p:nvPr/>
        </p:nvCxnSpPr>
        <p:spPr>
          <a:xfrm flipV="1">
            <a:off x="3086100" y="290830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762500" y="341630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563143" y="290830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099843" y="3416300"/>
            <a:ext cx="97632" cy="13017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425265" y="3962757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488237" y="4089757"/>
            <a:ext cx="0" cy="6127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7491412" y="2651126"/>
            <a:ext cx="0" cy="176149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7075350" y="2916738"/>
            <a:ext cx="412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18787"/>
              </p:ext>
            </p:extLst>
          </p:nvPr>
        </p:nvGraphicFramePr>
        <p:xfrm>
          <a:off x="7722658" y="3375024"/>
          <a:ext cx="10636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4" name="Equation" r:id="rId18" imgW="698500" imgH="203200" progId="Equation.DSMT4">
                  <p:embed/>
                </p:oleObj>
              </mc:Choice>
              <mc:Fallback>
                <p:oleObj name="Equation" r:id="rId18" imgW="698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2658" y="3375024"/>
                        <a:ext cx="106362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12936"/>
              </p:ext>
            </p:extLst>
          </p:nvPr>
        </p:nvGraphicFramePr>
        <p:xfrm>
          <a:off x="6977590" y="2838807"/>
          <a:ext cx="134937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5" name="Equation" r:id="rId20" imgW="88900" imgH="114300" progId="Equation.DSMT4">
                  <p:embed/>
                </p:oleObj>
              </mc:Choice>
              <mc:Fallback>
                <p:oleObj name="Equation" r:id="rId20" imgW="889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590" y="2838807"/>
                        <a:ext cx="134937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092385"/>
              </p:ext>
            </p:extLst>
          </p:nvPr>
        </p:nvGraphicFramePr>
        <p:xfrm>
          <a:off x="6682315" y="2744155"/>
          <a:ext cx="295275" cy="25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6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2315" y="2744155"/>
                        <a:ext cx="295275" cy="251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55334"/>
              </p:ext>
            </p:extLst>
          </p:nvPr>
        </p:nvGraphicFramePr>
        <p:xfrm>
          <a:off x="7546975" y="4286250"/>
          <a:ext cx="3698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7" name="Equation" r:id="rId24" imgW="241300" imgH="165100" progId="Equation.DSMT4">
                  <p:embed/>
                </p:oleObj>
              </mc:Choice>
              <mc:Fallback>
                <p:oleObj name="Equation" r:id="rId24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286250"/>
                        <a:ext cx="36988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 rot="1249353">
            <a:off x="7186612" y="3042201"/>
            <a:ext cx="609600" cy="393700"/>
          </a:xfrm>
          <a:custGeom>
            <a:avLst/>
            <a:gdLst>
              <a:gd name="connsiteX0" fmla="*/ 0 w 609600"/>
              <a:gd name="connsiteY0" fmla="*/ 0 h 393700"/>
              <a:gd name="connsiteX1" fmla="*/ 520700 w 609600"/>
              <a:gd name="connsiteY1" fmla="*/ 177800 h 393700"/>
              <a:gd name="connsiteX2" fmla="*/ 342900 w 609600"/>
              <a:gd name="connsiteY2" fmla="*/ 254000 h 393700"/>
              <a:gd name="connsiteX3" fmla="*/ 609600 w 609600"/>
              <a:gd name="connsiteY3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393700">
                <a:moveTo>
                  <a:pt x="0" y="0"/>
                </a:moveTo>
                <a:cubicBezTo>
                  <a:pt x="231775" y="67733"/>
                  <a:pt x="463550" y="135467"/>
                  <a:pt x="520700" y="177800"/>
                </a:cubicBezTo>
                <a:cubicBezTo>
                  <a:pt x="577850" y="220133"/>
                  <a:pt x="328083" y="218017"/>
                  <a:pt x="342900" y="254000"/>
                </a:cubicBezTo>
                <a:cubicBezTo>
                  <a:pt x="357717" y="289983"/>
                  <a:pt x="609600" y="393700"/>
                  <a:pt x="609600" y="393700"/>
                </a:cubicBezTo>
              </a:path>
            </a:pathLst>
          </a:cu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8697057" y="2528014"/>
            <a:ext cx="0" cy="6127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8495445" y="1892300"/>
            <a:ext cx="187092" cy="5124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27768"/>
              </p:ext>
            </p:extLst>
          </p:nvPr>
        </p:nvGraphicFramePr>
        <p:xfrm>
          <a:off x="8746868" y="2959100"/>
          <a:ext cx="3698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8" name="Equation" r:id="rId26" imgW="241300" imgH="165100" progId="Equation.DSMT4">
                  <p:embed/>
                </p:oleObj>
              </mc:Choice>
              <mc:Fallback>
                <p:oleObj name="Equation" r:id="rId26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868" y="2959100"/>
                        <a:ext cx="36988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054712" y="2959100"/>
            <a:ext cx="390731" cy="10036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654560"/>
              </p:ext>
            </p:extLst>
          </p:nvPr>
        </p:nvGraphicFramePr>
        <p:xfrm>
          <a:off x="6977590" y="3296443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9" name="Equation" r:id="rId27" imgW="139700" imgH="152400" progId="Equation.DSMT4">
                  <p:embed/>
                </p:oleObj>
              </mc:Choice>
              <mc:Fallback>
                <p:oleObj name="Equation" r:id="rId27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590" y="3296443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57069"/>
              </p:ext>
            </p:extLst>
          </p:nvPr>
        </p:nvGraphicFramePr>
        <p:xfrm>
          <a:off x="8288336" y="2018649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20" name="Equation" r:id="rId28" imgW="139700" imgH="152400" progId="Equation.DSMT4">
                  <p:embed/>
                </p:oleObj>
              </mc:Choice>
              <mc:Fallback>
                <p:oleObj name="Equation" r:id="rId28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336" y="2018649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5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  <p:bldP spid="30" grpId="0" animBg="1"/>
      <p:bldP spid="40" grpId="0" animBg="1"/>
      <p:bldP spid="41" grpId="0" animBg="1"/>
      <p:bldP spid="12" grpId="0" animBg="1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45954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20b.)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2505" y="993064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Minor Note: </a:t>
            </a:r>
            <a:r>
              <a:rPr lang="en-US" sz="2000" dirty="0">
                <a:latin typeface="Times New Roman"/>
                <a:cs typeface="Times New Roman"/>
              </a:rPr>
              <a:t>How do we know that the                            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9148" y="1853623"/>
            <a:ext cx="759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Taylor expansion </a:t>
            </a:r>
            <a:r>
              <a:rPr lang="en-US" sz="2000" dirty="0">
                <a:latin typeface="Times New Roman"/>
                <a:cs typeface="Times New Roman"/>
              </a:rPr>
              <a:t>for a sine function is: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26753"/>
              </p:ext>
            </p:extLst>
          </p:nvPr>
        </p:nvGraphicFramePr>
        <p:xfrm>
          <a:off x="2429430" y="2413332"/>
          <a:ext cx="29083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310" name="Equation" r:id="rId4" imgW="1752600" imgH="419100" progId="Equation.DSMT4">
                  <p:embed/>
                </p:oleObj>
              </mc:Choice>
              <mc:Fallback>
                <p:oleObj name="Equation" r:id="rId4" imgW="1752600" imgH="419100" progId="Equation.DSMT4">
                  <p:embed/>
                  <p:pic>
                    <p:nvPicPr>
                      <p:cNvPr id="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430" y="2413332"/>
                        <a:ext cx="29083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">
            <a:extLst>
              <a:ext uri="{FF2B5EF4-FFF2-40B4-BE49-F238E27FC236}">
                <a16:creationId xmlns:a16="http://schemas.microsoft.com/office/drawing/2014/main" id="{81504143-9841-FB42-B88C-879672A44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82924"/>
              </p:ext>
            </p:extLst>
          </p:nvPr>
        </p:nvGraphicFramePr>
        <p:xfrm>
          <a:off x="5045686" y="1105113"/>
          <a:ext cx="17700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311" name="Equation" r:id="rId6" imgW="1066800" imgH="177800" progId="Equation.DSMT4">
                  <p:embed/>
                </p:oleObj>
              </mc:Choice>
              <mc:Fallback>
                <p:oleObj name="Equation" r:id="rId6" imgW="1066800" imgH="177800" progId="Equation.DSMT4">
                  <p:embed/>
                  <p:pic>
                    <p:nvPicPr>
                      <p:cNvPr id="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686" y="1105113"/>
                        <a:ext cx="1770062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56F80F2-B1C0-0C4A-8170-46809892017F}"/>
              </a:ext>
            </a:extLst>
          </p:cNvPr>
          <p:cNvSpPr txBox="1"/>
          <p:nvPr/>
        </p:nvSpPr>
        <p:spPr>
          <a:xfrm>
            <a:off x="559148" y="3324435"/>
            <a:ext cx="759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which suggests that for small angles,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2" name="Object 6">
            <a:extLst>
              <a:ext uri="{FF2B5EF4-FFF2-40B4-BE49-F238E27FC236}">
                <a16:creationId xmlns:a16="http://schemas.microsoft.com/office/drawing/2014/main" id="{9DEEEAE5-F48E-F24C-8E8D-06ECAD92E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393659"/>
              </p:ext>
            </p:extLst>
          </p:nvPr>
        </p:nvGraphicFramePr>
        <p:xfrm>
          <a:off x="4408655" y="3382611"/>
          <a:ext cx="103187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312" name="Equation" r:id="rId8" imgW="622300" imgH="177800" progId="Equation.DSMT4">
                  <p:embed/>
                </p:oleObj>
              </mc:Choice>
              <mc:Fallback>
                <p:oleObj name="Equation" r:id="rId8" imgW="622300" imgH="177800" progId="Equation.DSMT4">
                  <p:embed/>
                  <p:pic>
                    <p:nvPicPr>
                      <p:cNvPr id="64" name="Object 6">
                        <a:extLst>
                          <a:ext uri="{FF2B5EF4-FFF2-40B4-BE49-F238E27FC236}">
                            <a16:creationId xmlns:a16="http://schemas.microsoft.com/office/drawing/2014/main" id="{81504143-9841-FB42-B88C-879672A44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655" y="3382611"/>
                        <a:ext cx="1031875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4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21.)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7931" y="413547"/>
            <a:ext cx="751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With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7491412" y="360210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7391400" y="504074"/>
            <a:ext cx="12522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194222"/>
              </p:ext>
            </p:extLst>
          </p:nvPr>
        </p:nvGraphicFramePr>
        <p:xfrm>
          <a:off x="8034337" y="1102257"/>
          <a:ext cx="2111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567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7" y="1102257"/>
                        <a:ext cx="21113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10958"/>
              </p:ext>
            </p:extLst>
          </p:nvPr>
        </p:nvGraphicFramePr>
        <p:xfrm>
          <a:off x="8495445" y="1584325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568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5445" y="1584325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5"/>
          <p:cNvSpPr>
            <a:spLocks noChangeShapeType="1"/>
          </p:cNvSpPr>
          <p:nvPr/>
        </p:nvSpPr>
        <p:spPr bwMode="auto">
          <a:xfrm flipH="1">
            <a:off x="767238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H="1">
            <a:off x="7853362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H="1">
            <a:off x="803433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H="1">
            <a:off x="8215312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H="1">
            <a:off x="839628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>
            <a:off x="8007849" y="500296"/>
            <a:ext cx="671512" cy="19044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630980" y="2404705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87103"/>
              </p:ext>
            </p:extLst>
          </p:nvPr>
        </p:nvGraphicFramePr>
        <p:xfrm>
          <a:off x="8769350" y="2411413"/>
          <a:ext cx="25241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569" name="Equation" r:id="rId8" imgW="165100" imgH="127000" progId="Equation.DSMT4">
                  <p:embed/>
                </p:oleObj>
              </mc:Choice>
              <mc:Fallback>
                <p:oleObj name="Equation" r:id="rId8" imgW="165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9350" y="2411413"/>
                        <a:ext cx="252413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8007849" y="504074"/>
            <a:ext cx="0" cy="180951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01000" y="1075267"/>
            <a:ext cx="207433" cy="38899"/>
          </a:xfrm>
          <a:custGeom>
            <a:avLst/>
            <a:gdLst>
              <a:gd name="connsiteX0" fmla="*/ 0 w 207433"/>
              <a:gd name="connsiteY0" fmla="*/ 38100 h 38899"/>
              <a:gd name="connsiteX1" fmla="*/ 101600 w 207433"/>
              <a:gd name="connsiteY1" fmla="*/ 33866 h 38899"/>
              <a:gd name="connsiteX2" fmla="*/ 207433 w 207433"/>
              <a:gd name="connsiteY2" fmla="*/ 0 h 3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33" h="38899">
                <a:moveTo>
                  <a:pt x="0" y="38100"/>
                </a:moveTo>
                <a:cubicBezTo>
                  <a:pt x="33514" y="39158"/>
                  <a:pt x="67028" y="40216"/>
                  <a:pt x="101600" y="33866"/>
                </a:cubicBezTo>
                <a:cubicBezTo>
                  <a:pt x="136172" y="27516"/>
                  <a:pt x="207433" y="0"/>
                  <a:pt x="207433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7385"/>
              </p:ext>
            </p:extLst>
          </p:nvPr>
        </p:nvGraphicFramePr>
        <p:xfrm>
          <a:off x="1027906" y="235482"/>
          <a:ext cx="16859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570" name="Equation" r:id="rId10" imgW="1016000" imgH="444500" progId="Equation.DSMT4">
                  <p:embed/>
                </p:oleObj>
              </mc:Choice>
              <mc:Fallback>
                <p:oleObj name="Equation" r:id="rId10" imgW="1016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6" y="235482"/>
                        <a:ext cx="16859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37931" y="1033105"/>
            <a:ext cx="715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We can see we are dealing with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simple harmonic motion</a:t>
            </a:r>
            <a:r>
              <a:rPr lang="en-US" sz="2000" dirty="0">
                <a:latin typeface="Times New Roman"/>
                <a:cs typeface="Times New Roman"/>
              </a:rPr>
              <a:t>, which means: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52896"/>
              </p:ext>
            </p:extLst>
          </p:nvPr>
        </p:nvGraphicFramePr>
        <p:xfrm>
          <a:off x="3041650" y="1456968"/>
          <a:ext cx="11572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571" name="Equation" r:id="rId12" imgW="698500" imgH="482600" progId="Equation.DSMT4">
                  <p:embed/>
                </p:oleObj>
              </mc:Choice>
              <mc:Fallback>
                <p:oleObj name="Equation" r:id="rId12" imgW="698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456968"/>
                        <a:ext cx="11572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37931" y="2368490"/>
            <a:ext cx="7153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and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65804"/>
              </p:ext>
            </p:extLst>
          </p:nvPr>
        </p:nvGraphicFramePr>
        <p:xfrm>
          <a:off x="3056731" y="2628840"/>
          <a:ext cx="20828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572" name="Equation" r:id="rId14" imgW="1257300" imgH="952500" progId="Equation.DSMT4">
                  <p:embed/>
                </p:oleObj>
              </mc:Choice>
              <mc:Fallback>
                <p:oleObj name="Equation" r:id="rId14" imgW="12573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731" y="2628840"/>
                        <a:ext cx="20828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373649" y="4245095"/>
            <a:ext cx="7153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and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62522"/>
              </p:ext>
            </p:extLst>
          </p:nvPr>
        </p:nvGraphicFramePr>
        <p:xfrm>
          <a:off x="3077368" y="4524495"/>
          <a:ext cx="20621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573" name="Equation" r:id="rId16" imgW="1244600" imgH="838200" progId="Equation.DSMT4">
                  <p:embed/>
                </p:oleObj>
              </mc:Choice>
              <mc:Fallback>
                <p:oleObj name="Equation" r:id="rId16" imgW="12446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368" y="4524495"/>
                        <a:ext cx="206216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37931" y="6072128"/>
            <a:ext cx="751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And wasn’t that fun . . .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05000" y="927100"/>
            <a:ext cx="1752600" cy="711200"/>
          </a:xfrm>
          <a:custGeom>
            <a:avLst/>
            <a:gdLst>
              <a:gd name="connsiteX0" fmla="*/ 0 w 1752600"/>
              <a:gd name="connsiteY0" fmla="*/ 0 h 711200"/>
              <a:gd name="connsiteX1" fmla="*/ 38100 w 1752600"/>
              <a:gd name="connsiteY1" fmla="*/ 317500 h 711200"/>
              <a:gd name="connsiteX2" fmla="*/ 63500 w 1752600"/>
              <a:gd name="connsiteY2" fmla="*/ 469900 h 711200"/>
              <a:gd name="connsiteX3" fmla="*/ 127000 w 1752600"/>
              <a:gd name="connsiteY3" fmla="*/ 520700 h 711200"/>
              <a:gd name="connsiteX4" fmla="*/ 228600 w 1752600"/>
              <a:gd name="connsiteY4" fmla="*/ 520700 h 711200"/>
              <a:gd name="connsiteX5" fmla="*/ 1320800 w 1752600"/>
              <a:gd name="connsiteY5" fmla="*/ 533400 h 711200"/>
              <a:gd name="connsiteX6" fmla="*/ 1562100 w 1752600"/>
              <a:gd name="connsiteY6" fmla="*/ 546100 h 711200"/>
              <a:gd name="connsiteX7" fmla="*/ 1676400 w 1752600"/>
              <a:gd name="connsiteY7" fmla="*/ 622300 h 711200"/>
              <a:gd name="connsiteX8" fmla="*/ 1752600 w 1752600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600" h="711200">
                <a:moveTo>
                  <a:pt x="0" y="0"/>
                </a:moveTo>
                <a:cubicBezTo>
                  <a:pt x="13758" y="119591"/>
                  <a:pt x="27517" y="239183"/>
                  <a:pt x="38100" y="317500"/>
                </a:cubicBezTo>
                <a:cubicBezTo>
                  <a:pt x="48683" y="395817"/>
                  <a:pt x="48683" y="436033"/>
                  <a:pt x="63500" y="469900"/>
                </a:cubicBezTo>
                <a:cubicBezTo>
                  <a:pt x="78317" y="503767"/>
                  <a:pt x="99483" y="512233"/>
                  <a:pt x="127000" y="520700"/>
                </a:cubicBezTo>
                <a:cubicBezTo>
                  <a:pt x="154517" y="529167"/>
                  <a:pt x="228600" y="520700"/>
                  <a:pt x="228600" y="520700"/>
                </a:cubicBezTo>
                <a:lnTo>
                  <a:pt x="1320800" y="533400"/>
                </a:lnTo>
                <a:cubicBezTo>
                  <a:pt x="1543050" y="537633"/>
                  <a:pt x="1502833" y="531283"/>
                  <a:pt x="1562100" y="546100"/>
                </a:cubicBezTo>
                <a:cubicBezTo>
                  <a:pt x="1621367" y="560917"/>
                  <a:pt x="1644650" y="594783"/>
                  <a:pt x="1676400" y="622300"/>
                </a:cubicBezTo>
                <a:cubicBezTo>
                  <a:pt x="1708150" y="649817"/>
                  <a:pt x="1752600" y="711200"/>
                  <a:pt x="1752600" y="711200"/>
                </a:cubicBezTo>
              </a:path>
            </a:pathLst>
          </a:cu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/>
      <p:bldP spid="71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22.)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8588" y="121195"/>
            <a:ext cx="665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3: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physical pendulum </a:t>
            </a:r>
            <a:r>
              <a:rPr lang="en-US" sz="2000" dirty="0">
                <a:latin typeface="Times New Roman"/>
                <a:cs typeface="Times New Roman"/>
              </a:rPr>
              <a:t>of length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takes the form of a beam pinned at one end as shown to the right.  What is its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period of motion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5231" y="1259968"/>
            <a:ext cx="751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Again, starting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with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N.S.L.: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7491412" y="360210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7391400" y="504074"/>
            <a:ext cx="12522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63287"/>
              </p:ext>
            </p:extLst>
          </p:nvPr>
        </p:nvGraphicFramePr>
        <p:xfrm>
          <a:off x="8034337" y="1102257"/>
          <a:ext cx="2111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7" y="1102257"/>
                        <a:ext cx="21113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83609"/>
              </p:ext>
            </p:extLst>
          </p:nvPr>
        </p:nvGraphicFramePr>
        <p:xfrm>
          <a:off x="8469812" y="1349375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812" y="1349375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5"/>
          <p:cNvSpPr>
            <a:spLocks noChangeShapeType="1"/>
          </p:cNvSpPr>
          <p:nvPr/>
        </p:nvSpPr>
        <p:spPr bwMode="auto">
          <a:xfrm flipH="1">
            <a:off x="767238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H="1">
            <a:off x="7853362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H="1">
            <a:off x="803433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H="1">
            <a:off x="8215312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H="1">
            <a:off x="839628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8007849" y="504074"/>
            <a:ext cx="0" cy="180951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01000" y="1075267"/>
            <a:ext cx="207433" cy="38899"/>
          </a:xfrm>
          <a:custGeom>
            <a:avLst/>
            <a:gdLst>
              <a:gd name="connsiteX0" fmla="*/ 0 w 207433"/>
              <a:gd name="connsiteY0" fmla="*/ 38100 h 38899"/>
              <a:gd name="connsiteX1" fmla="*/ 101600 w 207433"/>
              <a:gd name="connsiteY1" fmla="*/ 33866 h 38899"/>
              <a:gd name="connsiteX2" fmla="*/ 207433 w 207433"/>
              <a:gd name="connsiteY2" fmla="*/ 0 h 3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33" h="38899">
                <a:moveTo>
                  <a:pt x="0" y="38100"/>
                </a:moveTo>
                <a:cubicBezTo>
                  <a:pt x="33514" y="39158"/>
                  <a:pt x="67028" y="40216"/>
                  <a:pt x="101600" y="33866"/>
                </a:cubicBezTo>
                <a:cubicBezTo>
                  <a:pt x="136172" y="27516"/>
                  <a:pt x="207433" y="0"/>
                  <a:pt x="207433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873160"/>
              </p:ext>
            </p:extLst>
          </p:nvPr>
        </p:nvGraphicFramePr>
        <p:xfrm>
          <a:off x="1154113" y="1809750"/>
          <a:ext cx="3794125" cy="248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" name="Equation" r:id="rId8" imgW="2286000" imgH="1485900" progId="Equation.DSMT4">
                  <p:embed/>
                </p:oleObj>
              </mc:Choice>
              <mc:Fallback>
                <p:oleObj name="Equation" r:id="rId8" imgW="2286000" imgH="148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809750"/>
                        <a:ext cx="3794125" cy="248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07591" y="4741616"/>
            <a:ext cx="8509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Again, this isn’t quite </a:t>
            </a:r>
            <a:r>
              <a:rPr lang="en-US" sz="2000" dirty="0">
                <a:latin typeface="Times New Roman"/>
                <a:cs typeface="Times New Roman"/>
              </a:rPr>
              <a:t>the right form, but if we take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small angle approximation</a:t>
            </a:r>
            <a:r>
              <a:rPr lang="en-US" sz="2000" dirty="0">
                <a:latin typeface="Times New Roman"/>
                <a:cs typeface="Times New Roman"/>
              </a:rPr>
              <a:t>, we find that for                           and we can write: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708402"/>
              </p:ext>
            </p:extLst>
          </p:nvPr>
        </p:nvGraphicFramePr>
        <p:xfrm>
          <a:off x="2209006" y="5105400"/>
          <a:ext cx="16430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" name="Equation" r:id="rId10" imgW="990600" imgH="190500" progId="Equation.DSMT4">
                  <p:embed/>
                </p:oleObj>
              </mc:Choice>
              <mc:Fallback>
                <p:oleObj name="Equation" r:id="rId10" imgW="990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006" y="5105400"/>
                        <a:ext cx="164306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418164"/>
              </p:ext>
            </p:extLst>
          </p:nvPr>
        </p:nvGraphicFramePr>
        <p:xfrm>
          <a:off x="3321050" y="5538788"/>
          <a:ext cx="18335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" name="Equation" r:id="rId12" imgW="1104900" imgH="444500" progId="Equation.DSMT4">
                  <p:embed/>
                </p:oleObj>
              </mc:Choice>
              <mc:Fallback>
                <p:oleObj name="Equation" r:id="rId12" imgW="1104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5538788"/>
                        <a:ext cx="183356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Connector 59"/>
          <p:cNvCxnSpPr/>
          <p:nvPr/>
        </p:nvCxnSpPr>
        <p:spPr>
          <a:xfrm flipV="1">
            <a:off x="1981993" y="241927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874293" y="310507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35236" y="224147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237036" y="3092370"/>
            <a:ext cx="97632" cy="13017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754909"/>
              </p:ext>
            </p:extLst>
          </p:nvPr>
        </p:nvGraphicFramePr>
        <p:xfrm>
          <a:off x="8188324" y="2181632"/>
          <a:ext cx="3698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" name="Equation" r:id="rId14" imgW="241300" imgH="165100" progId="Equation.DSMT4">
                  <p:embed/>
                </p:oleObj>
              </mc:Choice>
              <mc:Fallback>
                <p:oleObj name="Equation" r:id="rId14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4" y="2181632"/>
                        <a:ext cx="36988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 rot="4182833">
            <a:off x="7343782" y="1442538"/>
            <a:ext cx="2034541" cy="8660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ck Arc 5"/>
          <p:cNvSpPr/>
          <p:nvPr/>
        </p:nvSpPr>
        <p:spPr>
          <a:xfrm rot="10800000">
            <a:off x="7904163" y="416641"/>
            <a:ext cx="206375" cy="200025"/>
          </a:xfrm>
          <a:prstGeom prst="blockArc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8366856" y="1495692"/>
            <a:ext cx="0" cy="6127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620541" y="1549400"/>
            <a:ext cx="2123548" cy="2051406"/>
            <a:chOff x="6682315" y="2651126"/>
            <a:chExt cx="2123548" cy="2051406"/>
          </a:xfrm>
        </p:grpSpPr>
        <p:sp>
          <p:nvSpPr>
            <p:cNvPr id="30" name="Oval 29"/>
            <p:cNvSpPr/>
            <p:nvPr/>
          </p:nvSpPr>
          <p:spPr>
            <a:xfrm>
              <a:off x="7425265" y="3962757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7488237" y="4089757"/>
              <a:ext cx="0" cy="6127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7491412" y="2651126"/>
              <a:ext cx="0" cy="1761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7075350" y="2916738"/>
              <a:ext cx="4128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945214"/>
                </p:ext>
              </p:extLst>
            </p:nvPr>
          </p:nvGraphicFramePr>
          <p:xfrm>
            <a:off x="7704138" y="3228975"/>
            <a:ext cx="1101725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6" name="Equation" r:id="rId16" imgW="723900" imgH="393700" progId="Equation.DSMT4">
                    <p:embed/>
                  </p:oleObj>
                </mc:Choice>
                <mc:Fallback>
                  <p:oleObj name="Equation" r:id="rId16" imgW="7239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4138" y="3228975"/>
                          <a:ext cx="1101725" cy="606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463399"/>
                </p:ext>
              </p:extLst>
            </p:nvPr>
          </p:nvGraphicFramePr>
          <p:xfrm>
            <a:off x="6977590" y="2838807"/>
            <a:ext cx="134937" cy="17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7" name="Equation" r:id="rId18" imgW="88900" imgH="114300" progId="Equation.DSMT4">
                    <p:embed/>
                  </p:oleObj>
                </mc:Choice>
                <mc:Fallback>
                  <p:oleObj name="Equation" r:id="rId18" imgW="88900" imgH="114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7590" y="2838807"/>
                          <a:ext cx="134937" cy="176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563840"/>
                </p:ext>
              </p:extLst>
            </p:nvPr>
          </p:nvGraphicFramePr>
          <p:xfrm>
            <a:off x="6682315" y="2744155"/>
            <a:ext cx="295275" cy="251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8" name="Equation" r:id="rId20" imgW="241300" imgH="203200" progId="Equation.DSMT4">
                    <p:embed/>
                  </p:oleObj>
                </mc:Choice>
                <mc:Fallback>
                  <p:oleObj name="Equation" r:id="rId20" imgW="2413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2315" y="2744155"/>
                          <a:ext cx="295275" cy="251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943910"/>
                </p:ext>
              </p:extLst>
            </p:nvPr>
          </p:nvGraphicFramePr>
          <p:xfrm>
            <a:off x="7546975" y="4286250"/>
            <a:ext cx="369888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9" name="Equation" r:id="rId22" imgW="241300" imgH="165100" progId="Equation.DSMT4">
                    <p:embed/>
                  </p:oleObj>
                </mc:Choice>
                <mc:Fallback>
                  <p:oleObj name="Equation" r:id="rId22" imgW="2413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6975" y="4286250"/>
                          <a:ext cx="369888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Freeform 11"/>
            <p:cNvSpPr/>
            <p:nvPr/>
          </p:nvSpPr>
          <p:spPr>
            <a:xfrm rot="1249353">
              <a:off x="7186612" y="3042201"/>
              <a:ext cx="609600" cy="393700"/>
            </a:xfrm>
            <a:custGeom>
              <a:avLst/>
              <a:gdLst>
                <a:gd name="connsiteX0" fmla="*/ 0 w 609600"/>
                <a:gd name="connsiteY0" fmla="*/ 0 h 393700"/>
                <a:gd name="connsiteX1" fmla="*/ 520700 w 609600"/>
                <a:gd name="connsiteY1" fmla="*/ 177800 h 393700"/>
                <a:gd name="connsiteX2" fmla="*/ 342900 w 609600"/>
                <a:gd name="connsiteY2" fmla="*/ 254000 h 393700"/>
                <a:gd name="connsiteX3" fmla="*/ 609600 w 609600"/>
                <a:gd name="connsiteY3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393700">
                  <a:moveTo>
                    <a:pt x="0" y="0"/>
                  </a:moveTo>
                  <a:cubicBezTo>
                    <a:pt x="231775" y="67733"/>
                    <a:pt x="463550" y="135467"/>
                    <a:pt x="520700" y="177800"/>
                  </a:cubicBezTo>
                  <a:cubicBezTo>
                    <a:pt x="577850" y="220133"/>
                    <a:pt x="328083" y="218017"/>
                    <a:pt x="342900" y="254000"/>
                  </a:cubicBezTo>
                  <a:cubicBezTo>
                    <a:pt x="357717" y="289983"/>
                    <a:pt x="609600" y="393700"/>
                    <a:pt x="609600" y="393700"/>
                  </a:cubicBezTo>
                </a:path>
              </a:pathLst>
            </a:custGeom>
            <a:ln w="952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7054712" y="2959100"/>
              <a:ext cx="390731" cy="10036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67403"/>
                </p:ext>
              </p:extLst>
            </p:nvPr>
          </p:nvGraphicFramePr>
          <p:xfrm>
            <a:off x="6870562" y="3187700"/>
            <a:ext cx="3683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0" name="Equation" r:id="rId23" imgW="241300" imgH="292100" progId="Equation.DSMT4">
                    <p:embed/>
                  </p:oleObj>
                </mc:Choice>
                <mc:Fallback>
                  <p:oleObj name="Equation" r:id="rId23" imgW="241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0562" y="3187700"/>
                          <a:ext cx="36830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4174881"/>
                </p:ext>
              </p:extLst>
            </p:nvPr>
          </p:nvGraphicFramePr>
          <p:xfrm>
            <a:off x="7605713" y="3913188"/>
            <a:ext cx="1165225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1" name="Equation" r:id="rId25" imgW="952500" imgH="165100" progId="Equation.DSMT4">
                    <p:embed/>
                  </p:oleObj>
                </mc:Choice>
                <mc:Fallback>
                  <p:oleObj name="Equation" r:id="rId25" imgW="952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5713" y="3913188"/>
                          <a:ext cx="1165225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554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23.)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7931" y="413547"/>
            <a:ext cx="751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With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7491412" y="360210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7391400" y="504074"/>
            <a:ext cx="12522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350677"/>
              </p:ext>
            </p:extLst>
          </p:nvPr>
        </p:nvGraphicFramePr>
        <p:xfrm>
          <a:off x="8034337" y="1102257"/>
          <a:ext cx="2111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76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7" y="1102257"/>
                        <a:ext cx="21113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550805"/>
              </p:ext>
            </p:extLst>
          </p:nvPr>
        </p:nvGraphicFramePr>
        <p:xfrm>
          <a:off x="8495445" y="1584325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77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5445" y="1584325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5"/>
          <p:cNvSpPr>
            <a:spLocks noChangeShapeType="1"/>
          </p:cNvSpPr>
          <p:nvPr/>
        </p:nvSpPr>
        <p:spPr bwMode="auto">
          <a:xfrm flipH="1">
            <a:off x="767238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H="1">
            <a:off x="7853362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H="1">
            <a:off x="803433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H="1">
            <a:off x="8215312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H="1">
            <a:off x="839628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>
            <a:off x="8007849" y="500296"/>
            <a:ext cx="671512" cy="19044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630980" y="2404705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31925"/>
              </p:ext>
            </p:extLst>
          </p:nvPr>
        </p:nvGraphicFramePr>
        <p:xfrm>
          <a:off x="8769350" y="2411413"/>
          <a:ext cx="25241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78" name="Equation" r:id="rId8" imgW="165100" imgH="127000" progId="Equation.DSMT4">
                  <p:embed/>
                </p:oleObj>
              </mc:Choice>
              <mc:Fallback>
                <p:oleObj name="Equation" r:id="rId8" imgW="165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9350" y="2411413"/>
                        <a:ext cx="252413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8007849" y="504074"/>
            <a:ext cx="0" cy="180951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01000" y="1075267"/>
            <a:ext cx="207433" cy="38899"/>
          </a:xfrm>
          <a:custGeom>
            <a:avLst/>
            <a:gdLst>
              <a:gd name="connsiteX0" fmla="*/ 0 w 207433"/>
              <a:gd name="connsiteY0" fmla="*/ 38100 h 38899"/>
              <a:gd name="connsiteX1" fmla="*/ 101600 w 207433"/>
              <a:gd name="connsiteY1" fmla="*/ 33866 h 38899"/>
              <a:gd name="connsiteX2" fmla="*/ 207433 w 207433"/>
              <a:gd name="connsiteY2" fmla="*/ 0 h 3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33" h="38899">
                <a:moveTo>
                  <a:pt x="0" y="38100"/>
                </a:moveTo>
                <a:cubicBezTo>
                  <a:pt x="33514" y="39158"/>
                  <a:pt x="67028" y="40216"/>
                  <a:pt x="101600" y="33866"/>
                </a:cubicBezTo>
                <a:cubicBezTo>
                  <a:pt x="136172" y="27516"/>
                  <a:pt x="207433" y="0"/>
                  <a:pt x="207433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935960"/>
              </p:ext>
            </p:extLst>
          </p:nvPr>
        </p:nvGraphicFramePr>
        <p:xfrm>
          <a:off x="1042988" y="234950"/>
          <a:ext cx="1833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79" name="Equation" r:id="rId10" imgW="1104900" imgH="444500" progId="Equation.DSMT4">
                  <p:embed/>
                </p:oleObj>
              </mc:Choice>
              <mc:Fallback>
                <p:oleObj name="Equation" r:id="rId10" imgW="1104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4950"/>
                        <a:ext cx="18335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37931" y="1033105"/>
            <a:ext cx="715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We can see we are dealing with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simple harmonic motion</a:t>
            </a:r>
            <a:r>
              <a:rPr lang="en-US" sz="2000" dirty="0">
                <a:latin typeface="Times New Roman"/>
                <a:cs typeface="Times New Roman"/>
              </a:rPr>
              <a:t>, which means: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22397"/>
              </p:ext>
            </p:extLst>
          </p:nvPr>
        </p:nvGraphicFramePr>
        <p:xfrm>
          <a:off x="2978150" y="1457325"/>
          <a:ext cx="12842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80" name="Equation" r:id="rId12" imgW="774700" imgH="482600" progId="Equation.DSMT4">
                  <p:embed/>
                </p:oleObj>
              </mc:Choice>
              <mc:Fallback>
                <p:oleObj name="Equation" r:id="rId12" imgW="774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1457325"/>
                        <a:ext cx="12842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37931" y="2368490"/>
            <a:ext cx="7153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and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722042"/>
              </p:ext>
            </p:extLst>
          </p:nvPr>
        </p:nvGraphicFramePr>
        <p:xfrm>
          <a:off x="2994025" y="2628900"/>
          <a:ext cx="2208213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81" name="Equation" r:id="rId14" imgW="1333500" imgH="952500" progId="Equation.DSMT4">
                  <p:embed/>
                </p:oleObj>
              </mc:Choice>
              <mc:Fallback>
                <p:oleObj name="Equation" r:id="rId14" imgW="13335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628900"/>
                        <a:ext cx="2208213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373649" y="4245095"/>
            <a:ext cx="7153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and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63006"/>
              </p:ext>
            </p:extLst>
          </p:nvPr>
        </p:nvGraphicFramePr>
        <p:xfrm>
          <a:off x="3014663" y="4524375"/>
          <a:ext cx="21875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82" name="Equation" r:id="rId16" imgW="1320800" imgH="838200" progId="Equation.DSMT4">
                  <p:embed/>
                </p:oleObj>
              </mc:Choice>
              <mc:Fallback>
                <p:oleObj name="Equation" r:id="rId16" imgW="13208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4524375"/>
                        <a:ext cx="2187575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37931" y="6072128"/>
            <a:ext cx="751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And wasn’t THAT fun . . .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05000" y="927100"/>
            <a:ext cx="1752600" cy="711200"/>
          </a:xfrm>
          <a:custGeom>
            <a:avLst/>
            <a:gdLst>
              <a:gd name="connsiteX0" fmla="*/ 0 w 1752600"/>
              <a:gd name="connsiteY0" fmla="*/ 0 h 711200"/>
              <a:gd name="connsiteX1" fmla="*/ 38100 w 1752600"/>
              <a:gd name="connsiteY1" fmla="*/ 317500 h 711200"/>
              <a:gd name="connsiteX2" fmla="*/ 63500 w 1752600"/>
              <a:gd name="connsiteY2" fmla="*/ 469900 h 711200"/>
              <a:gd name="connsiteX3" fmla="*/ 127000 w 1752600"/>
              <a:gd name="connsiteY3" fmla="*/ 520700 h 711200"/>
              <a:gd name="connsiteX4" fmla="*/ 228600 w 1752600"/>
              <a:gd name="connsiteY4" fmla="*/ 520700 h 711200"/>
              <a:gd name="connsiteX5" fmla="*/ 1320800 w 1752600"/>
              <a:gd name="connsiteY5" fmla="*/ 533400 h 711200"/>
              <a:gd name="connsiteX6" fmla="*/ 1562100 w 1752600"/>
              <a:gd name="connsiteY6" fmla="*/ 546100 h 711200"/>
              <a:gd name="connsiteX7" fmla="*/ 1676400 w 1752600"/>
              <a:gd name="connsiteY7" fmla="*/ 622300 h 711200"/>
              <a:gd name="connsiteX8" fmla="*/ 1752600 w 1752600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600" h="711200">
                <a:moveTo>
                  <a:pt x="0" y="0"/>
                </a:moveTo>
                <a:cubicBezTo>
                  <a:pt x="13758" y="119591"/>
                  <a:pt x="27517" y="239183"/>
                  <a:pt x="38100" y="317500"/>
                </a:cubicBezTo>
                <a:cubicBezTo>
                  <a:pt x="48683" y="395817"/>
                  <a:pt x="48683" y="436033"/>
                  <a:pt x="63500" y="469900"/>
                </a:cubicBezTo>
                <a:cubicBezTo>
                  <a:pt x="78317" y="503767"/>
                  <a:pt x="99483" y="512233"/>
                  <a:pt x="127000" y="520700"/>
                </a:cubicBezTo>
                <a:cubicBezTo>
                  <a:pt x="154517" y="529167"/>
                  <a:pt x="228600" y="520700"/>
                  <a:pt x="228600" y="520700"/>
                </a:cubicBezTo>
                <a:lnTo>
                  <a:pt x="1320800" y="533400"/>
                </a:lnTo>
                <a:cubicBezTo>
                  <a:pt x="1543050" y="537633"/>
                  <a:pt x="1502833" y="531283"/>
                  <a:pt x="1562100" y="546100"/>
                </a:cubicBezTo>
                <a:cubicBezTo>
                  <a:pt x="1621367" y="560917"/>
                  <a:pt x="1644650" y="594783"/>
                  <a:pt x="1676400" y="622300"/>
                </a:cubicBezTo>
                <a:cubicBezTo>
                  <a:pt x="1708150" y="649817"/>
                  <a:pt x="1752600" y="711200"/>
                  <a:pt x="1752600" y="711200"/>
                </a:cubicBezTo>
              </a:path>
            </a:pathLst>
          </a:cu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/>
      <p:bldP spid="71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24.)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8588" y="121195"/>
            <a:ext cx="665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4: </a:t>
            </a:r>
            <a:r>
              <a:rPr lang="en-US" sz="2000" dirty="0">
                <a:latin typeface="Times New Roman"/>
                <a:cs typeface="Times New Roman"/>
              </a:rPr>
              <a:t>An oddball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physical pendulum </a:t>
            </a:r>
            <a:r>
              <a:rPr lang="en-US" sz="2000" dirty="0">
                <a:latin typeface="Times New Roman"/>
                <a:cs typeface="Times New Roman"/>
              </a:rPr>
              <a:t>consists of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disk</a:t>
            </a:r>
            <a:r>
              <a:rPr lang="en-US" sz="2000" dirty="0">
                <a:latin typeface="Times New Roman"/>
                <a:cs typeface="Times New Roman"/>
              </a:rPr>
              <a:t> of mass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 and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 with a wad of mass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.2m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attached at its edge as shown. What is its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period of motion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47505" y="300599"/>
            <a:ext cx="1544095" cy="2309171"/>
            <a:chOff x="7447505" y="300599"/>
            <a:chExt cx="1544095" cy="2309171"/>
          </a:xfrm>
        </p:grpSpPr>
        <p:sp>
          <p:nvSpPr>
            <p:cNvPr id="2" name="Oval 1"/>
            <p:cNvSpPr/>
            <p:nvPr/>
          </p:nvSpPr>
          <p:spPr>
            <a:xfrm>
              <a:off x="7447505" y="488606"/>
              <a:ext cx="1481637" cy="148163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6897450"/>
                </p:ext>
              </p:extLst>
            </p:nvPr>
          </p:nvGraphicFramePr>
          <p:xfrm>
            <a:off x="8504238" y="2263775"/>
            <a:ext cx="487362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82" name="Equation" r:id="rId4" imgW="317500" imgH="203200" progId="Equation.DSMT4">
                    <p:embed/>
                  </p:oleObj>
                </mc:Choice>
                <mc:Fallback>
                  <p:oleObj name="Equation" r:id="rId4" imgW="317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4238" y="2263775"/>
                          <a:ext cx="487362" cy="312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Straight Arrow Connector 64"/>
            <p:cNvCxnSpPr/>
            <p:nvPr/>
          </p:nvCxnSpPr>
          <p:spPr>
            <a:xfrm>
              <a:off x="8472488" y="1996995"/>
              <a:ext cx="0" cy="6127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7907867" y="542174"/>
              <a:ext cx="402797" cy="1809517"/>
              <a:chOff x="8001001" y="504074"/>
              <a:chExt cx="402797" cy="1809517"/>
            </a:xfrm>
          </p:grpSpPr>
          <p:graphicFrame>
            <p:nvGraphicFramePr>
              <p:cNvPr id="3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1332841"/>
                  </p:ext>
                </p:extLst>
              </p:nvPr>
            </p:nvGraphicFramePr>
            <p:xfrm>
              <a:off x="8013067" y="926593"/>
              <a:ext cx="211137" cy="295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5283" name="Equation" r:id="rId6" imgW="127000" imgH="177800" progId="Equation.DSMT4">
                      <p:embed/>
                    </p:oleObj>
                  </mc:Choice>
                  <mc:Fallback>
                    <p:oleObj name="Equation" r:id="rId6" imgW="127000" imgH="177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3067" y="926593"/>
                            <a:ext cx="211137" cy="295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" name="Line 6"/>
              <p:cNvSpPr>
                <a:spLocks noChangeShapeType="1"/>
              </p:cNvSpPr>
              <p:nvPr/>
            </p:nvSpPr>
            <p:spPr bwMode="auto">
              <a:xfrm>
                <a:off x="8007849" y="504074"/>
                <a:ext cx="0" cy="18095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8001001" y="916517"/>
                <a:ext cx="175684" cy="61383"/>
              </a:xfrm>
              <a:custGeom>
                <a:avLst/>
                <a:gdLst>
                  <a:gd name="connsiteX0" fmla="*/ 0 w 207433"/>
                  <a:gd name="connsiteY0" fmla="*/ 38100 h 38899"/>
                  <a:gd name="connsiteX1" fmla="*/ 101600 w 207433"/>
                  <a:gd name="connsiteY1" fmla="*/ 33866 h 38899"/>
                  <a:gd name="connsiteX2" fmla="*/ 207433 w 207433"/>
                  <a:gd name="connsiteY2" fmla="*/ 0 h 38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433" h="38899">
                    <a:moveTo>
                      <a:pt x="0" y="38100"/>
                    </a:moveTo>
                    <a:cubicBezTo>
                      <a:pt x="33514" y="39158"/>
                      <a:pt x="67028" y="40216"/>
                      <a:pt x="101600" y="33866"/>
                    </a:cubicBezTo>
                    <a:cubicBezTo>
                      <a:pt x="136172" y="27516"/>
                      <a:pt x="207433" y="0"/>
                      <a:pt x="207433" y="0"/>
                    </a:cubicBezTo>
                  </a:path>
                </a:pathLst>
              </a:cu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8013067" y="504074"/>
                <a:ext cx="390731" cy="10036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6277682"/>
                  </p:ext>
                </p:extLst>
              </p:nvPr>
            </p:nvGraphicFramePr>
            <p:xfrm>
              <a:off x="8062384" y="508000"/>
              <a:ext cx="252413" cy="231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5284" name="Equation" r:id="rId8" imgW="152400" imgH="139700" progId="Equation.DSMT4">
                      <p:embed/>
                    </p:oleObj>
                  </mc:Choice>
                  <mc:Fallback>
                    <p:oleObj name="Equation" r:id="rId8" imgW="1524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62384" y="508000"/>
                            <a:ext cx="252413" cy="231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9142289"/>
                </p:ext>
              </p:extLst>
            </p:nvPr>
          </p:nvGraphicFramePr>
          <p:xfrm>
            <a:off x="7852464" y="454068"/>
            <a:ext cx="134937" cy="17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85" name="Equation" r:id="rId10" imgW="88900" imgH="114300" progId="Equation.DSMT4">
                    <p:embed/>
                  </p:oleObj>
                </mc:Choice>
                <mc:Fallback>
                  <p:oleObj name="Equation" r:id="rId10" imgW="88900" imgH="114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2464" y="454068"/>
                          <a:ext cx="134937" cy="176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2170148"/>
                </p:ext>
              </p:extLst>
            </p:nvPr>
          </p:nvGraphicFramePr>
          <p:xfrm>
            <a:off x="7596451" y="300599"/>
            <a:ext cx="295275" cy="251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86" name="Equation" r:id="rId12" imgW="241300" imgH="203200" progId="Equation.DSMT4">
                    <p:embed/>
                  </p:oleObj>
                </mc:Choice>
                <mc:Fallback>
                  <p:oleObj name="Equation" r:id="rId12" imgW="2413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6451" y="300599"/>
                          <a:ext cx="295275" cy="251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Oval 46"/>
            <p:cNvSpPr/>
            <p:nvPr/>
          </p:nvSpPr>
          <p:spPr>
            <a:xfrm rot="20345420">
              <a:off x="8406311" y="1885778"/>
              <a:ext cx="127000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1968897"/>
                </p:ext>
              </p:extLst>
            </p:nvPr>
          </p:nvGraphicFramePr>
          <p:xfrm>
            <a:off x="8523288" y="1851025"/>
            <a:ext cx="373062" cy="20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87" name="Equation" r:id="rId14" imgW="304800" imgH="165100" progId="Equation.DSMT4">
                    <p:embed/>
                  </p:oleObj>
                </mc:Choice>
                <mc:Fallback>
                  <p:oleObj name="Equation" r:id="rId14" imgW="304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3288" y="1851025"/>
                          <a:ext cx="373062" cy="204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Arrow Connector 49"/>
            <p:cNvCxnSpPr/>
            <p:nvPr/>
          </p:nvCxnSpPr>
          <p:spPr>
            <a:xfrm>
              <a:off x="8190439" y="1236933"/>
              <a:ext cx="0" cy="6127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8780903"/>
                </p:ext>
              </p:extLst>
            </p:nvPr>
          </p:nvGraphicFramePr>
          <p:xfrm>
            <a:off x="8208430" y="1509714"/>
            <a:ext cx="46672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88" name="Equation" r:id="rId16" imgW="304800" imgH="203200" progId="Equation.DSMT4">
                    <p:embed/>
                  </p:oleObj>
                </mc:Choice>
                <mc:Fallback>
                  <p:oleObj name="Equation" r:id="rId16" imgW="304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8430" y="1509714"/>
                          <a:ext cx="46672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23"/>
            <p:cNvGrpSpPr/>
            <p:nvPr/>
          </p:nvGrpSpPr>
          <p:grpSpPr>
            <a:xfrm>
              <a:off x="7779940" y="365508"/>
              <a:ext cx="255851" cy="255851"/>
              <a:chOff x="8115299" y="137232"/>
              <a:chExt cx="255851" cy="255851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8115299" y="137232"/>
                <a:ext cx="255851" cy="255851"/>
              </a:xfrm>
              <a:prstGeom prst="arc">
                <a:avLst>
                  <a:gd name="adj1" fmla="val 19621598"/>
                  <a:gd name="adj2" fmla="val 9815862"/>
                </a:avLst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8118232" y="302229"/>
                <a:ext cx="34108" cy="90854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118283" y="302229"/>
                <a:ext cx="72156" cy="43846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69"/>
          <p:cNvSpPr txBox="1"/>
          <p:nvPr/>
        </p:nvSpPr>
        <p:spPr>
          <a:xfrm>
            <a:off x="420482" y="1343193"/>
            <a:ext cx="702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Using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parallel axis theorem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disk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and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definition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of moment of inertia for a point mass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wad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we can determine the net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moment of inertia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about the pin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as: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629313"/>
              </p:ext>
            </p:extLst>
          </p:nvPr>
        </p:nvGraphicFramePr>
        <p:xfrm>
          <a:off x="1905000" y="2525713"/>
          <a:ext cx="35972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89" name="Equation" r:id="rId18" imgW="2171700" imgH="952500" progId="Equation.DSMT4">
                  <p:embed/>
                </p:oleObj>
              </mc:Choice>
              <mc:Fallback>
                <p:oleObj name="Equation" r:id="rId18" imgW="21717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25713"/>
                        <a:ext cx="359727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5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25.)</a:t>
            </a:r>
          </a:p>
        </p:txBody>
      </p:sp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039742"/>
              </p:ext>
            </p:extLst>
          </p:nvPr>
        </p:nvGraphicFramePr>
        <p:xfrm>
          <a:off x="438150" y="790575"/>
          <a:ext cx="459105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246" name="Equation" r:id="rId4" imgW="2768600" imgH="1346200" progId="Equation.DSMT4">
                  <p:embed/>
                </p:oleObj>
              </mc:Choice>
              <mc:Fallback>
                <p:oleObj name="Equation" r:id="rId4" imgW="2768600" imgH="134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790575"/>
                        <a:ext cx="4591050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236331" y="3722585"/>
            <a:ext cx="8357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                       </a:t>
            </a:r>
            <a:r>
              <a:rPr lang="en-US" sz="2000" dirty="0">
                <a:latin typeface="Times New Roman"/>
                <a:cs typeface="Times New Roman"/>
              </a:rPr>
              <a:t> and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1906"/>
              </p:ext>
            </p:extLst>
          </p:nvPr>
        </p:nvGraphicFramePr>
        <p:xfrm>
          <a:off x="901716" y="3783170"/>
          <a:ext cx="16430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247" name="Equation" r:id="rId6" imgW="990600" imgH="190500" progId="Equation.DSMT4">
                  <p:embed/>
                </p:oleObj>
              </mc:Choice>
              <mc:Fallback>
                <p:oleObj name="Equation" r:id="rId6" imgW="990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16" y="3783170"/>
                        <a:ext cx="164306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662026"/>
              </p:ext>
            </p:extLst>
          </p:nvPr>
        </p:nvGraphicFramePr>
        <p:xfrm>
          <a:off x="3136121" y="3589496"/>
          <a:ext cx="19399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248" name="Equation" r:id="rId8" imgW="1168400" imgH="444500" progId="Equation.DSMT4">
                  <p:embed/>
                </p:oleObj>
              </mc:Choice>
              <mc:Fallback>
                <p:oleObj name="Equation" r:id="rId8" imgW="1168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121" y="3589496"/>
                        <a:ext cx="19399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Connector 59"/>
          <p:cNvCxnSpPr/>
          <p:nvPr/>
        </p:nvCxnSpPr>
        <p:spPr>
          <a:xfrm flipV="1">
            <a:off x="3260740" y="1823909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952640" y="1819135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693892" y="1827908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665552" y="1808209"/>
            <a:ext cx="97632" cy="13017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712739" y="2636996"/>
            <a:ext cx="2078836" cy="2051406"/>
            <a:chOff x="5620541" y="1549400"/>
            <a:chExt cx="2078836" cy="2051406"/>
          </a:xfrm>
        </p:grpSpPr>
        <p:sp>
          <p:nvSpPr>
            <p:cNvPr id="30" name="Oval 29"/>
            <p:cNvSpPr/>
            <p:nvPr/>
          </p:nvSpPr>
          <p:spPr>
            <a:xfrm>
              <a:off x="6363491" y="2861031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426463" y="2988031"/>
              <a:ext cx="0" cy="6127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6429638" y="1549400"/>
              <a:ext cx="0" cy="1761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6013576" y="1815012"/>
              <a:ext cx="4128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6462"/>
                </p:ext>
              </p:extLst>
            </p:nvPr>
          </p:nvGraphicFramePr>
          <p:xfrm>
            <a:off x="6635752" y="2250917"/>
            <a:ext cx="106362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8249" name="Equation" r:id="rId10" imgW="698500" imgH="266700" progId="Equation.DSMT4">
                    <p:embed/>
                  </p:oleObj>
                </mc:Choice>
                <mc:Fallback>
                  <p:oleObj name="Equation" r:id="rId10" imgW="6985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5752" y="2250917"/>
                          <a:ext cx="106362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3043857"/>
                </p:ext>
              </p:extLst>
            </p:nvPr>
          </p:nvGraphicFramePr>
          <p:xfrm>
            <a:off x="5915816" y="1737081"/>
            <a:ext cx="134937" cy="17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8250" name="Equation" r:id="rId12" imgW="88900" imgH="114300" progId="Equation.DSMT4">
                    <p:embed/>
                  </p:oleObj>
                </mc:Choice>
                <mc:Fallback>
                  <p:oleObj name="Equation" r:id="rId12" imgW="88900" imgH="114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5816" y="1737081"/>
                          <a:ext cx="134937" cy="176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6578374"/>
                </p:ext>
              </p:extLst>
            </p:nvPr>
          </p:nvGraphicFramePr>
          <p:xfrm>
            <a:off x="5620541" y="1642429"/>
            <a:ext cx="295275" cy="251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8251" name="Equation" r:id="rId14" imgW="241300" imgH="203200" progId="Equation.DSMT4">
                    <p:embed/>
                  </p:oleObj>
                </mc:Choice>
                <mc:Fallback>
                  <p:oleObj name="Equation" r:id="rId14" imgW="2413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0541" y="1642429"/>
                          <a:ext cx="295275" cy="251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0442974"/>
                </p:ext>
              </p:extLst>
            </p:nvPr>
          </p:nvGraphicFramePr>
          <p:xfrm>
            <a:off x="6485201" y="3184524"/>
            <a:ext cx="369888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8252" name="Equation" r:id="rId16" imgW="241300" imgH="165100" progId="Equation.DSMT4">
                    <p:embed/>
                  </p:oleObj>
                </mc:Choice>
                <mc:Fallback>
                  <p:oleObj name="Equation" r:id="rId16" imgW="2413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5201" y="3184524"/>
                          <a:ext cx="369888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Freeform 11"/>
            <p:cNvSpPr/>
            <p:nvPr/>
          </p:nvSpPr>
          <p:spPr>
            <a:xfrm rot="1249353">
              <a:off x="6124838" y="1940475"/>
              <a:ext cx="609600" cy="393700"/>
            </a:xfrm>
            <a:custGeom>
              <a:avLst/>
              <a:gdLst>
                <a:gd name="connsiteX0" fmla="*/ 0 w 609600"/>
                <a:gd name="connsiteY0" fmla="*/ 0 h 393700"/>
                <a:gd name="connsiteX1" fmla="*/ 520700 w 609600"/>
                <a:gd name="connsiteY1" fmla="*/ 177800 h 393700"/>
                <a:gd name="connsiteX2" fmla="*/ 342900 w 609600"/>
                <a:gd name="connsiteY2" fmla="*/ 254000 h 393700"/>
                <a:gd name="connsiteX3" fmla="*/ 609600 w 609600"/>
                <a:gd name="connsiteY3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393700">
                  <a:moveTo>
                    <a:pt x="0" y="0"/>
                  </a:moveTo>
                  <a:cubicBezTo>
                    <a:pt x="231775" y="67733"/>
                    <a:pt x="463550" y="135467"/>
                    <a:pt x="520700" y="177800"/>
                  </a:cubicBezTo>
                  <a:cubicBezTo>
                    <a:pt x="577850" y="220133"/>
                    <a:pt x="328083" y="218017"/>
                    <a:pt x="342900" y="254000"/>
                  </a:cubicBezTo>
                  <a:cubicBezTo>
                    <a:pt x="357717" y="289983"/>
                    <a:pt x="609600" y="393700"/>
                    <a:pt x="609600" y="393700"/>
                  </a:cubicBezTo>
                </a:path>
              </a:pathLst>
            </a:custGeom>
            <a:ln w="952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5992938" y="1857374"/>
              <a:ext cx="390731" cy="10036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9618002"/>
                </p:ext>
              </p:extLst>
            </p:nvPr>
          </p:nvGraphicFramePr>
          <p:xfrm>
            <a:off x="5886575" y="2224246"/>
            <a:ext cx="2127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8253" name="Equation" r:id="rId18" imgW="139700" imgH="152400" progId="Equation.DSMT4">
                    <p:embed/>
                  </p:oleObj>
                </mc:Choice>
                <mc:Fallback>
                  <p:oleObj name="Equation" r:id="rId18" imgW="1397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6575" y="2224246"/>
                          <a:ext cx="21272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TextBox 51"/>
          <p:cNvSpPr txBox="1"/>
          <p:nvPr/>
        </p:nvSpPr>
        <p:spPr>
          <a:xfrm>
            <a:off x="236331" y="221270"/>
            <a:ext cx="522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Taking the torque </a:t>
            </a:r>
            <a:r>
              <a:rPr lang="en-US" sz="2000" dirty="0">
                <a:latin typeface="Times New Roman"/>
                <a:cs typeface="Times New Roman"/>
              </a:rPr>
              <a:t>about the pin, yields: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95646"/>
              </p:ext>
            </p:extLst>
          </p:nvPr>
        </p:nvGraphicFramePr>
        <p:xfrm>
          <a:off x="1128713" y="4387850"/>
          <a:ext cx="47148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254" name="Equation" r:id="rId20" imgW="2844800" imgH="482600" progId="Equation.DSMT4">
                  <p:embed/>
                </p:oleObj>
              </mc:Choice>
              <mc:Fallback>
                <p:oleObj name="Equation" r:id="rId20" imgW="2844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387850"/>
                        <a:ext cx="47148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245814"/>
              </p:ext>
            </p:extLst>
          </p:nvPr>
        </p:nvGraphicFramePr>
        <p:xfrm>
          <a:off x="2182828" y="5322888"/>
          <a:ext cx="25447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255" name="Equation" r:id="rId22" imgW="1536700" imgH="508000" progId="Equation.DSMT4">
                  <p:embed/>
                </p:oleObj>
              </mc:Choice>
              <mc:Fallback>
                <p:oleObj name="Equation" r:id="rId22" imgW="1536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28" y="5322888"/>
                        <a:ext cx="25447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7175624" y="221270"/>
            <a:ext cx="1544095" cy="2309171"/>
            <a:chOff x="7447505" y="300599"/>
            <a:chExt cx="1544095" cy="2309171"/>
          </a:xfrm>
        </p:grpSpPr>
        <p:sp>
          <p:nvSpPr>
            <p:cNvPr id="47" name="Oval 46"/>
            <p:cNvSpPr/>
            <p:nvPr/>
          </p:nvSpPr>
          <p:spPr>
            <a:xfrm>
              <a:off x="7447505" y="488606"/>
              <a:ext cx="1481637" cy="148163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5714579"/>
                </p:ext>
              </p:extLst>
            </p:nvPr>
          </p:nvGraphicFramePr>
          <p:xfrm>
            <a:off x="8504238" y="2263775"/>
            <a:ext cx="487362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720" name="Equation" r:id="rId24" imgW="317500" imgH="203200" progId="Equation.DSMT4">
                    <p:embed/>
                  </p:oleObj>
                </mc:Choice>
                <mc:Fallback>
                  <p:oleObj name="Equation" r:id="rId24" imgW="317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4238" y="2263775"/>
                          <a:ext cx="487362" cy="312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Arrow Connector 50"/>
            <p:cNvCxnSpPr/>
            <p:nvPr/>
          </p:nvCxnSpPr>
          <p:spPr>
            <a:xfrm>
              <a:off x="8472488" y="1996995"/>
              <a:ext cx="0" cy="6127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7907867" y="542174"/>
              <a:ext cx="402797" cy="1809517"/>
              <a:chOff x="8001001" y="504074"/>
              <a:chExt cx="402797" cy="1809517"/>
            </a:xfrm>
          </p:grpSpPr>
          <p:graphicFrame>
            <p:nvGraphicFramePr>
              <p:cNvPr id="8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78633"/>
                  </p:ext>
                </p:extLst>
              </p:nvPr>
            </p:nvGraphicFramePr>
            <p:xfrm>
              <a:off x="8013067" y="926593"/>
              <a:ext cx="211137" cy="295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0721" name="Equation" r:id="rId26" imgW="127000" imgH="177800" progId="Equation.DSMT4">
                      <p:embed/>
                    </p:oleObj>
                  </mc:Choice>
                  <mc:Fallback>
                    <p:oleObj name="Equation" r:id="rId26" imgW="127000" imgH="177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3067" y="926593"/>
                            <a:ext cx="211137" cy="295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" name="Line 6"/>
              <p:cNvSpPr>
                <a:spLocks noChangeShapeType="1"/>
              </p:cNvSpPr>
              <p:nvPr/>
            </p:nvSpPr>
            <p:spPr bwMode="auto">
              <a:xfrm>
                <a:off x="8007849" y="504074"/>
                <a:ext cx="0" cy="18095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8001001" y="916517"/>
                <a:ext cx="175684" cy="61383"/>
              </a:xfrm>
              <a:custGeom>
                <a:avLst/>
                <a:gdLst>
                  <a:gd name="connsiteX0" fmla="*/ 0 w 207433"/>
                  <a:gd name="connsiteY0" fmla="*/ 38100 h 38899"/>
                  <a:gd name="connsiteX1" fmla="*/ 101600 w 207433"/>
                  <a:gd name="connsiteY1" fmla="*/ 33866 h 38899"/>
                  <a:gd name="connsiteX2" fmla="*/ 207433 w 207433"/>
                  <a:gd name="connsiteY2" fmla="*/ 0 h 38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433" h="38899">
                    <a:moveTo>
                      <a:pt x="0" y="38100"/>
                    </a:moveTo>
                    <a:cubicBezTo>
                      <a:pt x="33514" y="39158"/>
                      <a:pt x="67028" y="40216"/>
                      <a:pt x="101600" y="33866"/>
                    </a:cubicBezTo>
                    <a:cubicBezTo>
                      <a:pt x="136172" y="27516"/>
                      <a:pt x="207433" y="0"/>
                      <a:pt x="207433" y="0"/>
                    </a:cubicBezTo>
                  </a:path>
                </a:pathLst>
              </a:cu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Line 6"/>
              <p:cNvSpPr>
                <a:spLocks noChangeShapeType="1"/>
              </p:cNvSpPr>
              <p:nvPr/>
            </p:nvSpPr>
            <p:spPr bwMode="auto">
              <a:xfrm>
                <a:off x="8013067" y="504074"/>
                <a:ext cx="390731" cy="10036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8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399633"/>
                  </p:ext>
                </p:extLst>
              </p:nvPr>
            </p:nvGraphicFramePr>
            <p:xfrm>
              <a:off x="8062384" y="508000"/>
              <a:ext cx="252413" cy="231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0722" name="Equation" r:id="rId28" imgW="152400" imgH="139700" progId="Equation.DSMT4">
                      <p:embed/>
                    </p:oleObj>
                  </mc:Choice>
                  <mc:Fallback>
                    <p:oleObj name="Equation" r:id="rId28" imgW="1524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62384" y="508000"/>
                            <a:ext cx="252413" cy="231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0723949"/>
                </p:ext>
              </p:extLst>
            </p:nvPr>
          </p:nvGraphicFramePr>
          <p:xfrm>
            <a:off x="7852464" y="454068"/>
            <a:ext cx="134937" cy="17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723" name="Equation" r:id="rId30" imgW="88900" imgH="114300" progId="Equation.DSMT4">
                    <p:embed/>
                  </p:oleObj>
                </mc:Choice>
                <mc:Fallback>
                  <p:oleObj name="Equation" r:id="rId30" imgW="88900" imgH="114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2464" y="454068"/>
                          <a:ext cx="134937" cy="176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9162500"/>
                </p:ext>
              </p:extLst>
            </p:nvPr>
          </p:nvGraphicFramePr>
          <p:xfrm>
            <a:off x="7596451" y="300599"/>
            <a:ext cx="295275" cy="251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724" name="Equation" r:id="rId31" imgW="241300" imgH="203200" progId="Equation.DSMT4">
                    <p:embed/>
                  </p:oleObj>
                </mc:Choice>
                <mc:Fallback>
                  <p:oleObj name="Equation" r:id="rId31" imgW="2413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6451" y="300599"/>
                          <a:ext cx="295275" cy="251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Oval 74"/>
            <p:cNvSpPr/>
            <p:nvPr/>
          </p:nvSpPr>
          <p:spPr>
            <a:xfrm rot="20345420">
              <a:off x="8406311" y="1885778"/>
              <a:ext cx="127000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886947"/>
                </p:ext>
              </p:extLst>
            </p:nvPr>
          </p:nvGraphicFramePr>
          <p:xfrm>
            <a:off x="8523288" y="1851025"/>
            <a:ext cx="373062" cy="20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725" name="Equation" r:id="rId32" imgW="304800" imgH="165100" progId="Equation.DSMT4">
                    <p:embed/>
                  </p:oleObj>
                </mc:Choice>
                <mc:Fallback>
                  <p:oleObj name="Equation" r:id="rId32" imgW="304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3288" y="1851025"/>
                          <a:ext cx="373062" cy="204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7" name="Straight Arrow Connector 76"/>
            <p:cNvCxnSpPr/>
            <p:nvPr/>
          </p:nvCxnSpPr>
          <p:spPr>
            <a:xfrm>
              <a:off x="8190439" y="1236933"/>
              <a:ext cx="0" cy="6127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6788484"/>
                </p:ext>
              </p:extLst>
            </p:nvPr>
          </p:nvGraphicFramePr>
          <p:xfrm>
            <a:off x="8208430" y="1509714"/>
            <a:ext cx="46672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726" name="Equation" r:id="rId34" imgW="304800" imgH="203200" progId="Equation.DSMT4">
                    <p:embed/>
                  </p:oleObj>
                </mc:Choice>
                <mc:Fallback>
                  <p:oleObj name="Equation" r:id="rId34" imgW="304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8430" y="1509714"/>
                          <a:ext cx="46672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9" name="Group 78"/>
            <p:cNvGrpSpPr/>
            <p:nvPr/>
          </p:nvGrpSpPr>
          <p:grpSpPr>
            <a:xfrm>
              <a:off x="7779940" y="365508"/>
              <a:ext cx="255851" cy="255851"/>
              <a:chOff x="8115299" y="137232"/>
              <a:chExt cx="255851" cy="255851"/>
            </a:xfrm>
          </p:grpSpPr>
          <p:sp>
            <p:nvSpPr>
              <p:cNvPr id="80" name="Arc 79"/>
              <p:cNvSpPr/>
              <p:nvPr/>
            </p:nvSpPr>
            <p:spPr>
              <a:xfrm>
                <a:off x="8115299" y="137232"/>
                <a:ext cx="255851" cy="255851"/>
              </a:xfrm>
              <a:prstGeom prst="arc">
                <a:avLst>
                  <a:gd name="adj1" fmla="val 19621598"/>
                  <a:gd name="adj2" fmla="val 9815862"/>
                </a:avLst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8118232" y="302229"/>
                <a:ext cx="34108" cy="90854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8118283" y="302229"/>
                <a:ext cx="72156" cy="43846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5871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26.)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8588" y="121195"/>
            <a:ext cx="874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5--an old AP question: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spring</a:t>
            </a:r>
            <a:r>
              <a:rPr lang="en-US" sz="2000" dirty="0">
                <a:latin typeface="Times New Roman"/>
                <a:cs typeface="Times New Roman"/>
              </a:rPr>
              <a:t> whose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 magnitude </a:t>
            </a:r>
            <a:r>
              <a:rPr lang="en-US" sz="2000" dirty="0">
                <a:latin typeface="Times New Roman"/>
                <a:cs typeface="Times New Roman"/>
              </a:rPr>
              <a:t>is equal to                 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displaced</a:t>
            </a:r>
            <a:r>
              <a:rPr lang="en-US" sz="2000" dirty="0">
                <a:latin typeface="Times New Roman"/>
                <a:cs typeface="Times New Roman"/>
              </a:rPr>
              <a:t> a distance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and released whereupon its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period </a:t>
            </a:r>
            <a:r>
              <a:rPr lang="en-US" sz="2000" dirty="0">
                <a:latin typeface="Times New Roman"/>
                <a:cs typeface="Times New Roman"/>
              </a:rPr>
              <a:t>is determined to be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.  If it is then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displaced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 distance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2A</a:t>
            </a:r>
            <a:r>
              <a:rPr lang="en-US" sz="2000" dirty="0">
                <a:latin typeface="Times New Roman"/>
                <a:cs typeface="Times New Roman"/>
              </a:rPr>
              <a:t>, will its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period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go up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go down </a:t>
            </a:r>
            <a:r>
              <a:rPr lang="en-US" sz="2000" dirty="0">
                <a:latin typeface="Times New Roman"/>
                <a:cs typeface="Times New Roman"/>
              </a:rPr>
              <a:t>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stay the same</a:t>
            </a:r>
            <a:r>
              <a:rPr lang="en-US" sz="2000" dirty="0">
                <a:latin typeface="Times New Roman"/>
                <a:cs typeface="Times New Roman"/>
              </a:rPr>
              <a:t>?  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77970"/>
              </p:ext>
            </p:extLst>
          </p:nvPr>
        </p:nvGraphicFramePr>
        <p:xfrm>
          <a:off x="1076325" y="552413"/>
          <a:ext cx="10541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382" name="Equation" r:id="rId4" imgW="635000" imgH="279400" progId="Equation.DSMT4">
                  <p:embed/>
                </p:oleObj>
              </mc:Choice>
              <mc:Fallback>
                <p:oleObj name="Equation" r:id="rId4" imgW="635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552413"/>
                        <a:ext cx="10541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399284" y="1567745"/>
            <a:ext cx="857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This is a </a:t>
            </a:r>
            <a:r>
              <a:rPr lang="en-US" sz="2000" dirty="0">
                <a:latin typeface="Times New Roman"/>
                <a:cs typeface="Times New Roman"/>
              </a:rPr>
              <a:t>very cool problem because it makes you think about what you know, then extrapolate to this new situation.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166" y="2301031"/>
            <a:ext cx="8154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What you know is </a:t>
            </a:r>
            <a:r>
              <a:rPr lang="en-US" sz="2000" dirty="0">
                <a:latin typeface="Times New Roman"/>
                <a:cs typeface="Times New Roman"/>
              </a:rPr>
              <a:t>that for a “normal,”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Hooke’s Law spring </a:t>
            </a:r>
            <a:r>
              <a:rPr lang="en-US" sz="2000" dirty="0">
                <a:latin typeface="Times New Roman"/>
                <a:cs typeface="Times New Roman"/>
              </a:rPr>
              <a:t>where the force magnitude is                 ,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period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will be constant</a:t>
            </a:r>
            <a:r>
              <a:rPr lang="en-US" sz="2000" dirty="0">
                <a:latin typeface="Times New Roman"/>
                <a:cs typeface="Times New Roman"/>
              </a:rPr>
              <a:t>.  That is, if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displacement is small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 will be small </a:t>
            </a:r>
            <a:r>
              <a:rPr lang="en-US" sz="2000" dirty="0">
                <a:latin typeface="Times New Roman"/>
                <a:cs typeface="Times New Roman"/>
              </a:rPr>
              <a:t>and it will take some amount of time to cover one cycle.  And if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displacement is large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proportionally larger force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will allow the additional distance </a:t>
            </a:r>
            <a:r>
              <a:rPr lang="en-US" sz="2000" dirty="0">
                <a:latin typeface="Times New Roman"/>
                <a:cs typeface="Times New Roman"/>
              </a:rPr>
              <a:t>to be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covered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 the same time </a:t>
            </a:r>
            <a:r>
              <a:rPr lang="en-US" sz="2000" dirty="0">
                <a:latin typeface="Times New Roman"/>
                <a:cs typeface="Times New Roman"/>
              </a:rPr>
              <a:t>. . . hence a constant period.</a:t>
            </a: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92795"/>
              </p:ext>
            </p:extLst>
          </p:nvPr>
        </p:nvGraphicFramePr>
        <p:xfrm>
          <a:off x="2171700" y="2604719"/>
          <a:ext cx="10989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383" name="Equation" r:id="rId6" imgW="584200" imgH="279400" progId="Equation.DSMT4">
                  <p:embed/>
                </p:oleObj>
              </mc:Choice>
              <mc:Fallback>
                <p:oleObj name="Equation" r:id="rId6" imgW="584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604719"/>
                        <a:ext cx="109898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48166" y="4240886"/>
            <a:ext cx="8154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In this scenario,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increasing the displacement </a:t>
            </a:r>
            <a:r>
              <a:rPr lang="en-US" sz="2000" dirty="0">
                <a:latin typeface="Times New Roman"/>
                <a:cs typeface="Times New Roman"/>
              </a:rPr>
              <a:t>means that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 will be larger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but not proportionally larger</a:t>
            </a:r>
            <a:r>
              <a:rPr lang="en-US" sz="2000" dirty="0">
                <a:latin typeface="Times New Roman"/>
                <a:cs typeface="Times New Roman"/>
              </a:rPr>
              <a:t>—it will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GREATER than proportionally larger</a:t>
            </a:r>
            <a:r>
              <a:rPr lang="en-US" sz="2000" dirty="0">
                <a:latin typeface="Times New Roman"/>
                <a:cs typeface="Times New Roman"/>
              </a:rPr>
              <a:t>.  With the </a:t>
            </a:r>
            <a:r>
              <a:rPr lang="en-US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larger than expected force</a:t>
            </a:r>
            <a:r>
              <a:rPr lang="en-US" sz="2000" dirty="0">
                <a:latin typeface="Times New Roman"/>
                <a:cs typeface="Times New Roman"/>
              </a:rPr>
              <a:t>, the mass should cover the ground in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less time </a:t>
            </a:r>
            <a:r>
              <a:rPr lang="en-US" sz="2000" dirty="0">
                <a:latin typeface="Times New Roman"/>
                <a:cs typeface="Times New Roman"/>
              </a:rPr>
              <a:t>than “usual,” meaning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period should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diminish</a:t>
            </a:r>
            <a:r>
              <a:rPr lang="en-US" sz="2000" dirty="0">
                <a:latin typeface="Times New Roman"/>
                <a:cs typeface="Times New Roman"/>
              </a:rPr>
              <a:t>.  Bizarre, but that the case.</a:t>
            </a:r>
          </a:p>
        </p:txBody>
      </p:sp>
    </p:spTree>
    <p:extLst>
      <p:ext uri="{BB962C8B-B14F-4D97-AF65-F5344CB8AC3E}">
        <p14:creationId xmlns:p14="http://schemas.microsoft.com/office/powerpoint/2010/main" val="28938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0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957" y="1428786"/>
            <a:ext cx="584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You’ll see!  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889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pple Chancery"/>
                <a:cs typeface="Apple Chancery"/>
              </a:rPr>
              <a:t>Solution to Island Problem</a:t>
            </a:r>
            <a:endParaRPr 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852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1c.)</a:t>
            </a:r>
          </a:p>
        </p:txBody>
      </p:sp>
    </p:spTree>
    <p:extLst>
      <p:ext uri="{BB962C8B-B14F-4D97-AF65-F5344CB8AC3E}">
        <p14:creationId xmlns:p14="http://schemas.microsoft.com/office/powerpoint/2010/main" val="1638508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18200" y="107605"/>
            <a:ext cx="3010943" cy="30109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27.)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8588" y="121195"/>
            <a:ext cx="59420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6: </a:t>
            </a:r>
            <a:r>
              <a:rPr lang="en-US" sz="2000" dirty="0">
                <a:latin typeface="Times New Roman"/>
                <a:cs typeface="Times New Roman"/>
              </a:rPr>
              <a:t>A great problem!  A kid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jumps into a tunnel drilled through the earth from pole to pole.</a:t>
            </a:r>
            <a:r>
              <a:rPr lang="en-US" sz="2000" dirty="0">
                <a:latin typeface="Times New Roman"/>
                <a:cs typeface="Times New Roman"/>
              </a:rPr>
              <a:t>  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accelerates toward the center of the earth, </a:t>
            </a:r>
            <a:r>
              <a:rPr lang="en-US" sz="2000" dirty="0">
                <a:latin typeface="Times New Roman"/>
                <a:cs typeface="Times New Roman"/>
              </a:rPr>
              <a:t>reaches that point whereupon 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begins to negatively accelerate as he travels back toward the surface </a:t>
            </a:r>
            <a:r>
              <a:rPr lang="en-US" sz="2000" dirty="0">
                <a:latin typeface="Times New Roman"/>
                <a:cs typeface="Times New Roman"/>
              </a:rPr>
              <a:t>on the other side of the planet.  Once at the surface on the other side, he stops, then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start back toward the center of the earth again</a:t>
            </a:r>
            <a:r>
              <a:rPr lang="en-US" sz="2000" dirty="0">
                <a:latin typeface="Times New Roman"/>
                <a:cs typeface="Times New Roman"/>
              </a:rPr>
              <a:t>. In other words,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kid oscillates back and forth</a:t>
            </a:r>
            <a:r>
              <a:rPr lang="en-US" sz="2000" dirty="0">
                <a:latin typeface="Times New Roman"/>
                <a:cs typeface="Times New Roman"/>
              </a:rPr>
              <a:t>.  His father, wanting to see his kid occasionally, </a:t>
            </a:r>
            <a:r>
              <a:rPr lang="en-US" sz="2000" dirty="0" err="1">
                <a:latin typeface="Times New Roman"/>
                <a:cs typeface="Times New Roman"/>
              </a:rPr>
              <a:t>commi-sions</a:t>
            </a:r>
            <a:r>
              <a:rPr lang="en-US" sz="2000" dirty="0">
                <a:latin typeface="Times New Roman"/>
                <a:cs typeface="Times New Roman"/>
              </a:rPr>
              <a:t> a satellite to orbit in just the right circular path so 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569105"/>
              </p:ext>
            </p:extLst>
          </p:nvPr>
        </p:nvGraphicFramePr>
        <p:xfrm>
          <a:off x="7521575" y="1228725"/>
          <a:ext cx="16986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420" name="Equation" r:id="rId4" imgW="101600" imgH="127000" progId="Equation.DSMT4">
                  <p:embed/>
                </p:oleObj>
              </mc:Choice>
              <mc:Fallback>
                <p:oleObj name="Equation" r:id="rId4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1228725"/>
                        <a:ext cx="16986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363608" y="4573419"/>
            <a:ext cx="8356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key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to this problem is in finding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frequency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or period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) of motion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kid’s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oscillation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between the poles.  This will be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same as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period of the satellite’s motion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 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So how do you determine that period? </a:t>
            </a:r>
            <a:endParaRPr lang="en-US" sz="2000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9650" y="107604"/>
            <a:ext cx="158750" cy="301094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7436200" y="0"/>
            <a:ext cx="0" cy="3242954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6976000" y="1616972"/>
            <a:ext cx="92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7442550" y="1037615"/>
            <a:ext cx="0" cy="5730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8587" y="3283971"/>
            <a:ext cx="8800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as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 overhead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every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other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time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the kid’s head emerges from the hole</a:t>
            </a:r>
            <a:r>
              <a:rPr lang="en-US" sz="2000" dirty="0">
                <a:latin typeface="Times New Roman"/>
                <a:cs typeface="Times New Roman"/>
              </a:rPr>
              <a:t>.  Remembering that the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force due to gravity inside a solid sphere </a:t>
            </a:r>
            <a:r>
              <a:rPr lang="en-US" sz="2000" dirty="0">
                <a:latin typeface="Times New Roman"/>
                <a:cs typeface="Times New Roman"/>
              </a:rPr>
              <a:t>is                               (this was derived in the last chapter),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what altitude above the earth’s surface must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satellite be to effect this feat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3089" y="5583069"/>
            <a:ext cx="8356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If we could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show that the kid was executing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simple harmonic motion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complete with its characteristic equation, we’d be set.  So let’s try that!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01072"/>
              </p:ext>
            </p:extLst>
          </p:nvPr>
        </p:nvGraphicFramePr>
        <p:xfrm>
          <a:off x="6923088" y="3529013"/>
          <a:ext cx="18938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421" name="Equation" r:id="rId6" imgW="1130300" imgH="355600" progId="Equation.DSMT4">
                  <p:embed/>
                </p:oleObj>
              </mc:Choice>
              <mc:Fallback>
                <p:oleObj name="Equation" r:id="rId6" imgW="11303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3088" y="3529013"/>
                        <a:ext cx="1893887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9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18200" y="107605"/>
            <a:ext cx="3010943" cy="30109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28.)</a:t>
            </a: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151058"/>
              </p:ext>
            </p:extLst>
          </p:nvPr>
        </p:nvGraphicFramePr>
        <p:xfrm>
          <a:off x="7521575" y="1228725"/>
          <a:ext cx="16986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519" name="Equation" r:id="rId4" imgW="101600" imgH="127000" progId="Equation.DSMT4">
                  <p:embed/>
                </p:oleObj>
              </mc:Choice>
              <mc:Fallback>
                <p:oleObj name="Equation" r:id="rId4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1228725"/>
                        <a:ext cx="16986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274708" y="422612"/>
            <a:ext cx="588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Writing out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Newton’s Second Law on the kid yields: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9650" y="107604"/>
            <a:ext cx="158750" cy="301094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7436200" y="0"/>
            <a:ext cx="0" cy="3242954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6976000" y="1616972"/>
            <a:ext cx="92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7442550" y="1037615"/>
            <a:ext cx="0" cy="5730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14085"/>
              </p:ext>
            </p:extLst>
          </p:nvPr>
        </p:nvGraphicFramePr>
        <p:xfrm>
          <a:off x="1158875" y="1117600"/>
          <a:ext cx="3744913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520" name="Equation" r:id="rId6" imgW="2235200" imgH="1066800" progId="Equation.DSMT4">
                  <p:embed/>
                </p:oleObj>
              </mc:Choice>
              <mc:Fallback>
                <p:oleObj name="Equation" r:id="rId6" imgW="22352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8875" y="1117600"/>
                        <a:ext cx="3744913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800991"/>
              </p:ext>
            </p:extLst>
          </p:nvPr>
        </p:nvGraphicFramePr>
        <p:xfrm>
          <a:off x="3313113" y="3854450"/>
          <a:ext cx="17018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521" name="Equation" r:id="rId8" imgW="1016000" imgH="444500" progId="Equation.DSMT4">
                  <p:embed/>
                </p:oleObj>
              </mc:Choice>
              <mc:Fallback>
                <p:oleObj name="Equation" r:id="rId8" imgW="1016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113" y="3854450"/>
                        <a:ext cx="1701800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51130"/>
              </p:ext>
            </p:extLst>
          </p:nvPr>
        </p:nvGraphicFramePr>
        <p:xfrm>
          <a:off x="1023938" y="4681538"/>
          <a:ext cx="2809875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522" name="Equation" r:id="rId10" imgW="1676400" imgH="990600" progId="Equation.DSMT4">
                  <p:embed/>
                </p:oleObj>
              </mc:Choice>
              <mc:Fallback>
                <p:oleObj name="Equation" r:id="rId10" imgW="16764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3938" y="4681538"/>
                        <a:ext cx="2809875" cy="166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4708" y="3162639"/>
            <a:ext cx="865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This is the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characteristic equation of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S.H.M.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an acceleration plus a constant times a position equals zero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).  That means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angular frequency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of the oscillation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708" y="4427199"/>
            <a:ext cx="865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But: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014552" y="1751776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65525" y="1732726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18200" y="107605"/>
            <a:ext cx="3010943" cy="30109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29.)</a:t>
            </a: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/>
        </p:nvGraphicFramePr>
        <p:xfrm>
          <a:off x="7521575" y="1228725"/>
          <a:ext cx="16986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76" name="Equation" r:id="rId4" imgW="101600" imgH="127000" progId="Equation.DSMT4">
                  <p:embed/>
                </p:oleObj>
              </mc:Choice>
              <mc:Fallback>
                <p:oleObj name="Equation" r:id="rId4" imgW="101600" imgH="127000" progId="Equation.DSMT4">
                  <p:embed/>
                  <p:pic>
                    <p:nvPicPr>
                      <p:cNvPr id="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1228725"/>
                        <a:ext cx="16986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274708" y="867112"/>
            <a:ext cx="5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Knowing that: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9650" y="107604"/>
            <a:ext cx="158750" cy="301094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7436200" y="0"/>
            <a:ext cx="0" cy="3242954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6976000" y="1616972"/>
            <a:ext cx="92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7442550" y="1037615"/>
            <a:ext cx="0" cy="5730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70088" y="1301750"/>
          <a:ext cx="17462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77" name="Equation" r:id="rId6" imgW="1041400" imgH="635000" progId="Equation.DSMT4">
                  <p:embed/>
                </p:oleObj>
              </mc:Choice>
              <mc:Fallback>
                <p:oleObj name="Equation" r:id="rId6" imgW="1041400" imgH="6350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0088" y="1301750"/>
                        <a:ext cx="17462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4708" y="2743459"/>
            <a:ext cx="5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satellite’s velocity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will be: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530350" y="3468688"/>
          <a:ext cx="398145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78" name="Equation" r:id="rId8" imgW="2374900" imgH="1536700" progId="Equation.DSMT4">
                  <p:embed/>
                </p:oleObj>
              </mc:Choice>
              <mc:Fallback>
                <p:oleObj name="Equation" r:id="rId8" imgW="2374900" imgH="15367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30350" y="3468688"/>
                        <a:ext cx="398145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3770312" y="3512248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35412" y="3531298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848100" y="4230496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013200" y="4249546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30.)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41379" y="923771"/>
          <a:ext cx="7767638" cy="530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99" name="Equation" r:id="rId4" imgW="4940300" imgH="3365500" progId="Equation.DSMT4">
                  <p:embed/>
                </p:oleObj>
              </mc:Choice>
              <mc:Fallback>
                <p:oleObj name="Equation" r:id="rId4" imgW="4940300" imgH="33655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79" y="923771"/>
                        <a:ext cx="7767638" cy="530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0109" y="169991"/>
            <a:ext cx="5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We can use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Newton’s Second Law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on the satellite: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68834" y="396085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87596" y="4130904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10673" y="3713898"/>
            <a:ext cx="139699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250372" y="3605948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533728" y="190603"/>
            <a:ext cx="2446338" cy="2446338"/>
            <a:chOff x="6533728" y="190603"/>
            <a:chExt cx="2446338" cy="2446338"/>
          </a:xfrm>
        </p:grpSpPr>
        <p:graphicFrame>
          <p:nvGraphicFramePr>
            <p:cNvPr id="36" name="Object 6"/>
            <p:cNvGraphicFramePr>
              <a:graphicFrameLocks noChangeAspect="1"/>
            </p:cNvGraphicFramePr>
            <p:nvPr/>
          </p:nvGraphicFramePr>
          <p:xfrm>
            <a:off x="7043738" y="606425"/>
            <a:ext cx="4699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700" name="Equation" r:id="rId6" imgW="279400" imgH="266700" progId="Equation.DSMT4">
                    <p:embed/>
                  </p:oleObj>
                </mc:Choice>
                <mc:Fallback>
                  <p:oleObj name="Equation" r:id="rId6" imgW="279400" imgH="266700" progId="Equation.DSMT4">
                    <p:embed/>
                    <p:pic>
                      <p:nvPicPr>
                        <p:cNvPr id="3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3738" y="606425"/>
                          <a:ext cx="4699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Straight Arrow Connector 64"/>
            <p:cNvCxnSpPr/>
            <p:nvPr/>
          </p:nvCxnSpPr>
          <p:spPr>
            <a:xfrm flipH="1" flipV="1">
              <a:off x="6708829" y="797490"/>
              <a:ext cx="1054450" cy="60993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533728" y="190603"/>
              <a:ext cx="2446338" cy="2446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7643658">
              <a:off x="7457978" y="1108471"/>
              <a:ext cx="610601" cy="6106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2737122" y="3959454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13222" y="413230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380206" y="4378171"/>
            <a:ext cx="1236664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143501" y="3272732"/>
            <a:ext cx="130174" cy="1771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3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47700"/>
            <a:ext cx="863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/>
                <a:cs typeface="Apple Chancery"/>
              </a:rPr>
              <a:t>Two glaring observations </a:t>
            </a:r>
            <a:r>
              <a:rPr lang="en-US" sz="2000" dirty="0">
                <a:latin typeface="Times New Roman"/>
                <a:cs typeface="Times New Roman"/>
              </a:rPr>
              <a:t>can be made from the graphic on the previous slide: 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2548" y="1411288"/>
            <a:ext cx="8343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1.) The PROJECTION of a point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 a circle </a:t>
            </a:r>
            <a:r>
              <a:rPr lang="en-US" sz="2000" dirty="0">
                <a:latin typeface="Times New Roman"/>
                <a:cs typeface="Times New Roman"/>
              </a:rPr>
              <a:t>moving with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angular velocity     </a:t>
            </a:r>
            <a:r>
              <a:rPr lang="en-US" sz="2000" dirty="0">
                <a:latin typeface="Times New Roman"/>
                <a:cs typeface="Times New Roman"/>
              </a:rPr>
              <a:t>follows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same path </a:t>
            </a:r>
            <a:r>
              <a:rPr lang="en-US" sz="2000" dirty="0">
                <a:latin typeface="Times New Roman"/>
                <a:cs typeface="Times New Roman"/>
              </a:rPr>
              <a:t>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mass attached to an ideal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hanging spring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as the spring oscillates up and down</a:t>
            </a:r>
            <a:r>
              <a:rPr lang="en-US" sz="2000" dirty="0">
                <a:latin typeface="Times New Roman"/>
                <a:cs typeface="Times New Roman"/>
              </a:rPr>
              <a:t>.  And: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548" y="2439988"/>
            <a:ext cx="834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2.) If you track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oscillation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 time</a:t>
            </a:r>
            <a:r>
              <a:rPr lang="en-US" sz="2000" dirty="0">
                <a:latin typeface="Times New Roman"/>
                <a:cs typeface="Times New Roman"/>
              </a:rPr>
              <a:t>, it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traces out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sinusoidal path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32061"/>
              </p:ext>
            </p:extLst>
          </p:nvPr>
        </p:nvGraphicFramePr>
        <p:xfrm>
          <a:off x="1449594" y="1838247"/>
          <a:ext cx="231975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024" name="Equation" r:id="rId4" imgW="152400" imgH="139700" progId="Equation.DSMT4">
                  <p:embed/>
                </p:oleObj>
              </mc:Choice>
              <mc:Fallback>
                <p:oleObj name="Equation" r:id="rId4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594" y="1838247"/>
                        <a:ext cx="231975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3073400"/>
            <a:ext cx="436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/>
                <a:cs typeface="Apple Chancery"/>
              </a:rPr>
              <a:t>Both of these observations </a:t>
            </a:r>
            <a:r>
              <a:rPr lang="en-US" sz="2000" dirty="0">
                <a:latin typeface="Times New Roman"/>
                <a:cs typeface="Times New Roman"/>
              </a:rPr>
              <a:t>fall out from the math if we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start with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Newton’s Second Law </a:t>
            </a:r>
            <a:r>
              <a:rPr lang="en-US" sz="2000" dirty="0">
                <a:latin typeface="Times New Roman"/>
                <a:cs typeface="Times New Roman"/>
              </a:rPr>
              <a:t>applied to a mass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attached to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ideal spring </a:t>
            </a:r>
            <a:r>
              <a:rPr lang="en-US" sz="2000" dirty="0">
                <a:latin typeface="Times New Roman"/>
                <a:cs typeface="Times New Roman"/>
              </a:rPr>
              <a:t>oscillating over a frictionless, horizontal surface.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4904844"/>
            <a:ext cx="43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/>
                <a:cs typeface="Apple Chancery"/>
              </a:rPr>
              <a:t>That analysis </a:t>
            </a:r>
            <a:r>
              <a:rPr lang="en-US" sz="2000" dirty="0">
                <a:latin typeface="Times New Roman"/>
                <a:cs typeface="Times New Roman"/>
              </a:rPr>
              <a:t>follows: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87141" y="3229767"/>
            <a:ext cx="4194971" cy="1917701"/>
            <a:chOff x="5895975" y="3238500"/>
            <a:chExt cx="2667000" cy="121920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5895975" y="3314700"/>
              <a:ext cx="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5895975" y="4076700"/>
              <a:ext cx="266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7343775" y="3695700"/>
              <a:ext cx="457200" cy="381000"/>
            </a:xfrm>
            <a:prstGeom prst="rect">
              <a:avLst/>
            </a:prstGeom>
            <a:solidFill>
              <a:srgbClr val="FF0F0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F09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5895975" y="38481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124575" y="36957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6276975" y="3695700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6505575" y="3695700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6734175" y="3695700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962775" y="38481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7115175" y="38481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7038975" y="32385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7038975" y="34671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641238"/>
              </p:ext>
            </p:extLst>
          </p:nvPr>
        </p:nvGraphicFramePr>
        <p:xfrm>
          <a:off x="5899150" y="3660775"/>
          <a:ext cx="1936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025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3660775"/>
                        <a:ext cx="1936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32182"/>
              </p:ext>
            </p:extLst>
          </p:nvPr>
        </p:nvGraphicFramePr>
        <p:xfrm>
          <a:off x="7267575" y="3327400"/>
          <a:ext cx="193675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026" name="Equation" r:id="rId8" imgW="127000" imgH="127000" progId="Equation.DSMT4">
                  <p:embed/>
                </p:oleObj>
              </mc:Choice>
              <mc:Fallback>
                <p:oleObj name="Equation" r:id="rId8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3327400"/>
                        <a:ext cx="193675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395986"/>
              </p:ext>
            </p:extLst>
          </p:nvPr>
        </p:nvGraphicFramePr>
        <p:xfrm>
          <a:off x="6624638" y="5135563"/>
          <a:ext cx="5429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027" name="Equation" r:id="rId10" imgW="355600" imgH="152400" progId="Equation.DSMT4">
                  <p:embed/>
                </p:oleObj>
              </mc:Choice>
              <mc:Fallback>
                <p:oleObj name="Equation" r:id="rId10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5135563"/>
                        <a:ext cx="5429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375404"/>
              </p:ext>
            </p:extLst>
          </p:nvPr>
        </p:nvGraphicFramePr>
        <p:xfrm>
          <a:off x="7958138" y="3700463"/>
          <a:ext cx="252412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028" name="Equation" r:id="rId12" imgW="165100" imgH="127000" progId="Equation.DSMT4">
                  <p:embed/>
                </p:oleObj>
              </mc:Choice>
              <mc:Fallback>
                <p:oleObj name="Equation" r:id="rId12" imgW="165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138" y="3700463"/>
                        <a:ext cx="252412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8600" y="4508499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Pulling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kx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to the right side and dividing by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yields the relationship: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2520979"/>
            <a:ext cx="850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spring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will be                          </a:t>
            </a:r>
            <a:r>
              <a:rPr lang="en-US" sz="2000" dirty="0">
                <a:latin typeface="Times New Roman"/>
                <a:cs typeface="Times New Roman"/>
              </a:rPr>
              <a:t>(Hooke’s Law),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Newton Second Law yields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47700"/>
            <a:ext cx="43561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/>
                <a:cs typeface="Apple Chancery"/>
              </a:rPr>
              <a:t>Keeping the sign </a:t>
            </a:r>
            <a:r>
              <a:rPr lang="en-US" sz="2000" dirty="0">
                <a:latin typeface="Times New Roman"/>
                <a:cs typeface="Times New Roman"/>
              </a:rPr>
              <a:t>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acceleration</a:t>
            </a:r>
            <a:r>
              <a:rPr lang="en-US" sz="2000" dirty="0">
                <a:latin typeface="Times New Roman"/>
                <a:cs typeface="Times New Roman"/>
              </a:rPr>
              <a:t> embedded (it will be either positive or negative, depending upon the point in time, so we’ll leave it implicit), and noting that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spring force </a:t>
            </a:r>
            <a:r>
              <a:rPr lang="en-US" sz="2000" dirty="0">
                <a:latin typeface="Times New Roman"/>
                <a:cs typeface="Times New Roman"/>
              </a:rPr>
              <a:t>in the x-direction on a mass attached to the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846688"/>
              </p:ext>
            </p:extLst>
          </p:nvPr>
        </p:nvGraphicFramePr>
        <p:xfrm>
          <a:off x="1755298" y="2532853"/>
          <a:ext cx="1563687" cy="44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20" name="Equation" r:id="rId4" imgW="939800" imgH="266700" progId="Equation.DSMT4">
                  <p:embed/>
                </p:oleObj>
              </mc:Choice>
              <mc:Fallback>
                <p:oleObj name="Equation" r:id="rId4" imgW="939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298" y="2532853"/>
                        <a:ext cx="1563687" cy="447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132703" y="437353"/>
            <a:ext cx="4194971" cy="1917701"/>
            <a:chOff x="5895975" y="3238500"/>
            <a:chExt cx="2667000" cy="121920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5895975" y="3314700"/>
              <a:ext cx="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5895975" y="4076700"/>
              <a:ext cx="266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7343775" y="3695700"/>
              <a:ext cx="457200" cy="381000"/>
            </a:xfrm>
            <a:prstGeom prst="rect">
              <a:avLst/>
            </a:prstGeom>
            <a:solidFill>
              <a:srgbClr val="FF0F0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F09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5895975" y="38481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124575" y="36957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6276975" y="3695700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6505575" y="3695700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6734175" y="3695700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962775" y="38481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7115175" y="38481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7038975" y="32385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7038975" y="34671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04527"/>
              </p:ext>
            </p:extLst>
          </p:nvPr>
        </p:nvGraphicFramePr>
        <p:xfrm>
          <a:off x="5944712" y="868361"/>
          <a:ext cx="1936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21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712" y="868361"/>
                        <a:ext cx="1936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217115"/>
              </p:ext>
            </p:extLst>
          </p:nvPr>
        </p:nvGraphicFramePr>
        <p:xfrm>
          <a:off x="7313137" y="534986"/>
          <a:ext cx="193675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22" name="Equation" r:id="rId8" imgW="127000" imgH="127000" progId="Equation.DSMT4">
                  <p:embed/>
                </p:oleObj>
              </mc:Choice>
              <mc:Fallback>
                <p:oleObj name="Equation" r:id="rId8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137" y="534986"/>
                        <a:ext cx="193675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41379"/>
              </p:ext>
            </p:extLst>
          </p:nvPr>
        </p:nvGraphicFramePr>
        <p:xfrm>
          <a:off x="6670200" y="2343149"/>
          <a:ext cx="5429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23" name="Equation" r:id="rId10" imgW="355600" imgH="152400" progId="Equation.DSMT4">
                  <p:embed/>
                </p:oleObj>
              </mc:Choice>
              <mc:Fallback>
                <p:oleObj name="Equation" r:id="rId10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200" y="2343149"/>
                        <a:ext cx="5429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574004"/>
              </p:ext>
            </p:extLst>
          </p:nvPr>
        </p:nvGraphicFramePr>
        <p:xfrm>
          <a:off x="8003700" y="908049"/>
          <a:ext cx="252412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24" name="Equation" r:id="rId12" imgW="165100" imgH="127000" progId="Equation.DSMT4">
                  <p:embed/>
                </p:oleObj>
              </mc:Choice>
              <mc:Fallback>
                <p:oleObj name="Equation" r:id="rId12" imgW="165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3700" y="908049"/>
                        <a:ext cx="252412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01647"/>
              </p:ext>
            </p:extLst>
          </p:nvPr>
        </p:nvGraphicFramePr>
        <p:xfrm>
          <a:off x="2924175" y="2981325"/>
          <a:ext cx="2233613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25" name="Equation" r:id="rId14" imgW="1346200" imgH="889000" progId="Equation.DSMT4">
                  <p:embed/>
                </p:oleObj>
              </mc:Choice>
              <mc:Fallback>
                <p:oleObj name="Equation" r:id="rId14" imgW="13462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2981325"/>
                        <a:ext cx="2233613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826285"/>
              </p:ext>
            </p:extLst>
          </p:nvPr>
        </p:nvGraphicFramePr>
        <p:xfrm>
          <a:off x="3449638" y="5032375"/>
          <a:ext cx="17478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26" name="Equation" r:id="rId16" imgW="1054100" imgH="444500" progId="Equation.DSMT4">
                  <p:embed/>
                </p:oleObj>
              </mc:Choice>
              <mc:Fallback>
                <p:oleObj name="Equation" r:id="rId16" imgW="1054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5032375"/>
                        <a:ext cx="174783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28600" y="5865813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This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characteristic equation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SIMPLE HARMONIC MOTION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19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19100"/>
            <a:ext cx="435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/>
                <a:cs typeface="Apple Chancery"/>
              </a:rPr>
              <a:t>This relationship: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1554" y="437353"/>
            <a:ext cx="3236120" cy="1651432"/>
            <a:chOff x="5132703" y="437353"/>
            <a:chExt cx="4194971" cy="2140746"/>
          </a:xfrm>
        </p:grpSpPr>
        <p:grpSp>
          <p:nvGrpSpPr>
            <p:cNvPr id="3" name="Group 2"/>
            <p:cNvGrpSpPr/>
            <p:nvPr/>
          </p:nvGrpSpPr>
          <p:grpSpPr>
            <a:xfrm>
              <a:off x="5132703" y="437353"/>
              <a:ext cx="4194971" cy="1917701"/>
              <a:chOff x="5895975" y="3238500"/>
              <a:chExt cx="2667000" cy="1219200"/>
            </a:xfrm>
          </p:grpSpPr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5895975" y="3314700"/>
                <a:ext cx="0" cy="762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5895975" y="4076700"/>
                <a:ext cx="2667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7343775" y="3695700"/>
                <a:ext cx="457200" cy="381000"/>
              </a:xfrm>
              <a:prstGeom prst="rect">
                <a:avLst/>
              </a:prstGeom>
              <a:solidFill>
                <a:srgbClr val="FF0F0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F09"/>
                  </a:solidFill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58959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V="1">
                <a:off x="6124575" y="36957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62769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flipH="1">
                <a:off x="65055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67341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V="1">
                <a:off x="6962775" y="38481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71151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7038975" y="3238500"/>
                <a:ext cx="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7038975" y="3467100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4460875"/>
                </p:ext>
              </p:extLst>
            </p:nvPr>
          </p:nvGraphicFramePr>
          <p:xfrm>
            <a:off x="5944712" y="868361"/>
            <a:ext cx="19367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8498" name="Equation" r:id="rId4" imgW="127000" imgH="165100" progId="Equation.DSMT4">
                    <p:embed/>
                  </p:oleObj>
                </mc:Choice>
                <mc:Fallback>
                  <p:oleObj name="Equation" r:id="rId4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4712" y="868361"/>
                          <a:ext cx="19367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839502"/>
                </p:ext>
              </p:extLst>
            </p:nvPr>
          </p:nvGraphicFramePr>
          <p:xfrm>
            <a:off x="7313137" y="534986"/>
            <a:ext cx="193675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8499" name="Equation" r:id="rId6" imgW="127000" imgH="127000" progId="Equation.DSMT4">
                    <p:embed/>
                  </p:oleObj>
                </mc:Choice>
                <mc:Fallback>
                  <p:oleObj name="Equation" r:id="rId6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3137" y="534986"/>
                          <a:ext cx="193675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3708975"/>
                </p:ext>
              </p:extLst>
            </p:nvPr>
          </p:nvGraphicFramePr>
          <p:xfrm>
            <a:off x="6670200" y="2343149"/>
            <a:ext cx="5429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8500" name="Equation" r:id="rId8" imgW="355600" imgH="152400" progId="Equation.DSMT4">
                    <p:embed/>
                  </p:oleObj>
                </mc:Choice>
                <mc:Fallback>
                  <p:oleObj name="Equation" r:id="rId8" imgW="3556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0200" y="2343149"/>
                          <a:ext cx="54292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516251"/>
                </p:ext>
              </p:extLst>
            </p:nvPr>
          </p:nvGraphicFramePr>
          <p:xfrm>
            <a:off x="8003700" y="908049"/>
            <a:ext cx="252412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8501" name="Equation" r:id="rId10" imgW="165100" imgH="127000" progId="Equation.DSMT4">
                    <p:embed/>
                  </p:oleObj>
                </mc:Choice>
                <mc:Fallback>
                  <p:oleObj name="Equation" r:id="rId10" imgW="1651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3700" y="908049"/>
                          <a:ext cx="252412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228600" y="1783710"/>
            <a:ext cx="5716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essentially asks us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find a function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such that </a:t>
            </a:r>
            <a:r>
              <a:rPr lang="en-US" sz="2000" dirty="0">
                <a:latin typeface="Times New Roman"/>
                <a:cs typeface="Times New Roman"/>
              </a:rPr>
              <a:t>when you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take its second derivative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add it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to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times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itself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sum will always add to zero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29100"/>
              </p:ext>
            </p:extLst>
          </p:nvPr>
        </p:nvGraphicFramePr>
        <p:xfrm>
          <a:off x="1608138" y="996950"/>
          <a:ext cx="17478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502" name="Equation" r:id="rId12" imgW="1054100" imgH="444500" progId="Equation.DSMT4">
                  <p:embed/>
                </p:oleObj>
              </mc:Choice>
              <mc:Fallback>
                <p:oleObj name="Equation" r:id="rId12" imgW="1054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996950"/>
                        <a:ext cx="174783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28600" y="2854353"/>
            <a:ext cx="867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 function </a:t>
            </a:r>
            <a:r>
              <a:rPr lang="en-US" sz="2000" dirty="0">
                <a:latin typeface="Times New Roman"/>
                <a:cs typeface="Times New Roman"/>
              </a:rPr>
              <a:t>that does this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either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cosine</a:t>
            </a:r>
            <a:r>
              <a:rPr lang="en-US" sz="2000" dirty="0">
                <a:latin typeface="Times New Roman"/>
                <a:cs typeface="Times New Roman"/>
              </a:rPr>
              <a:t> or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sine</a:t>
            </a:r>
            <a:r>
              <a:rPr lang="en-US" sz="2000" dirty="0">
                <a:latin typeface="Times New Roman"/>
                <a:cs typeface="Times New Roman"/>
              </a:rPr>
              <a:t> (I usually use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sine</a:t>
            </a:r>
            <a:r>
              <a:rPr lang="en-US" sz="2000" dirty="0">
                <a:latin typeface="Times New Roman"/>
                <a:cs typeface="Times New Roman"/>
              </a:rPr>
              <a:t>, but your book for no particularly good reason uses a cosine, so we’ll use that).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3685350"/>
            <a:ext cx="867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There are restrictions </a:t>
            </a:r>
            <a:r>
              <a:rPr lang="en-US" sz="2000" dirty="0">
                <a:latin typeface="Times New Roman"/>
                <a:cs typeface="Times New Roman"/>
              </a:rPr>
              <a:t>on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cosine function </a:t>
            </a:r>
            <a:r>
              <a:rPr lang="en-US" sz="2000" dirty="0">
                <a:latin typeface="Times New Roman"/>
                <a:cs typeface="Times New Roman"/>
              </a:rPr>
              <a:t>we need.  In fact, we want the most general form possible.  Specifically: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3010" y="4554447"/>
            <a:ext cx="8489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1.) We need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cosine’s angle </a:t>
            </a:r>
            <a:r>
              <a:rPr lang="en-US" sz="2000" dirty="0">
                <a:latin typeface="Times New Roman"/>
                <a:cs typeface="Times New Roman"/>
              </a:rPr>
              <a:t>to be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time dependent</a:t>
            </a:r>
            <a:r>
              <a:rPr lang="en-US" sz="2000" dirty="0">
                <a:latin typeface="Times New Roman"/>
                <a:cs typeface="Times New Roman"/>
              </a:rPr>
              <a:t>, so instead of using an angle   , we will use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times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, where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constants units </a:t>
            </a:r>
            <a:r>
              <a:rPr lang="en-US" sz="2000" dirty="0">
                <a:latin typeface="Times New Roman"/>
                <a:cs typeface="Times New Roman"/>
              </a:rPr>
              <a:t>have to be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radians/second</a:t>
            </a:r>
            <a:r>
              <a:rPr lang="en-US" sz="2000" dirty="0">
                <a:latin typeface="Times New Roman"/>
                <a:cs typeface="Times New Roman"/>
              </a:rPr>
              <a:t>.  As we have already run into a variable with those units (   ), we will use that symbol.  (Interesting note: If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angular velocity </a:t>
            </a:r>
            <a:r>
              <a:rPr lang="en-US" sz="2000" dirty="0">
                <a:latin typeface="Times New Roman"/>
                <a:cs typeface="Times New Roman"/>
              </a:rPr>
              <a:t>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rotating point-on-the-circle </a:t>
            </a:r>
            <a:r>
              <a:rPr lang="en-US" sz="2000" dirty="0">
                <a:latin typeface="Times New Roman"/>
                <a:cs typeface="Times New Roman"/>
              </a:rPr>
              <a:t>shown in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first slide </a:t>
            </a:r>
            <a:r>
              <a:rPr lang="en-US" sz="2000" dirty="0">
                <a:latin typeface="Times New Roman"/>
                <a:cs typeface="Times New Roman"/>
              </a:rPr>
              <a:t>had been    , the constant in question for the vibratory motion’s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cosine function </a:t>
            </a:r>
            <a:r>
              <a:rPr lang="en-US" sz="2000" dirty="0">
                <a:latin typeface="Times New Roman"/>
                <a:cs typeface="Times New Roman"/>
              </a:rPr>
              <a:t>would have been that same number    .)</a:t>
            </a:r>
          </a:p>
        </p:txBody>
      </p:sp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997515"/>
              </p:ext>
            </p:extLst>
          </p:nvPr>
        </p:nvGraphicFramePr>
        <p:xfrm>
          <a:off x="1076325" y="4938713"/>
          <a:ext cx="2095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503" name="Equation" r:id="rId14" imgW="127000" imgH="177800" progId="Equation.DSMT4">
                  <p:embed/>
                </p:oleObj>
              </mc:Choice>
              <mc:Fallback>
                <p:oleObj name="Equation" r:id="rId1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938713"/>
                        <a:ext cx="209550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795378"/>
              </p:ext>
            </p:extLst>
          </p:nvPr>
        </p:nvGraphicFramePr>
        <p:xfrm>
          <a:off x="7949612" y="5299075"/>
          <a:ext cx="2524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504" name="Equation" r:id="rId16" imgW="152400" imgH="139700" progId="Equation.DSMT4">
                  <p:embed/>
                </p:oleObj>
              </mc:Choice>
              <mc:Fallback>
                <p:oleObj name="Equation" r:id="rId16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9612" y="5299075"/>
                        <a:ext cx="252412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86282"/>
              </p:ext>
            </p:extLst>
          </p:nvPr>
        </p:nvGraphicFramePr>
        <p:xfrm>
          <a:off x="5781200" y="5911057"/>
          <a:ext cx="2524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505" name="Equation" r:id="rId18" imgW="152400" imgH="139700" progId="Equation.DSMT4">
                  <p:embed/>
                </p:oleObj>
              </mc:Choice>
              <mc:Fallback>
                <p:oleObj name="Equation" r:id="rId18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200" y="5911057"/>
                        <a:ext cx="252412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265765"/>
              </p:ext>
            </p:extLst>
          </p:nvPr>
        </p:nvGraphicFramePr>
        <p:xfrm>
          <a:off x="8408309" y="6211095"/>
          <a:ext cx="25241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506" name="Equation" r:id="rId19" imgW="152400" imgH="139700" progId="Equation.DSMT4">
                  <p:embed/>
                </p:oleObj>
              </mc:Choice>
              <mc:Fallback>
                <p:oleObj name="Equation" r:id="rId19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309" y="6211095"/>
                        <a:ext cx="252412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9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668384" y="1902717"/>
            <a:ext cx="446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We need to be able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shift the axis </a:t>
            </a:r>
            <a:r>
              <a:rPr lang="en-US" sz="2000" dirty="0">
                <a:latin typeface="Times New Roman"/>
                <a:cs typeface="Times New Roman"/>
              </a:rPr>
              <a:t>by some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phase shift </a:t>
            </a:r>
            <a:r>
              <a:rPr lang="en-US" sz="2000" dirty="0">
                <a:latin typeface="Times New Roman"/>
                <a:cs typeface="Times New Roman"/>
              </a:rPr>
              <a:t>amount   , essentially starting the clock (i.e., setting t = 0) when the body is at </a:t>
            </a:r>
            <a:r>
              <a:rPr lang="en-US" sz="2000" i="1" dirty="0">
                <a:latin typeface="Times New Roman"/>
                <a:cs typeface="Times New Roman"/>
              </a:rPr>
              <a:t>any chosen </a:t>
            </a:r>
            <a:r>
              <a:rPr lang="en-US" sz="2000" dirty="0">
                <a:latin typeface="Times New Roman"/>
                <a:cs typeface="Times New Roman"/>
              </a:rPr>
              <a:t>x-coordinate.</a:t>
            </a: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5.)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6284" y="579278"/>
            <a:ext cx="446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2.) We need </a:t>
            </a:r>
            <a:r>
              <a:rPr lang="en-US" sz="2000" dirty="0">
                <a:latin typeface="Times New Roman"/>
                <a:cs typeface="Times New Roman"/>
              </a:rPr>
              <a:t>the ability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start the clock </a:t>
            </a:r>
            <a:r>
              <a:rPr lang="en-US" sz="2000" dirty="0">
                <a:latin typeface="Times New Roman"/>
                <a:cs typeface="Times New Roman"/>
              </a:rPr>
              <a:t>when we want.  A simple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cosine function </a:t>
            </a:r>
            <a:r>
              <a:rPr lang="en-US" sz="2000" dirty="0">
                <a:latin typeface="Times New Roman"/>
                <a:cs typeface="Times New Roman"/>
              </a:rPr>
              <a:t>sets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position</a:t>
            </a:r>
            <a:r>
              <a:rPr lang="en-US" sz="2000" dirty="0">
                <a:latin typeface="Times New Roman"/>
                <a:cs typeface="Times New Roman"/>
              </a:rPr>
              <a:t> to be at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positive maximum at t = 0 (see sketch)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56719"/>
              </p:ext>
            </p:extLst>
          </p:nvPr>
        </p:nvGraphicFramePr>
        <p:xfrm>
          <a:off x="3302000" y="2294632"/>
          <a:ext cx="2095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09" name="Equation" r:id="rId4" imgW="127000" imgH="190500" progId="Equation.DSMT4">
                  <p:embed/>
                </p:oleObj>
              </mc:Choice>
              <mc:Fallback>
                <p:oleObj name="Equation" r:id="rId4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294632"/>
                        <a:ext cx="2095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85381"/>
              </p:ext>
            </p:extLst>
          </p:nvPr>
        </p:nvGraphicFramePr>
        <p:xfrm>
          <a:off x="5449297" y="287178"/>
          <a:ext cx="8620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10" name="Equation" r:id="rId6" imgW="520700" imgH="228600" progId="Equation.DSMT4">
                  <p:embed/>
                </p:oleObj>
              </mc:Choice>
              <mc:Fallback>
                <p:oleObj name="Equation" r:id="rId6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297" y="287178"/>
                        <a:ext cx="86201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308046" y="287178"/>
            <a:ext cx="2727325" cy="1186022"/>
            <a:chOff x="1285875" y="1584326"/>
            <a:chExt cx="2727325" cy="1577974"/>
          </a:xfrm>
        </p:grpSpPr>
        <p:pic>
          <p:nvPicPr>
            <p:cNvPr id="44" name="Picture 4" descr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825" y="1746250"/>
              <a:ext cx="2070100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492250" y="1720850"/>
              <a:ext cx="381001" cy="727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Line 7"/>
            <p:cNvSpPr>
              <a:spLocks noChangeShapeType="1"/>
            </p:cNvSpPr>
            <p:nvPr/>
          </p:nvSpPr>
          <p:spPr bwMode="auto">
            <a:xfrm>
              <a:off x="1285875" y="2447925"/>
              <a:ext cx="2727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>
              <a:off x="1873251" y="1584326"/>
              <a:ext cx="0" cy="15779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" name="Picture 4" descr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60" y="2108788"/>
            <a:ext cx="2070100" cy="10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6517685" y="2089697"/>
            <a:ext cx="381001" cy="5464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6311310" y="2636174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6898686" y="1987084"/>
            <a:ext cx="0" cy="118602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252447" y="922536"/>
            <a:ext cx="269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at t=0, x=max pos. </a:t>
            </a:r>
            <a:r>
              <a:rPr lang="en-US" dirty="0" err="1">
                <a:latin typeface="Times New Roman"/>
                <a:cs typeface="Times New Roman"/>
              </a:rPr>
              <a:t>displ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387066"/>
              </p:ext>
            </p:extLst>
          </p:nvPr>
        </p:nvGraphicFramePr>
        <p:xfrm>
          <a:off x="5270500" y="1898650"/>
          <a:ext cx="12207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11" name="Equation" r:id="rId9" imgW="736600" imgH="228600" progId="Equation.DSMT4">
                  <p:embed/>
                </p:oleObj>
              </mc:Choice>
              <mc:Fallback>
                <p:oleObj name="Equation" r:id="rId9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1898650"/>
                        <a:ext cx="12207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7359061" y="1987084"/>
            <a:ext cx="0" cy="1186022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95422" y="1898650"/>
            <a:ext cx="460375" cy="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65596"/>
              </p:ext>
            </p:extLst>
          </p:nvPr>
        </p:nvGraphicFramePr>
        <p:xfrm>
          <a:off x="7019925" y="1617144"/>
          <a:ext cx="21113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12" name="Equation" r:id="rId11" imgW="127000" imgH="190500" progId="Equation.DSMT4">
                  <p:embed/>
                </p:oleObj>
              </mc:Choice>
              <mc:Fallback>
                <p:oleObj name="Equation" r:id="rId11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617144"/>
                        <a:ext cx="21113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270500" y="3226156"/>
            <a:ext cx="234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at t=0, x-</a:t>
            </a:r>
            <a:r>
              <a:rPr lang="en-US" dirty="0" err="1">
                <a:latin typeface="Times New Roman"/>
                <a:cs typeface="Times New Roman"/>
              </a:rPr>
              <a:t>coord</a:t>
            </a:r>
            <a:r>
              <a:rPr lang="en-US" dirty="0">
                <a:latin typeface="Times New Roman"/>
                <a:cs typeface="Times New Roman"/>
              </a:rPr>
              <a:t>. shifted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6284" y="3462515"/>
            <a:ext cx="4462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3.) Lastly, </a:t>
            </a:r>
            <a:r>
              <a:rPr lang="en-US" sz="2000" dirty="0">
                <a:latin typeface="Times New Roman"/>
                <a:cs typeface="Times New Roman"/>
              </a:rPr>
              <a:t>we need to be able to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accommodate motion whose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maximum displacement </a:t>
            </a:r>
            <a:r>
              <a:rPr lang="en-US" sz="2000" dirty="0">
                <a:latin typeface="Times New Roman"/>
                <a:cs typeface="Times New Roman"/>
              </a:rPr>
              <a:t>is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other than one.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8600" y="4668289"/>
            <a:ext cx="867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 function </a:t>
            </a:r>
            <a:r>
              <a:rPr lang="en-US" sz="2000" dirty="0">
                <a:latin typeface="Times New Roman"/>
                <a:cs typeface="Times New Roman"/>
              </a:rPr>
              <a:t>that does all of this for us is:</a:t>
            </a:r>
          </a:p>
        </p:txBody>
      </p:sp>
      <p:graphicFrame>
        <p:nvGraphicFramePr>
          <p:cNvPr id="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96560"/>
              </p:ext>
            </p:extLst>
          </p:nvPr>
        </p:nvGraphicFramePr>
        <p:xfrm>
          <a:off x="3025390" y="5384800"/>
          <a:ext cx="2423907" cy="512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13" name="Equation" r:id="rId13" imgW="1092200" imgH="228600" progId="Equation.DSMT4">
                  <p:embed/>
                </p:oleObj>
              </mc:Choice>
              <mc:Fallback>
                <p:oleObj name="Equation" r:id="rId13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390" y="5384800"/>
                        <a:ext cx="2423907" cy="512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8064500" y="1720740"/>
            <a:ext cx="1048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new axis</a:t>
            </a:r>
          </a:p>
        </p:txBody>
      </p:sp>
      <p:sp>
        <p:nvSpPr>
          <p:cNvPr id="9" name="Freeform 8"/>
          <p:cNvSpPr/>
          <p:nvPr/>
        </p:nvSpPr>
        <p:spPr>
          <a:xfrm>
            <a:off x="7416800" y="1943100"/>
            <a:ext cx="660400" cy="342900"/>
          </a:xfrm>
          <a:custGeom>
            <a:avLst/>
            <a:gdLst>
              <a:gd name="connsiteX0" fmla="*/ 660400 w 660400"/>
              <a:gd name="connsiteY0" fmla="*/ 0 h 342900"/>
              <a:gd name="connsiteX1" fmla="*/ 355600 w 660400"/>
              <a:gd name="connsiteY1" fmla="*/ 76200 h 342900"/>
              <a:gd name="connsiteX2" fmla="*/ 520700 w 660400"/>
              <a:gd name="connsiteY2" fmla="*/ 165100 h 342900"/>
              <a:gd name="connsiteX3" fmla="*/ 0 w 6604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400" h="342900">
                <a:moveTo>
                  <a:pt x="660400" y="0"/>
                </a:moveTo>
                <a:cubicBezTo>
                  <a:pt x="519641" y="24341"/>
                  <a:pt x="378883" y="48683"/>
                  <a:pt x="355600" y="76200"/>
                </a:cubicBezTo>
                <a:cubicBezTo>
                  <a:pt x="332317" y="103717"/>
                  <a:pt x="579967" y="120650"/>
                  <a:pt x="520700" y="165100"/>
                </a:cubicBezTo>
                <a:cubicBezTo>
                  <a:pt x="461433" y="209550"/>
                  <a:pt x="0" y="342900"/>
                  <a:pt x="0" y="34290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/>
      <p:bldP spid="57" grpId="0" animBg="1"/>
      <p:bldP spid="59" grpId="0"/>
      <p:bldP spid="60" grpId="0"/>
      <p:bldP spid="61" grpId="0"/>
      <p:bldP spid="63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6.)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19100"/>
            <a:ext cx="435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/>
                <a:cs typeface="Apple Chancery"/>
              </a:rPr>
              <a:t>So back </a:t>
            </a:r>
            <a:r>
              <a:rPr lang="en-US" sz="2000" dirty="0">
                <a:latin typeface="Times New Roman"/>
                <a:cs typeface="Times New Roman"/>
              </a:rPr>
              <a:t>to the problem at hand.  Does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1554" y="437353"/>
            <a:ext cx="3236120" cy="1651432"/>
            <a:chOff x="5132703" y="437353"/>
            <a:chExt cx="4194971" cy="2140746"/>
          </a:xfrm>
        </p:grpSpPr>
        <p:grpSp>
          <p:nvGrpSpPr>
            <p:cNvPr id="3" name="Group 2"/>
            <p:cNvGrpSpPr/>
            <p:nvPr/>
          </p:nvGrpSpPr>
          <p:grpSpPr>
            <a:xfrm>
              <a:off x="5132703" y="437353"/>
              <a:ext cx="4194971" cy="1917701"/>
              <a:chOff x="5895975" y="3238500"/>
              <a:chExt cx="2667000" cy="1219200"/>
            </a:xfrm>
          </p:grpSpPr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5895975" y="3314700"/>
                <a:ext cx="0" cy="762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5895975" y="4076700"/>
                <a:ext cx="2667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7343775" y="3695700"/>
                <a:ext cx="457200" cy="381000"/>
              </a:xfrm>
              <a:prstGeom prst="rect">
                <a:avLst/>
              </a:prstGeom>
              <a:solidFill>
                <a:srgbClr val="FF0F0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F09"/>
                  </a:solidFill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58959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V="1">
                <a:off x="6124575" y="36957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62769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flipH="1">
                <a:off x="65055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67341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V="1">
                <a:off x="6962775" y="38481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71151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7038975" y="3238500"/>
                <a:ext cx="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7038975" y="3467100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664114"/>
                </p:ext>
              </p:extLst>
            </p:nvPr>
          </p:nvGraphicFramePr>
          <p:xfrm>
            <a:off x="5944712" y="868361"/>
            <a:ext cx="19367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1463" name="Equation" r:id="rId4" imgW="127000" imgH="165100" progId="Equation.DSMT4">
                    <p:embed/>
                  </p:oleObj>
                </mc:Choice>
                <mc:Fallback>
                  <p:oleObj name="Equation" r:id="rId4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4712" y="868361"/>
                          <a:ext cx="19367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8853819"/>
                </p:ext>
              </p:extLst>
            </p:nvPr>
          </p:nvGraphicFramePr>
          <p:xfrm>
            <a:off x="7313137" y="534986"/>
            <a:ext cx="193675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1464" name="Equation" r:id="rId6" imgW="127000" imgH="127000" progId="Equation.DSMT4">
                    <p:embed/>
                  </p:oleObj>
                </mc:Choice>
                <mc:Fallback>
                  <p:oleObj name="Equation" r:id="rId6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3137" y="534986"/>
                          <a:ext cx="193675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3906909"/>
                </p:ext>
              </p:extLst>
            </p:nvPr>
          </p:nvGraphicFramePr>
          <p:xfrm>
            <a:off x="6670200" y="2343149"/>
            <a:ext cx="5429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1465" name="Equation" r:id="rId8" imgW="355600" imgH="152400" progId="Equation.DSMT4">
                    <p:embed/>
                  </p:oleObj>
                </mc:Choice>
                <mc:Fallback>
                  <p:oleObj name="Equation" r:id="rId8" imgW="3556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0200" y="2343149"/>
                          <a:ext cx="54292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7495121"/>
                </p:ext>
              </p:extLst>
            </p:nvPr>
          </p:nvGraphicFramePr>
          <p:xfrm>
            <a:off x="8003700" y="908049"/>
            <a:ext cx="252412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1466" name="Equation" r:id="rId10" imgW="165100" imgH="127000" progId="Equation.DSMT4">
                    <p:embed/>
                  </p:oleObj>
                </mc:Choice>
                <mc:Fallback>
                  <p:oleObj name="Equation" r:id="rId10" imgW="1651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3700" y="908049"/>
                          <a:ext cx="252412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228600" y="1510519"/>
            <a:ext cx="571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satisfy</a:t>
            </a: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93053"/>
              </p:ext>
            </p:extLst>
          </p:nvPr>
        </p:nvGraphicFramePr>
        <p:xfrm>
          <a:off x="1706563" y="1906588"/>
          <a:ext cx="18748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67" name="Equation" r:id="rId12" imgW="1130300" imgH="444500" progId="Equation.DSMT4">
                  <p:embed/>
                </p:oleObj>
              </mc:Choice>
              <mc:Fallback>
                <p:oleObj name="Equation" r:id="rId12" imgW="1130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1906588"/>
                        <a:ext cx="187483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28600" y="2751047"/>
            <a:ext cx="834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only way </a:t>
            </a:r>
            <a:r>
              <a:rPr lang="en-US" sz="2000" dirty="0">
                <a:latin typeface="Times New Roman"/>
                <a:cs typeface="Times New Roman"/>
              </a:rPr>
              <a:t>to tell is to try it out:</a:t>
            </a:r>
          </a:p>
        </p:txBody>
      </p:sp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31188"/>
              </p:ext>
            </p:extLst>
          </p:nvPr>
        </p:nvGraphicFramePr>
        <p:xfrm>
          <a:off x="1641815" y="1096074"/>
          <a:ext cx="1950448" cy="41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68" name="Equation" r:id="rId14" imgW="1092200" imgH="228600" progId="Equation.DSMT4">
                  <p:embed/>
                </p:oleObj>
              </mc:Choice>
              <mc:Fallback>
                <p:oleObj name="Equation" r:id="rId14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815" y="1096074"/>
                        <a:ext cx="1950448" cy="412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377441"/>
              </p:ext>
            </p:extLst>
          </p:nvPr>
        </p:nvGraphicFramePr>
        <p:xfrm>
          <a:off x="2519363" y="3176588"/>
          <a:ext cx="2360612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69" name="Equation" r:id="rId16" imgW="1422400" imgH="685800" progId="Equation.DSMT4">
                  <p:embed/>
                </p:oleObj>
              </mc:Choice>
              <mc:Fallback>
                <p:oleObj name="Equation" r:id="rId16" imgW="1422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3176588"/>
                        <a:ext cx="2360612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96900" y="4364007"/>
            <a:ext cx="8343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This, by the way, </a:t>
            </a:r>
            <a:r>
              <a:rPr lang="en-US" sz="2000" dirty="0">
                <a:latin typeface="Times New Roman"/>
                <a:cs typeface="Times New Roman"/>
              </a:rPr>
              <a:t>is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velocity function</a:t>
            </a:r>
            <a:r>
              <a:rPr lang="en-US" sz="2000" dirty="0">
                <a:latin typeface="Times New Roman"/>
                <a:cs typeface="Times New Roman"/>
              </a:rPr>
              <a:t>.  And as a </a:t>
            </a:r>
            <a:r>
              <a:rPr lang="en-US" sz="2000" i="1" dirty="0">
                <a:latin typeface="Times New Roman"/>
                <a:cs typeface="Times New Roman"/>
              </a:rPr>
              <a:t>sine function </a:t>
            </a:r>
            <a:r>
              <a:rPr lang="en-US" sz="2000" dirty="0">
                <a:latin typeface="Times New Roman"/>
                <a:cs typeface="Times New Roman"/>
              </a:rPr>
              <a:t>can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never</a:t>
            </a:r>
            <a:r>
              <a:rPr lang="en-US" sz="2000" dirty="0">
                <a:latin typeface="Times New Roman"/>
                <a:cs typeface="Times New Roman"/>
              </a:rPr>
              <a:t> be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larger than one</a:t>
            </a:r>
            <a:r>
              <a:rPr lang="en-US" sz="2000" dirty="0">
                <a:latin typeface="Times New Roman"/>
                <a:cs typeface="Times New Roman"/>
              </a:rPr>
              <a:t>, this means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of </a:t>
            </a:r>
            <a:r>
              <a:rPr lang="en-US" sz="2000" dirty="0"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maximum velocity </a:t>
            </a:r>
            <a:r>
              <a:rPr lang="en-US" sz="2000" dirty="0">
                <a:latin typeface="Times New Roman"/>
                <a:cs typeface="Times New Roman"/>
              </a:rPr>
              <a:t>for this oscillatory motion will be:</a:t>
            </a:r>
          </a:p>
        </p:txBody>
      </p:sp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18998"/>
              </p:ext>
            </p:extLst>
          </p:nvPr>
        </p:nvGraphicFramePr>
        <p:xfrm>
          <a:off x="3592263" y="5349140"/>
          <a:ext cx="1074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70" name="Equation" r:id="rId18" imgW="647700" imgH="203200" progId="Equation.DSMT4">
                  <p:embed/>
                </p:oleObj>
              </mc:Choice>
              <mc:Fallback>
                <p:oleObj name="Equation" r:id="rId18" imgW="64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263" y="5349140"/>
                        <a:ext cx="10747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96900" y="5760670"/>
            <a:ext cx="834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This will happen when the force is completely spent, 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at equilibrium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81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7.)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1554" y="437353"/>
            <a:ext cx="3236120" cy="1651432"/>
            <a:chOff x="5132703" y="437353"/>
            <a:chExt cx="4194971" cy="2140746"/>
          </a:xfrm>
        </p:grpSpPr>
        <p:grpSp>
          <p:nvGrpSpPr>
            <p:cNvPr id="3" name="Group 2"/>
            <p:cNvGrpSpPr/>
            <p:nvPr/>
          </p:nvGrpSpPr>
          <p:grpSpPr>
            <a:xfrm>
              <a:off x="5132703" y="437353"/>
              <a:ext cx="4194971" cy="1917701"/>
              <a:chOff x="5895975" y="3238500"/>
              <a:chExt cx="2667000" cy="1219200"/>
            </a:xfrm>
          </p:grpSpPr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5895975" y="3314700"/>
                <a:ext cx="0" cy="762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5895975" y="4076700"/>
                <a:ext cx="2667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7343775" y="3695700"/>
                <a:ext cx="457200" cy="381000"/>
              </a:xfrm>
              <a:prstGeom prst="rect">
                <a:avLst/>
              </a:prstGeom>
              <a:solidFill>
                <a:srgbClr val="FF0F0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F09"/>
                  </a:solidFill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58959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V="1">
                <a:off x="6124575" y="36957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62769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flipH="1">
                <a:off x="65055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6734175" y="3695700"/>
                <a:ext cx="228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V="1">
                <a:off x="6962775" y="3848100"/>
                <a:ext cx="152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7115175" y="38481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7038975" y="3238500"/>
                <a:ext cx="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7038975" y="3467100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4359505"/>
                </p:ext>
              </p:extLst>
            </p:nvPr>
          </p:nvGraphicFramePr>
          <p:xfrm>
            <a:off x="5944712" y="868361"/>
            <a:ext cx="19367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2405" name="Equation" r:id="rId4" imgW="127000" imgH="165100" progId="Equation.DSMT4">
                    <p:embed/>
                  </p:oleObj>
                </mc:Choice>
                <mc:Fallback>
                  <p:oleObj name="Equation" r:id="rId4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4712" y="868361"/>
                          <a:ext cx="19367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0155892"/>
                </p:ext>
              </p:extLst>
            </p:nvPr>
          </p:nvGraphicFramePr>
          <p:xfrm>
            <a:off x="7313137" y="534986"/>
            <a:ext cx="193675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2406" name="Equation" r:id="rId6" imgW="127000" imgH="127000" progId="Equation.DSMT4">
                    <p:embed/>
                  </p:oleObj>
                </mc:Choice>
                <mc:Fallback>
                  <p:oleObj name="Equation" r:id="rId6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3137" y="534986"/>
                          <a:ext cx="193675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9050787"/>
                </p:ext>
              </p:extLst>
            </p:nvPr>
          </p:nvGraphicFramePr>
          <p:xfrm>
            <a:off x="6670200" y="2343149"/>
            <a:ext cx="5429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2407" name="Equation" r:id="rId8" imgW="355600" imgH="152400" progId="Equation.DSMT4">
                    <p:embed/>
                  </p:oleObj>
                </mc:Choice>
                <mc:Fallback>
                  <p:oleObj name="Equation" r:id="rId8" imgW="3556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0200" y="2343149"/>
                          <a:ext cx="542925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6887024"/>
                </p:ext>
              </p:extLst>
            </p:nvPr>
          </p:nvGraphicFramePr>
          <p:xfrm>
            <a:off x="8003700" y="908049"/>
            <a:ext cx="252412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2408" name="Equation" r:id="rId10" imgW="165100" imgH="127000" progId="Equation.DSMT4">
                    <p:embed/>
                  </p:oleObj>
                </mc:Choice>
                <mc:Fallback>
                  <p:oleObj name="Equation" r:id="rId10" imgW="1651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3700" y="908049"/>
                          <a:ext cx="252412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228600" y="36973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Continuing: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351615"/>
              </p:ext>
            </p:extLst>
          </p:nvPr>
        </p:nvGraphicFramePr>
        <p:xfrm>
          <a:off x="957263" y="992188"/>
          <a:ext cx="271780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409" name="Equation" r:id="rId12" imgW="1638300" imgH="685800" progId="Equation.DSMT4">
                  <p:embed/>
                </p:oleObj>
              </mc:Choice>
              <mc:Fallback>
                <p:oleObj name="Equation" r:id="rId12" imgW="16383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992188"/>
                        <a:ext cx="2717800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95312" y="2230407"/>
            <a:ext cx="8343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Another side point:  </a:t>
            </a:r>
            <a:r>
              <a:rPr lang="en-US" sz="2000" dirty="0">
                <a:latin typeface="Times New Roman"/>
                <a:cs typeface="Times New Roman"/>
              </a:rPr>
              <a:t>This means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of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maximum acceleration</a:t>
            </a:r>
            <a:r>
              <a:rPr lang="en-US" sz="2000" dirty="0">
                <a:latin typeface="Times New Roman"/>
                <a:cs typeface="Times New Roman"/>
              </a:rPr>
              <a:t>, which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happens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at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extremes</a:t>
            </a:r>
            <a:r>
              <a:rPr lang="en-US" sz="2000" dirty="0">
                <a:latin typeface="Times New Roman"/>
                <a:cs typeface="Times New Roman"/>
              </a:rPr>
              <a:t> where the spring force is maximum, will be:</a:t>
            </a:r>
          </a:p>
        </p:txBody>
      </p:sp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8399"/>
              </p:ext>
            </p:extLst>
          </p:nvPr>
        </p:nvGraphicFramePr>
        <p:xfrm>
          <a:off x="3821113" y="2954338"/>
          <a:ext cx="12017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410" name="Equation" r:id="rId14" imgW="723900" imgH="228600" progId="Equation.DSMT4">
                  <p:embed/>
                </p:oleObj>
              </mc:Choice>
              <mc:Fallback>
                <p:oleObj name="Equation" r:id="rId14" imgW="723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2954338"/>
                        <a:ext cx="120173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28599" y="3462307"/>
            <a:ext cx="861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Plugging everything in: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400766"/>
              </p:ext>
            </p:extLst>
          </p:nvPr>
        </p:nvGraphicFramePr>
        <p:xfrm>
          <a:off x="3301274" y="3629026"/>
          <a:ext cx="4824413" cy="284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411" name="Equation" r:id="rId16" imgW="2908300" imgH="1701800" progId="Equation.DSMT4">
                  <p:embed/>
                </p:oleObj>
              </mc:Choice>
              <mc:Fallback>
                <p:oleObj name="Equation" r:id="rId16" imgW="2908300" imgH="170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74" y="3629026"/>
                        <a:ext cx="4824413" cy="284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833813" y="4521200"/>
            <a:ext cx="254000" cy="3302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191136" y="4508500"/>
            <a:ext cx="254000" cy="3302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087813" y="4508500"/>
            <a:ext cx="1157287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368936" y="4495800"/>
            <a:ext cx="1157287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57900</TotalTime>
  <Words>2873</Words>
  <Application>Microsoft Macintosh PowerPoint</Application>
  <PresentationFormat>On-screen Show (4:3)</PresentationFormat>
  <Paragraphs>199</Paragraphs>
  <Slides>33</Slides>
  <Notes>30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Apple Chancery</vt:lpstr>
      <vt:lpstr>Arial</vt:lpstr>
      <vt:lpstr>Calibri</vt:lpstr>
      <vt:lpstr>Gill Sans</vt:lpstr>
      <vt:lpstr>Lucida Grande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Microsoft Office User</cp:lastModifiedBy>
  <cp:revision>1273</cp:revision>
  <cp:lastPrinted>2021-01-12T17:08:27Z</cp:lastPrinted>
  <dcterms:created xsi:type="dcterms:W3CDTF">2017-08-16T17:34:12Z</dcterms:created>
  <dcterms:modified xsi:type="dcterms:W3CDTF">2021-01-18T16:51:39Z</dcterms:modified>
</cp:coreProperties>
</file>