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27" r:id="rId3"/>
    <p:sldId id="511" r:id="rId4"/>
    <p:sldId id="529" r:id="rId5"/>
    <p:sldId id="531" r:id="rId6"/>
    <p:sldId id="532" r:id="rId7"/>
    <p:sldId id="528" r:id="rId8"/>
    <p:sldId id="534" r:id="rId9"/>
    <p:sldId id="535" r:id="rId10"/>
    <p:sldId id="539" r:id="rId11"/>
    <p:sldId id="536" r:id="rId12"/>
    <p:sldId id="537" r:id="rId13"/>
    <p:sldId id="538" r:id="rId14"/>
    <p:sldId id="545" r:id="rId15"/>
    <p:sldId id="540" r:id="rId16"/>
    <p:sldId id="541" r:id="rId17"/>
    <p:sldId id="542" r:id="rId18"/>
    <p:sldId id="543" r:id="rId19"/>
    <p:sldId id="544" r:id="rId20"/>
    <p:sldId id="533" r:id="rId21"/>
    <p:sldId id="546" r:id="rId22"/>
    <p:sldId id="547" r:id="rId23"/>
    <p:sldId id="563" r:id="rId24"/>
    <p:sldId id="548" r:id="rId25"/>
    <p:sldId id="549" r:id="rId26"/>
    <p:sldId id="550" r:id="rId27"/>
    <p:sldId id="551" r:id="rId28"/>
    <p:sldId id="552" r:id="rId29"/>
    <p:sldId id="553" r:id="rId30"/>
    <p:sldId id="556" r:id="rId31"/>
    <p:sldId id="557" r:id="rId32"/>
    <p:sldId id="559" r:id="rId33"/>
    <p:sldId id="560" r:id="rId34"/>
    <p:sldId id="558" r:id="rId35"/>
    <p:sldId id="562" r:id="rId36"/>
    <p:sldId id="561" r:id="rId37"/>
    <p:sldId id="55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FD4FF"/>
    <a:srgbClr val="3366FF"/>
    <a:srgbClr val="DDD203"/>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snapToObjects="1">
      <p:cViewPr varScale="1">
        <p:scale>
          <a:sx n="115" d="100"/>
          <a:sy n="115" d="100"/>
        </p:scale>
        <p:origin x="146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 Id="rId4"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55.emf"/><Relationship Id="rId2" Type="http://schemas.openxmlformats.org/officeDocument/2006/relationships/image" Target="../media/image38.emf"/><Relationship Id="rId1" Type="http://schemas.openxmlformats.org/officeDocument/2006/relationships/image" Target="../media/image46.emf"/><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1.emf"/><Relationship Id="rId10" Type="http://schemas.openxmlformats.org/officeDocument/2006/relationships/image" Target="../media/image53.emf"/><Relationship Id="rId4" Type="http://schemas.openxmlformats.org/officeDocument/2006/relationships/image" Target="../media/image48.emf"/><Relationship Id="rId9" Type="http://schemas.openxmlformats.org/officeDocument/2006/relationships/image" Target="../media/image5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41.emf"/><Relationship Id="rId7" Type="http://schemas.openxmlformats.org/officeDocument/2006/relationships/image" Target="../media/image60.emf"/><Relationship Id="rId2" Type="http://schemas.openxmlformats.org/officeDocument/2006/relationships/image" Target="../media/image48.emf"/><Relationship Id="rId1" Type="http://schemas.openxmlformats.org/officeDocument/2006/relationships/image" Target="../media/image56.emf"/><Relationship Id="rId6" Type="http://schemas.openxmlformats.org/officeDocument/2006/relationships/image" Target="../media/image59.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44.emf"/><Relationship Id="rId1" Type="http://schemas.openxmlformats.org/officeDocument/2006/relationships/image" Target="../media/image66.emf"/><Relationship Id="rId5" Type="http://schemas.openxmlformats.org/officeDocument/2006/relationships/image" Target="../media/image69.emf"/><Relationship Id="rId4" Type="http://schemas.openxmlformats.org/officeDocument/2006/relationships/image" Target="../media/image68.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image" Target="../media/image44.emf"/><Relationship Id="rId1" Type="http://schemas.openxmlformats.org/officeDocument/2006/relationships/image" Target="../media/image70.emf"/><Relationship Id="rId6" Type="http://schemas.openxmlformats.org/officeDocument/2006/relationships/image" Target="../media/image74.emf"/><Relationship Id="rId5" Type="http://schemas.openxmlformats.org/officeDocument/2006/relationships/image" Target="../media/image7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4" Type="http://schemas.openxmlformats.org/officeDocument/2006/relationships/image" Target="../media/image78.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0.emf"/><Relationship Id="rId1" Type="http://schemas.openxmlformats.org/officeDocument/2006/relationships/image" Target="../media/image82.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emf"/><Relationship Id="rId1" Type="http://schemas.openxmlformats.org/officeDocument/2006/relationships/image" Target="../media/image84.emf"/><Relationship Id="rId6" Type="http://schemas.openxmlformats.org/officeDocument/2006/relationships/image" Target="../media/image89.emf"/><Relationship Id="rId11" Type="http://schemas.openxmlformats.org/officeDocument/2006/relationships/image" Target="../media/image78.emf"/><Relationship Id="rId5" Type="http://schemas.openxmlformats.org/officeDocument/2006/relationships/image" Target="../media/image88.emf"/><Relationship Id="rId10" Type="http://schemas.openxmlformats.org/officeDocument/2006/relationships/image" Target="../media/image93.emf"/><Relationship Id="rId4" Type="http://schemas.openxmlformats.org/officeDocument/2006/relationships/image" Target="../media/image87.emf"/><Relationship Id="rId9" Type="http://schemas.openxmlformats.org/officeDocument/2006/relationships/image" Target="../media/image92.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89.emf"/><Relationship Id="rId3" Type="http://schemas.openxmlformats.org/officeDocument/2006/relationships/image" Target="../media/image96.emf"/><Relationship Id="rId7" Type="http://schemas.openxmlformats.org/officeDocument/2006/relationships/image" Target="../media/image100.emf"/><Relationship Id="rId12" Type="http://schemas.openxmlformats.org/officeDocument/2006/relationships/image" Target="../media/image84.emf"/><Relationship Id="rId2" Type="http://schemas.openxmlformats.org/officeDocument/2006/relationships/image" Target="../media/image95.emf"/><Relationship Id="rId1" Type="http://schemas.openxmlformats.org/officeDocument/2006/relationships/image" Target="../media/image94.emf"/><Relationship Id="rId6" Type="http://schemas.openxmlformats.org/officeDocument/2006/relationships/image" Target="../media/image99.emf"/><Relationship Id="rId11" Type="http://schemas.openxmlformats.org/officeDocument/2006/relationships/image" Target="../media/image78.emf"/><Relationship Id="rId5" Type="http://schemas.openxmlformats.org/officeDocument/2006/relationships/image" Target="../media/image98.emf"/><Relationship Id="rId10" Type="http://schemas.openxmlformats.org/officeDocument/2006/relationships/image" Target="../media/image103.emf"/><Relationship Id="rId4" Type="http://schemas.openxmlformats.org/officeDocument/2006/relationships/image" Target="../media/image97.emf"/><Relationship Id="rId9" Type="http://schemas.openxmlformats.org/officeDocument/2006/relationships/image" Target="../media/image102.emf"/><Relationship Id="rId14" Type="http://schemas.openxmlformats.org/officeDocument/2006/relationships/image" Target="../media/image90.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 Id="rId5" Type="http://schemas.openxmlformats.org/officeDocument/2006/relationships/image" Target="../media/image108.emf"/><Relationship Id="rId4" Type="http://schemas.openxmlformats.org/officeDocument/2006/relationships/image" Target="../media/image10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5.emf"/><Relationship Id="rId1" Type="http://schemas.openxmlformats.org/officeDocument/2006/relationships/image" Target="../media/image104.emf"/><Relationship Id="rId5" Type="http://schemas.openxmlformats.org/officeDocument/2006/relationships/image" Target="../media/image108.emf"/><Relationship Id="rId4" Type="http://schemas.openxmlformats.org/officeDocument/2006/relationships/image" Target="../media/image107.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3.emf"/><Relationship Id="rId7" Type="http://schemas.openxmlformats.org/officeDocument/2006/relationships/image" Target="../media/image119.emf"/><Relationship Id="rId2" Type="http://schemas.openxmlformats.org/officeDocument/2006/relationships/image" Target="../media/image112.emf"/><Relationship Id="rId1" Type="http://schemas.openxmlformats.org/officeDocument/2006/relationships/image" Target="../media/image111.emf"/><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4.emf"/><Relationship Id="rId9" Type="http://schemas.openxmlformats.org/officeDocument/2006/relationships/image" Target="../media/image12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image" Target="../media/image122.emf"/><Relationship Id="rId5" Type="http://schemas.openxmlformats.org/officeDocument/2006/relationships/image" Target="../media/image126.emf"/><Relationship Id="rId4" Type="http://schemas.openxmlformats.org/officeDocument/2006/relationships/image" Target="../media/image12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image" Target="../media/image127.emf"/><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image" Target="../media/image134.emf"/><Relationship Id="rId6" Type="http://schemas.openxmlformats.org/officeDocument/2006/relationships/image" Target="../media/image111.emf"/><Relationship Id="rId5" Type="http://schemas.openxmlformats.org/officeDocument/2006/relationships/image" Target="../media/image138.emf"/><Relationship Id="rId4" Type="http://schemas.openxmlformats.org/officeDocument/2006/relationships/image" Target="../media/image13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141.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image" Target="../media/image14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image" Target="../media/image14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5.emf"/><Relationship Id="rId5" Type="http://schemas.openxmlformats.org/officeDocument/2006/relationships/image" Target="../media/image30.emf"/><Relationship Id="rId4"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25.emf"/><Relationship Id="rId4"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image" Target="../media/image37.emf"/><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13</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20</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4</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22</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23</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6754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24</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25</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29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30</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31</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32</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33</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34</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35</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8FFAC8-8958-2C41-B7FA-0878832E582E}" type="slidenum">
              <a:rPr lang="en-US" sz="1200"/>
              <a:pPr/>
              <a:t>36</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1984M2.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1DF674F-18DD-5F47-83DD-FCDF3A0DBAD6}" type="slidenum">
              <a:rPr lang="en-US" sz="1200"/>
              <a:pPr/>
              <a:t>37</a:t>
            </a:fld>
            <a:endParaRPr lang="en-US" sz="1200"/>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6</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8</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9</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10</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C67F151-9796-B647-855C-547724A3A5B7}" type="slidenum">
              <a:rPr lang="en-US" sz="1200"/>
              <a:pPr eaLnBrk="1" hangingPunct="1"/>
              <a:t>11</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6.emf"/><Relationship Id="rId5" Type="http://schemas.openxmlformats.org/officeDocument/2006/relationships/oleObject" Target="../embeddings/oleObject36.bin"/><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41.bin"/><Relationship Id="rId18" Type="http://schemas.openxmlformats.org/officeDocument/2006/relationships/image" Target="../media/image43.emf"/><Relationship Id="rId3" Type="http://schemas.openxmlformats.org/officeDocument/2006/relationships/notesSlide" Target="../notesSlides/notesSlide10.xml"/><Relationship Id="rId21" Type="http://schemas.openxmlformats.org/officeDocument/2006/relationships/oleObject" Target="../embeddings/oleObject45.bin"/><Relationship Id="rId7" Type="http://schemas.openxmlformats.org/officeDocument/2006/relationships/oleObject" Target="../embeddings/oleObject38.bin"/><Relationship Id="rId12" Type="http://schemas.openxmlformats.org/officeDocument/2006/relationships/image" Target="../media/image40.emf"/><Relationship Id="rId17" Type="http://schemas.openxmlformats.org/officeDocument/2006/relationships/oleObject" Target="../embeddings/oleObject43.bin"/><Relationship Id="rId2" Type="http://schemas.openxmlformats.org/officeDocument/2006/relationships/slideLayout" Target="../slideLayouts/slideLayout2.xml"/><Relationship Id="rId16" Type="http://schemas.openxmlformats.org/officeDocument/2006/relationships/image" Target="../media/image42.emf"/><Relationship Id="rId20" Type="http://schemas.openxmlformats.org/officeDocument/2006/relationships/image" Target="../media/image44.emf"/><Relationship Id="rId1" Type="http://schemas.openxmlformats.org/officeDocument/2006/relationships/vmlDrawing" Target="../drawings/vmlDrawing9.vml"/><Relationship Id="rId6" Type="http://schemas.openxmlformats.org/officeDocument/2006/relationships/image" Target="../media/image37.e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23" Type="http://schemas.openxmlformats.org/officeDocument/2006/relationships/oleObject" Target="../embeddings/oleObject46.bin"/><Relationship Id="rId10" Type="http://schemas.openxmlformats.org/officeDocument/2006/relationships/image" Target="../media/image39.emf"/><Relationship Id="rId19" Type="http://schemas.openxmlformats.org/officeDocument/2006/relationships/oleObject" Target="../embeddings/oleObject44.bin"/><Relationship Id="rId4" Type="http://schemas.openxmlformats.org/officeDocument/2006/relationships/image" Target="../media/image27.jpeg"/><Relationship Id="rId9" Type="http://schemas.openxmlformats.org/officeDocument/2006/relationships/oleObject" Target="../embeddings/oleObject39.bin"/><Relationship Id="rId14" Type="http://schemas.openxmlformats.org/officeDocument/2006/relationships/image" Target="../media/image41.emf"/><Relationship Id="rId22" Type="http://schemas.openxmlformats.org/officeDocument/2006/relationships/image" Target="../media/image45.emf"/></Relationships>
</file>

<file path=ppt/slides/_rels/slide13.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51.bin"/><Relationship Id="rId18" Type="http://schemas.openxmlformats.org/officeDocument/2006/relationships/image" Target="../media/image50.emf"/><Relationship Id="rId26" Type="http://schemas.openxmlformats.org/officeDocument/2006/relationships/image" Target="../media/image54.emf"/><Relationship Id="rId3" Type="http://schemas.openxmlformats.org/officeDocument/2006/relationships/notesSlide" Target="../notesSlides/notesSlide11.xml"/><Relationship Id="rId21" Type="http://schemas.openxmlformats.org/officeDocument/2006/relationships/oleObject" Target="../embeddings/oleObject55.bin"/><Relationship Id="rId7" Type="http://schemas.openxmlformats.org/officeDocument/2006/relationships/oleObject" Target="../embeddings/oleObject48.bin"/><Relationship Id="rId12" Type="http://schemas.openxmlformats.org/officeDocument/2006/relationships/image" Target="../media/image48.emf"/><Relationship Id="rId17" Type="http://schemas.openxmlformats.org/officeDocument/2006/relationships/oleObject" Target="../embeddings/oleObject53.bin"/><Relationship Id="rId25" Type="http://schemas.openxmlformats.org/officeDocument/2006/relationships/oleObject" Target="../embeddings/oleObject57.bin"/><Relationship Id="rId2" Type="http://schemas.openxmlformats.org/officeDocument/2006/relationships/slideLayout" Target="../slideLayouts/slideLayout2.xml"/><Relationship Id="rId16" Type="http://schemas.openxmlformats.org/officeDocument/2006/relationships/image" Target="../media/image49.emf"/><Relationship Id="rId20" Type="http://schemas.openxmlformats.org/officeDocument/2006/relationships/image" Target="../media/image51.emf"/><Relationship Id="rId1" Type="http://schemas.openxmlformats.org/officeDocument/2006/relationships/vmlDrawing" Target="../drawings/vmlDrawing10.vml"/><Relationship Id="rId6" Type="http://schemas.openxmlformats.org/officeDocument/2006/relationships/image" Target="../media/image27.jpeg"/><Relationship Id="rId11" Type="http://schemas.openxmlformats.org/officeDocument/2006/relationships/oleObject" Target="../embeddings/oleObject50.bin"/><Relationship Id="rId24" Type="http://schemas.openxmlformats.org/officeDocument/2006/relationships/image" Target="../media/image53.emf"/><Relationship Id="rId5" Type="http://schemas.openxmlformats.org/officeDocument/2006/relationships/image" Target="../media/image46.emf"/><Relationship Id="rId15" Type="http://schemas.openxmlformats.org/officeDocument/2006/relationships/oleObject" Target="../embeddings/oleObject52.bin"/><Relationship Id="rId23" Type="http://schemas.openxmlformats.org/officeDocument/2006/relationships/oleObject" Target="../embeddings/oleObject56.bin"/><Relationship Id="rId28" Type="http://schemas.openxmlformats.org/officeDocument/2006/relationships/image" Target="../media/image55.emf"/><Relationship Id="rId10" Type="http://schemas.openxmlformats.org/officeDocument/2006/relationships/image" Target="../media/image47.emf"/><Relationship Id="rId19" Type="http://schemas.openxmlformats.org/officeDocument/2006/relationships/oleObject" Target="../embeddings/oleObject54.bin"/><Relationship Id="rId4" Type="http://schemas.openxmlformats.org/officeDocument/2006/relationships/oleObject" Target="../embeddings/oleObject47.bin"/><Relationship Id="rId9" Type="http://schemas.openxmlformats.org/officeDocument/2006/relationships/oleObject" Target="../embeddings/oleObject49.bin"/><Relationship Id="rId14" Type="http://schemas.openxmlformats.org/officeDocument/2006/relationships/image" Target="../media/image41.emf"/><Relationship Id="rId22" Type="http://schemas.openxmlformats.org/officeDocument/2006/relationships/image" Target="../media/image52.emf"/><Relationship Id="rId27" Type="http://schemas.openxmlformats.org/officeDocument/2006/relationships/oleObject" Target="../embeddings/oleObject58.bin"/></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63.bin"/><Relationship Id="rId18" Type="http://schemas.openxmlformats.org/officeDocument/2006/relationships/image" Target="../media/image59.emf"/><Relationship Id="rId26" Type="http://schemas.openxmlformats.org/officeDocument/2006/relationships/image" Target="../media/image63.emf"/><Relationship Id="rId3" Type="http://schemas.openxmlformats.org/officeDocument/2006/relationships/notesSlide" Target="../notesSlides/notesSlide12.xml"/><Relationship Id="rId21" Type="http://schemas.openxmlformats.org/officeDocument/2006/relationships/oleObject" Target="../embeddings/oleObject68.bin"/><Relationship Id="rId7" Type="http://schemas.openxmlformats.org/officeDocument/2006/relationships/oleObject" Target="../embeddings/oleObject60.bin"/><Relationship Id="rId12" Type="http://schemas.openxmlformats.org/officeDocument/2006/relationships/image" Target="../media/image57.emf"/><Relationship Id="rId17" Type="http://schemas.openxmlformats.org/officeDocument/2006/relationships/oleObject" Target="../embeddings/oleObject66.bin"/><Relationship Id="rId25" Type="http://schemas.openxmlformats.org/officeDocument/2006/relationships/oleObject" Target="../embeddings/oleObject70.bin"/><Relationship Id="rId2" Type="http://schemas.openxmlformats.org/officeDocument/2006/relationships/slideLayout" Target="../slideLayouts/slideLayout2.xml"/><Relationship Id="rId16" Type="http://schemas.openxmlformats.org/officeDocument/2006/relationships/image" Target="../media/image58.emf"/><Relationship Id="rId20" Type="http://schemas.openxmlformats.org/officeDocument/2006/relationships/image" Target="../media/image60.emf"/><Relationship Id="rId1" Type="http://schemas.openxmlformats.org/officeDocument/2006/relationships/vmlDrawing" Target="../drawings/vmlDrawing11.vml"/><Relationship Id="rId6" Type="http://schemas.openxmlformats.org/officeDocument/2006/relationships/image" Target="../media/image27.jpeg"/><Relationship Id="rId11" Type="http://schemas.openxmlformats.org/officeDocument/2006/relationships/oleObject" Target="../embeddings/oleObject62.bin"/><Relationship Id="rId24"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oleObject" Target="../embeddings/oleObject65.bin"/><Relationship Id="rId23" Type="http://schemas.openxmlformats.org/officeDocument/2006/relationships/oleObject" Target="../embeddings/oleObject69.bin"/><Relationship Id="rId10" Type="http://schemas.openxmlformats.org/officeDocument/2006/relationships/image" Target="../media/image41.emf"/><Relationship Id="rId19" Type="http://schemas.openxmlformats.org/officeDocument/2006/relationships/oleObject" Target="../embeddings/oleObject67.bin"/><Relationship Id="rId4" Type="http://schemas.openxmlformats.org/officeDocument/2006/relationships/oleObject" Target="../embeddings/oleObject59.bin"/><Relationship Id="rId9" Type="http://schemas.openxmlformats.org/officeDocument/2006/relationships/oleObject" Target="../embeddings/oleObject61.bin"/><Relationship Id="rId14" Type="http://schemas.openxmlformats.org/officeDocument/2006/relationships/oleObject" Target="../embeddings/oleObject64.bin"/><Relationship Id="rId22" Type="http://schemas.openxmlformats.org/officeDocument/2006/relationships/image" Target="../media/image61.emf"/></Relationships>
</file>

<file path=ppt/slides/_rels/slide15.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13.xml"/><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4.emf"/><Relationship Id="rId5" Type="http://schemas.openxmlformats.org/officeDocument/2006/relationships/oleObject" Target="../embeddings/oleObject71.bin"/><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77.bin"/><Relationship Id="rId3" Type="http://schemas.openxmlformats.org/officeDocument/2006/relationships/notesSlide" Target="../notesSlides/notesSlide14.xml"/><Relationship Id="rId7" Type="http://schemas.openxmlformats.org/officeDocument/2006/relationships/oleObject" Target="../embeddings/oleObject74.bin"/><Relationship Id="rId12"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6.emf"/><Relationship Id="rId11" Type="http://schemas.openxmlformats.org/officeDocument/2006/relationships/oleObject" Target="../embeddings/oleObject76.bin"/><Relationship Id="rId5" Type="http://schemas.openxmlformats.org/officeDocument/2006/relationships/oleObject" Target="../embeddings/oleObject73.bin"/><Relationship Id="rId10" Type="http://schemas.openxmlformats.org/officeDocument/2006/relationships/image" Target="../media/image67.emf"/><Relationship Id="rId4" Type="http://schemas.openxmlformats.org/officeDocument/2006/relationships/image" Target="../media/image27.jpeg"/><Relationship Id="rId9" Type="http://schemas.openxmlformats.org/officeDocument/2006/relationships/oleObject" Target="../embeddings/oleObject75.bin"/><Relationship Id="rId14" Type="http://schemas.openxmlformats.org/officeDocument/2006/relationships/image" Target="../media/image69.emf"/></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82.bin"/><Relationship Id="rId18" Type="http://schemas.openxmlformats.org/officeDocument/2006/relationships/image" Target="../media/image75.emf"/><Relationship Id="rId3" Type="http://schemas.openxmlformats.org/officeDocument/2006/relationships/notesSlide" Target="../notesSlides/notesSlide15.xml"/><Relationship Id="rId21" Type="http://schemas.openxmlformats.org/officeDocument/2006/relationships/oleObject" Target="../embeddings/oleObject86.bin"/><Relationship Id="rId7" Type="http://schemas.openxmlformats.org/officeDocument/2006/relationships/oleObject" Target="../embeddings/oleObject79.bin"/><Relationship Id="rId12" Type="http://schemas.openxmlformats.org/officeDocument/2006/relationships/image" Target="../media/image72.emf"/><Relationship Id="rId17" Type="http://schemas.openxmlformats.org/officeDocument/2006/relationships/oleObject" Target="../embeddings/oleObject84.bin"/><Relationship Id="rId2" Type="http://schemas.openxmlformats.org/officeDocument/2006/relationships/slideLayout" Target="../slideLayouts/slideLayout2.xml"/><Relationship Id="rId16" Type="http://schemas.openxmlformats.org/officeDocument/2006/relationships/image" Target="../media/image74.emf"/><Relationship Id="rId20" Type="http://schemas.openxmlformats.org/officeDocument/2006/relationships/image" Target="../media/image76.emf"/><Relationship Id="rId1" Type="http://schemas.openxmlformats.org/officeDocument/2006/relationships/vmlDrawing" Target="../drawings/vmlDrawing14.vml"/><Relationship Id="rId6" Type="http://schemas.openxmlformats.org/officeDocument/2006/relationships/image" Target="../media/image70.emf"/><Relationship Id="rId11" Type="http://schemas.openxmlformats.org/officeDocument/2006/relationships/oleObject" Target="../embeddings/oleObject81.bin"/><Relationship Id="rId24" Type="http://schemas.openxmlformats.org/officeDocument/2006/relationships/image" Target="../media/image78.emf"/><Relationship Id="rId5" Type="http://schemas.openxmlformats.org/officeDocument/2006/relationships/oleObject" Target="../embeddings/oleObject78.bin"/><Relationship Id="rId15" Type="http://schemas.openxmlformats.org/officeDocument/2006/relationships/oleObject" Target="../embeddings/oleObject83.bin"/><Relationship Id="rId23" Type="http://schemas.openxmlformats.org/officeDocument/2006/relationships/oleObject" Target="../embeddings/oleObject87.bin"/><Relationship Id="rId10" Type="http://schemas.openxmlformats.org/officeDocument/2006/relationships/image" Target="../media/image71.emf"/><Relationship Id="rId19" Type="http://schemas.openxmlformats.org/officeDocument/2006/relationships/oleObject" Target="../embeddings/oleObject85.bin"/><Relationship Id="rId4" Type="http://schemas.openxmlformats.org/officeDocument/2006/relationships/image" Target="../media/image27.jpeg"/><Relationship Id="rId9" Type="http://schemas.openxmlformats.org/officeDocument/2006/relationships/oleObject" Target="../embeddings/oleObject80.bin"/><Relationship Id="rId14" Type="http://schemas.openxmlformats.org/officeDocument/2006/relationships/image" Target="../media/image73.emf"/><Relationship Id="rId22" Type="http://schemas.openxmlformats.org/officeDocument/2006/relationships/image" Target="../media/image77.emf"/></Relationships>
</file>

<file path=ppt/slides/_rels/slide18.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notesSlide" Target="../notesSlides/notesSlide16.xml"/><Relationship Id="rId7" Type="http://schemas.openxmlformats.org/officeDocument/2006/relationships/oleObject" Target="../embeddings/oleObject89.bin"/><Relationship Id="rId12"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7.jpeg"/><Relationship Id="rId11" Type="http://schemas.openxmlformats.org/officeDocument/2006/relationships/oleObject" Target="../embeddings/oleObject91.bin"/><Relationship Id="rId5" Type="http://schemas.openxmlformats.org/officeDocument/2006/relationships/image" Target="../media/image79.emf"/><Relationship Id="rId10" Type="http://schemas.openxmlformats.org/officeDocument/2006/relationships/image" Target="../media/image81.emf"/><Relationship Id="rId4" Type="http://schemas.openxmlformats.org/officeDocument/2006/relationships/oleObject" Target="../embeddings/oleObject88.bin"/><Relationship Id="rId9" Type="http://schemas.openxmlformats.org/officeDocument/2006/relationships/oleObject" Target="../embeddings/oleObject90.bin"/></Relationships>
</file>

<file path=ppt/slides/_rels/slide19.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notesSlide" Target="../notesSlides/notesSlide17.xml"/><Relationship Id="rId7" Type="http://schemas.openxmlformats.org/officeDocument/2006/relationships/oleObject" Target="../embeddings/oleObject9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7.jpeg"/><Relationship Id="rId5" Type="http://schemas.openxmlformats.org/officeDocument/2006/relationships/image" Target="../media/image82.emf"/><Relationship Id="rId10" Type="http://schemas.openxmlformats.org/officeDocument/2006/relationships/image" Target="../media/image83.emf"/><Relationship Id="rId4" Type="http://schemas.openxmlformats.org/officeDocument/2006/relationships/oleObject" Target="../embeddings/oleObject92.bin"/><Relationship Id="rId9" Type="http://schemas.openxmlformats.org/officeDocument/2006/relationships/oleObject" Target="../embeddings/oleObject94.bin"/></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oleObject" Target="../embeddings/oleObject99.bin"/><Relationship Id="rId18" Type="http://schemas.openxmlformats.org/officeDocument/2006/relationships/image" Target="../media/image90.emf"/><Relationship Id="rId26" Type="http://schemas.openxmlformats.org/officeDocument/2006/relationships/image" Target="../media/image78.emf"/><Relationship Id="rId3" Type="http://schemas.openxmlformats.org/officeDocument/2006/relationships/notesSlide" Target="../notesSlides/notesSlide18.xml"/><Relationship Id="rId21" Type="http://schemas.openxmlformats.org/officeDocument/2006/relationships/oleObject" Target="../embeddings/oleObject103.bin"/><Relationship Id="rId7" Type="http://schemas.openxmlformats.org/officeDocument/2006/relationships/oleObject" Target="../embeddings/oleObject96.bin"/><Relationship Id="rId12" Type="http://schemas.openxmlformats.org/officeDocument/2006/relationships/image" Target="../media/image87.emf"/><Relationship Id="rId17" Type="http://schemas.openxmlformats.org/officeDocument/2006/relationships/oleObject" Target="../embeddings/oleObject101.bin"/><Relationship Id="rId25" Type="http://schemas.openxmlformats.org/officeDocument/2006/relationships/oleObject" Target="../embeddings/oleObject105.bin"/><Relationship Id="rId2" Type="http://schemas.openxmlformats.org/officeDocument/2006/relationships/slideLayout" Target="../slideLayouts/slideLayout2.xml"/><Relationship Id="rId16" Type="http://schemas.openxmlformats.org/officeDocument/2006/relationships/image" Target="../media/image89.emf"/><Relationship Id="rId20" Type="http://schemas.openxmlformats.org/officeDocument/2006/relationships/image" Target="../media/image91.emf"/><Relationship Id="rId1" Type="http://schemas.openxmlformats.org/officeDocument/2006/relationships/vmlDrawing" Target="../drawings/vmlDrawing17.vml"/><Relationship Id="rId6" Type="http://schemas.openxmlformats.org/officeDocument/2006/relationships/image" Target="../media/image84.emf"/><Relationship Id="rId11" Type="http://schemas.openxmlformats.org/officeDocument/2006/relationships/oleObject" Target="../embeddings/oleObject98.bin"/><Relationship Id="rId24" Type="http://schemas.openxmlformats.org/officeDocument/2006/relationships/image" Target="../media/image93.emf"/><Relationship Id="rId5" Type="http://schemas.openxmlformats.org/officeDocument/2006/relationships/oleObject" Target="../embeddings/oleObject95.bin"/><Relationship Id="rId15" Type="http://schemas.openxmlformats.org/officeDocument/2006/relationships/oleObject" Target="../embeddings/oleObject100.bin"/><Relationship Id="rId23" Type="http://schemas.openxmlformats.org/officeDocument/2006/relationships/oleObject" Target="../embeddings/oleObject104.bin"/><Relationship Id="rId10" Type="http://schemas.openxmlformats.org/officeDocument/2006/relationships/image" Target="../media/image86.emf"/><Relationship Id="rId19" Type="http://schemas.openxmlformats.org/officeDocument/2006/relationships/oleObject" Target="../embeddings/oleObject102.bin"/><Relationship Id="rId4" Type="http://schemas.openxmlformats.org/officeDocument/2006/relationships/image" Target="../media/image27.jpeg"/><Relationship Id="rId9" Type="http://schemas.openxmlformats.org/officeDocument/2006/relationships/oleObject" Target="../embeddings/oleObject97.bin"/><Relationship Id="rId14" Type="http://schemas.openxmlformats.org/officeDocument/2006/relationships/image" Target="../media/image88.emf"/><Relationship Id="rId22" Type="http://schemas.openxmlformats.org/officeDocument/2006/relationships/image" Target="../media/image92.emf"/></Relationships>
</file>

<file path=ppt/slides/_rels/slide21.xml.rels><?xml version="1.0" encoding="UTF-8" standalone="yes"?>
<Relationships xmlns="http://schemas.openxmlformats.org/package/2006/relationships"><Relationship Id="rId13" Type="http://schemas.openxmlformats.org/officeDocument/2006/relationships/oleObject" Target="../embeddings/oleObject110.bin"/><Relationship Id="rId18" Type="http://schemas.openxmlformats.org/officeDocument/2006/relationships/image" Target="../media/image100.emf"/><Relationship Id="rId26" Type="http://schemas.openxmlformats.org/officeDocument/2006/relationships/image" Target="../media/image78.emf"/><Relationship Id="rId3" Type="http://schemas.openxmlformats.org/officeDocument/2006/relationships/notesSlide" Target="../notesSlides/notesSlide19.xml"/><Relationship Id="rId21" Type="http://schemas.openxmlformats.org/officeDocument/2006/relationships/oleObject" Target="../embeddings/oleObject114.bin"/><Relationship Id="rId7" Type="http://schemas.openxmlformats.org/officeDocument/2006/relationships/oleObject" Target="../embeddings/oleObject107.bin"/><Relationship Id="rId12" Type="http://schemas.openxmlformats.org/officeDocument/2006/relationships/image" Target="../media/image97.emf"/><Relationship Id="rId17" Type="http://schemas.openxmlformats.org/officeDocument/2006/relationships/oleObject" Target="../embeddings/oleObject112.bin"/><Relationship Id="rId25" Type="http://schemas.openxmlformats.org/officeDocument/2006/relationships/oleObject" Target="../embeddings/oleObject116.bin"/><Relationship Id="rId33" Type="http://schemas.openxmlformats.org/officeDocument/2006/relationships/oleObject" Target="../embeddings/oleObject120.bin"/><Relationship Id="rId2" Type="http://schemas.openxmlformats.org/officeDocument/2006/relationships/slideLayout" Target="../slideLayouts/slideLayout2.xml"/><Relationship Id="rId16" Type="http://schemas.openxmlformats.org/officeDocument/2006/relationships/image" Target="../media/image99.emf"/><Relationship Id="rId20" Type="http://schemas.openxmlformats.org/officeDocument/2006/relationships/image" Target="../media/image101.emf"/><Relationship Id="rId29" Type="http://schemas.openxmlformats.org/officeDocument/2006/relationships/oleObject" Target="../embeddings/oleObject118.bin"/><Relationship Id="rId1" Type="http://schemas.openxmlformats.org/officeDocument/2006/relationships/vmlDrawing" Target="../drawings/vmlDrawing18.vml"/><Relationship Id="rId6" Type="http://schemas.openxmlformats.org/officeDocument/2006/relationships/image" Target="../media/image94.emf"/><Relationship Id="rId11" Type="http://schemas.openxmlformats.org/officeDocument/2006/relationships/oleObject" Target="../embeddings/oleObject109.bin"/><Relationship Id="rId24" Type="http://schemas.openxmlformats.org/officeDocument/2006/relationships/image" Target="../media/image103.emf"/><Relationship Id="rId32" Type="http://schemas.openxmlformats.org/officeDocument/2006/relationships/image" Target="../media/image90.emf"/><Relationship Id="rId5" Type="http://schemas.openxmlformats.org/officeDocument/2006/relationships/oleObject" Target="../embeddings/oleObject106.bin"/><Relationship Id="rId15" Type="http://schemas.openxmlformats.org/officeDocument/2006/relationships/oleObject" Target="../embeddings/oleObject111.bin"/><Relationship Id="rId23" Type="http://schemas.openxmlformats.org/officeDocument/2006/relationships/oleObject" Target="../embeddings/oleObject115.bin"/><Relationship Id="rId28" Type="http://schemas.openxmlformats.org/officeDocument/2006/relationships/image" Target="../media/image84.emf"/><Relationship Id="rId10" Type="http://schemas.openxmlformats.org/officeDocument/2006/relationships/image" Target="../media/image96.emf"/><Relationship Id="rId19" Type="http://schemas.openxmlformats.org/officeDocument/2006/relationships/oleObject" Target="../embeddings/oleObject113.bin"/><Relationship Id="rId31" Type="http://schemas.openxmlformats.org/officeDocument/2006/relationships/oleObject" Target="../embeddings/oleObject119.bin"/><Relationship Id="rId4" Type="http://schemas.openxmlformats.org/officeDocument/2006/relationships/image" Target="../media/image27.jpeg"/><Relationship Id="rId9" Type="http://schemas.openxmlformats.org/officeDocument/2006/relationships/oleObject" Target="../embeddings/oleObject108.bin"/><Relationship Id="rId14" Type="http://schemas.openxmlformats.org/officeDocument/2006/relationships/image" Target="../media/image98.emf"/><Relationship Id="rId22" Type="http://schemas.openxmlformats.org/officeDocument/2006/relationships/image" Target="../media/image102.emf"/><Relationship Id="rId27" Type="http://schemas.openxmlformats.org/officeDocument/2006/relationships/oleObject" Target="../embeddings/oleObject117.bin"/><Relationship Id="rId30" Type="http://schemas.openxmlformats.org/officeDocument/2006/relationships/image" Target="../media/image89.emf"/><Relationship Id="rId8" Type="http://schemas.openxmlformats.org/officeDocument/2006/relationships/image" Target="../media/image95.emf"/></Relationships>
</file>

<file path=ppt/slides/_rels/slide22.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oleObject" Target="../embeddings/oleObject125.bin"/><Relationship Id="rId3" Type="http://schemas.openxmlformats.org/officeDocument/2006/relationships/notesSlide" Target="../notesSlides/notesSlide20.xml"/><Relationship Id="rId7" Type="http://schemas.openxmlformats.org/officeDocument/2006/relationships/oleObject" Target="../embeddings/oleObject122.bin"/><Relationship Id="rId12" Type="http://schemas.openxmlformats.org/officeDocument/2006/relationships/image" Target="../media/image107.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04.emf"/><Relationship Id="rId11" Type="http://schemas.openxmlformats.org/officeDocument/2006/relationships/oleObject" Target="../embeddings/oleObject124.bin"/><Relationship Id="rId5" Type="http://schemas.openxmlformats.org/officeDocument/2006/relationships/oleObject" Target="../embeddings/oleObject121.bin"/><Relationship Id="rId10" Type="http://schemas.openxmlformats.org/officeDocument/2006/relationships/image" Target="../media/image106.emf"/><Relationship Id="rId4" Type="http://schemas.openxmlformats.org/officeDocument/2006/relationships/image" Target="../media/image27.jpeg"/><Relationship Id="rId9" Type="http://schemas.openxmlformats.org/officeDocument/2006/relationships/oleObject" Target="../embeddings/oleObject123.bin"/><Relationship Id="rId14" Type="http://schemas.openxmlformats.org/officeDocument/2006/relationships/image" Target="../media/image108.emf"/></Relationships>
</file>

<file path=ppt/slides/_rels/slide23.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oleObject" Target="../embeddings/oleObject125.bin"/><Relationship Id="rId3" Type="http://schemas.openxmlformats.org/officeDocument/2006/relationships/notesSlide" Target="../notesSlides/notesSlide21.xml"/><Relationship Id="rId7" Type="http://schemas.openxmlformats.org/officeDocument/2006/relationships/oleObject" Target="../embeddings/oleObject122.bin"/><Relationship Id="rId12" Type="http://schemas.openxmlformats.org/officeDocument/2006/relationships/image" Target="../media/image107.emf"/><Relationship Id="rId2" Type="http://schemas.openxmlformats.org/officeDocument/2006/relationships/slideLayout" Target="../slideLayouts/slideLayout2.xml"/><Relationship Id="rId16" Type="http://schemas.openxmlformats.org/officeDocument/2006/relationships/image" Target="../media/image109.emf"/><Relationship Id="rId1" Type="http://schemas.openxmlformats.org/officeDocument/2006/relationships/vmlDrawing" Target="../drawings/vmlDrawing20.vml"/><Relationship Id="rId6" Type="http://schemas.openxmlformats.org/officeDocument/2006/relationships/image" Target="../media/image104.emf"/><Relationship Id="rId11" Type="http://schemas.openxmlformats.org/officeDocument/2006/relationships/oleObject" Target="../embeddings/oleObject124.bin"/><Relationship Id="rId5" Type="http://schemas.openxmlformats.org/officeDocument/2006/relationships/oleObject" Target="../embeddings/oleObject121.bin"/><Relationship Id="rId15" Type="http://schemas.openxmlformats.org/officeDocument/2006/relationships/oleObject" Target="../embeddings/oleObject126.bin"/><Relationship Id="rId10" Type="http://schemas.openxmlformats.org/officeDocument/2006/relationships/image" Target="../media/image106.emf"/><Relationship Id="rId4" Type="http://schemas.openxmlformats.org/officeDocument/2006/relationships/image" Target="../media/image27.jpeg"/><Relationship Id="rId9" Type="http://schemas.openxmlformats.org/officeDocument/2006/relationships/oleObject" Target="../embeddings/oleObject123.bin"/><Relationship Id="rId14" Type="http://schemas.openxmlformats.org/officeDocument/2006/relationships/image" Target="../media/image108.e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29.bin"/><Relationship Id="rId13" Type="http://schemas.openxmlformats.org/officeDocument/2006/relationships/image" Target="../media/image108.emf"/><Relationship Id="rId3" Type="http://schemas.openxmlformats.org/officeDocument/2006/relationships/notesSlide" Target="../notesSlides/notesSlide22.xml"/><Relationship Id="rId7" Type="http://schemas.openxmlformats.org/officeDocument/2006/relationships/image" Target="../media/image105.emf"/><Relationship Id="rId12" Type="http://schemas.openxmlformats.org/officeDocument/2006/relationships/oleObject" Target="../embeddings/oleObject131.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128.bin"/><Relationship Id="rId11" Type="http://schemas.openxmlformats.org/officeDocument/2006/relationships/image" Target="../media/image107.emf"/><Relationship Id="rId5" Type="http://schemas.openxmlformats.org/officeDocument/2006/relationships/image" Target="../media/image104.emf"/><Relationship Id="rId10" Type="http://schemas.openxmlformats.org/officeDocument/2006/relationships/oleObject" Target="../embeddings/oleObject130.bin"/><Relationship Id="rId4" Type="http://schemas.openxmlformats.org/officeDocument/2006/relationships/oleObject" Target="../embeddings/oleObject127.bin"/><Relationship Id="rId9" Type="http://schemas.openxmlformats.org/officeDocument/2006/relationships/image" Target="../media/image110.emf"/><Relationship Id="rId14" Type="http://schemas.openxmlformats.org/officeDocument/2006/relationships/image" Target="../media/image27.jpeg"/></Relationships>
</file>

<file path=ppt/slides/_rels/slide25.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oleObject" Target="../embeddings/oleObject136.bin"/><Relationship Id="rId18" Type="http://schemas.openxmlformats.org/officeDocument/2006/relationships/image" Target="../media/image116.emf"/><Relationship Id="rId3" Type="http://schemas.openxmlformats.org/officeDocument/2006/relationships/notesSlide" Target="../notesSlides/notesSlide23.xml"/><Relationship Id="rId7" Type="http://schemas.openxmlformats.org/officeDocument/2006/relationships/oleObject" Target="../embeddings/oleObject133.bin"/><Relationship Id="rId12" Type="http://schemas.openxmlformats.org/officeDocument/2006/relationships/image" Target="../media/image114.emf"/><Relationship Id="rId17" Type="http://schemas.openxmlformats.org/officeDocument/2006/relationships/oleObject" Target="../embeddings/oleObject139.bin"/><Relationship Id="rId2" Type="http://schemas.openxmlformats.org/officeDocument/2006/relationships/slideLayout" Target="../slideLayouts/slideLayout2.xml"/><Relationship Id="rId16" Type="http://schemas.openxmlformats.org/officeDocument/2006/relationships/image" Target="../media/image115.emf"/><Relationship Id="rId1" Type="http://schemas.openxmlformats.org/officeDocument/2006/relationships/vmlDrawing" Target="../drawings/vmlDrawing22.vml"/><Relationship Id="rId6" Type="http://schemas.openxmlformats.org/officeDocument/2006/relationships/image" Target="../media/image111.e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8.bin"/><Relationship Id="rId10" Type="http://schemas.openxmlformats.org/officeDocument/2006/relationships/image" Target="../media/image113.emf"/><Relationship Id="rId4" Type="http://schemas.openxmlformats.org/officeDocument/2006/relationships/image" Target="../media/image27.jpeg"/><Relationship Id="rId9" Type="http://schemas.openxmlformats.org/officeDocument/2006/relationships/oleObject" Target="../embeddings/oleObject134.bin"/><Relationship Id="rId14" Type="http://schemas.openxmlformats.org/officeDocument/2006/relationships/oleObject" Target="../embeddings/oleObject137.bin"/></Relationships>
</file>

<file path=ppt/slides/_rels/slide26.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oleObject" Target="../embeddings/oleObject144.bin"/><Relationship Id="rId18" Type="http://schemas.openxmlformats.org/officeDocument/2006/relationships/oleObject" Target="../embeddings/oleObject147.bin"/><Relationship Id="rId3" Type="http://schemas.openxmlformats.org/officeDocument/2006/relationships/notesSlide" Target="../notesSlides/notesSlide24.xml"/><Relationship Id="rId21" Type="http://schemas.openxmlformats.org/officeDocument/2006/relationships/image" Target="../media/image120.emf"/><Relationship Id="rId7" Type="http://schemas.openxmlformats.org/officeDocument/2006/relationships/oleObject" Target="../embeddings/oleObject141.bin"/><Relationship Id="rId12" Type="http://schemas.openxmlformats.org/officeDocument/2006/relationships/image" Target="../media/image114.emf"/><Relationship Id="rId17" Type="http://schemas.openxmlformats.org/officeDocument/2006/relationships/image" Target="../media/image118.emf"/><Relationship Id="rId2" Type="http://schemas.openxmlformats.org/officeDocument/2006/relationships/slideLayout" Target="../slideLayouts/slideLayout2.xml"/><Relationship Id="rId16" Type="http://schemas.openxmlformats.org/officeDocument/2006/relationships/oleObject" Target="../embeddings/oleObject146.bin"/><Relationship Id="rId20" Type="http://schemas.openxmlformats.org/officeDocument/2006/relationships/oleObject" Target="../embeddings/oleObject148.bin"/><Relationship Id="rId1" Type="http://schemas.openxmlformats.org/officeDocument/2006/relationships/vmlDrawing" Target="../drawings/vmlDrawing23.vml"/><Relationship Id="rId6" Type="http://schemas.openxmlformats.org/officeDocument/2006/relationships/image" Target="../media/image111.emf"/><Relationship Id="rId11" Type="http://schemas.openxmlformats.org/officeDocument/2006/relationships/oleObject" Target="../embeddings/oleObject143.bin"/><Relationship Id="rId24" Type="http://schemas.openxmlformats.org/officeDocument/2006/relationships/oleObject" Target="../embeddings/oleObject150.bin"/><Relationship Id="rId5" Type="http://schemas.openxmlformats.org/officeDocument/2006/relationships/oleObject" Target="../embeddings/oleObject140.bin"/><Relationship Id="rId15" Type="http://schemas.openxmlformats.org/officeDocument/2006/relationships/image" Target="../media/image117.emf"/><Relationship Id="rId23" Type="http://schemas.openxmlformats.org/officeDocument/2006/relationships/image" Target="../media/image121.emf"/><Relationship Id="rId10" Type="http://schemas.openxmlformats.org/officeDocument/2006/relationships/image" Target="../media/image113.emf"/><Relationship Id="rId19" Type="http://schemas.openxmlformats.org/officeDocument/2006/relationships/image" Target="../media/image119.emf"/><Relationship Id="rId4" Type="http://schemas.openxmlformats.org/officeDocument/2006/relationships/image" Target="../media/image27.jpeg"/><Relationship Id="rId9" Type="http://schemas.openxmlformats.org/officeDocument/2006/relationships/oleObject" Target="../embeddings/oleObject142.bin"/><Relationship Id="rId14" Type="http://schemas.openxmlformats.org/officeDocument/2006/relationships/oleObject" Target="../embeddings/oleObject145.bin"/><Relationship Id="rId22" Type="http://schemas.openxmlformats.org/officeDocument/2006/relationships/oleObject" Target="../embeddings/oleObject149.bin"/></Relationships>
</file>

<file path=ppt/slides/_rels/slide27.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oleObject" Target="../embeddings/oleObject155.bin"/><Relationship Id="rId3" Type="http://schemas.openxmlformats.org/officeDocument/2006/relationships/notesSlide" Target="../notesSlides/notesSlide25.xml"/><Relationship Id="rId7" Type="http://schemas.openxmlformats.org/officeDocument/2006/relationships/oleObject" Target="../embeddings/oleObject152.bin"/><Relationship Id="rId12" Type="http://schemas.openxmlformats.org/officeDocument/2006/relationships/image" Target="../media/image125.e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22.emf"/><Relationship Id="rId11" Type="http://schemas.openxmlformats.org/officeDocument/2006/relationships/oleObject" Target="../embeddings/oleObject154.bin"/><Relationship Id="rId5" Type="http://schemas.openxmlformats.org/officeDocument/2006/relationships/oleObject" Target="../embeddings/oleObject151.bin"/><Relationship Id="rId10" Type="http://schemas.openxmlformats.org/officeDocument/2006/relationships/image" Target="../media/image124.emf"/><Relationship Id="rId4" Type="http://schemas.openxmlformats.org/officeDocument/2006/relationships/image" Target="../media/image27.jpeg"/><Relationship Id="rId9" Type="http://schemas.openxmlformats.org/officeDocument/2006/relationships/oleObject" Target="../embeddings/oleObject153.bin"/><Relationship Id="rId14" Type="http://schemas.openxmlformats.org/officeDocument/2006/relationships/image" Target="../media/image126.emf"/></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oleObject" Target="../embeddings/oleObject160.bin"/><Relationship Id="rId18" Type="http://schemas.openxmlformats.org/officeDocument/2006/relationships/image" Target="../media/image133.emf"/><Relationship Id="rId3" Type="http://schemas.openxmlformats.org/officeDocument/2006/relationships/notesSlide" Target="../notesSlides/notesSlide26.xml"/><Relationship Id="rId7" Type="http://schemas.openxmlformats.org/officeDocument/2006/relationships/image" Target="../media/image128.emf"/><Relationship Id="rId12" Type="http://schemas.openxmlformats.org/officeDocument/2006/relationships/image" Target="../media/image130.emf"/><Relationship Id="rId17" Type="http://schemas.openxmlformats.org/officeDocument/2006/relationships/oleObject" Target="../embeddings/oleObject162.bin"/><Relationship Id="rId2" Type="http://schemas.openxmlformats.org/officeDocument/2006/relationships/slideLayout" Target="../slideLayouts/slideLayout2.xml"/><Relationship Id="rId16" Type="http://schemas.openxmlformats.org/officeDocument/2006/relationships/image" Target="../media/image132.emf"/><Relationship Id="rId1" Type="http://schemas.openxmlformats.org/officeDocument/2006/relationships/vmlDrawing" Target="../drawings/vmlDrawing25.vml"/><Relationship Id="rId6" Type="http://schemas.openxmlformats.org/officeDocument/2006/relationships/oleObject" Target="../embeddings/oleObject157.bin"/><Relationship Id="rId11" Type="http://schemas.openxmlformats.org/officeDocument/2006/relationships/oleObject" Target="../embeddings/oleObject159.bin"/><Relationship Id="rId5" Type="http://schemas.openxmlformats.org/officeDocument/2006/relationships/image" Target="../media/image127.emf"/><Relationship Id="rId15" Type="http://schemas.openxmlformats.org/officeDocument/2006/relationships/oleObject" Target="../embeddings/oleObject161.bin"/><Relationship Id="rId10" Type="http://schemas.openxmlformats.org/officeDocument/2006/relationships/image" Target="../media/image129.emf"/><Relationship Id="rId4" Type="http://schemas.openxmlformats.org/officeDocument/2006/relationships/oleObject" Target="../embeddings/oleObject156.bin"/><Relationship Id="rId9" Type="http://schemas.openxmlformats.org/officeDocument/2006/relationships/oleObject" Target="../embeddings/oleObject158.bin"/><Relationship Id="rId14" Type="http://schemas.openxmlformats.org/officeDocument/2006/relationships/image" Target="../media/image131.emf"/></Relationships>
</file>

<file path=ppt/slides/_rels/slide29.xml.rels><?xml version="1.0" encoding="UTF-8" standalone="yes"?>
<Relationships xmlns="http://schemas.openxmlformats.org/package/2006/relationships"><Relationship Id="rId8" Type="http://schemas.openxmlformats.org/officeDocument/2006/relationships/image" Target="../media/image135.emf"/><Relationship Id="rId13" Type="http://schemas.openxmlformats.org/officeDocument/2006/relationships/oleObject" Target="../embeddings/oleObject167.bin"/><Relationship Id="rId18" Type="http://schemas.openxmlformats.org/officeDocument/2006/relationships/oleObject" Target="../embeddings/oleObject170.bin"/><Relationship Id="rId3" Type="http://schemas.openxmlformats.org/officeDocument/2006/relationships/notesSlide" Target="../notesSlides/notesSlide27.xml"/><Relationship Id="rId7" Type="http://schemas.openxmlformats.org/officeDocument/2006/relationships/oleObject" Target="../embeddings/oleObject164.bin"/><Relationship Id="rId12" Type="http://schemas.openxmlformats.org/officeDocument/2006/relationships/image" Target="../media/image137.emf"/><Relationship Id="rId17" Type="http://schemas.openxmlformats.org/officeDocument/2006/relationships/image" Target="../media/image111.emf"/><Relationship Id="rId2" Type="http://schemas.openxmlformats.org/officeDocument/2006/relationships/slideLayout" Target="../slideLayouts/slideLayout2.xml"/><Relationship Id="rId16" Type="http://schemas.openxmlformats.org/officeDocument/2006/relationships/oleObject" Target="../embeddings/oleObject169.bin"/><Relationship Id="rId1" Type="http://schemas.openxmlformats.org/officeDocument/2006/relationships/vmlDrawing" Target="../drawings/vmlDrawing26.vml"/><Relationship Id="rId6" Type="http://schemas.openxmlformats.org/officeDocument/2006/relationships/image" Target="../media/image27.jpeg"/><Relationship Id="rId11" Type="http://schemas.openxmlformats.org/officeDocument/2006/relationships/oleObject" Target="../embeddings/oleObject166.bin"/><Relationship Id="rId5" Type="http://schemas.openxmlformats.org/officeDocument/2006/relationships/image" Target="../media/image134.emf"/><Relationship Id="rId15" Type="http://schemas.openxmlformats.org/officeDocument/2006/relationships/oleObject" Target="../embeddings/oleObject168.bin"/><Relationship Id="rId10" Type="http://schemas.openxmlformats.org/officeDocument/2006/relationships/image" Target="../media/image136.emf"/><Relationship Id="rId4" Type="http://schemas.openxmlformats.org/officeDocument/2006/relationships/oleObject" Target="../embeddings/oleObject163.bin"/><Relationship Id="rId9" Type="http://schemas.openxmlformats.org/officeDocument/2006/relationships/oleObject" Target="../embeddings/oleObject165.bin"/><Relationship Id="rId14" Type="http://schemas.openxmlformats.org/officeDocument/2006/relationships/image" Target="../media/image138.e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emf"/><Relationship Id="rId5" Type="http://schemas.openxmlformats.org/officeDocument/2006/relationships/image" Target="../media/image3.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39.emf"/><Relationship Id="rId5" Type="http://schemas.openxmlformats.org/officeDocument/2006/relationships/oleObject" Target="../embeddings/oleObject171.bin"/><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notesSlide" Target="../notesSlides/notesSlide29.xml"/><Relationship Id="rId7" Type="http://schemas.openxmlformats.org/officeDocument/2006/relationships/oleObject" Target="../embeddings/oleObject173.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41.emf"/><Relationship Id="rId5" Type="http://schemas.openxmlformats.org/officeDocument/2006/relationships/oleObject" Target="../embeddings/oleObject172.bin"/><Relationship Id="rId10" Type="http://schemas.openxmlformats.org/officeDocument/2006/relationships/image" Target="../media/image143.emf"/><Relationship Id="rId4" Type="http://schemas.openxmlformats.org/officeDocument/2006/relationships/image" Target="../media/image140.jpeg"/><Relationship Id="rId9" Type="http://schemas.openxmlformats.org/officeDocument/2006/relationships/oleObject" Target="../embeddings/oleObject174.bin"/></Relationships>
</file>

<file path=ppt/slides/_rels/slide32.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notesSlide" Target="../notesSlides/notesSlide30.xml"/><Relationship Id="rId7" Type="http://schemas.openxmlformats.org/officeDocument/2006/relationships/oleObject" Target="../embeddings/oleObject176.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44.emf"/><Relationship Id="rId5" Type="http://schemas.openxmlformats.org/officeDocument/2006/relationships/oleObject" Target="../embeddings/oleObject175.bin"/><Relationship Id="rId4" Type="http://schemas.openxmlformats.org/officeDocument/2006/relationships/image" Target="../media/image140.jpeg"/><Relationship Id="rId9" Type="http://schemas.openxmlformats.org/officeDocument/2006/relationships/oleObject" Target="../embeddings/oleObject17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46.emf"/><Relationship Id="rId5" Type="http://schemas.openxmlformats.org/officeDocument/2006/relationships/oleObject" Target="../embeddings/oleObject178.bin"/><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notesSlide" Target="../notesSlides/notesSlide32.xml"/><Relationship Id="rId7" Type="http://schemas.openxmlformats.org/officeDocument/2006/relationships/oleObject" Target="../embeddings/oleObject180.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47.emf"/><Relationship Id="rId5" Type="http://schemas.openxmlformats.org/officeDocument/2006/relationships/oleObject" Target="../embeddings/oleObject179.bin"/><Relationship Id="rId10" Type="http://schemas.openxmlformats.org/officeDocument/2006/relationships/image" Target="../media/image149.emf"/><Relationship Id="rId4" Type="http://schemas.openxmlformats.org/officeDocument/2006/relationships/image" Target="../media/image140.jpeg"/><Relationship Id="rId9" Type="http://schemas.openxmlformats.org/officeDocument/2006/relationships/oleObject" Target="../embeddings/oleObject18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50.emf"/><Relationship Id="rId5" Type="http://schemas.openxmlformats.org/officeDocument/2006/relationships/oleObject" Target="../embeddings/oleObject182.bin"/><Relationship Id="rId4" Type="http://schemas.openxmlformats.org/officeDocument/2006/relationships/image" Target="../media/image1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51.emf"/><Relationship Id="rId5" Type="http://schemas.openxmlformats.org/officeDocument/2006/relationships/oleObject" Target="../embeddings/oleObject183.bin"/><Relationship Id="rId4" Type="http://schemas.openxmlformats.org/officeDocument/2006/relationships/image" Target="../media/image1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7.emf"/><Relationship Id="rId4" Type="http://schemas.openxmlformats.org/officeDocument/2006/relationships/oleObject" Target="../embeddings/oleObject5.bin"/><Relationship Id="rId9"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4.emf"/><Relationship Id="rId3" Type="http://schemas.openxmlformats.org/officeDocument/2006/relationships/notesSlide" Target="../notesSlides/notesSlide3.xml"/><Relationship Id="rId7" Type="http://schemas.openxmlformats.org/officeDocument/2006/relationships/image" Target="../media/image11.emf"/><Relationship Id="rId12" Type="http://schemas.openxmlformats.org/officeDocument/2006/relationships/oleObject" Target="../embeddings/oleObject12.bin"/><Relationship Id="rId17" Type="http://schemas.openxmlformats.org/officeDocument/2006/relationships/image" Target="../media/image16.emf"/><Relationship Id="rId2" Type="http://schemas.openxmlformats.org/officeDocument/2006/relationships/slideLayout" Target="../slideLayouts/slideLayout2.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3.emf"/><Relationship Id="rId5" Type="http://schemas.openxmlformats.org/officeDocument/2006/relationships/image" Target="../media/image10.emf"/><Relationship Id="rId15" Type="http://schemas.openxmlformats.org/officeDocument/2006/relationships/image" Target="../media/image15.e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2.emf"/><Relationship Id="rId1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oleObject" Target="../embeddings/oleObject20.bin"/><Relationship Id="rId3" Type="http://schemas.openxmlformats.org/officeDocument/2006/relationships/notesSlide" Target="../notesSlides/notesSlide4.xml"/><Relationship Id="rId7" Type="http://schemas.openxmlformats.org/officeDocument/2006/relationships/image" Target="../media/image18.emf"/><Relationship Id="rId12" Type="http://schemas.openxmlformats.org/officeDocument/2006/relationships/image" Target="../media/image20.emf"/><Relationship Id="rId17" Type="http://schemas.openxmlformats.org/officeDocument/2006/relationships/image" Target="../media/image22.emf"/><Relationship Id="rId2" Type="http://schemas.openxmlformats.org/officeDocument/2006/relationships/slideLayout" Target="../slideLayouts/slideLayout2.xml"/><Relationship Id="rId16"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oleObject" Target="../embeddings/oleObject19.bin"/><Relationship Id="rId5" Type="http://schemas.openxmlformats.org/officeDocument/2006/relationships/image" Target="../media/image17.emf"/><Relationship Id="rId15" Type="http://schemas.openxmlformats.org/officeDocument/2006/relationships/image" Target="../media/image21.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9.emf"/><Relationship Id="rId14" Type="http://schemas.openxmlformats.org/officeDocument/2006/relationships/oleObject" Target="../embeddings/oleObject21.bin"/></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5.xml"/><Relationship Id="rId7" Type="http://schemas.openxmlformats.org/officeDocument/2006/relationships/oleObject" Target="../embeddings/oleObject24.bin"/><Relationship Id="rId12"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e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25.emf"/><Relationship Id="rId4" Type="http://schemas.openxmlformats.org/officeDocument/2006/relationships/image" Target="../media/image27.jpeg"/><Relationship Id="rId9" Type="http://schemas.openxmlformats.org/officeDocument/2006/relationships/oleObject" Target="../embeddings/oleObject25.bin"/></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oleObject" Target="../embeddings/oleObject31.bin"/><Relationship Id="rId3" Type="http://schemas.openxmlformats.org/officeDocument/2006/relationships/notesSlide" Target="../notesSlides/notesSlide6.xml"/><Relationship Id="rId7" Type="http://schemas.openxmlformats.org/officeDocument/2006/relationships/oleObject" Target="../embeddings/oleObject28.bin"/><Relationship Id="rId12"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e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28.emf"/><Relationship Id="rId4" Type="http://schemas.openxmlformats.org/officeDocument/2006/relationships/image" Target="../media/image27.jpeg"/><Relationship Id="rId9" Type="http://schemas.openxmlformats.org/officeDocument/2006/relationships/oleObject" Target="../embeddings/oleObject29.bin"/><Relationship Id="rId14" Type="http://schemas.openxmlformats.org/officeDocument/2006/relationships/image" Target="../media/image30.emf"/></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7.xml"/><Relationship Id="rId7" Type="http://schemas.openxmlformats.org/officeDocument/2006/relationships/oleObject" Target="../embeddings/oleObject33.bin"/><Relationship Id="rId12" Type="http://schemas.openxmlformats.org/officeDocument/2006/relationships/image" Target="../media/image33.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7.jpeg"/><Relationship Id="rId11" Type="http://schemas.openxmlformats.org/officeDocument/2006/relationships/oleObject" Target="../embeddings/oleObject35.bin"/><Relationship Id="rId5" Type="http://schemas.openxmlformats.org/officeDocument/2006/relationships/image" Target="../media/image25.emf"/><Relationship Id="rId10" Type="http://schemas.openxmlformats.org/officeDocument/2006/relationships/image" Target="../media/image32.emf"/><Relationship Id="rId4" Type="http://schemas.openxmlformats.org/officeDocument/2006/relationships/oleObject" Target="../embeddings/oleObject32.bin"/><Relationship Id="rId9" Type="http://schemas.openxmlformats.org/officeDocument/2006/relationships/oleObject" Target="../embeddings/oleObject3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6" name="TextBox 5"/>
          <p:cNvSpPr txBox="1"/>
          <p:nvPr/>
        </p:nvSpPr>
        <p:spPr>
          <a:xfrm>
            <a:off x="427358" y="207552"/>
            <a:ext cx="8322942" cy="523220"/>
          </a:xfrm>
          <a:prstGeom prst="rect">
            <a:avLst/>
          </a:prstGeom>
          <a:noFill/>
        </p:spPr>
        <p:txBody>
          <a:bodyPr wrap="square" rtlCol="0">
            <a:spAutoFit/>
          </a:bodyPr>
          <a:lstStyle/>
          <a:p>
            <a:r>
              <a:rPr lang="en-US" sz="2800" dirty="0">
                <a:solidFill>
                  <a:srgbClr val="0000FF"/>
                </a:solidFill>
                <a:latin typeface="Apple Chancery"/>
                <a:cs typeface="Apple Chancery"/>
              </a:rPr>
              <a:t>Earth from space . . . </a:t>
            </a:r>
            <a:endParaRPr lang="en-US" sz="2400" dirty="0">
              <a:solidFill>
                <a:srgbClr val="FF0000"/>
              </a:solidFill>
              <a:latin typeface="Times New Roman"/>
              <a:cs typeface="Times New Roman"/>
            </a:endParaRPr>
          </a:p>
        </p:txBody>
      </p:sp>
      <p:pic>
        <p:nvPicPr>
          <p:cNvPr id="2" name="gravitation from spa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 y="819672"/>
            <a:ext cx="8763000" cy="5476875"/>
          </a:xfrm>
          <a:prstGeom prst="rect">
            <a:avLst/>
          </a:prstGeom>
        </p:spPr>
      </p:pic>
    </p:spTree>
    <p:extLst>
      <p:ext uri="{BB962C8B-B14F-4D97-AF65-F5344CB8AC3E}">
        <p14:creationId xmlns:p14="http://schemas.microsoft.com/office/powerpoint/2010/main" val="1944577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00184" y="214404"/>
            <a:ext cx="873329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err="1">
                <a:solidFill>
                  <a:srgbClr val="FF0000"/>
                </a:solidFill>
                <a:latin typeface="Apple Chancery"/>
                <a:cs typeface="Apple Chancery"/>
              </a:rPr>
              <a:t>Kepler’s</a:t>
            </a:r>
            <a:r>
              <a:rPr lang="en-US" sz="4000" dirty="0">
                <a:solidFill>
                  <a:srgbClr val="FF0000"/>
                </a:solidFill>
                <a:latin typeface="Apple Chancery"/>
                <a:cs typeface="Apple Chancery"/>
              </a:rPr>
              <a:t> Laws</a:t>
            </a:r>
            <a:endParaRPr lang="en-US" dirty="0">
              <a:latin typeface="Times New Roman"/>
              <a:cs typeface="Times New Roman"/>
            </a:endParaRP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10.)</a:t>
            </a:r>
          </a:p>
        </p:txBody>
      </p:sp>
      <p:sp>
        <p:nvSpPr>
          <p:cNvPr id="17" name="Text Box 9"/>
          <p:cNvSpPr txBox="1">
            <a:spLocks/>
          </p:cNvSpPr>
          <p:nvPr/>
        </p:nvSpPr>
        <p:spPr bwMode="auto">
          <a:xfrm>
            <a:off x="327184" y="3018716"/>
            <a:ext cx="4917916" cy="1015663"/>
          </a:xfrm>
          <a:prstGeom prst="rect">
            <a:avLst/>
          </a:prstGeom>
          <a:noFill/>
          <a:ln>
            <a:noFill/>
          </a:ln>
          <a:effectLst/>
          <a:extLst>
            <a:ext uri="{909E8E84-426E-40dd-AFC4-6F175D3DCCD1}">
              <a14:hiddenFill xmlns="" xmlns:a14="http://schemas.microsoft.com/office/drawing/2010/main">
                <a:blipFill dpi="0" rotWithShape="0">
                  <a:blip r:embed="rId3"/>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err="1">
                <a:solidFill>
                  <a:srgbClr val="FF0000"/>
                </a:solidFill>
                <a:latin typeface="Apple Chancery"/>
                <a:cs typeface="Apple Chancery"/>
                <a:sym typeface="Gill Sans" charset="0"/>
              </a:rPr>
              <a:t>Kepler’s</a:t>
            </a:r>
            <a:r>
              <a:rPr lang="en-US" sz="2000" dirty="0">
                <a:solidFill>
                  <a:srgbClr val="FF0000"/>
                </a:solidFill>
                <a:latin typeface="Apple Chancery"/>
                <a:cs typeface="Apple Chancery"/>
                <a:sym typeface="Gill Sans" charset="0"/>
              </a:rPr>
              <a:t> First (called the Law of orbits): </a:t>
            </a:r>
            <a:r>
              <a:rPr lang="en-US" sz="2000" dirty="0">
                <a:solidFill>
                  <a:srgbClr val="0000FF"/>
                </a:solidFill>
                <a:latin typeface="Times New Roman"/>
                <a:cs typeface="Times New Roman"/>
                <a:sym typeface="Gill Sans" charset="0"/>
              </a:rPr>
              <a:t>Planets move </a:t>
            </a:r>
            <a:r>
              <a:rPr lang="en-US" sz="2000" dirty="0">
                <a:latin typeface="Times New Roman"/>
                <a:cs typeface="Times New Roman"/>
                <a:sym typeface="Gill Sans" charset="0"/>
              </a:rPr>
              <a:t>in </a:t>
            </a:r>
            <a:r>
              <a:rPr lang="en-US" sz="2000" i="1" dirty="0">
                <a:solidFill>
                  <a:srgbClr val="FF0000"/>
                </a:solidFill>
                <a:latin typeface="Times New Roman"/>
                <a:cs typeface="Times New Roman"/>
                <a:sym typeface="Gill Sans" charset="0"/>
              </a:rPr>
              <a:t>elliptical orbits </a:t>
            </a:r>
            <a:r>
              <a:rPr lang="en-US" sz="2000" dirty="0">
                <a:latin typeface="Times New Roman"/>
                <a:cs typeface="Times New Roman"/>
                <a:sym typeface="Gill Sans" charset="0"/>
              </a:rPr>
              <a:t>with the </a:t>
            </a:r>
            <a:r>
              <a:rPr lang="en-US" sz="2000" dirty="0">
                <a:solidFill>
                  <a:srgbClr val="0000FF"/>
                </a:solidFill>
                <a:latin typeface="Times New Roman"/>
                <a:cs typeface="Times New Roman"/>
                <a:sym typeface="Gill Sans" charset="0"/>
              </a:rPr>
              <a:t>Sun at one focal point</a:t>
            </a:r>
            <a:r>
              <a:rPr lang="en-US" sz="2000" dirty="0">
                <a:latin typeface="Times New Roman"/>
                <a:cs typeface="Times New Roman"/>
                <a:sym typeface="Gill Sans" charset="0"/>
              </a:rPr>
              <a:t>.</a:t>
            </a:r>
          </a:p>
        </p:txBody>
      </p:sp>
      <p:pic>
        <p:nvPicPr>
          <p:cNvPr id="38" name="Picture 37" descr="800px-1e12m_comparison_Kuiper_belt_and_smalle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1126416"/>
            <a:ext cx="36576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 Box 9"/>
          <p:cNvSpPr txBox="1">
            <a:spLocks/>
          </p:cNvSpPr>
          <p:nvPr/>
        </p:nvSpPr>
        <p:spPr bwMode="auto">
          <a:xfrm>
            <a:off x="327184" y="1285957"/>
            <a:ext cx="4917916" cy="1631216"/>
          </a:xfrm>
          <a:prstGeom prst="rect">
            <a:avLst/>
          </a:prstGeom>
          <a:noFill/>
          <a:ln>
            <a:noFill/>
          </a:ln>
          <a:effectLst/>
          <a:extLst>
            <a:ext uri="{909E8E84-426E-40dd-AFC4-6F175D3DCCD1}">
              <a14:hiddenFill xmlns="" xmlns:a14="http://schemas.microsoft.com/office/drawing/2010/main">
                <a:blipFill dpi="0" rotWithShape="0">
                  <a:blip r:embed="rId3"/>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As a consequence </a:t>
            </a:r>
            <a:r>
              <a:rPr lang="en-US" sz="2000" dirty="0">
                <a:solidFill>
                  <a:srgbClr val="000000"/>
                </a:solidFill>
                <a:latin typeface="Times New Roman"/>
                <a:cs typeface="Times New Roman"/>
                <a:sym typeface="Gill Sans" charset="0"/>
              </a:rPr>
              <a:t>of</a:t>
            </a:r>
            <a:r>
              <a:rPr lang="en-US" sz="2000" dirty="0">
                <a:solidFill>
                  <a:srgbClr val="0000FF"/>
                </a:solidFill>
                <a:latin typeface="Times New Roman"/>
                <a:cs typeface="Times New Roman"/>
                <a:sym typeface="Gill Sans" charset="0"/>
              </a:rPr>
              <a:t> data taken </a:t>
            </a:r>
            <a:r>
              <a:rPr lang="en-US" sz="2000" dirty="0">
                <a:solidFill>
                  <a:srgbClr val="000000"/>
                </a:solidFill>
                <a:latin typeface="Times New Roman"/>
                <a:cs typeface="Times New Roman"/>
                <a:sym typeface="Gill Sans" charset="0"/>
              </a:rPr>
              <a:t>by </a:t>
            </a:r>
            <a:r>
              <a:rPr lang="en-US" sz="2000" dirty="0" err="1">
                <a:solidFill>
                  <a:srgbClr val="0000FF"/>
                </a:solidFill>
                <a:latin typeface="Times New Roman"/>
                <a:cs typeface="Times New Roman"/>
                <a:sym typeface="Gill Sans" charset="0"/>
              </a:rPr>
              <a:t>Tycho</a:t>
            </a:r>
            <a:r>
              <a:rPr lang="en-US" sz="2000" dirty="0">
                <a:solidFill>
                  <a:srgbClr val="0000FF"/>
                </a:solidFill>
                <a:latin typeface="Times New Roman"/>
                <a:cs typeface="Times New Roman"/>
                <a:sym typeface="Gill Sans" charset="0"/>
              </a:rPr>
              <a:t> Brahe, </a:t>
            </a:r>
            <a:r>
              <a:rPr lang="en-US" sz="2000" dirty="0">
                <a:solidFill>
                  <a:srgbClr val="000000"/>
                </a:solidFill>
                <a:latin typeface="Times New Roman"/>
                <a:cs typeface="Times New Roman"/>
                <a:sym typeface="Gill Sans" charset="0"/>
              </a:rPr>
              <a:t>a Danish astronomer (last of the naked-eye celestial observers), </a:t>
            </a:r>
            <a:r>
              <a:rPr lang="en-US" sz="2000" dirty="0" err="1">
                <a:solidFill>
                  <a:srgbClr val="0000FF"/>
                </a:solidFill>
                <a:latin typeface="Times New Roman"/>
                <a:cs typeface="Times New Roman"/>
                <a:sym typeface="Gill Sans" charset="0"/>
              </a:rPr>
              <a:t>Kepler</a:t>
            </a:r>
            <a:r>
              <a:rPr lang="en-US" sz="2000" dirty="0">
                <a:solidFill>
                  <a:srgbClr val="0000FF"/>
                </a:solidFill>
                <a:latin typeface="Times New Roman"/>
                <a:cs typeface="Times New Roman"/>
                <a:sym typeface="Gill Sans" charset="0"/>
              </a:rPr>
              <a:t> </a:t>
            </a:r>
            <a:r>
              <a:rPr lang="en-US" sz="2000" dirty="0">
                <a:solidFill>
                  <a:srgbClr val="000000"/>
                </a:solidFill>
                <a:latin typeface="Times New Roman"/>
                <a:cs typeface="Times New Roman"/>
                <a:sym typeface="Gill Sans" charset="0"/>
              </a:rPr>
              <a:t>was able to </a:t>
            </a:r>
            <a:r>
              <a:rPr lang="en-US" sz="2000" dirty="0">
                <a:solidFill>
                  <a:srgbClr val="0000FF"/>
                </a:solidFill>
                <a:latin typeface="Times New Roman"/>
                <a:cs typeface="Times New Roman"/>
                <a:sym typeface="Gill Sans" charset="0"/>
              </a:rPr>
              <a:t>deduce three “laws” about planetary motion.  </a:t>
            </a:r>
            <a:r>
              <a:rPr lang="en-US" sz="2000" dirty="0">
                <a:solidFill>
                  <a:srgbClr val="000000"/>
                </a:solidFill>
                <a:latin typeface="Times New Roman"/>
                <a:cs typeface="Times New Roman"/>
                <a:sym typeface="Gill Sans" charset="0"/>
              </a:rPr>
              <a:t>They are:</a:t>
            </a:r>
          </a:p>
        </p:txBody>
      </p:sp>
      <p:sp>
        <p:nvSpPr>
          <p:cNvPr id="40" name="Text Box 9"/>
          <p:cNvSpPr txBox="1">
            <a:spLocks/>
          </p:cNvSpPr>
          <p:nvPr/>
        </p:nvSpPr>
        <p:spPr bwMode="auto">
          <a:xfrm>
            <a:off x="327184" y="4293395"/>
            <a:ext cx="5146516" cy="1015663"/>
          </a:xfrm>
          <a:prstGeom prst="rect">
            <a:avLst/>
          </a:prstGeom>
          <a:noFill/>
          <a:ln>
            <a:noFill/>
          </a:ln>
          <a:effectLst/>
          <a:extLst>
            <a:ext uri="{909E8E84-426E-40dd-AFC4-6F175D3DCCD1}">
              <a14:hiddenFill xmlns="" xmlns:a14="http://schemas.microsoft.com/office/drawing/2010/main">
                <a:blipFill dpi="0" rotWithShape="0">
                  <a:blip r:embed="rId3"/>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err="1">
                <a:solidFill>
                  <a:srgbClr val="FF0000"/>
                </a:solidFill>
                <a:latin typeface="Apple Chancery"/>
                <a:cs typeface="Apple Chancery"/>
                <a:sym typeface="Gill Sans" charset="0"/>
              </a:rPr>
              <a:t>Kepler’s</a:t>
            </a:r>
            <a:r>
              <a:rPr lang="en-US" sz="2000" dirty="0">
                <a:solidFill>
                  <a:srgbClr val="FF0000"/>
                </a:solidFill>
                <a:latin typeface="Apple Chancery"/>
                <a:cs typeface="Apple Chancery"/>
                <a:sym typeface="Gill Sans" charset="0"/>
              </a:rPr>
              <a:t> Second (called the Law of areas):  </a:t>
            </a:r>
            <a:r>
              <a:rPr lang="en-US" sz="2000" dirty="0">
                <a:latin typeface="Times New Roman"/>
                <a:cs typeface="Times New Roman"/>
                <a:sym typeface="Gill Sans" charset="0"/>
              </a:rPr>
              <a:t>A </a:t>
            </a:r>
            <a:r>
              <a:rPr lang="en-US" sz="2000" dirty="0">
                <a:solidFill>
                  <a:srgbClr val="0000FF"/>
                </a:solidFill>
                <a:latin typeface="Times New Roman"/>
                <a:cs typeface="Times New Roman"/>
                <a:sym typeface="Gill Sans" charset="0"/>
              </a:rPr>
              <a:t>radius</a:t>
            </a:r>
            <a:r>
              <a:rPr lang="en-US" sz="2000" dirty="0">
                <a:latin typeface="Times New Roman"/>
                <a:cs typeface="Times New Roman"/>
                <a:sym typeface="Gill Sans" charset="0"/>
              </a:rPr>
              <a:t> drawn from the Sun to any planet </a:t>
            </a:r>
            <a:r>
              <a:rPr lang="en-US" sz="2000" dirty="0">
                <a:solidFill>
                  <a:srgbClr val="0000FF"/>
                </a:solidFill>
                <a:latin typeface="Times New Roman"/>
                <a:cs typeface="Times New Roman"/>
                <a:sym typeface="Gill Sans" charset="0"/>
              </a:rPr>
              <a:t>sweeps out </a:t>
            </a:r>
            <a:r>
              <a:rPr lang="en-US" sz="2000" i="1" dirty="0">
                <a:solidFill>
                  <a:srgbClr val="0000FF"/>
                </a:solidFill>
                <a:latin typeface="Times New Roman"/>
                <a:cs typeface="Times New Roman"/>
                <a:sym typeface="Gill Sans" charset="0"/>
              </a:rPr>
              <a:t>equal areas </a:t>
            </a:r>
            <a:r>
              <a:rPr lang="en-US" sz="2000" dirty="0">
                <a:latin typeface="Times New Roman"/>
                <a:cs typeface="Times New Roman"/>
                <a:sym typeface="Gill Sans" charset="0"/>
              </a:rPr>
              <a:t>in</a:t>
            </a:r>
            <a:r>
              <a:rPr lang="en-US" sz="2000" dirty="0">
                <a:solidFill>
                  <a:srgbClr val="0000FF"/>
                </a:solidFill>
                <a:latin typeface="Times New Roman"/>
                <a:cs typeface="Times New Roman"/>
                <a:sym typeface="Gill Sans" charset="0"/>
              </a:rPr>
              <a:t> </a:t>
            </a:r>
            <a:r>
              <a:rPr lang="en-US" sz="2000" i="1" dirty="0">
                <a:solidFill>
                  <a:srgbClr val="0000FF"/>
                </a:solidFill>
                <a:latin typeface="Times New Roman"/>
                <a:cs typeface="Times New Roman"/>
                <a:sym typeface="Gill Sans" charset="0"/>
              </a:rPr>
              <a:t>equal time intervals</a:t>
            </a:r>
            <a:r>
              <a:rPr lang="en-US" sz="2000" dirty="0">
                <a:latin typeface="Times New Roman"/>
                <a:cs typeface="Times New Roman"/>
                <a:sym typeface="Gill Sans" charset="0"/>
              </a:rPr>
              <a:t>.</a:t>
            </a:r>
          </a:p>
        </p:txBody>
      </p:sp>
      <p:sp>
        <p:nvSpPr>
          <p:cNvPr id="41" name="Text Box 9"/>
          <p:cNvSpPr txBox="1">
            <a:spLocks/>
          </p:cNvSpPr>
          <p:nvPr/>
        </p:nvSpPr>
        <p:spPr bwMode="auto">
          <a:xfrm>
            <a:off x="327184" y="5733557"/>
            <a:ext cx="8606296" cy="707886"/>
          </a:xfrm>
          <a:prstGeom prst="rect">
            <a:avLst/>
          </a:prstGeom>
          <a:noFill/>
          <a:ln>
            <a:noFill/>
          </a:ln>
          <a:effectLst/>
          <a:extLst>
            <a:ext uri="{909E8E84-426E-40dd-AFC4-6F175D3DCCD1}">
              <a14:hiddenFill xmlns="" xmlns:a14="http://schemas.microsoft.com/office/drawing/2010/main">
                <a:blipFill dpi="0" rotWithShape="0">
                  <a:blip r:embed="rId3"/>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err="1">
                <a:solidFill>
                  <a:srgbClr val="FF0000"/>
                </a:solidFill>
                <a:latin typeface="Apple Chancery"/>
                <a:cs typeface="Apple Chancery"/>
                <a:sym typeface="Gill Sans" charset="0"/>
              </a:rPr>
              <a:t>Kepler’s</a:t>
            </a:r>
            <a:r>
              <a:rPr lang="en-US" sz="2000" dirty="0">
                <a:solidFill>
                  <a:srgbClr val="FF0000"/>
                </a:solidFill>
                <a:latin typeface="Apple Chancery"/>
                <a:cs typeface="Apple Chancery"/>
                <a:sym typeface="Gill Sans" charset="0"/>
              </a:rPr>
              <a:t> Third (called the Law of periods): </a:t>
            </a:r>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square </a:t>
            </a:r>
            <a:r>
              <a:rPr lang="en-US" sz="2000" dirty="0">
                <a:latin typeface="Times New Roman"/>
                <a:cs typeface="Times New Roman"/>
                <a:sym typeface="Gill Sans" charset="0"/>
              </a:rPr>
              <a:t>of</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a planet’s </a:t>
            </a:r>
            <a:r>
              <a:rPr lang="en-US" sz="2000" dirty="0">
                <a:solidFill>
                  <a:srgbClr val="0000FF"/>
                </a:solidFill>
                <a:latin typeface="Times New Roman"/>
                <a:cs typeface="Times New Roman"/>
                <a:sym typeface="Gill Sans" charset="0"/>
              </a:rPr>
              <a:t>period</a:t>
            </a:r>
            <a:r>
              <a:rPr lang="en-US" sz="2000" dirty="0">
                <a:latin typeface="Times New Roman"/>
                <a:cs typeface="Times New Roman"/>
                <a:sym typeface="Gill Sans" charset="0"/>
              </a:rPr>
              <a:t> is </a:t>
            </a:r>
            <a:r>
              <a:rPr lang="en-US" sz="2000" dirty="0">
                <a:solidFill>
                  <a:srgbClr val="0000FF"/>
                </a:solidFill>
                <a:latin typeface="Times New Roman"/>
                <a:cs typeface="Times New Roman"/>
                <a:sym typeface="Gill Sans" charset="0"/>
              </a:rPr>
              <a:t>proportional to </a:t>
            </a:r>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cube of its semi-major axis</a:t>
            </a:r>
            <a:r>
              <a:rPr lang="en-US" sz="2000" dirty="0">
                <a:latin typeface="Times New Roman"/>
                <a:cs typeface="Times New Roman"/>
                <a:sym typeface="Gill Sans" charset="0"/>
              </a:rPr>
              <a:t>.</a:t>
            </a:r>
          </a:p>
        </p:txBody>
      </p:sp>
      <p:pic>
        <p:nvPicPr>
          <p:cNvPr id="42" name="Picture 41" descr="Untitle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3922219"/>
            <a:ext cx="3721100"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30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dissolv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61"/>
          <p:cNvSpPr>
            <a:spLocks/>
          </p:cNvSpPr>
          <p:nvPr/>
        </p:nvSpPr>
        <p:spPr bwMode="auto">
          <a:xfrm>
            <a:off x="3123248" y="49410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71563" y="6477000"/>
            <a:ext cx="42256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11.)</a:t>
            </a:r>
          </a:p>
        </p:txBody>
      </p:sp>
      <p:sp>
        <p:nvSpPr>
          <p:cNvPr id="17" name="Text Box 9"/>
          <p:cNvSpPr txBox="1">
            <a:spLocks/>
          </p:cNvSpPr>
          <p:nvPr/>
        </p:nvSpPr>
        <p:spPr bwMode="auto">
          <a:xfrm>
            <a:off x="664290" y="1565075"/>
            <a:ext cx="8162210"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err="1">
                <a:solidFill>
                  <a:srgbClr val="FF0000"/>
                </a:solidFill>
                <a:latin typeface="Apple Chancery"/>
                <a:cs typeface="Apple Chancery"/>
                <a:sym typeface="Gill Sans" charset="0"/>
              </a:rPr>
              <a:t>Kepler’s</a:t>
            </a:r>
            <a:r>
              <a:rPr lang="en-US" sz="2000" dirty="0">
                <a:solidFill>
                  <a:srgbClr val="FF0000"/>
                </a:solidFill>
                <a:latin typeface="Apple Chancery"/>
                <a:cs typeface="Apple Chancery"/>
                <a:sym typeface="Gill Sans" charset="0"/>
              </a:rPr>
              <a:t> First (called the Law of orbits): </a:t>
            </a:r>
            <a:r>
              <a:rPr lang="en-US" sz="2000" dirty="0">
                <a:solidFill>
                  <a:srgbClr val="0000FF"/>
                </a:solidFill>
                <a:latin typeface="Times New Roman"/>
                <a:cs typeface="Times New Roman"/>
                <a:sym typeface="Gill Sans" charset="0"/>
              </a:rPr>
              <a:t>Planets move </a:t>
            </a:r>
            <a:r>
              <a:rPr lang="en-US" sz="2000" dirty="0">
                <a:latin typeface="Times New Roman"/>
                <a:cs typeface="Times New Roman"/>
                <a:sym typeface="Gill Sans" charset="0"/>
              </a:rPr>
              <a:t>in </a:t>
            </a:r>
            <a:r>
              <a:rPr lang="en-US" sz="2000" i="1" dirty="0">
                <a:latin typeface="Times New Roman"/>
                <a:cs typeface="Times New Roman"/>
                <a:sym typeface="Gill Sans" charset="0"/>
              </a:rPr>
              <a:t>elliptical orbits </a:t>
            </a:r>
            <a:r>
              <a:rPr lang="en-US" sz="2000" dirty="0">
                <a:latin typeface="Times New Roman"/>
                <a:cs typeface="Times New Roman"/>
                <a:sym typeface="Gill Sans" charset="0"/>
              </a:rPr>
              <a:t>with the </a:t>
            </a:r>
            <a:r>
              <a:rPr lang="en-US" sz="2000" dirty="0">
                <a:solidFill>
                  <a:srgbClr val="0000FF"/>
                </a:solidFill>
                <a:latin typeface="Times New Roman"/>
                <a:cs typeface="Times New Roman"/>
                <a:sym typeface="Gill Sans" charset="0"/>
              </a:rPr>
              <a:t>Sun at one focal point</a:t>
            </a:r>
            <a:r>
              <a:rPr lang="en-US" sz="2000" dirty="0">
                <a:latin typeface="Times New Roman"/>
                <a:cs typeface="Times New Roman"/>
                <a:sym typeface="Gill Sans" charset="0"/>
              </a:rPr>
              <a:t>.</a:t>
            </a:r>
          </a:p>
        </p:txBody>
      </p:sp>
      <p:sp>
        <p:nvSpPr>
          <p:cNvPr id="39" name="Text Box 9"/>
          <p:cNvSpPr txBox="1">
            <a:spLocks/>
          </p:cNvSpPr>
          <p:nvPr/>
        </p:nvSpPr>
        <p:spPr bwMode="auto">
          <a:xfrm>
            <a:off x="327183" y="470349"/>
            <a:ext cx="8666941" cy="830997"/>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err="1">
                <a:solidFill>
                  <a:srgbClr val="FF0000"/>
                </a:solidFill>
                <a:latin typeface="Apple Chancery"/>
                <a:cs typeface="Apple Chancery"/>
                <a:sym typeface="Gill Sans" charset="0"/>
              </a:rPr>
              <a:t>Kepler</a:t>
            </a:r>
            <a:r>
              <a:rPr lang="en-US" sz="2800" dirty="0">
                <a:solidFill>
                  <a:srgbClr val="FF0000"/>
                </a:solidFill>
                <a:latin typeface="Apple Chancery"/>
                <a:cs typeface="Apple Chancery"/>
                <a:sym typeface="Gill Sans" charset="0"/>
              </a:rPr>
              <a:t> generated his Laws </a:t>
            </a:r>
            <a:r>
              <a:rPr lang="en-US" sz="2000" dirty="0">
                <a:latin typeface="Times New Roman"/>
                <a:cs typeface="Times New Roman"/>
                <a:sym typeface="Gill Sans" charset="0"/>
              </a:rPr>
              <a:t>by using </a:t>
            </a:r>
            <a:r>
              <a:rPr lang="en-US" sz="2000" dirty="0">
                <a:solidFill>
                  <a:srgbClr val="0000FF"/>
                </a:solidFill>
                <a:latin typeface="Times New Roman"/>
                <a:cs typeface="Times New Roman"/>
                <a:sym typeface="Gill Sans" charset="0"/>
              </a:rPr>
              <a:t>observational data from Brahe</a:t>
            </a:r>
            <a:r>
              <a:rPr lang="en-US" sz="2000" dirty="0">
                <a:latin typeface="Times New Roman"/>
                <a:cs typeface="Times New Roman"/>
                <a:sym typeface="Gill Sans" charset="0"/>
              </a:rPr>
              <a:t>.  Each of the laws do, though, have a </a:t>
            </a:r>
            <a:r>
              <a:rPr lang="en-US" sz="2000" dirty="0">
                <a:solidFill>
                  <a:srgbClr val="FF0000"/>
                </a:solidFill>
                <a:latin typeface="Times New Roman"/>
                <a:cs typeface="Times New Roman"/>
                <a:sym typeface="Gill Sans" charset="0"/>
              </a:rPr>
              <a:t>theoretical justification</a:t>
            </a:r>
            <a:r>
              <a:rPr lang="en-US" sz="2000" dirty="0">
                <a:latin typeface="Times New Roman"/>
                <a:cs typeface="Times New Roman"/>
                <a:sym typeface="Gill Sans" charset="0"/>
              </a:rPr>
              <a:t>.  To wit:</a:t>
            </a:r>
            <a:endParaRPr lang="en-US" sz="2000" dirty="0">
              <a:solidFill>
                <a:srgbClr val="000000"/>
              </a:solidFill>
              <a:latin typeface="Times New Roman"/>
              <a:cs typeface="Times New Roman"/>
              <a:sym typeface="Gill Sans" charset="0"/>
            </a:endParaRPr>
          </a:p>
        </p:txBody>
      </p:sp>
      <p:sp>
        <p:nvSpPr>
          <p:cNvPr id="40" name="Text Box 9"/>
          <p:cNvSpPr txBox="1">
            <a:spLocks/>
          </p:cNvSpPr>
          <p:nvPr/>
        </p:nvSpPr>
        <p:spPr bwMode="auto">
          <a:xfrm>
            <a:off x="664290" y="3635753"/>
            <a:ext cx="8162210"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err="1">
                <a:solidFill>
                  <a:srgbClr val="FF0000"/>
                </a:solidFill>
                <a:latin typeface="Apple Chancery"/>
                <a:cs typeface="Apple Chancery"/>
                <a:sym typeface="Gill Sans" charset="0"/>
              </a:rPr>
              <a:t>Kepler’s</a:t>
            </a:r>
            <a:r>
              <a:rPr lang="en-US" sz="2000" dirty="0">
                <a:solidFill>
                  <a:srgbClr val="FF0000"/>
                </a:solidFill>
                <a:latin typeface="Apple Chancery"/>
                <a:cs typeface="Apple Chancery"/>
                <a:sym typeface="Gill Sans" charset="0"/>
              </a:rPr>
              <a:t> Second (called the Law of areas):  </a:t>
            </a:r>
            <a:r>
              <a:rPr lang="en-US" sz="2000" dirty="0">
                <a:latin typeface="Times New Roman"/>
                <a:cs typeface="Times New Roman"/>
                <a:sym typeface="Gill Sans" charset="0"/>
              </a:rPr>
              <a:t>A </a:t>
            </a:r>
            <a:r>
              <a:rPr lang="en-US" sz="2000" dirty="0">
                <a:solidFill>
                  <a:srgbClr val="0000FF"/>
                </a:solidFill>
                <a:latin typeface="Times New Roman"/>
                <a:cs typeface="Times New Roman"/>
                <a:sym typeface="Gill Sans" charset="0"/>
              </a:rPr>
              <a:t>radius</a:t>
            </a:r>
            <a:r>
              <a:rPr lang="en-US" sz="2000" dirty="0">
                <a:latin typeface="Times New Roman"/>
                <a:cs typeface="Times New Roman"/>
                <a:sym typeface="Gill Sans" charset="0"/>
              </a:rPr>
              <a:t> drawn from the Sun to any planet </a:t>
            </a:r>
            <a:r>
              <a:rPr lang="en-US" sz="2000" dirty="0">
                <a:solidFill>
                  <a:srgbClr val="0000FF"/>
                </a:solidFill>
                <a:latin typeface="Times New Roman"/>
                <a:cs typeface="Times New Roman"/>
                <a:sym typeface="Gill Sans" charset="0"/>
              </a:rPr>
              <a:t>sweeps out </a:t>
            </a:r>
            <a:r>
              <a:rPr lang="en-US" sz="2000" i="1" dirty="0">
                <a:solidFill>
                  <a:srgbClr val="0000FF"/>
                </a:solidFill>
                <a:latin typeface="Times New Roman"/>
                <a:cs typeface="Times New Roman"/>
                <a:sym typeface="Gill Sans" charset="0"/>
              </a:rPr>
              <a:t>equal areas </a:t>
            </a:r>
            <a:r>
              <a:rPr lang="en-US" sz="2000" dirty="0">
                <a:solidFill>
                  <a:srgbClr val="0000FF"/>
                </a:solidFill>
                <a:latin typeface="Times New Roman"/>
                <a:cs typeface="Times New Roman"/>
                <a:sym typeface="Gill Sans" charset="0"/>
              </a:rPr>
              <a:t>in </a:t>
            </a:r>
            <a:r>
              <a:rPr lang="en-US" sz="2000" i="1" dirty="0">
                <a:solidFill>
                  <a:srgbClr val="0000FF"/>
                </a:solidFill>
                <a:latin typeface="Times New Roman"/>
                <a:cs typeface="Times New Roman"/>
                <a:sym typeface="Gill Sans" charset="0"/>
              </a:rPr>
              <a:t>equal time intervals</a:t>
            </a:r>
            <a:r>
              <a:rPr lang="en-US" sz="2000" dirty="0">
                <a:latin typeface="Times New Roman"/>
                <a:cs typeface="Times New Roman"/>
                <a:sym typeface="Gill Sans" charset="0"/>
              </a:rPr>
              <a:t>.</a:t>
            </a:r>
          </a:p>
        </p:txBody>
      </p:sp>
      <p:sp>
        <p:nvSpPr>
          <p:cNvPr id="12" name="Text Box 9"/>
          <p:cNvSpPr txBox="1">
            <a:spLocks/>
          </p:cNvSpPr>
          <p:nvPr/>
        </p:nvSpPr>
        <p:spPr bwMode="auto">
          <a:xfrm>
            <a:off x="1025684" y="2286119"/>
            <a:ext cx="7800816" cy="1323439"/>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Using </a:t>
            </a:r>
            <a:r>
              <a:rPr lang="en-US" sz="2000" i="1" dirty="0">
                <a:solidFill>
                  <a:srgbClr val="0000FF"/>
                </a:solidFill>
                <a:latin typeface="Times New Roman"/>
                <a:cs typeface="Times New Roman"/>
                <a:sym typeface="Gill Sans" charset="0"/>
              </a:rPr>
              <a:t>conservation of angular momentum </a:t>
            </a:r>
            <a:r>
              <a:rPr lang="en-US" sz="2000" dirty="0">
                <a:latin typeface="Times New Roman"/>
                <a:cs typeface="Times New Roman"/>
                <a:sym typeface="Gill Sans" charset="0"/>
              </a:rPr>
              <a:t>and </a:t>
            </a:r>
            <a:r>
              <a:rPr lang="en-US" sz="2000" i="1" dirty="0">
                <a:solidFill>
                  <a:srgbClr val="0000FF"/>
                </a:solidFill>
                <a:latin typeface="Times New Roman"/>
                <a:cs typeface="Times New Roman"/>
                <a:sym typeface="Gill Sans" charset="0"/>
              </a:rPr>
              <a:t>conservation of energy</a:t>
            </a:r>
            <a:r>
              <a:rPr lang="en-US" sz="2000" dirty="0">
                <a:latin typeface="Times New Roman"/>
                <a:cs typeface="Times New Roman"/>
                <a:sym typeface="Gill Sans" charset="0"/>
              </a:rPr>
              <a:t>, it is possible to derive an expression for the </a:t>
            </a:r>
            <a:r>
              <a:rPr lang="en-US" sz="2000" dirty="0">
                <a:solidFill>
                  <a:srgbClr val="FF0000"/>
                </a:solidFill>
                <a:latin typeface="Times New Roman"/>
                <a:cs typeface="Times New Roman"/>
                <a:sym typeface="Gill Sans" charset="0"/>
              </a:rPr>
              <a:t>radial position of a planet as a function of its angular position </a:t>
            </a:r>
            <a:r>
              <a:rPr lang="en-US" sz="2000" dirty="0">
                <a:latin typeface="Times New Roman"/>
                <a:cs typeface="Times New Roman"/>
                <a:sym typeface="Gill Sans" charset="0"/>
              </a:rPr>
              <a:t>in the orbit (i.e.,        ).  The </a:t>
            </a:r>
            <a:r>
              <a:rPr lang="en-US" sz="2000" dirty="0">
                <a:solidFill>
                  <a:srgbClr val="0000FF"/>
                </a:solidFill>
                <a:latin typeface="Times New Roman"/>
                <a:cs typeface="Times New Roman"/>
                <a:sym typeface="Gill Sans" charset="0"/>
              </a:rPr>
              <a:t>derived expression is</a:t>
            </a:r>
            <a:r>
              <a:rPr lang="en-US" sz="2000" dirty="0">
                <a:latin typeface="Times New Roman"/>
                <a:cs typeface="Times New Roman"/>
                <a:sym typeface="Gill Sans" charset="0"/>
              </a:rPr>
              <a:t> that of </a:t>
            </a:r>
            <a:r>
              <a:rPr lang="en-US" sz="2000" dirty="0">
                <a:solidFill>
                  <a:srgbClr val="FF0000"/>
                </a:solidFill>
                <a:latin typeface="Times New Roman"/>
                <a:cs typeface="Times New Roman"/>
                <a:sym typeface="Gill Sans" charset="0"/>
              </a:rPr>
              <a:t>an ellipse</a:t>
            </a:r>
            <a:r>
              <a:rPr lang="en-US" sz="2000" dirty="0">
                <a:latin typeface="Times New Roman"/>
                <a:cs typeface="Times New Roman"/>
                <a:sym typeface="Gill Sans" charset="0"/>
              </a:rPr>
              <a:t>.</a:t>
            </a:r>
          </a:p>
        </p:txBody>
      </p:sp>
      <p:graphicFrame>
        <p:nvGraphicFramePr>
          <p:cNvPr id="13" name="Object 12"/>
          <p:cNvGraphicFramePr>
            <a:graphicFrameLocks noChangeAspect="1"/>
          </p:cNvGraphicFramePr>
          <p:nvPr>
            <p:extLst>
              <p:ext uri="{D42A27DB-BD31-4B8C-83A1-F6EECF244321}">
                <p14:modId xmlns:p14="http://schemas.microsoft.com/office/powerpoint/2010/main" val="4194936810"/>
              </p:ext>
            </p:extLst>
          </p:nvPr>
        </p:nvGraphicFramePr>
        <p:xfrm>
          <a:off x="5946775" y="2912770"/>
          <a:ext cx="552449" cy="413397"/>
        </p:xfrm>
        <a:graphic>
          <a:graphicData uri="http://schemas.openxmlformats.org/presentationml/2006/ole">
            <mc:AlternateContent xmlns:mc="http://schemas.openxmlformats.org/markup-compatibility/2006">
              <mc:Choice xmlns:v="urn:schemas-microsoft-com:vml" Requires="v">
                <p:oleObj spid="_x0000_s1786992" name="Equation" r:id="rId5" imgW="304800" imgH="228600" progId="Equation.DSMT4">
                  <p:embed/>
                </p:oleObj>
              </mc:Choice>
              <mc:Fallback>
                <p:oleObj name="Equation" r:id="rId5" imgW="304800" imgH="228600" progId="Equation.DSMT4">
                  <p:embed/>
                  <p:pic>
                    <p:nvPicPr>
                      <p:cNvPr id="0" name=""/>
                      <p:cNvPicPr/>
                      <p:nvPr/>
                    </p:nvPicPr>
                    <p:blipFill>
                      <a:blip r:embed="rId6"/>
                      <a:stretch>
                        <a:fillRect/>
                      </a:stretch>
                    </p:blipFill>
                    <p:spPr>
                      <a:xfrm>
                        <a:off x="5946775" y="2912770"/>
                        <a:ext cx="552449" cy="413397"/>
                      </a:xfrm>
                      <a:prstGeom prst="rect">
                        <a:avLst/>
                      </a:prstGeom>
                    </p:spPr>
                  </p:pic>
                </p:oleObj>
              </mc:Fallback>
            </mc:AlternateContent>
          </a:graphicData>
        </a:graphic>
      </p:graphicFrame>
      <p:sp>
        <p:nvSpPr>
          <p:cNvPr id="15" name="Text Box 9"/>
          <p:cNvSpPr txBox="1">
            <a:spLocks/>
          </p:cNvSpPr>
          <p:nvPr/>
        </p:nvSpPr>
        <p:spPr bwMode="auto">
          <a:xfrm>
            <a:off x="1025684" y="4495919"/>
            <a:ext cx="7800816" cy="1323439"/>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derivable </a:t>
            </a:r>
            <a:r>
              <a:rPr lang="en-US" sz="2000" dirty="0">
                <a:latin typeface="Times New Roman"/>
                <a:cs typeface="Times New Roman"/>
                <a:sym typeface="Gill Sans" charset="0"/>
              </a:rPr>
              <a:t>expression for a </a:t>
            </a:r>
            <a:r>
              <a:rPr lang="en-US" sz="2000" dirty="0">
                <a:solidFill>
                  <a:srgbClr val="FF0000"/>
                </a:solidFill>
                <a:latin typeface="Times New Roman"/>
                <a:cs typeface="Times New Roman"/>
                <a:sym typeface="Gill Sans" charset="0"/>
              </a:rPr>
              <a:t>planet’s area-sweep with time (i.e., </a:t>
            </a:r>
            <a:r>
              <a:rPr lang="en-US" sz="2000" dirty="0" err="1">
                <a:solidFill>
                  <a:srgbClr val="FF0000"/>
                </a:solidFill>
                <a:latin typeface="Times New Roman"/>
                <a:cs typeface="Times New Roman"/>
                <a:sym typeface="Gill Sans" charset="0"/>
              </a:rPr>
              <a:t>dA</a:t>
            </a:r>
            <a:r>
              <a:rPr lang="en-US" sz="2000" dirty="0">
                <a:solidFill>
                  <a:srgbClr val="FF0000"/>
                </a:solidFill>
                <a:latin typeface="Times New Roman"/>
                <a:cs typeface="Times New Roman"/>
                <a:sym typeface="Gill Sans" charset="0"/>
              </a:rPr>
              <a:t>/</a:t>
            </a:r>
            <a:r>
              <a:rPr lang="en-US" sz="2000" dirty="0" err="1">
                <a:solidFill>
                  <a:srgbClr val="FF0000"/>
                </a:solidFill>
                <a:latin typeface="Times New Roman"/>
                <a:cs typeface="Times New Roman"/>
                <a:sym typeface="Gill Sans" charset="0"/>
              </a:rPr>
              <a:t>dt</a:t>
            </a:r>
            <a:r>
              <a:rPr lang="en-US" sz="2000" dirty="0">
                <a:solidFill>
                  <a:srgbClr val="FF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looks</a:t>
            </a:r>
            <a:r>
              <a:rPr lang="en-US" sz="2000" dirty="0">
                <a:latin typeface="Times New Roman"/>
                <a:cs typeface="Times New Roman"/>
                <a:sym typeface="Gill Sans" charset="0"/>
              </a:rPr>
              <a:t> just </a:t>
            </a:r>
            <a:r>
              <a:rPr lang="en-US" sz="2000" dirty="0">
                <a:solidFill>
                  <a:srgbClr val="0000FF"/>
                </a:solidFill>
                <a:latin typeface="Times New Roman"/>
                <a:cs typeface="Times New Roman"/>
                <a:sym typeface="Gill Sans" charset="0"/>
              </a:rPr>
              <a:t>like</a:t>
            </a:r>
            <a:r>
              <a:rPr lang="en-US" sz="2000" dirty="0">
                <a:latin typeface="Times New Roman"/>
                <a:cs typeface="Times New Roman"/>
                <a:sym typeface="Gill Sans" charset="0"/>
              </a:rPr>
              <a:t> the </a:t>
            </a:r>
            <a:r>
              <a:rPr lang="en-US" sz="2000" dirty="0">
                <a:solidFill>
                  <a:srgbClr val="FF0000"/>
                </a:solidFill>
                <a:latin typeface="Times New Roman"/>
                <a:cs typeface="Times New Roman"/>
                <a:sym typeface="Gill Sans" charset="0"/>
              </a:rPr>
              <a:t>derived expression for a planet’s </a:t>
            </a:r>
            <a:r>
              <a:rPr lang="en-US" sz="2000" i="1" dirty="0">
                <a:solidFill>
                  <a:srgbClr val="FF0000"/>
                </a:solidFill>
                <a:latin typeface="Times New Roman"/>
                <a:cs typeface="Times New Roman"/>
                <a:sym typeface="Gill Sans" charset="0"/>
              </a:rPr>
              <a:t>angular momentum </a:t>
            </a:r>
            <a:r>
              <a:rPr lang="en-US" sz="2000" dirty="0">
                <a:latin typeface="Times New Roman"/>
                <a:cs typeface="Times New Roman"/>
                <a:sym typeface="Gill Sans" charset="0"/>
              </a:rPr>
              <a:t>(give or take a constant).  As the </a:t>
            </a:r>
            <a:r>
              <a:rPr lang="en-US" sz="2000" i="1" dirty="0">
                <a:solidFill>
                  <a:srgbClr val="0000FF"/>
                </a:solidFill>
                <a:latin typeface="Times New Roman"/>
                <a:cs typeface="Times New Roman"/>
                <a:sym typeface="Gill Sans" charset="0"/>
              </a:rPr>
              <a:t>angular momentum </a:t>
            </a:r>
            <a:r>
              <a:rPr lang="en-US" sz="2000" dirty="0">
                <a:solidFill>
                  <a:srgbClr val="0000FF"/>
                </a:solidFill>
                <a:latin typeface="Times New Roman"/>
                <a:cs typeface="Times New Roman"/>
                <a:sym typeface="Gill Sans" charset="0"/>
              </a:rPr>
              <a:t>of a torque-free body is constant, </a:t>
            </a:r>
            <a:r>
              <a:rPr lang="en-US" sz="2000" dirty="0" err="1">
                <a:solidFill>
                  <a:srgbClr val="0000FF"/>
                </a:solidFill>
                <a:latin typeface="Times New Roman"/>
                <a:cs typeface="Times New Roman"/>
                <a:sym typeface="Gill Sans" charset="0"/>
              </a:rPr>
              <a:t>dA</a:t>
            </a:r>
            <a:r>
              <a:rPr lang="en-US" sz="2000" dirty="0">
                <a:solidFill>
                  <a:srgbClr val="0000FF"/>
                </a:solidFill>
                <a:latin typeface="Times New Roman"/>
                <a:cs typeface="Times New Roman"/>
                <a:sym typeface="Gill Sans" charset="0"/>
              </a:rPr>
              <a:t>/</a:t>
            </a:r>
            <a:r>
              <a:rPr lang="en-US" sz="2000" dirty="0" err="1">
                <a:solidFill>
                  <a:srgbClr val="0000FF"/>
                </a:solidFill>
                <a:latin typeface="Times New Roman"/>
                <a:cs typeface="Times New Roman"/>
                <a:sym typeface="Gill Sans" charset="0"/>
              </a:rPr>
              <a:t>dt</a:t>
            </a:r>
            <a:r>
              <a:rPr lang="en-US" sz="2000" dirty="0">
                <a:solidFill>
                  <a:srgbClr val="0000FF"/>
                </a:solidFill>
                <a:latin typeface="Times New Roman"/>
                <a:cs typeface="Times New Roman"/>
                <a:sym typeface="Gill Sans" charset="0"/>
              </a:rPr>
              <a:t> must also be constant</a:t>
            </a:r>
            <a:r>
              <a:rPr lang="en-US" sz="2000" dirty="0">
                <a:latin typeface="Times New Roman"/>
                <a:cs typeface="Times New Roman"/>
                <a:sym typeface="Gill Sans" charset="0"/>
              </a:rPr>
              <a:t>.</a:t>
            </a:r>
          </a:p>
        </p:txBody>
      </p:sp>
    </p:spTree>
    <p:extLst>
      <p:ext uri="{BB962C8B-B14F-4D97-AF65-F5344CB8AC3E}">
        <p14:creationId xmlns:p14="http://schemas.microsoft.com/office/powerpoint/2010/main" val="3154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12.)</a:t>
            </a:r>
          </a:p>
        </p:txBody>
      </p:sp>
      <p:sp>
        <p:nvSpPr>
          <p:cNvPr id="41" name="Text Box 9"/>
          <p:cNvSpPr txBox="1">
            <a:spLocks/>
          </p:cNvSpPr>
          <p:nvPr/>
        </p:nvSpPr>
        <p:spPr bwMode="auto">
          <a:xfrm>
            <a:off x="245982" y="273085"/>
            <a:ext cx="5456317" cy="144655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2: </a:t>
            </a:r>
            <a:r>
              <a:rPr lang="en-US" sz="2000" dirty="0">
                <a:latin typeface="Times New Roman"/>
                <a:cs typeface="Times New Roman"/>
                <a:sym typeface="Gill Sans" charset="0"/>
              </a:rPr>
              <a:t>Derive an expression for the </a:t>
            </a:r>
            <a:r>
              <a:rPr lang="en-US" sz="2000" i="1" dirty="0">
                <a:solidFill>
                  <a:srgbClr val="0000FF"/>
                </a:solidFill>
                <a:latin typeface="Times New Roman"/>
                <a:cs typeface="Times New Roman"/>
                <a:sym typeface="Gill Sans" charset="0"/>
              </a:rPr>
              <a:t>period of motion </a:t>
            </a:r>
            <a:r>
              <a:rPr lang="en-US" sz="2000" dirty="0">
                <a:latin typeface="Times New Roman"/>
                <a:cs typeface="Times New Roman"/>
                <a:sym typeface="Gill Sans" charset="0"/>
              </a:rPr>
              <a:t>of a planet of mass       as it orbits the </a:t>
            </a:r>
            <a:r>
              <a:rPr lang="en-US" sz="2000" i="1" dirty="0">
                <a:solidFill>
                  <a:srgbClr val="0000FF"/>
                </a:solidFill>
                <a:latin typeface="Times New Roman"/>
                <a:cs typeface="Times New Roman"/>
                <a:sym typeface="Gill Sans" charset="0"/>
              </a:rPr>
              <a:t>center of mass </a:t>
            </a:r>
            <a:r>
              <a:rPr lang="en-US" sz="2000" dirty="0">
                <a:latin typeface="Times New Roman"/>
                <a:cs typeface="Times New Roman"/>
                <a:sym typeface="Gill Sans" charset="0"/>
              </a:rPr>
              <a:t>of a two planet system, where the mass of the second planet is      (see sketch).</a:t>
            </a:r>
          </a:p>
        </p:txBody>
      </p:sp>
      <p:graphicFrame>
        <p:nvGraphicFramePr>
          <p:cNvPr id="16" name="Object 15"/>
          <p:cNvGraphicFramePr>
            <a:graphicFrameLocks noChangeAspect="1"/>
          </p:cNvGraphicFramePr>
          <p:nvPr>
            <p:extLst>
              <p:ext uri="{D42A27DB-BD31-4B8C-83A1-F6EECF244321}">
                <p14:modId xmlns:p14="http://schemas.microsoft.com/office/powerpoint/2010/main" val="428179780"/>
              </p:ext>
            </p:extLst>
          </p:nvPr>
        </p:nvGraphicFramePr>
        <p:xfrm>
          <a:off x="1333500" y="2545291"/>
          <a:ext cx="2981325" cy="1195388"/>
        </p:xfrm>
        <a:graphic>
          <a:graphicData uri="http://schemas.openxmlformats.org/presentationml/2006/ole">
            <mc:AlternateContent xmlns:mc="http://schemas.openxmlformats.org/markup-compatibility/2006">
              <mc:Choice xmlns:v="urn:schemas-microsoft-com:vml" Requires="v">
                <p:oleObj spid="_x0000_s1788872" name="Equation" r:id="rId5" imgW="1739900" imgH="698500" progId="Equation.DSMT4">
                  <p:embed/>
                </p:oleObj>
              </mc:Choice>
              <mc:Fallback>
                <p:oleObj name="Equation" r:id="rId5" imgW="1739900" imgH="698500" progId="Equation.DSMT4">
                  <p:embed/>
                  <p:pic>
                    <p:nvPicPr>
                      <p:cNvPr id="0" name=""/>
                      <p:cNvPicPr/>
                      <p:nvPr/>
                    </p:nvPicPr>
                    <p:blipFill>
                      <a:blip r:embed="rId6"/>
                      <a:stretch>
                        <a:fillRect/>
                      </a:stretch>
                    </p:blipFill>
                    <p:spPr>
                      <a:xfrm>
                        <a:off x="1333500" y="2545291"/>
                        <a:ext cx="2981325" cy="1195388"/>
                      </a:xfrm>
                      <a:prstGeom prst="rect">
                        <a:avLst/>
                      </a:prstGeom>
                    </p:spPr>
                  </p:pic>
                </p:oleObj>
              </mc:Fallback>
            </mc:AlternateContent>
          </a:graphicData>
        </a:graphic>
      </p:graphicFrame>
      <p:sp>
        <p:nvSpPr>
          <p:cNvPr id="19" name="Oval 18"/>
          <p:cNvSpPr/>
          <p:nvPr/>
        </p:nvSpPr>
        <p:spPr>
          <a:xfrm>
            <a:off x="7070514" y="1696007"/>
            <a:ext cx="1057222" cy="1057222"/>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7575073" y="2205807"/>
            <a:ext cx="45719" cy="46085"/>
            <a:chOff x="5080000" y="2990850"/>
            <a:chExt cx="63500" cy="88900"/>
          </a:xfrm>
        </p:grpSpPr>
        <p:cxnSp>
          <p:nvCxnSpPr>
            <p:cNvPr id="21" name="Straight Connector 20"/>
            <p:cNvCxnSpPr/>
            <p:nvPr/>
          </p:nvCxnSpPr>
          <p:spPr>
            <a:xfrm>
              <a:off x="5080000" y="2990850"/>
              <a:ext cx="63500" cy="88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080000" y="2990850"/>
              <a:ext cx="63500" cy="88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6" name="Oval 25"/>
          <p:cNvSpPr/>
          <p:nvPr/>
        </p:nvSpPr>
        <p:spPr>
          <a:xfrm>
            <a:off x="8081166" y="2186516"/>
            <a:ext cx="84667" cy="8466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135228" y="748021"/>
            <a:ext cx="2951798" cy="2951798"/>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12665" y="2197099"/>
            <a:ext cx="50802" cy="5080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1299647051"/>
              </p:ext>
            </p:extLst>
          </p:nvPr>
        </p:nvGraphicFramePr>
        <p:xfrm>
          <a:off x="6571455" y="2186516"/>
          <a:ext cx="225425" cy="358630"/>
        </p:xfrm>
        <a:graphic>
          <a:graphicData uri="http://schemas.openxmlformats.org/presentationml/2006/ole">
            <mc:AlternateContent xmlns:mc="http://schemas.openxmlformats.org/markup-compatibility/2006">
              <mc:Choice xmlns:v="urn:schemas-microsoft-com:vml" Requires="v">
                <p:oleObj spid="_x0000_s1788873" name="Equation" r:id="rId7" imgW="127000" imgH="203200" progId="Equation.DSMT4">
                  <p:embed/>
                </p:oleObj>
              </mc:Choice>
              <mc:Fallback>
                <p:oleObj name="Equation" r:id="rId7" imgW="127000" imgH="203200" progId="Equation.DSMT4">
                  <p:embed/>
                  <p:pic>
                    <p:nvPicPr>
                      <p:cNvPr id="0" name=""/>
                      <p:cNvPicPr/>
                      <p:nvPr/>
                    </p:nvPicPr>
                    <p:blipFill>
                      <a:blip r:embed="rId8"/>
                      <a:stretch>
                        <a:fillRect/>
                      </a:stretch>
                    </p:blipFill>
                    <p:spPr>
                      <a:xfrm>
                        <a:off x="6571455" y="2186516"/>
                        <a:ext cx="225425" cy="35863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218578668"/>
              </p:ext>
            </p:extLst>
          </p:nvPr>
        </p:nvGraphicFramePr>
        <p:xfrm>
          <a:off x="7699373" y="2186516"/>
          <a:ext cx="247650" cy="358775"/>
        </p:xfrm>
        <a:graphic>
          <a:graphicData uri="http://schemas.openxmlformats.org/presentationml/2006/ole">
            <mc:AlternateContent xmlns:mc="http://schemas.openxmlformats.org/markup-compatibility/2006">
              <mc:Choice xmlns:v="urn:schemas-microsoft-com:vml" Requires="v">
                <p:oleObj spid="_x0000_s1788874" name="Equation" r:id="rId9" imgW="139700" imgH="203200" progId="Equation.DSMT4">
                  <p:embed/>
                </p:oleObj>
              </mc:Choice>
              <mc:Fallback>
                <p:oleObj name="Equation" r:id="rId9" imgW="139700" imgH="203200" progId="Equation.DSMT4">
                  <p:embed/>
                  <p:pic>
                    <p:nvPicPr>
                      <p:cNvPr id="0" name=""/>
                      <p:cNvPicPr/>
                      <p:nvPr/>
                    </p:nvPicPr>
                    <p:blipFill>
                      <a:blip r:embed="rId10"/>
                      <a:stretch>
                        <a:fillRect/>
                      </a:stretch>
                    </p:blipFill>
                    <p:spPr>
                      <a:xfrm>
                        <a:off x="7699373" y="2186516"/>
                        <a:ext cx="247650" cy="3587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271766931"/>
              </p:ext>
            </p:extLst>
          </p:nvPr>
        </p:nvGraphicFramePr>
        <p:xfrm>
          <a:off x="8139904" y="1847032"/>
          <a:ext cx="404813" cy="358775"/>
        </p:xfrm>
        <a:graphic>
          <a:graphicData uri="http://schemas.openxmlformats.org/presentationml/2006/ole">
            <mc:AlternateContent xmlns:mc="http://schemas.openxmlformats.org/markup-compatibility/2006">
              <mc:Choice xmlns:v="urn:schemas-microsoft-com:vml" Requires="v">
                <p:oleObj spid="_x0000_s1788875"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8139904" y="1847032"/>
                        <a:ext cx="404813" cy="3587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61368170"/>
              </p:ext>
            </p:extLst>
          </p:nvPr>
        </p:nvGraphicFramePr>
        <p:xfrm>
          <a:off x="5703887" y="1889126"/>
          <a:ext cx="360362" cy="358775"/>
        </p:xfrm>
        <a:graphic>
          <a:graphicData uri="http://schemas.openxmlformats.org/presentationml/2006/ole">
            <mc:AlternateContent xmlns:mc="http://schemas.openxmlformats.org/markup-compatibility/2006">
              <mc:Choice xmlns:v="urn:schemas-microsoft-com:vml" Requires="v">
                <p:oleObj spid="_x0000_s1788876" name="Equation" r:id="rId13" imgW="203200" imgH="203200" progId="Equation.DSMT4">
                  <p:embed/>
                </p:oleObj>
              </mc:Choice>
              <mc:Fallback>
                <p:oleObj name="Equation" r:id="rId13" imgW="203200" imgH="203200" progId="Equation.DSMT4">
                  <p:embed/>
                  <p:pic>
                    <p:nvPicPr>
                      <p:cNvPr id="0" name=""/>
                      <p:cNvPicPr/>
                      <p:nvPr/>
                    </p:nvPicPr>
                    <p:blipFill>
                      <a:blip r:embed="rId14"/>
                      <a:stretch>
                        <a:fillRect/>
                      </a:stretch>
                    </p:blipFill>
                    <p:spPr>
                      <a:xfrm>
                        <a:off x="5703887" y="1889126"/>
                        <a:ext cx="360362" cy="358775"/>
                      </a:xfrm>
                      <a:prstGeom prst="rect">
                        <a:avLst/>
                      </a:prstGeom>
                    </p:spPr>
                  </p:pic>
                </p:oleObj>
              </mc:Fallback>
            </mc:AlternateContent>
          </a:graphicData>
        </a:graphic>
      </p:graphicFrame>
      <p:cxnSp>
        <p:nvCxnSpPr>
          <p:cNvPr id="10" name="Straight Arrow Connector 9"/>
          <p:cNvCxnSpPr/>
          <p:nvPr/>
        </p:nvCxnSpPr>
        <p:spPr>
          <a:xfrm>
            <a:off x="7643018" y="2231207"/>
            <a:ext cx="42227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27" idx="6"/>
          </p:cNvCxnSpPr>
          <p:nvPr/>
        </p:nvCxnSpPr>
        <p:spPr>
          <a:xfrm flipH="1" flipV="1">
            <a:off x="6163467" y="2222500"/>
            <a:ext cx="1387476" cy="870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3945555289"/>
              </p:ext>
            </p:extLst>
          </p:nvPr>
        </p:nvGraphicFramePr>
        <p:xfrm>
          <a:off x="1663432" y="4359813"/>
          <a:ext cx="1022350" cy="674687"/>
        </p:xfrm>
        <a:graphic>
          <a:graphicData uri="http://schemas.openxmlformats.org/presentationml/2006/ole">
            <mc:AlternateContent xmlns:mc="http://schemas.openxmlformats.org/markup-compatibility/2006">
              <mc:Choice xmlns:v="urn:schemas-microsoft-com:vml" Requires="v">
                <p:oleObj spid="_x0000_s1788877" name="Equation" r:id="rId15" imgW="596900" imgH="393700" progId="Equation.DSMT4">
                  <p:embed/>
                </p:oleObj>
              </mc:Choice>
              <mc:Fallback>
                <p:oleObj name="Equation" r:id="rId15" imgW="596900" imgH="393700" progId="Equation.DSMT4">
                  <p:embed/>
                  <p:pic>
                    <p:nvPicPr>
                      <p:cNvPr id="0" name=""/>
                      <p:cNvPicPr/>
                      <p:nvPr/>
                    </p:nvPicPr>
                    <p:blipFill>
                      <a:blip r:embed="rId16"/>
                      <a:stretch>
                        <a:fillRect/>
                      </a:stretch>
                    </p:blipFill>
                    <p:spPr>
                      <a:xfrm>
                        <a:off x="1663432" y="4359813"/>
                        <a:ext cx="1022350" cy="674687"/>
                      </a:xfrm>
                      <a:prstGeom prst="rect">
                        <a:avLst/>
                      </a:prstGeom>
                    </p:spPr>
                  </p:pic>
                </p:oleObj>
              </mc:Fallback>
            </mc:AlternateContent>
          </a:graphicData>
        </a:graphic>
      </p:graphicFrame>
      <p:sp>
        <p:nvSpPr>
          <p:cNvPr id="43" name="Text Box 9"/>
          <p:cNvSpPr txBox="1">
            <a:spLocks/>
          </p:cNvSpPr>
          <p:nvPr/>
        </p:nvSpPr>
        <p:spPr bwMode="auto">
          <a:xfrm>
            <a:off x="556244" y="3861279"/>
            <a:ext cx="1901096"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velocity</a:t>
            </a:r>
            <a:r>
              <a:rPr lang="en-US" sz="2000" dirty="0">
                <a:latin typeface="Times New Roman"/>
                <a:cs typeface="Times New Roman"/>
                <a:sym typeface="Gill Sans" charset="0"/>
              </a:rPr>
              <a:t> in </a:t>
            </a:r>
            <a:r>
              <a:rPr lang="en-US" sz="2000" dirty="0">
                <a:solidFill>
                  <a:srgbClr val="0000FF"/>
                </a:solidFill>
                <a:latin typeface="Times New Roman"/>
                <a:cs typeface="Times New Roman"/>
                <a:sym typeface="Gill Sans" charset="0"/>
              </a:rPr>
              <a:t>terms of </a:t>
            </a:r>
            <a:r>
              <a:rPr lang="en-US" sz="2000" dirty="0">
                <a:latin typeface="Times New Roman"/>
                <a:cs typeface="Times New Roman"/>
                <a:sym typeface="Gill Sans" charset="0"/>
              </a:rPr>
              <a:t>the </a:t>
            </a:r>
            <a:r>
              <a:rPr lang="en-US" sz="2000" dirty="0">
                <a:solidFill>
                  <a:srgbClr val="FF0000"/>
                </a:solidFill>
                <a:latin typeface="Times New Roman"/>
                <a:cs typeface="Times New Roman"/>
                <a:sym typeface="Gill Sans" charset="0"/>
              </a:rPr>
              <a:t>period</a:t>
            </a:r>
            <a:r>
              <a:rPr lang="en-US" sz="2000" dirty="0">
                <a:latin typeface="Times New Roman"/>
                <a:cs typeface="Times New Roman"/>
                <a:sym typeface="Gill Sans" charset="0"/>
              </a:rPr>
              <a:t> is:</a:t>
            </a:r>
          </a:p>
        </p:txBody>
      </p:sp>
      <p:grpSp>
        <p:nvGrpSpPr>
          <p:cNvPr id="25" name="Group 24"/>
          <p:cNvGrpSpPr/>
          <p:nvPr/>
        </p:nvGrpSpPr>
        <p:grpSpPr>
          <a:xfrm>
            <a:off x="3692525" y="3497263"/>
            <a:ext cx="3092450" cy="3132137"/>
            <a:chOff x="2607025" y="3829523"/>
            <a:chExt cx="3092450" cy="3132137"/>
          </a:xfrm>
        </p:grpSpPr>
        <p:sp>
          <p:nvSpPr>
            <p:cNvPr id="33"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477223454"/>
                </p:ext>
              </p:extLst>
            </p:nvPr>
          </p:nvGraphicFramePr>
          <p:xfrm>
            <a:off x="2607025" y="3829523"/>
            <a:ext cx="3092450" cy="3132137"/>
          </p:xfrm>
          <a:graphic>
            <a:graphicData uri="http://schemas.openxmlformats.org/presentationml/2006/ole">
              <mc:AlternateContent xmlns:mc="http://schemas.openxmlformats.org/markup-compatibility/2006">
                <mc:Choice xmlns:v="urn:schemas-microsoft-com:vml" Requires="v">
                  <p:oleObj spid="_x0000_s1788878" name="Equation" r:id="rId17" imgW="1803400" imgH="1828800" progId="Equation.DSMT4">
                    <p:embed/>
                  </p:oleObj>
                </mc:Choice>
                <mc:Fallback>
                  <p:oleObj name="Equation" r:id="rId17" imgW="1803400" imgH="1828800" progId="Equation.DSMT4">
                    <p:embed/>
                    <p:pic>
                      <p:nvPicPr>
                        <p:cNvPr id="0" name=""/>
                        <p:cNvPicPr/>
                        <p:nvPr/>
                      </p:nvPicPr>
                      <p:blipFill>
                        <a:blip r:embed="rId18"/>
                        <a:stretch>
                          <a:fillRect/>
                        </a:stretch>
                      </p:blipFill>
                      <p:spPr>
                        <a:xfrm>
                          <a:off x="2607025" y="3829523"/>
                          <a:ext cx="3092450" cy="3132137"/>
                        </a:xfrm>
                        <a:prstGeom prst="rect">
                          <a:avLst/>
                        </a:prstGeom>
                      </p:spPr>
                    </p:pic>
                  </p:oleObj>
                </mc:Fallback>
              </mc:AlternateContent>
            </a:graphicData>
          </a:graphic>
        </p:graphicFrame>
        <p:cxnSp>
          <p:nvCxnSpPr>
            <p:cNvPr id="36" name="Straight Connector 35"/>
            <p:cNvCxnSpPr/>
            <p:nvPr/>
          </p:nvCxnSpPr>
          <p:spPr>
            <a:xfrm flipV="1">
              <a:off x="2963784" y="4210663"/>
              <a:ext cx="330200" cy="29289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940796" y="4391375"/>
              <a:ext cx="330200" cy="29289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741784" y="5702798"/>
              <a:ext cx="330200" cy="29289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242196" y="5303715"/>
              <a:ext cx="158051" cy="15651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5" name="Text Box 9"/>
          <p:cNvSpPr txBox="1">
            <a:spLocks/>
          </p:cNvSpPr>
          <p:nvPr/>
        </p:nvSpPr>
        <p:spPr bwMode="auto">
          <a:xfrm>
            <a:off x="555975" y="5155602"/>
            <a:ext cx="2513361"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0000FF"/>
                </a:solidFill>
                <a:latin typeface="Times New Roman"/>
                <a:cs typeface="Times New Roman"/>
                <a:sym typeface="Gill Sans" charset="0"/>
              </a:rPr>
              <a:t>Substituting</a:t>
            </a:r>
            <a:r>
              <a:rPr lang="en-US" sz="2000" dirty="0">
                <a:latin typeface="Times New Roman"/>
                <a:cs typeface="Times New Roman"/>
                <a:sym typeface="Gill Sans" charset="0"/>
              </a:rPr>
              <a:t> this into our relationship </a:t>
            </a:r>
            <a:r>
              <a:rPr lang="en-US" sz="2000" dirty="0">
                <a:solidFill>
                  <a:srgbClr val="0000FF"/>
                </a:solidFill>
                <a:latin typeface="Times New Roman"/>
                <a:cs typeface="Times New Roman"/>
                <a:sym typeface="Gill Sans" charset="0"/>
              </a:rPr>
              <a:t>yields</a:t>
            </a:r>
            <a:r>
              <a:rPr lang="en-US" sz="2000" dirty="0">
                <a:latin typeface="Times New Roman"/>
                <a:cs typeface="Times New Roman"/>
                <a:sym typeface="Gill Sans" charset="0"/>
              </a:rPr>
              <a:t>:</a:t>
            </a:r>
          </a:p>
        </p:txBody>
      </p:sp>
      <p:graphicFrame>
        <p:nvGraphicFramePr>
          <p:cNvPr id="44" name="Object 43"/>
          <p:cNvGraphicFramePr>
            <a:graphicFrameLocks noChangeAspect="1"/>
          </p:cNvGraphicFramePr>
          <p:nvPr>
            <p:extLst>
              <p:ext uri="{D42A27DB-BD31-4B8C-83A1-F6EECF244321}">
                <p14:modId xmlns:p14="http://schemas.microsoft.com/office/powerpoint/2010/main" val="1972959887"/>
              </p:ext>
            </p:extLst>
          </p:nvPr>
        </p:nvGraphicFramePr>
        <p:xfrm>
          <a:off x="4073525" y="750888"/>
          <a:ext cx="341312" cy="341312"/>
        </p:xfrm>
        <a:graphic>
          <a:graphicData uri="http://schemas.openxmlformats.org/presentationml/2006/ole">
            <mc:AlternateContent xmlns:mc="http://schemas.openxmlformats.org/markup-compatibility/2006">
              <mc:Choice xmlns:v="urn:schemas-microsoft-com:vml" Requires="v">
                <p:oleObj spid="_x0000_s1788879" name="Equation" r:id="rId19" imgW="203200" imgH="203200" progId="Equation.DSMT4">
                  <p:embed/>
                </p:oleObj>
              </mc:Choice>
              <mc:Fallback>
                <p:oleObj name="Equation" r:id="rId19" imgW="203200" imgH="203200" progId="Equation.DSMT4">
                  <p:embed/>
                  <p:pic>
                    <p:nvPicPr>
                      <p:cNvPr id="0" name=""/>
                      <p:cNvPicPr/>
                      <p:nvPr/>
                    </p:nvPicPr>
                    <p:blipFill>
                      <a:blip r:embed="rId20"/>
                      <a:stretch>
                        <a:fillRect/>
                      </a:stretch>
                    </p:blipFill>
                    <p:spPr>
                      <a:xfrm>
                        <a:off x="4073525" y="750888"/>
                        <a:ext cx="341312" cy="341312"/>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83832188"/>
              </p:ext>
            </p:extLst>
          </p:nvPr>
        </p:nvGraphicFramePr>
        <p:xfrm>
          <a:off x="3579813" y="1377950"/>
          <a:ext cx="382587" cy="341313"/>
        </p:xfrm>
        <a:graphic>
          <a:graphicData uri="http://schemas.openxmlformats.org/presentationml/2006/ole">
            <mc:AlternateContent xmlns:mc="http://schemas.openxmlformats.org/markup-compatibility/2006">
              <mc:Choice xmlns:v="urn:schemas-microsoft-com:vml" Requires="v">
                <p:oleObj spid="_x0000_s1788880" name="Equation" r:id="rId21" imgW="228600" imgH="203200" progId="Equation.DSMT4">
                  <p:embed/>
                </p:oleObj>
              </mc:Choice>
              <mc:Fallback>
                <p:oleObj name="Equation" r:id="rId21" imgW="228600" imgH="203200" progId="Equation.DSMT4">
                  <p:embed/>
                  <p:pic>
                    <p:nvPicPr>
                      <p:cNvPr id="0" name=""/>
                      <p:cNvPicPr/>
                      <p:nvPr/>
                    </p:nvPicPr>
                    <p:blipFill>
                      <a:blip r:embed="rId22"/>
                      <a:stretch>
                        <a:fillRect/>
                      </a:stretch>
                    </p:blipFill>
                    <p:spPr>
                      <a:xfrm>
                        <a:off x="3579813" y="1377950"/>
                        <a:ext cx="382587" cy="341313"/>
                      </a:xfrm>
                      <a:prstGeom prst="rect">
                        <a:avLst/>
                      </a:prstGeom>
                    </p:spPr>
                  </p:pic>
                </p:oleObj>
              </mc:Fallback>
            </mc:AlternateContent>
          </a:graphicData>
        </a:graphic>
      </p:graphicFrame>
      <p:sp>
        <p:nvSpPr>
          <p:cNvPr id="47" name="Text Box 9"/>
          <p:cNvSpPr txBox="1">
            <a:spLocks/>
          </p:cNvSpPr>
          <p:nvPr/>
        </p:nvSpPr>
        <p:spPr bwMode="auto">
          <a:xfrm>
            <a:off x="556244" y="1822016"/>
            <a:ext cx="5456317"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This is a </a:t>
            </a:r>
            <a:r>
              <a:rPr lang="en-US" sz="2000" dirty="0">
                <a:latin typeface="Times New Roman"/>
                <a:cs typeface="Times New Roman"/>
                <a:sym typeface="Gill Sans" charset="0"/>
              </a:rPr>
              <a:t>Newton’s Second Law problem.  Summing the forces on      :</a:t>
            </a:r>
          </a:p>
        </p:txBody>
      </p:sp>
      <p:graphicFrame>
        <p:nvGraphicFramePr>
          <p:cNvPr id="48" name="Object 47"/>
          <p:cNvGraphicFramePr>
            <a:graphicFrameLocks noChangeAspect="1"/>
          </p:cNvGraphicFramePr>
          <p:nvPr>
            <p:extLst>
              <p:ext uri="{D42A27DB-BD31-4B8C-83A1-F6EECF244321}">
                <p14:modId xmlns:p14="http://schemas.microsoft.com/office/powerpoint/2010/main" val="1174824796"/>
              </p:ext>
            </p:extLst>
          </p:nvPr>
        </p:nvGraphicFramePr>
        <p:xfrm>
          <a:off x="3069337" y="2193107"/>
          <a:ext cx="341312" cy="341312"/>
        </p:xfrm>
        <a:graphic>
          <a:graphicData uri="http://schemas.openxmlformats.org/presentationml/2006/ole">
            <mc:AlternateContent xmlns:mc="http://schemas.openxmlformats.org/markup-compatibility/2006">
              <mc:Choice xmlns:v="urn:schemas-microsoft-com:vml" Requires="v">
                <p:oleObj spid="_x0000_s1788881" name="Equation" r:id="rId23" imgW="203200" imgH="203200" progId="Equation.DSMT4">
                  <p:embed/>
                </p:oleObj>
              </mc:Choice>
              <mc:Fallback>
                <p:oleObj name="Equation" r:id="rId23" imgW="203200" imgH="203200" progId="Equation.DSMT4">
                  <p:embed/>
                  <p:pic>
                    <p:nvPicPr>
                      <p:cNvPr id="0" name=""/>
                      <p:cNvPicPr/>
                      <p:nvPr/>
                    </p:nvPicPr>
                    <p:blipFill>
                      <a:blip r:embed="rId20"/>
                      <a:stretch>
                        <a:fillRect/>
                      </a:stretch>
                    </p:blipFill>
                    <p:spPr>
                      <a:xfrm>
                        <a:off x="3069337" y="2193107"/>
                        <a:ext cx="341312" cy="341312"/>
                      </a:xfrm>
                      <a:prstGeom prst="rect">
                        <a:avLst/>
                      </a:prstGeom>
                    </p:spPr>
                  </p:pic>
                </p:oleObj>
              </mc:Fallback>
            </mc:AlternateContent>
          </a:graphicData>
        </a:graphic>
      </p:graphicFrame>
    </p:spTree>
    <p:extLst>
      <p:ext uri="{BB962C8B-B14F-4D97-AF65-F5344CB8AC3E}">
        <p14:creationId xmlns:p14="http://schemas.microsoft.com/office/powerpoint/2010/main" val="16152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dissolv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p:cNvGraphicFramePr>
            <a:graphicFrameLocks noChangeAspect="1"/>
          </p:cNvGraphicFramePr>
          <p:nvPr>
            <p:extLst>
              <p:ext uri="{D42A27DB-BD31-4B8C-83A1-F6EECF244321}">
                <p14:modId xmlns:p14="http://schemas.microsoft.com/office/powerpoint/2010/main" val="2860192262"/>
              </p:ext>
            </p:extLst>
          </p:nvPr>
        </p:nvGraphicFramePr>
        <p:xfrm>
          <a:off x="1601501" y="2773796"/>
          <a:ext cx="2309813" cy="804863"/>
        </p:xfrm>
        <a:graphic>
          <a:graphicData uri="http://schemas.openxmlformats.org/presentationml/2006/ole">
            <mc:AlternateContent xmlns:mc="http://schemas.openxmlformats.org/markup-compatibility/2006">
              <mc:Choice xmlns:v="urn:schemas-microsoft-com:vml" Requires="v">
                <p:oleObj spid="_x0000_s1868915" name="Equation" r:id="rId4" imgW="1346200" imgH="469900" progId="Equation.DSMT4">
                  <p:embed/>
                </p:oleObj>
              </mc:Choice>
              <mc:Fallback>
                <p:oleObj name="Equation" r:id="rId4" imgW="1346200" imgH="469900" progId="Equation.DSMT4">
                  <p:embed/>
                  <p:pic>
                    <p:nvPicPr>
                      <p:cNvPr id="0" name=""/>
                      <p:cNvPicPr/>
                      <p:nvPr/>
                    </p:nvPicPr>
                    <p:blipFill>
                      <a:blip r:embed="rId5"/>
                      <a:stretch>
                        <a:fillRect/>
                      </a:stretch>
                    </p:blipFill>
                    <p:spPr>
                      <a:xfrm>
                        <a:off x="1601501" y="2773796"/>
                        <a:ext cx="2309813" cy="804863"/>
                      </a:xfrm>
                      <a:prstGeom prst="rect">
                        <a:avLst/>
                      </a:prstGeom>
                    </p:spPr>
                  </p:pic>
                </p:oleObj>
              </mc:Fallback>
            </mc:AlternateContent>
          </a:graphicData>
        </a:graphic>
      </p:graphicFrame>
      <p:sp>
        <p:nvSpPr>
          <p:cNvPr id="33" name="Text Box 9"/>
          <p:cNvSpPr txBox="1">
            <a:spLocks/>
          </p:cNvSpPr>
          <p:nvPr/>
        </p:nvSpPr>
        <p:spPr bwMode="auto">
          <a:xfrm>
            <a:off x="390683" y="278332"/>
            <a:ext cx="5772784" cy="1138773"/>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Notice: </a:t>
            </a:r>
            <a:r>
              <a:rPr lang="en-US" sz="2000" dirty="0">
                <a:latin typeface="Times New Roman"/>
                <a:cs typeface="Times New Roman"/>
                <a:sym typeface="Gill Sans" charset="0"/>
              </a:rPr>
              <a:t>If we let the planet become very small so that                  , then            , the system’s </a:t>
            </a:r>
            <a:r>
              <a:rPr lang="en-US" sz="2000" i="1" dirty="0">
                <a:solidFill>
                  <a:srgbClr val="0000FF"/>
                </a:solidFill>
                <a:latin typeface="Times New Roman"/>
                <a:cs typeface="Times New Roman"/>
                <a:sym typeface="Gill Sans" charset="0"/>
              </a:rPr>
              <a:t>center of mass </a:t>
            </a:r>
            <a:r>
              <a:rPr lang="en-US" sz="2000" dirty="0">
                <a:latin typeface="Times New Roman"/>
                <a:cs typeface="Times New Roman"/>
                <a:sym typeface="Gill Sans" charset="0"/>
              </a:rPr>
              <a:t>migrates toward the center of</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13.)</a:t>
            </a:r>
          </a:p>
        </p:txBody>
      </p:sp>
      <p:sp>
        <p:nvSpPr>
          <p:cNvPr id="26" name="Oval 25"/>
          <p:cNvSpPr/>
          <p:nvPr/>
        </p:nvSpPr>
        <p:spPr>
          <a:xfrm>
            <a:off x="7982213" y="2106133"/>
            <a:ext cx="265647" cy="26564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150767" y="250330"/>
            <a:ext cx="3973972" cy="3973972"/>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12665" y="2197099"/>
            <a:ext cx="50802" cy="5080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2702040748"/>
              </p:ext>
            </p:extLst>
          </p:nvPr>
        </p:nvGraphicFramePr>
        <p:xfrm>
          <a:off x="6796880" y="2181752"/>
          <a:ext cx="225425" cy="358630"/>
        </p:xfrm>
        <a:graphic>
          <a:graphicData uri="http://schemas.openxmlformats.org/presentationml/2006/ole">
            <mc:AlternateContent xmlns:mc="http://schemas.openxmlformats.org/markup-compatibility/2006">
              <mc:Choice xmlns:v="urn:schemas-microsoft-com:vml" Requires="v">
                <p:oleObj spid="_x0000_s1868916" name="Equation" r:id="rId7" imgW="127000" imgH="203200" progId="Equation.DSMT4">
                  <p:embed/>
                </p:oleObj>
              </mc:Choice>
              <mc:Fallback>
                <p:oleObj name="Equation" r:id="rId7" imgW="127000" imgH="203200" progId="Equation.DSMT4">
                  <p:embed/>
                  <p:pic>
                    <p:nvPicPr>
                      <p:cNvPr id="0" name=""/>
                      <p:cNvPicPr/>
                      <p:nvPr/>
                    </p:nvPicPr>
                    <p:blipFill>
                      <a:blip r:embed="rId8"/>
                      <a:stretch>
                        <a:fillRect/>
                      </a:stretch>
                    </p:blipFill>
                    <p:spPr>
                      <a:xfrm>
                        <a:off x="6796880" y="2181752"/>
                        <a:ext cx="225425" cy="35863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125470125"/>
              </p:ext>
            </p:extLst>
          </p:nvPr>
        </p:nvGraphicFramePr>
        <p:xfrm>
          <a:off x="8064500" y="2284102"/>
          <a:ext cx="787400" cy="358775"/>
        </p:xfrm>
        <a:graphic>
          <a:graphicData uri="http://schemas.openxmlformats.org/presentationml/2006/ole">
            <mc:AlternateContent xmlns:mc="http://schemas.openxmlformats.org/markup-compatibility/2006">
              <mc:Choice xmlns:v="urn:schemas-microsoft-com:vml" Requires="v">
                <p:oleObj spid="_x0000_s1868917" name="Equation" r:id="rId9" imgW="444500" imgH="203200" progId="Equation.DSMT4">
                  <p:embed/>
                </p:oleObj>
              </mc:Choice>
              <mc:Fallback>
                <p:oleObj name="Equation" r:id="rId9" imgW="444500" imgH="203200" progId="Equation.DSMT4">
                  <p:embed/>
                  <p:pic>
                    <p:nvPicPr>
                      <p:cNvPr id="0" name=""/>
                      <p:cNvPicPr/>
                      <p:nvPr/>
                    </p:nvPicPr>
                    <p:blipFill>
                      <a:blip r:embed="rId10"/>
                      <a:stretch>
                        <a:fillRect/>
                      </a:stretch>
                    </p:blipFill>
                    <p:spPr>
                      <a:xfrm>
                        <a:off x="8064500" y="2284102"/>
                        <a:ext cx="787400" cy="3587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598908456"/>
              </p:ext>
            </p:extLst>
          </p:nvPr>
        </p:nvGraphicFramePr>
        <p:xfrm>
          <a:off x="7653338" y="1735138"/>
          <a:ext cx="404812" cy="358775"/>
        </p:xfrm>
        <a:graphic>
          <a:graphicData uri="http://schemas.openxmlformats.org/presentationml/2006/ole">
            <mc:AlternateContent xmlns:mc="http://schemas.openxmlformats.org/markup-compatibility/2006">
              <mc:Choice xmlns:v="urn:schemas-microsoft-com:vml" Requires="v">
                <p:oleObj spid="_x0000_s1868918"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7653338" y="1735138"/>
                        <a:ext cx="404812" cy="3587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458797831"/>
              </p:ext>
            </p:extLst>
          </p:nvPr>
        </p:nvGraphicFramePr>
        <p:xfrm>
          <a:off x="5703887" y="1889126"/>
          <a:ext cx="360362" cy="358775"/>
        </p:xfrm>
        <a:graphic>
          <a:graphicData uri="http://schemas.openxmlformats.org/presentationml/2006/ole">
            <mc:AlternateContent xmlns:mc="http://schemas.openxmlformats.org/markup-compatibility/2006">
              <mc:Choice xmlns:v="urn:schemas-microsoft-com:vml" Requires="v">
                <p:oleObj spid="_x0000_s1868919" name="Equation" r:id="rId13" imgW="203200" imgH="203200" progId="Equation.DSMT4">
                  <p:embed/>
                </p:oleObj>
              </mc:Choice>
              <mc:Fallback>
                <p:oleObj name="Equation" r:id="rId13" imgW="203200" imgH="203200" progId="Equation.DSMT4">
                  <p:embed/>
                  <p:pic>
                    <p:nvPicPr>
                      <p:cNvPr id="0" name=""/>
                      <p:cNvPicPr/>
                      <p:nvPr/>
                    </p:nvPicPr>
                    <p:blipFill>
                      <a:blip r:embed="rId14"/>
                      <a:stretch>
                        <a:fillRect/>
                      </a:stretch>
                    </p:blipFill>
                    <p:spPr>
                      <a:xfrm>
                        <a:off x="5703887" y="1889126"/>
                        <a:ext cx="360362" cy="358775"/>
                      </a:xfrm>
                      <a:prstGeom prst="rect">
                        <a:avLst/>
                      </a:prstGeom>
                    </p:spPr>
                  </p:pic>
                </p:oleObj>
              </mc:Fallback>
            </mc:AlternateContent>
          </a:graphicData>
        </a:graphic>
      </p:graphicFrame>
      <p:cxnSp>
        <p:nvCxnSpPr>
          <p:cNvPr id="35" name="Straight Arrow Connector 34"/>
          <p:cNvCxnSpPr/>
          <p:nvPr/>
        </p:nvCxnSpPr>
        <p:spPr>
          <a:xfrm flipH="1" flipV="1">
            <a:off x="6163467" y="2225897"/>
            <a:ext cx="1885952" cy="1306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2093480416"/>
              </p:ext>
            </p:extLst>
          </p:nvPr>
        </p:nvGraphicFramePr>
        <p:xfrm>
          <a:off x="890395" y="750554"/>
          <a:ext cx="1106488" cy="358775"/>
        </p:xfrm>
        <a:graphic>
          <a:graphicData uri="http://schemas.openxmlformats.org/presentationml/2006/ole">
            <mc:AlternateContent xmlns:mc="http://schemas.openxmlformats.org/markup-compatibility/2006">
              <mc:Choice xmlns:v="urn:schemas-microsoft-com:vml" Requires="v">
                <p:oleObj spid="_x0000_s1868920" name="Equation" r:id="rId15" imgW="622300" imgH="203200" progId="Equation.DSMT4">
                  <p:embed/>
                </p:oleObj>
              </mc:Choice>
              <mc:Fallback>
                <p:oleObj name="Equation" r:id="rId15" imgW="622300" imgH="203200" progId="Equation.DSMT4">
                  <p:embed/>
                  <p:pic>
                    <p:nvPicPr>
                      <p:cNvPr id="0" name=""/>
                      <p:cNvPicPr/>
                      <p:nvPr/>
                    </p:nvPicPr>
                    <p:blipFill>
                      <a:blip r:embed="rId16"/>
                      <a:stretch>
                        <a:fillRect/>
                      </a:stretch>
                    </p:blipFill>
                    <p:spPr>
                      <a:xfrm>
                        <a:off x="890395" y="750554"/>
                        <a:ext cx="1106488" cy="358775"/>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993936241"/>
              </p:ext>
            </p:extLst>
          </p:nvPr>
        </p:nvGraphicFramePr>
        <p:xfrm>
          <a:off x="2590800" y="750554"/>
          <a:ext cx="793750" cy="358775"/>
        </p:xfrm>
        <a:graphic>
          <a:graphicData uri="http://schemas.openxmlformats.org/presentationml/2006/ole">
            <mc:AlternateContent xmlns:mc="http://schemas.openxmlformats.org/markup-compatibility/2006">
              <mc:Choice xmlns:v="urn:schemas-microsoft-com:vml" Requires="v">
                <p:oleObj spid="_x0000_s1868921" name="Equation" r:id="rId17" imgW="444500" imgH="203200" progId="Equation.DSMT4">
                  <p:embed/>
                </p:oleObj>
              </mc:Choice>
              <mc:Fallback>
                <p:oleObj name="Equation" r:id="rId17" imgW="444500" imgH="203200" progId="Equation.DSMT4">
                  <p:embed/>
                  <p:pic>
                    <p:nvPicPr>
                      <p:cNvPr id="0" name=""/>
                      <p:cNvPicPr/>
                      <p:nvPr/>
                    </p:nvPicPr>
                    <p:blipFill>
                      <a:blip r:embed="rId18"/>
                      <a:stretch>
                        <a:fillRect/>
                      </a:stretch>
                    </p:blipFill>
                    <p:spPr>
                      <a:xfrm>
                        <a:off x="2590800" y="750554"/>
                        <a:ext cx="793750" cy="358775"/>
                      </a:xfrm>
                      <a:prstGeom prst="rect">
                        <a:avLst/>
                      </a:prstGeom>
                    </p:spPr>
                  </p:pic>
                </p:oleObj>
              </mc:Fallback>
            </mc:AlternateContent>
          </a:graphicData>
        </a:graphic>
      </p:graphicFrame>
      <p:sp>
        <p:nvSpPr>
          <p:cNvPr id="46" name="Text Box 9"/>
          <p:cNvSpPr txBox="1">
            <a:spLocks/>
          </p:cNvSpPr>
          <p:nvPr/>
        </p:nvSpPr>
        <p:spPr bwMode="auto">
          <a:xfrm>
            <a:off x="390683" y="4378756"/>
            <a:ext cx="8461216" cy="769441"/>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400" dirty="0">
                <a:solidFill>
                  <a:srgbClr val="FF0000"/>
                </a:solidFill>
                <a:latin typeface="Apple Chancery"/>
                <a:cs typeface="Apple Chancery"/>
                <a:sym typeface="Gill Sans" charset="0"/>
              </a:rPr>
              <a:t>This is </a:t>
            </a:r>
            <a:r>
              <a:rPr lang="en-US" sz="2400" dirty="0" err="1">
                <a:solidFill>
                  <a:srgbClr val="FF0000"/>
                </a:solidFill>
                <a:latin typeface="Apple Chancery"/>
                <a:cs typeface="Apple Chancery"/>
                <a:sym typeface="Gill Sans" charset="0"/>
              </a:rPr>
              <a:t>Kepler’s</a:t>
            </a:r>
            <a:r>
              <a:rPr lang="en-US" sz="2400" dirty="0">
                <a:solidFill>
                  <a:srgbClr val="FF0000"/>
                </a:solidFill>
                <a:latin typeface="Apple Chancery"/>
                <a:cs typeface="Apple Chancery"/>
                <a:sym typeface="Gill Sans" charset="0"/>
              </a:rPr>
              <a:t> Third Law, </a:t>
            </a:r>
            <a:r>
              <a:rPr lang="en-US" sz="2000" dirty="0">
                <a:latin typeface="Times New Roman"/>
                <a:cs typeface="Times New Roman"/>
                <a:sym typeface="Gill Sans" charset="0"/>
              </a:rPr>
              <a:t>which is to say, the </a:t>
            </a:r>
            <a:r>
              <a:rPr lang="en-US" sz="2000" i="1" dirty="0">
                <a:solidFill>
                  <a:srgbClr val="0000FF"/>
                </a:solidFill>
                <a:latin typeface="Times New Roman"/>
                <a:cs typeface="Times New Roman"/>
                <a:sym typeface="Gill Sans" charset="0"/>
              </a:rPr>
              <a:t>square of the period </a:t>
            </a:r>
            <a:r>
              <a:rPr lang="en-US" sz="2000" dirty="0">
                <a:latin typeface="Times New Roman"/>
                <a:cs typeface="Times New Roman"/>
                <a:sym typeface="Gill Sans" charset="0"/>
              </a:rPr>
              <a:t>is </a:t>
            </a:r>
            <a:r>
              <a:rPr lang="en-US" sz="2000" dirty="0">
                <a:solidFill>
                  <a:srgbClr val="0000FF"/>
                </a:solidFill>
                <a:latin typeface="Times New Roman"/>
                <a:cs typeface="Times New Roman"/>
                <a:sym typeface="Gill Sans" charset="0"/>
              </a:rPr>
              <a:t>proportional to</a:t>
            </a:r>
            <a:r>
              <a:rPr lang="en-US" sz="2000" dirty="0">
                <a:latin typeface="Times New Roman"/>
                <a:cs typeface="Times New Roman"/>
                <a:sym typeface="Gill Sans" charset="0"/>
              </a:rPr>
              <a:t> the </a:t>
            </a:r>
            <a:r>
              <a:rPr lang="en-US" sz="2000" i="1" dirty="0">
                <a:solidFill>
                  <a:srgbClr val="0000FF"/>
                </a:solidFill>
                <a:latin typeface="Times New Roman"/>
                <a:cs typeface="Times New Roman"/>
                <a:sym typeface="Gill Sans" charset="0"/>
              </a:rPr>
              <a:t>cube of the radius </a:t>
            </a:r>
            <a:r>
              <a:rPr lang="en-US" sz="2000" dirty="0">
                <a:latin typeface="Times New Roman"/>
                <a:cs typeface="Times New Roman"/>
                <a:sym typeface="Gill Sans" charset="0"/>
              </a:rPr>
              <a:t>(or </a:t>
            </a:r>
            <a:r>
              <a:rPr lang="en-US" sz="2000" dirty="0">
                <a:solidFill>
                  <a:srgbClr val="0000FF"/>
                </a:solidFill>
                <a:latin typeface="Times New Roman"/>
                <a:cs typeface="Times New Roman"/>
                <a:sym typeface="Gill Sans" charset="0"/>
              </a:rPr>
              <a:t>semi-major axis</a:t>
            </a:r>
            <a:r>
              <a:rPr lang="en-US" sz="2000" dirty="0">
                <a:latin typeface="Times New Roman"/>
                <a:cs typeface="Times New Roman"/>
                <a:sym typeface="Gill Sans" charset="0"/>
              </a:rPr>
              <a:t>).</a:t>
            </a:r>
          </a:p>
        </p:txBody>
      </p:sp>
      <p:sp>
        <p:nvSpPr>
          <p:cNvPr id="39" name="Text Box 9"/>
          <p:cNvSpPr txBox="1">
            <a:spLocks/>
          </p:cNvSpPr>
          <p:nvPr/>
        </p:nvSpPr>
        <p:spPr bwMode="auto">
          <a:xfrm>
            <a:off x="390684" y="5377753"/>
            <a:ext cx="8461217" cy="400110"/>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Note that </a:t>
            </a:r>
            <a:r>
              <a:rPr lang="en-US" sz="2000" dirty="0">
                <a:latin typeface="Times New Roman"/>
                <a:cs typeface="Times New Roman"/>
                <a:sym typeface="Gill Sans" charset="0"/>
              </a:rPr>
              <a:t>of </a:t>
            </a:r>
            <a:r>
              <a:rPr lang="en-US" sz="2000" dirty="0" err="1">
                <a:solidFill>
                  <a:srgbClr val="0000FF"/>
                </a:solidFill>
                <a:latin typeface="Times New Roman"/>
                <a:cs typeface="Times New Roman"/>
                <a:sym typeface="Gill Sans" charset="0"/>
              </a:rPr>
              <a:t>Kepler’s</a:t>
            </a:r>
            <a:r>
              <a:rPr lang="en-US" sz="2000" dirty="0">
                <a:solidFill>
                  <a:srgbClr val="0000FF"/>
                </a:solidFill>
                <a:latin typeface="Times New Roman"/>
                <a:cs typeface="Times New Roman"/>
                <a:sym typeface="Gill Sans" charset="0"/>
              </a:rPr>
              <a:t> three laws</a:t>
            </a:r>
            <a:r>
              <a:rPr lang="en-US" sz="2000" dirty="0">
                <a:latin typeface="Times New Roman"/>
                <a:cs typeface="Times New Roman"/>
                <a:sym typeface="Gill Sans" charset="0"/>
              </a:rPr>
              <a:t>, this is the </a:t>
            </a:r>
            <a:r>
              <a:rPr lang="en-US" sz="2000" dirty="0">
                <a:solidFill>
                  <a:srgbClr val="0000FF"/>
                </a:solidFill>
                <a:latin typeface="Times New Roman"/>
                <a:cs typeface="Times New Roman"/>
                <a:sym typeface="Gill Sans" charset="0"/>
              </a:rPr>
              <a:t>only one </a:t>
            </a:r>
            <a:r>
              <a:rPr lang="en-US" sz="2000" dirty="0">
                <a:latin typeface="Times New Roman"/>
                <a:cs typeface="Times New Roman"/>
                <a:sym typeface="Gill Sans" charset="0"/>
              </a:rPr>
              <a:t>that is an </a:t>
            </a:r>
            <a:r>
              <a:rPr lang="en-US" sz="2000" dirty="0">
                <a:solidFill>
                  <a:srgbClr val="FF0000"/>
                </a:solidFill>
                <a:latin typeface="Times New Roman"/>
                <a:cs typeface="Times New Roman"/>
                <a:sym typeface="Gill Sans" charset="0"/>
              </a:rPr>
              <a:t>approximation</a:t>
            </a:r>
            <a:r>
              <a:rPr lang="en-US" sz="2000" dirty="0">
                <a:latin typeface="Times New Roman"/>
                <a:cs typeface="Times New Roman"/>
                <a:sym typeface="Gill Sans" charset="0"/>
              </a:rPr>
              <a:t>.</a:t>
            </a:r>
          </a:p>
        </p:txBody>
      </p:sp>
      <p:grpSp>
        <p:nvGrpSpPr>
          <p:cNvPr id="8" name="Group 7"/>
          <p:cNvGrpSpPr/>
          <p:nvPr/>
        </p:nvGrpSpPr>
        <p:grpSpPr>
          <a:xfrm>
            <a:off x="8049419" y="2214305"/>
            <a:ext cx="45719" cy="46085"/>
            <a:chOff x="5080000" y="2990850"/>
            <a:chExt cx="63500" cy="88900"/>
          </a:xfrm>
        </p:grpSpPr>
        <p:cxnSp>
          <p:nvCxnSpPr>
            <p:cNvPr id="21" name="Straight Connector 20"/>
            <p:cNvCxnSpPr/>
            <p:nvPr/>
          </p:nvCxnSpPr>
          <p:spPr>
            <a:xfrm>
              <a:off x="5080000" y="2990850"/>
              <a:ext cx="63500" cy="88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080000" y="2990850"/>
              <a:ext cx="63500" cy="88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44" name="Object 43"/>
          <p:cNvGraphicFramePr>
            <a:graphicFrameLocks noChangeAspect="1"/>
          </p:cNvGraphicFramePr>
          <p:nvPr>
            <p:extLst>
              <p:ext uri="{D42A27DB-BD31-4B8C-83A1-F6EECF244321}">
                <p14:modId xmlns:p14="http://schemas.microsoft.com/office/powerpoint/2010/main" val="2073373003"/>
              </p:ext>
            </p:extLst>
          </p:nvPr>
        </p:nvGraphicFramePr>
        <p:xfrm>
          <a:off x="1601501" y="1923902"/>
          <a:ext cx="2460625" cy="804863"/>
        </p:xfrm>
        <a:graphic>
          <a:graphicData uri="http://schemas.openxmlformats.org/presentationml/2006/ole">
            <mc:AlternateContent xmlns:mc="http://schemas.openxmlformats.org/markup-compatibility/2006">
              <mc:Choice xmlns:v="urn:schemas-microsoft-com:vml" Requires="v">
                <p:oleObj spid="_x0000_s1868922" name="Equation" r:id="rId19" imgW="1435100" imgH="469900" progId="Equation.DSMT4">
                  <p:embed/>
                </p:oleObj>
              </mc:Choice>
              <mc:Fallback>
                <p:oleObj name="Equation" r:id="rId19" imgW="1435100" imgH="469900" progId="Equation.DSMT4">
                  <p:embed/>
                  <p:pic>
                    <p:nvPicPr>
                      <p:cNvPr id="0" name=""/>
                      <p:cNvPicPr/>
                      <p:nvPr/>
                    </p:nvPicPr>
                    <p:blipFill>
                      <a:blip r:embed="rId20"/>
                      <a:stretch>
                        <a:fillRect/>
                      </a:stretch>
                    </p:blipFill>
                    <p:spPr>
                      <a:xfrm>
                        <a:off x="1601501" y="1923902"/>
                        <a:ext cx="2460625" cy="804863"/>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550361480"/>
              </p:ext>
            </p:extLst>
          </p:nvPr>
        </p:nvGraphicFramePr>
        <p:xfrm>
          <a:off x="1994409" y="3549553"/>
          <a:ext cx="1371600" cy="355554"/>
        </p:xfrm>
        <a:graphic>
          <a:graphicData uri="http://schemas.openxmlformats.org/presentationml/2006/ole">
            <mc:AlternateContent xmlns:mc="http://schemas.openxmlformats.org/markup-compatibility/2006">
              <mc:Choice xmlns:v="urn:schemas-microsoft-com:vml" Requires="v">
                <p:oleObj spid="_x0000_s1868923" name="Equation" r:id="rId21" imgW="1028700" imgH="266700" progId="Equation.DSMT4">
                  <p:embed/>
                </p:oleObj>
              </mc:Choice>
              <mc:Fallback>
                <p:oleObj name="Equation" r:id="rId21" imgW="1028700" imgH="266700" progId="Equation.DSMT4">
                  <p:embed/>
                  <p:pic>
                    <p:nvPicPr>
                      <p:cNvPr id="0" name=""/>
                      <p:cNvPicPr/>
                      <p:nvPr/>
                    </p:nvPicPr>
                    <p:blipFill>
                      <a:blip r:embed="rId22"/>
                      <a:stretch>
                        <a:fillRect/>
                      </a:stretch>
                    </p:blipFill>
                    <p:spPr>
                      <a:xfrm>
                        <a:off x="1994409" y="3549553"/>
                        <a:ext cx="1371600" cy="355554"/>
                      </a:xfrm>
                      <a:prstGeom prst="rect">
                        <a:avLst/>
                      </a:prstGeom>
                    </p:spPr>
                  </p:pic>
                </p:oleObj>
              </mc:Fallback>
            </mc:AlternateContent>
          </a:graphicData>
        </a:graphic>
      </p:graphicFrame>
      <p:sp>
        <p:nvSpPr>
          <p:cNvPr id="15" name="Oval 14"/>
          <p:cNvSpPr/>
          <p:nvPr/>
        </p:nvSpPr>
        <p:spPr>
          <a:xfrm>
            <a:off x="2572258" y="3055472"/>
            <a:ext cx="190500" cy="266700"/>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829308" y="3549553"/>
            <a:ext cx="1765300" cy="386039"/>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659288" y="3322172"/>
            <a:ext cx="6350" cy="22738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16833" y="2161925"/>
            <a:ext cx="209550" cy="40736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1632384706"/>
              </p:ext>
            </p:extLst>
          </p:nvPr>
        </p:nvGraphicFramePr>
        <p:xfrm>
          <a:off x="3784370" y="1966662"/>
          <a:ext cx="164251" cy="195263"/>
        </p:xfrm>
        <a:graphic>
          <a:graphicData uri="http://schemas.openxmlformats.org/presentationml/2006/ole">
            <mc:AlternateContent xmlns:mc="http://schemas.openxmlformats.org/markup-compatibility/2006">
              <mc:Choice xmlns:v="urn:schemas-microsoft-com:vml" Requires="v">
                <p:oleObj spid="_x0000_s1868924" name="Equation" r:id="rId23" imgW="127000" imgH="152400" progId="Equation.DSMT4">
                  <p:embed/>
                </p:oleObj>
              </mc:Choice>
              <mc:Fallback>
                <p:oleObj name="Equation" r:id="rId23" imgW="127000" imgH="152400" progId="Equation.DSMT4">
                  <p:embed/>
                  <p:pic>
                    <p:nvPicPr>
                      <p:cNvPr id="0" name=""/>
                      <p:cNvPicPr/>
                      <p:nvPr/>
                    </p:nvPicPr>
                    <p:blipFill>
                      <a:blip r:embed="rId24"/>
                      <a:stretch>
                        <a:fillRect/>
                      </a:stretch>
                    </p:blipFill>
                    <p:spPr>
                      <a:xfrm>
                        <a:off x="3784370" y="1966662"/>
                        <a:ext cx="164251" cy="19526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31205076"/>
              </p:ext>
            </p:extLst>
          </p:nvPr>
        </p:nvGraphicFramePr>
        <p:xfrm>
          <a:off x="8017669" y="1747358"/>
          <a:ext cx="720725" cy="358775"/>
        </p:xfrm>
        <a:graphic>
          <a:graphicData uri="http://schemas.openxmlformats.org/presentationml/2006/ole">
            <mc:AlternateContent xmlns:mc="http://schemas.openxmlformats.org/markup-compatibility/2006">
              <mc:Choice xmlns:v="urn:schemas-microsoft-com:vml" Requires="v">
                <p:oleObj spid="_x0000_s1868925" name="Equation" r:id="rId25" imgW="406400" imgH="203200" progId="Equation.DSMT4">
                  <p:embed/>
                </p:oleObj>
              </mc:Choice>
              <mc:Fallback>
                <p:oleObj name="Equation" r:id="rId25" imgW="406400" imgH="203200" progId="Equation.DSMT4">
                  <p:embed/>
                  <p:pic>
                    <p:nvPicPr>
                      <p:cNvPr id="0" name=""/>
                      <p:cNvPicPr/>
                      <p:nvPr/>
                    </p:nvPicPr>
                    <p:blipFill>
                      <a:blip r:embed="rId26"/>
                      <a:stretch>
                        <a:fillRect/>
                      </a:stretch>
                    </p:blipFill>
                    <p:spPr>
                      <a:xfrm>
                        <a:off x="8017669" y="1747358"/>
                        <a:ext cx="720725" cy="358775"/>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093071861"/>
              </p:ext>
            </p:extLst>
          </p:nvPr>
        </p:nvGraphicFramePr>
        <p:xfrm>
          <a:off x="4062126" y="1042988"/>
          <a:ext cx="406400" cy="358775"/>
        </p:xfrm>
        <a:graphic>
          <a:graphicData uri="http://schemas.openxmlformats.org/presentationml/2006/ole">
            <mc:AlternateContent xmlns:mc="http://schemas.openxmlformats.org/markup-compatibility/2006">
              <mc:Choice xmlns:v="urn:schemas-microsoft-com:vml" Requires="v">
                <p:oleObj spid="_x0000_s1868926" name="Equation" r:id="rId27" imgW="228600" imgH="203200" progId="Equation.DSMT4">
                  <p:embed/>
                </p:oleObj>
              </mc:Choice>
              <mc:Fallback>
                <p:oleObj name="Equation" r:id="rId27" imgW="228600" imgH="203200" progId="Equation.DSMT4">
                  <p:embed/>
                  <p:pic>
                    <p:nvPicPr>
                      <p:cNvPr id="0" name=""/>
                      <p:cNvPicPr/>
                      <p:nvPr/>
                    </p:nvPicPr>
                    <p:blipFill>
                      <a:blip r:embed="rId28"/>
                      <a:stretch>
                        <a:fillRect/>
                      </a:stretch>
                    </p:blipFill>
                    <p:spPr>
                      <a:xfrm>
                        <a:off x="4062126" y="1042988"/>
                        <a:ext cx="406400" cy="358775"/>
                      </a:xfrm>
                      <a:prstGeom prst="rect">
                        <a:avLst/>
                      </a:prstGeom>
                    </p:spPr>
                  </p:pic>
                </p:oleObj>
              </mc:Fallback>
            </mc:AlternateContent>
          </a:graphicData>
        </a:graphic>
      </p:graphicFrame>
      <p:sp>
        <p:nvSpPr>
          <p:cNvPr id="41" name="Text Box 9"/>
          <p:cNvSpPr txBox="1">
            <a:spLocks/>
          </p:cNvSpPr>
          <p:nvPr/>
        </p:nvSpPr>
        <p:spPr bwMode="auto">
          <a:xfrm>
            <a:off x="441517" y="1003228"/>
            <a:ext cx="5772784" cy="707886"/>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                                                              and we can write:                                   </a:t>
            </a:r>
          </a:p>
        </p:txBody>
      </p:sp>
    </p:spTree>
    <p:extLst>
      <p:ext uri="{BB962C8B-B14F-4D97-AF65-F5344CB8AC3E}">
        <p14:creationId xmlns:p14="http://schemas.microsoft.com/office/powerpoint/2010/main" val="24645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dissolve">
                                      <p:cBhvr>
                                        <p:cTn id="16" dur="500"/>
                                        <p:tgtEl>
                                          <p:spTgt spid="61"/>
                                        </p:tgtEl>
                                      </p:cBhvr>
                                    </p:animEffect>
                                  </p:childTnLst>
                                </p:cTn>
                              </p:par>
                              <p:par>
                                <p:cTn id="17" presetID="9"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dissolve">
                                      <p:cBhvr>
                                        <p:cTn id="29" dur="500"/>
                                        <p:tgtEl>
                                          <p:spTgt spid="38"/>
                                        </p:tgtEl>
                                      </p:cBhvr>
                                    </p:animEffect>
                                  </p:childTnLst>
                                </p:cTn>
                              </p:par>
                              <p:par>
                                <p:cTn id="30" presetID="9"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par>
                                <p:cTn id="33" presetID="9"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dissolve">
                                      <p:cBhvr>
                                        <p:cTn id="35" dur="500"/>
                                        <p:tgtEl>
                                          <p:spTgt spid="5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dissolve">
                                      <p:cBhvr>
                                        <p:cTn id="41" dur="500"/>
                                        <p:tgtEl>
                                          <p:spTgt spid="55"/>
                                        </p:tgtEl>
                                      </p:cBhvr>
                                    </p:animEffect>
                                  </p:childTnLst>
                                </p:cTn>
                              </p:par>
                              <p:par>
                                <p:cTn id="42" presetID="9"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par>
                                <p:cTn id="45" presetID="9"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par>
                                <p:cTn id="48" presetID="9"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dissolve">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dissolve">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6" grpId="0"/>
      <p:bldP spid="39" grpId="0"/>
      <p:bldP spid="15" grpId="0" animBg="1"/>
      <p:bldP spid="55"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p:cNvGraphicFramePr>
            <a:graphicFrameLocks noChangeAspect="1"/>
          </p:cNvGraphicFramePr>
          <p:nvPr>
            <p:extLst>
              <p:ext uri="{D42A27DB-BD31-4B8C-83A1-F6EECF244321}">
                <p14:modId xmlns:p14="http://schemas.microsoft.com/office/powerpoint/2010/main" val="2789690554"/>
              </p:ext>
            </p:extLst>
          </p:nvPr>
        </p:nvGraphicFramePr>
        <p:xfrm>
          <a:off x="5458443" y="4368800"/>
          <a:ext cx="3525837" cy="2325688"/>
        </p:xfrm>
        <a:graphic>
          <a:graphicData uri="http://schemas.openxmlformats.org/presentationml/2006/ole">
            <mc:AlternateContent xmlns:mc="http://schemas.openxmlformats.org/markup-compatibility/2006">
              <mc:Choice xmlns:v="urn:schemas-microsoft-com:vml" Requires="v">
                <p:oleObj spid="_x0000_s1798973" name="Equation" r:id="rId4" imgW="2057400" imgH="1358900" progId="Equation.DSMT4">
                  <p:embed/>
                </p:oleObj>
              </mc:Choice>
              <mc:Fallback>
                <p:oleObj name="Equation" r:id="rId4" imgW="2057400" imgH="1358900" progId="Equation.DSMT4">
                  <p:embed/>
                  <p:pic>
                    <p:nvPicPr>
                      <p:cNvPr id="0" name=""/>
                      <p:cNvPicPr/>
                      <p:nvPr/>
                    </p:nvPicPr>
                    <p:blipFill>
                      <a:blip r:embed="rId5"/>
                      <a:stretch>
                        <a:fillRect/>
                      </a:stretch>
                    </p:blipFill>
                    <p:spPr>
                      <a:xfrm>
                        <a:off x="5458443" y="4368800"/>
                        <a:ext cx="3525837" cy="2325688"/>
                      </a:xfrm>
                      <a:prstGeom prst="rect">
                        <a:avLst/>
                      </a:prstGeom>
                    </p:spPr>
                  </p:pic>
                </p:oleObj>
              </mc:Fallback>
            </mc:AlternateContent>
          </a:graphicData>
        </a:graphic>
      </p:graphicFrame>
      <p:sp>
        <p:nvSpPr>
          <p:cNvPr id="17413" name="Text Box 180"/>
          <p:cNvSpPr txBox="1">
            <a:spLocks/>
          </p:cNvSpPr>
          <p:nvPr/>
        </p:nvSpPr>
        <p:spPr bwMode="auto">
          <a:xfrm>
            <a:off x="200184" y="214404"/>
            <a:ext cx="873329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a:solidFill>
                  <a:srgbClr val="FF0000"/>
                </a:solidFill>
                <a:latin typeface="Apple Chancery"/>
                <a:cs typeface="Apple Chancery"/>
              </a:rPr>
              <a:t>Conservation of Angular Momentum</a:t>
            </a:r>
            <a:endParaRPr lang="en-US" dirty="0">
              <a:latin typeface="Times New Roman"/>
              <a:cs typeface="Times New Roman"/>
            </a:endParaRP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14.)</a:t>
            </a:r>
          </a:p>
        </p:txBody>
      </p:sp>
      <p:sp>
        <p:nvSpPr>
          <p:cNvPr id="17" name="Text Box 9"/>
          <p:cNvSpPr txBox="1">
            <a:spLocks/>
          </p:cNvSpPr>
          <p:nvPr/>
        </p:nvSpPr>
        <p:spPr bwMode="auto">
          <a:xfrm>
            <a:off x="327184" y="2612316"/>
            <a:ext cx="4974310" cy="2062103"/>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3:  </a:t>
            </a:r>
            <a:r>
              <a:rPr lang="en-US" sz="2000" dirty="0">
                <a:latin typeface="Times New Roman"/>
                <a:cs typeface="Times New Roman"/>
                <a:sym typeface="Gill Sans" charset="0"/>
              </a:rPr>
              <a:t>If </a:t>
            </a:r>
            <a:r>
              <a:rPr lang="en-US" sz="2000" dirty="0">
                <a:solidFill>
                  <a:srgbClr val="000000"/>
                </a:solidFill>
                <a:latin typeface="Times New Roman"/>
                <a:cs typeface="Times New Roman"/>
                <a:sym typeface="Gill Sans" charset="0"/>
              </a:rPr>
              <a:t>a planet moving in an </a:t>
            </a:r>
            <a:r>
              <a:rPr lang="en-US" sz="2000" dirty="0">
                <a:solidFill>
                  <a:srgbClr val="0000FF"/>
                </a:solidFill>
                <a:latin typeface="Times New Roman"/>
                <a:cs typeface="Times New Roman"/>
                <a:sym typeface="Gill Sans" charset="0"/>
              </a:rPr>
              <a:t>elliptical orbit </a:t>
            </a:r>
            <a:r>
              <a:rPr lang="en-US" sz="2000" dirty="0">
                <a:solidFill>
                  <a:srgbClr val="000000"/>
                </a:solidFill>
                <a:latin typeface="Times New Roman"/>
                <a:cs typeface="Times New Roman"/>
                <a:sym typeface="Gill Sans" charset="0"/>
              </a:rPr>
              <a:t>has a </a:t>
            </a:r>
            <a:r>
              <a:rPr lang="en-US" sz="2000" dirty="0">
                <a:solidFill>
                  <a:srgbClr val="0000FF"/>
                </a:solidFill>
                <a:latin typeface="Times New Roman"/>
                <a:cs typeface="Times New Roman"/>
                <a:sym typeface="Gill Sans" charset="0"/>
              </a:rPr>
              <a:t>velocity</a:t>
            </a:r>
            <a:r>
              <a:rPr lang="en-US" sz="2000" dirty="0">
                <a:solidFill>
                  <a:srgbClr val="000000"/>
                </a:solidFill>
                <a:latin typeface="Times New Roman"/>
                <a:cs typeface="Times New Roman"/>
                <a:sym typeface="Gill Sans" charset="0"/>
              </a:rPr>
              <a:t> at its </a:t>
            </a:r>
            <a:r>
              <a:rPr lang="en-US" sz="2000" dirty="0">
                <a:solidFill>
                  <a:srgbClr val="0000FF"/>
                </a:solidFill>
                <a:latin typeface="Times New Roman"/>
                <a:cs typeface="Times New Roman"/>
                <a:sym typeface="Gill Sans" charset="0"/>
              </a:rPr>
              <a:t>farthest point </a:t>
            </a:r>
            <a:r>
              <a:rPr lang="en-US" sz="2000" dirty="0">
                <a:solidFill>
                  <a:srgbClr val="000000"/>
                </a:solidFill>
                <a:latin typeface="Times New Roman"/>
                <a:cs typeface="Times New Roman"/>
                <a:sym typeface="Gill Sans" charset="0"/>
              </a:rPr>
              <a:t>(its aphelion) of     , what is its </a:t>
            </a:r>
            <a:r>
              <a:rPr lang="en-US" sz="2000" dirty="0">
                <a:solidFill>
                  <a:srgbClr val="FF0000"/>
                </a:solidFill>
                <a:latin typeface="Times New Roman"/>
                <a:cs typeface="Times New Roman"/>
                <a:sym typeface="Gill Sans" charset="0"/>
              </a:rPr>
              <a:t>velocity at </a:t>
            </a:r>
            <a:r>
              <a:rPr lang="en-US" sz="2000" dirty="0">
                <a:solidFill>
                  <a:srgbClr val="000000"/>
                </a:solidFill>
                <a:latin typeface="Times New Roman"/>
                <a:cs typeface="Times New Roman"/>
                <a:sym typeface="Gill Sans" charset="0"/>
              </a:rPr>
              <a:t>its </a:t>
            </a:r>
            <a:r>
              <a:rPr lang="en-US" sz="2000" dirty="0">
                <a:solidFill>
                  <a:srgbClr val="FF0000"/>
                </a:solidFill>
                <a:latin typeface="Times New Roman"/>
                <a:cs typeface="Times New Roman"/>
                <a:sym typeface="Gill Sans" charset="0"/>
              </a:rPr>
              <a:t>closest point </a:t>
            </a:r>
            <a:r>
              <a:rPr lang="en-US" sz="2000" dirty="0">
                <a:solidFill>
                  <a:srgbClr val="000000"/>
                </a:solidFill>
                <a:latin typeface="Times New Roman"/>
                <a:cs typeface="Times New Roman"/>
                <a:sym typeface="Gill Sans" charset="0"/>
              </a:rPr>
              <a:t>(its perihelion)?  Assume you know the distances identified on the sketch.)</a:t>
            </a:r>
            <a:endParaRPr lang="en-US" sz="2000" dirty="0">
              <a:latin typeface="Times New Roman"/>
              <a:cs typeface="Times New Roman"/>
              <a:sym typeface="Gill Sans" charset="0"/>
            </a:endParaRPr>
          </a:p>
        </p:txBody>
      </p:sp>
      <p:sp>
        <p:nvSpPr>
          <p:cNvPr id="39" name="Text Box 9"/>
          <p:cNvSpPr txBox="1">
            <a:spLocks/>
          </p:cNvSpPr>
          <p:nvPr/>
        </p:nvSpPr>
        <p:spPr bwMode="auto">
          <a:xfrm>
            <a:off x="327184" y="1108157"/>
            <a:ext cx="5875290" cy="1446550"/>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Because gravitational forces </a:t>
            </a:r>
            <a:r>
              <a:rPr lang="en-US" sz="2000" dirty="0">
                <a:latin typeface="Times New Roman"/>
                <a:cs typeface="Times New Roman"/>
                <a:sym typeface="Gill Sans" charset="0"/>
              </a:rPr>
              <a:t>are </a:t>
            </a:r>
            <a:r>
              <a:rPr lang="en-US" sz="2000" dirty="0">
                <a:solidFill>
                  <a:srgbClr val="0000FF"/>
                </a:solidFill>
                <a:latin typeface="Times New Roman"/>
                <a:cs typeface="Times New Roman"/>
                <a:sym typeface="Gill Sans" charset="0"/>
              </a:rPr>
              <a:t>RADIAL</a:t>
            </a:r>
            <a:r>
              <a:rPr lang="en-US" sz="2000" dirty="0">
                <a:latin typeface="Times New Roman"/>
                <a:cs typeface="Times New Roman"/>
                <a:sym typeface="Gill Sans" charset="0"/>
              </a:rPr>
              <a:t>, they </a:t>
            </a:r>
            <a:r>
              <a:rPr lang="en-US" sz="2000" dirty="0">
                <a:solidFill>
                  <a:srgbClr val="FF0000"/>
                </a:solidFill>
                <a:latin typeface="Times New Roman"/>
                <a:cs typeface="Times New Roman"/>
                <a:sym typeface="Gill Sans" charset="0"/>
              </a:rPr>
              <a:t>don’t produce torques</a:t>
            </a:r>
            <a:r>
              <a:rPr lang="en-US" sz="2000" dirty="0">
                <a:latin typeface="Times New Roman"/>
                <a:cs typeface="Times New Roman"/>
                <a:sym typeface="Gill Sans" charset="0"/>
              </a:rPr>
              <a:t>.  With </a:t>
            </a:r>
            <a:r>
              <a:rPr lang="en-US" sz="2000" dirty="0">
                <a:solidFill>
                  <a:srgbClr val="0000FF"/>
                </a:solidFill>
                <a:latin typeface="Times New Roman"/>
                <a:cs typeface="Times New Roman"/>
                <a:sym typeface="Gill Sans" charset="0"/>
              </a:rPr>
              <a:t>no external torques acting</a:t>
            </a:r>
            <a:r>
              <a:rPr lang="en-US" sz="2000" dirty="0">
                <a:latin typeface="Times New Roman"/>
                <a:cs typeface="Times New Roman"/>
                <a:sym typeface="Gill Sans" charset="0"/>
              </a:rPr>
              <a:t>, planetary motion adheres to </a:t>
            </a:r>
            <a:r>
              <a:rPr lang="en-US" sz="2000" i="1" dirty="0">
                <a:solidFill>
                  <a:srgbClr val="FF0000"/>
                </a:solidFill>
                <a:latin typeface="Times New Roman"/>
                <a:cs typeface="Times New Roman"/>
                <a:sym typeface="Gill Sans" charset="0"/>
              </a:rPr>
              <a:t>conservation of angular momentum</a:t>
            </a:r>
            <a:r>
              <a:rPr lang="en-US" sz="2000" dirty="0">
                <a:latin typeface="Times New Roman"/>
                <a:cs typeface="Times New Roman"/>
                <a:sym typeface="Gill Sans" charset="0"/>
              </a:rPr>
              <a:t>.  With that in mind:</a:t>
            </a:r>
          </a:p>
        </p:txBody>
      </p:sp>
      <p:grpSp>
        <p:nvGrpSpPr>
          <p:cNvPr id="5" name="Group 4"/>
          <p:cNvGrpSpPr/>
          <p:nvPr/>
        </p:nvGrpSpPr>
        <p:grpSpPr>
          <a:xfrm>
            <a:off x="5988015" y="1385151"/>
            <a:ext cx="3460553" cy="1066801"/>
            <a:chOff x="5943046" y="2057399"/>
            <a:chExt cx="3460553" cy="1066801"/>
          </a:xfrm>
        </p:grpSpPr>
        <p:sp>
          <p:nvSpPr>
            <p:cNvPr id="12" name="Oval 11"/>
            <p:cNvSpPr/>
            <p:nvPr/>
          </p:nvSpPr>
          <p:spPr>
            <a:xfrm>
              <a:off x="8472891" y="2500125"/>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85726" y="2057399"/>
              <a:ext cx="3117873" cy="1066801"/>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264791" y="2571724"/>
              <a:ext cx="39986" cy="39986"/>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908371251"/>
                </p:ext>
              </p:extLst>
            </p:nvPr>
          </p:nvGraphicFramePr>
          <p:xfrm>
            <a:off x="8652187" y="2262094"/>
            <a:ext cx="318623" cy="282388"/>
          </p:xfrm>
          <a:graphic>
            <a:graphicData uri="http://schemas.openxmlformats.org/presentationml/2006/ole">
              <mc:AlternateContent xmlns:mc="http://schemas.openxmlformats.org/markup-compatibility/2006">
                <mc:Choice xmlns:v="urn:schemas-microsoft-com:vml" Requires="v">
                  <p:oleObj spid="_x0000_s1798974" name="Equation" r:id="rId7" imgW="228600" imgH="203200" progId="Equation.DSMT4">
                    <p:embed/>
                  </p:oleObj>
                </mc:Choice>
                <mc:Fallback>
                  <p:oleObj name="Equation" r:id="rId7" imgW="228600" imgH="203200" progId="Equation.DSMT4">
                    <p:embed/>
                    <p:pic>
                      <p:nvPicPr>
                        <p:cNvPr id="0" name=""/>
                        <p:cNvPicPr/>
                        <p:nvPr/>
                      </p:nvPicPr>
                      <p:blipFill>
                        <a:blip r:embed="rId8"/>
                        <a:stretch>
                          <a:fillRect/>
                        </a:stretch>
                      </p:blipFill>
                      <p:spPr>
                        <a:xfrm>
                          <a:off x="8652187" y="2262094"/>
                          <a:ext cx="318623" cy="28238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211978914"/>
                </p:ext>
              </p:extLst>
            </p:nvPr>
          </p:nvGraphicFramePr>
          <p:xfrm>
            <a:off x="5943046" y="2329321"/>
            <a:ext cx="283637" cy="282388"/>
          </p:xfrm>
          <a:graphic>
            <a:graphicData uri="http://schemas.openxmlformats.org/presentationml/2006/ole">
              <mc:AlternateContent xmlns:mc="http://schemas.openxmlformats.org/markup-compatibility/2006">
                <mc:Choice xmlns:v="urn:schemas-microsoft-com:vml" Requires="v">
                  <p:oleObj spid="_x0000_s1798975"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5943046" y="2329321"/>
                          <a:ext cx="283637" cy="282388"/>
                        </a:xfrm>
                        <a:prstGeom prst="rect">
                          <a:avLst/>
                        </a:prstGeom>
                      </p:spPr>
                    </p:pic>
                  </p:oleObj>
                </mc:Fallback>
              </mc:AlternateContent>
            </a:graphicData>
          </a:graphic>
        </p:graphicFrame>
        <p:cxnSp>
          <p:nvCxnSpPr>
            <p:cNvPr id="21" name="Straight Arrow Connector 20"/>
            <p:cNvCxnSpPr/>
            <p:nvPr/>
          </p:nvCxnSpPr>
          <p:spPr>
            <a:xfrm>
              <a:off x="6304777" y="2593052"/>
              <a:ext cx="508549" cy="1"/>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3032303103"/>
                </p:ext>
              </p:extLst>
            </p:nvPr>
          </p:nvGraphicFramePr>
          <p:xfrm>
            <a:off x="6515100" y="2471028"/>
            <a:ext cx="1163638" cy="547688"/>
          </p:xfrm>
          <a:graphic>
            <a:graphicData uri="http://schemas.openxmlformats.org/presentationml/2006/ole">
              <mc:AlternateContent xmlns:mc="http://schemas.openxmlformats.org/markup-compatibility/2006">
                <mc:Choice xmlns:v="urn:schemas-microsoft-com:vml" Requires="v">
                  <p:oleObj spid="_x0000_s1798976" name="Equation" r:id="rId11" imgW="838200" imgH="393700" progId="Equation.DSMT4">
                    <p:embed/>
                  </p:oleObj>
                </mc:Choice>
                <mc:Fallback>
                  <p:oleObj name="Equation" r:id="rId11" imgW="838200" imgH="393700" progId="Equation.DSMT4">
                    <p:embed/>
                    <p:pic>
                      <p:nvPicPr>
                        <p:cNvPr id="0" name=""/>
                        <p:cNvPicPr/>
                        <p:nvPr/>
                      </p:nvPicPr>
                      <p:blipFill>
                        <a:blip r:embed="rId12"/>
                        <a:stretch>
                          <a:fillRect/>
                        </a:stretch>
                      </p:blipFill>
                      <p:spPr>
                        <a:xfrm>
                          <a:off x="6515100" y="2471028"/>
                          <a:ext cx="1163638" cy="547688"/>
                        </a:xfrm>
                        <a:prstGeom prst="rect">
                          <a:avLst/>
                        </a:prstGeom>
                      </p:spPr>
                    </p:pic>
                  </p:oleObj>
                </mc:Fallback>
              </mc:AlternateContent>
            </a:graphicData>
          </a:graphic>
        </p:graphicFrame>
      </p:grpSp>
      <p:grpSp>
        <p:nvGrpSpPr>
          <p:cNvPr id="48" name="Group 47"/>
          <p:cNvGrpSpPr/>
          <p:nvPr/>
        </p:nvGrpSpPr>
        <p:grpSpPr>
          <a:xfrm>
            <a:off x="5301494" y="3018169"/>
            <a:ext cx="3683000" cy="1131000"/>
            <a:chOff x="5167313" y="2722033"/>
            <a:chExt cx="3683000" cy="1131000"/>
          </a:xfrm>
        </p:grpSpPr>
        <p:sp>
          <p:nvSpPr>
            <p:cNvPr id="30" name="Oval 29"/>
            <p:cNvSpPr/>
            <p:nvPr/>
          </p:nvSpPr>
          <p:spPr>
            <a:xfrm>
              <a:off x="7657863" y="3228958"/>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70698" y="2786232"/>
              <a:ext cx="3117873" cy="1066801"/>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449763" y="3300557"/>
              <a:ext cx="39986" cy="39986"/>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3914363191"/>
                </p:ext>
              </p:extLst>
            </p:nvPr>
          </p:nvGraphicFramePr>
          <p:xfrm>
            <a:off x="7608559" y="2946570"/>
            <a:ext cx="318623" cy="282388"/>
          </p:xfrm>
          <a:graphic>
            <a:graphicData uri="http://schemas.openxmlformats.org/presentationml/2006/ole">
              <mc:AlternateContent xmlns:mc="http://schemas.openxmlformats.org/markup-compatibility/2006">
                <mc:Choice xmlns:v="urn:schemas-microsoft-com:vml" Requires="v">
                  <p:oleObj spid="_x0000_s1798977" name="Equation" r:id="rId13" imgW="228600" imgH="203200" progId="Equation.DSMT4">
                    <p:embed/>
                  </p:oleObj>
                </mc:Choice>
                <mc:Fallback>
                  <p:oleObj name="Equation" r:id="rId13" imgW="228600" imgH="203200" progId="Equation.DSMT4">
                    <p:embed/>
                    <p:pic>
                      <p:nvPicPr>
                        <p:cNvPr id="0" name=""/>
                        <p:cNvPicPr/>
                        <p:nvPr/>
                      </p:nvPicPr>
                      <p:blipFill>
                        <a:blip r:embed="rId8"/>
                        <a:stretch>
                          <a:fillRect/>
                        </a:stretch>
                      </p:blipFill>
                      <p:spPr>
                        <a:xfrm>
                          <a:off x="7608559" y="2946570"/>
                          <a:ext cx="318623" cy="2823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587952191"/>
                </p:ext>
              </p:extLst>
            </p:nvPr>
          </p:nvGraphicFramePr>
          <p:xfrm>
            <a:off x="5187061" y="3018169"/>
            <a:ext cx="283637" cy="282388"/>
          </p:xfrm>
          <a:graphic>
            <a:graphicData uri="http://schemas.openxmlformats.org/presentationml/2006/ole">
              <mc:AlternateContent xmlns:mc="http://schemas.openxmlformats.org/markup-compatibility/2006">
                <mc:Choice xmlns:v="urn:schemas-microsoft-com:vml" Requires="v">
                  <p:oleObj spid="_x0000_s1798978" name="Equation" r:id="rId14" imgW="203200" imgH="203200" progId="Equation.DSMT4">
                    <p:embed/>
                  </p:oleObj>
                </mc:Choice>
                <mc:Fallback>
                  <p:oleObj name="Equation" r:id="rId14" imgW="203200" imgH="203200" progId="Equation.DSMT4">
                    <p:embed/>
                    <p:pic>
                      <p:nvPicPr>
                        <p:cNvPr id="0" name=""/>
                        <p:cNvPicPr/>
                        <p:nvPr/>
                      </p:nvPicPr>
                      <p:blipFill>
                        <a:blip r:embed="rId10"/>
                        <a:stretch>
                          <a:fillRect/>
                        </a:stretch>
                      </p:blipFill>
                      <p:spPr>
                        <a:xfrm>
                          <a:off x="5187061" y="3018169"/>
                          <a:ext cx="283637" cy="282388"/>
                        </a:xfrm>
                        <a:prstGeom prst="rect">
                          <a:avLst/>
                        </a:prstGeom>
                      </p:spPr>
                    </p:pic>
                  </p:oleObj>
                </mc:Fallback>
              </mc:AlternateContent>
            </a:graphicData>
          </a:graphic>
        </p:graphicFrame>
        <p:cxnSp>
          <p:nvCxnSpPr>
            <p:cNvPr id="35" name="Straight Arrow Connector 34"/>
            <p:cNvCxnSpPr/>
            <p:nvPr/>
          </p:nvCxnSpPr>
          <p:spPr>
            <a:xfrm flipH="1">
              <a:off x="5468813" y="3363160"/>
              <a:ext cx="1" cy="25951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3" name="Object 42"/>
            <p:cNvGraphicFramePr>
              <a:graphicFrameLocks noChangeAspect="1"/>
            </p:cNvGraphicFramePr>
            <p:nvPr>
              <p:extLst>
                <p:ext uri="{D42A27DB-BD31-4B8C-83A1-F6EECF244321}">
                  <p14:modId xmlns:p14="http://schemas.microsoft.com/office/powerpoint/2010/main" val="2313430383"/>
                </p:ext>
              </p:extLst>
            </p:nvPr>
          </p:nvGraphicFramePr>
          <p:xfrm>
            <a:off x="5167313" y="3408363"/>
            <a:ext cx="212725" cy="282575"/>
          </p:xfrm>
          <a:graphic>
            <a:graphicData uri="http://schemas.openxmlformats.org/presentationml/2006/ole">
              <mc:AlternateContent xmlns:mc="http://schemas.openxmlformats.org/markup-compatibility/2006">
                <mc:Choice xmlns:v="urn:schemas-microsoft-com:vml" Requires="v">
                  <p:oleObj spid="_x0000_s1798979" name="Equation" r:id="rId15" imgW="152400" imgH="203200" progId="Equation.DSMT4">
                    <p:embed/>
                  </p:oleObj>
                </mc:Choice>
                <mc:Fallback>
                  <p:oleObj name="Equation" r:id="rId15" imgW="152400" imgH="203200" progId="Equation.DSMT4">
                    <p:embed/>
                    <p:pic>
                      <p:nvPicPr>
                        <p:cNvPr id="0" name=""/>
                        <p:cNvPicPr/>
                        <p:nvPr/>
                      </p:nvPicPr>
                      <p:blipFill>
                        <a:blip r:embed="rId16"/>
                        <a:stretch>
                          <a:fillRect/>
                        </a:stretch>
                      </p:blipFill>
                      <p:spPr>
                        <a:xfrm>
                          <a:off x="5167313" y="3408363"/>
                          <a:ext cx="212725" cy="282575"/>
                        </a:xfrm>
                        <a:prstGeom prst="rect">
                          <a:avLst/>
                        </a:prstGeom>
                      </p:spPr>
                    </p:pic>
                  </p:oleObj>
                </mc:Fallback>
              </mc:AlternateContent>
            </a:graphicData>
          </a:graphic>
        </p:graphicFrame>
        <p:cxnSp>
          <p:nvCxnSpPr>
            <p:cNvPr id="44" name="Straight Arrow Connector 43"/>
            <p:cNvCxnSpPr/>
            <p:nvPr/>
          </p:nvCxnSpPr>
          <p:spPr>
            <a:xfrm flipH="1" flipV="1">
              <a:off x="8595845" y="2722033"/>
              <a:ext cx="2" cy="584652"/>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1724357441"/>
                </p:ext>
              </p:extLst>
            </p:nvPr>
          </p:nvGraphicFramePr>
          <p:xfrm>
            <a:off x="8602663" y="3017838"/>
            <a:ext cx="247650" cy="282575"/>
          </p:xfrm>
          <a:graphic>
            <a:graphicData uri="http://schemas.openxmlformats.org/presentationml/2006/ole">
              <mc:AlternateContent xmlns:mc="http://schemas.openxmlformats.org/markup-compatibility/2006">
                <mc:Choice xmlns:v="urn:schemas-microsoft-com:vml" Requires="v">
                  <p:oleObj spid="_x0000_s1798980" name="Equation" r:id="rId17" imgW="177800" imgH="203200" progId="Equation.DSMT4">
                    <p:embed/>
                  </p:oleObj>
                </mc:Choice>
                <mc:Fallback>
                  <p:oleObj name="Equation" r:id="rId17" imgW="177800" imgH="203200" progId="Equation.DSMT4">
                    <p:embed/>
                    <p:pic>
                      <p:nvPicPr>
                        <p:cNvPr id="0" name=""/>
                        <p:cNvPicPr/>
                        <p:nvPr/>
                      </p:nvPicPr>
                      <p:blipFill>
                        <a:blip r:embed="rId18"/>
                        <a:stretch>
                          <a:fillRect/>
                        </a:stretch>
                      </p:blipFill>
                      <p:spPr>
                        <a:xfrm>
                          <a:off x="8602663" y="3017838"/>
                          <a:ext cx="247650" cy="282575"/>
                        </a:xfrm>
                        <a:prstGeom prst="rect">
                          <a:avLst/>
                        </a:prstGeom>
                      </p:spPr>
                    </p:pic>
                  </p:oleObj>
                </mc:Fallback>
              </mc:AlternateContent>
            </a:graphicData>
          </a:graphic>
        </p:graphicFrame>
        <p:cxnSp>
          <p:nvCxnSpPr>
            <p:cNvPr id="46" name="Straight Arrow Connector 45"/>
            <p:cNvCxnSpPr>
              <a:endCxn id="32" idx="5"/>
            </p:cNvCxnSpPr>
            <p:nvPr/>
          </p:nvCxnSpPr>
          <p:spPr>
            <a:xfrm flipH="1" flipV="1">
              <a:off x="5483893" y="3334687"/>
              <a:ext cx="2173971" cy="5856"/>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31" idx="6"/>
            </p:cNvCxnSpPr>
            <p:nvPr/>
          </p:nvCxnSpPr>
          <p:spPr>
            <a:xfrm flipV="1">
              <a:off x="7866951" y="3319633"/>
              <a:ext cx="721620" cy="17982"/>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182906602"/>
                </p:ext>
              </p:extLst>
            </p:nvPr>
          </p:nvGraphicFramePr>
          <p:xfrm>
            <a:off x="6539669" y="3301139"/>
            <a:ext cx="196850" cy="282575"/>
          </p:xfrm>
          <a:graphic>
            <a:graphicData uri="http://schemas.openxmlformats.org/presentationml/2006/ole">
              <mc:AlternateContent xmlns:mc="http://schemas.openxmlformats.org/markup-compatibility/2006">
                <mc:Choice xmlns:v="urn:schemas-microsoft-com:vml" Requires="v">
                  <p:oleObj spid="_x0000_s1798981" name="Equation" r:id="rId19" imgW="139700" imgH="203200" progId="Equation.DSMT4">
                    <p:embed/>
                  </p:oleObj>
                </mc:Choice>
                <mc:Fallback>
                  <p:oleObj name="Equation" r:id="rId19" imgW="139700" imgH="203200" progId="Equation.DSMT4">
                    <p:embed/>
                    <p:pic>
                      <p:nvPicPr>
                        <p:cNvPr id="0" name=""/>
                        <p:cNvPicPr/>
                        <p:nvPr/>
                      </p:nvPicPr>
                      <p:blipFill>
                        <a:blip r:embed="rId20"/>
                        <a:stretch>
                          <a:fillRect/>
                        </a:stretch>
                      </p:blipFill>
                      <p:spPr>
                        <a:xfrm>
                          <a:off x="6539669" y="3301139"/>
                          <a:ext cx="196850" cy="282575"/>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349568194"/>
                </p:ext>
              </p:extLst>
            </p:nvPr>
          </p:nvGraphicFramePr>
          <p:xfrm>
            <a:off x="8123994" y="3278914"/>
            <a:ext cx="195263" cy="317500"/>
          </p:xfrm>
          <a:graphic>
            <a:graphicData uri="http://schemas.openxmlformats.org/presentationml/2006/ole">
              <mc:AlternateContent xmlns:mc="http://schemas.openxmlformats.org/markup-compatibility/2006">
                <mc:Choice xmlns:v="urn:schemas-microsoft-com:vml" Requires="v">
                  <p:oleObj spid="_x0000_s1798982" name="Equation" r:id="rId21" imgW="139700" imgH="228600" progId="Equation.DSMT4">
                    <p:embed/>
                  </p:oleObj>
                </mc:Choice>
                <mc:Fallback>
                  <p:oleObj name="Equation" r:id="rId21" imgW="139700" imgH="228600" progId="Equation.DSMT4">
                    <p:embed/>
                    <p:pic>
                      <p:nvPicPr>
                        <p:cNvPr id="0" name=""/>
                        <p:cNvPicPr/>
                        <p:nvPr/>
                      </p:nvPicPr>
                      <p:blipFill>
                        <a:blip r:embed="rId22"/>
                        <a:stretch>
                          <a:fillRect/>
                        </a:stretch>
                      </p:blipFill>
                      <p:spPr>
                        <a:xfrm>
                          <a:off x="8123994" y="3278914"/>
                          <a:ext cx="195263" cy="317500"/>
                        </a:xfrm>
                        <a:prstGeom prst="rect">
                          <a:avLst/>
                        </a:prstGeom>
                      </p:spPr>
                    </p:pic>
                  </p:oleObj>
                </mc:Fallback>
              </mc:AlternateContent>
            </a:graphicData>
          </a:graphic>
        </p:graphicFrame>
      </p:grpSp>
      <p:graphicFrame>
        <p:nvGraphicFramePr>
          <p:cNvPr id="55" name="Object 54"/>
          <p:cNvGraphicFramePr>
            <a:graphicFrameLocks noChangeAspect="1"/>
          </p:cNvGraphicFramePr>
          <p:nvPr>
            <p:extLst>
              <p:ext uri="{D42A27DB-BD31-4B8C-83A1-F6EECF244321}">
                <p14:modId xmlns:p14="http://schemas.microsoft.com/office/powerpoint/2010/main" val="311013887"/>
              </p:ext>
            </p:extLst>
          </p:nvPr>
        </p:nvGraphicFramePr>
        <p:xfrm>
          <a:off x="2670176" y="3399142"/>
          <a:ext cx="255212" cy="340282"/>
        </p:xfrm>
        <a:graphic>
          <a:graphicData uri="http://schemas.openxmlformats.org/presentationml/2006/ole">
            <mc:AlternateContent xmlns:mc="http://schemas.openxmlformats.org/markup-compatibility/2006">
              <mc:Choice xmlns:v="urn:schemas-microsoft-com:vml" Requires="v">
                <p:oleObj spid="_x0000_s1798983" name="Equation" r:id="rId23" imgW="152400" imgH="203200" progId="Equation.DSMT4">
                  <p:embed/>
                </p:oleObj>
              </mc:Choice>
              <mc:Fallback>
                <p:oleObj name="Equation" r:id="rId23" imgW="152400" imgH="203200" progId="Equation.DSMT4">
                  <p:embed/>
                  <p:pic>
                    <p:nvPicPr>
                      <p:cNvPr id="0" name=""/>
                      <p:cNvPicPr/>
                      <p:nvPr/>
                    </p:nvPicPr>
                    <p:blipFill>
                      <a:blip r:embed="rId24"/>
                      <a:stretch>
                        <a:fillRect/>
                      </a:stretch>
                    </p:blipFill>
                    <p:spPr>
                      <a:xfrm>
                        <a:off x="2670176" y="3399142"/>
                        <a:ext cx="255212" cy="340282"/>
                      </a:xfrm>
                      <a:prstGeom prst="rect">
                        <a:avLst/>
                      </a:prstGeom>
                    </p:spPr>
                  </p:pic>
                </p:oleObj>
              </mc:Fallback>
            </mc:AlternateContent>
          </a:graphicData>
        </a:graphic>
      </p:graphicFrame>
      <p:sp>
        <p:nvSpPr>
          <p:cNvPr id="56" name="Text Box 9"/>
          <p:cNvSpPr txBox="1">
            <a:spLocks/>
          </p:cNvSpPr>
          <p:nvPr/>
        </p:nvSpPr>
        <p:spPr bwMode="auto">
          <a:xfrm>
            <a:off x="200184" y="4841955"/>
            <a:ext cx="1869916" cy="1477328"/>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solidFill>
                  <a:srgbClr val="FF0000"/>
                </a:solidFill>
                <a:latin typeface="Apple Chancery"/>
                <a:cs typeface="Apple Chancery"/>
                <a:sym typeface="Gill Sans" charset="0"/>
              </a:rPr>
              <a:t>This is a </a:t>
            </a:r>
            <a:r>
              <a:rPr lang="en-US" i="1" dirty="0">
                <a:solidFill>
                  <a:srgbClr val="0000FF"/>
                </a:solidFill>
                <a:latin typeface="Times New Roman"/>
                <a:cs typeface="Times New Roman"/>
                <a:sym typeface="Gill Sans" charset="0"/>
              </a:rPr>
              <a:t>conservation of angular momentum </a:t>
            </a:r>
            <a:r>
              <a:rPr lang="en-US" dirty="0">
                <a:latin typeface="Times New Roman"/>
                <a:cs typeface="Times New Roman"/>
                <a:sym typeface="Gill Sans" charset="0"/>
              </a:rPr>
              <a:t>problem:</a:t>
            </a:r>
          </a:p>
        </p:txBody>
      </p:sp>
      <p:graphicFrame>
        <p:nvGraphicFramePr>
          <p:cNvPr id="57" name="Object 56"/>
          <p:cNvGraphicFramePr>
            <a:graphicFrameLocks noChangeAspect="1"/>
          </p:cNvGraphicFramePr>
          <p:nvPr>
            <p:extLst>
              <p:ext uri="{D42A27DB-BD31-4B8C-83A1-F6EECF244321}">
                <p14:modId xmlns:p14="http://schemas.microsoft.com/office/powerpoint/2010/main" val="523165223"/>
              </p:ext>
            </p:extLst>
          </p:nvPr>
        </p:nvGraphicFramePr>
        <p:xfrm>
          <a:off x="2162176" y="4684271"/>
          <a:ext cx="2720975" cy="1890712"/>
        </p:xfrm>
        <a:graphic>
          <a:graphicData uri="http://schemas.openxmlformats.org/presentationml/2006/ole">
            <mc:AlternateContent xmlns:mc="http://schemas.openxmlformats.org/markup-compatibility/2006">
              <mc:Choice xmlns:v="urn:schemas-microsoft-com:vml" Requires="v">
                <p:oleObj spid="_x0000_s1798984" name="Equation" r:id="rId25" imgW="1587500" imgH="1104900" progId="Equation.DSMT4">
                  <p:embed/>
                </p:oleObj>
              </mc:Choice>
              <mc:Fallback>
                <p:oleObj name="Equation" r:id="rId25" imgW="1587500" imgH="1104900" progId="Equation.DSMT4">
                  <p:embed/>
                  <p:pic>
                    <p:nvPicPr>
                      <p:cNvPr id="0" name=""/>
                      <p:cNvPicPr/>
                      <p:nvPr/>
                    </p:nvPicPr>
                    <p:blipFill>
                      <a:blip r:embed="rId26"/>
                      <a:stretch>
                        <a:fillRect/>
                      </a:stretch>
                    </p:blipFill>
                    <p:spPr>
                      <a:xfrm>
                        <a:off x="2162176" y="4684271"/>
                        <a:ext cx="2720975" cy="1890712"/>
                      </a:xfrm>
                      <a:prstGeom prst="rect">
                        <a:avLst/>
                      </a:prstGeom>
                    </p:spPr>
                  </p:pic>
                </p:oleObj>
              </mc:Fallback>
            </mc:AlternateContent>
          </a:graphicData>
        </a:graphic>
      </p:graphicFrame>
      <p:sp>
        <p:nvSpPr>
          <p:cNvPr id="59" name="Text Box 9"/>
          <p:cNvSpPr txBox="1">
            <a:spLocks/>
          </p:cNvSpPr>
          <p:nvPr/>
        </p:nvSpPr>
        <p:spPr bwMode="auto">
          <a:xfrm>
            <a:off x="4908551" y="5097655"/>
            <a:ext cx="631068" cy="369332"/>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solidFill>
                  <a:srgbClr val="FF0000"/>
                </a:solidFill>
                <a:latin typeface="Apple Chancery"/>
                <a:cs typeface="Apple Chancery"/>
                <a:sym typeface="Gill Sans" charset="0"/>
              </a:rPr>
              <a:t>OR</a:t>
            </a:r>
            <a:endParaRPr lang="en-US" dirty="0">
              <a:latin typeface="Times New Roman"/>
              <a:cs typeface="Times New Roman"/>
              <a:sym typeface="Gill Sans" charset="0"/>
            </a:endParaRPr>
          </a:p>
        </p:txBody>
      </p:sp>
      <p:sp>
        <p:nvSpPr>
          <p:cNvPr id="52" name="Freeform 51"/>
          <p:cNvSpPr/>
          <p:nvPr/>
        </p:nvSpPr>
        <p:spPr>
          <a:xfrm>
            <a:off x="5080000" y="4457700"/>
            <a:ext cx="177800" cy="2159000"/>
          </a:xfrm>
          <a:custGeom>
            <a:avLst/>
            <a:gdLst>
              <a:gd name="connsiteX0" fmla="*/ 177800 w 177800"/>
              <a:gd name="connsiteY0" fmla="*/ 0 h 2159000"/>
              <a:gd name="connsiteX1" fmla="*/ 152400 w 177800"/>
              <a:gd name="connsiteY1" fmla="*/ 63500 h 2159000"/>
              <a:gd name="connsiteX2" fmla="*/ 114300 w 177800"/>
              <a:gd name="connsiteY2" fmla="*/ 177800 h 2159000"/>
              <a:gd name="connsiteX3" fmla="*/ 101600 w 177800"/>
              <a:gd name="connsiteY3" fmla="*/ 215900 h 2159000"/>
              <a:gd name="connsiteX4" fmla="*/ 88900 w 177800"/>
              <a:gd name="connsiteY4" fmla="*/ 254000 h 2159000"/>
              <a:gd name="connsiteX5" fmla="*/ 76200 w 177800"/>
              <a:gd name="connsiteY5" fmla="*/ 342900 h 2159000"/>
              <a:gd name="connsiteX6" fmla="*/ 63500 w 177800"/>
              <a:gd name="connsiteY6" fmla="*/ 381000 h 2159000"/>
              <a:gd name="connsiteX7" fmla="*/ 38100 w 177800"/>
              <a:gd name="connsiteY7" fmla="*/ 469900 h 2159000"/>
              <a:gd name="connsiteX8" fmla="*/ 50800 w 177800"/>
              <a:gd name="connsiteY8" fmla="*/ 635000 h 2159000"/>
              <a:gd name="connsiteX9" fmla="*/ 88900 w 177800"/>
              <a:gd name="connsiteY9" fmla="*/ 660400 h 2159000"/>
              <a:gd name="connsiteX10" fmla="*/ 101600 w 177800"/>
              <a:gd name="connsiteY10" fmla="*/ 800100 h 2159000"/>
              <a:gd name="connsiteX11" fmla="*/ 114300 w 177800"/>
              <a:gd name="connsiteY11" fmla="*/ 850900 h 2159000"/>
              <a:gd name="connsiteX12" fmla="*/ 101600 w 177800"/>
              <a:gd name="connsiteY12" fmla="*/ 1320800 h 2159000"/>
              <a:gd name="connsiteX13" fmla="*/ 50800 w 177800"/>
              <a:gd name="connsiteY13" fmla="*/ 1435100 h 2159000"/>
              <a:gd name="connsiteX14" fmla="*/ 25400 w 177800"/>
              <a:gd name="connsiteY14" fmla="*/ 1511300 h 2159000"/>
              <a:gd name="connsiteX15" fmla="*/ 12700 w 177800"/>
              <a:gd name="connsiteY15" fmla="*/ 1600200 h 2159000"/>
              <a:gd name="connsiteX16" fmla="*/ 0 w 177800"/>
              <a:gd name="connsiteY16" fmla="*/ 1651000 h 2159000"/>
              <a:gd name="connsiteX17" fmla="*/ 63500 w 177800"/>
              <a:gd name="connsiteY17" fmla="*/ 1765300 h 2159000"/>
              <a:gd name="connsiteX18" fmla="*/ 88900 w 177800"/>
              <a:gd name="connsiteY18" fmla="*/ 1854200 h 2159000"/>
              <a:gd name="connsiteX19" fmla="*/ 101600 w 177800"/>
              <a:gd name="connsiteY19" fmla="*/ 1943100 h 2159000"/>
              <a:gd name="connsiteX20" fmla="*/ 114300 w 177800"/>
              <a:gd name="connsiteY20" fmla="*/ 2006600 h 2159000"/>
              <a:gd name="connsiteX21" fmla="*/ 139700 w 177800"/>
              <a:gd name="connsiteY21" fmla="*/ 2095500 h 2159000"/>
              <a:gd name="connsiteX22" fmla="*/ 139700 w 177800"/>
              <a:gd name="connsiteY22"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800" h="2159000">
                <a:moveTo>
                  <a:pt x="177800" y="0"/>
                </a:moveTo>
                <a:cubicBezTo>
                  <a:pt x="169333" y="21167"/>
                  <a:pt x="160191" y="42075"/>
                  <a:pt x="152400" y="63500"/>
                </a:cubicBezTo>
                <a:lnTo>
                  <a:pt x="114300" y="177800"/>
                </a:lnTo>
                <a:lnTo>
                  <a:pt x="101600" y="215900"/>
                </a:lnTo>
                <a:lnTo>
                  <a:pt x="88900" y="254000"/>
                </a:lnTo>
                <a:cubicBezTo>
                  <a:pt x="84667" y="283633"/>
                  <a:pt x="82071" y="313547"/>
                  <a:pt x="76200" y="342900"/>
                </a:cubicBezTo>
                <a:cubicBezTo>
                  <a:pt x="73575" y="356027"/>
                  <a:pt x="67178" y="368128"/>
                  <a:pt x="63500" y="381000"/>
                </a:cubicBezTo>
                <a:cubicBezTo>
                  <a:pt x="31606" y="492628"/>
                  <a:pt x="68550" y="378549"/>
                  <a:pt x="38100" y="469900"/>
                </a:cubicBezTo>
                <a:cubicBezTo>
                  <a:pt x="42333" y="524933"/>
                  <a:pt x="36578" y="581668"/>
                  <a:pt x="50800" y="635000"/>
                </a:cubicBezTo>
                <a:cubicBezTo>
                  <a:pt x="54733" y="649748"/>
                  <a:pt x="84411" y="645811"/>
                  <a:pt x="88900" y="660400"/>
                </a:cubicBezTo>
                <a:cubicBezTo>
                  <a:pt x="102651" y="705091"/>
                  <a:pt x="95420" y="753751"/>
                  <a:pt x="101600" y="800100"/>
                </a:cubicBezTo>
                <a:cubicBezTo>
                  <a:pt x="103907" y="817401"/>
                  <a:pt x="110067" y="833967"/>
                  <a:pt x="114300" y="850900"/>
                </a:cubicBezTo>
                <a:cubicBezTo>
                  <a:pt x="110067" y="1007533"/>
                  <a:pt x="112505" y="1164489"/>
                  <a:pt x="101600" y="1320800"/>
                </a:cubicBezTo>
                <a:cubicBezTo>
                  <a:pt x="95341" y="1410506"/>
                  <a:pt x="77388" y="1375278"/>
                  <a:pt x="50800" y="1435100"/>
                </a:cubicBezTo>
                <a:cubicBezTo>
                  <a:pt x="39926" y="1459566"/>
                  <a:pt x="25400" y="1511300"/>
                  <a:pt x="25400" y="1511300"/>
                </a:cubicBezTo>
                <a:cubicBezTo>
                  <a:pt x="21167" y="1540933"/>
                  <a:pt x="18055" y="1570749"/>
                  <a:pt x="12700" y="1600200"/>
                </a:cubicBezTo>
                <a:cubicBezTo>
                  <a:pt x="9578" y="1617373"/>
                  <a:pt x="0" y="1633546"/>
                  <a:pt x="0" y="1651000"/>
                </a:cubicBezTo>
                <a:cubicBezTo>
                  <a:pt x="0" y="1689301"/>
                  <a:pt x="56248" y="1743544"/>
                  <a:pt x="63500" y="1765300"/>
                </a:cubicBezTo>
                <a:cubicBezTo>
                  <a:pt x="74381" y="1797944"/>
                  <a:pt x="82521" y="1819117"/>
                  <a:pt x="88900" y="1854200"/>
                </a:cubicBezTo>
                <a:cubicBezTo>
                  <a:pt x="94255" y="1883651"/>
                  <a:pt x="96679" y="1913573"/>
                  <a:pt x="101600" y="1943100"/>
                </a:cubicBezTo>
                <a:cubicBezTo>
                  <a:pt x="105149" y="1964392"/>
                  <a:pt x="109065" y="1985659"/>
                  <a:pt x="114300" y="2006600"/>
                </a:cubicBezTo>
                <a:cubicBezTo>
                  <a:pt x="123933" y="2045131"/>
                  <a:pt x="134949" y="2052740"/>
                  <a:pt x="139700" y="2095500"/>
                </a:cubicBezTo>
                <a:cubicBezTo>
                  <a:pt x="142037" y="2116537"/>
                  <a:pt x="139700" y="2137833"/>
                  <a:pt x="139700" y="21590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Connector 61"/>
          <p:cNvCxnSpPr/>
          <p:nvPr/>
        </p:nvCxnSpPr>
        <p:spPr>
          <a:xfrm flipV="1">
            <a:off x="2805748" y="5466987"/>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3974148" y="5475598"/>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144660" y="5355897"/>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7670932" y="5355897"/>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6893960" y="5560409"/>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8453438" y="5560409"/>
            <a:ext cx="3302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6613820" y="5355897"/>
            <a:ext cx="129880" cy="155247"/>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8140995" y="5355897"/>
            <a:ext cx="129880" cy="155247"/>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2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dissolv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7409"/>
                                        </p:tgtEl>
                                        <p:attrNameLst>
                                          <p:attrName>style.visibility</p:attrName>
                                        </p:attrNameLst>
                                      </p:cBhvr>
                                      <p:to>
                                        <p:strVal val="visible"/>
                                      </p:to>
                                    </p:set>
                                    <p:animEffect transition="in" filter="dissolve">
                                      <p:cBhvr>
                                        <p:cTn id="23" dur="500"/>
                                        <p:tgtEl>
                                          <p:spTgt spid="17409"/>
                                        </p:tgtEl>
                                      </p:cBhvr>
                                    </p:animEffect>
                                  </p:childTnLst>
                                </p:cTn>
                              </p:par>
                              <p:par>
                                <p:cTn id="24" presetID="9"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9"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dissolve">
                                      <p:cBhvr>
                                        <p:cTn id="29" dur="500"/>
                                        <p:tgtEl>
                                          <p:spTgt spid="62"/>
                                        </p:tgtEl>
                                      </p:cBhvr>
                                    </p:animEffect>
                                  </p:childTnLst>
                                </p:cTn>
                              </p:par>
                              <p:par>
                                <p:cTn id="30" presetID="9"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dissolv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dissolve">
                                      <p:cBhvr>
                                        <p:cTn id="37" dur="500"/>
                                        <p:tgtEl>
                                          <p:spTgt spid="5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dissolve">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dissolve">
                                      <p:cBhvr>
                                        <p:cTn id="45" dur="500"/>
                                        <p:tgtEl>
                                          <p:spTgt spid="58"/>
                                        </p:tgtEl>
                                      </p:cBhvr>
                                    </p:animEffect>
                                  </p:childTnLst>
                                </p:cTn>
                              </p:par>
                              <p:par>
                                <p:cTn id="46" presetID="9"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dissolve">
                                      <p:cBhvr>
                                        <p:cTn id="48" dur="500"/>
                                        <p:tgtEl>
                                          <p:spTgt spid="65"/>
                                        </p:tgtEl>
                                      </p:cBhvr>
                                    </p:animEffect>
                                  </p:childTnLst>
                                </p:cTn>
                              </p:par>
                              <p:par>
                                <p:cTn id="49" presetID="9"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dissolve">
                                      <p:cBhvr>
                                        <p:cTn id="51" dur="500"/>
                                        <p:tgtEl>
                                          <p:spTgt spid="66"/>
                                        </p:tgtEl>
                                      </p:cBhvr>
                                    </p:animEffect>
                                  </p:childTnLst>
                                </p:cTn>
                              </p:par>
                              <p:par>
                                <p:cTn id="52" presetID="9" presetClass="entr" presetSubtype="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dissolve">
                                      <p:cBhvr>
                                        <p:cTn id="54" dur="500"/>
                                        <p:tgtEl>
                                          <p:spTgt spid="67"/>
                                        </p:tgtEl>
                                      </p:cBhvr>
                                    </p:animEffect>
                                  </p:childTnLst>
                                </p:cTn>
                              </p:par>
                              <p:par>
                                <p:cTn id="55" presetID="9"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dissolve">
                                      <p:cBhvr>
                                        <p:cTn id="57" dur="500"/>
                                        <p:tgtEl>
                                          <p:spTgt spid="68"/>
                                        </p:tgtEl>
                                      </p:cBhvr>
                                    </p:animEffect>
                                  </p:childTnLst>
                                </p:cTn>
                              </p:par>
                              <p:par>
                                <p:cTn id="58" presetID="9" presetClass="entr" presetSubtype="0"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dissolve">
                                      <p:cBhvr>
                                        <p:cTn id="60" dur="500"/>
                                        <p:tgtEl>
                                          <p:spTgt spid="69"/>
                                        </p:tgtEl>
                                      </p:cBhvr>
                                    </p:animEffect>
                                  </p:childTnLst>
                                </p:cTn>
                              </p:par>
                              <p:par>
                                <p:cTn id="61" presetID="9"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dissolve">
                                      <p:cBhvr>
                                        <p:cTn id="6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17" grpId="0"/>
      <p:bldP spid="56" grpId="0"/>
      <p:bldP spid="59" grpId="0"/>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9"/>
          <p:cNvSpPr txBox="1">
            <a:spLocks/>
          </p:cNvSpPr>
          <p:nvPr/>
        </p:nvSpPr>
        <p:spPr bwMode="auto">
          <a:xfrm>
            <a:off x="60484" y="3093511"/>
            <a:ext cx="6175216" cy="267765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An alternate view </a:t>
            </a:r>
            <a:r>
              <a:rPr lang="en-US" sz="2000" dirty="0">
                <a:latin typeface="Times New Roman"/>
                <a:cs typeface="Times New Roman"/>
                <a:sym typeface="Gill Sans" charset="0"/>
              </a:rPr>
              <a:t>is to think of a mass as creating a </a:t>
            </a:r>
            <a:r>
              <a:rPr lang="en-US" sz="2000" i="1" dirty="0">
                <a:solidFill>
                  <a:srgbClr val="0000FF"/>
                </a:solidFill>
                <a:latin typeface="Times New Roman"/>
                <a:cs typeface="Times New Roman"/>
                <a:sym typeface="Gill Sans" charset="0"/>
              </a:rPr>
              <a:t>disturbance in the region around it </a:t>
            </a:r>
            <a:r>
              <a:rPr lang="en-US" sz="2000" dirty="0">
                <a:latin typeface="Times New Roman"/>
                <a:cs typeface="Times New Roman"/>
                <a:sym typeface="Gill Sans" charset="0"/>
              </a:rPr>
              <a:t>(called it a </a:t>
            </a:r>
            <a:r>
              <a:rPr lang="en-US" sz="2000" dirty="0">
                <a:solidFill>
                  <a:srgbClr val="FF0000"/>
                </a:solidFill>
                <a:latin typeface="Times New Roman"/>
                <a:cs typeface="Times New Roman"/>
                <a:sym typeface="Gill Sans" charset="0"/>
              </a:rPr>
              <a:t>gravitational field</a:t>
            </a:r>
            <a:r>
              <a:rPr lang="en-US" sz="2000" dirty="0">
                <a:latin typeface="Times New Roman"/>
                <a:cs typeface="Times New Roman"/>
                <a:sym typeface="Gill Sans" charset="0"/>
              </a:rPr>
              <a:t>), and define it as the amount of </a:t>
            </a:r>
            <a:r>
              <a:rPr lang="en-US" sz="2000" i="1" dirty="0">
                <a:solidFill>
                  <a:srgbClr val="FF0000"/>
                </a:solidFill>
                <a:latin typeface="Times New Roman"/>
                <a:cs typeface="Times New Roman"/>
                <a:sym typeface="Gill Sans" charset="0"/>
              </a:rPr>
              <a:t>force per unit mass</a:t>
            </a:r>
            <a:r>
              <a:rPr lang="en-US" sz="2000" dirty="0">
                <a:solidFill>
                  <a:srgbClr val="FF0000"/>
                </a:solidFill>
                <a:latin typeface="Times New Roman"/>
                <a:cs typeface="Times New Roman"/>
                <a:sym typeface="Gill Sans" charset="0"/>
              </a:rPr>
              <a:t> AVAILABLE </a:t>
            </a:r>
            <a:r>
              <a:rPr lang="en-US" sz="2000" dirty="0">
                <a:latin typeface="Times New Roman"/>
                <a:cs typeface="Times New Roman"/>
                <a:sym typeface="Gill Sans" charset="0"/>
              </a:rPr>
              <a:t>at a point </a:t>
            </a:r>
            <a:r>
              <a:rPr lang="en-US" sz="2000" dirty="0">
                <a:solidFill>
                  <a:srgbClr val="0000FF"/>
                </a:solidFill>
                <a:latin typeface="Times New Roman"/>
                <a:cs typeface="Times New Roman"/>
                <a:sym typeface="Gill Sans" charset="0"/>
              </a:rPr>
              <a:t>due to the presence of that field-producing mass</a:t>
            </a:r>
            <a:r>
              <a:rPr lang="en-US" sz="2000" dirty="0">
                <a:latin typeface="Times New Roman"/>
                <a:cs typeface="Times New Roman"/>
                <a:sym typeface="Gill Sans" charset="0"/>
              </a:rPr>
              <a:t>.  Such quantities would be field-producing, force-related, but would be independent of any mass feeling the affect.  That is, they would exist whether a mass resided at a point of interest or not.  </a:t>
            </a:r>
          </a:p>
        </p:txBody>
      </p:sp>
      <p:sp>
        <p:nvSpPr>
          <p:cNvPr id="17413" name="Text Box 180"/>
          <p:cNvSpPr txBox="1">
            <a:spLocks/>
          </p:cNvSpPr>
          <p:nvPr/>
        </p:nvSpPr>
        <p:spPr bwMode="auto">
          <a:xfrm>
            <a:off x="200184" y="125504"/>
            <a:ext cx="873329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a:solidFill>
                  <a:srgbClr val="FF0000"/>
                </a:solidFill>
                <a:latin typeface="Apple Chancery"/>
                <a:cs typeface="Apple Chancery"/>
              </a:rPr>
              <a:t>Point of Order about FIELDS</a:t>
            </a:r>
            <a:endParaRPr lang="en-US" dirty="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15.)</a:t>
            </a:r>
          </a:p>
        </p:txBody>
      </p:sp>
      <p:sp>
        <p:nvSpPr>
          <p:cNvPr id="39" name="Text Box 9"/>
          <p:cNvSpPr txBox="1">
            <a:spLocks/>
          </p:cNvSpPr>
          <p:nvPr/>
        </p:nvSpPr>
        <p:spPr bwMode="auto">
          <a:xfrm>
            <a:off x="327184" y="765257"/>
            <a:ext cx="8669796" cy="236988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For all sorts of reasons, </a:t>
            </a:r>
            <a:r>
              <a:rPr lang="en-US" sz="2000" dirty="0">
                <a:solidFill>
                  <a:srgbClr val="0000FF"/>
                </a:solidFill>
                <a:latin typeface="Times New Roman"/>
                <a:cs typeface="Times New Roman"/>
                <a:sym typeface="Gill Sans" charset="0"/>
              </a:rPr>
              <a:t>Newton</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didn’t</a:t>
            </a:r>
            <a:r>
              <a:rPr lang="en-US" sz="2000" dirty="0">
                <a:latin typeface="Times New Roman"/>
                <a:cs typeface="Times New Roman"/>
                <a:sym typeface="Gill Sans" charset="0"/>
              </a:rPr>
              <a:t> really </a:t>
            </a:r>
            <a:r>
              <a:rPr lang="en-US" sz="2000" dirty="0">
                <a:solidFill>
                  <a:srgbClr val="0000FF"/>
                </a:solidFill>
                <a:latin typeface="Times New Roman"/>
                <a:cs typeface="Times New Roman"/>
                <a:sym typeface="Gill Sans" charset="0"/>
              </a:rPr>
              <a:t>like</a:t>
            </a:r>
            <a:r>
              <a:rPr lang="en-US" sz="2000" dirty="0">
                <a:latin typeface="Times New Roman"/>
                <a:cs typeface="Times New Roman"/>
                <a:sym typeface="Gill Sans" charset="0"/>
              </a:rPr>
              <a:t> his </a:t>
            </a:r>
            <a:r>
              <a:rPr lang="en-US" sz="2000" i="1" dirty="0">
                <a:latin typeface="Times New Roman"/>
                <a:cs typeface="Times New Roman"/>
                <a:sym typeface="Gill Sans" charset="0"/>
              </a:rPr>
              <a:t>theory of gravity</a:t>
            </a:r>
            <a:r>
              <a:rPr lang="en-US" sz="2000" dirty="0">
                <a:latin typeface="Times New Roman"/>
                <a:cs typeface="Times New Roman"/>
                <a:sym typeface="Gill Sans" charset="0"/>
              </a:rPr>
              <a:t>. . . even though it does do a great job of predicting how the real world acts (we put a man on the moon using it).  First, </a:t>
            </a:r>
            <a:r>
              <a:rPr lang="en-US" sz="2000" dirty="0">
                <a:solidFill>
                  <a:srgbClr val="0000FF"/>
                </a:solidFill>
                <a:latin typeface="Times New Roman"/>
                <a:cs typeface="Times New Roman"/>
                <a:sym typeface="Gill Sans" charset="0"/>
              </a:rPr>
              <a:t>why should two objects be attracted to one another </a:t>
            </a:r>
            <a:r>
              <a:rPr lang="en-US" sz="2000" dirty="0">
                <a:latin typeface="Times New Roman"/>
                <a:cs typeface="Times New Roman"/>
                <a:sym typeface="Gill Sans" charset="0"/>
              </a:rPr>
              <a:t>simply by virtue of each having mass (that’s what his universal gravitational force equation                            suggests).  And second, contact forces makes sense (push on something, it pushes back), but </a:t>
            </a:r>
            <a:r>
              <a:rPr lang="en-US" sz="2000" dirty="0">
                <a:solidFill>
                  <a:srgbClr val="0000FF"/>
                </a:solidFill>
                <a:latin typeface="Times New Roman"/>
                <a:cs typeface="Times New Roman"/>
                <a:sym typeface="Gill Sans" charset="0"/>
              </a:rPr>
              <a:t>forces acting at a distance </a:t>
            </a:r>
            <a:r>
              <a:rPr lang="en-US" sz="2000" dirty="0">
                <a:latin typeface="Times New Roman"/>
                <a:cs typeface="Times New Roman"/>
                <a:sym typeface="Gill Sans" charset="0"/>
              </a:rPr>
              <a:t>. . . </a:t>
            </a:r>
            <a:r>
              <a:rPr lang="en-US" sz="2000" dirty="0">
                <a:solidFill>
                  <a:srgbClr val="0000FF"/>
                </a:solidFill>
                <a:latin typeface="Times New Roman"/>
                <a:cs typeface="Times New Roman"/>
                <a:sym typeface="Gill Sans" charset="0"/>
              </a:rPr>
              <a:t>how does that work?</a:t>
            </a:r>
          </a:p>
        </p:txBody>
      </p:sp>
      <p:graphicFrame>
        <p:nvGraphicFramePr>
          <p:cNvPr id="57" name="Object 56"/>
          <p:cNvGraphicFramePr>
            <a:graphicFrameLocks noChangeAspect="1"/>
          </p:cNvGraphicFramePr>
          <p:nvPr>
            <p:extLst>
              <p:ext uri="{D42A27DB-BD31-4B8C-83A1-F6EECF244321}">
                <p14:modId xmlns:p14="http://schemas.microsoft.com/office/powerpoint/2010/main" val="322815849"/>
              </p:ext>
            </p:extLst>
          </p:nvPr>
        </p:nvGraphicFramePr>
        <p:xfrm>
          <a:off x="3247002" y="2041525"/>
          <a:ext cx="1759973" cy="552450"/>
        </p:xfrm>
        <a:graphic>
          <a:graphicData uri="http://schemas.openxmlformats.org/presentationml/2006/ole">
            <mc:AlternateContent xmlns:mc="http://schemas.openxmlformats.org/markup-compatibility/2006">
              <mc:Choice xmlns:v="urn:schemas-microsoft-com:vml" Requires="v">
                <p:oleObj spid="_x0000_s1791232" name="Equation" r:id="rId5" imgW="1130300" imgH="355600" progId="Equation.DSMT4">
                  <p:embed/>
                </p:oleObj>
              </mc:Choice>
              <mc:Fallback>
                <p:oleObj name="Equation" r:id="rId5" imgW="1130300" imgH="355600" progId="Equation.DSMT4">
                  <p:embed/>
                  <p:pic>
                    <p:nvPicPr>
                      <p:cNvPr id="0" name=""/>
                      <p:cNvPicPr/>
                      <p:nvPr/>
                    </p:nvPicPr>
                    <p:blipFill>
                      <a:blip r:embed="rId6"/>
                      <a:stretch>
                        <a:fillRect/>
                      </a:stretch>
                    </p:blipFill>
                    <p:spPr>
                      <a:xfrm>
                        <a:off x="3247002" y="2041525"/>
                        <a:ext cx="1759973" cy="552450"/>
                      </a:xfrm>
                      <a:prstGeom prst="rect">
                        <a:avLst/>
                      </a:prstGeom>
                    </p:spPr>
                  </p:pic>
                </p:oleObj>
              </mc:Fallback>
            </mc:AlternateContent>
          </a:graphicData>
        </a:graphic>
      </p:graphicFrame>
      <p:sp>
        <p:nvSpPr>
          <p:cNvPr id="54" name="Text Box 9"/>
          <p:cNvSpPr txBox="1">
            <a:spLocks/>
          </p:cNvSpPr>
          <p:nvPr/>
        </p:nvSpPr>
        <p:spPr bwMode="auto">
          <a:xfrm>
            <a:off x="327184" y="5650650"/>
            <a:ext cx="8669796" cy="400110"/>
          </a:xfrm>
          <a:prstGeom prst="rect">
            <a:avLst/>
          </a:prstGeom>
          <a:noFill/>
          <a:ln w="25400">
            <a:noFill/>
            <a:miter lim="800000"/>
            <a:headEnd/>
            <a:tailEnd/>
          </a:ln>
          <a:effectLst/>
          <a:extLst>
            <a:ext uri="{909E8E84-426E-40dd-AFC4-6F175D3DCCD1}">
              <a14:hiddenFill xmlns="" xmlns:a14="http://schemas.microsoft.com/office/drawing/2010/main">
                <a:blipFill dpi="0" rotWithShape="0">
                  <a:blip r:embed="rId4"/>
                  <a:srcRect/>
                  <a:tile tx="0" ty="0" sx="100000" sy="100000" flip="none" algn="tl"/>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The math for the </a:t>
            </a:r>
            <a:r>
              <a:rPr lang="en-US" sz="2000" i="1" dirty="0">
                <a:solidFill>
                  <a:srgbClr val="0000FF"/>
                </a:solidFill>
                <a:latin typeface="Times New Roman"/>
                <a:cs typeface="Times New Roman"/>
                <a:sym typeface="Gill Sans" charset="0"/>
              </a:rPr>
              <a:t>gravitational field </a:t>
            </a:r>
            <a:r>
              <a:rPr lang="en-US" sz="2000" dirty="0">
                <a:latin typeface="Times New Roman"/>
                <a:cs typeface="Times New Roman"/>
                <a:sym typeface="Gill Sans" charset="0"/>
              </a:rPr>
              <a:t>due to </a:t>
            </a:r>
            <a:r>
              <a:rPr lang="en-US" sz="2000" i="1" dirty="0">
                <a:solidFill>
                  <a:srgbClr val="0000FF"/>
                </a:solidFill>
                <a:latin typeface="Times New Roman"/>
                <a:cs typeface="Times New Roman"/>
                <a:sym typeface="Gill Sans" charset="0"/>
              </a:rPr>
              <a:t>any mass</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would look like: </a:t>
            </a:r>
          </a:p>
        </p:txBody>
      </p:sp>
      <p:sp>
        <p:nvSpPr>
          <p:cNvPr id="61" name="Text Box 9"/>
          <p:cNvSpPr txBox="1">
            <a:spLocks/>
          </p:cNvSpPr>
          <p:nvPr/>
        </p:nvSpPr>
        <p:spPr bwMode="auto">
          <a:xfrm>
            <a:off x="327184" y="6111014"/>
            <a:ext cx="8606296" cy="52322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Not so </a:t>
            </a:r>
            <a:r>
              <a:rPr lang="en-US" sz="2000" dirty="0">
                <a:solidFill>
                  <a:srgbClr val="FF0000"/>
                </a:solidFill>
                <a:latin typeface="Times New Roman"/>
                <a:cs typeface="Times New Roman"/>
                <a:sym typeface="Gill Sans" charset="0"/>
              </a:rPr>
              <a:t>important here</a:t>
            </a:r>
            <a:r>
              <a:rPr lang="en-US" sz="2000" dirty="0">
                <a:latin typeface="Times New Roman"/>
                <a:cs typeface="Times New Roman"/>
                <a:sym typeface="Gill Sans" charset="0"/>
              </a:rPr>
              <a:t>, but the idea </a:t>
            </a:r>
            <a:r>
              <a:rPr lang="en-US" sz="2000" dirty="0">
                <a:solidFill>
                  <a:srgbClr val="0000FF"/>
                </a:solidFill>
                <a:latin typeface="Times New Roman"/>
                <a:cs typeface="Times New Roman"/>
                <a:sym typeface="Gill Sans" charset="0"/>
              </a:rPr>
              <a:t>will become </a:t>
            </a:r>
            <a:r>
              <a:rPr lang="en-US" sz="2000" dirty="0">
                <a:latin typeface="Times New Roman"/>
                <a:cs typeface="Times New Roman"/>
                <a:sym typeface="Gill Sans" charset="0"/>
              </a:rPr>
              <a:t>more </a:t>
            </a:r>
            <a:r>
              <a:rPr lang="en-US" sz="2000" dirty="0">
                <a:solidFill>
                  <a:srgbClr val="0000FF"/>
                </a:solidFill>
                <a:latin typeface="Times New Roman"/>
                <a:cs typeface="Times New Roman"/>
                <a:sym typeface="Gill Sans" charset="0"/>
              </a:rPr>
              <a:t>important</a:t>
            </a:r>
            <a:r>
              <a:rPr lang="en-US" sz="2000" dirty="0">
                <a:latin typeface="Times New Roman"/>
                <a:cs typeface="Times New Roman"/>
                <a:sym typeface="Gill Sans" charset="0"/>
              </a:rPr>
              <a:t> in </a:t>
            </a:r>
            <a:r>
              <a:rPr lang="en-US" sz="2000" i="1" dirty="0">
                <a:solidFill>
                  <a:srgbClr val="FF0000"/>
                </a:solidFill>
                <a:latin typeface="Times New Roman"/>
                <a:cs typeface="Times New Roman"/>
                <a:sym typeface="Gill Sans" charset="0"/>
              </a:rPr>
              <a:t>E&amp;M</a:t>
            </a:r>
            <a:r>
              <a:rPr lang="en-US" sz="2000" dirty="0">
                <a:latin typeface="Times New Roman"/>
                <a:cs typeface="Times New Roman"/>
                <a:sym typeface="Gill Sans" charset="0"/>
              </a:rPr>
              <a:t>.</a:t>
            </a:r>
          </a:p>
        </p:txBody>
      </p:sp>
      <p:grpSp>
        <p:nvGrpSpPr>
          <p:cNvPr id="2" name="Group 1"/>
          <p:cNvGrpSpPr/>
          <p:nvPr/>
        </p:nvGrpSpPr>
        <p:grpSpPr>
          <a:xfrm>
            <a:off x="6043613" y="3019425"/>
            <a:ext cx="3087687" cy="2406650"/>
            <a:chOff x="5766233" y="2705332"/>
            <a:chExt cx="3368095" cy="2741030"/>
          </a:xfrm>
        </p:grpSpPr>
        <p:graphicFrame>
          <p:nvGraphicFramePr>
            <p:cNvPr id="53" name="Object 52"/>
            <p:cNvGraphicFramePr>
              <a:graphicFrameLocks noChangeAspect="1"/>
            </p:cNvGraphicFramePr>
            <p:nvPr>
              <p:extLst>
                <p:ext uri="{D42A27DB-BD31-4B8C-83A1-F6EECF244321}">
                  <p14:modId xmlns:p14="http://schemas.microsoft.com/office/powerpoint/2010/main" val="467113818"/>
                </p:ext>
              </p:extLst>
            </p:nvPr>
          </p:nvGraphicFramePr>
          <p:xfrm>
            <a:off x="5766233" y="2705332"/>
            <a:ext cx="3368095" cy="2741030"/>
          </p:xfrm>
          <a:graphic>
            <a:graphicData uri="http://schemas.openxmlformats.org/presentationml/2006/ole">
              <mc:AlternateContent xmlns:mc="http://schemas.openxmlformats.org/markup-compatibility/2006">
                <mc:Choice xmlns:v="urn:schemas-microsoft-com:vml" Requires="v">
                  <p:oleObj spid="_x0000_s1791233" name="Equation" r:id="rId7" imgW="1790700" imgH="1460500" progId="Equation.DSMT4">
                    <p:embed/>
                  </p:oleObj>
                </mc:Choice>
                <mc:Fallback>
                  <p:oleObj name="Equation" r:id="rId7" imgW="1790700" imgH="1460500" progId="Equation.DSMT4">
                    <p:embed/>
                    <p:pic>
                      <p:nvPicPr>
                        <p:cNvPr id="0" name=""/>
                        <p:cNvPicPr/>
                        <p:nvPr/>
                      </p:nvPicPr>
                      <p:blipFill>
                        <a:blip r:embed="rId8"/>
                        <a:stretch>
                          <a:fillRect/>
                        </a:stretch>
                      </p:blipFill>
                      <p:spPr>
                        <a:xfrm>
                          <a:off x="5766233" y="2705332"/>
                          <a:ext cx="3368095" cy="2741030"/>
                        </a:xfrm>
                        <a:prstGeom prst="rect">
                          <a:avLst/>
                        </a:prstGeom>
                      </p:spPr>
                    </p:pic>
                  </p:oleObj>
                </mc:Fallback>
              </mc:AlternateContent>
            </a:graphicData>
          </a:graphic>
        </p:graphicFrame>
        <p:cxnSp>
          <p:nvCxnSpPr>
            <p:cNvPr id="12" name="Straight Connector 11"/>
            <p:cNvCxnSpPr/>
            <p:nvPr/>
          </p:nvCxnSpPr>
          <p:spPr>
            <a:xfrm flipV="1">
              <a:off x="7596933" y="3740272"/>
              <a:ext cx="4191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248054" y="2846832"/>
              <a:ext cx="419100" cy="409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6038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dissolv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dissolve">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00184" y="252504"/>
            <a:ext cx="873329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a:solidFill>
                  <a:srgbClr val="FF0000"/>
                </a:solidFill>
                <a:latin typeface="Apple Chancery"/>
                <a:cs typeface="Apple Chancery"/>
              </a:rPr>
              <a:t>Gravity Near and Far</a:t>
            </a:r>
            <a:endParaRPr lang="en-US" dirty="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16.)</a:t>
            </a:r>
          </a:p>
        </p:txBody>
      </p:sp>
      <p:sp>
        <p:nvSpPr>
          <p:cNvPr id="39" name="Text Box 9"/>
          <p:cNvSpPr txBox="1">
            <a:spLocks/>
          </p:cNvSpPr>
          <p:nvPr/>
        </p:nvSpPr>
        <p:spPr bwMode="auto">
          <a:xfrm>
            <a:off x="327184" y="1273257"/>
            <a:ext cx="8606296" cy="830997"/>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Close to the surface </a:t>
            </a:r>
            <a:r>
              <a:rPr lang="en-US" sz="2000" dirty="0">
                <a:latin typeface="Times New Roman"/>
                <a:cs typeface="Times New Roman"/>
                <a:sym typeface="Gill Sans" charset="0"/>
              </a:rPr>
              <a:t>of the earth, the magnitude of the force on a mass      due to the presence of the earth’s mass      is        </a:t>
            </a:r>
            <a:endParaRPr lang="en-US" sz="2000" dirty="0">
              <a:solidFill>
                <a:srgbClr val="0000FF"/>
              </a:solidFill>
              <a:latin typeface="Times New Roman"/>
              <a:cs typeface="Times New Roman"/>
              <a:sym typeface="Gill Sans" charset="0"/>
            </a:endParaRPr>
          </a:p>
        </p:txBody>
      </p:sp>
      <p:graphicFrame>
        <p:nvGraphicFramePr>
          <p:cNvPr id="53" name="Object 52"/>
          <p:cNvGraphicFramePr>
            <a:graphicFrameLocks noChangeAspect="1"/>
          </p:cNvGraphicFramePr>
          <p:nvPr>
            <p:extLst>
              <p:ext uri="{D42A27DB-BD31-4B8C-83A1-F6EECF244321}">
                <p14:modId xmlns:p14="http://schemas.microsoft.com/office/powerpoint/2010/main" val="976909029"/>
              </p:ext>
            </p:extLst>
          </p:nvPr>
        </p:nvGraphicFramePr>
        <p:xfrm>
          <a:off x="3379788" y="2078854"/>
          <a:ext cx="1671637" cy="811212"/>
        </p:xfrm>
        <a:graphic>
          <a:graphicData uri="http://schemas.openxmlformats.org/presentationml/2006/ole">
            <mc:AlternateContent xmlns:mc="http://schemas.openxmlformats.org/markup-compatibility/2006">
              <mc:Choice xmlns:v="urn:schemas-microsoft-com:vml" Requires="v">
                <p:oleObj spid="_x0000_s1792445" name="Equation" r:id="rId5" imgW="889000" imgH="431800" progId="Equation.DSMT4">
                  <p:embed/>
                </p:oleObj>
              </mc:Choice>
              <mc:Fallback>
                <p:oleObj name="Equation" r:id="rId5" imgW="889000" imgH="431800" progId="Equation.DSMT4">
                  <p:embed/>
                  <p:pic>
                    <p:nvPicPr>
                      <p:cNvPr id="0" name=""/>
                      <p:cNvPicPr/>
                      <p:nvPr/>
                    </p:nvPicPr>
                    <p:blipFill>
                      <a:blip r:embed="rId6"/>
                      <a:stretch>
                        <a:fillRect/>
                      </a:stretch>
                    </p:blipFill>
                    <p:spPr>
                      <a:xfrm>
                        <a:off x="3379788" y="2078854"/>
                        <a:ext cx="1671637" cy="81121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98465455"/>
              </p:ext>
            </p:extLst>
          </p:nvPr>
        </p:nvGraphicFramePr>
        <p:xfrm>
          <a:off x="8349749" y="1379346"/>
          <a:ext cx="341312" cy="341312"/>
        </p:xfrm>
        <a:graphic>
          <a:graphicData uri="http://schemas.openxmlformats.org/presentationml/2006/ole">
            <mc:AlternateContent xmlns:mc="http://schemas.openxmlformats.org/markup-compatibility/2006">
              <mc:Choice xmlns:v="urn:schemas-microsoft-com:vml" Requires="v">
                <p:oleObj spid="_x0000_s1792446" name="Equation" r:id="rId7" imgW="203200" imgH="203200" progId="Equation.DSMT4">
                  <p:embed/>
                </p:oleObj>
              </mc:Choice>
              <mc:Fallback>
                <p:oleObj name="Equation" r:id="rId7" imgW="203200" imgH="203200" progId="Equation.DSMT4">
                  <p:embed/>
                  <p:pic>
                    <p:nvPicPr>
                      <p:cNvPr id="0" name=""/>
                      <p:cNvPicPr/>
                      <p:nvPr/>
                    </p:nvPicPr>
                    <p:blipFill>
                      <a:blip r:embed="rId8"/>
                      <a:stretch>
                        <a:fillRect/>
                      </a:stretch>
                    </p:blipFill>
                    <p:spPr>
                      <a:xfrm>
                        <a:off x="8349749" y="1379346"/>
                        <a:ext cx="341312" cy="34131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71856047"/>
              </p:ext>
            </p:extLst>
          </p:nvPr>
        </p:nvGraphicFramePr>
        <p:xfrm>
          <a:off x="4349673" y="1742227"/>
          <a:ext cx="361950" cy="339725"/>
        </p:xfrm>
        <a:graphic>
          <a:graphicData uri="http://schemas.openxmlformats.org/presentationml/2006/ole">
            <mc:AlternateContent xmlns:mc="http://schemas.openxmlformats.org/markup-compatibility/2006">
              <mc:Choice xmlns:v="urn:schemas-microsoft-com:vml" Requires="v">
                <p:oleObj spid="_x0000_s1792447" name="Equation" r:id="rId9" imgW="215900" imgH="203200" progId="Equation.DSMT4">
                  <p:embed/>
                </p:oleObj>
              </mc:Choice>
              <mc:Fallback>
                <p:oleObj name="Equation" r:id="rId9" imgW="215900" imgH="203200" progId="Equation.DSMT4">
                  <p:embed/>
                  <p:pic>
                    <p:nvPicPr>
                      <p:cNvPr id="0" name=""/>
                      <p:cNvPicPr/>
                      <p:nvPr/>
                    </p:nvPicPr>
                    <p:blipFill>
                      <a:blip r:embed="rId10"/>
                      <a:stretch>
                        <a:fillRect/>
                      </a:stretch>
                    </p:blipFill>
                    <p:spPr>
                      <a:xfrm>
                        <a:off x="4349673" y="1742227"/>
                        <a:ext cx="361950" cy="339725"/>
                      </a:xfrm>
                      <a:prstGeom prst="rect">
                        <a:avLst/>
                      </a:prstGeom>
                    </p:spPr>
                  </p:pic>
                </p:oleObj>
              </mc:Fallback>
            </mc:AlternateContent>
          </a:graphicData>
        </a:graphic>
      </p:graphicFrame>
      <p:sp>
        <p:nvSpPr>
          <p:cNvPr id="16" name="Text Box 9"/>
          <p:cNvSpPr txBox="1">
            <a:spLocks/>
          </p:cNvSpPr>
          <p:nvPr/>
        </p:nvSpPr>
        <p:spPr bwMode="auto">
          <a:xfrm>
            <a:off x="327184" y="2809957"/>
            <a:ext cx="8606296"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where denominator is the </a:t>
            </a:r>
            <a:r>
              <a:rPr lang="en-US" sz="2000" i="1" dirty="0">
                <a:solidFill>
                  <a:srgbClr val="0000FF"/>
                </a:solidFill>
                <a:latin typeface="Times New Roman"/>
                <a:cs typeface="Times New Roman"/>
                <a:sym typeface="Gill Sans" charset="0"/>
              </a:rPr>
              <a:t>square</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of the </a:t>
            </a:r>
            <a:r>
              <a:rPr lang="en-US" sz="2000" i="1" dirty="0">
                <a:solidFill>
                  <a:srgbClr val="0000FF"/>
                </a:solidFill>
                <a:latin typeface="Times New Roman"/>
                <a:cs typeface="Times New Roman"/>
                <a:sym typeface="Gill Sans" charset="0"/>
              </a:rPr>
              <a:t>distance between </a:t>
            </a:r>
            <a:r>
              <a:rPr lang="en-US" sz="2000" dirty="0">
                <a:solidFill>
                  <a:srgbClr val="0000FF"/>
                </a:solidFill>
                <a:latin typeface="Times New Roman"/>
                <a:cs typeface="Times New Roman"/>
                <a:sym typeface="Gill Sans" charset="0"/>
              </a:rPr>
              <a:t>the </a:t>
            </a:r>
            <a:r>
              <a:rPr lang="en-US" sz="2000" i="1" dirty="0">
                <a:solidFill>
                  <a:srgbClr val="0000FF"/>
                </a:solidFill>
                <a:latin typeface="Times New Roman"/>
                <a:cs typeface="Times New Roman"/>
                <a:sym typeface="Gill Sans" charset="0"/>
              </a:rPr>
              <a:t>center of mass </a:t>
            </a:r>
            <a:r>
              <a:rPr lang="en-US" sz="2000" dirty="0">
                <a:solidFill>
                  <a:srgbClr val="0000FF"/>
                </a:solidFill>
                <a:latin typeface="Times New Roman"/>
                <a:cs typeface="Times New Roman"/>
                <a:sym typeface="Gill Sans" charset="0"/>
              </a:rPr>
              <a:t>of the two objects </a:t>
            </a:r>
            <a:r>
              <a:rPr lang="en-US" sz="2000" dirty="0">
                <a:latin typeface="Times New Roman"/>
                <a:cs typeface="Times New Roman"/>
                <a:sym typeface="Gill Sans" charset="0"/>
              </a:rPr>
              <a:t>or, in this case, the </a:t>
            </a:r>
            <a:r>
              <a:rPr lang="en-US" sz="2000" i="1" dirty="0">
                <a:solidFill>
                  <a:srgbClr val="0000FF"/>
                </a:solidFill>
                <a:latin typeface="Times New Roman"/>
                <a:cs typeface="Times New Roman"/>
                <a:sym typeface="Gill Sans" charset="0"/>
              </a:rPr>
              <a:t>radius of the earth</a:t>
            </a:r>
            <a:r>
              <a:rPr lang="en-US" sz="2000" dirty="0">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sp>
        <p:nvSpPr>
          <p:cNvPr id="17" name="Text Box 9"/>
          <p:cNvSpPr txBox="1">
            <a:spLocks/>
          </p:cNvSpPr>
          <p:nvPr/>
        </p:nvSpPr>
        <p:spPr bwMode="auto">
          <a:xfrm>
            <a:off x="327184" y="3602797"/>
            <a:ext cx="8606296" cy="830997"/>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Putting numbers </a:t>
            </a:r>
            <a:r>
              <a:rPr lang="en-US" sz="2000" dirty="0">
                <a:latin typeface="Times New Roman"/>
                <a:cs typeface="Times New Roman"/>
                <a:sym typeface="Gill Sans" charset="0"/>
              </a:rPr>
              <a:t>into this expression for </a:t>
            </a:r>
            <a:r>
              <a:rPr lang="en-US" sz="2000" i="1" dirty="0">
                <a:solidFill>
                  <a:srgbClr val="0000FF"/>
                </a:solidFill>
                <a:latin typeface="Times New Roman"/>
                <a:cs typeface="Times New Roman"/>
                <a:sym typeface="Gill Sans" charset="0"/>
              </a:rPr>
              <a:t>G</a:t>
            </a:r>
            <a:r>
              <a:rPr lang="en-US" sz="2000" dirty="0">
                <a:latin typeface="Times New Roman"/>
                <a:cs typeface="Times New Roman"/>
                <a:sym typeface="Gill Sans" charset="0"/>
              </a:rPr>
              <a:t>, the </a:t>
            </a:r>
            <a:r>
              <a:rPr lang="en-US" sz="2000" i="1" dirty="0">
                <a:solidFill>
                  <a:srgbClr val="0000FF"/>
                </a:solidFill>
                <a:latin typeface="Times New Roman"/>
                <a:cs typeface="Times New Roman"/>
                <a:sym typeface="Gill Sans" charset="0"/>
              </a:rPr>
              <a:t>mass</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and </a:t>
            </a:r>
            <a:r>
              <a:rPr lang="en-US" sz="2000" i="1" dirty="0">
                <a:solidFill>
                  <a:srgbClr val="0000FF"/>
                </a:solidFill>
                <a:latin typeface="Times New Roman"/>
                <a:cs typeface="Times New Roman"/>
                <a:sym typeface="Gill Sans" charset="0"/>
              </a:rPr>
              <a:t>radius</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of the earth, that relationship becomes: </a:t>
            </a:r>
            <a:endParaRPr lang="en-US" sz="2000" dirty="0">
              <a:solidFill>
                <a:srgbClr val="0000FF"/>
              </a:solidFill>
              <a:latin typeface="Times New Roman"/>
              <a:cs typeface="Times New Roman"/>
              <a:sym typeface="Gill Sans"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708969606"/>
              </p:ext>
            </p:extLst>
          </p:nvPr>
        </p:nvGraphicFramePr>
        <p:xfrm>
          <a:off x="2713038" y="4487863"/>
          <a:ext cx="3006725" cy="525462"/>
        </p:xfrm>
        <a:graphic>
          <a:graphicData uri="http://schemas.openxmlformats.org/presentationml/2006/ole">
            <mc:AlternateContent xmlns:mc="http://schemas.openxmlformats.org/markup-compatibility/2006">
              <mc:Choice xmlns:v="urn:schemas-microsoft-com:vml" Requires="v">
                <p:oleObj spid="_x0000_s1792448" name="Equation" r:id="rId11" imgW="1600200" imgH="279400" progId="Equation.DSMT4">
                  <p:embed/>
                </p:oleObj>
              </mc:Choice>
              <mc:Fallback>
                <p:oleObj name="Equation" r:id="rId11" imgW="1600200" imgH="279400" progId="Equation.DSMT4">
                  <p:embed/>
                  <p:pic>
                    <p:nvPicPr>
                      <p:cNvPr id="0" name=""/>
                      <p:cNvPicPr/>
                      <p:nvPr/>
                    </p:nvPicPr>
                    <p:blipFill>
                      <a:blip r:embed="rId12"/>
                      <a:stretch>
                        <a:fillRect/>
                      </a:stretch>
                    </p:blipFill>
                    <p:spPr>
                      <a:xfrm>
                        <a:off x="2713038" y="4487863"/>
                        <a:ext cx="3006725" cy="525462"/>
                      </a:xfrm>
                      <a:prstGeom prst="rect">
                        <a:avLst/>
                      </a:prstGeom>
                    </p:spPr>
                  </p:pic>
                </p:oleObj>
              </mc:Fallback>
            </mc:AlternateContent>
          </a:graphicData>
        </a:graphic>
      </p:graphicFrame>
      <p:sp>
        <p:nvSpPr>
          <p:cNvPr id="19" name="Text Box 9"/>
          <p:cNvSpPr txBox="1">
            <a:spLocks/>
          </p:cNvSpPr>
          <p:nvPr/>
        </p:nvSpPr>
        <p:spPr bwMode="auto">
          <a:xfrm>
            <a:off x="327184" y="5048253"/>
            <a:ext cx="8606296"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with a </a:t>
            </a:r>
            <a:r>
              <a:rPr lang="en-US" sz="2000" i="1" dirty="0">
                <a:solidFill>
                  <a:srgbClr val="FF0000"/>
                </a:solidFill>
                <a:latin typeface="Times New Roman"/>
                <a:cs typeface="Times New Roman"/>
                <a:sym typeface="Gill Sans" charset="0"/>
              </a:rPr>
              <a:t>potential energy function </a:t>
            </a:r>
            <a:r>
              <a:rPr lang="en-US" sz="2000" dirty="0">
                <a:latin typeface="Times New Roman"/>
                <a:cs typeface="Times New Roman"/>
                <a:sym typeface="Gill Sans" charset="0"/>
              </a:rPr>
              <a:t>that we’ve derived as:</a:t>
            </a:r>
            <a:endParaRPr lang="en-US" sz="2000" dirty="0">
              <a:solidFill>
                <a:srgbClr val="0000FF"/>
              </a:solidFill>
              <a:latin typeface="Times New Roman"/>
              <a:cs typeface="Times New Roman"/>
              <a:sym typeface="Gill Sans"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88872721"/>
              </p:ext>
            </p:extLst>
          </p:nvPr>
        </p:nvGraphicFramePr>
        <p:xfrm>
          <a:off x="3232150" y="5564188"/>
          <a:ext cx="2195513" cy="430212"/>
        </p:xfrm>
        <a:graphic>
          <a:graphicData uri="http://schemas.openxmlformats.org/presentationml/2006/ole">
            <mc:AlternateContent xmlns:mc="http://schemas.openxmlformats.org/markup-compatibility/2006">
              <mc:Choice xmlns:v="urn:schemas-microsoft-com:vml" Requires="v">
                <p:oleObj spid="_x0000_s1792449" name="Equation" r:id="rId13" imgW="1168400" imgH="228600" progId="Equation.DSMT4">
                  <p:embed/>
                </p:oleObj>
              </mc:Choice>
              <mc:Fallback>
                <p:oleObj name="Equation" r:id="rId13" imgW="1168400" imgH="228600" progId="Equation.DSMT4">
                  <p:embed/>
                  <p:pic>
                    <p:nvPicPr>
                      <p:cNvPr id="0" name=""/>
                      <p:cNvPicPr/>
                      <p:nvPr/>
                    </p:nvPicPr>
                    <p:blipFill>
                      <a:blip r:embed="rId14"/>
                      <a:stretch>
                        <a:fillRect/>
                      </a:stretch>
                    </p:blipFill>
                    <p:spPr>
                      <a:xfrm>
                        <a:off x="3232150" y="5564188"/>
                        <a:ext cx="2195513" cy="430212"/>
                      </a:xfrm>
                      <a:prstGeom prst="rect">
                        <a:avLst/>
                      </a:prstGeom>
                    </p:spPr>
                  </p:pic>
                </p:oleObj>
              </mc:Fallback>
            </mc:AlternateContent>
          </a:graphicData>
        </a:graphic>
      </p:graphicFrame>
    </p:spTree>
    <p:extLst>
      <p:ext uri="{BB962C8B-B14F-4D97-AF65-F5344CB8AC3E}">
        <p14:creationId xmlns:p14="http://schemas.microsoft.com/office/powerpoint/2010/main" val="121188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par>
                                <p:cTn id="18" presetID="9"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17.)</a:t>
            </a:r>
          </a:p>
        </p:txBody>
      </p:sp>
      <p:sp>
        <p:nvSpPr>
          <p:cNvPr id="39" name="Text Box 9"/>
          <p:cNvSpPr txBox="1">
            <a:spLocks/>
          </p:cNvSpPr>
          <p:nvPr/>
        </p:nvSpPr>
        <p:spPr bwMode="auto">
          <a:xfrm>
            <a:off x="327184" y="474814"/>
            <a:ext cx="5552916" cy="113877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Far from </a:t>
            </a:r>
            <a:r>
              <a:rPr lang="en-US" sz="2000" dirty="0">
                <a:latin typeface="Times New Roman"/>
                <a:cs typeface="Times New Roman"/>
                <a:sym typeface="Gill Sans" charset="0"/>
              </a:rPr>
              <a:t>the earth (or any celestial body), the </a:t>
            </a:r>
            <a:r>
              <a:rPr lang="en-US" sz="2000" dirty="0">
                <a:solidFill>
                  <a:srgbClr val="0000FF"/>
                </a:solidFill>
                <a:latin typeface="Times New Roman"/>
                <a:cs typeface="Times New Roman"/>
                <a:sym typeface="Gill Sans" charset="0"/>
              </a:rPr>
              <a:t>magnitude of the force </a:t>
            </a:r>
            <a:r>
              <a:rPr lang="en-US" sz="2000" dirty="0">
                <a:latin typeface="Times New Roman"/>
                <a:cs typeface="Times New Roman"/>
                <a:sym typeface="Gill Sans" charset="0"/>
              </a:rPr>
              <a:t>on a mass      due to the </a:t>
            </a:r>
            <a:r>
              <a:rPr lang="en-US" sz="2000" dirty="0">
                <a:solidFill>
                  <a:srgbClr val="0000FF"/>
                </a:solidFill>
                <a:latin typeface="Times New Roman"/>
                <a:cs typeface="Times New Roman"/>
                <a:sym typeface="Gill Sans" charset="0"/>
              </a:rPr>
              <a:t>presence of the earth’s </a:t>
            </a:r>
            <a:r>
              <a:rPr lang="en-US" sz="2000" dirty="0">
                <a:latin typeface="Times New Roman"/>
                <a:cs typeface="Times New Roman"/>
                <a:sym typeface="Gill Sans" charset="0"/>
              </a:rPr>
              <a:t>mass      is        </a:t>
            </a:r>
            <a:endParaRPr lang="en-US" sz="2000" dirty="0">
              <a:solidFill>
                <a:srgbClr val="0000FF"/>
              </a:solidFill>
              <a:latin typeface="Times New Roman"/>
              <a:cs typeface="Times New Roman"/>
              <a:sym typeface="Gill Sans" charset="0"/>
            </a:endParaRPr>
          </a:p>
        </p:txBody>
      </p:sp>
      <p:graphicFrame>
        <p:nvGraphicFramePr>
          <p:cNvPr id="53" name="Object 52"/>
          <p:cNvGraphicFramePr>
            <a:graphicFrameLocks noChangeAspect="1"/>
          </p:cNvGraphicFramePr>
          <p:nvPr>
            <p:extLst>
              <p:ext uri="{D42A27DB-BD31-4B8C-83A1-F6EECF244321}">
                <p14:modId xmlns:p14="http://schemas.microsoft.com/office/powerpoint/2010/main" val="3425315506"/>
              </p:ext>
            </p:extLst>
          </p:nvPr>
        </p:nvGraphicFramePr>
        <p:xfrm>
          <a:off x="2944813" y="1512888"/>
          <a:ext cx="1671637" cy="739775"/>
        </p:xfrm>
        <a:graphic>
          <a:graphicData uri="http://schemas.openxmlformats.org/presentationml/2006/ole">
            <mc:AlternateContent xmlns:mc="http://schemas.openxmlformats.org/markup-compatibility/2006">
              <mc:Choice xmlns:v="urn:schemas-microsoft-com:vml" Requires="v">
                <p:oleObj spid="_x0000_s1793874" name="Equation" r:id="rId5" imgW="889000" imgH="393700" progId="Equation.DSMT4">
                  <p:embed/>
                </p:oleObj>
              </mc:Choice>
              <mc:Fallback>
                <p:oleObj name="Equation" r:id="rId5" imgW="889000" imgH="393700" progId="Equation.DSMT4">
                  <p:embed/>
                  <p:pic>
                    <p:nvPicPr>
                      <p:cNvPr id="0" name=""/>
                      <p:cNvPicPr/>
                      <p:nvPr/>
                    </p:nvPicPr>
                    <p:blipFill>
                      <a:blip r:embed="rId6"/>
                      <a:stretch>
                        <a:fillRect/>
                      </a:stretch>
                    </p:blipFill>
                    <p:spPr>
                      <a:xfrm>
                        <a:off x="2944813" y="1512888"/>
                        <a:ext cx="1671637" cy="7397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44573475"/>
              </p:ext>
            </p:extLst>
          </p:nvPr>
        </p:nvGraphicFramePr>
        <p:xfrm>
          <a:off x="3819525" y="941388"/>
          <a:ext cx="341312" cy="341312"/>
        </p:xfrm>
        <a:graphic>
          <a:graphicData uri="http://schemas.openxmlformats.org/presentationml/2006/ole">
            <mc:AlternateContent xmlns:mc="http://schemas.openxmlformats.org/markup-compatibility/2006">
              <mc:Choice xmlns:v="urn:schemas-microsoft-com:vml" Requires="v">
                <p:oleObj spid="_x0000_s1793875" name="Equation" r:id="rId7" imgW="203200" imgH="203200" progId="Equation.DSMT4">
                  <p:embed/>
                </p:oleObj>
              </mc:Choice>
              <mc:Fallback>
                <p:oleObj name="Equation" r:id="rId7" imgW="203200" imgH="203200" progId="Equation.DSMT4">
                  <p:embed/>
                  <p:pic>
                    <p:nvPicPr>
                      <p:cNvPr id="0" name=""/>
                      <p:cNvPicPr/>
                      <p:nvPr/>
                    </p:nvPicPr>
                    <p:blipFill>
                      <a:blip r:embed="rId8"/>
                      <a:stretch>
                        <a:fillRect/>
                      </a:stretch>
                    </p:blipFill>
                    <p:spPr>
                      <a:xfrm>
                        <a:off x="3819525" y="941388"/>
                        <a:ext cx="341312" cy="34131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24691278"/>
              </p:ext>
            </p:extLst>
          </p:nvPr>
        </p:nvGraphicFramePr>
        <p:xfrm>
          <a:off x="3294063" y="1262749"/>
          <a:ext cx="363537" cy="341313"/>
        </p:xfrm>
        <a:graphic>
          <a:graphicData uri="http://schemas.openxmlformats.org/presentationml/2006/ole">
            <mc:AlternateContent xmlns:mc="http://schemas.openxmlformats.org/markup-compatibility/2006">
              <mc:Choice xmlns:v="urn:schemas-microsoft-com:vml" Requires="v">
                <p:oleObj spid="_x0000_s1793876" name="Equation" r:id="rId9" imgW="215900" imgH="203200" progId="Equation.DSMT4">
                  <p:embed/>
                </p:oleObj>
              </mc:Choice>
              <mc:Fallback>
                <p:oleObj name="Equation" r:id="rId9" imgW="215900" imgH="203200" progId="Equation.DSMT4">
                  <p:embed/>
                  <p:pic>
                    <p:nvPicPr>
                      <p:cNvPr id="0" name=""/>
                      <p:cNvPicPr/>
                      <p:nvPr/>
                    </p:nvPicPr>
                    <p:blipFill>
                      <a:blip r:embed="rId10"/>
                      <a:stretch>
                        <a:fillRect/>
                      </a:stretch>
                    </p:blipFill>
                    <p:spPr>
                      <a:xfrm>
                        <a:off x="3294063" y="1262749"/>
                        <a:ext cx="363537" cy="341313"/>
                      </a:xfrm>
                      <a:prstGeom prst="rect">
                        <a:avLst/>
                      </a:prstGeom>
                    </p:spPr>
                  </p:pic>
                </p:oleObj>
              </mc:Fallback>
            </mc:AlternateContent>
          </a:graphicData>
        </a:graphic>
      </p:graphicFrame>
      <p:sp>
        <p:nvSpPr>
          <p:cNvPr id="16" name="Text Box 9"/>
          <p:cNvSpPr txBox="1">
            <a:spLocks/>
          </p:cNvSpPr>
          <p:nvPr/>
        </p:nvSpPr>
        <p:spPr bwMode="auto">
          <a:xfrm>
            <a:off x="327184" y="2229809"/>
            <a:ext cx="8606296"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where </a:t>
            </a:r>
            <a:r>
              <a:rPr lang="en-US" sz="2000" dirty="0">
                <a:solidFill>
                  <a:srgbClr val="0000FF"/>
                </a:solidFill>
                <a:latin typeface="Times New Roman"/>
                <a:cs typeface="Times New Roman"/>
                <a:sym typeface="Gill Sans" charset="0"/>
              </a:rPr>
              <a:t>denominator</a:t>
            </a:r>
            <a:r>
              <a:rPr lang="en-US" sz="2000" dirty="0">
                <a:latin typeface="Times New Roman"/>
                <a:cs typeface="Times New Roman"/>
                <a:sym typeface="Gill Sans" charset="0"/>
              </a:rPr>
              <a:t> is the </a:t>
            </a:r>
            <a:r>
              <a:rPr lang="en-US" sz="2000" i="1" dirty="0">
                <a:solidFill>
                  <a:srgbClr val="0000FF"/>
                </a:solidFill>
                <a:latin typeface="Times New Roman"/>
                <a:cs typeface="Times New Roman"/>
                <a:sym typeface="Gill Sans" charset="0"/>
              </a:rPr>
              <a:t>square</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of the </a:t>
            </a:r>
            <a:r>
              <a:rPr lang="en-US" sz="2000" i="1" dirty="0">
                <a:solidFill>
                  <a:srgbClr val="0000FF"/>
                </a:solidFill>
                <a:latin typeface="Times New Roman"/>
                <a:cs typeface="Times New Roman"/>
                <a:sym typeface="Gill Sans" charset="0"/>
              </a:rPr>
              <a:t>distance</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between the </a:t>
            </a:r>
            <a:r>
              <a:rPr lang="en-US" sz="2000" i="1" dirty="0">
                <a:solidFill>
                  <a:srgbClr val="0000FF"/>
                </a:solidFill>
                <a:latin typeface="Times New Roman"/>
                <a:cs typeface="Times New Roman"/>
                <a:sym typeface="Gill Sans" charset="0"/>
              </a:rPr>
              <a:t>center of mass </a:t>
            </a:r>
            <a:r>
              <a:rPr lang="en-US" sz="2000" dirty="0">
                <a:latin typeface="Times New Roman"/>
                <a:cs typeface="Times New Roman"/>
                <a:sym typeface="Gill Sans" charset="0"/>
              </a:rPr>
              <a:t>of the two objects which, in this case, is </a:t>
            </a:r>
            <a:r>
              <a:rPr lang="en-US" sz="2000" dirty="0">
                <a:solidFill>
                  <a:srgbClr val="0000FF"/>
                </a:solidFill>
                <a:latin typeface="Times New Roman"/>
                <a:cs typeface="Times New Roman"/>
                <a:sym typeface="Gill Sans" charset="0"/>
              </a:rPr>
              <a:t>NOT the radius of the planet</a:t>
            </a:r>
            <a:r>
              <a:rPr lang="en-US" sz="2000" dirty="0">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sp>
        <p:nvSpPr>
          <p:cNvPr id="17" name="Text Box 9"/>
          <p:cNvSpPr txBox="1">
            <a:spLocks/>
          </p:cNvSpPr>
          <p:nvPr/>
        </p:nvSpPr>
        <p:spPr bwMode="auto">
          <a:xfrm>
            <a:off x="327184" y="3143012"/>
            <a:ext cx="3216116" cy="236988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Noting that </a:t>
            </a:r>
            <a:r>
              <a:rPr lang="en-US" sz="2000" dirty="0">
                <a:latin typeface="Times New Roman"/>
                <a:cs typeface="Times New Roman"/>
                <a:sym typeface="Gill Sans" charset="0"/>
              </a:rPr>
              <a:t>there is a preferred </a:t>
            </a:r>
            <a:r>
              <a:rPr lang="en-US" sz="2000" i="1" dirty="0">
                <a:solidFill>
                  <a:srgbClr val="0000FF"/>
                </a:solidFill>
                <a:latin typeface="Times New Roman"/>
                <a:cs typeface="Times New Roman"/>
                <a:sym typeface="Gill Sans" charset="0"/>
              </a:rPr>
              <a:t>F = 0 </a:t>
            </a:r>
            <a:r>
              <a:rPr lang="en-US" sz="2000" dirty="0">
                <a:latin typeface="Times New Roman"/>
                <a:cs typeface="Times New Roman"/>
                <a:sym typeface="Gill Sans" charset="0"/>
              </a:rPr>
              <a:t>point </a:t>
            </a:r>
            <a:r>
              <a:rPr lang="en-US" sz="2000" i="1" dirty="0">
                <a:solidFill>
                  <a:srgbClr val="0000FF"/>
                </a:solidFill>
                <a:latin typeface="Times New Roman"/>
                <a:cs typeface="Times New Roman"/>
                <a:sym typeface="Gill Sans" charset="0"/>
              </a:rPr>
              <a:t>at infinity</a:t>
            </a:r>
            <a:r>
              <a:rPr lang="en-US" sz="2000" dirty="0">
                <a:latin typeface="Times New Roman"/>
                <a:cs typeface="Times New Roman"/>
                <a:sym typeface="Gill Sans" charset="0"/>
              </a:rPr>
              <a:t>, which will be our </a:t>
            </a:r>
            <a:r>
              <a:rPr lang="en-US" sz="2000" i="1" dirty="0">
                <a:solidFill>
                  <a:srgbClr val="FF0000"/>
                </a:solidFill>
                <a:latin typeface="Times New Roman"/>
                <a:cs typeface="Times New Roman"/>
                <a:sym typeface="Gill Sans" charset="0"/>
              </a:rPr>
              <a:t>zero potential energy point</a:t>
            </a:r>
            <a:r>
              <a:rPr lang="en-US" sz="2000" dirty="0">
                <a:latin typeface="Times New Roman"/>
                <a:cs typeface="Times New Roman"/>
                <a:sym typeface="Gill Sans" charset="0"/>
              </a:rPr>
              <a:t>, the </a:t>
            </a:r>
            <a:r>
              <a:rPr lang="en-US" sz="2000" i="1" dirty="0">
                <a:solidFill>
                  <a:srgbClr val="0000FF"/>
                </a:solidFill>
                <a:latin typeface="Times New Roman"/>
                <a:cs typeface="Times New Roman"/>
                <a:sym typeface="Gill Sans" charset="0"/>
              </a:rPr>
              <a:t>potential energy function </a:t>
            </a:r>
            <a:r>
              <a:rPr lang="en-US" sz="2000" dirty="0">
                <a:solidFill>
                  <a:srgbClr val="0000FF"/>
                </a:solidFill>
                <a:latin typeface="Times New Roman"/>
                <a:cs typeface="Times New Roman"/>
                <a:sym typeface="Gill Sans" charset="0"/>
              </a:rPr>
              <a:t>for</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this</a:t>
            </a:r>
            <a:r>
              <a:rPr lang="en-US" sz="2000" dirty="0">
                <a:latin typeface="Times New Roman"/>
                <a:cs typeface="Times New Roman"/>
                <a:sym typeface="Gill Sans" charset="0"/>
              </a:rPr>
              <a:t> far-field gravitational </a:t>
            </a:r>
            <a:r>
              <a:rPr lang="en-US" sz="2000" dirty="0">
                <a:solidFill>
                  <a:srgbClr val="0000FF"/>
                </a:solidFill>
                <a:latin typeface="Times New Roman"/>
                <a:cs typeface="Times New Roman"/>
                <a:sym typeface="Gill Sans" charset="0"/>
              </a:rPr>
              <a:t>force</a:t>
            </a:r>
            <a:r>
              <a:rPr lang="en-US" sz="2000" dirty="0">
                <a:latin typeface="Times New Roman"/>
                <a:cs typeface="Times New Roman"/>
                <a:sym typeface="Gill Sans" charset="0"/>
              </a:rPr>
              <a:t> derives as: </a:t>
            </a:r>
            <a:endParaRPr lang="en-US" sz="2000" dirty="0">
              <a:solidFill>
                <a:srgbClr val="0000FF"/>
              </a:solidFill>
              <a:latin typeface="Times New Roman"/>
              <a:cs typeface="Times New Roman"/>
              <a:sym typeface="Gill Sans" charset="0"/>
            </a:endParaRPr>
          </a:p>
        </p:txBody>
      </p:sp>
      <p:grpSp>
        <p:nvGrpSpPr>
          <p:cNvPr id="15" name="Group 14"/>
          <p:cNvGrpSpPr/>
          <p:nvPr/>
        </p:nvGrpSpPr>
        <p:grpSpPr>
          <a:xfrm>
            <a:off x="5999163" y="561975"/>
            <a:ext cx="2652712" cy="1135063"/>
            <a:chOff x="5999163" y="561975"/>
            <a:chExt cx="2652712" cy="1135063"/>
          </a:xfrm>
        </p:grpSpPr>
        <p:sp>
          <p:nvSpPr>
            <p:cNvPr id="21" name="Oval 20"/>
            <p:cNvSpPr/>
            <p:nvPr/>
          </p:nvSpPr>
          <p:spPr>
            <a:xfrm>
              <a:off x="8175625" y="561975"/>
              <a:ext cx="184150" cy="18415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6153150" y="1095375"/>
              <a:ext cx="368300" cy="3683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Arrow Connector 22"/>
            <p:cNvCxnSpPr/>
            <p:nvPr/>
          </p:nvCxnSpPr>
          <p:spPr>
            <a:xfrm flipV="1">
              <a:off x="6324600" y="647700"/>
              <a:ext cx="1955800" cy="635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1155296635"/>
                </p:ext>
              </p:extLst>
            </p:nvPr>
          </p:nvGraphicFramePr>
          <p:xfrm>
            <a:off x="8359775" y="601663"/>
            <a:ext cx="292100" cy="288925"/>
          </p:xfrm>
          <a:graphic>
            <a:graphicData uri="http://schemas.openxmlformats.org/presentationml/2006/ole">
              <mc:AlternateContent xmlns:mc="http://schemas.openxmlformats.org/markup-compatibility/2006">
                <mc:Choice xmlns:v="urn:schemas-microsoft-com:vml" Requires="v">
                  <p:oleObj spid="_x0000_s1793877" name="Equation" r:id="rId11" imgW="203200" imgH="203200" progId="Equation.DSMT4">
                    <p:embed/>
                  </p:oleObj>
                </mc:Choice>
                <mc:Fallback>
                  <p:oleObj name="Equation" r:id="rId11" imgW="203200" imgH="203200" progId="Equation.DSMT4">
                    <p:embed/>
                    <p:pic>
                      <p:nvPicPr>
                        <p:cNvPr id="0" name=""/>
                        <p:cNvPicPr/>
                        <p:nvPr/>
                      </p:nvPicPr>
                      <p:blipFill>
                        <a:blip r:embed="rId12"/>
                        <a:stretch>
                          <a:fillRect/>
                        </a:stretch>
                      </p:blipFill>
                      <p:spPr>
                        <a:xfrm>
                          <a:off x="8359775" y="601663"/>
                          <a:ext cx="292100" cy="2889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211451116"/>
                </p:ext>
              </p:extLst>
            </p:nvPr>
          </p:nvGraphicFramePr>
          <p:xfrm>
            <a:off x="7181850" y="655638"/>
            <a:ext cx="146050" cy="180975"/>
          </p:xfrm>
          <a:graphic>
            <a:graphicData uri="http://schemas.openxmlformats.org/presentationml/2006/ole">
              <mc:AlternateContent xmlns:mc="http://schemas.openxmlformats.org/markup-compatibility/2006">
                <mc:Choice xmlns:v="urn:schemas-microsoft-com:vml" Requires="v">
                  <p:oleObj spid="_x0000_s1793878" name="Equation" r:id="rId13" imgW="101600" imgH="127000" progId="Equation.DSMT4">
                    <p:embed/>
                  </p:oleObj>
                </mc:Choice>
                <mc:Fallback>
                  <p:oleObj name="Equation" r:id="rId13" imgW="101600" imgH="127000" progId="Equation.DSMT4">
                    <p:embed/>
                    <p:pic>
                      <p:nvPicPr>
                        <p:cNvPr id="0" name=""/>
                        <p:cNvPicPr/>
                        <p:nvPr/>
                      </p:nvPicPr>
                      <p:blipFill>
                        <a:blip r:embed="rId14"/>
                        <a:stretch>
                          <a:fillRect/>
                        </a:stretch>
                      </p:blipFill>
                      <p:spPr>
                        <a:xfrm>
                          <a:off x="7181850" y="655638"/>
                          <a:ext cx="146050" cy="1809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90160161"/>
                </p:ext>
              </p:extLst>
            </p:nvPr>
          </p:nvGraphicFramePr>
          <p:xfrm>
            <a:off x="5999163" y="1408113"/>
            <a:ext cx="307975" cy="288925"/>
          </p:xfrm>
          <a:graphic>
            <a:graphicData uri="http://schemas.openxmlformats.org/presentationml/2006/ole">
              <mc:AlternateContent xmlns:mc="http://schemas.openxmlformats.org/markup-compatibility/2006">
                <mc:Choice xmlns:v="urn:schemas-microsoft-com:vml" Requires="v">
                  <p:oleObj spid="_x0000_s1793879" name="Equation" r:id="rId15" imgW="215900" imgH="203200" progId="Equation.DSMT4">
                    <p:embed/>
                  </p:oleObj>
                </mc:Choice>
                <mc:Fallback>
                  <p:oleObj name="Equation" r:id="rId15" imgW="215900" imgH="203200" progId="Equation.DSMT4">
                    <p:embed/>
                    <p:pic>
                      <p:nvPicPr>
                        <p:cNvPr id="0" name=""/>
                        <p:cNvPicPr/>
                        <p:nvPr/>
                      </p:nvPicPr>
                      <p:blipFill>
                        <a:blip r:embed="rId16"/>
                        <a:stretch>
                          <a:fillRect/>
                        </a:stretch>
                      </p:blipFill>
                      <p:spPr>
                        <a:xfrm>
                          <a:off x="5999163" y="1408113"/>
                          <a:ext cx="307975" cy="288925"/>
                        </a:xfrm>
                        <a:prstGeom prst="rect">
                          <a:avLst/>
                        </a:prstGeom>
                      </p:spPr>
                    </p:pic>
                  </p:oleObj>
                </mc:Fallback>
              </mc:AlternateContent>
            </a:graphicData>
          </a:graphic>
        </p:graphicFrame>
      </p:grpSp>
      <p:graphicFrame>
        <p:nvGraphicFramePr>
          <p:cNvPr id="27" name="Object 26"/>
          <p:cNvGraphicFramePr>
            <a:graphicFrameLocks noChangeAspect="1"/>
          </p:cNvGraphicFramePr>
          <p:nvPr>
            <p:extLst>
              <p:ext uri="{D42A27DB-BD31-4B8C-83A1-F6EECF244321}">
                <p14:modId xmlns:p14="http://schemas.microsoft.com/office/powerpoint/2010/main" val="3522459121"/>
              </p:ext>
            </p:extLst>
          </p:nvPr>
        </p:nvGraphicFramePr>
        <p:xfrm>
          <a:off x="3756025" y="3290888"/>
          <a:ext cx="5137150" cy="3336925"/>
        </p:xfrm>
        <a:graphic>
          <a:graphicData uri="http://schemas.openxmlformats.org/presentationml/2006/ole">
            <mc:AlternateContent xmlns:mc="http://schemas.openxmlformats.org/markup-compatibility/2006">
              <mc:Choice xmlns:v="urn:schemas-microsoft-com:vml" Requires="v">
                <p:oleObj spid="_x0000_s1793880" name="Equation" r:id="rId17" imgW="3175000" imgH="2082800" progId="Equation.DSMT4">
                  <p:embed/>
                </p:oleObj>
              </mc:Choice>
              <mc:Fallback>
                <p:oleObj name="Equation" r:id="rId17" imgW="3175000" imgH="2082800" progId="Equation.DSMT4">
                  <p:embed/>
                  <p:pic>
                    <p:nvPicPr>
                      <p:cNvPr id="0" name=""/>
                      <p:cNvPicPr/>
                      <p:nvPr/>
                    </p:nvPicPr>
                    <p:blipFill>
                      <a:blip r:embed="rId18"/>
                      <a:stretch>
                        <a:fillRect/>
                      </a:stretch>
                    </p:blipFill>
                    <p:spPr>
                      <a:xfrm>
                        <a:off x="3756025" y="3290888"/>
                        <a:ext cx="5137150" cy="3336925"/>
                      </a:xfrm>
                      <a:prstGeom prst="rect">
                        <a:avLst/>
                      </a:prstGeom>
                    </p:spPr>
                  </p:pic>
                </p:oleObj>
              </mc:Fallback>
            </mc:AlternateContent>
          </a:graphicData>
        </a:graphic>
      </p:graphicFrame>
      <p:cxnSp>
        <p:nvCxnSpPr>
          <p:cNvPr id="28" name="Straight Connector 27"/>
          <p:cNvCxnSpPr/>
          <p:nvPr/>
        </p:nvCxnSpPr>
        <p:spPr>
          <a:xfrm flipV="1">
            <a:off x="5303837" y="3787773"/>
            <a:ext cx="773113" cy="470694"/>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1673403366"/>
              </p:ext>
            </p:extLst>
          </p:nvPr>
        </p:nvGraphicFramePr>
        <p:xfrm>
          <a:off x="6083300" y="3597273"/>
          <a:ext cx="298450" cy="190500"/>
        </p:xfrm>
        <a:graphic>
          <a:graphicData uri="http://schemas.openxmlformats.org/presentationml/2006/ole">
            <mc:AlternateContent xmlns:mc="http://schemas.openxmlformats.org/markup-compatibility/2006">
              <mc:Choice xmlns:v="urn:schemas-microsoft-com:vml" Requires="v">
                <p:oleObj spid="_x0000_s1793881" name="Equation" r:id="rId19" imgW="241300" imgH="152400" progId="Equation.DSMT4">
                  <p:embed/>
                </p:oleObj>
              </mc:Choice>
              <mc:Fallback>
                <p:oleObj name="Equation" r:id="rId19" imgW="241300" imgH="152400" progId="Equation.DSMT4">
                  <p:embed/>
                  <p:pic>
                    <p:nvPicPr>
                      <p:cNvPr id="0" name=""/>
                      <p:cNvPicPr/>
                      <p:nvPr/>
                    </p:nvPicPr>
                    <p:blipFill>
                      <a:blip r:embed="rId20"/>
                      <a:stretch>
                        <a:fillRect/>
                      </a:stretch>
                    </p:blipFill>
                    <p:spPr>
                      <a:xfrm>
                        <a:off x="6083300" y="3597273"/>
                        <a:ext cx="298450" cy="190500"/>
                      </a:xfrm>
                      <a:prstGeom prst="rect">
                        <a:avLst/>
                      </a:prstGeom>
                    </p:spPr>
                  </p:pic>
                </p:oleObj>
              </mc:Fallback>
            </mc:AlternateContent>
          </a:graphicData>
        </a:graphic>
      </p:graphicFrame>
      <p:cxnSp>
        <p:nvCxnSpPr>
          <p:cNvPr id="20" name="Straight Connector 19"/>
          <p:cNvCxnSpPr/>
          <p:nvPr/>
        </p:nvCxnSpPr>
        <p:spPr>
          <a:xfrm flipV="1">
            <a:off x="7607300" y="4410075"/>
            <a:ext cx="849313" cy="446086"/>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1105376164"/>
              </p:ext>
            </p:extLst>
          </p:nvPr>
        </p:nvGraphicFramePr>
        <p:xfrm>
          <a:off x="8456613" y="4219575"/>
          <a:ext cx="234950" cy="190500"/>
        </p:xfrm>
        <a:graphic>
          <a:graphicData uri="http://schemas.openxmlformats.org/presentationml/2006/ole">
            <mc:AlternateContent xmlns:mc="http://schemas.openxmlformats.org/markup-compatibility/2006">
              <mc:Choice xmlns:v="urn:schemas-microsoft-com:vml" Requires="v">
                <p:oleObj spid="_x0000_s1793882" name="Equation" r:id="rId21" imgW="190500" imgH="152400" progId="Equation.DSMT4">
                  <p:embed/>
                </p:oleObj>
              </mc:Choice>
              <mc:Fallback>
                <p:oleObj name="Equation" r:id="rId21" imgW="190500" imgH="152400" progId="Equation.DSMT4">
                  <p:embed/>
                  <p:pic>
                    <p:nvPicPr>
                      <p:cNvPr id="0" name=""/>
                      <p:cNvPicPr/>
                      <p:nvPr/>
                    </p:nvPicPr>
                    <p:blipFill>
                      <a:blip r:embed="rId22"/>
                      <a:stretch>
                        <a:fillRect/>
                      </a:stretch>
                    </p:blipFill>
                    <p:spPr>
                      <a:xfrm>
                        <a:off x="8456613" y="4219575"/>
                        <a:ext cx="234950" cy="190500"/>
                      </a:xfrm>
                      <a:prstGeom prst="rect">
                        <a:avLst/>
                      </a:prstGeom>
                    </p:spPr>
                  </p:pic>
                </p:oleObj>
              </mc:Fallback>
            </mc:AlternateContent>
          </a:graphicData>
        </a:graphic>
      </p:graphicFrame>
      <p:cxnSp>
        <p:nvCxnSpPr>
          <p:cNvPr id="31" name="Straight Connector 30"/>
          <p:cNvCxnSpPr/>
          <p:nvPr/>
        </p:nvCxnSpPr>
        <p:spPr>
          <a:xfrm flipV="1">
            <a:off x="7181850" y="5422900"/>
            <a:ext cx="755650" cy="55433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256041995"/>
              </p:ext>
            </p:extLst>
          </p:nvPr>
        </p:nvGraphicFramePr>
        <p:xfrm>
          <a:off x="7975600" y="5232400"/>
          <a:ext cx="157163" cy="190500"/>
        </p:xfrm>
        <a:graphic>
          <a:graphicData uri="http://schemas.openxmlformats.org/presentationml/2006/ole">
            <mc:AlternateContent xmlns:mc="http://schemas.openxmlformats.org/markup-compatibility/2006">
              <mc:Choice xmlns:v="urn:schemas-microsoft-com:vml" Requires="v">
                <p:oleObj spid="_x0000_s1793883" name="Equation" r:id="rId23" imgW="127000" imgH="152400" progId="Equation.DSMT4">
                  <p:embed/>
                </p:oleObj>
              </mc:Choice>
              <mc:Fallback>
                <p:oleObj name="Equation" r:id="rId23" imgW="127000" imgH="152400" progId="Equation.DSMT4">
                  <p:embed/>
                  <p:pic>
                    <p:nvPicPr>
                      <p:cNvPr id="0" name=""/>
                      <p:cNvPicPr/>
                      <p:nvPr/>
                    </p:nvPicPr>
                    <p:blipFill>
                      <a:blip r:embed="rId24"/>
                      <a:stretch>
                        <a:fillRect/>
                      </a:stretch>
                    </p:blipFill>
                    <p:spPr>
                      <a:xfrm>
                        <a:off x="7975600" y="5232400"/>
                        <a:ext cx="157163" cy="190500"/>
                      </a:xfrm>
                      <a:prstGeom prst="rect">
                        <a:avLst/>
                      </a:prstGeom>
                    </p:spPr>
                  </p:pic>
                </p:oleObj>
              </mc:Fallback>
            </mc:AlternateContent>
          </a:graphicData>
        </a:graphic>
      </p:graphicFrame>
    </p:spTree>
    <p:extLst>
      <p:ext uri="{BB962C8B-B14F-4D97-AF65-F5344CB8AC3E}">
        <p14:creationId xmlns:p14="http://schemas.microsoft.com/office/powerpoint/2010/main" val="1164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par>
                                <p:cTn id="18" presetID="9"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par>
                                <p:cTn id="21" presetID="9"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par>
                                <p:cTn id="24" presetID="9"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par>
                                <p:cTn id="33" presetID="9"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extLst>
              <p:ext uri="{D42A27DB-BD31-4B8C-83A1-F6EECF244321}">
                <p14:modId xmlns:p14="http://schemas.microsoft.com/office/powerpoint/2010/main" val="2760101399"/>
              </p:ext>
            </p:extLst>
          </p:nvPr>
        </p:nvGraphicFramePr>
        <p:xfrm>
          <a:off x="1168400" y="3022600"/>
          <a:ext cx="6969125" cy="3263900"/>
        </p:xfrm>
        <a:graphic>
          <a:graphicData uri="http://schemas.openxmlformats.org/presentationml/2006/ole">
            <mc:AlternateContent xmlns:mc="http://schemas.openxmlformats.org/markup-compatibility/2006">
              <mc:Choice xmlns:v="urn:schemas-microsoft-com:vml" Requires="v">
                <p:oleObj spid="_x0000_s1796426" name="Equation" r:id="rId4" imgW="4064000" imgH="1905000" progId="Equation.DSMT4">
                  <p:embed/>
                </p:oleObj>
              </mc:Choice>
              <mc:Fallback>
                <p:oleObj name="Equation" r:id="rId4" imgW="4064000" imgH="1905000" progId="Equation.DSMT4">
                  <p:embed/>
                  <p:pic>
                    <p:nvPicPr>
                      <p:cNvPr id="0" name=""/>
                      <p:cNvPicPr/>
                      <p:nvPr/>
                    </p:nvPicPr>
                    <p:blipFill>
                      <a:blip r:embed="rId5"/>
                      <a:stretch>
                        <a:fillRect/>
                      </a:stretch>
                    </p:blipFill>
                    <p:spPr>
                      <a:xfrm>
                        <a:off x="1168400" y="3022600"/>
                        <a:ext cx="6969125" cy="3263900"/>
                      </a:xfrm>
                      <a:prstGeom prst="rect">
                        <a:avLst/>
                      </a:prstGeom>
                    </p:spPr>
                  </p:pic>
                </p:oleObj>
              </mc:Fallback>
            </mc:AlternateContent>
          </a:graphicData>
        </a:graphic>
      </p:graphicFrame>
      <p:sp>
        <p:nvSpPr>
          <p:cNvPr id="47" name="Text Box 9"/>
          <p:cNvSpPr txBox="1">
            <a:spLocks/>
          </p:cNvSpPr>
          <p:nvPr/>
        </p:nvSpPr>
        <p:spPr bwMode="auto">
          <a:xfrm>
            <a:off x="572953" y="1478630"/>
            <a:ext cx="8342447" cy="1323439"/>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This is an </a:t>
            </a:r>
            <a:r>
              <a:rPr lang="en-US" sz="2000" dirty="0">
                <a:latin typeface="Times New Roman"/>
                <a:cs typeface="Times New Roman"/>
                <a:sym typeface="Gill Sans" charset="0"/>
              </a:rPr>
              <a:t>energy problem.  Realizing that for an object to </a:t>
            </a:r>
            <a:r>
              <a:rPr lang="en-US" sz="2000" dirty="0">
                <a:solidFill>
                  <a:srgbClr val="0000FF"/>
                </a:solidFill>
                <a:latin typeface="Times New Roman"/>
                <a:cs typeface="Times New Roman"/>
                <a:sym typeface="Gill Sans" charset="0"/>
              </a:rPr>
              <a:t>become completely free of the earth</a:t>
            </a:r>
            <a:r>
              <a:rPr lang="en-US" sz="2000" dirty="0">
                <a:latin typeface="Times New Roman"/>
                <a:cs typeface="Times New Roman"/>
                <a:sym typeface="Gill Sans" charset="0"/>
              </a:rPr>
              <a:t>, it </a:t>
            </a:r>
            <a:r>
              <a:rPr lang="en-US" sz="2000" dirty="0">
                <a:solidFill>
                  <a:srgbClr val="FF0000"/>
                </a:solidFill>
                <a:latin typeface="Times New Roman"/>
                <a:cs typeface="Times New Roman"/>
                <a:sym typeface="Gill Sans" charset="0"/>
              </a:rPr>
              <a:t>must move to infinity</a:t>
            </a:r>
            <a:r>
              <a:rPr lang="en-US" sz="2000" dirty="0">
                <a:latin typeface="Times New Roman"/>
                <a:cs typeface="Times New Roman"/>
                <a:sym typeface="Gill Sans" charset="0"/>
              </a:rPr>
              <a:t>, and remembering that the </a:t>
            </a:r>
            <a:r>
              <a:rPr lang="en-US" sz="2000" dirty="0">
                <a:solidFill>
                  <a:srgbClr val="0000FF"/>
                </a:solidFill>
                <a:latin typeface="Times New Roman"/>
                <a:cs typeface="Times New Roman"/>
                <a:sym typeface="Gill Sans" charset="0"/>
              </a:rPr>
              <a:t>gravitational potential energy </a:t>
            </a:r>
            <a:r>
              <a:rPr lang="en-US" sz="2000" dirty="0">
                <a:solidFill>
                  <a:srgbClr val="008000"/>
                </a:solidFill>
                <a:latin typeface="Times New Roman"/>
                <a:cs typeface="Times New Roman"/>
                <a:sym typeface="Gill Sans" charset="0"/>
              </a:rPr>
              <a:t>for far-field situations</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is</a:t>
            </a:r>
            <a:r>
              <a:rPr lang="en-US" sz="2000" dirty="0">
                <a:solidFill>
                  <a:srgbClr val="0000FF"/>
                </a:solidFill>
                <a:latin typeface="Times New Roman"/>
                <a:cs typeface="Times New Roman"/>
                <a:sym typeface="Gill Sans" charset="0"/>
              </a:rPr>
              <a:t> </a:t>
            </a:r>
            <a:r>
              <a:rPr lang="en-US" sz="2000" i="1" dirty="0">
                <a:solidFill>
                  <a:srgbClr val="0000FF"/>
                </a:solidFill>
                <a:latin typeface="Times New Roman"/>
                <a:cs typeface="Times New Roman"/>
                <a:sym typeface="Gill Sans" charset="0"/>
              </a:rPr>
              <a:t>not zero </a:t>
            </a:r>
            <a:r>
              <a:rPr lang="en-US" sz="2000" dirty="0">
                <a:latin typeface="Times New Roman"/>
                <a:cs typeface="Times New Roman"/>
                <a:sym typeface="Gill Sans" charset="0"/>
              </a:rPr>
              <a:t>at the </a:t>
            </a:r>
            <a:r>
              <a:rPr lang="en-US" sz="2000" dirty="0">
                <a:solidFill>
                  <a:srgbClr val="0000FF"/>
                </a:solidFill>
                <a:latin typeface="Times New Roman"/>
                <a:cs typeface="Times New Roman"/>
                <a:sym typeface="Gill Sans" charset="0"/>
              </a:rPr>
              <a:t>earth’s surface</a:t>
            </a:r>
            <a:r>
              <a:rPr lang="en-US" sz="2000" dirty="0">
                <a:latin typeface="Times New Roman"/>
                <a:cs typeface="Times New Roman"/>
                <a:sym typeface="Gill Sans" charset="0"/>
              </a:rPr>
              <a:t>, </a:t>
            </a:r>
            <a:r>
              <a:rPr lang="en-US" sz="2000" i="1" dirty="0">
                <a:latin typeface="Times New Roman"/>
                <a:cs typeface="Times New Roman"/>
                <a:sym typeface="Gill Sans" charset="0"/>
              </a:rPr>
              <a:t>conservation of energy </a:t>
            </a:r>
            <a:r>
              <a:rPr lang="en-US" sz="2000" dirty="0">
                <a:latin typeface="Times New Roman"/>
                <a:cs typeface="Times New Roman"/>
                <a:sym typeface="Gill Sans" charset="0"/>
              </a:rPr>
              <a:t>yields:</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18.)</a:t>
            </a:r>
          </a:p>
        </p:txBody>
      </p:sp>
      <p:sp>
        <p:nvSpPr>
          <p:cNvPr id="41" name="Text Box 9"/>
          <p:cNvSpPr txBox="1">
            <a:spLocks/>
          </p:cNvSpPr>
          <p:nvPr/>
        </p:nvSpPr>
        <p:spPr bwMode="auto">
          <a:xfrm>
            <a:off x="245982" y="273085"/>
            <a:ext cx="5456317" cy="1138773"/>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4: </a:t>
            </a:r>
            <a:r>
              <a:rPr lang="en-US" sz="2000" dirty="0">
                <a:latin typeface="Times New Roman"/>
                <a:cs typeface="Times New Roman"/>
                <a:sym typeface="Gill Sans" charset="0"/>
              </a:rPr>
              <a:t>Derive an expression for the </a:t>
            </a:r>
            <a:r>
              <a:rPr lang="en-US" sz="2000" i="1" dirty="0">
                <a:solidFill>
                  <a:srgbClr val="0000FF"/>
                </a:solidFill>
                <a:latin typeface="Times New Roman"/>
                <a:cs typeface="Times New Roman"/>
                <a:sym typeface="Gill Sans" charset="0"/>
              </a:rPr>
              <a:t>escape velocity </a:t>
            </a:r>
            <a:r>
              <a:rPr lang="en-US" sz="2000" dirty="0">
                <a:latin typeface="Times New Roman"/>
                <a:cs typeface="Times New Roman"/>
                <a:sym typeface="Gill Sans" charset="0"/>
              </a:rPr>
              <a:t>required for a mass to free itself from the earth’s gravitational field.</a:t>
            </a:r>
          </a:p>
        </p:txBody>
      </p:sp>
      <p:graphicFrame>
        <p:nvGraphicFramePr>
          <p:cNvPr id="30" name="Object 29"/>
          <p:cNvGraphicFramePr>
            <a:graphicFrameLocks noChangeAspect="1"/>
          </p:cNvGraphicFramePr>
          <p:nvPr>
            <p:extLst>
              <p:ext uri="{D42A27DB-BD31-4B8C-83A1-F6EECF244321}">
                <p14:modId xmlns:p14="http://schemas.microsoft.com/office/powerpoint/2010/main" val="1938374104"/>
              </p:ext>
            </p:extLst>
          </p:nvPr>
        </p:nvGraphicFramePr>
        <p:xfrm>
          <a:off x="5937122" y="986505"/>
          <a:ext cx="1251078" cy="228598"/>
        </p:xfrm>
        <a:graphic>
          <a:graphicData uri="http://schemas.openxmlformats.org/presentationml/2006/ole">
            <mc:AlternateContent xmlns:mc="http://schemas.openxmlformats.org/markup-compatibility/2006">
              <mc:Choice xmlns:v="urn:schemas-microsoft-com:vml" Requires="v">
                <p:oleObj spid="_x0000_s1796427" name="Equation" r:id="rId7" imgW="901700" imgH="165100" progId="Equation.DSMT4">
                  <p:embed/>
                </p:oleObj>
              </mc:Choice>
              <mc:Fallback>
                <p:oleObj name="Equation" r:id="rId7" imgW="901700" imgH="165100" progId="Equation.DSMT4">
                  <p:embed/>
                  <p:pic>
                    <p:nvPicPr>
                      <p:cNvPr id="0" name=""/>
                      <p:cNvPicPr/>
                      <p:nvPr/>
                    </p:nvPicPr>
                    <p:blipFill>
                      <a:blip r:embed="rId8"/>
                      <a:stretch>
                        <a:fillRect/>
                      </a:stretch>
                    </p:blipFill>
                    <p:spPr>
                      <a:xfrm>
                        <a:off x="5937122" y="986505"/>
                        <a:ext cx="1251078" cy="22859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68959526"/>
              </p:ext>
            </p:extLst>
          </p:nvPr>
        </p:nvGraphicFramePr>
        <p:xfrm>
          <a:off x="7927975" y="488950"/>
          <a:ext cx="628650" cy="403225"/>
        </p:xfrm>
        <a:graphic>
          <a:graphicData uri="http://schemas.openxmlformats.org/presentationml/2006/ole">
            <mc:AlternateContent xmlns:mc="http://schemas.openxmlformats.org/markup-compatibility/2006">
              <mc:Choice xmlns:v="urn:schemas-microsoft-com:vml" Requires="v">
                <p:oleObj spid="_x0000_s1796428" name="Equation" r:id="rId9" imgW="355600" imgH="228600" progId="Equation.DSMT4">
                  <p:embed/>
                </p:oleObj>
              </mc:Choice>
              <mc:Fallback>
                <p:oleObj name="Equation" r:id="rId9" imgW="355600" imgH="228600" progId="Equation.DSMT4">
                  <p:embed/>
                  <p:pic>
                    <p:nvPicPr>
                      <p:cNvPr id="0" name=""/>
                      <p:cNvPicPr/>
                      <p:nvPr/>
                    </p:nvPicPr>
                    <p:blipFill>
                      <a:blip r:embed="rId10"/>
                      <a:stretch>
                        <a:fillRect/>
                      </a:stretch>
                    </p:blipFill>
                    <p:spPr>
                      <a:xfrm>
                        <a:off x="7927975" y="488950"/>
                        <a:ext cx="628650" cy="403225"/>
                      </a:xfrm>
                      <a:prstGeom prst="rect">
                        <a:avLst/>
                      </a:prstGeom>
                    </p:spPr>
                  </p:pic>
                </p:oleObj>
              </mc:Fallback>
            </mc:AlternateContent>
          </a:graphicData>
        </a:graphic>
      </p:graphicFrame>
      <p:cxnSp>
        <p:nvCxnSpPr>
          <p:cNvPr id="10" name="Straight Arrow Connector 9"/>
          <p:cNvCxnSpPr/>
          <p:nvPr/>
        </p:nvCxnSpPr>
        <p:spPr>
          <a:xfrm flipV="1">
            <a:off x="7862884" y="511175"/>
            <a:ext cx="0" cy="40855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368425" y="3670300"/>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Freeform 1"/>
          <p:cNvSpPr/>
          <p:nvPr/>
        </p:nvSpPr>
        <p:spPr>
          <a:xfrm>
            <a:off x="6400800" y="930122"/>
            <a:ext cx="2514600" cy="50953"/>
          </a:xfrm>
          <a:custGeom>
            <a:avLst/>
            <a:gdLst>
              <a:gd name="connsiteX0" fmla="*/ 0 w 2514600"/>
              <a:gd name="connsiteY0" fmla="*/ 38253 h 50953"/>
              <a:gd name="connsiteX1" fmla="*/ 1257300 w 2514600"/>
              <a:gd name="connsiteY1" fmla="*/ 153 h 50953"/>
              <a:gd name="connsiteX2" fmla="*/ 2514600 w 2514600"/>
              <a:gd name="connsiteY2" fmla="*/ 50953 h 50953"/>
            </a:gdLst>
            <a:ahLst/>
            <a:cxnLst>
              <a:cxn ang="0">
                <a:pos x="connsiteX0" y="connsiteY0"/>
              </a:cxn>
              <a:cxn ang="0">
                <a:pos x="connsiteX1" y="connsiteY1"/>
              </a:cxn>
              <a:cxn ang="0">
                <a:pos x="connsiteX2" y="connsiteY2"/>
              </a:cxn>
            </a:cxnLst>
            <a:rect l="l" t="t" r="r" b="b"/>
            <a:pathLst>
              <a:path w="2514600" h="50953">
                <a:moveTo>
                  <a:pt x="0" y="38253"/>
                </a:moveTo>
                <a:cubicBezTo>
                  <a:pt x="419100" y="18144"/>
                  <a:pt x="838200" y="-1964"/>
                  <a:pt x="1257300" y="153"/>
                </a:cubicBezTo>
                <a:cubicBezTo>
                  <a:pt x="1676400" y="2270"/>
                  <a:pt x="2514600" y="50953"/>
                  <a:pt x="2514600" y="50953"/>
                </a:cubicBezTo>
              </a:path>
            </a:pathLst>
          </a:cu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3301112" y="3470708"/>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235700" y="3470708"/>
            <a:ext cx="1395762" cy="8813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2130476554"/>
              </p:ext>
            </p:extLst>
          </p:nvPr>
        </p:nvGraphicFramePr>
        <p:xfrm>
          <a:off x="7680321" y="3292908"/>
          <a:ext cx="157163" cy="190500"/>
        </p:xfrm>
        <a:graphic>
          <a:graphicData uri="http://schemas.openxmlformats.org/presentationml/2006/ole">
            <mc:AlternateContent xmlns:mc="http://schemas.openxmlformats.org/markup-compatibility/2006">
              <mc:Choice xmlns:v="urn:schemas-microsoft-com:vml" Requires="v">
                <p:oleObj spid="_x0000_s1796429" name="Equation" r:id="rId11" imgW="127000" imgH="152400" progId="Equation.DSMT4">
                  <p:embed/>
                </p:oleObj>
              </mc:Choice>
              <mc:Fallback>
                <p:oleObj name="Equation" r:id="rId11" imgW="127000" imgH="152400" progId="Equation.DSMT4">
                  <p:embed/>
                  <p:pic>
                    <p:nvPicPr>
                      <p:cNvPr id="0" name=""/>
                      <p:cNvPicPr/>
                      <p:nvPr/>
                    </p:nvPicPr>
                    <p:blipFill>
                      <a:blip r:embed="rId12"/>
                      <a:stretch>
                        <a:fillRect/>
                      </a:stretch>
                    </p:blipFill>
                    <p:spPr>
                      <a:xfrm>
                        <a:off x="7680321" y="3292908"/>
                        <a:ext cx="157163" cy="190500"/>
                      </a:xfrm>
                      <a:prstGeom prst="rect">
                        <a:avLst/>
                      </a:prstGeom>
                    </p:spPr>
                  </p:pic>
                </p:oleObj>
              </mc:Fallback>
            </mc:AlternateContent>
          </a:graphicData>
        </a:graphic>
      </p:graphicFrame>
    </p:spTree>
    <p:extLst>
      <p:ext uri="{BB962C8B-B14F-4D97-AF65-F5344CB8AC3E}">
        <p14:creationId xmlns:p14="http://schemas.microsoft.com/office/powerpoint/2010/main" val="24915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par>
                                <p:cTn id="13" presetID="9"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dissolve">
                                      <p:cBhvr>
                                        <p:cTn id="15" dur="500"/>
                                        <p:tgtEl>
                                          <p:spTgt spid="49"/>
                                        </p:tgtEl>
                                      </p:cBhvr>
                                    </p:animEffect>
                                  </p:childTnLst>
                                </p:cTn>
                              </p:par>
                              <p:par>
                                <p:cTn id="16" presetID="9"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par>
                                <p:cTn id="19" presetID="9"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dissolve">
                                      <p:cBhvr>
                                        <p:cTn id="21" dur="500"/>
                                        <p:tgtEl>
                                          <p:spTgt spid="50"/>
                                        </p:tgtEl>
                                      </p:cBhvr>
                                    </p:animEffect>
                                  </p:childTnLst>
                                </p:cTn>
                              </p:par>
                              <p:par>
                                <p:cTn id="22" presetID="9"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dissolv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extLst>
              <p:ext uri="{D42A27DB-BD31-4B8C-83A1-F6EECF244321}">
                <p14:modId xmlns:p14="http://schemas.microsoft.com/office/powerpoint/2010/main" val="271974605"/>
              </p:ext>
            </p:extLst>
          </p:nvPr>
        </p:nvGraphicFramePr>
        <p:xfrm>
          <a:off x="521493" y="2299147"/>
          <a:ext cx="8278413" cy="2704653"/>
        </p:xfrm>
        <a:graphic>
          <a:graphicData uri="http://schemas.openxmlformats.org/presentationml/2006/ole">
            <mc:AlternateContent xmlns:mc="http://schemas.openxmlformats.org/markup-compatibility/2006">
              <mc:Choice xmlns:v="urn:schemas-microsoft-com:vml" Requires="v">
                <p:oleObj spid="_x0000_s1797346" name="Equation" r:id="rId4" imgW="6057900" imgH="1981200" progId="Equation.DSMT4">
                  <p:embed/>
                </p:oleObj>
              </mc:Choice>
              <mc:Fallback>
                <p:oleObj name="Equation" r:id="rId4" imgW="6057900" imgH="1981200" progId="Equation.DSMT4">
                  <p:embed/>
                  <p:pic>
                    <p:nvPicPr>
                      <p:cNvPr id="0" name=""/>
                      <p:cNvPicPr/>
                      <p:nvPr/>
                    </p:nvPicPr>
                    <p:blipFill>
                      <a:blip r:embed="rId5"/>
                      <a:stretch>
                        <a:fillRect/>
                      </a:stretch>
                    </p:blipFill>
                    <p:spPr>
                      <a:xfrm>
                        <a:off x="521493" y="2299147"/>
                        <a:ext cx="8278413" cy="2704653"/>
                      </a:xfrm>
                      <a:prstGeom prst="rect">
                        <a:avLst/>
                      </a:prstGeom>
                    </p:spPr>
                  </p:pic>
                </p:oleObj>
              </mc:Fallback>
            </mc:AlternateContent>
          </a:graphicData>
        </a:graphic>
      </p:graphicFrame>
      <p:sp>
        <p:nvSpPr>
          <p:cNvPr id="47" name="Text Box 9"/>
          <p:cNvSpPr txBox="1">
            <a:spLocks/>
          </p:cNvSpPr>
          <p:nvPr/>
        </p:nvSpPr>
        <p:spPr bwMode="auto">
          <a:xfrm>
            <a:off x="572953" y="1677199"/>
            <a:ext cx="8342447" cy="400110"/>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Again, </a:t>
            </a:r>
            <a:r>
              <a:rPr lang="en-US" sz="2000" dirty="0">
                <a:latin typeface="Times New Roman"/>
                <a:cs typeface="Times New Roman"/>
                <a:sym typeface="Gill Sans" charset="0"/>
              </a:rPr>
              <a:t>a classic </a:t>
            </a:r>
            <a:r>
              <a:rPr lang="en-US" sz="2000" i="1" dirty="0">
                <a:solidFill>
                  <a:srgbClr val="0000FF"/>
                </a:solidFill>
                <a:latin typeface="Times New Roman"/>
                <a:cs typeface="Times New Roman"/>
                <a:sym typeface="Gill Sans" charset="0"/>
              </a:rPr>
              <a:t>conservation of energy </a:t>
            </a:r>
            <a:r>
              <a:rPr lang="en-US" sz="2000" dirty="0">
                <a:latin typeface="Times New Roman"/>
                <a:cs typeface="Times New Roman"/>
                <a:sym typeface="Gill Sans" charset="0"/>
              </a:rPr>
              <a:t>problem.  </a:t>
            </a: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19.)</a:t>
            </a:r>
          </a:p>
        </p:txBody>
      </p:sp>
      <p:sp>
        <p:nvSpPr>
          <p:cNvPr id="41" name="Text Box 9"/>
          <p:cNvSpPr txBox="1">
            <a:spLocks/>
          </p:cNvSpPr>
          <p:nvPr/>
        </p:nvSpPr>
        <p:spPr bwMode="auto">
          <a:xfrm>
            <a:off x="245982" y="273085"/>
            <a:ext cx="5456317" cy="1446550"/>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5: </a:t>
            </a:r>
            <a:r>
              <a:rPr lang="en-US" sz="2000" dirty="0">
                <a:latin typeface="Times New Roman"/>
                <a:cs typeface="Times New Roman"/>
                <a:sym typeface="Gill Sans" charset="0"/>
              </a:rPr>
              <a:t>An apple is released from a height of </a:t>
            </a:r>
            <a:r>
              <a:rPr lang="en-US" sz="2000" dirty="0">
                <a:solidFill>
                  <a:srgbClr val="FF6600"/>
                </a:solidFill>
                <a:latin typeface="Times New Roman"/>
                <a:cs typeface="Times New Roman"/>
                <a:sym typeface="Gill Sans" charset="0"/>
              </a:rPr>
              <a:t>10,000 meters </a:t>
            </a:r>
            <a:r>
              <a:rPr lang="en-US" sz="2000" dirty="0">
                <a:latin typeface="Times New Roman"/>
                <a:cs typeface="Times New Roman"/>
                <a:sym typeface="Gill Sans" charset="0"/>
              </a:rPr>
              <a:t>above the earth’s surface.  </a:t>
            </a:r>
            <a:r>
              <a:rPr lang="en-US" sz="2000" dirty="0">
                <a:solidFill>
                  <a:srgbClr val="0000FF"/>
                </a:solidFill>
                <a:latin typeface="Times New Roman"/>
                <a:cs typeface="Times New Roman"/>
                <a:sym typeface="Gill Sans" charset="0"/>
              </a:rPr>
              <a:t>How fast </a:t>
            </a:r>
            <a:r>
              <a:rPr lang="en-US" sz="2000" dirty="0">
                <a:latin typeface="Times New Roman"/>
                <a:cs typeface="Times New Roman"/>
                <a:sym typeface="Gill Sans" charset="0"/>
              </a:rPr>
              <a:t>is it moving </a:t>
            </a:r>
            <a:r>
              <a:rPr lang="en-US" sz="2000" dirty="0">
                <a:solidFill>
                  <a:srgbClr val="0000FF"/>
                </a:solidFill>
                <a:latin typeface="Times New Roman"/>
                <a:cs typeface="Times New Roman"/>
                <a:sym typeface="Gill Sans" charset="0"/>
              </a:rPr>
              <a:t>just before it hits the earth</a:t>
            </a:r>
            <a:r>
              <a:rPr lang="en-US" sz="2000" dirty="0">
                <a:latin typeface="Times New Roman"/>
                <a:cs typeface="Times New Roman"/>
                <a:sym typeface="Gill Sans" charset="0"/>
              </a:rPr>
              <a:t>, </a:t>
            </a:r>
            <a:r>
              <a:rPr lang="en-US" sz="2000" dirty="0">
                <a:solidFill>
                  <a:srgbClr val="008000"/>
                </a:solidFill>
                <a:latin typeface="Times New Roman"/>
                <a:cs typeface="Times New Roman"/>
                <a:sym typeface="Gill Sans" charset="0"/>
              </a:rPr>
              <a:t>assuming no air friction</a:t>
            </a:r>
            <a:r>
              <a:rPr lang="en-US" sz="2000" dirty="0">
                <a:latin typeface="Times New Roman"/>
                <a:cs typeface="Times New Roman"/>
                <a:sym typeface="Gill Sans" charset="0"/>
              </a:rPr>
              <a:t>.</a:t>
            </a:r>
          </a:p>
        </p:txBody>
      </p:sp>
      <p:graphicFrame>
        <p:nvGraphicFramePr>
          <p:cNvPr id="30" name="Object 29"/>
          <p:cNvGraphicFramePr>
            <a:graphicFrameLocks noChangeAspect="1"/>
          </p:cNvGraphicFramePr>
          <p:nvPr>
            <p:extLst>
              <p:ext uri="{D42A27DB-BD31-4B8C-83A1-F6EECF244321}">
                <p14:modId xmlns:p14="http://schemas.microsoft.com/office/powerpoint/2010/main" val="904818563"/>
              </p:ext>
            </p:extLst>
          </p:nvPr>
        </p:nvGraphicFramePr>
        <p:xfrm>
          <a:off x="5937122" y="986505"/>
          <a:ext cx="1251078" cy="228598"/>
        </p:xfrm>
        <a:graphic>
          <a:graphicData uri="http://schemas.openxmlformats.org/presentationml/2006/ole">
            <mc:AlternateContent xmlns:mc="http://schemas.openxmlformats.org/markup-compatibility/2006">
              <mc:Choice xmlns:v="urn:schemas-microsoft-com:vml" Requires="v">
                <p:oleObj spid="_x0000_s1797347" name="Equation" r:id="rId7" imgW="901700" imgH="165100" progId="Equation.DSMT4">
                  <p:embed/>
                </p:oleObj>
              </mc:Choice>
              <mc:Fallback>
                <p:oleObj name="Equation" r:id="rId7" imgW="901700" imgH="165100" progId="Equation.DSMT4">
                  <p:embed/>
                  <p:pic>
                    <p:nvPicPr>
                      <p:cNvPr id="0" name=""/>
                      <p:cNvPicPr/>
                      <p:nvPr/>
                    </p:nvPicPr>
                    <p:blipFill>
                      <a:blip r:embed="rId8"/>
                      <a:stretch>
                        <a:fillRect/>
                      </a:stretch>
                    </p:blipFill>
                    <p:spPr>
                      <a:xfrm>
                        <a:off x="5937122" y="986505"/>
                        <a:ext cx="1251078" cy="22859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200763721"/>
              </p:ext>
            </p:extLst>
          </p:nvPr>
        </p:nvGraphicFramePr>
        <p:xfrm>
          <a:off x="7874000" y="579917"/>
          <a:ext cx="203200" cy="223838"/>
        </p:xfrm>
        <a:graphic>
          <a:graphicData uri="http://schemas.openxmlformats.org/presentationml/2006/ole">
            <mc:AlternateContent xmlns:mc="http://schemas.openxmlformats.org/markup-compatibility/2006">
              <mc:Choice xmlns:v="urn:schemas-microsoft-com:vml" Requires="v">
                <p:oleObj spid="_x0000_s1797348" name="Equation" r:id="rId9" imgW="114300" imgH="127000" progId="Equation.DSMT4">
                  <p:embed/>
                </p:oleObj>
              </mc:Choice>
              <mc:Fallback>
                <p:oleObj name="Equation" r:id="rId9" imgW="114300" imgH="127000" progId="Equation.DSMT4">
                  <p:embed/>
                  <p:pic>
                    <p:nvPicPr>
                      <p:cNvPr id="0" name=""/>
                      <p:cNvPicPr/>
                      <p:nvPr/>
                    </p:nvPicPr>
                    <p:blipFill>
                      <a:blip r:embed="rId10"/>
                      <a:stretch>
                        <a:fillRect/>
                      </a:stretch>
                    </p:blipFill>
                    <p:spPr>
                      <a:xfrm>
                        <a:off x="7874000" y="579917"/>
                        <a:ext cx="203200" cy="223838"/>
                      </a:xfrm>
                      <a:prstGeom prst="rect">
                        <a:avLst/>
                      </a:prstGeom>
                    </p:spPr>
                  </p:pic>
                </p:oleObj>
              </mc:Fallback>
            </mc:AlternateContent>
          </a:graphicData>
        </a:graphic>
      </p:graphicFrame>
      <p:cxnSp>
        <p:nvCxnSpPr>
          <p:cNvPr id="10" name="Straight Arrow Connector 9"/>
          <p:cNvCxnSpPr/>
          <p:nvPr/>
        </p:nvCxnSpPr>
        <p:spPr>
          <a:xfrm>
            <a:off x="7773984" y="579917"/>
            <a:ext cx="0" cy="31759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949450" y="2671407"/>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Freeform 1"/>
          <p:cNvSpPr/>
          <p:nvPr/>
        </p:nvSpPr>
        <p:spPr>
          <a:xfrm>
            <a:off x="6400800" y="930122"/>
            <a:ext cx="2514600" cy="50953"/>
          </a:xfrm>
          <a:custGeom>
            <a:avLst/>
            <a:gdLst>
              <a:gd name="connsiteX0" fmla="*/ 0 w 2514600"/>
              <a:gd name="connsiteY0" fmla="*/ 38253 h 50953"/>
              <a:gd name="connsiteX1" fmla="*/ 1257300 w 2514600"/>
              <a:gd name="connsiteY1" fmla="*/ 153 h 50953"/>
              <a:gd name="connsiteX2" fmla="*/ 2514600 w 2514600"/>
              <a:gd name="connsiteY2" fmla="*/ 50953 h 50953"/>
            </a:gdLst>
            <a:ahLst/>
            <a:cxnLst>
              <a:cxn ang="0">
                <a:pos x="connsiteX0" y="connsiteY0"/>
              </a:cxn>
              <a:cxn ang="0">
                <a:pos x="connsiteX1" y="connsiteY1"/>
              </a:cxn>
              <a:cxn ang="0">
                <a:pos x="connsiteX2" y="connsiteY2"/>
              </a:cxn>
            </a:cxnLst>
            <a:rect l="l" t="t" r="r" b="b"/>
            <a:pathLst>
              <a:path w="2514600" h="50953">
                <a:moveTo>
                  <a:pt x="0" y="38253"/>
                </a:moveTo>
                <a:cubicBezTo>
                  <a:pt x="419100" y="18144"/>
                  <a:pt x="838200" y="-1964"/>
                  <a:pt x="1257300" y="153"/>
                </a:cubicBezTo>
                <a:cubicBezTo>
                  <a:pt x="1676400" y="2270"/>
                  <a:pt x="2514600" y="50953"/>
                  <a:pt x="2514600" y="50953"/>
                </a:cubicBezTo>
              </a:path>
            </a:pathLst>
          </a:cu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4060825" y="2773007"/>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038725" y="2671407"/>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Text Box 9"/>
          <p:cNvSpPr txBox="1">
            <a:spLocks/>
          </p:cNvSpPr>
          <p:nvPr/>
        </p:nvSpPr>
        <p:spPr bwMode="auto">
          <a:xfrm>
            <a:off x="572953" y="5220499"/>
            <a:ext cx="8342447" cy="1015663"/>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Note that </a:t>
            </a:r>
            <a:r>
              <a:rPr lang="en-US" sz="2000" dirty="0">
                <a:latin typeface="Times New Roman"/>
                <a:cs typeface="Times New Roman"/>
                <a:sym typeface="Gill Sans" charset="0"/>
              </a:rPr>
              <a:t>using </a:t>
            </a:r>
            <a:r>
              <a:rPr lang="en-US" sz="2000" i="1" dirty="0" err="1">
                <a:solidFill>
                  <a:srgbClr val="FF0000"/>
                </a:solidFill>
                <a:latin typeface="Times New Roman"/>
                <a:cs typeface="Times New Roman"/>
                <a:sym typeface="Gill Sans" charset="0"/>
              </a:rPr>
              <a:t>mgy</a:t>
            </a:r>
            <a:r>
              <a:rPr lang="en-US" sz="2000" dirty="0">
                <a:latin typeface="Times New Roman"/>
                <a:cs typeface="Times New Roman"/>
                <a:sym typeface="Gill Sans" charset="0"/>
              </a:rPr>
              <a:t> as your </a:t>
            </a:r>
            <a:r>
              <a:rPr lang="en-US" sz="2000" i="1" dirty="0">
                <a:solidFill>
                  <a:srgbClr val="0000FF"/>
                </a:solidFill>
                <a:latin typeface="Times New Roman"/>
                <a:cs typeface="Times New Roman"/>
                <a:sym typeface="Gill Sans" charset="0"/>
              </a:rPr>
              <a:t>potential energy function</a:t>
            </a:r>
            <a:r>
              <a:rPr lang="en-US" sz="2000" dirty="0">
                <a:latin typeface="Times New Roman"/>
                <a:cs typeface="Times New Roman"/>
                <a:sym typeface="Gill Sans" charset="0"/>
              </a:rPr>
              <a:t>, the velocity comes out to be </a:t>
            </a:r>
            <a:r>
              <a:rPr lang="en-US" sz="2000" dirty="0">
                <a:solidFill>
                  <a:srgbClr val="FF0000"/>
                </a:solidFill>
                <a:latin typeface="Times New Roman"/>
                <a:cs typeface="Times New Roman"/>
                <a:sym typeface="Gill Sans" charset="0"/>
              </a:rPr>
              <a:t>442.7</a:t>
            </a:r>
            <a:r>
              <a:rPr lang="en-US" sz="2000" dirty="0">
                <a:latin typeface="Times New Roman"/>
                <a:cs typeface="Times New Roman"/>
                <a:sym typeface="Gill Sans" charset="0"/>
              </a:rPr>
              <a:t> m/s, so even at 10,000 meters up, the </a:t>
            </a:r>
            <a:r>
              <a:rPr lang="en-US" sz="2000" i="1" dirty="0" err="1">
                <a:solidFill>
                  <a:srgbClr val="FF0000"/>
                </a:solidFill>
                <a:latin typeface="Times New Roman"/>
                <a:cs typeface="Times New Roman"/>
                <a:sym typeface="Gill Sans" charset="0"/>
              </a:rPr>
              <a:t>mgy</a:t>
            </a:r>
            <a:r>
              <a:rPr lang="en-US" sz="2000" dirty="0">
                <a:solidFill>
                  <a:srgbClr val="FF0000"/>
                </a:solidFill>
                <a:latin typeface="Times New Roman"/>
                <a:cs typeface="Times New Roman"/>
                <a:sym typeface="Gill Sans" charset="0"/>
              </a:rPr>
              <a:t> </a:t>
            </a:r>
            <a:r>
              <a:rPr lang="en-US" sz="2000" dirty="0">
                <a:latin typeface="Times New Roman"/>
                <a:cs typeface="Times New Roman"/>
                <a:sym typeface="Gill Sans" charset="0"/>
              </a:rPr>
              <a:t>approximation is a fairly good one.</a:t>
            </a:r>
          </a:p>
        </p:txBody>
      </p:sp>
      <p:grpSp>
        <p:nvGrpSpPr>
          <p:cNvPr id="6" name="Group 5"/>
          <p:cNvGrpSpPr/>
          <p:nvPr/>
        </p:nvGrpSpPr>
        <p:grpSpPr>
          <a:xfrm>
            <a:off x="7729228" y="120685"/>
            <a:ext cx="79911" cy="114300"/>
            <a:chOff x="7518400" y="1984375"/>
            <a:chExt cx="255584" cy="365572"/>
          </a:xfrm>
        </p:grpSpPr>
        <p:sp>
          <p:nvSpPr>
            <p:cNvPr id="4" name="Oval 3"/>
            <p:cNvSpPr/>
            <p:nvPr/>
          </p:nvSpPr>
          <p:spPr>
            <a:xfrm>
              <a:off x="7518400" y="2077309"/>
              <a:ext cx="255584" cy="27263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7648575" y="1984375"/>
              <a:ext cx="63500" cy="114300"/>
            </a:xfrm>
            <a:custGeom>
              <a:avLst/>
              <a:gdLst>
                <a:gd name="connsiteX0" fmla="*/ 0 w 63500"/>
                <a:gd name="connsiteY0" fmla="*/ 114300 h 114300"/>
                <a:gd name="connsiteX1" fmla="*/ 12700 w 63500"/>
                <a:gd name="connsiteY1" fmla="*/ 50800 h 114300"/>
                <a:gd name="connsiteX2" fmla="*/ 50800 w 63500"/>
                <a:gd name="connsiteY2" fmla="*/ 25400 h 114300"/>
                <a:gd name="connsiteX3" fmla="*/ 63500 w 63500"/>
                <a:gd name="connsiteY3" fmla="*/ 0 h 114300"/>
              </a:gdLst>
              <a:ahLst/>
              <a:cxnLst>
                <a:cxn ang="0">
                  <a:pos x="connsiteX0" y="connsiteY0"/>
                </a:cxn>
                <a:cxn ang="0">
                  <a:pos x="connsiteX1" y="connsiteY1"/>
                </a:cxn>
                <a:cxn ang="0">
                  <a:pos x="connsiteX2" y="connsiteY2"/>
                </a:cxn>
                <a:cxn ang="0">
                  <a:pos x="connsiteX3" y="connsiteY3"/>
                </a:cxn>
              </a:cxnLst>
              <a:rect l="l" t="t" r="r" b="b"/>
              <a:pathLst>
                <a:path w="63500" h="114300">
                  <a:moveTo>
                    <a:pt x="0" y="114300"/>
                  </a:moveTo>
                  <a:cubicBezTo>
                    <a:pt x="4233" y="93133"/>
                    <a:pt x="1990" y="69542"/>
                    <a:pt x="12700" y="50800"/>
                  </a:cubicBezTo>
                  <a:cubicBezTo>
                    <a:pt x="20273" y="37548"/>
                    <a:pt x="40007" y="36193"/>
                    <a:pt x="50800" y="25400"/>
                  </a:cubicBezTo>
                  <a:cubicBezTo>
                    <a:pt x="57493" y="18707"/>
                    <a:pt x="59267" y="8467"/>
                    <a:pt x="63500" y="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7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par>
                                <p:cTn id="13" presetID="9"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dissolve">
                                      <p:cBhvr>
                                        <p:cTn id="15" dur="500"/>
                                        <p:tgtEl>
                                          <p:spTgt spid="49"/>
                                        </p:tgtEl>
                                      </p:cBhvr>
                                    </p:animEffect>
                                  </p:childTnLst>
                                </p:cTn>
                              </p:par>
                              <p:par>
                                <p:cTn id="16" presetID="9"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1970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13:</a:t>
            </a:r>
          </a:p>
          <a:p>
            <a:pPr algn="ctr"/>
            <a:r>
              <a:rPr lang="en-US" sz="4000" dirty="0">
                <a:solidFill>
                  <a:srgbClr val="0000FF"/>
                </a:solidFill>
                <a:latin typeface="Apple Chancery"/>
                <a:cs typeface="Apple Chancery"/>
              </a:rPr>
              <a:t>Universal Gravitation</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a:t>
            </a:r>
          </a:p>
        </p:txBody>
      </p:sp>
      <p:pic>
        <p:nvPicPr>
          <p:cNvPr id="13" name="Picture 42" descr="new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2157"/>
            <a:ext cx="2298700" cy="3155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AutoShape 44"/>
          <p:cNvSpPr>
            <a:spLocks noChangeArrowheads="1"/>
          </p:cNvSpPr>
          <p:nvPr/>
        </p:nvSpPr>
        <p:spPr bwMode="auto">
          <a:xfrm>
            <a:off x="1308100" y="1563777"/>
            <a:ext cx="3314700" cy="1904999"/>
          </a:xfrm>
          <a:prstGeom prst="cloudCallout">
            <a:avLst>
              <a:gd name="adj1" fmla="val -23977"/>
              <a:gd name="adj2" fmla="val 63889"/>
            </a:avLst>
          </a:prstGeom>
          <a:solidFill>
            <a:srgbClr val="3366FF">
              <a:alpha val="61000"/>
            </a:srgbClr>
          </a:solidFill>
          <a:ln w="9525">
            <a:solidFill>
              <a:schemeClr val="tx1"/>
            </a:solidFill>
            <a:round/>
            <a:headEnd/>
            <a:tailEnd/>
          </a:ln>
        </p:spPr>
        <p:txBody>
          <a:bodyPr wrap="none" anchor="ctr"/>
          <a:lstStyle/>
          <a:p>
            <a:pPr algn="ctr"/>
            <a:endParaRPr lang="en-US"/>
          </a:p>
        </p:txBody>
      </p:sp>
      <p:sp>
        <p:nvSpPr>
          <p:cNvPr id="22" name="Rectangle 20"/>
          <p:cNvSpPr>
            <a:spLocks noChangeArrowheads="1"/>
          </p:cNvSpPr>
          <p:nvPr/>
        </p:nvSpPr>
        <p:spPr bwMode="auto">
          <a:xfrm>
            <a:off x="1549400" y="1868577"/>
            <a:ext cx="3022600" cy="1360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ja-JP" altLang="en-US" sz="2400" dirty="0">
                <a:latin typeface="Times New Roman"/>
                <a:cs typeface="Times New Roman"/>
              </a:rPr>
              <a:t>“</a:t>
            </a:r>
            <a:r>
              <a:rPr lang="en-US" sz="2400" dirty="0">
                <a:latin typeface="Times New Roman"/>
                <a:cs typeface="Times New Roman"/>
              </a:rPr>
              <a:t>Why do celestial objects move the way they do?</a:t>
            </a:r>
            <a:r>
              <a:rPr lang="ja-JP" altLang="en-US" sz="2400" dirty="0">
                <a:latin typeface="Times New Roman"/>
                <a:cs typeface="Times New Roman"/>
              </a:rPr>
              <a:t>”</a:t>
            </a:r>
            <a:endParaRPr lang="en-US" sz="2400" dirty="0">
              <a:latin typeface="Times New Roman"/>
              <a:cs typeface="Times New Roman"/>
            </a:endParaRPr>
          </a:p>
        </p:txBody>
      </p:sp>
      <p:sp>
        <p:nvSpPr>
          <p:cNvPr id="23" name="Rectangle 40"/>
          <p:cNvSpPr>
            <a:spLocks noChangeArrowheads="1"/>
          </p:cNvSpPr>
          <p:nvPr/>
        </p:nvSpPr>
        <p:spPr bwMode="auto">
          <a:xfrm>
            <a:off x="5562600" y="1563776"/>
            <a:ext cx="3200400" cy="4837023"/>
          </a:xfrm>
          <a:prstGeom prst="rect">
            <a:avLst/>
          </a:prstGeom>
          <a:solidFill>
            <a:srgbClr val="3366FF">
              <a:alpha val="30000"/>
            </a:srgbClr>
          </a:solidFill>
          <a:ln w="9525">
            <a:solidFill>
              <a:schemeClr val="tx1"/>
            </a:solidFill>
            <a:miter lim="800000"/>
            <a:headEnd/>
            <a:tailEnd/>
          </a:ln>
        </p:spPr>
        <p:txBody>
          <a:bodyPr wrap="none" anchor="ctr"/>
          <a:lstStyle/>
          <a:p>
            <a:endParaRPr lang="en-US"/>
          </a:p>
        </p:txBody>
      </p:sp>
      <p:sp>
        <p:nvSpPr>
          <p:cNvPr id="24" name="Text Box 41"/>
          <p:cNvSpPr txBox="1">
            <a:spLocks noChangeArrowheads="1"/>
          </p:cNvSpPr>
          <p:nvPr/>
        </p:nvSpPr>
        <p:spPr bwMode="auto">
          <a:xfrm>
            <a:off x="5715000" y="1868577"/>
            <a:ext cx="3048000" cy="445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n-US" b="1" dirty="0">
                <a:latin typeface="Times New Roman"/>
                <a:cs typeface="Times New Roman"/>
              </a:rPr>
              <a:t>• </a:t>
            </a:r>
            <a:r>
              <a:rPr lang="en-US" b="1" dirty="0" err="1">
                <a:solidFill>
                  <a:srgbClr val="FF0000"/>
                </a:solidFill>
                <a:latin typeface="Apple Chancery"/>
                <a:cs typeface="Apple Chancery"/>
              </a:rPr>
              <a:t>Kepler</a:t>
            </a:r>
            <a:r>
              <a:rPr lang="en-US" b="1" dirty="0">
                <a:solidFill>
                  <a:srgbClr val="FF0000"/>
                </a:solidFill>
                <a:latin typeface="Apple Chancery"/>
                <a:cs typeface="Apple Chancery"/>
              </a:rPr>
              <a:t> (1561-1630) </a:t>
            </a:r>
            <a:r>
              <a:rPr lang="en-US" dirty="0" err="1">
                <a:latin typeface="Times New Roman"/>
                <a:cs typeface="Times New Roman"/>
              </a:rPr>
              <a:t>Tycho</a:t>
            </a:r>
            <a:r>
              <a:rPr lang="en-US" dirty="0">
                <a:latin typeface="Times New Roman"/>
                <a:cs typeface="Times New Roman"/>
              </a:rPr>
              <a:t> Brahe</a:t>
            </a:r>
            <a:r>
              <a:rPr lang="ja-JP" altLang="en-US" dirty="0">
                <a:latin typeface="Times New Roman"/>
                <a:cs typeface="Times New Roman"/>
              </a:rPr>
              <a:t>’</a:t>
            </a:r>
            <a:r>
              <a:rPr lang="en-US" dirty="0">
                <a:latin typeface="Times New Roman"/>
                <a:cs typeface="Times New Roman"/>
              </a:rPr>
              <a:t>s assistant, analyzed celestial motion mathematically</a:t>
            </a:r>
          </a:p>
          <a:p>
            <a:pPr>
              <a:lnSpc>
                <a:spcPct val="90000"/>
              </a:lnSpc>
              <a:spcBef>
                <a:spcPct val="50000"/>
              </a:spcBef>
            </a:pPr>
            <a:r>
              <a:rPr lang="en-US" b="1" dirty="0">
                <a:latin typeface="Times New Roman"/>
                <a:cs typeface="Times New Roman"/>
              </a:rPr>
              <a:t>• </a:t>
            </a:r>
            <a:r>
              <a:rPr lang="en-US" b="1" dirty="0">
                <a:solidFill>
                  <a:srgbClr val="FF0000"/>
                </a:solidFill>
                <a:latin typeface="Apple Chancery"/>
                <a:cs typeface="Apple Chancery"/>
              </a:rPr>
              <a:t>Galileo (1564-1642) </a:t>
            </a:r>
            <a:r>
              <a:rPr lang="en-US" dirty="0">
                <a:latin typeface="Times New Roman"/>
                <a:cs typeface="Times New Roman"/>
              </a:rPr>
              <a:t>Made celestial observations by telescope</a:t>
            </a:r>
          </a:p>
          <a:p>
            <a:pPr>
              <a:lnSpc>
                <a:spcPct val="90000"/>
              </a:lnSpc>
              <a:spcBef>
                <a:spcPct val="50000"/>
              </a:spcBef>
            </a:pPr>
            <a:r>
              <a:rPr lang="en-US" b="1" dirty="0">
                <a:latin typeface="Times New Roman"/>
                <a:cs typeface="Times New Roman"/>
              </a:rPr>
              <a:t>• </a:t>
            </a:r>
            <a:r>
              <a:rPr lang="en-US" b="1" dirty="0">
                <a:solidFill>
                  <a:srgbClr val="FF0000"/>
                </a:solidFill>
                <a:latin typeface="Apple Chancery"/>
                <a:cs typeface="Apple Chancery"/>
              </a:rPr>
              <a:t>Newton (1642-1727) </a:t>
            </a:r>
            <a:r>
              <a:rPr lang="en-US" dirty="0">
                <a:latin typeface="Times New Roman"/>
                <a:cs typeface="Times New Roman"/>
              </a:rPr>
              <a:t>Developed Law of Universal Gravitation</a:t>
            </a:r>
            <a:endParaRPr lang="en-US" sz="2800" dirty="0">
              <a:latin typeface="Times New Roman"/>
              <a:cs typeface="Times New Roman"/>
            </a:endParaRPr>
          </a:p>
        </p:txBody>
      </p:sp>
      <p:sp>
        <p:nvSpPr>
          <p:cNvPr id="2" name="TextBox 1"/>
          <p:cNvSpPr txBox="1"/>
          <p:nvPr/>
        </p:nvSpPr>
        <p:spPr>
          <a:xfrm>
            <a:off x="6045200" y="6427112"/>
            <a:ext cx="2368144" cy="338554"/>
          </a:xfrm>
          <a:prstGeom prst="rect">
            <a:avLst/>
          </a:prstGeom>
          <a:noFill/>
        </p:spPr>
        <p:txBody>
          <a:bodyPr wrap="none" rtlCol="0">
            <a:spAutoFit/>
          </a:bodyPr>
          <a:lstStyle/>
          <a:p>
            <a:r>
              <a:rPr lang="en-US" sz="1600" i="1" dirty="0"/>
              <a:t>courtesy of Richard White</a:t>
            </a:r>
          </a:p>
        </p:txBody>
      </p:sp>
    </p:spTree>
    <p:extLst>
      <p:ext uri="{BB962C8B-B14F-4D97-AF65-F5344CB8AC3E}">
        <p14:creationId xmlns:p14="http://schemas.microsoft.com/office/powerpoint/2010/main" val="3418244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00184" y="214404"/>
            <a:ext cx="8733296" cy="6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3600" dirty="0">
                <a:solidFill>
                  <a:srgbClr val="FF0000"/>
                </a:solidFill>
                <a:latin typeface="Apple Chancery"/>
                <a:cs typeface="Apple Chancery"/>
              </a:rPr>
              <a:t>Potential Energy of Multiple Mass Systems</a:t>
            </a:r>
            <a:endParaRPr lang="en-US" sz="2800" dirty="0">
              <a:latin typeface="Times New Roman"/>
              <a:cs typeface="Times New Roman"/>
            </a:endParaRP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20.)</a:t>
            </a:r>
          </a:p>
        </p:txBody>
      </p:sp>
      <p:sp>
        <p:nvSpPr>
          <p:cNvPr id="39" name="Text Box 9"/>
          <p:cNvSpPr txBox="1">
            <a:spLocks/>
          </p:cNvSpPr>
          <p:nvPr/>
        </p:nvSpPr>
        <p:spPr bwMode="auto">
          <a:xfrm>
            <a:off x="327184" y="1108157"/>
            <a:ext cx="5768816" cy="113877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It takes </a:t>
            </a:r>
            <a:r>
              <a:rPr lang="en-US" sz="2000" i="1" dirty="0">
                <a:solidFill>
                  <a:srgbClr val="0000FF"/>
                </a:solidFill>
                <a:latin typeface="Times New Roman"/>
                <a:cs typeface="Times New Roman"/>
                <a:sym typeface="Gill Sans" charset="0"/>
              </a:rPr>
              <a:t>no</a:t>
            </a:r>
            <a:r>
              <a:rPr lang="en-US" sz="2000" i="1" dirty="0">
                <a:latin typeface="Times New Roman"/>
                <a:cs typeface="Times New Roman"/>
                <a:sym typeface="Gill Sans" charset="0"/>
              </a:rPr>
              <a:t> </a:t>
            </a:r>
            <a:r>
              <a:rPr lang="en-US" sz="2000" i="1" dirty="0">
                <a:solidFill>
                  <a:srgbClr val="0000FF"/>
                </a:solidFill>
                <a:latin typeface="Times New Roman"/>
                <a:cs typeface="Times New Roman"/>
                <a:sym typeface="Gill Sans" charset="0"/>
              </a:rPr>
              <a:t>energy</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to draw </a:t>
            </a:r>
            <a:r>
              <a:rPr lang="en-US" sz="2000" dirty="0">
                <a:latin typeface="Times New Roman"/>
                <a:cs typeface="Times New Roman"/>
                <a:sym typeface="Gill Sans" charset="0"/>
              </a:rPr>
              <a:t>a mass       </a:t>
            </a:r>
            <a:r>
              <a:rPr lang="en-US" sz="2000" dirty="0">
                <a:solidFill>
                  <a:srgbClr val="0000FF"/>
                </a:solidFill>
                <a:latin typeface="Times New Roman"/>
                <a:cs typeface="Times New Roman"/>
                <a:sym typeface="Gill Sans" charset="0"/>
              </a:rPr>
              <a:t>from infinity </a:t>
            </a:r>
            <a:r>
              <a:rPr lang="en-US" sz="2000" dirty="0">
                <a:solidFill>
                  <a:srgbClr val="008000"/>
                </a:solidFill>
                <a:latin typeface="Times New Roman"/>
                <a:cs typeface="Times New Roman"/>
                <a:sym typeface="Gill Sans" charset="0"/>
              </a:rPr>
              <a:t>to some position in space</a:t>
            </a:r>
            <a:r>
              <a:rPr lang="en-US" sz="2000" dirty="0">
                <a:latin typeface="Times New Roman"/>
                <a:cs typeface="Times New Roman"/>
                <a:sym typeface="Gill Sans" charset="0"/>
              </a:rPr>
              <a:t>.  Once there, that mass will produce a </a:t>
            </a:r>
            <a:r>
              <a:rPr lang="en-US" sz="2000" i="1" dirty="0">
                <a:solidFill>
                  <a:srgbClr val="0000FF"/>
                </a:solidFill>
                <a:latin typeface="Times New Roman"/>
                <a:cs typeface="Times New Roman"/>
                <a:sym typeface="Gill Sans" charset="0"/>
              </a:rPr>
              <a:t>potential energy </a:t>
            </a:r>
            <a:r>
              <a:rPr lang="en-US" sz="2000" dirty="0">
                <a:solidFill>
                  <a:srgbClr val="0000FF"/>
                </a:solidFill>
                <a:latin typeface="Times New Roman"/>
                <a:cs typeface="Times New Roman"/>
                <a:sym typeface="Gill Sans" charset="0"/>
              </a:rPr>
              <a:t>field</a:t>
            </a:r>
            <a:r>
              <a:rPr lang="en-US" sz="2000" dirty="0">
                <a:latin typeface="Times New Roman"/>
                <a:cs typeface="Times New Roman"/>
                <a:sym typeface="Gill Sans" charset="0"/>
              </a:rPr>
              <a:t> around that point.</a:t>
            </a:r>
          </a:p>
        </p:txBody>
      </p:sp>
      <p:sp>
        <p:nvSpPr>
          <p:cNvPr id="12" name="Oval 11"/>
          <p:cNvSpPr/>
          <p:nvPr/>
        </p:nvSpPr>
        <p:spPr>
          <a:xfrm>
            <a:off x="7014818" y="1819975"/>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5" name="Object 54"/>
          <p:cNvGraphicFramePr>
            <a:graphicFrameLocks noChangeAspect="1"/>
          </p:cNvGraphicFramePr>
          <p:nvPr>
            <p:extLst>
              <p:ext uri="{D42A27DB-BD31-4B8C-83A1-F6EECF244321}">
                <p14:modId xmlns:p14="http://schemas.microsoft.com/office/powerpoint/2010/main" val="4253461095"/>
              </p:ext>
            </p:extLst>
          </p:nvPr>
        </p:nvGraphicFramePr>
        <p:xfrm>
          <a:off x="6669088" y="1527175"/>
          <a:ext cx="404812" cy="339725"/>
        </p:xfrm>
        <a:graphic>
          <a:graphicData uri="http://schemas.openxmlformats.org/presentationml/2006/ole">
            <mc:AlternateContent xmlns:mc="http://schemas.openxmlformats.org/markup-compatibility/2006">
              <mc:Choice xmlns:v="urn:schemas-microsoft-com:vml" Requires="v">
                <p:oleObj spid="_x0000_s1892436" name="Equation" r:id="rId5" imgW="241300" imgH="203200" progId="Equation.DSMT4">
                  <p:embed/>
                </p:oleObj>
              </mc:Choice>
              <mc:Fallback>
                <p:oleObj name="Equation" r:id="rId5" imgW="241300" imgH="203200" progId="Equation.DSMT4">
                  <p:embed/>
                  <p:pic>
                    <p:nvPicPr>
                      <p:cNvPr id="0" name=""/>
                      <p:cNvPicPr/>
                      <p:nvPr/>
                    </p:nvPicPr>
                    <p:blipFill>
                      <a:blip r:embed="rId6"/>
                      <a:stretch>
                        <a:fillRect/>
                      </a:stretch>
                    </p:blipFill>
                    <p:spPr>
                      <a:xfrm>
                        <a:off x="6669088" y="1527175"/>
                        <a:ext cx="404812" cy="339725"/>
                      </a:xfrm>
                      <a:prstGeom prst="rect">
                        <a:avLst/>
                      </a:prstGeom>
                    </p:spPr>
                  </p:pic>
                </p:oleObj>
              </mc:Fallback>
            </mc:AlternateContent>
          </a:graphicData>
        </a:graphic>
      </p:graphicFrame>
      <p:sp>
        <p:nvSpPr>
          <p:cNvPr id="51" name="Text Box 9"/>
          <p:cNvSpPr txBox="1">
            <a:spLocks/>
          </p:cNvSpPr>
          <p:nvPr/>
        </p:nvSpPr>
        <p:spPr bwMode="auto">
          <a:xfrm>
            <a:off x="327184" y="2348541"/>
            <a:ext cx="8557636" cy="1938992"/>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amount of </a:t>
            </a:r>
            <a:r>
              <a:rPr lang="en-US" sz="2000" dirty="0">
                <a:solidFill>
                  <a:srgbClr val="0000FF"/>
                </a:solidFill>
                <a:latin typeface="Times New Roman"/>
                <a:cs typeface="Times New Roman"/>
                <a:sym typeface="Gill Sans" charset="0"/>
              </a:rPr>
              <a:t>energy</a:t>
            </a:r>
            <a:r>
              <a:rPr lang="en-US" sz="2000" dirty="0">
                <a:latin typeface="Times New Roman"/>
                <a:cs typeface="Times New Roman"/>
                <a:sym typeface="Gill Sans" charset="0"/>
              </a:rPr>
              <a:t> required to </a:t>
            </a:r>
            <a:r>
              <a:rPr lang="en-US" sz="2000" dirty="0">
                <a:solidFill>
                  <a:srgbClr val="FF0000"/>
                </a:solidFill>
                <a:latin typeface="Times New Roman"/>
                <a:cs typeface="Times New Roman"/>
                <a:sym typeface="Gill Sans" charset="0"/>
              </a:rPr>
              <a:t>draw a second mass       </a:t>
            </a:r>
            <a:r>
              <a:rPr lang="en-US" sz="2000" dirty="0">
                <a:latin typeface="Times New Roman"/>
                <a:cs typeface="Times New Roman"/>
                <a:sym typeface="Gill Sans" charset="0"/>
              </a:rPr>
              <a:t>in </a:t>
            </a:r>
            <a:r>
              <a:rPr lang="en-US" sz="2000" dirty="0">
                <a:solidFill>
                  <a:srgbClr val="0000FF"/>
                </a:solidFill>
                <a:latin typeface="Times New Roman"/>
                <a:cs typeface="Times New Roman"/>
                <a:sym typeface="Gill Sans" charset="0"/>
              </a:rPr>
              <a:t>from infinity to</a:t>
            </a:r>
            <a:r>
              <a:rPr lang="en-US" sz="2000" dirty="0">
                <a:latin typeface="Times New Roman"/>
                <a:cs typeface="Times New Roman"/>
                <a:sym typeface="Gill Sans" charset="0"/>
              </a:rPr>
              <a:t> a distance       units </a:t>
            </a:r>
            <a:r>
              <a:rPr lang="en-US" sz="2000" dirty="0">
                <a:solidFill>
                  <a:srgbClr val="0000FF"/>
                </a:solidFill>
                <a:latin typeface="Times New Roman"/>
                <a:cs typeface="Times New Roman"/>
                <a:sym typeface="Gill Sans" charset="0"/>
              </a:rPr>
              <a:t>for the first mass </a:t>
            </a:r>
            <a:r>
              <a:rPr lang="en-US" sz="2000" dirty="0">
                <a:latin typeface="Times New Roman"/>
                <a:cs typeface="Times New Roman"/>
                <a:sym typeface="Gill Sans" charset="0"/>
              </a:rPr>
              <a:t>is </a:t>
            </a:r>
            <a:r>
              <a:rPr lang="en-US" sz="2000" dirty="0">
                <a:solidFill>
                  <a:srgbClr val="0000FF"/>
                </a:solidFill>
                <a:latin typeface="Times New Roman"/>
                <a:cs typeface="Times New Roman"/>
                <a:sym typeface="Gill Sans" charset="0"/>
              </a:rPr>
              <a:t>equal to the amount of work </a:t>
            </a:r>
            <a:r>
              <a:rPr lang="en-US" sz="2000" i="1" dirty="0">
                <a:solidFill>
                  <a:srgbClr val="0000FF"/>
                </a:solidFill>
                <a:latin typeface="Times New Roman"/>
                <a:cs typeface="Times New Roman"/>
                <a:sym typeface="Gill Sans" charset="0"/>
              </a:rPr>
              <a:t>you</a:t>
            </a:r>
            <a:r>
              <a:rPr lang="en-US" sz="2000" dirty="0">
                <a:solidFill>
                  <a:srgbClr val="0000FF"/>
                </a:solidFill>
                <a:latin typeface="Times New Roman"/>
                <a:cs typeface="Times New Roman"/>
                <a:sym typeface="Gill Sans" charset="0"/>
              </a:rPr>
              <a:t> need to put into the system </a:t>
            </a:r>
            <a:r>
              <a:rPr lang="en-US" sz="2000" dirty="0">
                <a:latin typeface="Times New Roman"/>
                <a:cs typeface="Times New Roman"/>
                <a:sym typeface="Gill Sans" charset="0"/>
              </a:rPr>
              <a:t>to effect the deed.  This will be </a:t>
            </a:r>
            <a:r>
              <a:rPr lang="en-US" sz="2000" i="1" dirty="0">
                <a:solidFill>
                  <a:srgbClr val="008000"/>
                </a:solidFill>
                <a:latin typeface="Times New Roman"/>
                <a:cs typeface="Times New Roman"/>
                <a:sym typeface="Gill Sans" charset="0"/>
              </a:rPr>
              <a:t>minus </a:t>
            </a:r>
            <a:r>
              <a:rPr lang="en-US" sz="2000" dirty="0">
                <a:solidFill>
                  <a:srgbClr val="008000"/>
                </a:solidFill>
                <a:latin typeface="Times New Roman"/>
                <a:cs typeface="Times New Roman"/>
                <a:sym typeface="Gill Sans" charset="0"/>
              </a:rPr>
              <a:t>the amount of energy the field does </a:t>
            </a:r>
            <a:r>
              <a:rPr lang="en-US" sz="2000" dirty="0">
                <a:latin typeface="Times New Roman"/>
                <a:cs typeface="Times New Roman"/>
                <a:sym typeface="Gill Sans" charset="0"/>
              </a:rPr>
              <a:t>(assuming you come in with constant velocity).  As the amount of work the field does is equal to           , where </a:t>
            </a:r>
            <a:r>
              <a:rPr lang="en-US" sz="2000" i="1" dirty="0">
                <a:solidFill>
                  <a:srgbClr val="FF0000"/>
                </a:solidFill>
                <a:latin typeface="Times New Roman"/>
                <a:cs typeface="Times New Roman"/>
                <a:sym typeface="Gill Sans" charset="0"/>
              </a:rPr>
              <a:t>U</a:t>
            </a:r>
            <a:r>
              <a:rPr lang="en-US" sz="2000" i="1" dirty="0">
                <a:latin typeface="Times New Roman"/>
                <a:cs typeface="Times New Roman"/>
                <a:sym typeface="Gill Sans" charset="0"/>
              </a:rPr>
              <a:t> </a:t>
            </a:r>
            <a:r>
              <a:rPr lang="en-US" sz="2000" dirty="0">
                <a:latin typeface="Times New Roman"/>
                <a:cs typeface="Times New Roman"/>
                <a:sym typeface="Gill Sans" charset="0"/>
              </a:rPr>
              <a:t>is the fields </a:t>
            </a:r>
            <a:r>
              <a:rPr lang="en-US" sz="2000" i="1" dirty="0">
                <a:solidFill>
                  <a:srgbClr val="0000FF"/>
                </a:solidFill>
                <a:latin typeface="Times New Roman"/>
                <a:cs typeface="Times New Roman"/>
                <a:sym typeface="Gill Sans" charset="0"/>
              </a:rPr>
              <a:t>potential energy function </a:t>
            </a:r>
            <a:r>
              <a:rPr lang="en-US" sz="2000" dirty="0">
                <a:latin typeface="Times New Roman"/>
                <a:cs typeface="Times New Roman"/>
                <a:sym typeface="Gill Sans" charset="0"/>
              </a:rPr>
              <a:t>equal to                    , the amount of work </a:t>
            </a:r>
            <a:r>
              <a:rPr lang="en-US" sz="2000" i="1" dirty="0">
                <a:latin typeface="Times New Roman"/>
                <a:cs typeface="Times New Roman"/>
                <a:sym typeface="Gill Sans" charset="0"/>
              </a:rPr>
              <a:t>you </a:t>
            </a:r>
            <a:r>
              <a:rPr lang="en-US" sz="2000" dirty="0">
                <a:latin typeface="Times New Roman"/>
                <a:cs typeface="Times New Roman"/>
                <a:sym typeface="Gill Sans" charset="0"/>
              </a:rPr>
              <a:t>must do will be           .  That is:</a:t>
            </a:r>
          </a:p>
        </p:txBody>
      </p:sp>
      <p:graphicFrame>
        <p:nvGraphicFramePr>
          <p:cNvPr id="53" name="Object 52"/>
          <p:cNvGraphicFramePr>
            <a:graphicFrameLocks noChangeAspect="1"/>
          </p:cNvGraphicFramePr>
          <p:nvPr>
            <p:extLst>
              <p:ext uri="{D42A27DB-BD31-4B8C-83A1-F6EECF244321}">
                <p14:modId xmlns:p14="http://schemas.microsoft.com/office/powerpoint/2010/main" val="646758978"/>
              </p:ext>
            </p:extLst>
          </p:nvPr>
        </p:nvGraphicFramePr>
        <p:xfrm>
          <a:off x="1298575" y="2692362"/>
          <a:ext cx="361950" cy="339725"/>
        </p:xfrm>
        <a:graphic>
          <a:graphicData uri="http://schemas.openxmlformats.org/presentationml/2006/ole">
            <mc:AlternateContent xmlns:mc="http://schemas.openxmlformats.org/markup-compatibility/2006">
              <mc:Choice xmlns:v="urn:schemas-microsoft-com:vml" Requires="v">
                <p:oleObj spid="_x0000_s1892437" name="Equation" r:id="rId7" imgW="215900" imgH="203200" progId="Equation.DSMT4">
                  <p:embed/>
                </p:oleObj>
              </mc:Choice>
              <mc:Fallback>
                <p:oleObj name="Equation" r:id="rId7" imgW="215900" imgH="203200" progId="Equation.DSMT4">
                  <p:embed/>
                  <p:pic>
                    <p:nvPicPr>
                      <p:cNvPr id="0" name=""/>
                      <p:cNvPicPr/>
                      <p:nvPr/>
                    </p:nvPicPr>
                    <p:blipFill>
                      <a:blip r:embed="rId8"/>
                      <a:stretch>
                        <a:fillRect/>
                      </a:stretch>
                    </p:blipFill>
                    <p:spPr>
                      <a:xfrm>
                        <a:off x="1298575" y="2692362"/>
                        <a:ext cx="361950" cy="339725"/>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722061783"/>
              </p:ext>
            </p:extLst>
          </p:nvPr>
        </p:nvGraphicFramePr>
        <p:xfrm>
          <a:off x="4248150" y="1199919"/>
          <a:ext cx="404813" cy="341313"/>
        </p:xfrm>
        <a:graphic>
          <a:graphicData uri="http://schemas.openxmlformats.org/presentationml/2006/ole">
            <mc:AlternateContent xmlns:mc="http://schemas.openxmlformats.org/markup-compatibility/2006">
              <mc:Choice xmlns:v="urn:schemas-microsoft-com:vml" Requires="v">
                <p:oleObj spid="_x0000_s1892438" name="Equation" r:id="rId9" imgW="241300" imgH="203200" progId="Equation.DSMT4">
                  <p:embed/>
                </p:oleObj>
              </mc:Choice>
              <mc:Fallback>
                <p:oleObj name="Equation" r:id="rId9" imgW="241300" imgH="203200" progId="Equation.DSMT4">
                  <p:embed/>
                  <p:pic>
                    <p:nvPicPr>
                      <p:cNvPr id="0" name=""/>
                      <p:cNvPicPr/>
                      <p:nvPr/>
                    </p:nvPicPr>
                    <p:blipFill>
                      <a:blip r:embed="rId10"/>
                      <a:stretch>
                        <a:fillRect/>
                      </a:stretch>
                    </p:blipFill>
                    <p:spPr>
                      <a:xfrm>
                        <a:off x="4248150" y="1199919"/>
                        <a:ext cx="404813" cy="341313"/>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3319028173"/>
              </p:ext>
            </p:extLst>
          </p:nvPr>
        </p:nvGraphicFramePr>
        <p:xfrm>
          <a:off x="6041873" y="2379585"/>
          <a:ext cx="384175" cy="341313"/>
        </p:xfrm>
        <a:graphic>
          <a:graphicData uri="http://schemas.openxmlformats.org/presentationml/2006/ole">
            <mc:AlternateContent xmlns:mc="http://schemas.openxmlformats.org/markup-compatibility/2006">
              <mc:Choice xmlns:v="urn:schemas-microsoft-com:vml" Requires="v">
                <p:oleObj spid="_x0000_s1892439"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6041873" y="2379585"/>
                        <a:ext cx="384175" cy="341313"/>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732468143"/>
              </p:ext>
            </p:extLst>
          </p:nvPr>
        </p:nvGraphicFramePr>
        <p:xfrm>
          <a:off x="2898775" y="3624263"/>
          <a:ext cx="704850" cy="341312"/>
        </p:xfrm>
        <a:graphic>
          <a:graphicData uri="http://schemas.openxmlformats.org/presentationml/2006/ole">
            <mc:AlternateContent xmlns:mc="http://schemas.openxmlformats.org/markup-compatibility/2006">
              <mc:Choice xmlns:v="urn:schemas-microsoft-com:vml" Requires="v">
                <p:oleObj spid="_x0000_s1892440" name="Equation" r:id="rId13" imgW="419100" imgH="203200" progId="Equation.DSMT4">
                  <p:embed/>
                </p:oleObj>
              </mc:Choice>
              <mc:Fallback>
                <p:oleObj name="Equation" r:id="rId13" imgW="419100" imgH="203200" progId="Equation.DSMT4">
                  <p:embed/>
                  <p:pic>
                    <p:nvPicPr>
                      <p:cNvPr id="0" name=""/>
                      <p:cNvPicPr/>
                      <p:nvPr/>
                    </p:nvPicPr>
                    <p:blipFill>
                      <a:blip r:embed="rId14"/>
                      <a:stretch>
                        <a:fillRect/>
                      </a:stretch>
                    </p:blipFill>
                    <p:spPr>
                      <a:xfrm>
                        <a:off x="2898775" y="3624263"/>
                        <a:ext cx="704850" cy="341312"/>
                      </a:xfrm>
                      <a:prstGeom prst="rect">
                        <a:avLst/>
                      </a:prstGeom>
                    </p:spPr>
                  </p:pic>
                </p:oleObj>
              </mc:Fallback>
            </mc:AlternateContent>
          </a:graphicData>
        </a:graphic>
      </p:graphicFrame>
      <p:sp>
        <p:nvSpPr>
          <p:cNvPr id="70" name="Oval 69"/>
          <p:cNvSpPr/>
          <p:nvPr/>
        </p:nvSpPr>
        <p:spPr>
          <a:xfrm>
            <a:off x="8246718" y="1200150"/>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1" name="Object 70"/>
          <p:cNvGraphicFramePr>
            <a:graphicFrameLocks noChangeAspect="1"/>
          </p:cNvGraphicFramePr>
          <p:nvPr>
            <p:extLst>
              <p:ext uri="{D42A27DB-BD31-4B8C-83A1-F6EECF244321}">
                <p14:modId xmlns:p14="http://schemas.microsoft.com/office/powerpoint/2010/main" val="1912449369"/>
              </p:ext>
            </p:extLst>
          </p:nvPr>
        </p:nvGraphicFramePr>
        <p:xfrm>
          <a:off x="8264512" y="896616"/>
          <a:ext cx="382587" cy="339725"/>
        </p:xfrm>
        <a:graphic>
          <a:graphicData uri="http://schemas.openxmlformats.org/presentationml/2006/ole">
            <mc:AlternateContent xmlns:mc="http://schemas.openxmlformats.org/markup-compatibility/2006">
              <mc:Choice xmlns:v="urn:schemas-microsoft-com:vml" Requires="v">
                <p:oleObj spid="_x0000_s1892441" name="Equation" r:id="rId15" imgW="228600" imgH="203200" progId="Equation.DSMT4">
                  <p:embed/>
                </p:oleObj>
              </mc:Choice>
              <mc:Fallback>
                <p:oleObj name="Equation" r:id="rId15" imgW="228600" imgH="203200" progId="Equation.DSMT4">
                  <p:embed/>
                  <p:pic>
                    <p:nvPicPr>
                      <p:cNvPr id="0" name=""/>
                      <p:cNvPicPr/>
                      <p:nvPr/>
                    </p:nvPicPr>
                    <p:blipFill>
                      <a:blip r:embed="rId16"/>
                      <a:stretch>
                        <a:fillRect/>
                      </a:stretch>
                    </p:blipFill>
                    <p:spPr>
                      <a:xfrm>
                        <a:off x="8264512" y="896616"/>
                        <a:ext cx="382587" cy="339725"/>
                      </a:xfrm>
                      <a:prstGeom prst="rect">
                        <a:avLst/>
                      </a:prstGeom>
                    </p:spPr>
                  </p:pic>
                </p:oleObj>
              </mc:Fallback>
            </mc:AlternateContent>
          </a:graphicData>
        </a:graphic>
      </p:graphicFrame>
      <p:cxnSp>
        <p:nvCxnSpPr>
          <p:cNvPr id="3" name="Straight Arrow Connector 2"/>
          <p:cNvCxnSpPr/>
          <p:nvPr/>
        </p:nvCxnSpPr>
        <p:spPr>
          <a:xfrm flipV="1">
            <a:off x="7223906" y="1361945"/>
            <a:ext cx="1022812" cy="505324"/>
          </a:xfrm>
          <a:prstGeom prst="straightConnector1">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5" name="Object 74"/>
          <p:cNvGraphicFramePr>
            <a:graphicFrameLocks noChangeAspect="1"/>
          </p:cNvGraphicFramePr>
          <p:nvPr>
            <p:extLst>
              <p:ext uri="{D42A27DB-BD31-4B8C-83A1-F6EECF244321}">
                <p14:modId xmlns:p14="http://schemas.microsoft.com/office/powerpoint/2010/main" val="3542197217"/>
              </p:ext>
            </p:extLst>
          </p:nvPr>
        </p:nvGraphicFramePr>
        <p:xfrm>
          <a:off x="7423150" y="1268413"/>
          <a:ext cx="360363" cy="339725"/>
        </p:xfrm>
        <a:graphic>
          <a:graphicData uri="http://schemas.openxmlformats.org/presentationml/2006/ole">
            <mc:AlternateContent xmlns:mc="http://schemas.openxmlformats.org/markup-compatibility/2006">
              <mc:Choice xmlns:v="urn:schemas-microsoft-com:vml" Requires="v">
                <p:oleObj spid="_x0000_s1892442" name="Equation" r:id="rId17" imgW="215900" imgH="203200" progId="Equation.DSMT4">
                  <p:embed/>
                </p:oleObj>
              </mc:Choice>
              <mc:Fallback>
                <p:oleObj name="Equation" r:id="rId17" imgW="215900" imgH="203200" progId="Equation.DSMT4">
                  <p:embed/>
                  <p:pic>
                    <p:nvPicPr>
                      <p:cNvPr id="0" name=""/>
                      <p:cNvPicPr/>
                      <p:nvPr/>
                    </p:nvPicPr>
                    <p:blipFill>
                      <a:blip r:embed="rId18"/>
                      <a:stretch>
                        <a:fillRect/>
                      </a:stretch>
                    </p:blipFill>
                    <p:spPr>
                      <a:xfrm>
                        <a:off x="7423150" y="1268413"/>
                        <a:ext cx="360363" cy="339725"/>
                      </a:xfrm>
                      <a:prstGeom prst="rect">
                        <a:avLst/>
                      </a:prstGeom>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2056142497"/>
              </p:ext>
            </p:extLst>
          </p:nvPr>
        </p:nvGraphicFramePr>
        <p:xfrm>
          <a:off x="1909763" y="4383088"/>
          <a:ext cx="4843462" cy="1322387"/>
        </p:xfrm>
        <a:graphic>
          <a:graphicData uri="http://schemas.openxmlformats.org/presentationml/2006/ole">
            <mc:AlternateContent xmlns:mc="http://schemas.openxmlformats.org/markup-compatibility/2006">
              <mc:Choice xmlns:v="urn:schemas-microsoft-com:vml" Requires="v">
                <p:oleObj spid="_x0000_s1892443" name="Equation" r:id="rId19" imgW="2882900" imgH="787400" progId="Equation.DSMT4">
                  <p:embed/>
                </p:oleObj>
              </mc:Choice>
              <mc:Fallback>
                <p:oleObj name="Equation" r:id="rId19" imgW="2882900" imgH="787400" progId="Equation.DSMT4">
                  <p:embed/>
                  <p:pic>
                    <p:nvPicPr>
                      <p:cNvPr id="0" name=""/>
                      <p:cNvPicPr/>
                      <p:nvPr/>
                    </p:nvPicPr>
                    <p:blipFill>
                      <a:blip r:embed="rId20"/>
                      <a:stretch>
                        <a:fillRect/>
                      </a:stretch>
                    </p:blipFill>
                    <p:spPr>
                      <a:xfrm>
                        <a:off x="1909763" y="4383088"/>
                        <a:ext cx="4843462" cy="1322387"/>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3645696804"/>
              </p:ext>
            </p:extLst>
          </p:nvPr>
        </p:nvGraphicFramePr>
        <p:xfrm>
          <a:off x="1247775" y="3789363"/>
          <a:ext cx="1319213" cy="555625"/>
        </p:xfrm>
        <a:graphic>
          <a:graphicData uri="http://schemas.openxmlformats.org/presentationml/2006/ole">
            <mc:AlternateContent xmlns:mc="http://schemas.openxmlformats.org/markup-compatibility/2006">
              <mc:Choice xmlns:v="urn:schemas-microsoft-com:vml" Requires="v">
                <p:oleObj spid="_x0000_s1892444" name="Equation" r:id="rId21" imgW="787400" imgH="330200" progId="Equation.DSMT4">
                  <p:embed/>
                </p:oleObj>
              </mc:Choice>
              <mc:Fallback>
                <p:oleObj name="Equation" r:id="rId21" imgW="787400" imgH="330200" progId="Equation.DSMT4">
                  <p:embed/>
                  <p:pic>
                    <p:nvPicPr>
                      <p:cNvPr id="0" name=""/>
                      <p:cNvPicPr/>
                      <p:nvPr/>
                    </p:nvPicPr>
                    <p:blipFill>
                      <a:blip r:embed="rId22"/>
                      <a:stretch>
                        <a:fillRect/>
                      </a:stretch>
                    </p:blipFill>
                    <p:spPr>
                      <a:xfrm>
                        <a:off x="1247775" y="3789363"/>
                        <a:ext cx="1319213" cy="555625"/>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2487583587"/>
              </p:ext>
            </p:extLst>
          </p:nvPr>
        </p:nvGraphicFramePr>
        <p:xfrm>
          <a:off x="6723063" y="3940175"/>
          <a:ext cx="703262" cy="341313"/>
        </p:xfrm>
        <a:graphic>
          <a:graphicData uri="http://schemas.openxmlformats.org/presentationml/2006/ole">
            <mc:AlternateContent xmlns:mc="http://schemas.openxmlformats.org/markup-compatibility/2006">
              <mc:Choice xmlns:v="urn:schemas-microsoft-com:vml" Requires="v">
                <p:oleObj spid="_x0000_s1892445" name="Equation" r:id="rId23" imgW="419100" imgH="203200" progId="Equation.DSMT4">
                  <p:embed/>
                </p:oleObj>
              </mc:Choice>
              <mc:Fallback>
                <p:oleObj name="Equation" r:id="rId23" imgW="419100" imgH="203200" progId="Equation.DSMT4">
                  <p:embed/>
                  <p:pic>
                    <p:nvPicPr>
                      <p:cNvPr id="0" name=""/>
                      <p:cNvPicPr/>
                      <p:nvPr/>
                    </p:nvPicPr>
                    <p:blipFill>
                      <a:blip r:embed="rId24"/>
                      <a:stretch>
                        <a:fillRect/>
                      </a:stretch>
                    </p:blipFill>
                    <p:spPr>
                      <a:xfrm>
                        <a:off x="6723063" y="3940175"/>
                        <a:ext cx="703262" cy="341313"/>
                      </a:xfrm>
                      <a:prstGeom prst="rect">
                        <a:avLst/>
                      </a:prstGeom>
                    </p:spPr>
                  </p:pic>
                </p:oleObj>
              </mc:Fallback>
            </mc:AlternateContent>
          </a:graphicData>
        </a:graphic>
      </p:graphicFrame>
      <p:sp>
        <p:nvSpPr>
          <p:cNvPr id="83" name="Text Box 9"/>
          <p:cNvSpPr txBox="1">
            <a:spLocks/>
          </p:cNvSpPr>
          <p:nvPr/>
        </p:nvSpPr>
        <p:spPr bwMode="auto">
          <a:xfrm>
            <a:off x="327184" y="5888504"/>
            <a:ext cx="8557636"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(That’s right, </a:t>
            </a:r>
            <a:r>
              <a:rPr lang="en-US" sz="2000" dirty="0">
                <a:solidFill>
                  <a:srgbClr val="008000"/>
                </a:solidFill>
                <a:latin typeface="Times New Roman"/>
                <a:cs typeface="Times New Roman"/>
                <a:sym typeface="Gill Sans" charset="0"/>
              </a:rPr>
              <a:t>you need to </a:t>
            </a:r>
            <a:r>
              <a:rPr lang="en-US" sz="2000" i="1" dirty="0">
                <a:solidFill>
                  <a:srgbClr val="0000FF"/>
                </a:solidFill>
                <a:latin typeface="Times New Roman"/>
                <a:cs typeface="Times New Roman"/>
                <a:sym typeface="Gill Sans" charset="0"/>
              </a:rPr>
              <a:t>apply a force opposite the direction of motion</a:t>
            </a:r>
            <a:r>
              <a:rPr lang="en-US" sz="2000" dirty="0">
                <a:latin typeface="Times New Roman"/>
                <a:cs typeface="Times New Roman"/>
                <a:sym typeface="Gill Sans" charset="0"/>
              </a:rPr>
              <a:t>, </a:t>
            </a:r>
            <a:r>
              <a:rPr lang="en-US" sz="2000" dirty="0">
                <a:solidFill>
                  <a:srgbClr val="FF0000"/>
                </a:solidFill>
                <a:latin typeface="Times New Roman"/>
                <a:cs typeface="Times New Roman"/>
                <a:sym typeface="Gill Sans" charset="0"/>
              </a:rPr>
              <a:t>hence the negative work</a:t>
            </a:r>
            <a:r>
              <a:rPr lang="en-US" sz="2000" dirty="0">
                <a:latin typeface="Times New Roman"/>
                <a:cs typeface="Times New Roman"/>
                <a:sym typeface="Gill Sans" charset="0"/>
              </a:rPr>
              <a:t>, to </a:t>
            </a:r>
            <a:r>
              <a:rPr lang="en-US" sz="2000" dirty="0">
                <a:solidFill>
                  <a:srgbClr val="0000FF"/>
                </a:solidFill>
                <a:latin typeface="Times New Roman"/>
                <a:cs typeface="Times New Roman"/>
                <a:sym typeface="Gill Sans" charset="0"/>
              </a:rPr>
              <a:t>keep the body from accelerating </a:t>
            </a:r>
            <a:r>
              <a:rPr lang="en-US" sz="2000" dirty="0">
                <a:latin typeface="Times New Roman"/>
                <a:cs typeface="Times New Roman"/>
                <a:sym typeface="Gill Sans" charset="0"/>
              </a:rPr>
              <a:t>as it comes in.)</a:t>
            </a:r>
          </a:p>
        </p:txBody>
      </p:sp>
      <p:cxnSp>
        <p:nvCxnSpPr>
          <p:cNvPr id="84" name="Straight Connector 83"/>
          <p:cNvCxnSpPr/>
          <p:nvPr/>
        </p:nvCxnSpPr>
        <p:spPr>
          <a:xfrm flipV="1">
            <a:off x="4483100" y="4965701"/>
            <a:ext cx="660400" cy="67309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85" name="Object 84"/>
          <p:cNvGraphicFramePr>
            <a:graphicFrameLocks noChangeAspect="1"/>
          </p:cNvGraphicFramePr>
          <p:nvPr>
            <p:extLst>
              <p:ext uri="{D42A27DB-BD31-4B8C-83A1-F6EECF244321}">
                <p14:modId xmlns:p14="http://schemas.microsoft.com/office/powerpoint/2010/main" val="927770450"/>
              </p:ext>
            </p:extLst>
          </p:nvPr>
        </p:nvGraphicFramePr>
        <p:xfrm>
          <a:off x="5130800" y="4796742"/>
          <a:ext cx="157163" cy="190500"/>
        </p:xfrm>
        <a:graphic>
          <a:graphicData uri="http://schemas.openxmlformats.org/presentationml/2006/ole">
            <mc:AlternateContent xmlns:mc="http://schemas.openxmlformats.org/markup-compatibility/2006">
              <mc:Choice xmlns:v="urn:schemas-microsoft-com:vml" Requires="v">
                <p:oleObj spid="_x0000_s1892446" name="Equation" r:id="rId25" imgW="127000" imgH="152400" progId="Equation.DSMT4">
                  <p:embed/>
                </p:oleObj>
              </mc:Choice>
              <mc:Fallback>
                <p:oleObj name="Equation" r:id="rId25" imgW="127000" imgH="152400" progId="Equation.DSMT4">
                  <p:embed/>
                  <p:pic>
                    <p:nvPicPr>
                      <p:cNvPr id="0" name=""/>
                      <p:cNvPicPr/>
                      <p:nvPr/>
                    </p:nvPicPr>
                    <p:blipFill>
                      <a:blip r:embed="rId26"/>
                      <a:stretch>
                        <a:fillRect/>
                      </a:stretch>
                    </p:blipFill>
                    <p:spPr>
                      <a:xfrm>
                        <a:off x="5130800" y="4796742"/>
                        <a:ext cx="157163" cy="190500"/>
                      </a:xfrm>
                      <a:prstGeom prst="rect">
                        <a:avLst/>
                      </a:prstGeom>
                    </p:spPr>
                  </p:pic>
                </p:oleObj>
              </mc:Fallback>
            </mc:AlternateContent>
          </a:graphicData>
        </a:graphic>
      </p:graphicFrame>
    </p:spTree>
    <p:extLst>
      <p:ext uri="{BB962C8B-B14F-4D97-AF65-F5344CB8AC3E}">
        <p14:creationId xmlns:p14="http://schemas.microsoft.com/office/powerpoint/2010/main" val="11538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dissolve">
                                      <p:cBhvr>
                                        <p:cTn id="10" dur="500"/>
                                        <p:tgtEl>
                                          <p:spTgt spid="7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dissolve">
                                      <p:cBhvr>
                                        <p:cTn id="13" dur="500"/>
                                        <p:tgtEl>
                                          <p:spTgt spid="70"/>
                                        </p:tgtEl>
                                      </p:cBhvr>
                                    </p:animEffect>
                                  </p:childTnLst>
                                </p:cTn>
                              </p:par>
                              <p:par>
                                <p:cTn id="14" presetID="9" presetClass="entr" presetSubtype="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dissolve">
                                      <p:cBhvr>
                                        <p:cTn id="16" dur="500"/>
                                        <p:tgtEl>
                                          <p:spTgt spid="7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500"/>
                                        <p:tgtEl>
                                          <p:spTgt spid="53"/>
                                        </p:tgtEl>
                                      </p:cBhvr>
                                    </p:animEffect>
                                  </p:childTnLst>
                                </p:cTn>
                              </p:par>
                              <p:par>
                                <p:cTn id="20" presetID="9"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dissolve">
                                      <p:cBhvr>
                                        <p:cTn id="22" dur="500"/>
                                        <p:tgtEl>
                                          <p:spTgt spid="60"/>
                                        </p:tgtEl>
                                      </p:cBhvr>
                                    </p:animEffect>
                                  </p:childTnLst>
                                </p:cTn>
                              </p:par>
                              <p:par>
                                <p:cTn id="23" presetID="9"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dissolve">
                                      <p:cBhvr>
                                        <p:cTn id="25" dur="500"/>
                                        <p:tgtEl>
                                          <p:spTgt spid="63"/>
                                        </p:tgtEl>
                                      </p:cBhvr>
                                    </p:animEffect>
                                  </p:childTnLst>
                                </p:cTn>
                              </p:par>
                              <p:par>
                                <p:cTn id="26" presetID="9"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dissolve">
                                      <p:cBhvr>
                                        <p:cTn id="28" dur="500"/>
                                        <p:tgtEl>
                                          <p:spTgt spid="81"/>
                                        </p:tgtEl>
                                      </p:cBhvr>
                                    </p:animEffect>
                                  </p:childTnLst>
                                </p:cTn>
                              </p:par>
                              <p:par>
                                <p:cTn id="29" presetID="9"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dissolve">
                                      <p:cBhvr>
                                        <p:cTn id="31" dur="500"/>
                                        <p:tgtEl>
                                          <p:spTgt spid="8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dissolv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dissolve">
                                      <p:cBhvr>
                                        <p:cTn id="39" dur="500"/>
                                        <p:tgtEl>
                                          <p:spTgt spid="85"/>
                                        </p:tgtEl>
                                      </p:cBhvr>
                                    </p:animEffect>
                                  </p:childTnLst>
                                </p:cTn>
                              </p:par>
                              <p:par>
                                <p:cTn id="40" presetID="9" presetClass="entr" presetSubtype="0" fill="hold"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dissolve">
                                      <p:cBhvr>
                                        <p:cTn id="42" dur="500"/>
                                        <p:tgtEl>
                                          <p:spTgt spid="84"/>
                                        </p:tgtEl>
                                      </p:cBhvr>
                                    </p:animEffect>
                                  </p:childTnLst>
                                </p:cTn>
                              </p:par>
                              <p:par>
                                <p:cTn id="43" presetID="9"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dissolve">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dissolve">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0" grpId="0" animBg="1"/>
      <p:bldP spid="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21.)</a:t>
            </a:r>
          </a:p>
        </p:txBody>
      </p:sp>
      <p:sp>
        <p:nvSpPr>
          <p:cNvPr id="39" name="Text Box 9"/>
          <p:cNvSpPr txBox="1">
            <a:spLocks/>
          </p:cNvSpPr>
          <p:nvPr/>
        </p:nvSpPr>
        <p:spPr bwMode="auto">
          <a:xfrm>
            <a:off x="327184" y="666954"/>
            <a:ext cx="5864066" cy="1323439"/>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amount of </a:t>
            </a:r>
            <a:r>
              <a:rPr lang="en-US" sz="2000" i="1" dirty="0">
                <a:solidFill>
                  <a:srgbClr val="0000FF"/>
                </a:solidFill>
                <a:latin typeface="Times New Roman"/>
                <a:cs typeface="Times New Roman"/>
                <a:sym typeface="Gill Sans" charset="0"/>
              </a:rPr>
              <a:t>energy</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required to draw a </a:t>
            </a:r>
            <a:r>
              <a:rPr lang="en-US" sz="2000" i="1" dirty="0">
                <a:solidFill>
                  <a:srgbClr val="FF0000"/>
                </a:solidFill>
                <a:latin typeface="Times New Roman"/>
                <a:cs typeface="Times New Roman"/>
                <a:sym typeface="Gill Sans" charset="0"/>
              </a:rPr>
              <a:t>third</a:t>
            </a:r>
            <a:r>
              <a:rPr lang="en-US" sz="2000" i="1" dirty="0">
                <a:latin typeface="Times New Roman"/>
                <a:cs typeface="Times New Roman"/>
                <a:sym typeface="Gill Sans" charset="0"/>
              </a:rPr>
              <a:t> </a:t>
            </a:r>
            <a:r>
              <a:rPr lang="en-US" sz="2000" dirty="0">
                <a:latin typeface="Times New Roman"/>
                <a:cs typeface="Times New Roman"/>
                <a:sym typeface="Gill Sans" charset="0"/>
              </a:rPr>
              <a:t>mass      in to a distance       from       and      from       will equal the amount of </a:t>
            </a:r>
            <a:r>
              <a:rPr lang="en-US" sz="2000" dirty="0">
                <a:solidFill>
                  <a:srgbClr val="0000FF"/>
                </a:solidFill>
                <a:latin typeface="Times New Roman"/>
                <a:cs typeface="Times New Roman"/>
                <a:sym typeface="Gill Sans" charset="0"/>
              </a:rPr>
              <a:t>work </a:t>
            </a:r>
            <a:r>
              <a:rPr lang="en-US" sz="2000" i="1" dirty="0">
                <a:solidFill>
                  <a:srgbClr val="0000FF"/>
                </a:solidFill>
                <a:latin typeface="Times New Roman"/>
                <a:cs typeface="Times New Roman"/>
                <a:sym typeface="Gill Sans" charset="0"/>
              </a:rPr>
              <a:t>you </a:t>
            </a:r>
            <a:r>
              <a:rPr lang="en-US" sz="2000" dirty="0">
                <a:latin typeface="Times New Roman"/>
                <a:cs typeface="Times New Roman"/>
                <a:sym typeface="Gill Sans" charset="0"/>
              </a:rPr>
              <a:t>have to </a:t>
            </a:r>
            <a:r>
              <a:rPr lang="en-US" sz="2000" dirty="0">
                <a:solidFill>
                  <a:srgbClr val="0000FF"/>
                </a:solidFill>
                <a:latin typeface="Times New Roman"/>
                <a:cs typeface="Times New Roman"/>
                <a:sym typeface="Gill Sans" charset="0"/>
              </a:rPr>
              <a:t>do</a:t>
            </a:r>
            <a:r>
              <a:rPr lang="en-US" sz="2000" dirty="0">
                <a:latin typeface="Times New Roman"/>
                <a:cs typeface="Times New Roman"/>
                <a:sym typeface="Gill Sans" charset="0"/>
              </a:rPr>
              <a:t> </a:t>
            </a:r>
            <a:r>
              <a:rPr lang="en-US" sz="2000" dirty="0">
                <a:solidFill>
                  <a:srgbClr val="008000"/>
                </a:solidFill>
                <a:latin typeface="Times New Roman"/>
                <a:cs typeface="Times New Roman"/>
                <a:sym typeface="Gill Sans" charset="0"/>
              </a:rPr>
              <a:t>to bring the mass in from infinity</a:t>
            </a:r>
            <a:r>
              <a:rPr lang="en-US" sz="2000" dirty="0">
                <a:latin typeface="Times New Roman"/>
                <a:cs typeface="Times New Roman"/>
                <a:sym typeface="Gill Sans" charset="0"/>
              </a:rPr>
              <a:t>.  That will be:</a:t>
            </a:r>
          </a:p>
        </p:txBody>
      </p:sp>
      <p:sp>
        <p:nvSpPr>
          <p:cNvPr id="12" name="Oval 11"/>
          <p:cNvSpPr/>
          <p:nvPr/>
        </p:nvSpPr>
        <p:spPr>
          <a:xfrm>
            <a:off x="7014818" y="1819975"/>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1780469547"/>
              </p:ext>
            </p:extLst>
          </p:nvPr>
        </p:nvGraphicFramePr>
        <p:xfrm>
          <a:off x="2922703" y="1017549"/>
          <a:ext cx="404813" cy="341313"/>
        </p:xfrm>
        <a:graphic>
          <a:graphicData uri="http://schemas.openxmlformats.org/presentationml/2006/ole">
            <mc:AlternateContent xmlns:mc="http://schemas.openxmlformats.org/markup-compatibility/2006">
              <mc:Choice xmlns:v="urn:schemas-microsoft-com:vml" Requires="v">
                <p:oleObj spid="_x0000_s1908799" name="Equation" r:id="rId5" imgW="241300" imgH="203200" progId="Equation.DSMT4">
                  <p:embed/>
                </p:oleObj>
              </mc:Choice>
              <mc:Fallback>
                <p:oleObj name="Equation" r:id="rId5" imgW="241300" imgH="203200" progId="Equation.DSMT4">
                  <p:embed/>
                  <p:pic>
                    <p:nvPicPr>
                      <p:cNvPr id="0" name=""/>
                      <p:cNvPicPr/>
                      <p:nvPr/>
                    </p:nvPicPr>
                    <p:blipFill>
                      <a:blip r:embed="rId6"/>
                      <a:stretch>
                        <a:fillRect/>
                      </a:stretch>
                    </p:blipFill>
                    <p:spPr>
                      <a:xfrm>
                        <a:off x="2922703" y="1017549"/>
                        <a:ext cx="404813" cy="341313"/>
                      </a:xfrm>
                      <a:prstGeom prst="rect">
                        <a:avLst/>
                      </a:prstGeom>
                    </p:spPr>
                  </p:pic>
                </p:oleObj>
              </mc:Fallback>
            </mc:AlternateContent>
          </a:graphicData>
        </a:graphic>
      </p:graphicFrame>
      <p:sp>
        <p:nvSpPr>
          <p:cNvPr id="70" name="Oval 69"/>
          <p:cNvSpPr/>
          <p:nvPr/>
        </p:nvSpPr>
        <p:spPr>
          <a:xfrm>
            <a:off x="8246718" y="1200150"/>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8552216" y="1819975"/>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3780119009"/>
              </p:ext>
            </p:extLst>
          </p:nvPr>
        </p:nvGraphicFramePr>
        <p:xfrm>
          <a:off x="8636000" y="1949450"/>
          <a:ext cx="382588" cy="339725"/>
        </p:xfrm>
        <a:graphic>
          <a:graphicData uri="http://schemas.openxmlformats.org/presentationml/2006/ole">
            <mc:AlternateContent xmlns:mc="http://schemas.openxmlformats.org/markup-compatibility/2006">
              <mc:Choice xmlns:v="urn:schemas-microsoft-com:vml" Requires="v">
                <p:oleObj spid="_x0000_s1908800" name="Equation" r:id="rId7" imgW="228600" imgH="203200" progId="Equation.DSMT4">
                  <p:embed/>
                </p:oleObj>
              </mc:Choice>
              <mc:Fallback>
                <p:oleObj name="Equation" r:id="rId7" imgW="228600" imgH="203200" progId="Equation.DSMT4">
                  <p:embed/>
                  <p:pic>
                    <p:nvPicPr>
                      <p:cNvPr id="0" name=""/>
                      <p:cNvPicPr/>
                      <p:nvPr/>
                    </p:nvPicPr>
                    <p:blipFill>
                      <a:blip r:embed="rId8"/>
                      <a:stretch>
                        <a:fillRect/>
                      </a:stretch>
                    </p:blipFill>
                    <p:spPr>
                      <a:xfrm>
                        <a:off x="8636000" y="1949450"/>
                        <a:ext cx="382588" cy="339725"/>
                      </a:xfrm>
                      <a:prstGeom prst="rect">
                        <a:avLst/>
                      </a:prstGeom>
                    </p:spPr>
                  </p:pic>
                </p:oleObj>
              </mc:Fallback>
            </mc:AlternateContent>
          </a:graphicData>
        </a:graphic>
      </p:graphicFrame>
      <p:cxnSp>
        <p:nvCxnSpPr>
          <p:cNvPr id="3" name="Straight Arrow Connector 2"/>
          <p:cNvCxnSpPr/>
          <p:nvPr/>
        </p:nvCxnSpPr>
        <p:spPr>
          <a:xfrm flipV="1">
            <a:off x="7223906" y="1361945"/>
            <a:ext cx="1022812" cy="505324"/>
          </a:xfrm>
          <a:prstGeom prst="straightConnector1">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6" name="Object 75"/>
          <p:cNvGraphicFramePr>
            <a:graphicFrameLocks noChangeAspect="1"/>
          </p:cNvGraphicFramePr>
          <p:nvPr>
            <p:extLst>
              <p:ext uri="{D42A27DB-BD31-4B8C-83A1-F6EECF244321}">
                <p14:modId xmlns:p14="http://schemas.microsoft.com/office/powerpoint/2010/main" val="195204351"/>
              </p:ext>
            </p:extLst>
          </p:nvPr>
        </p:nvGraphicFramePr>
        <p:xfrm>
          <a:off x="8516938" y="1362075"/>
          <a:ext cx="339725" cy="339725"/>
        </p:xfrm>
        <a:graphic>
          <a:graphicData uri="http://schemas.openxmlformats.org/presentationml/2006/ole">
            <mc:AlternateContent xmlns:mc="http://schemas.openxmlformats.org/markup-compatibility/2006">
              <mc:Choice xmlns:v="urn:schemas-microsoft-com:vml" Requires="v">
                <p:oleObj spid="_x0000_s1908801"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8516938" y="1362075"/>
                        <a:ext cx="339725" cy="339725"/>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3012230822"/>
              </p:ext>
            </p:extLst>
          </p:nvPr>
        </p:nvGraphicFramePr>
        <p:xfrm>
          <a:off x="7748588" y="1866900"/>
          <a:ext cx="360362" cy="339725"/>
        </p:xfrm>
        <a:graphic>
          <a:graphicData uri="http://schemas.openxmlformats.org/presentationml/2006/ole">
            <mc:AlternateContent xmlns:mc="http://schemas.openxmlformats.org/markup-compatibility/2006">
              <mc:Choice xmlns:v="urn:schemas-microsoft-com:vml" Requires="v">
                <p:oleObj spid="_x0000_s1908802" name="Equation" r:id="rId11" imgW="215900" imgH="203200" progId="Equation.DSMT4">
                  <p:embed/>
                </p:oleObj>
              </mc:Choice>
              <mc:Fallback>
                <p:oleObj name="Equation" r:id="rId11" imgW="215900" imgH="203200" progId="Equation.DSMT4">
                  <p:embed/>
                  <p:pic>
                    <p:nvPicPr>
                      <p:cNvPr id="0" name=""/>
                      <p:cNvPicPr/>
                      <p:nvPr/>
                    </p:nvPicPr>
                    <p:blipFill>
                      <a:blip r:embed="rId12"/>
                      <a:stretch>
                        <a:fillRect/>
                      </a:stretch>
                    </p:blipFill>
                    <p:spPr>
                      <a:xfrm>
                        <a:off x="7748588" y="1866900"/>
                        <a:ext cx="360362" cy="339725"/>
                      </a:xfrm>
                      <a:prstGeom prst="rect">
                        <a:avLst/>
                      </a:prstGeom>
                    </p:spPr>
                  </p:pic>
                </p:oleObj>
              </mc:Fallback>
            </mc:AlternateContent>
          </a:graphicData>
        </a:graphic>
      </p:graphicFrame>
      <p:cxnSp>
        <p:nvCxnSpPr>
          <p:cNvPr id="78" name="Straight Arrow Connector 77"/>
          <p:cNvCxnSpPr>
            <a:endCxn id="73" idx="2"/>
          </p:cNvCxnSpPr>
          <p:nvPr/>
        </p:nvCxnSpPr>
        <p:spPr>
          <a:xfrm flipV="1">
            <a:off x="7223906" y="1924519"/>
            <a:ext cx="1328310" cy="11197"/>
          </a:xfrm>
          <a:prstGeom prst="straightConnector1">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flipV="1">
            <a:off x="8399118" y="1409239"/>
            <a:ext cx="213754" cy="410736"/>
          </a:xfrm>
          <a:prstGeom prst="straightConnector1">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0" name="Object 79"/>
          <p:cNvGraphicFramePr>
            <a:graphicFrameLocks noChangeAspect="1"/>
          </p:cNvGraphicFramePr>
          <p:nvPr>
            <p:extLst>
              <p:ext uri="{D42A27DB-BD31-4B8C-83A1-F6EECF244321}">
                <p14:modId xmlns:p14="http://schemas.microsoft.com/office/powerpoint/2010/main" val="1187542557"/>
              </p:ext>
            </p:extLst>
          </p:nvPr>
        </p:nvGraphicFramePr>
        <p:xfrm>
          <a:off x="207963" y="2136775"/>
          <a:ext cx="8807450" cy="1322388"/>
        </p:xfrm>
        <a:graphic>
          <a:graphicData uri="http://schemas.openxmlformats.org/presentationml/2006/ole">
            <mc:AlternateContent xmlns:mc="http://schemas.openxmlformats.org/markup-compatibility/2006">
              <mc:Choice xmlns:v="urn:schemas-microsoft-com:vml" Requires="v">
                <p:oleObj spid="_x0000_s1908803" name="Equation" r:id="rId13" imgW="5245100" imgH="787400" progId="Equation.DSMT4">
                  <p:embed/>
                </p:oleObj>
              </mc:Choice>
              <mc:Fallback>
                <p:oleObj name="Equation" r:id="rId13" imgW="5245100" imgH="787400" progId="Equation.DSMT4">
                  <p:embed/>
                  <p:pic>
                    <p:nvPicPr>
                      <p:cNvPr id="0" name=""/>
                      <p:cNvPicPr/>
                      <p:nvPr/>
                    </p:nvPicPr>
                    <p:blipFill>
                      <a:blip r:embed="rId14"/>
                      <a:stretch>
                        <a:fillRect/>
                      </a:stretch>
                    </p:blipFill>
                    <p:spPr>
                      <a:xfrm>
                        <a:off x="207963" y="2136775"/>
                        <a:ext cx="8807450" cy="1322388"/>
                      </a:xfrm>
                      <a:prstGeom prst="rect">
                        <a:avLst/>
                      </a:prstGeom>
                    </p:spPr>
                  </p:pic>
                </p:oleObj>
              </mc:Fallback>
            </mc:AlternateContent>
          </a:graphicData>
        </a:graphic>
      </p:graphicFrame>
      <p:sp>
        <p:nvSpPr>
          <p:cNvPr id="83" name="Text Box 9"/>
          <p:cNvSpPr txBox="1">
            <a:spLocks/>
          </p:cNvSpPr>
          <p:nvPr/>
        </p:nvSpPr>
        <p:spPr bwMode="auto">
          <a:xfrm>
            <a:off x="328107" y="5518716"/>
            <a:ext cx="8557636"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Bottom line: </a:t>
            </a:r>
            <a:r>
              <a:rPr lang="en-US" sz="2000" i="1" dirty="0">
                <a:solidFill>
                  <a:srgbClr val="0000FF"/>
                </a:solidFill>
                <a:latin typeface="Times New Roman"/>
                <a:cs typeface="Times New Roman"/>
                <a:sym typeface="Gill Sans" charset="0"/>
              </a:rPr>
              <a:t>Each added mass </a:t>
            </a:r>
            <a:r>
              <a:rPr lang="en-US" sz="2000" dirty="0">
                <a:latin typeface="Times New Roman"/>
                <a:cs typeface="Times New Roman"/>
                <a:sym typeface="Gill Sans" charset="0"/>
              </a:rPr>
              <a:t>must interact with </a:t>
            </a:r>
            <a:r>
              <a:rPr lang="en-US" sz="2000" dirty="0">
                <a:solidFill>
                  <a:srgbClr val="0000FF"/>
                </a:solidFill>
                <a:latin typeface="Times New Roman"/>
                <a:cs typeface="Times New Roman"/>
                <a:sym typeface="Gill Sans" charset="0"/>
              </a:rPr>
              <a:t>all the masses already present</a:t>
            </a:r>
            <a:r>
              <a:rPr lang="en-US" sz="2000" dirty="0">
                <a:latin typeface="Times New Roman"/>
                <a:cs typeface="Times New Roman"/>
                <a:sym typeface="Gill Sans" charset="0"/>
              </a:rPr>
              <a:t>.</a:t>
            </a:r>
          </a:p>
        </p:txBody>
      </p:sp>
      <p:graphicFrame>
        <p:nvGraphicFramePr>
          <p:cNvPr id="30" name="Object 29"/>
          <p:cNvGraphicFramePr>
            <a:graphicFrameLocks noChangeAspect="1"/>
          </p:cNvGraphicFramePr>
          <p:nvPr>
            <p:extLst>
              <p:ext uri="{D42A27DB-BD31-4B8C-83A1-F6EECF244321}">
                <p14:modId xmlns:p14="http://schemas.microsoft.com/office/powerpoint/2010/main" val="4224785961"/>
              </p:ext>
            </p:extLst>
          </p:nvPr>
        </p:nvGraphicFramePr>
        <p:xfrm>
          <a:off x="5781675" y="725488"/>
          <a:ext cx="382588" cy="341312"/>
        </p:xfrm>
        <a:graphic>
          <a:graphicData uri="http://schemas.openxmlformats.org/presentationml/2006/ole">
            <mc:AlternateContent xmlns:mc="http://schemas.openxmlformats.org/markup-compatibility/2006">
              <mc:Choice xmlns:v="urn:schemas-microsoft-com:vml" Requires="v">
                <p:oleObj spid="_x0000_s1908804" name="Equation" r:id="rId15" imgW="228600" imgH="203200" progId="Equation.DSMT4">
                  <p:embed/>
                </p:oleObj>
              </mc:Choice>
              <mc:Fallback>
                <p:oleObj name="Equation" r:id="rId15" imgW="228600" imgH="203200" progId="Equation.DSMT4">
                  <p:embed/>
                  <p:pic>
                    <p:nvPicPr>
                      <p:cNvPr id="0" name=""/>
                      <p:cNvPicPr/>
                      <p:nvPr/>
                    </p:nvPicPr>
                    <p:blipFill>
                      <a:blip r:embed="rId16"/>
                      <a:stretch>
                        <a:fillRect/>
                      </a:stretch>
                    </p:blipFill>
                    <p:spPr>
                      <a:xfrm>
                        <a:off x="5781675" y="725488"/>
                        <a:ext cx="382588" cy="3413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436360"/>
              </p:ext>
            </p:extLst>
          </p:nvPr>
        </p:nvGraphicFramePr>
        <p:xfrm>
          <a:off x="1997075" y="1009573"/>
          <a:ext cx="361950" cy="341313"/>
        </p:xfrm>
        <a:graphic>
          <a:graphicData uri="http://schemas.openxmlformats.org/presentationml/2006/ole">
            <mc:AlternateContent xmlns:mc="http://schemas.openxmlformats.org/markup-compatibility/2006">
              <mc:Choice xmlns:v="urn:schemas-microsoft-com:vml" Requires="v">
                <p:oleObj spid="_x0000_s1908805" name="Equation" r:id="rId17" imgW="215900" imgH="203200" progId="Equation.DSMT4">
                  <p:embed/>
                </p:oleObj>
              </mc:Choice>
              <mc:Fallback>
                <p:oleObj name="Equation" r:id="rId17" imgW="215900" imgH="203200" progId="Equation.DSMT4">
                  <p:embed/>
                  <p:pic>
                    <p:nvPicPr>
                      <p:cNvPr id="0" name=""/>
                      <p:cNvPicPr/>
                      <p:nvPr/>
                    </p:nvPicPr>
                    <p:blipFill>
                      <a:blip r:embed="rId18"/>
                      <a:stretch>
                        <a:fillRect/>
                      </a:stretch>
                    </p:blipFill>
                    <p:spPr>
                      <a:xfrm>
                        <a:off x="1997075" y="1009573"/>
                        <a:ext cx="361950" cy="341313"/>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544053597"/>
              </p:ext>
            </p:extLst>
          </p:nvPr>
        </p:nvGraphicFramePr>
        <p:xfrm>
          <a:off x="3714712" y="1009612"/>
          <a:ext cx="341312" cy="341312"/>
        </p:xfrm>
        <a:graphic>
          <a:graphicData uri="http://schemas.openxmlformats.org/presentationml/2006/ole">
            <mc:AlternateContent xmlns:mc="http://schemas.openxmlformats.org/markup-compatibility/2006">
              <mc:Choice xmlns:v="urn:schemas-microsoft-com:vml" Requires="v">
                <p:oleObj spid="_x0000_s1908806" name="Equation" r:id="rId19" imgW="203200" imgH="203200" progId="Equation.DSMT4">
                  <p:embed/>
                </p:oleObj>
              </mc:Choice>
              <mc:Fallback>
                <p:oleObj name="Equation" r:id="rId19" imgW="203200" imgH="203200" progId="Equation.DSMT4">
                  <p:embed/>
                  <p:pic>
                    <p:nvPicPr>
                      <p:cNvPr id="0" name=""/>
                      <p:cNvPicPr/>
                      <p:nvPr/>
                    </p:nvPicPr>
                    <p:blipFill>
                      <a:blip r:embed="rId20"/>
                      <a:stretch>
                        <a:fillRect/>
                      </a:stretch>
                    </p:blipFill>
                    <p:spPr>
                      <a:xfrm>
                        <a:off x="3714712" y="1009612"/>
                        <a:ext cx="341312" cy="341312"/>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223696414"/>
              </p:ext>
            </p:extLst>
          </p:nvPr>
        </p:nvGraphicFramePr>
        <p:xfrm>
          <a:off x="4606925" y="1020724"/>
          <a:ext cx="384175" cy="341313"/>
        </p:xfrm>
        <a:graphic>
          <a:graphicData uri="http://schemas.openxmlformats.org/presentationml/2006/ole">
            <mc:AlternateContent xmlns:mc="http://schemas.openxmlformats.org/markup-compatibility/2006">
              <mc:Choice xmlns:v="urn:schemas-microsoft-com:vml" Requires="v">
                <p:oleObj spid="_x0000_s1908807" name="Equation" r:id="rId21" imgW="228600" imgH="203200" progId="Equation.DSMT4">
                  <p:embed/>
                </p:oleObj>
              </mc:Choice>
              <mc:Fallback>
                <p:oleObj name="Equation" r:id="rId21" imgW="228600" imgH="203200" progId="Equation.DSMT4">
                  <p:embed/>
                  <p:pic>
                    <p:nvPicPr>
                      <p:cNvPr id="0" name=""/>
                      <p:cNvPicPr/>
                      <p:nvPr/>
                    </p:nvPicPr>
                    <p:blipFill>
                      <a:blip r:embed="rId22"/>
                      <a:stretch>
                        <a:fillRect/>
                      </a:stretch>
                    </p:blipFill>
                    <p:spPr>
                      <a:xfrm>
                        <a:off x="4606925" y="1020724"/>
                        <a:ext cx="384175" cy="341313"/>
                      </a:xfrm>
                      <a:prstGeom prst="rect">
                        <a:avLst/>
                      </a:prstGeom>
                    </p:spPr>
                  </p:pic>
                </p:oleObj>
              </mc:Fallback>
            </mc:AlternateContent>
          </a:graphicData>
        </a:graphic>
      </p:graphicFrame>
      <p:sp>
        <p:nvSpPr>
          <p:cNvPr id="34" name="Text Box 9"/>
          <p:cNvSpPr txBox="1">
            <a:spLocks/>
          </p:cNvSpPr>
          <p:nvPr/>
        </p:nvSpPr>
        <p:spPr bwMode="auto">
          <a:xfrm>
            <a:off x="327184" y="3633163"/>
            <a:ext cx="8445501"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Adding this to </a:t>
            </a:r>
            <a:r>
              <a:rPr lang="en-US" sz="2000" dirty="0">
                <a:latin typeface="Times New Roman"/>
                <a:cs typeface="Times New Roman"/>
                <a:sym typeface="Gill Sans" charset="0"/>
              </a:rPr>
              <a:t>the original bit of work done to bring in the second piece, and we get the </a:t>
            </a:r>
            <a:r>
              <a:rPr lang="en-US" sz="2000" i="1" dirty="0">
                <a:solidFill>
                  <a:srgbClr val="FF0000"/>
                </a:solidFill>
                <a:latin typeface="Times New Roman"/>
                <a:cs typeface="Times New Roman"/>
                <a:sym typeface="Gill Sans" charset="0"/>
              </a:rPr>
              <a:t>potential energy </a:t>
            </a:r>
            <a:r>
              <a:rPr lang="en-US" sz="2000" i="1" dirty="0">
                <a:solidFill>
                  <a:srgbClr val="0000FF"/>
                </a:solidFill>
                <a:latin typeface="Times New Roman"/>
                <a:cs typeface="Times New Roman"/>
                <a:sym typeface="Gill Sans" charset="0"/>
              </a:rPr>
              <a:t>wrapped up in the system </a:t>
            </a:r>
            <a:r>
              <a:rPr lang="en-US" sz="2000" dirty="0">
                <a:latin typeface="Times New Roman"/>
                <a:cs typeface="Times New Roman"/>
                <a:sym typeface="Gill Sans" charset="0"/>
              </a:rPr>
              <a:t>as:</a:t>
            </a:r>
          </a:p>
        </p:txBody>
      </p:sp>
      <p:graphicFrame>
        <p:nvGraphicFramePr>
          <p:cNvPr id="35" name="Object 34"/>
          <p:cNvGraphicFramePr>
            <a:graphicFrameLocks noChangeAspect="1"/>
          </p:cNvGraphicFramePr>
          <p:nvPr>
            <p:extLst>
              <p:ext uri="{D42A27DB-BD31-4B8C-83A1-F6EECF244321}">
                <p14:modId xmlns:p14="http://schemas.microsoft.com/office/powerpoint/2010/main" val="1062620986"/>
              </p:ext>
            </p:extLst>
          </p:nvPr>
        </p:nvGraphicFramePr>
        <p:xfrm>
          <a:off x="2359025" y="4405313"/>
          <a:ext cx="4286250" cy="788987"/>
        </p:xfrm>
        <a:graphic>
          <a:graphicData uri="http://schemas.openxmlformats.org/presentationml/2006/ole">
            <mc:AlternateContent xmlns:mc="http://schemas.openxmlformats.org/markup-compatibility/2006">
              <mc:Choice xmlns:v="urn:schemas-microsoft-com:vml" Requires="v">
                <p:oleObj spid="_x0000_s1908808" name="Equation" r:id="rId23" imgW="2552700" imgH="469900" progId="Equation.DSMT4">
                  <p:embed/>
                </p:oleObj>
              </mc:Choice>
              <mc:Fallback>
                <p:oleObj name="Equation" r:id="rId23" imgW="2552700" imgH="469900" progId="Equation.DSMT4">
                  <p:embed/>
                  <p:pic>
                    <p:nvPicPr>
                      <p:cNvPr id="0" name=""/>
                      <p:cNvPicPr/>
                      <p:nvPr/>
                    </p:nvPicPr>
                    <p:blipFill>
                      <a:blip r:embed="rId24"/>
                      <a:stretch>
                        <a:fillRect/>
                      </a:stretch>
                    </p:blipFill>
                    <p:spPr>
                      <a:xfrm>
                        <a:off x="2359025" y="4405313"/>
                        <a:ext cx="4286250" cy="788987"/>
                      </a:xfrm>
                      <a:prstGeom prst="rect">
                        <a:avLst/>
                      </a:prstGeom>
                    </p:spPr>
                  </p:pic>
                </p:oleObj>
              </mc:Fallback>
            </mc:AlternateContent>
          </a:graphicData>
        </a:graphic>
      </p:graphicFrame>
      <p:cxnSp>
        <p:nvCxnSpPr>
          <p:cNvPr id="37" name="Straight Connector 36"/>
          <p:cNvCxnSpPr/>
          <p:nvPr/>
        </p:nvCxnSpPr>
        <p:spPr>
          <a:xfrm flipV="1">
            <a:off x="2640712" y="2690814"/>
            <a:ext cx="660400" cy="67309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2451529071"/>
              </p:ext>
            </p:extLst>
          </p:nvPr>
        </p:nvGraphicFramePr>
        <p:xfrm>
          <a:off x="3288412" y="2521855"/>
          <a:ext cx="157163" cy="190500"/>
        </p:xfrm>
        <a:graphic>
          <a:graphicData uri="http://schemas.openxmlformats.org/presentationml/2006/ole">
            <mc:AlternateContent xmlns:mc="http://schemas.openxmlformats.org/markup-compatibility/2006">
              <mc:Choice xmlns:v="urn:schemas-microsoft-com:vml" Requires="v">
                <p:oleObj spid="_x0000_s1908809" name="Equation" r:id="rId25" imgW="127000" imgH="152400" progId="Equation.DSMT4">
                  <p:embed/>
                </p:oleObj>
              </mc:Choice>
              <mc:Fallback>
                <p:oleObj name="Equation" r:id="rId25" imgW="127000" imgH="152400" progId="Equation.DSMT4">
                  <p:embed/>
                  <p:pic>
                    <p:nvPicPr>
                      <p:cNvPr id="0" name=""/>
                      <p:cNvPicPr/>
                      <p:nvPr/>
                    </p:nvPicPr>
                    <p:blipFill>
                      <a:blip r:embed="rId26"/>
                      <a:stretch>
                        <a:fillRect/>
                      </a:stretch>
                    </p:blipFill>
                    <p:spPr>
                      <a:xfrm>
                        <a:off x="3288412" y="2521855"/>
                        <a:ext cx="157163" cy="1905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4155"/>
              </p:ext>
            </p:extLst>
          </p:nvPr>
        </p:nvGraphicFramePr>
        <p:xfrm>
          <a:off x="6669088" y="1527175"/>
          <a:ext cx="404812" cy="339725"/>
        </p:xfrm>
        <a:graphic>
          <a:graphicData uri="http://schemas.openxmlformats.org/presentationml/2006/ole">
            <mc:AlternateContent xmlns:mc="http://schemas.openxmlformats.org/markup-compatibility/2006">
              <mc:Choice xmlns:v="urn:schemas-microsoft-com:vml" Requires="v">
                <p:oleObj spid="_x0000_s1908810" name="Equation" r:id="rId27" imgW="241300" imgH="203200" progId="Equation.DSMT4">
                  <p:embed/>
                </p:oleObj>
              </mc:Choice>
              <mc:Fallback>
                <p:oleObj name="Equation" r:id="rId27" imgW="241300" imgH="203200" progId="Equation.DSMT4">
                  <p:embed/>
                  <p:pic>
                    <p:nvPicPr>
                      <p:cNvPr id="0" name=""/>
                      <p:cNvPicPr/>
                      <p:nvPr/>
                    </p:nvPicPr>
                    <p:blipFill>
                      <a:blip r:embed="rId28"/>
                      <a:stretch>
                        <a:fillRect/>
                      </a:stretch>
                    </p:blipFill>
                    <p:spPr>
                      <a:xfrm>
                        <a:off x="6669088" y="1527175"/>
                        <a:ext cx="404812" cy="33972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237769663"/>
              </p:ext>
            </p:extLst>
          </p:nvPr>
        </p:nvGraphicFramePr>
        <p:xfrm>
          <a:off x="8264512" y="896616"/>
          <a:ext cx="382587" cy="339725"/>
        </p:xfrm>
        <a:graphic>
          <a:graphicData uri="http://schemas.openxmlformats.org/presentationml/2006/ole">
            <mc:AlternateContent xmlns:mc="http://schemas.openxmlformats.org/markup-compatibility/2006">
              <mc:Choice xmlns:v="urn:schemas-microsoft-com:vml" Requires="v">
                <p:oleObj spid="_x0000_s1908811" name="Equation" r:id="rId29" imgW="228600" imgH="203200" progId="Equation.DSMT4">
                  <p:embed/>
                </p:oleObj>
              </mc:Choice>
              <mc:Fallback>
                <p:oleObj name="Equation" r:id="rId29" imgW="228600" imgH="203200" progId="Equation.DSMT4">
                  <p:embed/>
                  <p:pic>
                    <p:nvPicPr>
                      <p:cNvPr id="0" name=""/>
                      <p:cNvPicPr/>
                      <p:nvPr/>
                    </p:nvPicPr>
                    <p:blipFill>
                      <a:blip r:embed="rId30"/>
                      <a:stretch>
                        <a:fillRect/>
                      </a:stretch>
                    </p:blipFill>
                    <p:spPr>
                      <a:xfrm>
                        <a:off x="8264512" y="896616"/>
                        <a:ext cx="382587" cy="339725"/>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650470524"/>
              </p:ext>
            </p:extLst>
          </p:nvPr>
        </p:nvGraphicFramePr>
        <p:xfrm>
          <a:off x="7423150" y="1268413"/>
          <a:ext cx="360363" cy="339725"/>
        </p:xfrm>
        <a:graphic>
          <a:graphicData uri="http://schemas.openxmlformats.org/presentationml/2006/ole">
            <mc:AlternateContent xmlns:mc="http://schemas.openxmlformats.org/markup-compatibility/2006">
              <mc:Choice xmlns:v="urn:schemas-microsoft-com:vml" Requires="v">
                <p:oleObj spid="_x0000_s1908812" name="Equation" r:id="rId31" imgW="215900" imgH="203200" progId="Equation.DSMT4">
                  <p:embed/>
                </p:oleObj>
              </mc:Choice>
              <mc:Fallback>
                <p:oleObj name="Equation" r:id="rId31" imgW="215900" imgH="203200" progId="Equation.DSMT4">
                  <p:embed/>
                  <p:pic>
                    <p:nvPicPr>
                      <p:cNvPr id="0" name=""/>
                      <p:cNvPicPr/>
                      <p:nvPr/>
                    </p:nvPicPr>
                    <p:blipFill>
                      <a:blip r:embed="rId32"/>
                      <a:stretch>
                        <a:fillRect/>
                      </a:stretch>
                    </p:blipFill>
                    <p:spPr>
                      <a:xfrm>
                        <a:off x="7423150" y="1268413"/>
                        <a:ext cx="360363" cy="339725"/>
                      </a:xfrm>
                      <a:prstGeom prst="rect">
                        <a:avLst/>
                      </a:prstGeom>
                    </p:spPr>
                  </p:pic>
                </p:oleObj>
              </mc:Fallback>
            </mc:AlternateContent>
          </a:graphicData>
        </a:graphic>
      </p:graphicFrame>
      <p:cxnSp>
        <p:nvCxnSpPr>
          <p:cNvPr id="43" name="Straight Connector 42"/>
          <p:cNvCxnSpPr/>
          <p:nvPr/>
        </p:nvCxnSpPr>
        <p:spPr>
          <a:xfrm flipV="1">
            <a:off x="5530850" y="2701927"/>
            <a:ext cx="660400" cy="67309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720260685"/>
              </p:ext>
            </p:extLst>
          </p:nvPr>
        </p:nvGraphicFramePr>
        <p:xfrm>
          <a:off x="6178550" y="2532968"/>
          <a:ext cx="157163" cy="190500"/>
        </p:xfrm>
        <a:graphic>
          <a:graphicData uri="http://schemas.openxmlformats.org/presentationml/2006/ole">
            <mc:AlternateContent xmlns:mc="http://schemas.openxmlformats.org/markup-compatibility/2006">
              <mc:Choice xmlns:v="urn:schemas-microsoft-com:vml" Requires="v">
                <p:oleObj spid="_x0000_s1908813" name="Equation" r:id="rId33" imgW="127000" imgH="152400" progId="Equation.DSMT4">
                  <p:embed/>
                </p:oleObj>
              </mc:Choice>
              <mc:Fallback>
                <p:oleObj name="Equation" r:id="rId33" imgW="127000" imgH="152400" progId="Equation.DSMT4">
                  <p:embed/>
                  <p:pic>
                    <p:nvPicPr>
                      <p:cNvPr id="0" name=""/>
                      <p:cNvPicPr/>
                      <p:nvPr/>
                    </p:nvPicPr>
                    <p:blipFill>
                      <a:blip r:embed="rId26"/>
                      <a:stretch>
                        <a:fillRect/>
                      </a:stretch>
                    </p:blipFill>
                    <p:spPr>
                      <a:xfrm>
                        <a:off x="6178550" y="2532968"/>
                        <a:ext cx="157163" cy="190500"/>
                      </a:xfrm>
                      <a:prstGeom prst="rect">
                        <a:avLst/>
                      </a:prstGeom>
                    </p:spPr>
                  </p:pic>
                </p:oleObj>
              </mc:Fallback>
            </mc:AlternateContent>
          </a:graphicData>
        </a:graphic>
      </p:graphicFrame>
    </p:spTree>
    <p:extLst>
      <p:ext uri="{BB962C8B-B14F-4D97-AF65-F5344CB8AC3E}">
        <p14:creationId xmlns:p14="http://schemas.microsoft.com/office/powerpoint/2010/main" val="17367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par>
                                <p:cTn id="14" presetID="9"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par>
                                <p:cTn id="17" presetID="9"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dissolve">
                                      <p:cBhvr>
                                        <p:cTn id="19" dur="50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dissolv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dissolv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dissolve">
                                      <p:cBhvr>
                                        <p:cTn id="3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00184" y="214404"/>
            <a:ext cx="8733296"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a:solidFill>
                  <a:srgbClr val="FF0000"/>
                </a:solidFill>
                <a:latin typeface="Apple Chancery"/>
                <a:cs typeface="Apple Chancery"/>
              </a:rPr>
              <a:t>Total Energy in an Orbiting System Where the Orbit is </a:t>
            </a:r>
            <a:r>
              <a:rPr lang="en-US" sz="4000" dirty="0" err="1">
                <a:solidFill>
                  <a:srgbClr val="FF0000"/>
                </a:solidFill>
                <a:latin typeface="Apple Chancery"/>
                <a:cs typeface="Apple Chancery"/>
              </a:rPr>
              <a:t>Eliptical</a:t>
            </a:r>
            <a:endParaRPr lang="en-US" dirty="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22.)</a:t>
            </a:r>
          </a:p>
        </p:txBody>
      </p:sp>
      <p:sp>
        <p:nvSpPr>
          <p:cNvPr id="17" name="Text Box 9"/>
          <p:cNvSpPr txBox="1">
            <a:spLocks/>
          </p:cNvSpPr>
          <p:nvPr/>
        </p:nvSpPr>
        <p:spPr bwMode="auto">
          <a:xfrm>
            <a:off x="369600" y="1851567"/>
            <a:ext cx="5299869" cy="113877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6: </a:t>
            </a:r>
            <a:r>
              <a:rPr lang="en-US" sz="2000" dirty="0">
                <a:solidFill>
                  <a:srgbClr val="0000FF"/>
                </a:solidFill>
                <a:latin typeface="Times New Roman"/>
                <a:cs typeface="Times New Roman"/>
                <a:sym typeface="Gill Sans" charset="0"/>
              </a:rPr>
              <a:t>Assuming an </a:t>
            </a:r>
            <a:r>
              <a:rPr lang="en-US" sz="2000" dirty="0" err="1">
                <a:solidFill>
                  <a:srgbClr val="0000FF"/>
                </a:solidFill>
                <a:latin typeface="Times New Roman"/>
                <a:cs typeface="Times New Roman"/>
                <a:sym typeface="Gill Sans" charset="0"/>
              </a:rPr>
              <a:t>eliptical</a:t>
            </a:r>
            <a:r>
              <a:rPr lang="en-US" sz="2000" dirty="0">
                <a:solidFill>
                  <a:srgbClr val="0000FF"/>
                </a:solidFill>
                <a:latin typeface="Times New Roman"/>
                <a:cs typeface="Times New Roman"/>
                <a:sym typeface="Gill Sans" charset="0"/>
              </a:rPr>
              <a:t> orbit</a:t>
            </a:r>
            <a:r>
              <a:rPr lang="en-US" sz="2000" dirty="0">
                <a:latin typeface="Times New Roman"/>
                <a:cs typeface="Times New Roman"/>
                <a:sym typeface="Gill Sans" charset="0"/>
              </a:rPr>
              <a:t>, what is the </a:t>
            </a:r>
            <a:r>
              <a:rPr lang="en-US" sz="2000" i="1" dirty="0">
                <a:solidFill>
                  <a:srgbClr val="FF0000"/>
                </a:solidFill>
                <a:latin typeface="Times New Roman"/>
                <a:cs typeface="Times New Roman"/>
                <a:sym typeface="Gill Sans" charset="0"/>
              </a:rPr>
              <a:t>total mechanical energy </a:t>
            </a:r>
            <a:r>
              <a:rPr lang="en-US" sz="2000" dirty="0">
                <a:latin typeface="Times New Roman"/>
                <a:cs typeface="Times New Roman"/>
                <a:sym typeface="Gill Sans" charset="0"/>
              </a:rPr>
              <a:t>wrapped up in an orbiting satellite.</a:t>
            </a:r>
          </a:p>
        </p:txBody>
      </p:sp>
      <p:sp>
        <p:nvSpPr>
          <p:cNvPr id="12" name="Oval 11"/>
          <p:cNvSpPr/>
          <p:nvPr/>
        </p:nvSpPr>
        <p:spPr>
          <a:xfrm>
            <a:off x="7755860" y="2276705"/>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30695" y="1842350"/>
            <a:ext cx="3117873" cy="1066801"/>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90194" y="2530242"/>
            <a:ext cx="39986" cy="39986"/>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2314507772"/>
              </p:ext>
            </p:extLst>
          </p:nvPr>
        </p:nvGraphicFramePr>
        <p:xfrm>
          <a:off x="7964948" y="2065568"/>
          <a:ext cx="265112" cy="211137"/>
        </p:xfrm>
        <a:graphic>
          <a:graphicData uri="http://schemas.openxmlformats.org/presentationml/2006/ole">
            <mc:AlternateContent xmlns:mc="http://schemas.openxmlformats.org/markup-compatibility/2006">
              <mc:Choice xmlns:v="urn:schemas-microsoft-com:vml" Requires="v">
                <p:oleObj spid="_x0000_s1801631" name="Equation" r:id="rId5" imgW="190500" imgH="152400" progId="Equation.DSMT4">
                  <p:embed/>
                </p:oleObj>
              </mc:Choice>
              <mc:Fallback>
                <p:oleObj name="Equation" r:id="rId5" imgW="190500" imgH="152400" progId="Equation.DSMT4">
                  <p:embed/>
                  <p:pic>
                    <p:nvPicPr>
                      <p:cNvPr id="0" name=""/>
                      <p:cNvPicPr/>
                      <p:nvPr/>
                    </p:nvPicPr>
                    <p:blipFill>
                      <a:blip r:embed="rId6"/>
                      <a:stretch>
                        <a:fillRect/>
                      </a:stretch>
                    </p:blipFill>
                    <p:spPr>
                      <a:xfrm>
                        <a:off x="7964948" y="2065568"/>
                        <a:ext cx="265112" cy="21113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999113658"/>
              </p:ext>
            </p:extLst>
          </p:nvPr>
        </p:nvGraphicFramePr>
        <p:xfrm>
          <a:off x="6073775" y="2381249"/>
          <a:ext cx="230188" cy="176213"/>
        </p:xfrm>
        <a:graphic>
          <a:graphicData uri="http://schemas.openxmlformats.org/presentationml/2006/ole">
            <mc:AlternateContent xmlns:mc="http://schemas.openxmlformats.org/markup-compatibility/2006">
              <mc:Choice xmlns:v="urn:schemas-microsoft-com:vml" Requires="v">
                <p:oleObj spid="_x0000_s1801632" name="Equation" r:id="rId7" imgW="165100" imgH="127000" progId="Equation.DSMT4">
                  <p:embed/>
                </p:oleObj>
              </mc:Choice>
              <mc:Fallback>
                <p:oleObj name="Equation" r:id="rId7" imgW="165100" imgH="127000" progId="Equation.DSMT4">
                  <p:embed/>
                  <p:pic>
                    <p:nvPicPr>
                      <p:cNvPr id="0" name=""/>
                      <p:cNvPicPr/>
                      <p:nvPr/>
                    </p:nvPicPr>
                    <p:blipFill>
                      <a:blip r:embed="rId8"/>
                      <a:stretch>
                        <a:fillRect/>
                      </a:stretch>
                    </p:blipFill>
                    <p:spPr>
                      <a:xfrm>
                        <a:off x="6073775" y="2381249"/>
                        <a:ext cx="230188" cy="176213"/>
                      </a:xfrm>
                      <a:prstGeom prst="rect">
                        <a:avLst/>
                      </a:prstGeom>
                    </p:spPr>
                  </p:pic>
                </p:oleObj>
              </mc:Fallback>
            </mc:AlternateContent>
          </a:graphicData>
        </a:graphic>
      </p:graphicFrame>
      <p:cxnSp>
        <p:nvCxnSpPr>
          <p:cNvPr id="21" name="Straight Arrow Connector 20"/>
          <p:cNvCxnSpPr/>
          <p:nvPr/>
        </p:nvCxnSpPr>
        <p:spPr>
          <a:xfrm>
            <a:off x="6430180" y="2570228"/>
            <a:ext cx="404306" cy="278804"/>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4129297931"/>
              </p:ext>
            </p:extLst>
          </p:nvPr>
        </p:nvGraphicFramePr>
        <p:xfrm>
          <a:off x="2856052" y="3429000"/>
          <a:ext cx="2678112" cy="1152525"/>
        </p:xfrm>
        <a:graphic>
          <a:graphicData uri="http://schemas.openxmlformats.org/presentationml/2006/ole">
            <mc:AlternateContent xmlns:mc="http://schemas.openxmlformats.org/markup-compatibility/2006">
              <mc:Choice xmlns:v="urn:schemas-microsoft-com:vml" Requires="v">
                <p:oleObj spid="_x0000_s1801633" name="Equation" r:id="rId9" imgW="1562100" imgH="673100" progId="Equation.DSMT4">
                  <p:embed/>
                </p:oleObj>
              </mc:Choice>
              <mc:Fallback>
                <p:oleObj name="Equation" r:id="rId9" imgW="1562100" imgH="673100" progId="Equation.DSMT4">
                  <p:embed/>
                  <p:pic>
                    <p:nvPicPr>
                      <p:cNvPr id="0" name=""/>
                      <p:cNvPicPr/>
                      <p:nvPr/>
                    </p:nvPicPr>
                    <p:blipFill>
                      <a:blip r:embed="rId10"/>
                      <a:stretch>
                        <a:fillRect/>
                      </a:stretch>
                    </p:blipFill>
                    <p:spPr>
                      <a:xfrm>
                        <a:off x="2856052" y="3429000"/>
                        <a:ext cx="2678112" cy="11525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3175394208"/>
              </p:ext>
            </p:extLst>
          </p:nvPr>
        </p:nvGraphicFramePr>
        <p:xfrm>
          <a:off x="6457950" y="2760662"/>
          <a:ext cx="158750" cy="176212"/>
        </p:xfrm>
        <a:graphic>
          <a:graphicData uri="http://schemas.openxmlformats.org/presentationml/2006/ole">
            <mc:AlternateContent xmlns:mc="http://schemas.openxmlformats.org/markup-compatibility/2006">
              <mc:Choice xmlns:v="urn:schemas-microsoft-com:vml" Requires="v">
                <p:oleObj spid="_x0000_s1801634" name="Equation" r:id="rId11" imgW="114300" imgH="127000" progId="Equation.DSMT4">
                  <p:embed/>
                </p:oleObj>
              </mc:Choice>
              <mc:Fallback>
                <p:oleObj name="Equation" r:id="rId11" imgW="114300" imgH="127000" progId="Equation.DSMT4">
                  <p:embed/>
                  <p:pic>
                    <p:nvPicPr>
                      <p:cNvPr id="0" name=""/>
                      <p:cNvPicPr/>
                      <p:nvPr/>
                    </p:nvPicPr>
                    <p:blipFill>
                      <a:blip r:embed="rId12"/>
                      <a:stretch>
                        <a:fillRect/>
                      </a:stretch>
                    </p:blipFill>
                    <p:spPr>
                      <a:xfrm>
                        <a:off x="6457950" y="2760662"/>
                        <a:ext cx="158750" cy="176212"/>
                      </a:xfrm>
                      <a:prstGeom prst="rect">
                        <a:avLst/>
                      </a:prstGeom>
                    </p:spPr>
                  </p:pic>
                </p:oleObj>
              </mc:Fallback>
            </mc:AlternateContent>
          </a:graphicData>
        </a:graphic>
      </p:graphicFrame>
      <p:cxnSp>
        <p:nvCxnSpPr>
          <p:cNvPr id="54" name="Straight Arrow Connector 53"/>
          <p:cNvCxnSpPr>
            <a:endCxn id="15" idx="6"/>
          </p:cNvCxnSpPr>
          <p:nvPr/>
        </p:nvCxnSpPr>
        <p:spPr>
          <a:xfrm flipH="1">
            <a:off x="6430180" y="2386656"/>
            <a:ext cx="1427946" cy="163579"/>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653182823"/>
              </p:ext>
            </p:extLst>
          </p:nvPr>
        </p:nvGraphicFramePr>
        <p:xfrm>
          <a:off x="7024688" y="2292349"/>
          <a:ext cx="142875" cy="176213"/>
        </p:xfrm>
        <a:graphic>
          <a:graphicData uri="http://schemas.openxmlformats.org/presentationml/2006/ole">
            <mc:AlternateContent xmlns:mc="http://schemas.openxmlformats.org/markup-compatibility/2006">
              <mc:Choice xmlns:v="urn:schemas-microsoft-com:vml" Requires="v">
                <p:oleObj spid="_x0000_s1801635" name="Equation" r:id="rId13" imgW="101600" imgH="127000" progId="Equation.DSMT4">
                  <p:embed/>
                </p:oleObj>
              </mc:Choice>
              <mc:Fallback>
                <p:oleObj name="Equation" r:id="rId13" imgW="101600" imgH="127000" progId="Equation.DSMT4">
                  <p:embed/>
                  <p:pic>
                    <p:nvPicPr>
                      <p:cNvPr id="0" name=""/>
                      <p:cNvPicPr/>
                      <p:nvPr/>
                    </p:nvPicPr>
                    <p:blipFill>
                      <a:blip r:embed="rId14"/>
                      <a:stretch>
                        <a:fillRect/>
                      </a:stretch>
                    </p:blipFill>
                    <p:spPr>
                      <a:xfrm>
                        <a:off x="7024688" y="2292349"/>
                        <a:ext cx="142875" cy="176213"/>
                      </a:xfrm>
                      <a:prstGeom prst="rect">
                        <a:avLst/>
                      </a:prstGeom>
                    </p:spPr>
                  </p:pic>
                </p:oleObj>
              </mc:Fallback>
            </mc:AlternateContent>
          </a:graphicData>
        </a:graphic>
      </p:graphicFrame>
    </p:spTree>
    <p:extLst>
      <p:ext uri="{BB962C8B-B14F-4D97-AF65-F5344CB8AC3E}">
        <p14:creationId xmlns:p14="http://schemas.microsoft.com/office/powerpoint/2010/main" val="282451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00184" y="214404"/>
            <a:ext cx="8733296"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4000" dirty="0">
                <a:solidFill>
                  <a:srgbClr val="FF0000"/>
                </a:solidFill>
                <a:latin typeface="Apple Chancery"/>
                <a:cs typeface="Apple Chancery"/>
              </a:rPr>
              <a:t>Total Energy in an Orbiting System Where the Orbit is Circular</a:t>
            </a:r>
            <a:endParaRPr lang="en-US" dirty="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22.)</a:t>
            </a:r>
          </a:p>
        </p:txBody>
      </p:sp>
      <p:sp>
        <p:nvSpPr>
          <p:cNvPr id="17" name="Text Box 9"/>
          <p:cNvSpPr txBox="1">
            <a:spLocks/>
          </p:cNvSpPr>
          <p:nvPr/>
        </p:nvSpPr>
        <p:spPr bwMode="auto">
          <a:xfrm>
            <a:off x="275431" y="1704709"/>
            <a:ext cx="5299869" cy="113877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Example 7: </a:t>
            </a:r>
            <a:r>
              <a:rPr lang="en-US" sz="2000" dirty="0">
                <a:solidFill>
                  <a:srgbClr val="0000FF"/>
                </a:solidFill>
                <a:latin typeface="Times New Roman"/>
                <a:cs typeface="Times New Roman"/>
                <a:sym typeface="Gill Sans" charset="0"/>
              </a:rPr>
              <a:t>Assuming an </a:t>
            </a:r>
            <a:r>
              <a:rPr lang="en-US" sz="2000" dirty="0" err="1">
                <a:solidFill>
                  <a:srgbClr val="0000FF"/>
                </a:solidFill>
                <a:latin typeface="Times New Roman"/>
                <a:cs typeface="Times New Roman"/>
                <a:sym typeface="Gill Sans" charset="0"/>
              </a:rPr>
              <a:t>eliptical</a:t>
            </a:r>
            <a:r>
              <a:rPr lang="en-US" sz="2000" dirty="0">
                <a:solidFill>
                  <a:srgbClr val="0000FF"/>
                </a:solidFill>
                <a:latin typeface="Times New Roman"/>
                <a:cs typeface="Times New Roman"/>
                <a:sym typeface="Gill Sans" charset="0"/>
              </a:rPr>
              <a:t> orbit</a:t>
            </a:r>
            <a:r>
              <a:rPr lang="en-US" sz="2000" dirty="0">
                <a:latin typeface="Times New Roman"/>
                <a:cs typeface="Times New Roman"/>
                <a:sym typeface="Gill Sans" charset="0"/>
              </a:rPr>
              <a:t>, what is the </a:t>
            </a:r>
            <a:r>
              <a:rPr lang="en-US" sz="2000" i="1" dirty="0">
                <a:solidFill>
                  <a:srgbClr val="FF0000"/>
                </a:solidFill>
                <a:latin typeface="Times New Roman"/>
                <a:cs typeface="Times New Roman"/>
                <a:sym typeface="Gill Sans" charset="0"/>
              </a:rPr>
              <a:t>total mechanical energy </a:t>
            </a:r>
            <a:r>
              <a:rPr lang="en-US" sz="2000" dirty="0">
                <a:latin typeface="Times New Roman"/>
                <a:cs typeface="Times New Roman"/>
                <a:sym typeface="Gill Sans" charset="0"/>
              </a:rPr>
              <a:t>wrapped up in an orbiting satellite.</a:t>
            </a:r>
          </a:p>
        </p:txBody>
      </p:sp>
      <p:sp>
        <p:nvSpPr>
          <p:cNvPr id="12" name="Oval 11"/>
          <p:cNvSpPr/>
          <p:nvPr/>
        </p:nvSpPr>
        <p:spPr>
          <a:xfrm>
            <a:off x="7755860" y="2232100"/>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30695" y="1797745"/>
            <a:ext cx="3117873" cy="1066801"/>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90194" y="2485637"/>
            <a:ext cx="39986" cy="39986"/>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726177393"/>
              </p:ext>
            </p:extLst>
          </p:nvPr>
        </p:nvGraphicFramePr>
        <p:xfrm>
          <a:off x="7964948" y="2020963"/>
          <a:ext cx="265112" cy="211137"/>
        </p:xfrm>
        <a:graphic>
          <a:graphicData uri="http://schemas.openxmlformats.org/presentationml/2006/ole">
            <mc:AlternateContent xmlns:mc="http://schemas.openxmlformats.org/markup-compatibility/2006">
              <mc:Choice xmlns:v="urn:schemas-microsoft-com:vml" Requires="v">
                <p:oleObj spid="_x0000_s1924115" name="Equation" r:id="rId5" imgW="190500" imgH="152400" progId="Equation.DSMT4">
                  <p:embed/>
                </p:oleObj>
              </mc:Choice>
              <mc:Fallback>
                <p:oleObj name="Equation" r:id="rId5" imgW="190500" imgH="152400" progId="Equation.DSMT4">
                  <p:embed/>
                  <p:pic>
                    <p:nvPicPr>
                      <p:cNvPr id="19" name="Object 18"/>
                      <p:cNvPicPr/>
                      <p:nvPr/>
                    </p:nvPicPr>
                    <p:blipFill>
                      <a:blip r:embed="rId6"/>
                      <a:stretch>
                        <a:fillRect/>
                      </a:stretch>
                    </p:blipFill>
                    <p:spPr>
                      <a:xfrm>
                        <a:off x="7964948" y="2020963"/>
                        <a:ext cx="265112" cy="21113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65706139"/>
              </p:ext>
            </p:extLst>
          </p:nvPr>
        </p:nvGraphicFramePr>
        <p:xfrm>
          <a:off x="6073775" y="2336644"/>
          <a:ext cx="230188" cy="176213"/>
        </p:xfrm>
        <a:graphic>
          <a:graphicData uri="http://schemas.openxmlformats.org/presentationml/2006/ole">
            <mc:AlternateContent xmlns:mc="http://schemas.openxmlformats.org/markup-compatibility/2006">
              <mc:Choice xmlns:v="urn:schemas-microsoft-com:vml" Requires="v">
                <p:oleObj spid="_x0000_s1924116" name="Equation" r:id="rId7" imgW="165100" imgH="127000" progId="Equation.DSMT4">
                  <p:embed/>
                </p:oleObj>
              </mc:Choice>
              <mc:Fallback>
                <p:oleObj name="Equation" r:id="rId7" imgW="165100" imgH="127000" progId="Equation.DSMT4">
                  <p:embed/>
                  <p:pic>
                    <p:nvPicPr>
                      <p:cNvPr id="20" name="Object 19"/>
                      <p:cNvPicPr/>
                      <p:nvPr/>
                    </p:nvPicPr>
                    <p:blipFill>
                      <a:blip r:embed="rId8"/>
                      <a:stretch>
                        <a:fillRect/>
                      </a:stretch>
                    </p:blipFill>
                    <p:spPr>
                      <a:xfrm>
                        <a:off x="6073775" y="2336644"/>
                        <a:ext cx="230188" cy="176213"/>
                      </a:xfrm>
                      <a:prstGeom prst="rect">
                        <a:avLst/>
                      </a:prstGeom>
                    </p:spPr>
                  </p:pic>
                </p:oleObj>
              </mc:Fallback>
            </mc:AlternateContent>
          </a:graphicData>
        </a:graphic>
      </p:graphicFrame>
      <p:cxnSp>
        <p:nvCxnSpPr>
          <p:cNvPr id="21" name="Straight Arrow Connector 20"/>
          <p:cNvCxnSpPr/>
          <p:nvPr/>
        </p:nvCxnSpPr>
        <p:spPr>
          <a:xfrm>
            <a:off x="6430180" y="2525623"/>
            <a:ext cx="404306" cy="278804"/>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3883921239"/>
              </p:ext>
            </p:extLst>
          </p:nvPr>
        </p:nvGraphicFramePr>
        <p:xfrm>
          <a:off x="2639219" y="2845558"/>
          <a:ext cx="2678112" cy="1152525"/>
        </p:xfrm>
        <a:graphic>
          <a:graphicData uri="http://schemas.openxmlformats.org/presentationml/2006/ole">
            <mc:AlternateContent xmlns:mc="http://schemas.openxmlformats.org/markup-compatibility/2006">
              <mc:Choice xmlns:v="urn:schemas-microsoft-com:vml" Requires="v">
                <p:oleObj spid="_x0000_s1924117" name="Equation" r:id="rId9" imgW="1562100" imgH="673100" progId="Equation.DSMT4">
                  <p:embed/>
                </p:oleObj>
              </mc:Choice>
              <mc:Fallback>
                <p:oleObj name="Equation" r:id="rId9" imgW="1562100" imgH="673100" progId="Equation.DSMT4">
                  <p:embed/>
                  <p:pic>
                    <p:nvPicPr>
                      <p:cNvPr id="51" name="Object 50"/>
                      <p:cNvPicPr/>
                      <p:nvPr/>
                    </p:nvPicPr>
                    <p:blipFill>
                      <a:blip r:embed="rId10"/>
                      <a:stretch>
                        <a:fillRect/>
                      </a:stretch>
                    </p:blipFill>
                    <p:spPr>
                      <a:xfrm>
                        <a:off x="2639219" y="2845558"/>
                        <a:ext cx="2678112" cy="11525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561489269"/>
              </p:ext>
            </p:extLst>
          </p:nvPr>
        </p:nvGraphicFramePr>
        <p:xfrm>
          <a:off x="6457950" y="2716057"/>
          <a:ext cx="158750" cy="176212"/>
        </p:xfrm>
        <a:graphic>
          <a:graphicData uri="http://schemas.openxmlformats.org/presentationml/2006/ole">
            <mc:AlternateContent xmlns:mc="http://schemas.openxmlformats.org/markup-compatibility/2006">
              <mc:Choice xmlns:v="urn:schemas-microsoft-com:vml" Requires="v">
                <p:oleObj spid="_x0000_s1924118" name="Equation" r:id="rId11" imgW="114300" imgH="127000" progId="Equation.DSMT4">
                  <p:embed/>
                </p:oleObj>
              </mc:Choice>
              <mc:Fallback>
                <p:oleObj name="Equation" r:id="rId11" imgW="114300" imgH="127000" progId="Equation.DSMT4">
                  <p:embed/>
                  <p:pic>
                    <p:nvPicPr>
                      <p:cNvPr id="53" name="Object 52"/>
                      <p:cNvPicPr/>
                      <p:nvPr/>
                    </p:nvPicPr>
                    <p:blipFill>
                      <a:blip r:embed="rId12"/>
                      <a:stretch>
                        <a:fillRect/>
                      </a:stretch>
                    </p:blipFill>
                    <p:spPr>
                      <a:xfrm>
                        <a:off x="6457950" y="2716057"/>
                        <a:ext cx="158750" cy="176212"/>
                      </a:xfrm>
                      <a:prstGeom prst="rect">
                        <a:avLst/>
                      </a:prstGeom>
                    </p:spPr>
                  </p:pic>
                </p:oleObj>
              </mc:Fallback>
            </mc:AlternateContent>
          </a:graphicData>
        </a:graphic>
      </p:graphicFrame>
      <p:cxnSp>
        <p:nvCxnSpPr>
          <p:cNvPr id="54" name="Straight Arrow Connector 53"/>
          <p:cNvCxnSpPr>
            <a:endCxn id="15" idx="6"/>
          </p:cNvCxnSpPr>
          <p:nvPr/>
        </p:nvCxnSpPr>
        <p:spPr>
          <a:xfrm flipH="1">
            <a:off x="6430180" y="2342051"/>
            <a:ext cx="1427946" cy="163579"/>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4140805150"/>
              </p:ext>
            </p:extLst>
          </p:nvPr>
        </p:nvGraphicFramePr>
        <p:xfrm>
          <a:off x="7024688" y="2247744"/>
          <a:ext cx="142875" cy="176213"/>
        </p:xfrm>
        <a:graphic>
          <a:graphicData uri="http://schemas.openxmlformats.org/presentationml/2006/ole">
            <mc:AlternateContent xmlns:mc="http://schemas.openxmlformats.org/markup-compatibility/2006">
              <mc:Choice xmlns:v="urn:schemas-microsoft-com:vml" Requires="v">
                <p:oleObj spid="_x0000_s1924119" name="Equation" r:id="rId13" imgW="101600" imgH="127000" progId="Equation.DSMT4">
                  <p:embed/>
                </p:oleObj>
              </mc:Choice>
              <mc:Fallback>
                <p:oleObj name="Equation" r:id="rId13" imgW="101600" imgH="127000" progId="Equation.DSMT4">
                  <p:embed/>
                  <p:pic>
                    <p:nvPicPr>
                      <p:cNvPr id="60" name="Object 59"/>
                      <p:cNvPicPr/>
                      <p:nvPr/>
                    </p:nvPicPr>
                    <p:blipFill>
                      <a:blip r:embed="rId14"/>
                      <a:stretch>
                        <a:fillRect/>
                      </a:stretch>
                    </p:blipFill>
                    <p:spPr>
                      <a:xfrm>
                        <a:off x="7024688" y="2247744"/>
                        <a:ext cx="142875" cy="176213"/>
                      </a:xfrm>
                      <a:prstGeom prst="rect">
                        <a:avLst/>
                      </a:prstGeom>
                    </p:spPr>
                  </p:pic>
                </p:oleObj>
              </mc:Fallback>
            </mc:AlternateContent>
          </a:graphicData>
        </a:graphic>
      </p:graphicFrame>
      <p:sp>
        <p:nvSpPr>
          <p:cNvPr id="61" name="Text Box 9"/>
          <p:cNvSpPr txBox="1">
            <a:spLocks/>
          </p:cNvSpPr>
          <p:nvPr/>
        </p:nvSpPr>
        <p:spPr bwMode="auto">
          <a:xfrm>
            <a:off x="275431" y="4207106"/>
            <a:ext cx="8658049"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To relate </a:t>
            </a:r>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velocity</a:t>
            </a:r>
            <a:r>
              <a:rPr lang="en-US" sz="2000" dirty="0">
                <a:latin typeface="Times New Roman"/>
                <a:cs typeface="Times New Roman"/>
                <a:sym typeface="Gill Sans" charset="0"/>
              </a:rPr>
              <a:t>, look at what </a:t>
            </a:r>
            <a:r>
              <a:rPr lang="en-US" sz="2000" i="1" dirty="0">
                <a:solidFill>
                  <a:srgbClr val="0000FF"/>
                </a:solidFill>
                <a:latin typeface="Times New Roman"/>
                <a:cs typeface="Times New Roman"/>
                <a:sym typeface="Gill Sans" charset="0"/>
              </a:rPr>
              <a:t>Newton’s Second </a:t>
            </a:r>
            <a:r>
              <a:rPr lang="en-US" sz="2000" dirty="0">
                <a:latin typeface="Times New Roman"/>
                <a:cs typeface="Times New Roman"/>
                <a:sym typeface="Gill Sans" charset="0"/>
              </a:rPr>
              <a:t>has to say about the system:</a:t>
            </a:r>
          </a:p>
        </p:txBody>
      </p:sp>
      <p:grpSp>
        <p:nvGrpSpPr>
          <p:cNvPr id="2" name="Group 1">
            <a:extLst>
              <a:ext uri="{FF2B5EF4-FFF2-40B4-BE49-F238E27FC236}">
                <a16:creationId xmlns:a16="http://schemas.microsoft.com/office/drawing/2014/main" id="{70B09791-F64A-2946-BF8D-3C5F0FE4F4F2}"/>
              </a:ext>
            </a:extLst>
          </p:cNvPr>
          <p:cNvGrpSpPr/>
          <p:nvPr/>
        </p:nvGrpSpPr>
        <p:grpSpPr>
          <a:xfrm>
            <a:off x="2890837" y="4826231"/>
            <a:ext cx="2416175" cy="1695450"/>
            <a:chOff x="2890837" y="4302125"/>
            <a:chExt cx="2416175" cy="1695450"/>
          </a:xfrm>
        </p:grpSpPr>
        <p:graphicFrame>
          <p:nvGraphicFramePr>
            <p:cNvPr id="63" name="Object 62"/>
            <p:cNvGraphicFramePr>
              <a:graphicFrameLocks noChangeAspect="1"/>
            </p:cNvGraphicFramePr>
            <p:nvPr>
              <p:extLst>
                <p:ext uri="{D42A27DB-BD31-4B8C-83A1-F6EECF244321}">
                  <p14:modId xmlns:p14="http://schemas.microsoft.com/office/powerpoint/2010/main" val="1947323179"/>
                </p:ext>
              </p:extLst>
            </p:nvPr>
          </p:nvGraphicFramePr>
          <p:xfrm>
            <a:off x="2890837" y="4302125"/>
            <a:ext cx="2416175" cy="1695450"/>
          </p:xfrm>
          <a:graphic>
            <a:graphicData uri="http://schemas.openxmlformats.org/presentationml/2006/ole">
              <mc:AlternateContent xmlns:mc="http://schemas.openxmlformats.org/markup-compatibility/2006">
                <mc:Choice xmlns:v="urn:schemas-microsoft-com:vml" Requires="v">
                  <p:oleObj spid="_x0000_s1924120" name="Equation" r:id="rId15" imgW="1409700" imgH="990600" progId="Equation.DSMT4">
                    <p:embed/>
                  </p:oleObj>
                </mc:Choice>
                <mc:Fallback>
                  <p:oleObj name="Equation" r:id="rId15" imgW="1409700" imgH="990600" progId="Equation.DSMT4">
                    <p:embed/>
                    <p:pic>
                      <p:nvPicPr>
                        <p:cNvPr id="63" name="Object 62"/>
                        <p:cNvPicPr/>
                        <p:nvPr/>
                      </p:nvPicPr>
                      <p:blipFill>
                        <a:blip r:embed="rId16"/>
                        <a:stretch>
                          <a:fillRect/>
                        </a:stretch>
                      </p:blipFill>
                      <p:spPr>
                        <a:xfrm>
                          <a:off x="2890837" y="4302125"/>
                          <a:ext cx="2416175" cy="1695450"/>
                        </a:xfrm>
                        <a:prstGeom prst="rect">
                          <a:avLst/>
                        </a:prstGeom>
                      </p:spPr>
                    </p:pic>
                  </p:oleObj>
                </mc:Fallback>
              </mc:AlternateContent>
            </a:graphicData>
          </a:graphic>
        </p:graphicFrame>
        <p:cxnSp>
          <p:nvCxnSpPr>
            <p:cNvPr id="23" name="Straight Connector 22"/>
            <p:cNvCxnSpPr/>
            <p:nvPr/>
          </p:nvCxnSpPr>
          <p:spPr>
            <a:xfrm flipV="1">
              <a:off x="3702050" y="4690707"/>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413250" y="4890298"/>
              <a:ext cx="330200" cy="39918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895850" y="5114925"/>
              <a:ext cx="206375" cy="25703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78275" y="5067300"/>
              <a:ext cx="95250" cy="102127"/>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54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23.)</a:t>
            </a:r>
          </a:p>
        </p:txBody>
      </p:sp>
      <p:sp>
        <p:nvSpPr>
          <p:cNvPr id="12" name="Oval 11"/>
          <p:cNvSpPr/>
          <p:nvPr/>
        </p:nvSpPr>
        <p:spPr>
          <a:xfrm>
            <a:off x="7755860" y="1819506"/>
            <a:ext cx="209088" cy="20908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30695" y="1385151"/>
            <a:ext cx="3117873" cy="1066801"/>
          </a:xfrm>
          <a:prstGeom prst="ellipse">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90194" y="2073043"/>
            <a:ext cx="39986" cy="39986"/>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680781260"/>
              </p:ext>
            </p:extLst>
          </p:nvPr>
        </p:nvGraphicFramePr>
        <p:xfrm>
          <a:off x="7964948" y="1608369"/>
          <a:ext cx="265112" cy="211137"/>
        </p:xfrm>
        <a:graphic>
          <a:graphicData uri="http://schemas.openxmlformats.org/presentationml/2006/ole">
            <mc:AlternateContent xmlns:mc="http://schemas.openxmlformats.org/markup-compatibility/2006">
              <mc:Choice xmlns:v="urn:schemas-microsoft-com:vml" Requires="v">
                <p:oleObj spid="_x0000_s1802568" name="Equation" r:id="rId4" imgW="190500" imgH="152400" progId="Equation.DSMT4">
                  <p:embed/>
                </p:oleObj>
              </mc:Choice>
              <mc:Fallback>
                <p:oleObj name="Equation" r:id="rId4" imgW="190500" imgH="152400" progId="Equation.DSMT4">
                  <p:embed/>
                  <p:pic>
                    <p:nvPicPr>
                      <p:cNvPr id="0" name=""/>
                      <p:cNvPicPr/>
                      <p:nvPr/>
                    </p:nvPicPr>
                    <p:blipFill>
                      <a:blip r:embed="rId5"/>
                      <a:stretch>
                        <a:fillRect/>
                      </a:stretch>
                    </p:blipFill>
                    <p:spPr>
                      <a:xfrm>
                        <a:off x="7964948" y="1608369"/>
                        <a:ext cx="265112" cy="21113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72091337"/>
              </p:ext>
            </p:extLst>
          </p:nvPr>
        </p:nvGraphicFramePr>
        <p:xfrm>
          <a:off x="6073775" y="1924050"/>
          <a:ext cx="230188" cy="176213"/>
        </p:xfrm>
        <a:graphic>
          <a:graphicData uri="http://schemas.openxmlformats.org/presentationml/2006/ole">
            <mc:AlternateContent xmlns:mc="http://schemas.openxmlformats.org/markup-compatibility/2006">
              <mc:Choice xmlns:v="urn:schemas-microsoft-com:vml" Requires="v">
                <p:oleObj spid="_x0000_s1802569" name="Equation" r:id="rId6" imgW="165100" imgH="127000" progId="Equation.DSMT4">
                  <p:embed/>
                </p:oleObj>
              </mc:Choice>
              <mc:Fallback>
                <p:oleObj name="Equation" r:id="rId6" imgW="165100" imgH="127000" progId="Equation.DSMT4">
                  <p:embed/>
                  <p:pic>
                    <p:nvPicPr>
                      <p:cNvPr id="0" name=""/>
                      <p:cNvPicPr/>
                      <p:nvPr/>
                    </p:nvPicPr>
                    <p:blipFill>
                      <a:blip r:embed="rId7"/>
                      <a:stretch>
                        <a:fillRect/>
                      </a:stretch>
                    </p:blipFill>
                    <p:spPr>
                      <a:xfrm>
                        <a:off x="6073775" y="1924050"/>
                        <a:ext cx="230188" cy="176213"/>
                      </a:xfrm>
                      <a:prstGeom prst="rect">
                        <a:avLst/>
                      </a:prstGeom>
                    </p:spPr>
                  </p:pic>
                </p:oleObj>
              </mc:Fallback>
            </mc:AlternateContent>
          </a:graphicData>
        </a:graphic>
      </p:graphicFrame>
      <p:cxnSp>
        <p:nvCxnSpPr>
          <p:cNvPr id="21" name="Straight Arrow Connector 20"/>
          <p:cNvCxnSpPr/>
          <p:nvPr/>
        </p:nvCxnSpPr>
        <p:spPr>
          <a:xfrm>
            <a:off x="6430180" y="2113029"/>
            <a:ext cx="404306" cy="278804"/>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4137379679"/>
              </p:ext>
            </p:extLst>
          </p:nvPr>
        </p:nvGraphicFramePr>
        <p:xfrm>
          <a:off x="1943100" y="949325"/>
          <a:ext cx="3243263" cy="2740025"/>
        </p:xfrm>
        <a:graphic>
          <a:graphicData uri="http://schemas.openxmlformats.org/presentationml/2006/ole">
            <mc:AlternateContent xmlns:mc="http://schemas.openxmlformats.org/markup-compatibility/2006">
              <mc:Choice xmlns:v="urn:schemas-microsoft-com:vml" Requires="v">
                <p:oleObj spid="_x0000_s1802570" name="Equation" r:id="rId8" imgW="1892300" imgH="1600200" progId="Equation.DSMT4">
                  <p:embed/>
                </p:oleObj>
              </mc:Choice>
              <mc:Fallback>
                <p:oleObj name="Equation" r:id="rId8" imgW="1892300" imgH="1600200" progId="Equation.DSMT4">
                  <p:embed/>
                  <p:pic>
                    <p:nvPicPr>
                      <p:cNvPr id="0" name=""/>
                      <p:cNvPicPr/>
                      <p:nvPr/>
                    </p:nvPicPr>
                    <p:blipFill>
                      <a:blip r:embed="rId9"/>
                      <a:stretch>
                        <a:fillRect/>
                      </a:stretch>
                    </p:blipFill>
                    <p:spPr>
                      <a:xfrm>
                        <a:off x="1943100" y="949325"/>
                        <a:ext cx="3243263" cy="27400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901202018"/>
              </p:ext>
            </p:extLst>
          </p:nvPr>
        </p:nvGraphicFramePr>
        <p:xfrm>
          <a:off x="6457950" y="2303463"/>
          <a:ext cx="158750" cy="176212"/>
        </p:xfrm>
        <a:graphic>
          <a:graphicData uri="http://schemas.openxmlformats.org/presentationml/2006/ole">
            <mc:AlternateContent xmlns:mc="http://schemas.openxmlformats.org/markup-compatibility/2006">
              <mc:Choice xmlns:v="urn:schemas-microsoft-com:vml" Requires="v">
                <p:oleObj spid="_x0000_s1802571" name="Equation" r:id="rId10" imgW="114300" imgH="127000" progId="Equation.DSMT4">
                  <p:embed/>
                </p:oleObj>
              </mc:Choice>
              <mc:Fallback>
                <p:oleObj name="Equation" r:id="rId10" imgW="114300" imgH="127000" progId="Equation.DSMT4">
                  <p:embed/>
                  <p:pic>
                    <p:nvPicPr>
                      <p:cNvPr id="0" name=""/>
                      <p:cNvPicPr/>
                      <p:nvPr/>
                    </p:nvPicPr>
                    <p:blipFill>
                      <a:blip r:embed="rId11"/>
                      <a:stretch>
                        <a:fillRect/>
                      </a:stretch>
                    </p:blipFill>
                    <p:spPr>
                      <a:xfrm>
                        <a:off x="6457950" y="2303463"/>
                        <a:ext cx="158750" cy="176212"/>
                      </a:xfrm>
                      <a:prstGeom prst="rect">
                        <a:avLst/>
                      </a:prstGeom>
                    </p:spPr>
                  </p:pic>
                </p:oleObj>
              </mc:Fallback>
            </mc:AlternateContent>
          </a:graphicData>
        </a:graphic>
      </p:graphicFrame>
      <p:cxnSp>
        <p:nvCxnSpPr>
          <p:cNvPr id="54" name="Straight Arrow Connector 53"/>
          <p:cNvCxnSpPr>
            <a:endCxn id="15" idx="6"/>
          </p:cNvCxnSpPr>
          <p:nvPr/>
        </p:nvCxnSpPr>
        <p:spPr>
          <a:xfrm flipH="1">
            <a:off x="6430180" y="1929457"/>
            <a:ext cx="1427946" cy="163579"/>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3143563750"/>
              </p:ext>
            </p:extLst>
          </p:nvPr>
        </p:nvGraphicFramePr>
        <p:xfrm>
          <a:off x="7024688" y="1835150"/>
          <a:ext cx="142875" cy="176213"/>
        </p:xfrm>
        <a:graphic>
          <a:graphicData uri="http://schemas.openxmlformats.org/presentationml/2006/ole">
            <mc:AlternateContent xmlns:mc="http://schemas.openxmlformats.org/markup-compatibility/2006">
              <mc:Choice xmlns:v="urn:schemas-microsoft-com:vml" Requires="v">
                <p:oleObj spid="_x0000_s1802572" name="Equation" r:id="rId12" imgW="101600" imgH="127000" progId="Equation.DSMT4">
                  <p:embed/>
                </p:oleObj>
              </mc:Choice>
              <mc:Fallback>
                <p:oleObj name="Equation" r:id="rId12" imgW="101600" imgH="127000" progId="Equation.DSMT4">
                  <p:embed/>
                  <p:pic>
                    <p:nvPicPr>
                      <p:cNvPr id="0" name=""/>
                      <p:cNvPicPr/>
                      <p:nvPr/>
                    </p:nvPicPr>
                    <p:blipFill>
                      <a:blip r:embed="rId13"/>
                      <a:stretch>
                        <a:fillRect/>
                      </a:stretch>
                    </p:blipFill>
                    <p:spPr>
                      <a:xfrm>
                        <a:off x="7024688" y="1835150"/>
                        <a:ext cx="142875" cy="176213"/>
                      </a:xfrm>
                      <a:prstGeom prst="rect">
                        <a:avLst/>
                      </a:prstGeom>
                    </p:spPr>
                  </p:pic>
                </p:oleObj>
              </mc:Fallback>
            </mc:AlternateContent>
          </a:graphicData>
        </a:graphic>
      </p:graphicFrame>
      <p:sp>
        <p:nvSpPr>
          <p:cNvPr id="61" name="Text Box 9"/>
          <p:cNvSpPr txBox="1">
            <a:spLocks/>
          </p:cNvSpPr>
          <p:nvPr/>
        </p:nvSpPr>
        <p:spPr bwMode="auto">
          <a:xfrm>
            <a:off x="275431" y="457200"/>
            <a:ext cx="1489869" cy="400110"/>
          </a:xfrm>
          <a:prstGeom prst="rect">
            <a:avLst/>
          </a:prstGeom>
          <a:noFill/>
          <a:ln>
            <a:noFill/>
          </a:ln>
          <a:effectLst/>
          <a:extLst>
            <a:ext uri="{909E8E84-426E-40dd-AFC4-6F175D3DCCD1}">
              <a14:hiddenFill xmlns="" xmlns:a14="http://schemas.microsoft.com/office/drawing/2010/main">
                <a:blipFill dpi="0" rotWithShape="0">
                  <a:blip r:embed="rId1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Combining:</a:t>
            </a:r>
            <a:endParaRPr lang="en-US" sz="2000" dirty="0">
              <a:latin typeface="Times New Roman"/>
              <a:cs typeface="Times New Roman"/>
              <a:sym typeface="Gill Sans" charset="0"/>
            </a:endParaRPr>
          </a:p>
        </p:txBody>
      </p:sp>
      <p:sp>
        <p:nvSpPr>
          <p:cNvPr id="22" name="Text Box 9"/>
          <p:cNvSpPr txBox="1">
            <a:spLocks/>
          </p:cNvSpPr>
          <p:nvPr/>
        </p:nvSpPr>
        <p:spPr bwMode="auto">
          <a:xfrm>
            <a:off x="328107" y="4070916"/>
            <a:ext cx="8557636" cy="1323439"/>
          </a:xfrm>
          <a:prstGeom prst="rect">
            <a:avLst/>
          </a:prstGeom>
          <a:noFill/>
          <a:ln>
            <a:noFill/>
          </a:ln>
          <a:effectLst/>
          <a:extLst>
            <a:ext uri="{909E8E84-426E-40dd-AFC4-6F175D3DCCD1}">
              <a14:hiddenFill xmlns="" xmlns:a14="http://schemas.microsoft.com/office/drawing/2010/main">
                <a:blipFill dpi="0" rotWithShape="0">
                  <a:blip r:embed="rId1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Bottom line: </a:t>
            </a:r>
            <a:r>
              <a:rPr lang="en-US" sz="2000" dirty="0">
                <a:solidFill>
                  <a:srgbClr val="000000"/>
                </a:solidFill>
                <a:latin typeface="Times New Roman"/>
                <a:cs typeface="Times New Roman"/>
                <a:sym typeface="Gill Sans" charset="0"/>
              </a:rPr>
              <a:t>The </a:t>
            </a:r>
            <a:r>
              <a:rPr lang="en-US" sz="2000" dirty="0">
                <a:solidFill>
                  <a:srgbClr val="0000FF"/>
                </a:solidFill>
                <a:latin typeface="Times New Roman"/>
                <a:cs typeface="Times New Roman"/>
                <a:sym typeface="Gill Sans" charset="0"/>
              </a:rPr>
              <a:t>total amount of </a:t>
            </a:r>
            <a:r>
              <a:rPr lang="en-US" sz="2000" i="1" dirty="0">
                <a:solidFill>
                  <a:srgbClr val="0000FF"/>
                </a:solidFill>
                <a:latin typeface="Times New Roman"/>
                <a:cs typeface="Times New Roman"/>
                <a:sym typeface="Gill Sans" charset="0"/>
              </a:rPr>
              <a:t>mechanical energy </a:t>
            </a:r>
            <a:r>
              <a:rPr lang="en-US" sz="2000" dirty="0">
                <a:solidFill>
                  <a:srgbClr val="000000"/>
                </a:solidFill>
                <a:latin typeface="Times New Roman"/>
                <a:cs typeface="Times New Roman"/>
                <a:sym typeface="Gill Sans" charset="0"/>
              </a:rPr>
              <a:t>wrapped up in circular orbital motion is </a:t>
            </a:r>
            <a:r>
              <a:rPr lang="en-US" sz="2000" dirty="0">
                <a:solidFill>
                  <a:srgbClr val="0000FF"/>
                </a:solidFill>
                <a:latin typeface="Times New Roman"/>
                <a:cs typeface="Times New Roman"/>
                <a:sym typeface="Gill Sans" charset="0"/>
              </a:rPr>
              <a:t>equal to half the </a:t>
            </a:r>
            <a:r>
              <a:rPr lang="en-US" sz="2000" i="1" dirty="0">
                <a:solidFill>
                  <a:srgbClr val="0000FF"/>
                </a:solidFill>
                <a:latin typeface="Times New Roman"/>
                <a:cs typeface="Times New Roman"/>
                <a:sym typeface="Gill Sans" charset="0"/>
              </a:rPr>
              <a:t>potential energy </a:t>
            </a:r>
            <a:r>
              <a:rPr lang="en-US" sz="2000" dirty="0">
                <a:solidFill>
                  <a:srgbClr val="000000"/>
                </a:solidFill>
                <a:latin typeface="Times New Roman"/>
                <a:cs typeface="Times New Roman"/>
                <a:sym typeface="Gill Sans" charset="0"/>
              </a:rPr>
              <a:t>in the system.  This relationship is still good with </a:t>
            </a:r>
            <a:r>
              <a:rPr lang="en-US" sz="2000" dirty="0">
                <a:solidFill>
                  <a:srgbClr val="FF0000"/>
                </a:solidFill>
                <a:latin typeface="Times New Roman"/>
                <a:cs typeface="Times New Roman"/>
                <a:sym typeface="Gill Sans" charset="0"/>
              </a:rPr>
              <a:t>elliptical orbits</a:t>
            </a:r>
            <a:r>
              <a:rPr lang="en-US" sz="2000" dirty="0">
                <a:solidFill>
                  <a:srgbClr val="000000"/>
                </a:solidFill>
                <a:latin typeface="Times New Roman"/>
                <a:cs typeface="Times New Roman"/>
                <a:sym typeface="Gill Sans" charset="0"/>
              </a:rPr>
              <a:t> if you make the</a:t>
            </a:r>
            <a:r>
              <a:rPr lang="en-US" sz="2000" dirty="0">
                <a:solidFill>
                  <a:srgbClr val="FF0000"/>
                </a:solidFill>
                <a:latin typeface="Times New Roman"/>
                <a:cs typeface="Times New Roman"/>
                <a:sym typeface="Gill Sans" charset="0"/>
              </a:rPr>
              <a:t> </a:t>
            </a:r>
            <a:r>
              <a:rPr lang="en-US" sz="2000" i="1" dirty="0">
                <a:solidFill>
                  <a:srgbClr val="FF0000"/>
                </a:solidFill>
                <a:latin typeface="Times New Roman"/>
                <a:cs typeface="Times New Roman"/>
                <a:sym typeface="Gill Sans" charset="0"/>
              </a:rPr>
              <a:t>r </a:t>
            </a:r>
            <a:r>
              <a:rPr lang="en-US" sz="2000" dirty="0">
                <a:solidFill>
                  <a:srgbClr val="000000"/>
                </a:solidFill>
                <a:latin typeface="Times New Roman"/>
                <a:cs typeface="Times New Roman"/>
                <a:sym typeface="Gill Sans" charset="0"/>
              </a:rPr>
              <a:t>term into </a:t>
            </a:r>
            <a:r>
              <a:rPr lang="en-US" sz="2000" dirty="0">
                <a:solidFill>
                  <a:srgbClr val="FF0000"/>
                </a:solidFill>
                <a:latin typeface="Times New Roman"/>
                <a:cs typeface="Times New Roman"/>
                <a:sym typeface="Gill Sans" charset="0"/>
              </a:rPr>
              <a:t>the semi-major axis.</a:t>
            </a:r>
          </a:p>
        </p:txBody>
      </p:sp>
    </p:spTree>
    <p:extLst>
      <p:ext uri="{BB962C8B-B14F-4D97-AF65-F5344CB8AC3E}">
        <p14:creationId xmlns:p14="http://schemas.microsoft.com/office/powerpoint/2010/main" val="19206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9"/>
          <p:cNvSpPr txBox="1">
            <a:spLocks/>
          </p:cNvSpPr>
          <p:nvPr/>
        </p:nvSpPr>
        <p:spPr bwMode="auto">
          <a:xfrm>
            <a:off x="582772" y="2581503"/>
            <a:ext cx="8302048"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008000"/>
                </a:solidFill>
                <a:latin typeface="Times New Roman"/>
                <a:cs typeface="Times New Roman"/>
                <a:sym typeface="Gill Sans" charset="0"/>
              </a:rPr>
              <a:t>this situation </a:t>
            </a:r>
            <a:r>
              <a:rPr lang="en-US" sz="2000" dirty="0">
                <a:latin typeface="Times New Roman"/>
                <a:cs typeface="Times New Roman"/>
                <a:sym typeface="Gill Sans" charset="0"/>
              </a:rPr>
              <a:t>and the situation in which </a:t>
            </a:r>
            <a:r>
              <a:rPr lang="en-US" sz="2000" dirty="0">
                <a:solidFill>
                  <a:srgbClr val="0000FF"/>
                </a:solidFill>
                <a:latin typeface="Times New Roman"/>
                <a:cs typeface="Times New Roman"/>
                <a:sym typeface="Gill Sans" charset="0"/>
              </a:rPr>
              <a:t>all</a:t>
            </a:r>
            <a:r>
              <a:rPr lang="en-US" sz="2000" dirty="0">
                <a:latin typeface="Times New Roman"/>
                <a:cs typeface="Times New Roman"/>
                <a:sym typeface="Gill Sans" charset="0"/>
              </a:rPr>
              <a:t> of the </a:t>
            </a:r>
            <a:r>
              <a:rPr lang="en-US" sz="2000" dirty="0">
                <a:solidFill>
                  <a:srgbClr val="0000FF"/>
                </a:solidFill>
                <a:latin typeface="Times New Roman"/>
                <a:cs typeface="Times New Roman"/>
                <a:sym typeface="Gill Sans" charset="0"/>
              </a:rPr>
              <a:t>mass</a:t>
            </a:r>
            <a:r>
              <a:rPr lang="en-US" sz="2000" dirty="0">
                <a:latin typeface="Times New Roman"/>
                <a:cs typeface="Times New Roman"/>
                <a:sym typeface="Gill Sans" charset="0"/>
              </a:rPr>
              <a:t> is </a:t>
            </a:r>
            <a:r>
              <a:rPr lang="en-US" sz="2000" dirty="0">
                <a:solidFill>
                  <a:srgbClr val="0000FF"/>
                </a:solidFill>
                <a:latin typeface="Times New Roman"/>
                <a:cs typeface="Times New Roman"/>
                <a:sym typeface="Gill Sans" charset="0"/>
              </a:rPr>
              <a:t>located</a:t>
            </a:r>
            <a:r>
              <a:rPr lang="en-US" sz="2000" dirty="0">
                <a:latin typeface="Times New Roman"/>
                <a:cs typeface="Times New Roman"/>
                <a:sym typeface="Gill Sans" charset="0"/>
              </a:rPr>
              <a:t> at the </a:t>
            </a:r>
            <a:r>
              <a:rPr lang="en-US" sz="2000" dirty="0">
                <a:solidFill>
                  <a:srgbClr val="0000FF"/>
                </a:solidFill>
                <a:latin typeface="Times New Roman"/>
                <a:cs typeface="Times New Roman"/>
                <a:sym typeface="Gill Sans" charset="0"/>
              </a:rPr>
              <a:t>system’s</a:t>
            </a:r>
            <a:r>
              <a:rPr lang="en-US" sz="2000" dirty="0">
                <a:solidFill>
                  <a:srgbClr val="FF0000"/>
                </a:solidFill>
                <a:latin typeface="Times New Roman"/>
                <a:cs typeface="Times New Roman"/>
                <a:sym typeface="Gill Sans" charset="0"/>
              </a:rPr>
              <a:t> </a:t>
            </a:r>
            <a:r>
              <a:rPr lang="en-US" sz="2000" i="1" dirty="0">
                <a:solidFill>
                  <a:srgbClr val="FF0000"/>
                </a:solidFill>
                <a:latin typeface="Times New Roman"/>
                <a:cs typeface="Times New Roman"/>
                <a:sym typeface="Gill Sans" charset="0"/>
              </a:rPr>
              <a:t>center of mass</a:t>
            </a:r>
            <a:r>
              <a:rPr lang="en-US" sz="2000" dirty="0">
                <a:latin typeface="Times New Roman"/>
                <a:cs typeface="Times New Roman"/>
                <a:sym typeface="Gill Sans" charset="0"/>
              </a:rPr>
              <a:t>. (as the math yields the same relationship).  For the ring of mass </a:t>
            </a:r>
            <a:r>
              <a:rPr lang="en-US" sz="2000" dirty="0">
                <a:solidFill>
                  <a:srgbClr val="FF0000"/>
                </a:solidFill>
                <a:latin typeface="Times New Roman"/>
                <a:cs typeface="Times New Roman"/>
                <a:sym typeface="Gill Sans" charset="0"/>
              </a:rPr>
              <a:t>M</a:t>
            </a:r>
            <a:r>
              <a:rPr lang="en-US" sz="2000" dirty="0">
                <a:latin typeface="Times New Roman"/>
                <a:cs typeface="Times New Roman"/>
                <a:sym typeface="Gill Sans" charset="0"/>
              </a:rPr>
              <a:t> shown, this is:</a:t>
            </a:r>
          </a:p>
        </p:txBody>
      </p:sp>
      <p:sp>
        <p:nvSpPr>
          <p:cNvPr id="17413" name="Text Box 180"/>
          <p:cNvSpPr txBox="1">
            <a:spLocks/>
          </p:cNvSpPr>
          <p:nvPr/>
        </p:nvSpPr>
        <p:spPr bwMode="auto">
          <a:xfrm>
            <a:off x="0" y="214404"/>
            <a:ext cx="9144000" cy="63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ctr" eaLnBrk="1" hangingPunct="1"/>
            <a:r>
              <a:rPr lang="en-US" sz="3600" dirty="0">
                <a:solidFill>
                  <a:srgbClr val="FF0000"/>
                </a:solidFill>
                <a:latin typeface="Apple Chancery"/>
                <a:cs typeface="Apple Chancery"/>
              </a:rPr>
              <a:t>A Particle’s Interaction with a Larger Mass</a:t>
            </a:r>
            <a:endParaRPr lang="en-US" sz="2800" dirty="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24.)</a:t>
            </a:r>
          </a:p>
        </p:txBody>
      </p:sp>
      <p:sp>
        <p:nvSpPr>
          <p:cNvPr id="39" name="Text Box 9"/>
          <p:cNvSpPr txBox="1">
            <a:spLocks/>
          </p:cNvSpPr>
          <p:nvPr/>
        </p:nvSpPr>
        <p:spPr bwMode="auto">
          <a:xfrm>
            <a:off x="327184" y="1108157"/>
            <a:ext cx="5095716" cy="52322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Case 1 </a:t>
            </a:r>
            <a:r>
              <a:rPr lang="en-US" sz="2000" dirty="0">
                <a:latin typeface="Times New Roman"/>
                <a:cs typeface="Times New Roman"/>
                <a:sym typeface="Gill Sans" charset="0"/>
              </a:rPr>
              <a:t>(spherical shell with particle outside):</a:t>
            </a:r>
          </a:p>
        </p:txBody>
      </p:sp>
      <p:graphicFrame>
        <p:nvGraphicFramePr>
          <p:cNvPr id="55" name="Object 54"/>
          <p:cNvGraphicFramePr>
            <a:graphicFrameLocks noChangeAspect="1"/>
          </p:cNvGraphicFramePr>
          <p:nvPr>
            <p:extLst>
              <p:ext uri="{D42A27DB-BD31-4B8C-83A1-F6EECF244321}">
                <p14:modId xmlns:p14="http://schemas.microsoft.com/office/powerpoint/2010/main" val="3391387091"/>
              </p:ext>
            </p:extLst>
          </p:nvPr>
        </p:nvGraphicFramePr>
        <p:xfrm>
          <a:off x="6564313" y="1138238"/>
          <a:ext cx="319087" cy="254000"/>
        </p:xfrm>
        <a:graphic>
          <a:graphicData uri="http://schemas.openxmlformats.org/presentationml/2006/ole">
            <mc:AlternateContent xmlns:mc="http://schemas.openxmlformats.org/markup-compatibility/2006">
              <mc:Choice xmlns:v="urn:schemas-microsoft-com:vml" Requires="v">
                <p:oleObj spid="_x0000_s1805793" name="Equation" r:id="rId5" imgW="190500" imgH="152400" progId="Equation.DSMT4">
                  <p:embed/>
                </p:oleObj>
              </mc:Choice>
              <mc:Fallback>
                <p:oleObj name="Equation" r:id="rId5" imgW="190500" imgH="152400" progId="Equation.DSMT4">
                  <p:embed/>
                  <p:pic>
                    <p:nvPicPr>
                      <p:cNvPr id="0" name=""/>
                      <p:cNvPicPr/>
                      <p:nvPr/>
                    </p:nvPicPr>
                    <p:blipFill>
                      <a:blip r:embed="rId6"/>
                      <a:stretch>
                        <a:fillRect/>
                      </a:stretch>
                    </p:blipFill>
                    <p:spPr>
                      <a:xfrm>
                        <a:off x="6564313" y="1138238"/>
                        <a:ext cx="319087" cy="254000"/>
                      </a:xfrm>
                      <a:prstGeom prst="rect">
                        <a:avLst/>
                      </a:prstGeom>
                    </p:spPr>
                  </p:pic>
                </p:oleObj>
              </mc:Fallback>
            </mc:AlternateContent>
          </a:graphicData>
        </a:graphic>
      </p:graphicFrame>
      <p:sp>
        <p:nvSpPr>
          <p:cNvPr id="51" name="Text Box 9"/>
          <p:cNvSpPr txBox="1">
            <a:spLocks/>
          </p:cNvSpPr>
          <p:nvPr/>
        </p:nvSpPr>
        <p:spPr bwMode="auto">
          <a:xfrm>
            <a:off x="582772" y="1668518"/>
            <a:ext cx="5844045"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net force </a:t>
            </a:r>
            <a:r>
              <a:rPr lang="en-US" sz="2000" dirty="0">
                <a:latin typeface="Times New Roman"/>
                <a:cs typeface="Times New Roman"/>
                <a:sym typeface="Gill Sans" charset="0"/>
              </a:rPr>
              <a:t>on </a:t>
            </a:r>
            <a:r>
              <a:rPr lang="en-US" sz="2000" i="1" dirty="0">
                <a:solidFill>
                  <a:srgbClr val="FF0000"/>
                </a:solidFill>
                <a:latin typeface="Times New Roman"/>
                <a:cs typeface="Times New Roman"/>
                <a:sym typeface="Gill Sans" charset="0"/>
              </a:rPr>
              <a:t>m</a:t>
            </a:r>
            <a:r>
              <a:rPr lang="en-US" sz="2000" dirty="0">
                <a:solidFill>
                  <a:srgbClr val="FF0000"/>
                </a:solidFill>
                <a:latin typeface="Times New Roman"/>
                <a:cs typeface="Times New Roman"/>
                <a:sym typeface="Gill Sans" charset="0"/>
              </a:rPr>
              <a:t> </a:t>
            </a:r>
            <a:r>
              <a:rPr lang="en-US" sz="2000" dirty="0">
                <a:latin typeface="Times New Roman"/>
                <a:cs typeface="Times New Roman"/>
                <a:sym typeface="Gill Sans" charset="0"/>
              </a:rPr>
              <a:t>is due to all the bits of mass inside the sphere of radius </a:t>
            </a:r>
            <a:r>
              <a:rPr lang="en-US" sz="2000" i="1" dirty="0">
                <a:solidFill>
                  <a:srgbClr val="FF0000"/>
                </a:solidFill>
                <a:latin typeface="Times New Roman"/>
                <a:cs typeface="Times New Roman"/>
                <a:sym typeface="Gill Sans" charset="0"/>
              </a:rPr>
              <a:t>R</a:t>
            </a:r>
            <a:r>
              <a:rPr lang="en-US" sz="2000" dirty="0">
                <a:latin typeface="Times New Roman"/>
                <a:cs typeface="Times New Roman"/>
                <a:sym typeface="Gill Sans" charset="0"/>
              </a:rPr>
              <a:t>.  Newton created Calculus to justify the claim that there is </a:t>
            </a:r>
            <a:r>
              <a:rPr lang="en-US" sz="2000" dirty="0">
                <a:solidFill>
                  <a:srgbClr val="0000FF"/>
                </a:solidFill>
                <a:latin typeface="Times New Roman"/>
                <a:cs typeface="Times New Roman"/>
                <a:sym typeface="Gill Sans" charset="0"/>
              </a:rPr>
              <a:t>no difference between</a:t>
            </a:r>
          </a:p>
        </p:txBody>
      </p:sp>
      <p:sp>
        <p:nvSpPr>
          <p:cNvPr id="70" name="Oval 69"/>
          <p:cNvSpPr/>
          <p:nvPr/>
        </p:nvSpPr>
        <p:spPr>
          <a:xfrm>
            <a:off x="8653924" y="1788504"/>
            <a:ext cx="105992" cy="10599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1" name="Object 70"/>
          <p:cNvGraphicFramePr>
            <a:graphicFrameLocks noChangeAspect="1"/>
          </p:cNvGraphicFramePr>
          <p:nvPr>
            <p:extLst>
              <p:ext uri="{D42A27DB-BD31-4B8C-83A1-F6EECF244321}">
                <p14:modId xmlns:p14="http://schemas.microsoft.com/office/powerpoint/2010/main" val="3614038182"/>
              </p:ext>
            </p:extLst>
          </p:nvPr>
        </p:nvGraphicFramePr>
        <p:xfrm>
          <a:off x="8666163" y="1512888"/>
          <a:ext cx="276225" cy="211137"/>
        </p:xfrm>
        <a:graphic>
          <a:graphicData uri="http://schemas.openxmlformats.org/presentationml/2006/ole">
            <mc:AlternateContent xmlns:mc="http://schemas.openxmlformats.org/markup-compatibility/2006">
              <mc:Choice xmlns:v="urn:schemas-microsoft-com:vml" Requires="v">
                <p:oleObj spid="_x0000_s1805794" name="Equation" r:id="rId7" imgW="165100" imgH="127000" progId="Equation.DSMT4">
                  <p:embed/>
                </p:oleObj>
              </mc:Choice>
              <mc:Fallback>
                <p:oleObj name="Equation" r:id="rId7" imgW="165100" imgH="127000" progId="Equation.DSMT4">
                  <p:embed/>
                  <p:pic>
                    <p:nvPicPr>
                      <p:cNvPr id="0" name=""/>
                      <p:cNvPicPr/>
                      <p:nvPr/>
                    </p:nvPicPr>
                    <p:blipFill>
                      <a:blip r:embed="rId8"/>
                      <a:stretch>
                        <a:fillRect/>
                      </a:stretch>
                    </p:blipFill>
                    <p:spPr>
                      <a:xfrm>
                        <a:off x="8666163" y="1512888"/>
                        <a:ext cx="276225" cy="211137"/>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916978712"/>
              </p:ext>
            </p:extLst>
          </p:nvPr>
        </p:nvGraphicFramePr>
        <p:xfrm>
          <a:off x="8294071" y="1814549"/>
          <a:ext cx="274637" cy="382587"/>
        </p:xfrm>
        <a:graphic>
          <a:graphicData uri="http://schemas.openxmlformats.org/presentationml/2006/ole">
            <mc:AlternateContent xmlns:mc="http://schemas.openxmlformats.org/markup-compatibility/2006">
              <mc:Choice xmlns:v="urn:schemas-microsoft-com:vml" Requires="v">
                <p:oleObj spid="_x0000_s1805795" name="Equation" r:id="rId9" imgW="165100" imgH="228600" progId="Equation.DSMT4">
                  <p:embed/>
                </p:oleObj>
              </mc:Choice>
              <mc:Fallback>
                <p:oleObj name="Equation" r:id="rId9" imgW="165100" imgH="228600" progId="Equation.DSMT4">
                  <p:embed/>
                  <p:pic>
                    <p:nvPicPr>
                      <p:cNvPr id="0" name=""/>
                      <p:cNvPicPr/>
                      <p:nvPr/>
                    </p:nvPicPr>
                    <p:blipFill>
                      <a:blip r:embed="rId10"/>
                      <a:stretch>
                        <a:fillRect/>
                      </a:stretch>
                    </p:blipFill>
                    <p:spPr>
                      <a:xfrm>
                        <a:off x="8294071" y="1814549"/>
                        <a:ext cx="274637" cy="382587"/>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578440885"/>
              </p:ext>
            </p:extLst>
          </p:nvPr>
        </p:nvGraphicFramePr>
        <p:xfrm>
          <a:off x="2702279" y="3377789"/>
          <a:ext cx="3041650" cy="663575"/>
        </p:xfrm>
        <a:graphic>
          <a:graphicData uri="http://schemas.openxmlformats.org/presentationml/2006/ole">
            <mc:AlternateContent xmlns:mc="http://schemas.openxmlformats.org/markup-compatibility/2006">
              <mc:Choice xmlns:v="urn:schemas-microsoft-com:vml" Requires="v">
                <p:oleObj spid="_x0000_s1805796" name="Equation" r:id="rId11" imgW="1816100" imgH="393700" progId="Equation.DSMT4">
                  <p:embed/>
                </p:oleObj>
              </mc:Choice>
              <mc:Fallback>
                <p:oleObj name="Equation" r:id="rId11" imgW="1816100" imgH="393700" progId="Equation.DSMT4">
                  <p:embed/>
                  <p:pic>
                    <p:nvPicPr>
                      <p:cNvPr id="0" name=""/>
                      <p:cNvPicPr/>
                      <p:nvPr/>
                    </p:nvPicPr>
                    <p:blipFill>
                      <a:blip r:embed="rId12"/>
                      <a:stretch>
                        <a:fillRect/>
                      </a:stretch>
                    </p:blipFill>
                    <p:spPr>
                      <a:xfrm>
                        <a:off x="2702279" y="3377789"/>
                        <a:ext cx="3041650" cy="663575"/>
                      </a:xfrm>
                      <a:prstGeom prst="rect">
                        <a:avLst/>
                      </a:prstGeom>
                    </p:spPr>
                  </p:pic>
                </p:oleObj>
              </mc:Fallback>
            </mc:AlternateContent>
          </a:graphicData>
        </a:graphic>
      </p:graphicFrame>
      <p:sp>
        <p:nvSpPr>
          <p:cNvPr id="2" name="Donut 1"/>
          <p:cNvSpPr/>
          <p:nvPr/>
        </p:nvSpPr>
        <p:spPr>
          <a:xfrm>
            <a:off x="6719888" y="1200150"/>
            <a:ext cx="1281112" cy="1281112"/>
          </a:xfrm>
          <a:prstGeom prst="donut">
            <a:avLst>
              <a:gd name="adj" fmla="val 3177"/>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5" name="Straight Arrow Connector 24"/>
          <p:cNvCxnSpPr/>
          <p:nvPr/>
        </p:nvCxnSpPr>
        <p:spPr>
          <a:xfrm flipH="1">
            <a:off x="8171323" y="1838361"/>
            <a:ext cx="431801" cy="0"/>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 Box 9"/>
          <p:cNvSpPr txBox="1">
            <a:spLocks/>
          </p:cNvSpPr>
          <p:nvPr/>
        </p:nvSpPr>
        <p:spPr bwMode="auto">
          <a:xfrm>
            <a:off x="327184" y="4067168"/>
            <a:ext cx="5095716" cy="52322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Case 2 </a:t>
            </a:r>
            <a:r>
              <a:rPr lang="en-US" sz="2000" dirty="0">
                <a:latin typeface="Times New Roman"/>
                <a:cs typeface="Times New Roman"/>
                <a:sym typeface="Gill Sans" charset="0"/>
              </a:rPr>
              <a:t>(spherical shell with particle inside):</a:t>
            </a:r>
          </a:p>
        </p:txBody>
      </p:sp>
      <p:sp>
        <p:nvSpPr>
          <p:cNvPr id="30" name="Text Box 9"/>
          <p:cNvSpPr txBox="1">
            <a:spLocks/>
          </p:cNvSpPr>
          <p:nvPr/>
        </p:nvSpPr>
        <p:spPr bwMode="auto">
          <a:xfrm>
            <a:off x="582772" y="4627529"/>
            <a:ext cx="6300628"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Inside the ring, the net force </a:t>
            </a:r>
            <a:r>
              <a:rPr lang="en-US" sz="2000" dirty="0">
                <a:latin typeface="Times New Roman"/>
                <a:cs typeface="Times New Roman"/>
                <a:sym typeface="Gill Sans" charset="0"/>
              </a:rPr>
              <a:t>on the mass </a:t>
            </a:r>
            <a:r>
              <a:rPr lang="en-US" sz="2000" i="1" dirty="0">
                <a:solidFill>
                  <a:srgbClr val="FF0000"/>
                </a:solidFill>
                <a:latin typeface="Times New Roman"/>
                <a:cs typeface="Times New Roman"/>
                <a:sym typeface="Gill Sans" charset="0"/>
              </a:rPr>
              <a:t>m</a:t>
            </a:r>
            <a:r>
              <a:rPr lang="en-US" sz="2000" dirty="0">
                <a:solidFill>
                  <a:srgbClr val="FF0000"/>
                </a:solidFill>
                <a:latin typeface="Times New Roman"/>
                <a:cs typeface="Times New Roman"/>
                <a:sym typeface="Gill Sans" charset="0"/>
              </a:rPr>
              <a:t> </a:t>
            </a:r>
            <a:r>
              <a:rPr lang="en-US" sz="2000" dirty="0">
                <a:latin typeface="Times New Roman"/>
                <a:cs typeface="Times New Roman"/>
                <a:sym typeface="Gill Sans" charset="0"/>
              </a:rPr>
              <a:t>due to all the bits of mass encompassed in the ring will, because gravity is an inverse square function, </a:t>
            </a:r>
            <a:r>
              <a:rPr lang="en-US" sz="2000" dirty="0" err="1">
                <a:latin typeface="Times New Roman"/>
                <a:cs typeface="Times New Roman"/>
                <a:sym typeface="Gill Sans" charset="0"/>
              </a:rPr>
              <a:t>vectorially</a:t>
            </a:r>
            <a:r>
              <a:rPr lang="en-US" sz="2000" dirty="0">
                <a:latin typeface="Times New Roman"/>
                <a:cs typeface="Times New Roman"/>
                <a:sym typeface="Gill Sans" charset="0"/>
              </a:rPr>
              <a:t> add to zero, so:</a:t>
            </a:r>
            <a:endParaRPr lang="en-US" sz="2000" dirty="0">
              <a:solidFill>
                <a:srgbClr val="0000FF"/>
              </a:solidFill>
              <a:latin typeface="Times New Roman"/>
              <a:cs typeface="Times New Roman"/>
              <a:sym typeface="Gill Sans"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3617217122"/>
              </p:ext>
            </p:extLst>
          </p:nvPr>
        </p:nvGraphicFramePr>
        <p:xfrm>
          <a:off x="7284421" y="3925061"/>
          <a:ext cx="319087" cy="254000"/>
        </p:xfrm>
        <a:graphic>
          <a:graphicData uri="http://schemas.openxmlformats.org/presentationml/2006/ole">
            <mc:AlternateContent xmlns:mc="http://schemas.openxmlformats.org/markup-compatibility/2006">
              <mc:Choice xmlns:v="urn:schemas-microsoft-com:vml" Requires="v">
                <p:oleObj spid="_x0000_s1805797" name="Equation" r:id="rId13" imgW="190500" imgH="152400" progId="Equation.DSMT4">
                  <p:embed/>
                </p:oleObj>
              </mc:Choice>
              <mc:Fallback>
                <p:oleObj name="Equation" r:id="rId13" imgW="190500" imgH="152400" progId="Equation.DSMT4">
                  <p:embed/>
                  <p:pic>
                    <p:nvPicPr>
                      <p:cNvPr id="0" name=""/>
                      <p:cNvPicPr/>
                      <p:nvPr/>
                    </p:nvPicPr>
                    <p:blipFill>
                      <a:blip r:embed="rId6"/>
                      <a:stretch>
                        <a:fillRect/>
                      </a:stretch>
                    </p:blipFill>
                    <p:spPr>
                      <a:xfrm>
                        <a:off x="7284421" y="3925061"/>
                        <a:ext cx="319087" cy="254000"/>
                      </a:xfrm>
                      <a:prstGeom prst="rect">
                        <a:avLst/>
                      </a:prstGeom>
                    </p:spPr>
                  </p:pic>
                </p:oleObj>
              </mc:Fallback>
            </mc:AlternateContent>
          </a:graphicData>
        </a:graphic>
      </p:graphicFrame>
      <p:sp>
        <p:nvSpPr>
          <p:cNvPr id="32" name="Oval 31"/>
          <p:cNvSpPr/>
          <p:nvPr/>
        </p:nvSpPr>
        <p:spPr>
          <a:xfrm>
            <a:off x="8188079" y="4588672"/>
            <a:ext cx="105992" cy="10599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1049679115"/>
              </p:ext>
            </p:extLst>
          </p:nvPr>
        </p:nvGraphicFramePr>
        <p:xfrm>
          <a:off x="7881428" y="4613329"/>
          <a:ext cx="276225" cy="211137"/>
        </p:xfrm>
        <a:graphic>
          <a:graphicData uri="http://schemas.openxmlformats.org/presentationml/2006/ole">
            <mc:AlternateContent xmlns:mc="http://schemas.openxmlformats.org/markup-compatibility/2006">
              <mc:Choice xmlns:v="urn:schemas-microsoft-com:vml" Requires="v">
                <p:oleObj spid="_x0000_s1805798" name="Equation" r:id="rId14" imgW="165100" imgH="127000" progId="Equation.DSMT4">
                  <p:embed/>
                </p:oleObj>
              </mc:Choice>
              <mc:Fallback>
                <p:oleObj name="Equation" r:id="rId14" imgW="165100" imgH="127000" progId="Equation.DSMT4">
                  <p:embed/>
                  <p:pic>
                    <p:nvPicPr>
                      <p:cNvPr id="0" name=""/>
                      <p:cNvPicPr/>
                      <p:nvPr/>
                    </p:nvPicPr>
                    <p:blipFill>
                      <a:blip r:embed="rId8"/>
                      <a:stretch>
                        <a:fillRect/>
                      </a:stretch>
                    </p:blipFill>
                    <p:spPr>
                      <a:xfrm>
                        <a:off x="7881428" y="4613329"/>
                        <a:ext cx="276225" cy="211137"/>
                      </a:xfrm>
                      <a:prstGeom prst="rect">
                        <a:avLst/>
                      </a:prstGeom>
                    </p:spPr>
                  </p:pic>
                </p:oleObj>
              </mc:Fallback>
            </mc:AlternateContent>
          </a:graphicData>
        </a:graphic>
      </p:graphicFrame>
      <p:sp>
        <p:nvSpPr>
          <p:cNvPr id="35" name="Donut 34"/>
          <p:cNvSpPr/>
          <p:nvPr/>
        </p:nvSpPr>
        <p:spPr>
          <a:xfrm>
            <a:off x="7439996" y="3986973"/>
            <a:ext cx="1281112" cy="1281112"/>
          </a:xfrm>
          <a:prstGeom prst="donut">
            <a:avLst>
              <a:gd name="adj" fmla="val 3177"/>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6" name="Straight Arrow Connector 35"/>
          <p:cNvCxnSpPr/>
          <p:nvPr/>
        </p:nvCxnSpPr>
        <p:spPr>
          <a:xfrm>
            <a:off x="8294072" y="4642613"/>
            <a:ext cx="541953" cy="0"/>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8294072" y="4467225"/>
            <a:ext cx="335578" cy="127102"/>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8294072" y="4694664"/>
            <a:ext cx="309052" cy="105936"/>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8265497" y="4381500"/>
            <a:ext cx="53975" cy="184201"/>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8066793" y="4638554"/>
            <a:ext cx="91830" cy="0"/>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8124799" y="4438649"/>
            <a:ext cx="67647" cy="127052"/>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8265497" y="4718898"/>
            <a:ext cx="53975" cy="184201"/>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8124799" y="4718898"/>
            <a:ext cx="67647" cy="127052"/>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1363233423"/>
              </p:ext>
            </p:extLst>
          </p:nvPr>
        </p:nvGraphicFramePr>
        <p:xfrm>
          <a:off x="2725738" y="5786438"/>
          <a:ext cx="2020887" cy="428625"/>
        </p:xfrm>
        <a:graphic>
          <a:graphicData uri="http://schemas.openxmlformats.org/presentationml/2006/ole">
            <mc:AlternateContent xmlns:mc="http://schemas.openxmlformats.org/markup-compatibility/2006">
              <mc:Choice xmlns:v="urn:schemas-microsoft-com:vml" Requires="v">
                <p:oleObj spid="_x0000_s1805799" name="Equation" r:id="rId15" imgW="1206500" imgH="254000" progId="Equation.DSMT4">
                  <p:embed/>
                </p:oleObj>
              </mc:Choice>
              <mc:Fallback>
                <p:oleObj name="Equation" r:id="rId15" imgW="1206500" imgH="254000" progId="Equation.DSMT4">
                  <p:embed/>
                  <p:pic>
                    <p:nvPicPr>
                      <p:cNvPr id="0" name=""/>
                      <p:cNvPicPr/>
                      <p:nvPr/>
                    </p:nvPicPr>
                    <p:blipFill>
                      <a:blip r:embed="rId16"/>
                      <a:stretch>
                        <a:fillRect/>
                      </a:stretch>
                    </p:blipFill>
                    <p:spPr>
                      <a:xfrm>
                        <a:off x="2725738" y="5786438"/>
                        <a:ext cx="2020887" cy="428625"/>
                      </a:xfrm>
                      <a:prstGeom prst="rect">
                        <a:avLst/>
                      </a:prstGeom>
                    </p:spPr>
                  </p:pic>
                </p:oleObj>
              </mc:Fallback>
            </mc:AlternateContent>
          </a:graphicData>
        </a:graphic>
      </p:graphicFrame>
      <p:cxnSp>
        <p:nvCxnSpPr>
          <p:cNvPr id="4" name="Straight Arrow Connector 3">
            <a:extLst>
              <a:ext uri="{FF2B5EF4-FFF2-40B4-BE49-F238E27FC236}">
                <a16:creationId xmlns:a16="http://schemas.microsoft.com/office/drawing/2014/main" id="{AA1240B7-DC22-574A-A343-0F90905D40E0}"/>
              </a:ext>
            </a:extLst>
          </p:cNvPr>
          <p:cNvCxnSpPr>
            <a:cxnSpLocks/>
          </p:cNvCxnSpPr>
          <p:nvPr/>
        </p:nvCxnSpPr>
        <p:spPr>
          <a:xfrm flipV="1">
            <a:off x="7353300" y="1184180"/>
            <a:ext cx="1171575" cy="65418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a:extLst>
              <a:ext uri="{FF2B5EF4-FFF2-40B4-BE49-F238E27FC236}">
                <a16:creationId xmlns:a16="http://schemas.microsoft.com/office/drawing/2014/main" id="{56CCB5C1-6146-0E45-BC3D-1E977CAD36D5}"/>
              </a:ext>
            </a:extLst>
          </p:cNvPr>
          <p:cNvGraphicFramePr>
            <a:graphicFrameLocks noChangeAspect="1"/>
          </p:cNvGraphicFramePr>
          <p:nvPr>
            <p:extLst>
              <p:ext uri="{D42A27DB-BD31-4B8C-83A1-F6EECF244321}">
                <p14:modId xmlns:p14="http://schemas.microsoft.com/office/powerpoint/2010/main" val="806626194"/>
              </p:ext>
            </p:extLst>
          </p:nvPr>
        </p:nvGraphicFramePr>
        <p:xfrm>
          <a:off x="7952909" y="1160279"/>
          <a:ext cx="254000" cy="255587"/>
        </p:xfrm>
        <a:graphic>
          <a:graphicData uri="http://schemas.openxmlformats.org/presentationml/2006/ole">
            <mc:AlternateContent xmlns:mc="http://schemas.openxmlformats.org/markup-compatibility/2006">
              <mc:Choice xmlns:v="urn:schemas-microsoft-com:vml" Requires="v">
                <p:oleObj spid="_x0000_s1805800" name="Equation" r:id="rId17" imgW="152400" imgH="152400" progId="Equation.DSMT4">
                  <p:embed/>
                </p:oleObj>
              </mc:Choice>
              <mc:Fallback>
                <p:oleObj name="Equation" r:id="rId17" imgW="152400" imgH="152400" progId="Equation.DSMT4">
                  <p:embed/>
                  <p:pic>
                    <p:nvPicPr>
                      <p:cNvPr id="75" name="Object 74"/>
                      <p:cNvPicPr/>
                      <p:nvPr/>
                    </p:nvPicPr>
                    <p:blipFill>
                      <a:blip r:embed="rId18"/>
                      <a:stretch>
                        <a:fillRect/>
                      </a:stretch>
                    </p:blipFill>
                    <p:spPr>
                      <a:xfrm>
                        <a:off x="7952909" y="1160279"/>
                        <a:ext cx="254000" cy="255587"/>
                      </a:xfrm>
                      <a:prstGeom prst="rect">
                        <a:avLst/>
                      </a:prstGeom>
                    </p:spPr>
                  </p:pic>
                </p:oleObj>
              </mc:Fallback>
            </mc:AlternateContent>
          </a:graphicData>
        </a:graphic>
      </p:graphicFrame>
      <p:sp>
        <p:nvSpPr>
          <p:cNvPr id="6" name="Arc 5">
            <a:extLst>
              <a:ext uri="{FF2B5EF4-FFF2-40B4-BE49-F238E27FC236}">
                <a16:creationId xmlns:a16="http://schemas.microsoft.com/office/drawing/2014/main" id="{E850362E-B44C-414B-B30D-0141D71284A6}"/>
              </a:ext>
            </a:extLst>
          </p:cNvPr>
          <p:cNvSpPr/>
          <p:nvPr/>
        </p:nvSpPr>
        <p:spPr>
          <a:xfrm>
            <a:off x="6047223" y="515109"/>
            <a:ext cx="2662734" cy="2662734"/>
          </a:xfrm>
          <a:prstGeom prst="arc">
            <a:avLst>
              <a:gd name="adj1" fmla="val 18356912"/>
              <a:gd name="adj2" fmla="val 1734744"/>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3260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par>
                                <p:cTn id="16" presetID="9" presetClass="entr" presetSubtype="0" fill="hold"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dissolve">
                                      <p:cBhvr>
                                        <p:cTn id="18" dur="500"/>
                                        <p:tgtEl>
                                          <p:spTgt spid="75"/>
                                        </p:tgtEl>
                                      </p:cBhvr>
                                    </p:animEffect>
                                  </p:childTnLst>
                                </p:cTn>
                              </p:par>
                              <p:par>
                                <p:cTn id="19" presetID="9"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dissolve">
                                      <p:cBhvr>
                                        <p:cTn id="21" dur="500"/>
                                        <p:tgtEl>
                                          <p:spTgt spid="8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par>
                                <p:cTn id="27" presetID="9"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par>
                                <p:cTn id="33" presetID="9"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dissolve">
                                      <p:cBhvr>
                                        <p:cTn id="35" dur="500"/>
                                        <p:tgtEl>
                                          <p:spTgt spid="3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500"/>
                                        <p:tgtEl>
                                          <p:spTgt spid="30"/>
                                        </p:tgtEl>
                                      </p:cBhvr>
                                    </p:animEffect>
                                  </p:childTnLst>
                                </p:cTn>
                              </p:par>
                              <p:par>
                                <p:cTn id="44" presetID="9"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dissolve">
                                      <p:cBhvr>
                                        <p:cTn id="46" dur="500"/>
                                        <p:tgtEl>
                                          <p:spTgt spid="64"/>
                                        </p:tgtEl>
                                      </p:cBhvr>
                                    </p:animEffect>
                                  </p:childTnLst>
                                </p:cTn>
                              </p:par>
                              <p:par>
                                <p:cTn id="47" presetID="9"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dissolve">
                                      <p:cBhvr>
                                        <p:cTn id="49" dur="500"/>
                                        <p:tgtEl>
                                          <p:spTgt spid="56"/>
                                        </p:tgtEl>
                                      </p:cBhvr>
                                    </p:animEffect>
                                  </p:childTnLst>
                                </p:cTn>
                              </p:par>
                              <p:par>
                                <p:cTn id="50" presetID="9"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dissolve">
                                      <p:cBhvr>
                                        <p:cTn id="52" dur="500"/>
                                        <p:tgtEl>
                                          <p:spTgt spid="57"/>
                                        </p:tgtEl>
                                      </p:cBhvr>
                                    </p:animEffect>
                                  </p:childTnLst>
                                </p:cTn>
                              </p:par>
                              <p:par>
                                <p:cTn id="53" presetID="9"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par>
                                <p:cTn id="56" presetID="9"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dissolve">
                                      <p:cBhvr>
                                        <p:cTn id="58" dur="500"/>
                                        <p:tgtEl>
                                          <p:spTgt spid="40"/>
                                        </p:tgtEl>
                                      </p:cBhvr>
                                    </p:animEffect>
                                  </p:childTnLst>
                                </p:cTn>
                              </p:par>
                              <p:par>
                                <p:cTn id="59" presetID="9"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dissolve">
                                      <p:cBhvr>
                                        <p:cTn id="61" dur="500"/>
                                        <p:tgtEl>
                                          <p:spTgt spid="36"/>
                                        </p:tgtEl>
                                      </p:cBhvr>
                                    </p:animEffect>
                                  </p:childTnLst>
                                </p:cTn>
                              </p:par>
                              <p:par>
                                <p:cTn id="62" presetID="9"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dissolve">
                                      <p:cBhvr>
                                        <p:cTn id="64" dur="500"/>
                                        <p:tgtEl>
                                          <p:spTgt spid="41"/>
                                        </p:tgtEl>
                                      </p:cBhvr>
                                    </p:animEffect>
                                  </p:childTnLst>
                                </p:cTn>
                              </p:par>
                              <p:par>
                                <p:cTn id="65" presetID="9"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dissolve">
                                      <p:cBhvr>
                                        <p:cTn id="67" dur="500"/>
                                        <p:tgtEl>
                                          <p:spTgt spid="61"/>
                                        </p:tgtEl>
                                      </p:cBhvr>
                                    </p:animEffect>
                                  </p:childTnLst>
                                </p:cTn>
                              </p:par>
                              <p:par>
                                <p:cTn id="68" presetID="9"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dissolve">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1" grpId="0"/>
      <p:bldP spid="29" grpId="0"/>
      <p:bldP spid="30" grpId="0"/>
      <p:bldP spid="32"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25.)</a:t>
            </a:r>
          </a:p>
        </p:txBody>
      </p:sp>
      <p:sp>
        <p:nvSpPr>
          <p:cNvPr id="39" name="Text Box 9"/>
          <p:cNvSpPr txBox="1">
            <a:spLocks/>
          </p:cNvSpPr>
          <p:nvPr/>
        </p:nvSpPr>
        <p:spPr bwMode="auto">
          <a:xfrm>
            <a:off x="327184" y="257257"/>
            <a:ext cx="5095716" cy="52322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Case 3 </a:t>
            </a:r>
            <a:r>
              <a:rPr lang="en-US" sz="2000" dirty="0">
                <a:latin typeface="Times New Roman"/>
                <a:cs typeface="Times New Roman"/>
                <a:sym typeface="Gill Sans" charset="0"/>
              </a:rPr>
              <a:t>(spherical solid with particle outside):</a:t>
            </a:r>
          </a:p>
        </p:txBody>
      </p:sp>
      <p:graphicFrame>
        <p:nvGraphicFramePr>
          <p:cNvPr id="55" name="Object 54"/>
          <p:cNvGraphicFramePr>
            <a:graphicFrameLocks noChangeAspect="1"/>
          </p:cNvGraphicFramePr>
          <p:nvPr>
            <p:extLst>
              <p:ext uri="{D42A27DB-BD31-4B8C-83A1-F6EECF244321}">
                <p14:modId xmlns:p14="http://schemas.microsoft.com/office/powerpoint/2010/main" val="1874479496"/>
              </p:ext>
            </p:extLst>
          </p:nvPr>
        </p:nvGraphicFramePr>
        <p:xfrm>
          <a:off x="6564313" y="376238"/>
          <a:ext cx="319087" cy="254000"/>
        </p:xfrm>
        <a:graphic>
          <a:graphicData uri="http://schemas.openxmlformats.org/presentationml/2006/ole">
            <mc:AlternateContent xmlns:mc="http://schemas.openxmlformats.org/markup-compatibility/2006">
              <mc:Choice xmlns:v="urn:schemas-microsoft-com:vml" Requires="v">
                <p:oleObj spid="_x0000_s1807048" name="Equation" r:id="rId5" imgW="190500" imgH="152400" progId="Equation.DSMT4">
                  <p:embed/>
                </p:oleObj>
              </mc:Choice>
              <mc:Fallback>
                <p:oleObj name="Equation" r:id="rId5" imgW="190500" imgH="152400" progId="Equation.DSMT4">
                  <p:embed/>
                  <p:pic>
                    <p:nvPicPr>
                      <p:cNvPr id="0" name=""/>
                      <p:cNvPicPr/>
                      <p:nvPr/>
                    </p:nvPicPr>
                    <p:blipFill>
                      <a:blip r:embed="rId6"/>
                      <a:stretch>
                        <a:fillRect/>
                      </a:stretch>
                    </p:blipFill>
                    <p:spPr>
                      <a:xfrm>
                        <a:off x="6564313" y="376238"/>
                        <a:ext cx="319087" cy="254000"/>
                      </a:xfrm>
                      <a:prstGeom prst="rect">
                        <a:avLst/>
                      </a:prstGeom>
                    </p:spPr>
                  </p:pic>
                </p:oleObj>
              </mc:Fallback>
            </mc:AlternateContent>
          </a:graphicData>
        </a:graphic>
      </p:graphicFrame>
      <p:sp>
        <p:nvSpPr>
          <p:cNvPr id="51" name="Text Box 9"/>
          <p:cNvSpPr txBox="1">
            <a:spLocks/>
          </p:cNvSpPr>
          <p:nvPr/>
        </p:nvSpPr>
        <p:spPr bwMode="auto">
          <a:xfrm>
            <a:off x="582772" y="817618"/>
            <a:ext cx="6073616"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The net force </a:t>
            </a:r>
            <a:r>
              <a:rPr lang="en-US" sz="2000" dirty="0">
                <a:latin typeface="Times New Roman"/>
                <a:cs typeface="Times New Roman"/>
                <a:sym typeface="Gill Sans" charset="0"/>
              </a:rPr>
              <a:t>on the mass </a:t>
            </a:r>
            <a:r>
              <a:rPr lang="en-US" sz="2000" i="1" dirty="0">
                <a:solidFill>
                  <a:srgbClr val="FF0000"/>
                </a:solidFill>
                <a:latin typeface="Times New Roman"/>
                <a:cs typeface="Times New Roman"/>
                <a:sym typeface="Gill Sans" charset="0"/>
              </a:rPr>
              <a:t>m</a:t>
            </a:r>
            <a:r>
              <a:rPr lang="en-US" sz="2000" dirty="0">
                <a:solidFill>
                  <a:srgbClr val="FF0000"/>
                </a:solidFill>
                <a:latin typeface="Times New Roman"/>
                <a:cs typeface="Times New Roman"/>
                <a:sym typeface="Gill Sans" charset="0"/>
              </a:rPr>
              <a:t> </a:t>
            </a:r>
            <a:r>
              <a:rPr lang="en-US" sz="2000" dirty="0">
                <a:latin typeface="Times New Roman"/>
                <a:cs typeface="Times New Roman"/>
                <a:sym typeface="Gill Sans" charset="0"/>
              </a:rPr>
              <a:t>is, again, due to all the bits of mass encompassed in the ring of radius </a:t>
            </a:r>
            <a:r>
              <a:rPr lang="en-US" sz="2000" i="1" dirty="0">
                <a:solidFill>
                  <a:srgbClr val="FF0000"/>
                </a:solidFill>
                <a:latin typeface="Times New Roman"/>
                <a:cs typeface="Times New Roman"/>
                <a:sym typeface="Gill Sans" charset="0"/>
              </a:rPr>
              <a:t>R</a:t>
            </a:r>
            <a:r>
              <a:rPr lang="en-US" sz="2000" dirty="0">
                <a:latin typeface="Times New Roman"/>
                <a:cs typeface="Times New Roman"/>
                <a:sym typeface="Gill Sans" charset="0"/>
              </a:rPr>
              <a:t>.  And just as before, this will equal:</a:t>
            </a:r>
            <a:endParaRPr lang="en-US" sz="2000" dirty="0">
              <a:solidFill>
                <a:srgbClr val="0000FF"/>
              </a:solidFill>
              <a:latin typeface="Times New Roman"/>
              <a:cs typeface="Times New Roman"/>
              <a:sym typeface="Gill Sans" charset="0"/>
            </a:endParaRPr>
          </a:p>
        </p:txBody>
      </p:sp>
      <p:sp>
        <p:nvSpPr>
          <p:cNvPr id="70" name="Oval 69"/>
          <p:cNvSpPr/>
          <p:nvPr/>
        </p:nvSpPr>
        <p:spPr>
          <a:xfrm>
            <a:off x="8653924" y="1026504"/>
            <a:ext cx="105992" cy="105992"/>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1" name="Object 70"/>
          <p:cNvGraphicFramePr>
            <a:graphicFrameLocks noChangeAspect="1"/>
          </p:cNvGraphicFramePr>
          <p:nvPr>
            <p:extLst>
              <p:ext uri="{D42A27DB-BD31-4B8C-83A1-F6EECF244321}">
                <p14:modId xmlns:p14="http://schemas.microsoft.com/office/powerpoint/2010/main" val="2422885928"/>
              </p:ext>
            </p:extLst>
          </p:nvPr>
        </p:nvGraphicFramePr>
        <p:xfrm>
          <a:off x="8666163" y="750888"/>
          <a:ext cx="276225" cy="211137"/>
        </p:xfrm>
        <a:graphic>
          <a:graphicData uri="http://schemas.openxmlformats.org/presentationml/2006/ole">
            <mc:AlternateContent xmlns:mc="http://schemas.openxmlformats.org/markup-compatibility/2006">
              <mc:Choice xmlns:v="urn:schemas-microsoft-com:vml" Requires="v">
                <p:oleObj spid="_x0000_s1807049" name="Equation" r:id="rId7" imgW="165100" imgH="127000" progId="Equation.DSMT4">
                  <p:embed/>
                </p:oleObj>
              </mc:Choice>
              <mc:Fallback>
                <p:oleObj name="Equation" r:id="rId7" imgW="165100" imgH="127000" progId="Equation.DSMT4">
                  <p:embed/>
                  <p:pic>
                    <p:nvPicPr>
                      <p:cNvPr id="0" name=""/>
                      <p:cNvPicPr/>
                      <p:nvPr/>
                    </p:nvPicPr>
                    <p:blipFill>
                      <a:blip r:embed="rId8"/>
                      <a:stretch>
                        <a:fillRect/>
                      </a:stretch>
                    </p:blipFill>
                    <p:spPr>
                      <a:xfrm>
                        <a:off x="8666163" y="750888"/>
                        <a:ext cx="276225" cy="211137"/>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3002243743"/>
              </p:ext>
            </p:extLst>
          </p:nvPr>
        </p:nvGraphicFramePr>
        <p:xfrm>
          <a:off x="8294071" y="1052549"/>
          <a:ext cx="274637" cy="382587"/>
        </p:xfrm>
        <a:graphic>
          <a:graphicData uri="http://schemas.openxmlformats.org/presentationml/2006/ole">
            <mc:AlternateContent xmlns:mc="http://schemas.openxmlformats.org/markup-compatibility/2006">
              <mc:Choice xmlns:v="urn:schemas-microsoft-com:vml" Requires="v">
                <p:oleObj spid="_x0000_s1807050" name="Equation" r:id="rId9" imgW="165100" imgH="228600" progId="Equation.DSMT4">
                  <p:embed/>
                </p:oleObj>
              </mc:Choice>
              <mc:Fallback>
                <p:oleObj name="Equation" r:id="rId9" imgW="165100" imgH="228600" progId="Equation.DSMT4">
                  <p:embed/>
                  <p:pic>
                    <p:nvPicPr>
                      <p:cNvPr id="0" name=""/>
                      <p:cNvPicPr/>
                      <p:nvPr/>
                    </p:nvPicPr>
                    <p:blipFill>
                      <a:blip r:embed="rId10"/>
                      <a:stretch>
                        <a:fillRect/>
                      </a:stretch>
                    </p:blipFill>
                    <p:spPr>
                      <a:xfrm>
                        <a:off x="8294071" y="1052549"/>
                        <a:ext cx="274637" cy="382587"/>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682270023"/>
              </p:ext>
            </p:extLst>
          </p:nvPr>
        </p:nvGraphicFramePr>
        <p:xfrm>
          <a:off x="2292350" y="1901825"/>
          <a:ext cx="3041650" cy="663575"/>
        </p:xfrm>
        <a:graphic>
          <a:graphicData uri="http://schemas.openxmlformats.org/presentationml/2006/ole">
            <mc:AlternateContent xmlns:mc="http://schemas.openxmlformats.org/markup-compatibility/2006">
              <mc:Choice xmlns:v="urn:schemas-microsoft-com:vml" Requires="v">
                <p:oleObj spid="_x0000_s1807051" name="Equation" r:id="rId11" imgW="1816100" imgH="393700" progId="Equation.DSMT4">
                  <p:embed/>
                </p:oleObj>
              </mc:Choice>
              <mc:Fallback>
                <p:oleObj name="Equation" r:id="rId11" imgW="1816100" imgH="393700" progId="Equation.DSMT4">
                  <p:embed/>
                  <p:pic>
                    <p:nvPicPr>
                      <p:cNvPr id="0" name=""/>
                      <p:cNvPicPr/>
                      <p:nvPr/>
                    </p:nvPicPr>
                    <p:blipFill>
                      <a:blip r:embed="rId12"/>
                      <a:stretch>
                        <a:fillRect/>
                      </a:stretch>
                    </p:blipFill>
                    <p:spPr>
                      <a:xfrm>
                        <a:off x="2292350" y="1901825"/>
                        <a:ext cx="3041650" cy="663575"/>
                      </a:xfrm>
                      <a:prstGeom prst="rect">
                        <a:avLst/>
                      </a:prstGeom>
                    </p:spPr>
                  </p:pic>
                </p:oleObj>
              </mc:Fallback>
            </mc:AlternateContent>
          </a:graphicData>
        </a:graphic>
      </p:graphicFrame>
      <p:cxnSp>
        <p:nvCxnSpPr>
          <p:cNvPr id="25" name="Straight Arrow Connector 24"/>
          <p:cNvCxnSpPr/>
          <p:nvPr/>
        </p:nvCxnSpPr>
        <p:spPr>
          <a:xfrm flipH="1">
            <a:off x="8171323" y="1076361"/>
            <a:ext cx="431801" cy="0"/>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 Box 9"/>
          <p:cNvSpPr txBox="1">
            <a:spLocks/>
          </p:cNvSpPr>
          <p:nvPr/>
        </p:nvSpPr>
        <p:spPr bwMode="auto">
          <a:xfrm>
            <a:off x="327184" y="2575514"/>
            <a:ext cx="5095716" cy="52322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Case 4 </a:t>
            </a:r>
            <a:r>
              <a:rPr lang="en-US" sz="2000" dirty="0">
                <a:latin typeface="Times New Roman"/>
                <a:cs typeface="Times New Roman"/>
                <a:sym typeface="Gill Sans" charset="0"/>
              </a:rPr>
              <a:t>(spherical solid with particle inside):</a:t>
            </a:r>
          </a:p>
        </p:txBody>
      </p:sp>
      <p:sp>
        <p:nvSpPr>
          <p:cNvPr id="30" name="Text Box 9"/>
          <p:cNvSpPr txBox="1">
            <a:spLocks/>
          </p:cNvSpPr>
          <p:nvPr/>
        </p:nvSpPr>
        <p:spPr bwMode="auto">
          <a:xfrm>
            <a:off x="582772" y="3121193"/>
            <a:ext cx="6300628" cy="1938992"/>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This is a little trickier. </a:t>
            </a:r>
            <a:r>
              <a:rPr lang="en-US" sz="2000" dirty="0">
                <a:latin typeface="Times New Roman"/>
                <a:cs typeface="Times New Roman"/>
                <a:sym typeface="Gill Sans" charset="0"/>
              </a:rPr>
              <a:t>Think of the mass as sitting on a sphere of radius </a:t>
            </a:r>
            <a:r>
              <a:rPr lang="en-US" sz="2000" i="1" dirty="0">
                <a:solidFill>
                  <a:srgbClr val="FF0000"/>
                </a:solidFill>
                <a:latin typeface="Times New Roman"/>
                <a:cs typeface="Times New Roman"/>
                <a:sym typeface="Gill Sans" charset="0"/>
              </a:rPr>
              <a:t>r</a:t>
            </a:r>
            <a:r>
              <a:rPr lang="en-US" sz="2000" dirty="0">
                <a:latin typeface="Times New Roman"/>
                <a:cs typeface="Times New Roman"/>
                <a:sym typeface="Gill Sans" charset="0"/>
              </a:rPr>
              <a:t>. From Case 2, all the mass </a:t>
            </a:r>
            <a:r>
              <a:rPr lang="en-US" sz="2000" dirty="0">
                <a:solidFill>
                  <a:srgbClr val="FF0000"/>
                </a:solidFill>
                <a:latin typeface="Times New Roman"/>
                <a:cs typeface="Times New Roman"/>
                <a:sym typeface="Gill Sans" charset="0"/>
              </a:rPr>
              <a:t>outside that radius </a:t>
            </a:r>
            <a:r>
              <a:rPr lang="en-US" sz="2000" dirty="0">
                <a:solidFill>
                  <a:srgbClr val="0000FF"/>
                </a:solidFill>
                <a:latin typeface="Times New Roman"/>
                <a:cs typeface="Times New Roman"/>
                <a:sym typeface="Gill Sans" charset="0"/>
              </a:rPr>
              <a:t>provides no </a:t>
            </a:r>
            <a:r>
              <a:rPr lang="en-US" sz="2000" i="1" dirty="0">
                <a:solidFill>
                  <a:srgbClr val="FF0000"/>
                </a:solidFill>
                <a:latin typeface="Times New Roman"/>
                <a:cs typeface="Times New Roman"/>
                <a:sym typeface="Gill Sans" charset="0"/>
              </a:rPr>
              <a:t>net</a:t>
            </a:r>
            <a:r>
              <a:rPr lang="en-US" sz="2000" dirty="0">
                <a:solidFill>
                  <a:srgbClr val="FF0000"/>
                </a:solidFill>
                <a:latin typeface="Times New Roman"/>
                <a:cs typeface="Times New Roman"/>
                <a:sym typeface="Gill Sans" charset="0"/>
              </a:rPr>
              <a:t> </a:t>
            </a:r>
            <a:r>
              <a:rPr lang="en-US" sz="2000" dirty="0">
                <a:solidFill>
                  <a:srgbClr val="0000FF"/>
                </a:solidFill>
                <a:latin typeface="Times New Roman"/>
                <a:cs typeface="Times New Roman"/>
                <a:sym typeface="Gill Sans" charset="0"/>
              </a:rPr>
              <a:t>gravitational force</a:t>
            </a:r>
            <a:r>
              <a:rPr lang="en-US" sz="2000" dirty="0">
                <a:latin typeface="Times New Roman"/>
                <a:cs typeface="Times New Roman"/>
                <a:sym typeface="Gill Sans" charset="0"/>
              </a:rPr>
              <a:t>, whereas from Cases 1 and 3, the gravitational force from the mass </a:t>
            </a:r>
            <a:r>
              <a:rPr lang="en-US" sz="2000" i="1" dirty="0">
                <a:solidFill>
                  <a:srgbClr val="FF0000"/>
                </a:solidFill>
                <a:latin typeface="Times New Roman"/>
                <a:cs typeface="Times New Roman"/>
                <a:sym typeface="Gill Sans" charset="0"/>
              </a:rPr>
              <a:t>inside that radius </a:t>
            </a:r>
            <a:r>
              <a:rPr lang="en-US" sz="2000" dirty="0">
                <a:latin typeface="Times New Roman"/>
                <a:cs typeface="Times New Roman"/>
                <a:sym typeface="Gill Sans" charset="0"/>
              </a:rPr>
              <a:t>will be as though </a:t>
            </a:r>
            <a:r>
              <a:rPr lang="en-US" sz="2000" dirty="0">
                <a:solidFill>
                  <a:srgbClr val="FF0000"/>
                </a:solidFill>
                <a:latin typeface="Times New Roman"/>
                <a:cs typeface="Times New Roman"/>
                <a:sym typeface="Gill Sans" charset="0"/>
              </a:rPr>
              <a:t>all of </a:t>
            </a:r>
            <a:r>
              <a:rPr lang="en-US" sz="2000" i="1" dirty="0">
                <a:solidFill>
                  <a:srgbClr val="FF0000"/>
                </a:solidFill>
                <a:latin typeface="Times New Roman"/>
                <a:cs typeface="Times New Roman"/>
                <a:sym typeface="Gill Sans" charset="0"/>
              </a:rPr>
              <a:t>that </a:t>
            </a:r>
            <a:r>
              <a:rPr lang="en-US" sz="2000" dirty="0">
                <a:solidFill>
                  <a:srgbClr val="FF0000"/>
                </a:solidFill>
                <a:latin typeface="Times New Roman"/>
                <a:cs typeface="Times New Roman"/>
                <a:sym typeface="Gill Sans" charset="0"/>
              </a:rPr>
              <a:t>mass</a:t>
            </a:r>
            <a:r>
              <a:rPr lang="en-US" sz="2000" dirty="0">
                <a:latin typeface="Times New Roman"/>
                <a:cs typeface="Times New Roman"/>
                <a:sym typeface="Gill Sans" charset="0"/>
              </a:rPr>
              <a:t> was </a:t>
            </a:r>
            <a:r>
              <a:rPr lang="en-US" sz="2000" dirty="0">
                <a:solidFill>
                  <a:srgbClr val="0000FF"/>
                </a:solidFill>
                <a:latin typeface="Times New Roman"/>
                <a:cs typeface="Times New Roman"/>
                <a:sym typeface="Gill Sans" charset="0"/>
              </a:rPr>
              <a:t>located at </a:t>
            </a:r>
            <a:r>
              <a:rPr lang="en-US" sz="2000" dirty="0">
                <a:latin typeface="Times New Roman"/>
                <a:cs typeface="Times New Roman"/>
                <a:sym typeface="Gill Sans" charset="0"/>
              </a:rPr>
              <a:t>the sphere’s </a:t>
            </a:r>
            <a:r>
              <a:rPr lang="en-US" sz="2000" i="1" dirty="0">
                <a:solidFill>
                  <a:srgbClr val="0000FF"/>
                </a:solidFill>
                <a:latin typeface="Times New Roman"/>
                <a:cs typeface="Times New Roman"/>
                <a:sym typeface="Gill Sans" charset="0"/>
              </a:rPr>
              <a:t>center of mass</a:t>
            </a:r>
            <a:r>
              <a:rPr lang="en-US" sz="2000" dirty="0">
                <a:latin typeface="Times New Roman"/>
                <a:cs typeface="Times New Roman"/>
                <a:sym typeface="Gill Sans" charset="0"/>
              </a:rPr>
              <a:t>.  In other words:</a:t>
            </a:r>
            <a:endParaRPr lang="en-US" sz="2000" dirty="0">
              <a:solidFill>
                <a:srgbClr val="0000FF"/>
              </a:solidFill>
              <a:latin typeface="Times New Roman"/>
              <a:cs typeface="Times New Roman"/>
              <a:sym typeface="Gill Sans"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785666569"/>
              </p:ext>
            </p:extLst>
          </p:nvPr>
        </p:nvGraphicFramePr>
        <p:xfrm>
          <a:off x="7235031" y="3048965"/>
          <a:ext cx="319087" cy="254000"/>
        </p:xfrm>
        <a:graphic>
          <a:graphicData uri="http://schemas.openxmlformats.org/presentationml/2006/ole">
            <mc:AlternateContent xmlns:mc="http://schemas.openxmlformats.org/markup-compatibility/2006">
              <mc:Choice xmlns:v="urn:schemas-microsoft-com:vml" Requires="v">
                <p:oleObj spid="_x0000_s1807052" name="Equation" r:id="rId13" imgW="190500" imgH="152400" progId="Equation.DSMT4">
                  <p:embed/>
                </p:oleObj>
              </mc:Choice>
              <mc:Fallback>
                <p:oleObj name="Equation" r:id="rId13" imgW="190500" imgH="152400" progId="Equation.DSMT4">
                  <p:embed/>
                  <p:pic>
                    <p:nvPicPr>
                      <p:cNvPr id="0" name=""/>
                      <p:cNvPicPr/>
                      <p:nvPr/>
                    </p:nvPicPr>
                    <p:blipFill>
                      <a:blip r:embed="rId6"/>
                      <a:stretch>
                        <a:fillRect/>
                      </a:stretch>
                    </p:blipFill>
                    <p:spPr>
                      <a:xfrm>
                        <a:off x="7235031" y="3048965"/>
                        <a:ext cx="319087" cy="254000"/>
                      </a:xfrm>
                      <a:prstGeom prst="rect">
                        <a:avLst/>
                      </a:prstGeom>
                    </p:spPr>
                  </p:pic>
                </p:oleObj>
              </mc:Fallback>
            </mc:AlternateContent>
          </a:graphicData>
        </a:graphic>
      </p:graphicFrame>
      <p:sp>
        <p:nvSpPr>
          <p:cNvPr id="35" name="Donut 34"/>
          <p:cNvSpPr/>
          <p:nvPr/>
        </p:nvSpPr>
        <p:spPr>
          <a:xfrm>
            <a:off x="6982146" y="3224972"/>
            <a:ext cx="1969327" cy="1969327"/>
          </a:xfrm>
          <a:prstGeom prst="donut">
            <a:avLst>
              <a:gd name="adj" fmla="val 48520"/>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64" name="Object 63"/>
          <p:cNvGraphicFramePr>
            <a:graphicFrameLocks noChangeAspect="1"/>
          </p:cNvGraphicFramePr>
          <p:nvPr>
            <p:extLst>
              <p:ext uri="{D42A27DB-BD31-4B8C-83A1-F6EECF244321}">
                <p14:modId xmlns:p14="http://schemas.microsoft.com/office/powerpoint/2010/main" val="293353332"/>
              </p:ext>
            </p:extLst>
          </p:nvPr>
        </p:nvGraphicFramePr>
        <p:xfrm>
          <a:off x="7394575" y="3278188"/>
          <a:ext cx="1201738" cy="565150"/>
        </p:xfrm>
        <a:graphic>
          <a:graphicData uri="http://schemas.openxmlformats.org/presentationml/2006/ole">
            <mc:AlternateContent xmlns:mc="http://schemas.openxmlformats.org/markup-compatibility/2006">
              <mc:Choice xmlns:v="urn:schemas-microsoft-com:vml" Requires="v">
                <p:oleObj spid="_x0000_s1807053" name="Equation" r:id="rId14" imgW="1003300" imgH="469900" progId="Equation.DSMT4">
                  <p:embed/>
                </p:oleObj>
              </mc:Choice>
              <mc:Fallback>
                <p:oleObj name="Equation" r:id="rId14" imgW="1003300" imgH="469900" progId="Equation.DSMT4">
                  <p:embed/>
                  <p:pic>
                    <p:nvPicPr>
                      <p:cNvPr id="0" name=""/>
                      <p:cNvPicPr/>
                      <p:nvPr/>
                    </p:nvPicPr>
                    <p:blipFill>
                      <a:blip r:embed="rId15"/>
                      <a:stretch>
                        <a:fillRect/>
                      </a:stretch>
                    </p:blipFill>
                    <p:spPr>
                      <a:xfrm>
                        <a:off x="7394575" y="3278188"/>
                        <a:ext cx="1201738" cy="565150"/>
                      </a:xfrm>
                      <a:prstGeom prst="rect">
                        <a:avLst/>
                      </a:prstGeom>
                    </p:spPr>
                  </p:pic>
                </p:oleObj>
              </mc:Fallback>
            </mc:AlternateContent>
          </a:graphicData>
        </a:graphic>
      </p:graphicFrame>
      <p:sp>
        <p:nvSpPr>
          <p:cNvPr id="3" name="Oval 2"/>
          <p:cNvSpPr/>
          <p:nvPr/>
        </p:nvSpPr>
        <p:spPr>
          <a:xfrm>
            <a:off x="6723769" y="404849"/>
            <a:ext cx="1343024" cy="1343024"/>
          </a:xfrm>
          <a:prstGeom prst="ellipse">
            <a:avLst/>
          </a:prstGeom>
          <a:gradFill flip="none" rotWithShape="1">
            <a:gsLst>
              <a:gs pos="0">
                <a:srgbClr val="FF0000"/>
              </a:gs>
              <a:gs pos="100000">
                <a:srgbClr val="FFFFFF"/>
              </a:gs>
            </a:gsLst>
            <a:path path="circle">
              <a:fillToRect l="50000" t="50000" r="50000" b="50000"/>
            </a:path>
            <a:tileRect/>
          </a:gra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235098420"/>
              </p:ext>
            </p:extLst>
          </p:nvPr>
        </p:nvGraphicFramePr>
        <p:xfrm>
          <a:off x="2484438" y="5060185"/>
          <a:ext cx="3552825" cy="855663"/>
        </p:xfrm>
        <a:graphic>
          <a:graphicData uri="http://schemas.openxmlformats.org/presentationml/2006/ole">
            <mc:AlternateContent xmlns:mc="http://schemas.openxmlformats.org/markup-compatibility/2006">
              <mc:Choice xmlns:v="urn:schemas-microsoft-com:vml" Requires="v">
                <p:oleObj spid="_x0000_s1807054" name="Equation" r:id="rId16" imgW="2120900" imgH="508000" progId="Equation.DSMT4">
                  <p:embed/>
                </p:oleObj>
              </mc:Choice>
              <mc:Fallback>
                <p:oleObj name="Equation" r:id="rId16" imgW="2120900" imgH="508000" progId="Equation.DSMT4">
                  <p:embed/>
                  <p:pic>
                    <p:nvPicPr>
                      <p:cNvPr id="0" name=""/>
                      <p:cNvPicPr/>
                      <p:nvPr/>
                    </p:nvPicPr>
                    <p:blipFill>
                      <a:blip r:embed="rId17"/>
                      <a:stretch>
                        <a:fillRect/>
                      </a:stretch>
                    </p:blipFill>
                    <p:spPr>
                      <a:xfrm>
                        <a:off x="2484438" y="5060185"/>
                        <a:ext cx="3552825" cy="855663"/>
                      </a:xfrm>
                      <a:prstGeom prst="rect">
                        <a:avLst/>
                      </a:prstGeom>
                    </p:spPr>
                  </p:pic>
                </p:oleObj>
              </mc:Fallback>
            </mc:AlternateContent>
          </a:graphicData>
        </a:graphic>
      </p:graphicFrame>
      <p:sp>
        <p:nvSpPr>
          <p:cNvPr id="44" name="Text Box 9"/>
          <p:cNvSpPr txBox="1">
            <a:spLocks/>
          </p:cNvSpPr>
          <p:nvPr/>
        </p:nvSpPr>
        <p:spPr bwMode="auto">
          <a:xfrm>
            <a:off x="582772" y="5979347"/>
            <a:ext cx="8269955"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where            </a:t>
            </a:r>
            <a:r>
              <a:rPr lang="en-US" sz="2000" dirty="0">
                <a:latin typeface="Times New Roman"/>
                <a:cs typeface="Times New Roman"/>
                <a:sym typeface="Gill Sans" charset="0"/>
              </a:rPr>
              <a:t>is the </a:t>
            </a:r>
            <a:r>
              <a:rPr lang="en-US" sz="2000" dirty="0">
                <a:solidFill>
                  <a:srgbClr val="0000FF"/>
                </a:solidFill>
                <a:latin typeface="Times New Roman"/>
                <a:cs typeface="Times New Roman"/>
                <a:sym typeface="Gill Sans" charset="0"/>
              </a:rPr>
              <a:t>fraction of the sphere’s mass </a:t>
            </a:r>
            <a:r>
              <a:rPr lang="en-US" sz="2000" i="1" dirty="0">
                <a:solidFill>
                  <a:srgbClr val="008000"/>
                </a:solidFill>
                <a:latin typeface="Times New Roman"/>
                <a:cs typeface="Times New Roman"/>
                <a:sym typeface="Gill Sans" charset="0"/>
              </a:rPr>
              <a:t>inside the sphere of radius </a:t>
            </a:r>
            <a:r>
              <a:rPr lang="en-US" sz="2000" i="1" dirty="0">
                <a:solidFill>
                  <a:srgbClr val="FF0000"/>
                </a:solidFill>
                <a:latin typeface="Times New Roman"/>
                <a:cs typeface="Times New Roman"/>
                <a:sym typeface="Gill Sans" charset="0"/>
              </a:rPr>
              <a:t>r</a:t>
            </a:r>
            <a:r>
              <a:rPr lang="en-US" sz="2000" i="1" dirty="0">
                <a:latin typeface="Times New Roman"/>
                <a:cs typeface="Times New Roman"/>
                <a:sym typeface="Gill Sans" charset="0"/>
              </a:rPr>
              <a:t>.  </a:t>
            </a:r>
            <a:endParaRPr lang="en-US" sz="2000" dirty="0">
              <a:solidFill>
                <a:srgbClr val="0000FF"/>
              </a:solidFill>
              <a:latin typeface="Times New Roman"/>
              <a:cs typeface="Times New Roman"/>
              <a:sym typeface="Gill Sans" charset="0"/>
            </a:endParaRPr>
          </a:p>
        </p:txBody>
      </p:sp>
      <p:graphicFrame>
        <p:nvGraphicFramePr>
          <p:cNvPr id="45" name="Object 44"/>
          <p:cNvGraphicFramePr>
            <a:graphicFrameLocks noChangeAspect="1"/>
          </p:cNvGraphicFramePr>
          <p:nvPr>
            <p:extLst>
              <p:ext uri="{D42A27DB-BD31-4B8C-83A1-F6EECF244321}">
                <p14:modId xmlns:p14="http://schemas.microsoft.com/office/powerpoint/2010/main" val="1307852450"/>
              </p:ext>
            </p:extLst>
          </p:nvPr>
        </p:nvGraphicFramePr>
        <p:xfrm>
          <a:off x="1283967" y="5871244"/>
          <a:ext cx="808038" cy="557213"/>
        </p:xfrm>
        <a:graphic>
          <a:graphicData uri="http://schemas.openxmlformats.org/presentationml/2006/ole">
            <mc:AlternateContent xmlns:mc="http://schemas.openxmlformats.org/markup-compatibility/2006">
              <mc:Choice xmlns:v="urn:schemas-microsoft-com:vml" Requires="v">
                <p:oleObj spid="_x0000_s1807055" name="Equation" r:id="rId18" imgW="482600" imgH="330200" progId="Equation.DSMT4">
                  <p:embed/>
                </p:oleObj>
              </mc:Choice>
              <mc:Fallback>
                <p:oleObj name="Equation" r:id="rId18" imgW="482600" imgH="330200" progId="Equation.DSMT4">
                  <p:embed/>
                  <p:pic>
                    <p:nvPicPr>
                      <p:cNvPr id="0" name=""/>
                      <p:cNvPicPr/>
                      <p:nvPr/>
                    </p:nvPicPr>
                    <p:blipFill>
                      <a:blip r:embed="rId19"/>
                      <a:stretch>
                        <a:fillRect/>
                      </a:stretch>
                    </p:blipFill>
                    <p:spPr>
                      <a:xfrm>
                        <a:off x="1283967" y="5871244"/>
                        <a:ext cx="808038" cy="557213"/>
                      </a:xfrm>
                      <a:prstGeom prst="rect">
                        <a:avLst/>
                      </a:prstGeom>
                    </p:spPr>
                  </p:pic>
                </p:oleObj>
              </mc:Fallback>
            </mc:AlternateContent>
          </a:graphicData>
        </a:graphic>
      </p:graphicFrame>
      <p:grpSp>
        <p:nvGrpSpPr>
          <p:cNvPr id="2" name="Group 1"/>
          <p:cNvGrpSpPr/>
          <p:nvPr/>
        </p:nvGrpSpPr>
        <p:grpSpPr>
          <a:xfrm>
            <a:off x="7617000" y="3870106"/>
            <a:ext cx="699296" cy="699296"/>
            <a:chOff x="7617000" y="3870106"/>
            <a:chExt cx="699296" cy="699296"/>
          </a:xfrm>
        </p:grpSpPr>
        <p:sp>
          <p:nvSpPr>
            <p:cNvPr id="37" name="Oval 36"/>
            <p:cNvSpPr/>
            <p:nvPr/>
          </p:nvSpPr>
          <p:spPr>
            <a:xfrm>
              <a:off x="7617000" y="3870106"/>
              <a:ext cx="699296" cy="699296"/>
            </a:xfrm>
            <a:prstGeom prst="ellipse">
              <a:avLst/>
            </a:prstGeom>
            <a:solidFill>
              <a:srgbClr val="FF0000">
                <a:alpha val="85000"/>
              </a:srgbClr>
            </a:solid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Object 45"/>
            <p:cNvGraphicFramePr>
              <a:graphicFrameLocks noChangeAspect="1"/>
            </p:cNvGraphicFramePr>
            <p:nvPr>
              <p:extLst>
                <p:ext uri="{D42A27DB-BD31-4B8C-83A1-F6EECF244321}">
                  <p14:modId xmlns:p14="http://schemas.microsoft.com/office/powerpoint/2010/main" val="2013353972"/>
                </p:ext>
              </p:extLst>
            </p:nvPr>
          </p:nvGraphicFramePr>
          <p:xfrm>
            <a:off x="7972425" y="4042960"/>
            <a:ext cx="122237" cy="152400"/>
          </p:xfrm>
          <a:graphic>
            <a:graphicData uri="http://schemas.openxmlformats.org/presentationml/2006/ole">
              <mc:AlternateContent xmlns:mc="http://schemas.openxmlformats.org/markup-compatibility/2006">
                <mc:Choice xmlns:v="urn:schemas-microsoft-com:vml" Requires="v">
                  <p:oleObj spid="_x0000_s1807056" name="Equation" r:id="rId20" imgW="101600" imgH="127000" progId="Equation.DSMT4">
                    <p:embed/>
                  </p:oleObj>
                </mc:Choice>
                <mc:Fallback>
                  <p:oleObj name="Equation" r:id="rId20" imgW="101600" imgH="127000" progId="Equation.DSMT4">
                    <p:embed/>
                    <p:pic>
                      <p:nvPicPr>
                        <p:cNvPr id="0" name=""/>
                        <p:cNvPicPr/>
                        <p:nvPr/>
                      </p:nvPicPr>
                      <p:blipFill>
                        <a:blip r:embed="rId21"/>
                        <a:stretch>
                          <a:fillRect/>
                        </a:stretch>
                      </p:blipFill>
                      <p:spPr>
                        <a:xfrm>
                          <a:off x="7972425" y="4042960"/>
                          <a:ext cx="122237" cy="152400"/>
                        </a:xfrm>
                        <a:prstGeom prst="rect">
                          <a:avLst/>
                        </a:prstGeom>
                      </p:spPr>
                    </p:pic>
                  </p:oleObj>
                </mc:Fallback>
              </mc:AlternateContent>
            </a:graphicData>
          </a:graphic>
        </p:graphicFrame>
        <p:cxnSp>
          <p:nvCxnSpPr>
            <p:cNvPr id="47" name="Straight Arrow Connector 46"/>
            <p:cNvCxnSpPr/>
            <p:nvPr/>
          </p:nvCxnSpPr>
          <p:spPr>
            <a:xfrm>
              <a:off x="7972425" y="4232490"/>
              <a:ext cx="243901"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2" name="Oval 31"/>
          <p:cNvSpPr/>
          <p:nvPr/>
        </p:nvSpPr>
        <p:spPr>
          <a:xfrm>
            <a:off x="8221001" y="4149904"/>
            <a:ext cx="162931" cy="162931"/>
          </a:xfrm>
          <a:prstGeom prst="ellipse">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872445290"/>
              </p:ext>
            </p:extLst>
          </p:nvPr>
        </p:nvGraphicFramePr>
        <p:xfrm>
          <a:off x="8326438" y="4275250"/>
          <a:ext cx="276225" cy="211137"/>
        </p:xfrm>
        <a:graphic>
          <a:graphicData uri="http://schemas.openxmlformats.org/presentationml/2006/ole">
            <mc:AlternateContent xmlns:mc="http://schemas.openxmlformats.org/markup-compatibility/2006">
              <mc:Choice xmlns:v="urn:schemas-microsoft-com:vml" Requires="v">
                <p:oleObj spid="_x0000_s1807057" name="Equation" r:id="rId22" imgW="165100" imgH="127000" progId="Equation.DSMT4">
                  <p:embed/>
                </p:oleObj>
              </mc:Choice>
              <mc:Fallback>
                <p:oleObj name="Equation" r:id="rId22" imgW="165100" imgH="127000" progId="Equation.DSMT4">
                  <p:embed/>
                  <p:pic>
                    <p:nvPicPr>
                      <p:cNvPr id="0" name=""/>
                      <p:cNvPicPr/>
                      <p:nvPr/>
                    </p:nvPicPr>
                    <p:blipFill>
                      <a:blip r:embed="rId23"/>
                      <a:stretch>
                        <a:fillRect/>
                      </a:stretch>
                    </p:blipFill>
                    <p:spPr>
                      <a:xfrm>
                        <a:off x="8326438" y="4275250"/>
                        <a:ext cx="276225" cy="211137"/>
                      </a:xfrm>
                      <a:prstGeom prst="rect">
                        <a:avLst/>
                      </a:prstGeom>
                    </p:spPr>
                  </p:pic>
                </p:oleObj>
              </mc:Fallback>
            </mc:AlternateContent>
          </a:graphicData>
        </a:graphic>
      </p:graphicFrame>
      <p:cxnSp>
        <p:nvCxnSpPr>
          <p:cNvPr id="36" name="Straight Arrow Connector 35"/>
          <p:cNvCxnSpPr/>
          <p:nvPr/>
        </p:nvCxnSpPr>
        <p:spPr>
          <a:xfrm flipH="1">
            <a:off x="8421531" y="4232490"/>
            <a:ext cx="338385" cy="9561"/>
          </a:xfrm>
          <a:prstGeom prst="straightConnector1">
            <a:avLst/>
          </a:prstGeom>
          <a:ln w="127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4202133835"/>
              </p:ext>
            </p:extLst>
          </p:nvPr>
        </p:nvGraphicFramePr>
        <p:xfrm>
          <a:off x="8485279" y="3859464"/>
          <a:ext cx="274637" cy="382587"/>
        </p:xfrm>
        <a:graphic>
          <a:graphicData uri="http://schemas.openxmlformats.org/presentationml/2006/ole">
            <mc:AlternateContent xmlns:mc="http://schemas.openxmlformats.org/markup-compatibility/2006">
              <mc:Choice xmlns:v="urn:schemas-microsoft-com:vml" Requires="v">
                <p:oleObj spid="_x0000_s1807058" name="Equation" r:id="rId24" imgW="165100" imgH="228600" progId="Equation.DSMT4">
                  <p:embed/>
                </p:oleObj>
              </mc:Choice>
              <mc:Fallback>
                <p:oleObj name="Equation" r:id="rId24" imgW="165100" imgH="228600" progId="Equation.DSMT4">
                  <p:embed/>
                  <p:pic>
                    <p:nvPicPr>
                      <p:cNvPr id="0" name=""/>
                      <p:cNvPicPr/>
                      <p:nvPr/>
                    </p:nvPicPr>
                    <p:blipFill>
                      <a:blip r:embed="rId10"/>
                      <a:stretch>
                        <a:fillRect/>
                      </a:stretch>
                    </p:blipFill>
                    <p:spPr>
                      <a:xfrm>
                        <a:off x="8485279" y="3859464"/>
                        <a:ext cx="274637" cy="382587"/>
                      </a:xfrm>
                      <a:prstGeom prst="rect">
                        <a:avLst/>
                      </a:prstGeom>
                    </p:spPr>
                  </p:pic>
                </p:oleObj>
              </mc:Fallback>
            </mc:AlternateContent>
          </a:graphicData>
        </a:graphic>
      </p:graphicFrame>
    </p:spTree>
    <p:extLst>
      <p:ext uri="{BB962C8B-B14F-4D97-AF65-F5344CB8AC3E}">
        <p14:creationId xmlns:p14="http://schemas.microsoft.com/office/powerpoint/2010/main" val="121224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par>
                                <p:cTn id="13" presetID="9"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dissolve">
                                      <p:cBhvr>
                                        <p:cTn id="15" dur="500"/>
                                        <p:tgtEl>
                                          <p:spTgt spid="75"/>
                                        </p:tgtEl>
                                      </p:cBhvr>
                                    </p:animEffect>
                                  </p:childTnLst>
                                </p:cTn>
                              </p:par>
                              <p:par>
                                <p:cTn id="16" presetID="9"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dissolv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dissolve">
                                      <p:cBhvr>
                                        <p:cTn id="26" dur="500"/>
                                        <p:tgtEl>
                                          <p:spTgt spid="32"/>
                                        </p:tgtEl>
                                      </p:cBhvr>
                                    </p:animEffect>
                                  </p:childTnLst>
                                </p:cTn>
                              </p:par>
                              <p:par>
                                <p:cTn id="27" presetID="9"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dissolve">
                                      <p:cBhvr>
                                        <p:cTn id="29" dur="500"/>
                                        <p:tgtEl>
                                          <p:spTgt spid="33"/>
                                        </p:tgtEl>
                                      </p:cBhvr>
                                    </p:animEffect>
                                  </p:childTnLst>
                                </p:cTn>
                              </p:par>
                              <p:par>
                                <p:cTn id="30" presetID="9"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dissolv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ssolv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dissolve">
                                      <p:cBhvr>
                                        <p:cTn id="45" dur="500"/>
                                        <p:tgtEl>
                                          <p:spTgt spid="36"/>
                                        </p:tgtEl>
                                      </p:cBhvr>
                                    </p:animEffect>
                                  </p:childTnLst>
                                </p:cTn>
                              </p:par>
                              <p:par>
                                <p:cTn id="46" presetID="9"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par>
                                <p:cTn id="49" presetID="9"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dissolve">
                                      <p:cBhvr>
                                        <p:cTn id="51" dur="500"/>
                                        <p:tgtEl>
                                          <p:spTgt spid="64"/>
                                        </p:tgtEl>
                                      </p:cBhvr>
                                    </p:animEffect>
                                  </p:childTnLst>
                                </p:cTn>
                              </p:par>
                              <p:par>
                                <p:cTn id="52" presetID="9"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par>
                                <p:cTn id="55" presetID="9"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dissolv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dissolve">
                                      <p:cBhvr>
                                        <p:cTn id="62" dur="500"/>
                                        <p:tgtEl>
                                          <p:spTgt spid="45"/>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dissolve">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9" grpId="0"/>
      <p:bldP spid="30" grpId="0"/>
      <p:bldP spid="35" grpId="0" animBg="1"/>
      <p:bldP spid="44"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9"/>
          <p:cNvSpPr txBox="1">
            <a:spLocks/>
          </p:cNvSpPr>
          <p:nvPr/>
        </p:nvSpPr>
        <p:spPr bwMode="auto">
          <a:xfrm>
            <a:off x="391400" y="1836272"/>
            <a:ext cx="8527272"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Assuming the mass </a:t>
            </a:r>
            <a:r>
              <a:rPr lang="en-US" sz="2000" dirty="0">
                <a:latin typeface="Times New Roman"/>
                <a:cs typeface="Times New Roman"/>
                <a:sym typeface="Gill Sans" charset="0"/>
              </a:rPr>
              <a:t>is </a:t>
            </a:r>
            <a:r>
              <a:rPr lang="en-US" sz="2000" i="1" dirty="0">
                <a:solidFill>
                  <a:srgbClr val="0000FF"/>
                </a:solidFill>
                <a:latin typeface="Times New Roman"/>
                <a:cs typeface="Times New Roman"/>
                <a:sym typeface="Gill Sans" charset="0"/>
              </a:rPr>
              <a:t>uniformly distributed</a:t>
            </a:r>
            <a:r>
              <a:rPr lang="en-US" sz="2000" dirty="0">
                <a:latin typeface="Times New Roman"/>
                <a:cs typeface="Times New Roman"/>
                <a:sym typeface="Gill Sans" charset="0"/>
              </a:rPr>
              <a:t>, the </a:t>
            </a:r>
            <a:r>
              <a:rPr lang="en-US" sz="2000" i="1" dirty="0">
                <a:solidFill>
                  <a:srgbClr val="0000FF"/>
                </a:solidFill>
                <a:latin typeface="Times New Roman"/>
                <a:cs typeface="Times New Roman"/>
                <a:sym typeface="Gill Sans" charset="0"/>
              </a:rPr>
              <a:t>volume mass density function </a:t>
            </a:r>
            <a:r>
              <a:rPr lang="en-US" sz="2000" dirty="0">
                <a:latin typeface="Times New Roman"/>
                <a:cs typeface="Times New Roman"/>
                <a:sym typeface="Gill Sans" charset="0"/>
              </a:rPr>
              <a:t>(mass per unit volume)    can be written in two ways:</a:t>
            </a:r>
            <a:endParaRPr lang="en-US" sz="2000" dirty="0">
              <a:solidFill>
                <a:srgbClr val="0000FF"/>
              </a:solidFill>
              <a:latin typeface="Times New Roman"/>
              <a:cs typeface="Times New Roman"/>
              <a:sym typeface="Gill Sans" charset="0"/>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26.)</a:t>
            </a:r>
          </a:p>
        </p:txBody>
      </p:sp>
      <p:sp>
        <p:nvSpPr>
          <p:cNvPr id="51" name="Text Box 9"/>
          <p:cNvSpPr txBox="1">
            <a:spLocks/>
          </p:cNvSpPr>
          <p:nvPr/>
        </p:nvSpPr>
        <p:spPr bwMode="auto">
          <a:xfrm>
            <a:off x="391400" y="398686"/>
            <a:ext cx="8527272" cy="144655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The mass inside r </a:t>
            </a:r>
            <a:r>
              <a:rPr lang="en-US" sz="2000" dirty="0">
                <a:latin typeface="Times New Roman"/>
                <a:cs typeface="Times New Roman"/>
                <a:sym typeface="Gill Sans" charset="0"/>
              </a:rPr>
              <a:t>can be determine in </a:t>
            </a:r>
            <a:r>
              <a:rPr lang="en-US" sz="2000" dirty="0">
                <a:solidFill>
                  <a:srgbClr val="0000FF"/>
                </a:solidFill>
                <a:latin typeface="Times New Roman"/>
                <a:cs typeface="Times New Roman"/>
                <a:sym typeface="Gill Sans" charset="0"/>
              </a:rPr>
              <a:t>two ways</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One</a:t>
            </a:r>
            <a:r>
              <a:rPr lang="en-US" sz="2000" dirty="0">
                <a:latin typeface="Times New Roman"/>
                <a:cs typeface="Times New Roman"/>
                <a:sym typeface="Gill Sans" charset="0"/>
              </a:rPr>
              <a:t> only </a:t>
            </a:r>
            <a:r>
              <a:rPr lang="en-US" sz="2000" dirty="0">
                <a:solidFill>
                  <a:srgbClr val="0000FF"/>
                </a:solidFill>
                <a:latin typeface="Times New Roman"/>
                <a:cs typeface="Times New Roman"/>
                <a:sym typeface="Gill Sans" charset="0"/>
              </a:rPr>
              <a:t>works</a:t>
            </a:r>
            <a:r>
              <a:rPr lang="en-US" sz="2000" dirty="0">
                <a:latin typeface="Times New Roman"/>
                <a:cs typeface="Times New Roman"/>
                <a:sym typeface="Gill Sans" charset="0"/>
              </a:rPr>
              <a:t> if the mass </a:t>
            </a:r>
            <a:r>
              <a:rPr lang="en-US" sz="2000" dirty="0">
                <a:solidFill>
                  <a:srgbClr val="0000FF"/>
                </a:solidFill>
                <a:latin typeface="Times New Roman"/>
                <a:cs typeface="Times New Roman"/>
                <a:sym typeface="Gill Sans" charset="0"/>
              </a:rPr>
              <a:t>if homogeneous</a:t>
            </a:r>
            <a:r>
              <a:rPr lang="en-US" sz="2000" dirty="0">
                <a:latin typeface="Times New Roman"/>
                <a:cs typeface="Times New Roman"/>
                <a:sym typeface="Gill Sans" charset="0"/>
              </a:rPr>
              <a:t>.  The </a:t>
            </a:r>
            <a:r>
              <a:rPr lang="en-US" sz="2000" dirty="0">
                <a:solidFill>
                  <a:srgbClr val="008000"/>
                </a:solidFill>
                <a:latin typeface="Times New Roman"/>
                <a:cs typeface="Times New Roman"/>
                <a:sym typeface="Gill Sans" charset="0"/>
              </a:rPr>
              <a:t>other uses differentially thin spherical shells </a:t>
            </a:r>
            <a:r>
              <a:rPr lang="en-US" sz="2000" dirty="0">
                <a:latin typeface="Times New Roman"/>
                <a:cs typeface="Times New Roman"/>
                <a:sym typeface="Gill Sans" charset="0"/>
              </a:rPr>
              <a:t>and works whether the mass distribution is uniform or not.  We’ll </a:t>
            </a:r>
            <a:r>
              <a:rPr lang="en-US" sz="2000" dirty="0">
                <a:solidFill>
                  <a:srgbClr val="0000FF"/>
                </a:solidFill>
                <a:latin typeface="Times New Roman"/>
                <a:cs typeface="Times New Roman"/>
                <a:sym typeface="Gill Sans" charset="0"/>
              </a:rPr>
              <a:t>do the easy way first</a:t>
            </a:r>
            <a:r>
              <a:rPr lang="en-US" sz="2000" dirty="0">
                <a:latin typeface="Times New Roman"/>
                <a:cs typeface="Times New Roman"/>
                <a:sym typeface="Gill Sans" charset="0"/>
              </a:rPr>
              <a:t>, then I’ll show you the more complex approach.</a:t>
            </a:r>
            <a:endParaRPr lang="en-US" sz="2000" dirty="0">
              <a:solidFill>
                <a:srgbClr val="0000FF"/>
              </a:solidFill>
              <a:latin typeface="Times New Roman"/>
              <a:cs typeface="Times New Roman"/>
              <a:sym typeface="Gill Sans" charset="0"/>
            </a:endParaRPr>
          </a:p>
        </p:txBody>
      </p:sp>
      <p:graphicFrame>
        <p:nvGraphicFramePr>
          <p:cNvPr id="81" name="Object 80"/>
          <p:cNvGraphicFramePr>
            <a:graphicFrameLocks noChangeAspect="1"/>
          </p:cNvGraphicFramePr>
          <p:nvPr>
            <p:extLst>
              <p:ext uri="{D42A27DB-BD31-4B8C-83A1-F6EECF244321}">
                <p14:modId xmlns:p14="http://schemas.microsoft.com/office/powerpoint/2010/main" val="2317648611"/>
              </p:ext>
            </p:extLst>
          </p:nvPr>
        </p:nvGraphicFramePr>
        <p:xfrm>
          <a:off x="1282700" y="2643373"/>
          <a:ext cx="2718594" cy="938096"/>
        </p:xfrm>
        <a:graphic>
          <a:graphicData uri="http://schemas.openxmlformats.org/presentationml/2006/ole">
            <mc:AlternateContent xmlns:mc="http://schemas.openxmlformats.org/markup-compatibility/2006">
              <mc:Choice xmlns:v="urn:schemas-microsoft-com:vml" Requires="v">
                <p:oleObj spid="_x0000_s1807701" name="Equation" r:id="rId5" imgW="1778000" imgH="609600" progId="Equation.DSMT4">
                  <p:embed/>
                </p:oleObj>
              </mc:Choice>
              <mc:Fallback>
                <p:oleObj name="Equation" r:id="rId5" imgW="1778000" imgH="609600" progId="Equation.DSMT4">
                  <p:embed/>
                  <p:pic>
                    <p:nvPicPr>
                      <p:cNvPr id="0" name=""/>
                      <p:cNvPicPr/>
                      <p:nvPr/>
                    </p:nvPicPr>
                    <p:blipFill>
                      <a:blip r:embed="rId6"/>
                      <a:stretch>
                        <a:fillRect/>
                      </a:stretch>
                    </p:blipFill>
                    <p:spPr>
                      <a:xfrm>
                        <a:off x="1282700" y="2643373"/>
                        <a:ext cx="2718594" cy="938096"/>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476111612"/>
              </p:ext>
            </p:extLst>
          </p:nvPr>
        </p:nvGraphicFramePr>
        <p:xfrm>
          <a:off x="1028700" y="4751388"/>
          <a:ext cx="5486400" cy="1776412"/>
        </p:xfrm>
        <a:graphic>
          <a:graphicData uri="http://schemas.openxmlformats.org/presentationml/2006/ole">
            <mc:AlternateContent xmlns:mc="http://schemas.openxmlformats.org/markup-compatibility/2006">
              <mc:Choice xmlns:v="urn:schemas-microsoft-com:vml" Requires="v">
                <p:oleObj spid="_x0000_s1807702" name="Equation" r:id="rId7" imgW="3276600" imgH="1054100" progId="Equation.DSMT4">
                  <p:embed/>
                </p:oleObj>
              </mc:Choice>
              <mc:Fallback>
                <p:oleObj name="Equation" r:id="rId7" imgW="3276600" imgH="1054100" progId="Equation.DSMT4">
                  <p:embed/>
                  <p:pic>
                    <p:nvPicPr>
                      <p:cNvPr id="0" name=""/>
                      <p:cNvPicPr/>
                      <p:nvPr/>
                    </p:nvPicPr>
                    <p:blipFill>
                      <a:blip r:embed="rId8"/>
                      <a:stretch>
                        <a:fillRect/>
                      </a:stretch>
                    </p:blipFill>
                    <p:spPr>
                      <a:xfrm>
                        <a:off x="1028700" y="4751388"/>
                        <a:ext cx="5486400" cy="17764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27075438"/>
              </p:ext>
            </p:extLst>
          </p:nvPr>
        </p:nvGraphicFramePr>
        <p:xfrm>
          <a:off x="2853058" y="2277458"/>
          <a:ext cx="212725" cy="279400"/>
        </p:xfrm>
        <a:graphic>
          <a:graphicData uri="http://schemas.openxmlformats.org/presentationml/2006/ole">
            <mc:AlternateContent xmlns:mc="http://schemas.openxmlformats.org/markup-compatibility/2006">
              <mc:Choice xmlns:v="urn:schemas-microsoft-com:vml" Requires="v">
                <p:oleObj spid="_x0000_s1807703" name="Equation" r:id="rId9" imgW="127000" imgH="165100" progId="Equation.DSMT4">
                  <p:embed/>
                </p:oleObj>
              </mc:Choice>
              <mc:Fallback>
                <p:oleObj name="Equation" r:id="rId9" imgW="127000" imgH="165100" progId="Equation.DSMT4">
                  <p:embed/>
                  <p:pic>
                    <p:nvPicPr>
                      <p:cNvPr id="0" name=""/>
                      <p:cNvPicPr/>
                      <p:nvPr/>
                    </p:nvPicPr>
                    <p:blipFill>
                      <a:blip r:embed="rId10"/>
                      <a:stretch>
                        <a:fillRect/>
                      </a:stretch>
                    </p:blipFill>
                    <p:spPr>
                      <a:xfrm>
                        <a:off x="2853058" y="2277458"/>
                        <a:ext cx="212725" cy="2794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499624056"/>
              </p:ext>
            </p:extLst>
          </p:nvPr>
        </p:nvGraphicFramePr>
        <p:xfrm>
          <a:off x="5116513" y="2581462"/>
          <a:ext cx="2986087" cy="961671"/>
        </p:xfrm>
        <a:graphic>
          <a:graphicData uri="http://schemas.openxmlformats.org/presentationml/2006/ole">
            <mc:AlternateContent xmlns:mc="http://schemas.openxmlformats.org/markup-compatibility/2006">
              <mc:Choice xmlns:v="urn:schemas-microsoft-com:vml" Requires="v">
                <p:oleObj spid="_x0000_s1807704" name="Equation" r:id="rId11" imgW="1905000" imgH="609600" progId="Equation.DSMT4">
                  <p:embed/>
                </p:oleObj>
              </mc:Choice>
              <mc:Fallback>
                <p:oleObj name="Equation" r:id="rId11" imgW="1905000" imgH="609600" progId="Equation.DSMT4">
                  <p:embed/>
                  <p:pic>
                    <p:nvPicPr>
                      <p:cNvPr id="0" name=""/>
                      <p:cNvPicPr/>
                      <p:nvPr/>
                    </p:nvPicPr>
                    <p:blipFill>
                      <a:blip r:embed="rId12"/>
                      <a:stretch>
                        <a:fillRect/>
                      </a:stretch>
                    </p:blipFill>
                    <p:spPr>
                      <a:xfrm>
                        <a:off x="5116513" y="2581462"/>
                        <a:ext cx="2986087" cy="961671"/>
                      </a:xfrm>
                      <a:prstGeom prst="rect">
                        <a:avLst/>
                      </a:prstGeom>
                    </p:spPr>
                  </p:pic>
                </p:oleObj>
              </mc:Fallback>
            </mc:AlternateContent>
          </a:graphicData>
        </a:graphic>
      </p:graphicFrame>
      <p:sp>
        <p:nvSpPr>
          <p:cNvPr id="40" name="Text Box 9"/>
          <p:cNvSpPr txBox="1">
            <a:spLocks/>
          </p:cNvSpPr>
          <p:nvPr/>
        </p:nvSpPr>
        <p:spPr bwMode="auto">
          <a:xfrm>
            <a:off x="4281649" y="2662188"/>
            <a:ext cx="733264"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0000FF"/>
                </a:solidFill>
                <a:latin typeface="Times New Roman"/>
                <a:cs typeface="Times New Roman"/>
                <a:sym typeface="Gill Sans" charset="0"/>
              </a:rPr>
              <a:t>and</a:t>
            </a:r>
          </a:p>
        </p:txBody>
      </p:sp>
      <p:sp>
        <p:nvSpPr>
          <p:cNvPr id="41" name="Text Box 9"/>
          <p:cNvSpPr txBox="1">
            <a:spLocks/>
          </p:cNvSpPr>
          <p:nvPr/>
        </p:nvSpPr>
        <p:spPr bwMode="auto">
          <a:xfrm>
            <a:off x="391400" y="3690154"/>
            <a:ext cx="1272300"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Equating:</a:t>
            </a:r>
            <a:endParaRPr lang="en-US" sz="2000" dirty="0">
              <a:solidFill>
                <a:srgbClr val="0000FF"/>
              </a:solidFill>
              <a:latin typeface="Times New Roman"/>
              <a:cs typeface="Times New Roman"/>
              <a:sym typeface="Gill Sans"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2009182022"/>
              </p:ext>
            </p:extLst>
          </p:nvPr>
        </p:nvGraphicFramePr>
        <p:xfrm>
          <a:off x="1663700" y="3593337"/>
          <a:ext cx="3894315" cy="993854"/>
        </p:xfrm>
        <a:graphic>
          <a:graphicData uri="http://schemas.openxmlformats.org/presentationml/2006/ole">
            <mc:AlternateContent xmlns:mc="http://schemas.openxmlformats.org/markup-compatibility/2006">
              <mc:Choice xmlns:v="urn:schemas-microsoft-com:vml" Requires="v">
                <p:oleObj spid="_x0000_s1807705" name="Equation" r:id="rId13" imgW="2501900" imgH="635000" progId="Equation.DSMT4">
                  <p:embed/>
                </p:oleObj>
              </mc:Choice>
              <mc:Fallback>
                <p:oleObj name="Equation" r:id="rId13" imgW="2501900" imgH="635000" progId="Equation.DSMT4">
                  <p:embed/>
                  <p:pic>
                    <p:nvPicPr>
                      <p:cNvPr id="0" name=""/>
                      <p:cNvPicPr/>
                      <p:nvPr/>
                    </p:nvPicPr>
                    <p:blipFill>
                      <a:blip r:embed="rId14"/>
                      <a:stretch>
                        <a:fillRect/>
                      </a:stretch>
                    </p:blipFill>
                    <p:spPr>
                      <a:xfrm>
                        <a:off x="1663700" y="3593337"/>
                        <a:ext cx="3894315" cy="993854"/>
                      </a:xfrm>
                      <a:prstGeom prst="rect">
                        <a:avLst/>
                      </a:prstGeom>
                    </p:spPr>
                  </p:pic>
                </p:oleObj>
              </mc:Fallback>
            </mc:AlternateContent>
          </a:graphicData>
        </a:graphic>
      </p:graphicFrame>
      <p:sp>
        <p:nvSpPr>
          <p:cNvPr id="44" name="Text Box 9"/>
          <p:cNvSpPr txBox="1">
            <a:spLocks/>
          </p:cNvSpPr>
          <p:nvPr/>
        </p:nvSpPr>
        <p:spPr bwMode="auto">
          <a:xfrm>
            <a:off x="469708" y="4910108"/>
            <a:ext cx="1272300"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So:</a:t>
            </a:r>
            <a:endParaRPr lang="en-US" sz="2000" dirty="0">
              <a:solidFill>
                <a:srgbClr val="0000FF"/>
              </a:solidFill>
              <a:latin typeface="Times New Roman"/>
              <a:cs typeface="Times New Roman"/>
              <a:sym typeface="Gill Sans" charset="0"/>
            </a:endParaRPr>
          </a:p>
        </p:txBody>
      </p:sp>
      <p:cxnSp>
        <p:nvCxnSpPr>
          <p:cNvPr id="15" name="Straight Connector 14"/>
          <p:cNvCxnSpPr/>
          <p:nvPr/>
        </p:nvCxnSpPr>
        <p:spPr>
          <a:xfrm flipV="1">
            <a:off x="1742008" y="3957846"/>
            <a:ext cx="330200" cy="629345"/>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824483" y="3957846"/>
            <a:ext cx="330200" cy="629345"/>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104677" y="4090264"/>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006387" y="4080920"/>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1225" y="6210300"/>
            <a:ext cx="301625" cy="3175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245979" y="5448300"/>
            <a:ext cx="78121" cy="177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dissolve">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cTn>
                              </p:par>
                              <p:par>
                                <p:cTn id="21" presetID="9"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ssolv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dissolve">
                                      <p:cBhvr>
                                        <p:cTn id="48" dur="500"/>
                                        <p:tgtEl>
                                          <p:spTgt spid="44"/>
                                        </p:tgtEl>
                                      </p:cBhvr>
                                    </p:animEffect>
                                  </p:childTnLst>
                                </p:cTn>
                              </p:par>
                              <p:par>
                                <p:cTn id="49" presetID="9"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dissolve">
                                      <p:cBhvr>
                                        <p:cTn id="51" dur="500"/>
                                        <p:tgtEl>
                                          <p:spTgt spid="43"/>
                                        </p:tgtEl>
                                      </p:cBhvr>
                                    </p:animEffect>
                                  </p:childTnLst>
                                </p:cTn>
                              </p:par>
                              <p:par>
                                <p:cTn id="52" presetID="9"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par>
                                <p:cTn id="55" presetID="9"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0" grpId="0"/>
      <p:bldP spid="41"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35"/>
          <p:cNvGraphicFramePr>
            <a:graphicFrameLocks noChangeAspect="1"/>
          </p:cNvGraphicFramePr>
          <p:nvPr>
            <p:extLst>
              <p:ext uri="{D42A27DB-BD31-4B8C-83A1-F6EECF244321}">
                <p14:modId xmlns:p14="http://schemas.microsoft.com/office/powerpoint/2010/main" val="2553463982"/>
              </p:ext>
            </p:extLst>
          </p:nvPr>
        </p:nvGraphicFramePr>
        <p:xfrm>
          <a:off x="1355725" y="3573463"/>
          <a:ext cx="4468813" cy="768350"/>
        </p:xfrm>
        <a:graphic>
          <a:graphicData uri="http://schemas.openxmlformats.org/presentationml/2006/ole">
            <mc:AlternateContent xmlns:mc="http://schemas.openxmlformats.org/markup-compatibility/2006">
              <mc:Choice xmlns:v="urn:schemas-microsoft-com:vml" Requires="v">
                <p:oleObj spid="_x0000_s1808837" name="Equation" r:id="rId4" imgW="2667000" imgH="457200" progId="Equation.DSMT4">
                  <p:embed/>
                </p:oleObj>
              </mc:Choice>
              <mc:Fallback>
                <p:oleObj name="Equation" r:id="rId4" imgW="2667000" imgH="457200" progId="Equation.DSMT4">
                  <p:embed/>
                  <p:pic>
                    <p:nvPicPr>
                      <p:cNvPr id="0" name=""/>
                      <p:cNvPicPr/>
                      <p:nvPr/>
                    </p:nvPicPr>
                    <p:blipFill>
                      <a:blip r:embed="rId5"/>
                      <a:stretch>
                        <a:fillRect/>
                      </a:stretch>
                    </p:blipFill>
                    <p:spPr>
                      <a:xfrm>
                        <a:off x="1355725" y="3573463"/>
                        <a:ext cx="4468813" cy="76835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990153631"/>
              </p:ext>
            </p:extLst>
          </p:nvPr>
        </p:nvGraphicFramePr>
        <p:xfrm>
          <a:off x="619125" y="4278313"/>
          <a:ext cx="7296150" cy="2330450"/>
        </p:xfrm>
        <a:graphic>
          <a:graphicData uri="http://schemas.openxmlformats.org/presentationml/2006/ole">
            <mc:AlternateContent xmlns:mc="http://schemas.openxmlformats.org/markup-compatibility/2006">
              <mc:Choice xmlns:v="urn:schemas-microsoft-com:vml" Requires="v">
                <p:oleObj spid="_x0000_s1808838" name="Equation" r:id="rId6" imgW="4356100" imgH="1384300" progId="Equation.DSMT4">
                  <p:embed/>
                </p:oleObj>
              </mc:Choice>
              <mc:Fallback>
                <p:oleObj name="Equation" r:id="rId6" imgW="4356100" imgH="1384300" progId="Equation.DSMT4">
                  <p:embed/>
                  <p:pic>
                    <p:nvPicPr>
                      <p:cNvPr id="0" name=""/>
                      <p:cNvPicPr/>
                      <p:nvPr/>
                    </p:nvPicPr>
                    <p:blipFill>
                      <a:blip r:embed="rId7"/>
                      <a:stretch>
                        <a:fillRect/>
                      </a:stretch>
                    </p:blipFill>
                    <p:spPr>
                      <a:xfrm>
                        <a:off x="619125" y="4278313"/>
                        <a:ext cx="7296150" cy="2330450"/>
                      </a:xfrm>
                      <a:prstGeom prst="rect">
                        <a:avLst/>
                      </a:prstGeom>
                    </p:spPr>
                  </p:pic>
                </p:oleObj>
              </mc:Fallback>
            </mc:AlternateContent>
          </a:graphicData>
        </a:graphic>
      </p:graphicFrame>
      <p:sp>
        <p:nvSpPr>
          <p:cNvPr id="37" name="Oval 36"/>
          <p:cNvSpPr/>
          <p:nvPr/>
        </p:nvSpPr>
        <p:spPr>
          <a:xfrm>
            <a:off x="6982145" y="3224971"/>
            <a:ext cx="1969327" cy="1969327"/>
          </a:xfrm>
          <a:prstGeom prst="ellipse">
            <a:avLst/>
          </a:prstGeom>
          <a:solidFill>
            <a:srgbClr val="FF0000">
              <a:alpha val="85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Box 9"/>
          <p:cNvSpPr txBox="1">
            <a:spLocks/>
          </p:cNvSpPr>
          <p:nvPr/>
        </p:nvSpPr>
        <p:spPr bwMode="auto">
          <a:xfrm>
            <a:off x="443073" y="1583031"/>
            <a:ext cx="5348128" cy="1323439"/>
          </a:xfrm>
          <a:prstGeom prst="rect">
            <a:avLst/>
          </a:prstGeom>
          <a:noFill/>
          <a:ln>
            <a:noFill/>
          </a:ln>
          <a:effectLst/>
          <a:extLst>
            <a:ext uri="{909E8E84-426E-40dd-AFC4-6F175D3DCCD1}">
              <a14:hiddenFill xmlns="" xmlns:a14="http://schemas.microsoft.com/office/drawing/2010/main">
                <a:blipFill dpi="0" rotWithShape="0">
                  <a:blip r:embed="rId8"/>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In any case, </a:t>
            </a:r>
            <a:r>
              <a:rPr lang="en-US" sz="2000" dirty="0">
                <a:latin typeface="Times New Roman"/>
                <a:cs typeface="Times New Roman"/>
                <a:sym typeface="Gill Sans" charset="0"/>
              </a:rPr>
              <a:t>the more exotic way to do this would be to create a </a:t>
            </a:r>
            <a:r>
              <a:rPr lang="en-US" sz="2000" dirty="0">
                <a:solidFill>
                  <a:srgbClr val="0000FF"/>
                </a:solidFill>
                <a:latin typeface="Times New Roman"/>
                <a:cs typeface="Times New Roman"/>
                <a:sym typeface="Gill Sans" charset="0"/>
              </a:rPr>
              <a:t>differentially thin spherical shell</a:t>
            </a:r>
            <a:r>
              <a:rPr lang="en-US" sz="2000" dirty="0">
                <a:latin typeface="Times New Roman"/>
                <a:cs typeface="Times New Roman"/>
                <a:sym typeface="Gill Sans" charset="0"/>
              </a:rPr>
              <a:t>, </a:t>
            </a:r>
            <a:r>
              <a:rPr lang="en-US" sz="2000" dirty="0">
                <a:solidFill>
                  <a:srgbClr val="008000"/>
                </a:solidFill>
                <a:latin typeface="Times New Roman"/>
                <a:cs typeface="Times New Roman"/>
                <a:sym typeface="Gill Sans" charset="0"/>
              </a:rPr>
              <a:t>determine the mass </a:t>
            </a:r>
            <a:r>
              <a:rPr lang="en-US" sz="2000" dirty="0">
                <a:latin typeface="Times New Roman"/>
                <a:cs typeface="Times New Roman"/>
                <a:sym typeface="Gill Sans" charset="0"/>
              </a:rPr>
              <a:t>in it, </a:t>
            </a:r>
            <a:r>
              <a:rPr lang="en-US" sz="2000" dirty="0">
                <a:solidFill>
                  <a:srgbClr val="008000"/>
                </a:solidFill>
                <a:latin typeface="Times New Roman"/>
                <a:cs typeface="Times New Roman"/>
                <a:sym typeface="Gill Sans" charset="0"/>
              </a:rPr>
              <a:t>then</a:t>
            </a:r>
            <a:r>
              <a:rPr lang="en-US" sz="2000" dirty="0">
                <a:latin typeface="Times New Roman"/>
                <a:cs typeface="Times New Roman"/>
                <a:sym typeface="Gill Sans" charset="0"/>
              </a:rPr>
              <a:t> </a:t>
            </a:r>
            <a:r>
              <a:rPr lang="en-US" sz="2000" dirty="0">
                <a:solidFill>
                  <a:srgbClr val="008000"/>
                </a:solidFill>
                <a:latin typeface="Times New Roman"/>
                <a:cs typeface="Times New Roman"/>
                <a:sym typeface="Gill Sans" charset="0"/>
              </a:rPr>
              <a:t>integrate</a:t>
            </a:r>
            <a:r>
              <a:rPr lang="en-US" sz="2000" dirty="0">
                <a:latin typeface="Times New Roman"/>
                <a:cs typeface="Times New Roman"/>
                <a:sym typeface="Gill Sans" charset="0"/>
              </a:rPr>
              <a:t> to determine the total mass inside.  </a:t>
            </a:r>
            <a:endParaRPr lang="en-US" sz="2000" dirty="0">
              <a:solidFill>
                <a:srgbClr val="0000FF"/>
              </a:solidFill>
              <a:latin typeface="Times New Roman"/>
              <a:cs typeface="Times New Roman"/>
              <a:sym typeface="Gill Sans" charset="0"/>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27.)</a:t>
            </a:r>
          </a:p>
        </p:txBody>
      </p:sp>
      <p:sp>
        <p:nvSpPr>
          <p:cNvPr id="51" name="Text Box 9"/>
          <p:cNvSpPr txBox="1">
            <a:spLocks/>
          </p:cNvSpPr>
          <p:nvPr/>
        </p:nvSpPr>
        <p:spPr bwMode="auto">
          <a:xfrm>
            <a:off x="443072" y="398686"/>
            <a:ext cx="8383428" cy="1138773"/>
          </a:xfrm>
          <a:prstGeom prst="rect">
            <a:avLst/>
          </a:prstGeom>
          <a:noFill/>
          <a:ln>
            <a:noFill/>
          </a:ln>
          <a:effectLst/>
          <a:extLst>
            <a:ext uri="{909E8E84-426E-40dd-AFC4-6F175D3DCCD1}">
              <a14:hiddenFill xmlns="" xmlns:a14="http://schemas.microsoft.com/office/drawing/2010/main">
                <a:blipFill dpi="0" rotWithShape="0">
                  <a:blip r:embed="rId8"/>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800" dirty="0">
                <a:solidFill>
                  <a:srgbClr val="FF0000"/>
                </a:solidFill>
                <a:latin typeface="Apple Chancery"/>
                <a:cs typeface="Apple Chancery"/>
                <a:sym typeface="Gill Sans" charset="0"/>
              </a:rPr>
              <a:t>It shouldn’t be </a:t>
            </a:r>
            <a:r>
              <a:rPr lang="en-US" sz="2000" dirty="0">
                <a:solidFill>
                  <a:srgbClr val="FF0000"/>
                </a:solidFill>
                <a:latin typeface="Times New Roman"/>
                <a:cs typeface="Times New Roman"/>
                <a:sym typeface="Gill Sans" charset="0"/>
              </a:rPr>
              <a:t>terribly surprising </a:t>
            </a:r>
            <a:r>
              <a:rPr lang="en-US" sz="2000" dirty="0">
                <a:latin typeface="Times New Roman"/>
                <a:cs typeface="Times New Roman"/>
                <a:sym typeface="Gill Sans" charset="0"/>
              </a:rPr>
              <a:t>that the </a:t>
            </a:r>
            <a:r>
              <a:rPr lang="en-US" sz="2000" dirty="0">
                <a:solidFill>
                  <a:srgbClr val="0000FF"/>
                </a:solidFill>
                <a:latin typeface="Times New Roman"/>
                <a:cs typeface="Times New Roman"/>
                <a:sym typeface="Gill Sans" charset="0"/>
              </a:rPr>
              <a:t>force would be a function of </a:t>
            </a:r>
            <a:r>
              <a:rPr lang="en-US" sz="2000" i="1" dirty="0">
                <a:solidFill>
                  <a:srgbClr val="0000FF"/>
                </a:solidFill>
                <a:latin typeface="Times New Roman"/>
                <a:cs typeface="Times New Roman"/>
                <a:sym typeface="Gill Sans" charset="0"/>
              </a:rPr>
              <a:t>r</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You would </a:t>
            </a:r>
            <a:r>
              <a:rPr lang="en-US" sz="2000" dirty="0">
                <a:solidFill>
                  <a:srgbClr val="0000FF"/>
                </a:solidFill>
                <a:latin typeface="Times New Roman"/>
                <a:cs typeface="Times New Roman"/>
                <a:sym typeface="Gill Sans" charset="0"/>
              </a:rPr>
              <a:t>expect</a:t>
            </a:r>
            <a:r>
              <a:rPr lang="en-US" sz="2000" dirty="0">
                <a:latin typeface="Times New Roman"/>
                <a:cs typeface="Times New Roman"/>
                <a:sym typeface="Gill Sans" charset="0"/>
              </a:rPr>
              <a:t> the </a:t>
            </a:r>
            <a:r>
              <a:rPr lang="en-US" sz="2000" dirty="0">
                <a:solidFill>
                  <a:srgbClr val="0000FF"/>
                </a:solidFill>
                <a:latin typeface="Times New Roman"/>
                <a:cs typeface="Times New Roman"/>
                <a:sym typeface="Gill Sans" charset="0"/>
              </a:rPr>
              <a:t>force to be zero at the sphere’s center (i.e., at r = 0)</a:t>
            </a:r>
            <a:r>
              <a:rPr lang="en-US" sz="2000" dirty="0">
                <a:latin typeface="Times New Roman"/>
                <a:cs typeface="Times New Roman"/>
                <a:sym typeface="Gill Sans" charset="0"/>
              </a:rPr>
              <a:t>, which this function satisfies (whereas a       function wouldn’t).</a:t>
            </a:r>
            <a:endParaRPr lang="en-US" sz="2000" dirty="0">
              <a:solidFill>
                <a:srgbClr val="0000FF"/>
              </a:solidFill>
              <a:latin typeface="Times New Roman"/>
              <a:cs typeface="Times New Roman"/>
              <a:sym typeface="Gill Sans" charset="0"/>
            </a:endParaRPr>
          </a:p>
        </p:txBody>
      </p:sp>
      <p:graphicFrame>
        <p:nvGraphicFramePr>
          <p:cNvPr id="81" name="Object 80"/>
          <p:cNvGraphicFramePr>
            <a:graphicFrameLocks noChangeAspect="1"/>
          </p:cNvGraphicFramePr>
          <p:nvPr>
            <p:extLst>
              <p:ext uri="{D42A27DB-BD31-4B8C-83A1-F6EECF244321}">
                <p14:modId xmlns:p14="http://schemas.microsoft.com/office/powerpoint/2010/main" val="1275901406"/>
              </p:ext>
            </p:extLst>
          </p:nvPr>
        </p:nvGraphicFramePr>
        <p:xfrm>
          <a:off x="6089650" y="1547813"/>
          <a:ext cx="2451100" cy="1304925"/>
        </p:xfrm>
        <a:graphic>
          <a:graphicData uri="http://schemas.openxmlformats.org/presentationml/2006/ole">
            <mc:AlternateContent xmlns:mc="http://schemas.openxmlformats.org/markup-compatibility/2006">
              <mc:Choice xmlns:v="urn:schemas-microsoft-com:vml" Requires="v">
                <p:oleObj spid="_x0000_s1808839" name="Equation" r:id="rId9" imgW="1778000" imgH="939800" progId="Equation.DSMT4">
                  <p:embed/>
                </p:oleObj>
              </mc:Choice>
              <mc:Fallback>
                <p:oleObj name="Equation" r:id="rId9" imgW="1778000" imgH="939800" progId="Equation.DSMT4">
                  <p:embed/>
                  <p:pic>
                    <p:nvPicPr>
                      <p:cNvPr id="0" name=""/>
                      <p:cNvPicPr/>
                      <p:nvPr/>
                    </p:nvPicPr>
                    <p:blipFill>
                      <a:blip r:embed="rId10"/>
                      <a:stretch>
                        <a:fillRect/>
                      </a:stretch>
                    </p:blipFill>
                    <p:spPr>
                      <a:xfrm>
                        <a:off x="6089650" y="1547813"/>
                        <a:ext cx="2451100" cy="1304925"/>
                      </a:xfrm>
                      <a:prstGeom prst="rect">
                        <a:avLst/>
                      </a:prstGeom>
                    </p:spPr>
                  </p:pic>
                </p:oleObj>
              </mc:Fallback>
            </mc:AlternateContent>
          </a:graphicData>
        </a:graphic>
      </p:graphicFrame>
      <p:sp>
        <p:nvSpPr>
          <p:cNvPr id="30" name="Text Box 9"/>
          <p:cNvSpPr txBox="1">
            <a:spLocks/>
          </p:cNvSpPr>
          <p:nvPr/>
        </p:nvSpPr>
        <p:spPr bwMode="auto">
          <a:xfrm>
            <a:off x="138272" y="4626712"/>
            <a:ext cx="598328" cy="400110"/>
          </a:xfrm>
          <a:prstGeom prst="rect">
            <a:avLst/>
          </a:prstGeom>
          <a:noFill/>
          <a:ln>
            <a:noFill/>
          </a:ln>
          <a:effectLst/>
          <a:extLst>
            <a:ext uri="{909E8E84-426E-40dd-AFC4-6F175D3DCCD1}">
              <a14:hiddenFill xmlns="" xmlns:a14="http://schemas.microsoft.com/office/drawing/2010/main">
                <a:blipFill dpi="0" rotWithShape="0">
                  <a:blip r:embed="rId8"/>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So:</a:t>
            </a:r>
            <a:endParaRPr lang="en-US" sz="2000" dirty="0">
              <a:solidFill>
                <a:srgbClr val="0000FF"/>
              </a:solidFill>
              <a:latin typeface="Times New Roman"/>
              <a:cs typeface="Times New Roman"/>
              <a:sym typeface="Gill Sans" charset="0"/>
            </a:endParaRPr>
          </a:p>
        </p:txBody>
      </p:sp>
      <p:sp>
        <p:nvSpPr>
          <p:cNvPr id="35" name="Donut 34"/>
          <p:cNvSpPr/>
          <p:nvPr/>
        </p:nvSpPr>
        <p:spPr>
          <a:xfrm>
            <a:off x="7270841" y="3530600"/>
            <a:ext cx="1396999" cy="1396999"/>
          </a:xfrm>
          <a:prstGeom prst="donut">
            <a:avLst>
              <a:gd name="adj" fmla="val 6296"/>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Oval 31"/>
          <p:cNvSpPr/>
          <p:nvPr/>
        </p:nvSpPr>
        <p:spPr>
          <a:xfrm>
            <a:off x="8728102" y="4104269"/>
            <a:ext cx="162931" cy="162931"/>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Box 9"/>
          <p:cNvSpPr txBox="1">
            <a:spLocks/>
          </p:cNvSpPr>
          <p:nvPr/>
        </p:nvSpPr>
        <p:spPr bwMode="auto">
          <a:xfrm>
            <a:off x="443072" y="2982640"/>
            <a:ext cx="6376828" cy="1015663"/>
          </a:xfrm>
          <a:prstGeom prst="rect">
            <a:avLst/>
          </a:prstGeom>
          <a:noFill/>
          <a:ln>
            <a:noFill/>
          </a:ln>
          <a:effectLst/>
          <a:extLst>
            <a:ext uri="{909E8E84-426E-40dd-AFC4-6F175D3DCCD1}">
              <a14:hiddenFill xmlns="" xmlns:a14="http://schemas.microsoft.com/office/drawing/2010/main">
                <a:blipFill dpi="0" rotWithShape="0">
                  <a:blip r:embed="rId8"/>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The </a:t>
            </a:r>
            <a:r>
              <a:rPr lang="en-US" sz="2000" i="1" dirty="0">
                <a:solidFill>
                  <a:srgbClr val="0000FF"/>
                </a:solidFill>
                <a:latin typeface="Times New Roman"/>
                <a:cs typeface="Times New Roman"/>
                <a:sym typeface="Gill Sans" charset="0"/>
              </a:rPr>
              <a:t>differential volume </a:t>
            </a:r>
            <a:r>
              <a:rPr lang="en-US" sz="2000" dirty="0">
                <a:latin typeface="Times New Roman"/>
                <a:cs typeface="Times New Roman"/>
                <a:sym typeface="Gill Sans" charset="0"/>
              </a:rPr>
              <a:t>is the </a:t>
            </a:r>
            <a:r>
              <a:rPr lang="en-US" sz="2000" i="1" dirty="0">
                <a:solidFill>
                  <a:srgbClr val="0000FF"/>
                </a:solidFill>
                <a:latin typeface="Times New Roman"/>
                <a:cs typeface="Times New Roman"/>
                <a:sym typeface="Gill Sans" charset="0"/>
              </a:rPr>
              <a:t>surface area </a:t>
            </a:r>
            <a:r>
              <a:rPr lang="en-US" sz="2000" dirty="0">
                <a:latin typeface="Times New Roman"/>
                <a:cs typeface="Times New Roman"/>
                <a:sym typeface="Gill Sans" charset="0"/>
              </a:rPr>
              <a:t>(                ) of a </a:t>
            </a:r>
            <a:r>
              <a:rPr lang="en-US" sz="2000" dirty="0">
                <a:solidFill>
                  <a:srgbClr val="0000FF"/>
                </a:solidFill>
                <a:latin typeface="Times New Roman"/>
                <a:cs typeface="Times New Roman"/>
                <a:sym typeface="Gill Sans" charset="0"/>
              </a:rPr>
              <a:t>spherical shell </a:t>
            </a:r>
            <a:r>
              <a:rPr lang="en-US" sz="2000" dirty="0">
                <a:latin typeface="Times New Roman"/>
                <a:cs typeface="Times New Roman"/>
                <a:sym typeface="Gill Sans" charset="0"/>
              </a:rPr>
              <a:t>times the </a:t>
            </a:r>
            <a:r>
              <a:rPr lang="en-US" sz="2000" dirty="0">
                <a:solidFill>
                  <a:srgbClr val="0000FF"/>
                </a:solidFill>
                <a:latin typeface="Times New Roman"/>
                <a:cs typeface="Times New Roman"/>
                <a:sym typeface="Gill Sans" charset="0"/>
              </a:rPr>
              <a:t>differential thickness </a:t>
            </a:r>
            <a:r>
              <a:rPr lang="en-US" sz="2000" i="1" dirty="0">
                <a:solidFill>
                  <a:srgbClr val="FF0000"/>
                </a:solidFill>
                <a:latin typeface="Times New Roman"/>
                <a:cs typeface="Times New Roman"/>
                <a:sym typeface="Gill Sans" charset="0"/>
              </a:rPr>
              <a:t>da</a:t>
            </a:r>
            <a:r>
              <a:rPr lang="en-US" sz="2000" i="1" dirty="0">
                <a:latin typeface="Times New Roman"/>
                <a:cs typeface="Times New Roman"/>
                <a:sym typeface="Gill Sans" charset="0"/>
              </a:rPr>
              <a:t>, </a:t>
            </a:r>
            <a:r>
              <a:rPr lang="en-US" sz="2000" dirty="0">
                <a:latin typeface="Times New Roman"/>
                <a:cs typeface="Times New Roman"/>
                <a:sym typeface="Gill Sans" charset="0"/>
              </a:rPr>
              <a:t>which means:  </a:t>
            </a:r>
            <a:endParaRPr lang="en-US" sz="2000" dirty="0">
              <a:solidFill>
                <a:srgbClr val="0000FF"/>
              </a:solidFill>
              <a:latin typeface="Times New Roman"/>
              <a:cs typeface="Times New Roman"/>
              <a:sym typeface="Gill Sans"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616765640"/>
              </p:ext>
            </p:extLst>
          </p:nvPr>
        </p:nvGraphicFramePr>
        <p:xfrm>
          <a:off x="3834330" y="1111883"/>
          <a:ext cx="408558" cy="468313"/>
        </p:xfrm>
        <a:graphic>
          <a:graphicData uri="http://schemas.openxmlformats.org/presentationml/2006/ole">
            <mc:AlternateContent xmlns:mc="http://schemas.openxmlformats.org/markup-compatibility/2006">
              <mc:Choice xmlns:v="urn:schemas-microsoft-com:vml" Requires="v">
                <p:oleObj spid="_x0000_s1808840" name="Equation" r:id="rId11" imgW="279400" imgH="317500" progId="Equation.DSMT4">
                  <p:embed/>
                </p:oleObj>
              </mc:Choice>
              <mc:Fallback>
                <p:oleObj name="Equation" r:id="rId11" imgW="279400" imgH="317500" progId="Equation.DSMT4">
                  <p:embed/>
                  <p:pic>
                    <p:nvPicPr>
                      <p:cNvPr id="0" name=""/>
                      <p:cNvPicPr/>
                      <p:nvPr/>
                    </p:nvPicPr>
                    <p:blipFill>
                      <a:blip r:embed="rId12"/>
                      <a:stretch>
                        <a:fillRect/>
                      </a:stretch>
                    </p:blipFill>
                    <p:spPr>
                      <a:xfrm>
                        <a:off x="3834330" y="1111883"/>
                        <a:ext cx="408558" cy="468313"/>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65598274"/>
              </p:ext>
            </p:extLst>
          </p:nvPr>
        </p:nvGraphicFramePr>
        <p:xfrm>
          <a:off x="4933950" y="3001963"/>
          <a:ext cx="1104900" cy="342900"/>
        </p:xfrm>
        <a:graphic>
          <a:graphicData uri="http://schemas.openxmlformats.org/presentationml/2006/ole">
            <mc:AlternateContent xmlns:mc="http://schemas.openxmlformats.org/markup-compatibility/2006">
              <mc:Choice xmlns:v="urn:schemas-microsoft-com:vml" Requires="v">
                <p:oleObj spid="_x0000_s1808841" name="Equation" r:id="rId13" imgW="660400" imgH="203200" progId="Equation.DSMT4">
                  <p:embed/>
                </p:oleObj>
              </mc:Choice>
              <mc:Fallback>
                <p:oleObj name="Equation" r:id="rId13" imgW="660400" imgH="203200" progId="Equation.DSMT4">
                  <p:embed/>
                  <p:pic>
                    <p:nvPicPr>
                      <p:cNvPr id="0" name=""/>
                      <p:cNvPicPr/>
                      <p:nvPr/>
                    </p:nvPicPr>
                    <p:blipFill>
                      <a:blip r:embed="rId14"/>
                      <a:stretch>
                        <a:fillRect/>
                      </a:stretch>
                    </p:blipFill>
                    <p:spPr>
                      <a:xfrm>
                        <a:off x="4933950" y="3001963"/>
                        <a:ext cx="1104900" cy="342900"/>
                      </a:xfrm>
                      <a:prstGeom prst="rect">
                        <a:avLst/>
                      </a:prstGeom>
                    </p:spPr>
                  </p:pic>
                </p:oleObj>
              </mc:Fallback>
            </mc:AlternateContent>
          </a:graphicData>
        </a:graphic>
      </p:graphicFrame>
      <p:sp>
        <p:nvSpPr>
          <p:cNvPr id="21" name="Oval 20"/>
          <p:cNvSpPr/>
          <p:nvPr/>
        </p:nvSpPr>
        <p:spPr>
          <a:xfrm>
            <a:off x="7140348" y="3386668"/>
            <a:ext cx="1669220" cy="1669220"/>
          </a:xfrm>
          <a:prstGeom prst="ellipse">
            <a:avLst/>
          </a:prstGeom>
          <a:no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975600" y="4229100"/>
            <a:ext cx="516467" cy="2963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8581408" y="4569824"/>
            <a:ext cx="309625" cy="1799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1405784991"/>
              </p:ext>
            </p:extLst>
          </p:nvPr>
        </p:nvGraphicFramePr>
        <p:xfrm>
          <a:off x="8650024" y="4948765"/>
          <a:ext cx="319087" cy="277813"/>
        </p:xfrm>
        <a:graphic>
          <a:graphicData uri="http://schemas.openxmlformats.org/presentationml/2006/ole">
            <mc:AlternateContent xmlns:mc="http://schemas.openxmlformats.org/markup-compatibility/2006">
              <mc:Choice xmlns:v="urn:schemas-microsoft-com:vml" Requires="v">
                <p:oleObj spid="_x0000_s1808842" name="Equation" r:id="rId15" imgW="190500" imgH="165100" progId="Equation.DSMT4">
                  <p:embed/>
                </p:oleObj>
              </mc:Choice>
              <mc:Fallback>
                <p:oleObj name="Equation" r:id="rId15" imgW="190500" imgH="165100" progId="Equation.DSMT4">
                  <p:embed/>
                  <p:pic>
                    <p:nvPicPr>
                      <p:cNvPr id="0" name=""/>
                      <p:cNvPicPr/>
                      <p:nvPr/>
                    </p:nvPicPr>
                    <p:blipFill>
                      <a:blip r:embed="rId16"/>
                      <a:stretch>
                        <a:fillRect/>
                      </a:stretch>
                    </p:blipFill>
                    <p:spPr>
                      <a:xfrm>
                        <a:off x="8650024" y="4948765"/>
                        <a:ext cx="319087" cy="277813"/>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285149027"/>
              </p:ext>
            </p:extLst>
          </p:nvPr>
        </p:nvGraphicFramePr>
        <p:xfrm>
          <a:off x="8181358" y="4122737"/>
          <a:ext cx="192087" cy="212725"/>
        </p:xfrm>
        <a:graphic>
          <a:graphicData uri="http://schemas.openxmlformats.org/presentationml/2006/ole">
            <mc:AlternateContent xmlns:mc="http://schemas.openxmlformats.org/markup-compatibility/2006">
              <mc:Choice xmlns:v="urn:schemas-microsoft-com:vml" Requires="v">
                <p:oleObj spid="_x0000_s1808843" name="Equation" r:id="rId17" imgW="114300" imgH="127000" progId="Equation.DSMT4">
                  <p:embed/>
                </p:oleObj>
              </mc:Choice>
              <mc:Fallback>
                <p:oleObj name="Equation" r:id="rId17" imgW="114300" imgH="127000" progId="Equation.DSMT4">
                  <p:embed/>
                  <p:pic>
                    <p:nvPicPr>
                      <p:cNvPr id="0" name=""/>
                      <p:cNvPicPr/>
                      <p:nvPr/>
                    </p:nvPicPr>
                    <p:blipFill>
                      <a:blip r:embed="rId18"/>
                      <a:stretch>
                        <a:fillRect/>
                      </a:stretch>
                    </p:blipFill>
                    <p:spPr>
                      <a:xfrm>
                        <a:off x="8181358" y="4122737"/>
                        <a:ext cx="192087" cy="212725"/>
                      </a:xfrm>
                      <a:prstGeom prst="rect">
                        <a:avLst/>
                      </a:prstGeom>
                    </p:spPr>
                  </p:pic>
                </p:oleObj>
              </mc:Fallback>
            </mc:AlternateContent>
          </a:graphicData>
        </a:graphic>
      </p:graphicFrame>
      <p:cxnSp>
        <p:nvCxnSpPr>
          <p:cNvPr id="22" name="Straight Connector 21"/>
          <p:cNvCxnSpPr/>
          <p:nvPr/>
        </p:nvCxnSpPr>
        <p:spPr>
          <a:xfrm flipV="1">
            <a:off x="5136677" y="6212570"/>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782529" y="5816600"/>
            <a:ext cx="103921" cy="24606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Freeform 3"/>
          <p:cNvSpPr/>
          <p:nvPr/>
        </p:nvSpPr>
        <p:spPr>
          <a:xfrm>
            <a:off x="8126315" y="4572000"/>
            <a:ext cx="522385" cy="495300"/>
          </a:xfrm>
          <a:custGeom>
            <a:avLst/>
            <a:gdLst>
              <a:gd name="connsiteX0" fmla="*/ 522385 w 522385"/>
              <a:gd name="connsiteY0" fmla="*/ 495300 h 495300"/>
              <a:gd name="connsiteX1" fmla="*/ 1685 w 522385"/>
              <a:gd name="connsiteY1" fmla="*/ 127000 h 495300"/>
              <a:gd name="connsiteX2" fmla="*/ 357285 w 522385"/>
              <a:gd name="connsiteY2" fmla="*/ 165100 h 495300"/>
              <a:gd name="connsiteX3" fmla="*/ 395385 w 522385"/>
              <a:gd name="connsiteY3" fmla="*/ 0 h 495300"/>
            </a:gdLst>
            <a:ahLst/>
            <a:cxnLst>
              <a:cxn ang="0">
                <a:pos x="connsiteX0" y="connsiteY0"/>
              </a:cxn>
              <a:cxn ang="0">
                <a:pos x="connsiteX1" y="connsiteY1"/>
              </a:cxn>
              <a:cxn ang="0">
                <a:pos x="connsiteX2" y="connsiteY2"/>
              </a:cxn>
              <a:cxn ang="0">
                <a:pos x="connsiteX3" y="connsiteY3"/>
              </a:cxn>
            </a:cxnLst>
            <a:rect l="l" t="t" r="r" b="b"/>
            <a:pathLst>
              <a:path w="522385" h="495300">
                <a:moveTo>
                  <a:pt x="522385" y="495300"/>
                </a:moveTo>
                <a:cubicBezTo>
                  <a:pt x="275793" y="338666"/>
                  <a:pt x="29202" y="182033"/>
                  <a:pt x="1685" y="127000"/>
                </a:cubicBezTo>
                <a:cubicBezTo>
                  <a:pt x="-25832" y="71967"/>
                  <a:pt x="291668" y="186267"/>
                  <a:pt x="357285" y="165100"/>
                </a:cubicBezTo>
                <a:cubicBezTo>
                  <a:pt x="422902" y="143933"/>
                  <a:pt x="395385" y="0"/>
                  <a:pt x="395385" y="0"/>
                </a:cubicBezTo>
              </a:path>
            </a:pathLst>
          </a:cu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p:cNvCxnSpPr/>
          <p:nvPr/>
        </p:nvCxnSpPr>
        <p:spPr>
          <a:xfrm flipV="1">
            <a:off x="3917477" y="5560108"/>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726108" y="5387412"/>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049119" y="5560108"/>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877080" y="5387412"/>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678608" y="6212570"/>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518266" y="5871940"/>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78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500"/>
                                        <p:tgtEl>
                                          <p:spTgt spid="3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par>
                                <p:cTn id="31" presetID="9"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dissolve">
                                      <p:cBhvr>
                                        <p:cTn id="33" dur="500"/>
                                        <p:tgtEl>
                                          <p:spTgt spid="3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dissolve">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dissolv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dissolve">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dissolve">
                                      <p:cBhvr>
                                        <p:cTn id="59" dur="500"/>
                                        <p:tgtEl>
                                          <p:spTgt spid="23"/>
                                        </p:tgtEl>
                                      </p:cBhvr>
                                    </p:animEffect>
                                  </p:childTnLst>
                                </p:cTn>
                              </p:par>
                              <p:par>
                                <p:cTn id="60" presetID="9"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ssolve">
                                      <p:cBhvr>
                                        <p:cTn id="62" dur="500"/>
                                        <p:tgtEl>
                                          <p:spTgt spid="22"/>
                                        </p:tgtEl>
                                      </p:cBhvr>
                                    </p:animEffect>
                                  </p:childTnLst>
                                </p:cTn>
                              </p:par>
                              <p:par>
                                <p:cTn id="63" presetID="9"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dissolve">
                                      <p:cBhvr>
                                        <p:cTn id="65" dur="500"/>
                                        <p:tgtEl>
                                          <p:spTgt spid="43"/>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dissolve">
                                      <p:cBhvr>
                                        <p:cTn id="68" dur="500"/>
                                        <p:tgtEl>
                                          <p:spTgt spid="30"/>
                                        </p:tgtEl>
                                      </p:cBhvr>
                                    </p:animEffect>
                                  </p:childTnLst>
                                </p:cTn>
                              </p:par>
                              <p:par>
                                <p:cTn id="69" presetID="9"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ssolve">
                                      <p:cBhvr>
                                        <p:cTn id="71" dur="500"/>
                                        <p:tgtEl>
                                          <p:spTgt spid="25"/>
                                        </p:tgtEl>
                                      </p:cBhvr>
                                    </p:animEffect>
                                  </p:childTnLst>
                                </p:cTn>
                              </p:par>
                              <p:par>
                                <p:cTn id="72" presetID="9"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par>
                                <p:cTn id="75" presetID="9"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dissolve">
                                      <p:cBhvr>
                                        <p:cTn id="77" dur="500"/>
                                        <p:tgtEl>
                                          <p:spTgt spid="27"/>
                                        </p:tgtEl>
                                      </p:cBhvr>
                                    </p:animEffect>
                                  </p:childTnLst>
                                </p:cTn>
                              </p:par>
                              <p:par>
                                <p:cTn id="78" presetID="9"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dissolve">
                                      <p:cBhvr>
                                        <p:cTn id="80" dur="500"/>
                                        <p:tgtEl>
                                          <p:spTgt spid="33"/>
                                        </p:tgtEl>
                                      </p:cBhvr>
                                    </p:animEffect>
                                  </p:childTnLst>
                                </p:cTn>
                              </p:par>
                              <p:par>
                                <p:cTn id="81" presetID="9"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dissolve">
                                      <p:cBhvr>
                                        <p:cTn id="83" dur="500"/>
                                        <p:tgtEl>
                                          <p:spTgt spid="34"/>
                                        </p:tgtEl>
                                      </p:cBhvr>
                                    </p:animEffect>
                                  </p:childTnLst>
                                </p:cTn>
                              </p:par>
                              <p:par>
                                <p:cTn id="84" presetID="9"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dissolv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0"/>
      <p:bldP spid="30" grpId="0"/>
      <p:bldP spid="35" grpId="0" animBg="1"/>
      <p:bldP spid="32" grpId="0" animBg="1"/>
      <p:bldP spid="40" grpId="0"/>
      <p:bldP spid="21"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extLst>
              <p:ext uri="{D42A27DB-BD31-4B8C-83A1-F6EECF244321}">
                <p14:modId xmlns:p14="http://schemas.microsoft.com/office/powerpoint/2010/main" val="3562733870"/>
              </p:ext>
            </p:extLst>
          </p:nvPr>
        </p:nvGraphicFramePr>
        <p:xfrm>
          <a:off x="5143500" y="5064125"/>
          <a:ext cx="3021013" cy="727075"/>
        </p:xfrm>
        <a:graphic>
          <a:graphicData uri="http://schemas.openxmlformats.org/presentationml/2006/ole">
            <mc:AlternateContent xmlns:mc="http://schemas.openxmlformats.org/markup-compatibility/2006">
              <mc:Choice xmlns:v="urn:schemas-microsoft-com:vml" Requires="v">
                <p:oleObj spid="_x0000_s1812854" name="Equation" r:id="rId4" imgW="1803400" imgH="431800" progId="Equation.DSMT4">
                  <p:embed/>
                </p:oleObj>
              </mc:Choice>
              <mc:Fallback>
                <p:oleObj name="Equation" r:id="rId4" imgW="1803400" imgH="431800" progId="Equation.DSMT4">
                  <p:embed/>
                  <p:pic>
                    <p:nvPicPr>
                      <p:cNvPr id="0" name=""/>
                      <p:cNvPicPr/>
                      <p:nvPr/>
                    </p:nvPicPr>
                    <p:blipFill>
                      <a:blip r:embed="rId5"/>
                      <a:stretch>
                        <a:fillRect/>
                      </a:stretch>
                    </p:blipFill>
                    <p:spPr>
                      <a:xfrm>
                        <a:off x="5143500" y="5064125"/>
                        <a:ext cx="3021013" cy="727075"/>
                      </a:xfrm>
                      <a:prstGeom prst="rect">
                        <a:avLst/>
                      </a:prstGeom>
                    </p:spPr>
                  </p:pic>
                </p:oleObj>
              </mc:Fallback>
            </mc:AlternateContent>
          </a:graphicData>
        </a:graphic>
      </p:graphicFrame>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28.)</a:t>
            </a:r>
          </a:p>
        </p:txBody>
      </p:sp>
      <p:sp>
        <p:nvSpPr>
          <p:cNvPr id="51" name="Text Box 9"/>
          <p:cNvSpPr txBox="1">
            <a:spLocks/>
          </p:cNvSpPr>
          <p:nvPr/>
        </p:nvSpPr>
        <p:spPr bwMode="auto">
          <a:xfrm>
            <a:off x="371475" y="31537"/>
            <a:ext cx="8383428" cy="646331"/>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en-US" sz="3600" dirty="0">
                <a:solidFill>
                  <a:srgbClr val="FF0000"/>
                </a:solidFill>
                <a:latin typeface="Apple Chancery"/>
                <a:cs typeface="Apple Chancery"/>
                <a:sym typeface="Gill Sans" charset="0"/>
              </a:rPr>
              <a:t>Graphs</a:t>
            </a:r>
            <a:endParaRPr lang="en-US" sz="2800" dirty="0">
              <a:solidFill>
                <a:srgbClr val="0000FF"/>
              </a:solidFill>
              <a:latin typeface="Times New Roman"/>
              <a:cs typeface="Times New Roman"/>
              <a:sym typeface="Gill Sans" charset="0"/>
            </a:endParaRPr>
          </a:p>
        </p:txBody>
      </p:sp>
      <p:sp>
        <p:nvSpPr>
          <p:cNvPr id="40" name="Text Box 9"/>
          <p:cNvSpPr txBox="1">
            <a:spLocks/>
          </p:cNvSpPr>
          <p:nvPr/>
        </p:nvSpPr>
        <p:spPr bwMode="auto">
          <a:xfrm>
            <a:off x="520700" y="855564"/>
            <a:ext cx="3365500" cy="707886"/>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en-US" sz="2000" dirty="0">
                <a:solidFill>
                  <a:srgbClr val="FF0000"/>
                </a:solidFill>
                <a:latin typeface="Apple Chancery"/>
                <a:cs typeface="Apple Chancery"/>
                <a:sym typeface="Gill Sans" charset="0"/>
              </a:rPr>
              <a:t>Magnitude of force on particle </a:t>
            </a:r>
            <a:r>
              <a:rPr lang="en-US" sz="2000" dirty="0">
                <a:latin typeface="Times New Roman"/>
                <a:cs typeface="Times New Roman"/>
                <a:sym typeface="Gill Sans" charset="0"/>
              </a:rPr>
              <a:t>due to a </a:t>
            </a:r>
            <a:r>
              <a:rPr lang="en-US" sz="2000" dirty="0">
                <a:solidFill>
                  <a:srgbClr val="0000FF"/>
                </a:solidFill>
                <a:latin typeface="Times New Roman"/>
                <a:cs typeface="Times New Roman"/>
                <a:sym typeface="Gill Sans" charset="0"/>
              </a:rPr>
              <a:t>spherical shell</a:t>
            </a:r>
            <a:r>
              <a:rPr lang="en-US" sz="2000" dirty="0">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sp>
        <p:nvSpPr>
          <p:cNvPr id="22" name="Text Box 9"/>
          <p:cNvSpPr txBox="1">
            <a:spLocks/>
          </p:cNvSpPr>
          <p:nvPr/>
        </p:nvSpPr>
        <p:spPr bwMode="auto">
          <a:xfrm>
            <a:off x="4877930" y="855564"/>
            <a:ext cx="3211970" cy="707886"/>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en-US" sz="2000" dirty="0">
                <a:solidFill>
                  <a:srgbClr val="FF0000"/>
                </a:solidFill>
                <a:latin typeface="Apple Chancery"/>
                <a:cs typeface="Apple Chancery"/>
                <a:sym typeface="Gill Sans" charset="0"/>
              </a:rPr>
              <a:t>Magnitude of force on particle </a:t>
            </a:r>
            <a:r>
              <a:rPr lang="en-US" sz="2000" dirty="0">
                <a:latin typeface="Times New Roman"/>
                <a:cs typeface="Times New Roman"/>
                <a:sym typeface="Gill Sans" charset="0"/>
              </a:rPr>
              <a:t>due to a </a:t>
            </a:r>
            <a:r>
              <a:rPr lang="en-US" sz="2000" dirty="0">
                <a:solidFill>
                  <a:srgbClr val="0000FF"/>
                </a:solidFill>
                <a:latin typeface="Times New Roman"/>
                <a:cs typeface="Times New Roman"/>
                <a:sym typeface="Gill Sans" charset="0"/>
              </a:rPr>
              <a:t>solid shell</a:t>
            </a:r>
            <a:r>
              <a:rPr lang="en-US" sz="2000" dirty="0">
                <a:latin typeface="Times New Roman"/>
                <a:cs typeface="Times New Roman"/>
                <a:sym typeface="Gill Sans" charset="0"/>
              </a:rPr>
              <a:t>:</a:t>
            </a:r>
            <a:endParaRPr lang="en-US" sz="2000" dirty="0">
              <a:solidFill>
                <a:srgbClr val="0000FF"/>
              </a:solidFill>
              <a:latin typeface="Times New Roman"/>
              <a:cs typeface="Times New Roman"/>
              <a:sym typeface="Gill Sans" charset="0"/>
            </a:endParaRPr>
          </a:p>
        </p:txBody>
      </p:sp>
      <p:sp>
        <p:nvSpPr>
          <p:cNvPr id="23" name="Donut 22"/>
          <p:cNvSpPr/>
          <p:nvPr/>
        </p:nvSpPr>
        <p:spPr>
          <a:xfrm>
            <a:off x="711200" y="1817654"/>
            <a:ext cx="1281112" cy="1281112"/>
          </a:xfrm>
          <a:prstGeom prst="donut">
            <a:avLst>
              <a:gd name="adj" fmla="val 3177"/>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Oval 1"/>
          <p:cNvSpPr/>
          <p:nvPr/>
        </p:nvSpPr>
        <p:spPr>
          <a:xfrm>
            <a:off x="5325837" y="1792254"/>
            <a:ext cx="1281111" cy="128111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4272307849"/>
              </p:ext>
            </p:extLst>
          </p:nvPr>
        </p:nvGraphicFramePr>
        <p:xfrm>
          <a:off x="5143500" y="5813425"/>
          <a:ext cx="2679700" cy="663575"/>
        </p:xfrm>
        <a:graphic>
          <a:graphicData uri="http://schemas.openxmlformats.org/presentationml/2006/ole">
            <mc:AlternateContent xmlns:mc="http://schemas.openxmlformats.org/markup-compatibility/2006">
              <mc:Choice xmlns:v="urn:schemas-microsoft-com:vml" Requires="v">
                <p:oleObj spid="_x0000_s1812855" name="Equation" r:id="rId7" imgW="1600200" imgH="393700" progId="Equation.DSMT4">
                  <p:embed/>
                </p:oleObj>
              </mc:Choice>
              <mc:Fallback>
                <p:oleObj name="Equation" r:id="rId7" imgW="1600200" imgH="393700" progId="Equation.DSMT4">
                  <p:embed/>
                  <p:pic>
                    <p:nvPicPr>
                      <p:cNvPr id="0" name=""/>
                      <p:cNvPicPr/>
                      <p:nvPr/>
                    </p:nvPicPr>
                    <p:blipFill>
                      <a:blip r:embed="rId8"/>
                      <a:stretch>
                        <a:fillRect/>
                      </a:stretch>
                    </p:blipFill>
                    <p:spPr>
                      <a:xfrm>
                        <a:off x="5143500" y="5813425"/>
                        <a:ext cx="2679700" cy="663575"/>
                      </a:xfrm>
                      <a:prstGeom prst="rect">
                        <a:avLst/>
                      </a:prstGeom>
                    </p:spPr>
                  </p:pic>
                </p:oleObj>
              </mc:Fallback>
            </mc:AlternateContent>
          </a:graphicData>
        </a:graphic>
      </p:graphicFrame>
      <p:cxnSp>
        <p:nvCxnSpPr>
          <p:cNvPr id="5" name="Straight Connector 4"/>
          <p:cNvCxnSpPr/>
          <p:nvPr/>
        </p:nvCxnSpPr>
        <p:spPr>
          <a:xfrm>
            <a:off x="1358900" y="3226263"/>
            <a:ext cx="0" cy="182992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206500" y="4878388"/>
            <a:ext cx="24003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992312" y="3098766"/>
            <a:ext cx="0" cy="177962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993900" y="3492500"/>
            <a:ext cx="1735667" cy="1316567"/>
          </a:xfrm>
          <a:custGeom>
            <a:avLst/>
            <a:gdLst>
              <a:gd name="connsiteX0" fmla="*/ 0 w 1735667"/>
              <a:gd name="connsiteY0" fmla="*/ 0 h 1316567"/>
              <a:gd name="connsiteX1" fmla="*/ 143933 w 1735667"/>
              <a:gd name="connsiteY1" fmla="*/ 436033 h 1316567"/>
              <a:gd name="connsiteX2" fmla="*/ 325967 w 1735667"/>
              <a:gd name="connsiteY2" fmla="*/ 749300 h 1316567"/>
              <a:gd name="connsiteX3" fmla="*/ 575733 w 1735667"/>
              <a:gd name="connsiteY3" fmla="*/ 1003300 h 1316567"/>
              <a:gd name="connsiteX4" fmla="*/ 956733 w 1735667"/>
              <a:gd name="connsiteY4" fmla="*/ 1185333 h 1316567"/>
              <a:gd name="connsiteX5" fmla="*/ 1443567 w 1735667"/>
              <a:gd name="connsiteY5" fmla="*/ 1282700 h 1316567"/>
              <a:gd name="connsiteX6" fmla="*/ 1735667 w 1735667"/>
              <a:gd name="connsiteY6" fmla="*/ 1316567 h 131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667" h="1316567">
                <a:moveTo>
                  <a:pt x="0" y="0"/>
                </a:moveTo>
                <a:cubicBezTo>
                  <a:pt x="44802" y="155575"/>
                  <a:pt x="89605" y="311150"/>
                  <a:pt x="143933" y="436033"/>
                </a:cubicBezTo>
                <a:cubicBezTo>
                  <a:pt x="198261" y="560916"/>
                  <a:pt x="254000" y="654756"/>
                  <a:pt x="325967" y="749300"/>
                </a:cubicBezTo>
                <a:cubicBezTo>
                  <a:pt x="397934" y="843845"/>
                  <a:pt x="470605" y="930628"/>
                  <a:pt x="575733" y="1003300"/>
                </a:cubicBezTo>
                <a:cubicBezTo>
                  <a:pt x="680861" y="1075972"/>
                  <a:pt x="812094" y="1138766"/>
                  <a:pt x="956733" y="1185333"/>
                </a:cubicBezTo>
                <a:cubicBezTo>
                  <a:pt x="1101372" y="1231900"/>
                  <a:pt x="1313745" y="1260828"/>
                  <a:pt x="1443567" y="1282700"/>
                </a:cubicBezTo>
                <a:cubicBezTo>
                  <a:pt x="1573389" y="1304572"/>
                  <a:pt x="1735667" y="1316567"/>
                  <a:pt x="1735667" y="1316567"/>
                </a:cubicBez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Connector 37"/>
          <p:cNvCxnSpPr/>
          <p:nvPr/>
        </p:nvCxnSpPr>
        <p:spPr>
          <a:xfrm flipH="1">
            <a:off x="1437745" y="3496966"/>
            <a:ext cx="488422"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2186383759"/>
              </p:ext>
            </p:extLst>
          </p:nvPr>
        </p:nvGraphicFramePr>
        <p:xfrm>
          <a:off x="925513" y="5813425"/>
          <a:ext cx="2616200" cy="663575"/>
        </p:xfrm>
        <a:graphic>
          <a:graphicData uri="http://schemas.openxmlformats.org/presentationml/2006/ole">
            <mc:AlternateContent xmlns:mc="http://schemas.openxmlformats.org/markup-compatibility/2006">
              <mc:Choice xmlns:v="urn:schemas-microsoft-com:vml" Requires="v">
                <p:oleObj spid="_x0000_s1812856" name="Equation" r:id="rId9" imgW="1562100" imgH="393700" progId="Equation.DSMT4">
                  <p:embed/>
                </p:oleObj>
              </mc:Choice>
              <mc:Fallback>
                <p:oleObj name="Equation" r:id="rId9" imgW="1562100" imgH="393700" progId="Equation.DSMT4">
                  <p:embed/>
                  <p:pic>
                    <p:nvPicPr>
                      <p:cNvPr id="0" name=""/>
                      <p:cNvPicPr/>
                      <p:nvPr/>
                    </p:nvPicPr>
                    <p:blipFill>
                      <a:blip r:embed="rId10"/>
                      <a:stretch>
                        <a:fillRect/>
                      </a:stretch>
                    </p:blipFill>
                    <p:spPr>
                      <a:xfrm>
                        <a:off x="925513" y="5813425"/>
                        <a:ext cx="2616200" cy="66357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6985259"/>
              </p:ext>
            </p:extLst>
          </p:nvPr>
        </p:nvGraphicFramePr>
        <p:xfrm>
          <a:off x="925513" y="5283200"/>
          <a:ext cx="2489200" cy="469900"/>
        </p:xfrm>
        <a:graphic>
          <a:graphicData uri="http://schemas.openxmlformats.org/presentationml/2006/ole">
            <mc:AlternateContent xmlns:mc="http://schemas.openxmlformats.org/markup-compatibility/2006">
              <mc:Choice xmlns:v="urn:schemas-microsoft-com:vml" Requires="v">
                <p:oleObj spid="_x0000_s1812857" name="Equation" r:id="rId11" imgW="1485900" imgH="279400" progId="Equation.DSMT4">
                  <p:embed/>
                </p:oleObj>
              </mc:Choice>
              <mc:Fallback>
                <p:oleObj name="Equation" r:id="rId11" imgW="1485900" imgH="279400" progId="Equation.DSMT4">
                  <p:embed/>
                  <p:pic>
                    <p:nvPicPr>
                      <p:cNvPr id="0" name=""/>
                      <p:cNvPicPr/>
                      <p:nvPr/>
                    </p:nvPicPr>
                    <p:blipFill>
                      <a:blip r:embed="rId12"/>
                      <a:stretch>
                        <a:fillRect/>
                      </a:stretch>
                    </p:blipFill>
                    <p:spPr>
                      <a:xfrm>
                        <a:off x="925513" y="5283200"/>
                        <a:ext cx="2489200" cy="4699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3108988882"/>
              </p:ext>
            </p:extLst>
          </p:nvPr>
        </p:nvGraphicFramePr>
        <p:xfrm>
          <a:off x="249238" y="3225800"/>
          <a:ext cx="1055687" cy="533400"/>
        </p:xfrm>
        <a:graphic>
          <a:graphicData uri="http://schemas.openxmlformats.org/presentationml/2006/ole">
            <mc:AlternateContent xmlns:mc="http://schemas.openxmlformats.org/markup-compatibility/2006">
              <mc:Choice xmlns:v="urn:schemas-microsoft-com:vml" Requires="v">
                <p:oleObj spid="_x0000_s1812858" name="Equation" r:id="rId13" imgW="787400" imgH="393700" progId="Equation.DSMT4">
                  <p:embed/>
                </p:oleObj>
              </mc:Choice>
              <mc:Fallback>
                <p:oleObj name="Equation" r:id="rId13" imgW="787400" imgH="393700" progId="Equation.DSMT4">
                  <p:embed/>
                  <p:pic>
                    <p:nvPicPr>
                      <p:cNvPr id="0" name=""/>
                      <p:cNvPicPr/>
                      <p:nvPr/>
                    </p:nvPicPr>
                    <p:blipFill>
                      <a:blip r:embed="rId14"/>
                      <a:stretch>
                        <a:fillRect/>
                      </a:stretch>
                    </p:blipFill>
                    <p:spPr>
                      <a:xfrm>
                        <a:off x="249238" y="3225800"/>
                        <a:ext cx="1055687" cy="533400"/>
                      </a:xfrm>
                      <a:prstGeom prst="rect">
                        <a:avLst/>
                      </a:prstGeom>
                    </p:spPr>
                  </p:pic>
                </p:oleObj>
              </mc:Fallback>
            </mc:AlternateContent>
          </a:graphicData>
        </a:graphic>
      </p:graphicFrame>
      <p:cxnSp>
        <p:nvCxnSpPr>
          <p:cNvPr id="44" name="Straight Connector 43"/>
          <p:cNvCxnSpPr/>
          <p:nvPr/>
        </p:nvCxnSpPr>
        <p:spPr>
          <a:xfrm>
            <a:off x="5971948" y="3226263"/>
            <a:ext cx="0" cy="182992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819548" y="4878388"/>
            <a:ext cx="24003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605360" y="3098766"/>
            <a:ext cx="0" cy="177962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6606948" y="3492500"/>
            <a:ext cx="1735667" cy="1316567"/>
          </a:xfrm>
          <a:custGeom>
            <a:avLst/>
            <a:gdLst>
              <a:gd name="connsiteX0" fmla="*/ 0 w 1735667"/>
              <a:gd name="connsiteY0" fmla="*/ 0 h 1316567"/>
              <a:gd name="connsiteX1" fmla="*/ 143933 w 1735667"/>
              <a:gd name="connsiteY1" fmla="*/ 436033 h 1316567"/>
              <a:gd name="connsiteX2" fmla="*/ 325967 w 1735667"/>
              <a:gd name="connsiteY2" fmla="*/ 749300 h 1316567"/>
              <a:gd name="connsiteX3" fmla="*/ 575733 w 1735667"/>
              <a:gd name="connsiteY3" fmla="*/ 1003300 h 1316567"/>
              <a:gd name="connsiteX4" fmla="*/ 956733 w 1735667"/>
              <a:gd name="connsiteY4" fmla="*/ 1185333 h 1316567"/>
              <a:gd name="connsiteX5" fmla="*/ 1443567 w 1735667"/>
              <a:gd name="connsiteY5" fmla="*/ 1282700 h 1316567"/>
              <a:gd name="connsiteX6" fmla="*/ 1735667 w 1735667"/>
              <a:gd name="connsiteY6" fmla="*/ 1316567 h 131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667" h="1316567">
                <a:moveTo>
                  <a:pt x="0" y="0"/>
                </a:moveTo>
                <a:cubicBezTo>
                  <a:pt x="44802" y="155575"/>
                  <a:pt x="89605" y="311150"/>
                  <a:pt x="143933" y="436033"/>
                </a:cubicBezTo>
                <a:cubicBezTo>
                  <a:pt x="198261" y="560916"/>
                  <a:pt x="254000" y="654756"/>
                  <a:pt x="325967" y="749300"/>
                </a:cubicBezTo>
                <a:cubicBezTo>
                  <a:pt x="397934" y="843845"/>
                  <a:pt x="470605" y="930628"/>
                  <a:pt x="575733" y="1003300"/>
                </a:cubicBezTo>
                <a:cubicBezTo>
                  <a:pt x="680861" y="1075972"/>
                  <a:pt x="812094" y="1138766"/>
                  <a:pt x="956733" y="1185333"/>
                </a:cubicBezTo>
                <a:cubicBezTo>
                  <a:pt x="1101372" y="1231900"/>
                  <a:pt x="1313745" y="1260828"/>
                  <a:pt x="1443567" y="1282700"/>
                </a:cubicBezTo>
                <a:cubicBezTo>
                  <a:pt x="1573389" y="1304572"/>
                  <a:pt x="1735667" y="1316567"/>
                  <a:pt x="1735667" y="1316567"/>
                </a:cubicBez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p:nvPr/>
        </p:nvCxnSpPr>
        <p:spPr>
          <a:xfrm flipH="1">
            <a:off x="6050793" y="3496966"/>
            <a:ext cx="488422"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1942991985"/>
              </p:ext>
            </p:extLst>
          </p:nvPr>
        </p:nvGraphicFramePr>
        <p:xfrm>
          <a:off x="4875213" y="3225800"/>
          <a:ext cx="1054100" cy="533400"/>
        </p:xfrm>
        <a:graphic>
          <a:graphicData uri="http://schemas.openxmlformats.org/presentationml/2006/ole">
            <mc:AlternateContent xmlns:mc="http://schemas.openxmlformats.org/markup-compatibility/2006">
              <mc:Choice xmlns:v="urn:schemas-microsoft-com:vml" Requires="v">
                <p:oleObj spid="_x0000_s1812859" name="Equation" r:id="rId15" imgW="787400" imgH="393700" progId="Equation.DSMT4">
                  <p:embed/>
                </p:oleObj>
              </mc:Choice>
              <mc:Fallback>
                <p:oleObj name="Equation" r:id="rId15" imgW="787400" imgH="393700" progId="Equation.DSMT4">
                  <p:embed/>
                  <p:pic>
                    <p:nvPicPr>
                      <p:cNvPr id="0" name=""/>
                      <p:cNvPicPr/>
                      <p:nvPr/>
                    </p:nvPicPr>
                    <p:blipFill>
                      <a:blip r:embed="rId14"/>
                      <a:stretch>
                        <a:fillRect/>
                      </a:stretch>
                    </p:blipFill>
                    <p:spPr>
                      <a:xfrm>
                        <a:off x="4875213" y="3225800"/>
                        <a:ext cx="1054100" cy="533400"/>
                      </a:xfrm>
                      <a:prstGeom prst="rect">
                        <a:avLst/>
                      </a:prstGeom>
                    </p:spPr>
                  </p:pic>
                </p:oleObj>
              </mc:Fallback>
            </mc:AlternateContent>
          </a:graphicData>
        </a:graphic>
      </p:graphicFrame>
      <p:cxnSp>
        <p:nvCxnSpPr>
          <p:cNvPr id="50" name="Straight Connector 49"/>
          <p:cNvCxnSpPr/>
          <p:nvPr/>
        </p:nvCxnSpPr>
        <p:spPr>
          <a:xfrm flipH="1">
            <a:off x="5971948" y="3492500"/>
            <a:ext cx="633412" cy="138588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1357312" y="4876801"/>
            <a:ext cx="635000"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2429413283"/>
              </p:ext>
            </p:extLst>
          </p:nvPr>
        </p:nvGraphicFramePr>
        <p:xfrm>
          <a:off x="520700" y="1792254"/>
          <a:ext cx="319087" cy="254000"/>
        </p:xfrm>
        <a:graphic>
          <a:graphicData uri="http://schemas.openxmlformats.org/presentationml/2006/ole">
            <mc:AlternateContent xmlns:mc="http://schemas.openxmlformats.org/markup-compatibility/2006">
              <mc:Choice xmlns:v="urn:schemas-microsoft-com:vml" Requires="v">
                <p:oleObj spid="_x0000_s1812860" name="Equation" r:id="rId16" imgW="190500" imgH="152400" progId="Equation.DSMT4">
                  <p:embed/>
                </p:oleObj>
              </mc:Choice>
              <mc:Fallback>
                <p:oleObj name="Equation" r:id="rId16" imgW="190500" imgH="152400" progId="Equation.DSMT4">
                  <p:embed/>
                  <p:pic>
                    <p:nvPicPr>
                      <p:cNvPr id="0" name=""/>
                      <p:cNvPicPr/>
                      <p:nvPr/>
                    </p:nvPicPr>
                    <p:blipFill>
                      <a:blip r:embed="rId17"/>
                      <a:stretch>
                        <a:fillRect/>
                      </a:stretch>
                    </p:blipFill>
                    <p:spPr>
                      <a:xfrm>
                        <a:off x="520700" y="1792254"/>
                        <a:ext cx="319087" cy="2540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71753858"/>
              </p:ext>
            </p:extLst>
          </p:nvPr>
        </p:nvGraphicFramePr>
        <p:xfrm>
          <a:off x="6539215" y="1792254"/>
          <a:ext cx="319087" cy="254000"/>
        </p:xfrm>
        <a:graphic>
          <a:graphicData uri="http://schemas.openxmlformats.org/presentationml/2006/ole">
            <mc:AlternateContent xmlns:mc="http://schemas.openxmlformats.org/markup-compatibility/2006">
              <mc:Choice xmlns:v="urn:schemas-microsoft-com:vml" Requires="v">
                <p:oleObj spid="_x0000_s1812861" name="Equation" r:id="rId18" imgW="190500" imgH="152400" progId="Equation.DSMT4">
                  <p:embed/>
                </p:oleObj>
              </mc:Choice>
              <mc:Fallback>
                <p:oleObj name="Equation" r:id="rId18" imgW="190500" imgH="152400" progId="Equation.DSMT4">
                  <p:embed/>
                  <p:pic>
                    <p:nvPicPr>
                      <p:cNvPr id="0" name=""/>
                      <p:cNvPicPr/>
                      <p:nvPr/>
                    </p:nvPicPr>
                    <p:blipFill>
                      <a:blip r:embed="rId17"/>
                      <a:stretch>
                        <a:fillRect/>
                      </a:stretch>
                    </p:blipFill>
                    <p:spPr>
                      <a:xfrm>
                        <a:off x="6539215" y="1792254"/>
                        <a:ext cx="319087" cy="254000"/>
                      </a:xfrm>
                      <a:prstGeom prst="rect">
                        <a:avLst/>
                      </a:prstGeom>
                    </p:spPr>
                  </p:pic>
                </p:oleObj>
              </mc:Fallback>
            </mc:AlternateContent>
          </a:graphicData>
        </a:graphic>
      </p:graphicFrame>
    </p:spTree>
    <p:extLst>
      <p:ext uri="{BB962C8B-B14F-4D97-AF65-F5344CB8AC3E}">
        <p14:creationId xmlns:p14="http://schemas.microsoft.com/office/powerpoint/2010/main" val="21728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par>
                                <p:cTn id="8" presetID="9"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9"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cTn>
                              </p:par>
                              <p:par>
                                <p:cTn id="37" presetID="9"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dissolve">
                                      <p:cBhvr>
                                        <p:cTn id="39" dur="500"/>
                                        <p:tgtEl>
                                          <p:spTgt spid="46"/>
                                        </p:tgtEl>
                                      </p:cBhvr>
                                    </p:animEffect>
                                  </p:childTnLst>
                                </p:cTn>
                              </p:par>
                              <p:par>
                                <p:cTn id="40" presetID="9"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dissolv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par>
                                <p:cTn id="48" presetID="9"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ssolve">
                                      <p:cBhvr>
                                        <p:cTn id="50" dur="500"/>
                                        <p:tgtEl>
                                          <p:spTgt spid="25"/>
                                        </p:tgtEl>
                                      </p:cBhvr>
                                    </p:animEffect>
                                  </p:childTnLst>
                                </p:cTn>
                              </p:par>
                              <p:par>
                                <p:cTn id="51" presetID="9"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dissolve">
                                      <p:cBhvr>
                                        <p:cTn id="53" dur="500"/>
                                        <p:tgtEl>
                                          <p:spTgt spid="5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dissolve">
                                      <p:cBhvr>
                                        <p:cTn id="56" dur="500"/>
                                        <p:tgtEl>
                                          <p:spTgt spid="47"/>
                                        </p:tgtEl>
                                      </p:cBhvr>
                                    </p:animEffect>
                                  </p:childTnLst>
                                </p:cTn>
                              </p:par>
                              <p:par>
                                <p:cTn id="57" presetID="9"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dissolve">
                                      <p:cBhvr>
                                        <p:cTn id="59" dur="500"/>
                                        <p:tgtEl>
                                          <p:spTgt spid="48"/>
                                        </p:tgtEl>
                                      </p:cBhvr>
                                    </p:animEffect>
                                  </p:childTnLst>
                                </p:cTn>
                              </p:par>
                              <p:par>
                                <p:cTn id="60" presetID="9"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dissolve">
                                      <p:cBhvr>
                                        <p:cTn id="6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10"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a:t>
            </a:r>
          </a:p>
        </p:txBody>
      </p:sp>
      <p:sp>
        <p:nvSpPr>
          <p:cNvPr id="2" name="TextBox 1"/>
          <p:cNvSpPr txBox="1"/>
          <p:nvPr/>
        </p:nvSpPr>
        <p:spPr>
          <a:xfrm>
            <a:off x="228600" y="647700"/>
            <a:ext cx="8637326" cy="2000548"/>
          </a:xfrm>
          <a:prstGeom prst="rect">
            <a:avLst/>
          </a:prstGeom>
          <a:noFill/>
        </p:spPr>
        <p:txBody>
          <a:bodyPr wrap="square" rtlCol="0">
            <a:spAutoFit/>
          </a:bodyPr>
          <a:lstStyle/>
          <a:p>
            <a:r>
              <a:rPr lang="en-US" sz="2400" dirty="0">
                <a:solidFill>
                  <a:srgbClr val="FF0000"/>
                </a:solidFill>
                <a:latin typeface="Apple Chancery"/>
                <a:cs typeface="Apple Chancery"/>
              </a:rPr>
              <a:t>Newton observed </a:t>
            </a:r>
            <a:r>
              <a:rPr lang="en-US" sz="2000" dirty="0">
                <a:latin typeface="Times New Roman"/>
                <a:cs typeface="Times New Roman"/>
              </a:rPr>
              <a:t>that there </a:t>
            </a:r>
            <a:r>
              <a:rPr lang="en-US" sz="2000" dirty="0">
                <a:solidFill>
                  <a:srgbClr val="0000FF"/>
                </a:solidFill>
                <a:latin typeface="Times New Roman"/>
                <a:cs typeface="Times New Roman"/>
              </a:rPr>
              <a:t>exists a force between</a:t>
            </a:r>
            <a:r>
              <a:rPr lang="en-US" sz="2000" dirty="0">
                <a:latin typeface="Times New Roman"/>
                <a:cs typeface="Times New Roman"/>
              </a:rPr>
              <a:t> any </a:t>
            </a:r>
            <a:r>
              <a:rPr lang="en-US" sz="2000" dirty="0">
                <a:solidFill>
                  <a:srgbClr val="0000FF"/>
                </a:solidFill>
                <a:latin typeface="Times New Roman"/>
                <a:cs typeface="Times New Roman"/>
              </a:rPr>
              <a:t>two masses </a:t>
            </a:r>
            <a:r>
              <a:rPr lang="en-US" sz="2000" dirty="0">
                <a:latin typeface="Times New Roman"/>
                <a:cs typeface="Times New Roman"/>
              </a:rPr>
              <a:t>that is </a:t>
            </a:r>
            <a:r>
              <a:rPr lang="en-US" sz="2000" dirty="0">
                <a:solidFill>
                  <a:srgbClr val="0000FF"/>
                </a:solidFill>
                <a:latin typeface="Times New Roman"/>
                <a:cs typeface="Times New Roman"/>
              </a:rPr>
              <a:t>proportional to </a:t>
            </a:r>
            <a:r>
              <a:rPr lang="en-US" sz="2000" dirty="0">
                <a:latin typeface="Times New Roman"/>
                <a:cs typeface="Times New Roman"/>
              </a:rPr>
              <a:t>the </a:t>
            </a:r>
            <a:r>
              <a:rPr lang="en-US" sz="2000" dirty="0">
                <a:solidFill>
                  <a:srgbClr val="0000FF"/>
                </a:solidFill>
                <a:latin typeface="Times New Roman"/>
                <a:cs typeface="Times New Roman"/>
              </a:rPr>
              <a:t>product of </a:t>
            </a:r>
            <a:r>
              <a:rPr lang="en-US" sz="2000" dirty="0">
                <a:latin typeface="Times New Roman"/>
                <a:cs typeface="Times New Roman"/>
              </a:rPr>
              <a:t>the </a:t>
            </a:r>
            <a:r>
              <a:rPr lang="en-US" sz="2000" dirty="0">
                <a:solidFill>
                  <a:srgbClr val="FF0000"/>
                </a:solidFill>
                <a:latin typeface="Times New Roman"/>
                <a:cs typeface="Times New Roman"/>
              </a:rPr>
              <a:t>masses</a:t>
            </a:r>
            <a:r>
              <a:rPr lang="en-US" sz="2000" dirty="0">
                <a:latin typeface="Times New Roman"/>
                <a:cs typeface="Times New Roman"/>
              </a:rPr>
              <a:t> and </a:t>
            </a:r>
            <a:r>
              <a:rPr lang="en-US" sz="2000" dirty="0">
                <a:solidFill>
                  <a:srgbClr val="FF0000"/>
                </a:solidFill>
                <a:latin typeface="Times New Roman"/>
                <a:cs typeface="Times New Roman"/>
              </a:rPr>
              <a:t>inversely proportional </a:t>
            </a:r>
            <a:r>
              <a:rPr lang="en-US" sz="2000" dirty="0">
                <a:latin typeface="Times New Roman"/>
                <a:cs typeface="Times New Roman"/>
              </a:rPr>
              <a:t>in some way to the </a:t>
            </a:r>
            <a:r>
              <a:rPr lang="en-US" sz="2000" dirty="0">
                <a:solidFill>
                  <a:srgbClr val="FF0000"/>
                </a:solidFill>
                <a:latin typeface="Times New Roman"/>
                <a:cs typeface="Times New Roman"/>
              </a:rPr>
              <a:t>distance between the </a:t>
            </a:r>
            <a:r>
              <a:rPr lang="en-US" sz="2000" i="1" dirty="0">
                <a:solidFill>
                  <a:srgbClr val="FF0000"/>
                </a:solidFill>
                <a:latin typeface="Times New Roman"/>
                <a:cs typeface="Times New Roman"/>
              </a:rPr>
              <a:t>center of masses </a:t>
            </a:r>
            <a:r>
              <a:rPr lang="en-US" sz="2000" dirty="0">
                <a:latin typeface="Times New Roman"/>
                <a:cs typeface="Times New Roman"/>
              </a:rPr>
              <a:t>of the bodies (he didn’t originally know if it was       or         or        or what).  The </a:t>
            </a:r>
            <a:r>
              <a:rPr lang="en-US" sz="2000" dirty="0">
                <a:solidFill>
                  <a:srgbClr val="0000FF"/>
                </a:solidFill>
                <a:latin typeface="Times New Roman"/>
                <a:cs typeface="Times New Roman"/>
              </a:rPr>
              <a:t>proportionality constant </a:t>
            </a:r>
            <a:r>
              <a:rPr lang="en-US" sz="2000" dirty="0">
                <a:latin typeface="Times New Roman"/>
                <a:cs typeface="Times New Roman"/>
              </a:rPr>
              <a:t>was/is called the universal gravitational constant </a:t>
            </a:r>
            <a:r>
              <a:rPr lang="en-US" sz="2000" i="1" dirty="0">
                <a:solidFill>
                  <a:srgbClr val="FF0000"/>
                </a:solidFill>
                <a:latin typeface="Times New Roman"/>
                <a:cs typeface="Times New Roman"/>
              </a:rPr>
              <a:t>G</a:t>
            </a:r>
            <a:r>
              <a:rPr lang="en-US" sz="2000" dirty="0">
                <a:latin typeface="Times New Roman"/>
                <a:cs typeface="Times New Roman"/>
              </a:rPr>
              <a:t>.  </a:t>
            </a:r>
            <a:r>
              <a:rPr lang="en-US" sz="2000" dirty="0">
                <a:solidFill>
                  <a:srgbClr val="0000FF"/>
                </a:solidFill>
                <a:latin typeface="Times New Roman"/>
                <a:cs typeface="Times New Roman"/>
              </a:rPr>
              <a:t>In </a:t>
            </a:r>
            <a:r>
              <a:rPr lang="en-US" sz="2000" i="1" dirty="0">
                <a:solidFill>
                  <a:srgbClr val="0000FF"/>
                </a:solidFill>
                <a:latin typeface="Times New Roman"/>
                <a:cs typeface="Times New Roman"/>
              </a:rPr>
              <a:t>polar-spherical </a:t>
            </a:r>
            <a:r>
              <a:rPr lang="en-US" sz="2000" dirty="0">
                <a:solidFill>
                  <a:srgbClr val="0000FF"/>
                </a:solidFill>
                <a:latin typeface="Times New Roman"/>
                <a:cs typeface="Times New Roman"/>
              </a:rPr>
              <a:t>notation</a:t>
            </a:r>
            <a:r>
              <a:rPr lang="en-US" sz="2000" dirty="0">
                <a:latin typeface="Times New Roman"/>
                <a:cs typeface="Times New Roman"/>
              </a:rPr>
              <a:t>, this </a:t>
            </a:r>
            <a:r>
              <a:rPr lang="en-US" sz="2000" dirty="0">
                <a:solidFill>
                  <a:srgbClr val="0000FF"/>
                </a:solidFill>
                <a:latin typeface="Times New Roman"/>
                <a:cs typeface="Times New Roman"/>
              </a:rPr>
              <a:t>attractive, radial force </a:t>
            </a:r>
            <a:r>
              <a:rPr lang="en-US" sz="2000" dirty="0">
                <a:latin typeface="Times New Roman"/>
                <a:cs typeface="Times New Roman"/>
              </a:rPr>
              <a:t>is denoted as:  </a:t>
            </a:r>
          </a:p>
        </p:txBody>
      </p:sp>
      <p:graphicFrame>
        <p:nvGraphicFramePr>
          <p:cNvPr id="49" name="Object 6"/>
          <p:cNvGraphicFramePr>
            <a:graphicFrameLocks noChangeAspect="1"/>
          </p:cNvGraphicFramePr>
          <p:nvPr>
            <p:extLst>
              <p:ext uri="{D42A27DB-BD31-4B8C-83A1-F6EECF244321}">
                <p14:modId xmlns:p14="http://schemas.microsoft.com/office/powerpoint/2010/main" val="1131790712"/>
              </p:ext>
            </p:extLst>
          </p:nvPr>
        </p:nvGraphicFramePr>
        <p:xfrm>
          <a:off x="1810278" y="1584325"/>
          <a:ext cx="380660" cy="488951"/>
        </p:xfrm>
        <a:graphic>
          <a:graphicData uri="http://schemas.openxmlformats.org/presentationml/2006/ole">
            <mc:AlternateContent xmlns:mc="http://schemas.openxmlformats.org/markup-compatibility/2006">
              <mc:Choice xmlns:v="urn:schemas-microsoft-com:vml" Requires="v">
                <p:oleObj spid="_x0000_s1813691" name="Equation" r:id="rId4" imgW="228600" imgH="292100" progId="Equation.DSMT4">
                  <p:embed/>
                </p:oleObj>
              </mc:Choice>
              <mc:Fallback>
                <p:oleObj name="Equation" r:id="rId4" imgW="228600" imgH="292100" progId="Equation.DSMT4">
                  <p:embed/>
                  <p:pic>
                    <p:nvPicPr>
                      <p:cNvPr id="0" name=""/>
                      <p:cNvPicPr>
                        <a:picLocks noChangeAspect="1" noChangeArrowheads="1"/>
                      </p:cNvPicPr>
                      <p:nvPr/>
                    </p:nvPicPr>
                    <p:blipFill>
                      <a:blip r:embed="rId5"/>
                      <a:srcRect/>
                      <a:stretch>
                        <a:fillRect/>
                      </a:stretch>
                    </p:blipFill>
                    <p:spPr bwMode="auto">
                      <a:xfrm>
                        <a:off x="1810278" y="1584325"/>
                        <a:ext cx="380660" cy="488951"/>
                      </a:xfrm>
                      <a:prstGeom prst="rect">
                        <a:avLst/>
                      </a:prstGeom>
                      <a:noFill/>
                      <a:ln>
                        <a:noFill/>
                      </a:ln>
                      <a:effectLst/>
                    </p:spPr>
                  </p:pic>
                </p:oleObj>
              </mc:Fallback>
            </mc:AlternateContent>
          </a:graphicData>
        </a:graphic>
      </p:graphicFrame>
      <p:graphicFrame>
        <p:nvGraphicFramePr>
          <p:cNvPr id="53" name="Object 6"/>
          <p:cNvGraphicFramePr>
            <a:graphicFrameLocks noChangeAspect="1"/>
          </p:cNvGraphicFramePr>
          <p:nvPr>
            <p:extLst>
              <p:ext uri="{D42A27DB-BD31-4B8C-83A1-F6EECF244321}">
                <p14:modId xmlns:p14="http://schemas.microsoft.com/office/powerpoint/2010/main" val="3981937435"/>
              </p:ext>
            </p:extLst>
          </p:nvPr>
        </p:nvGraphicFramePr>
        <p:xfrm>
          <a:off x="2492375" y="1563688"/>
          <a:ext cx="465138" cy="531812"/>
        </p:xfrm>
        <a:graphic>
          <a:graphicData uri="http://schemas.openxmlformats.org/presentationml/2006/ole">
            <mc:AlternateContent xmlns:mc="http://schemas.openxmlformats.org/markup-compatibility/2006">
              <mc:Choice xmlns:v="urn:schemas-microsoft-com:vml" Requires="v">
                <p:oleObj spid="_x0000_s1813692" name="Equation" r:id="rId6" imgW="279400" imgH="317500" progId="Equation.DSMT4">
                  <p:embed/>
                </p:oleObj>
              </mc:Choice>
              <mc:Fallback>
                <p:oleObj name="Equation" r:id="rId6" imgW="279400" imgH="317500" progId="Equation.DSMT4">
                  <p:embed/>
                  <p:pic>
                    <p:nvPicPr>
                      <p:cNvPr id="0" name=""/>
                      <p:cNvPicPr>
                        <a:picLocks noChangeAspect="1" noChangeArrowheads="1"/>
                      </p:cNvPicPr>
                      <p:nvPr/>
                    </p:nvPicPr>
                    <p:blipFill>
                      <a:blip r:embed="rId7"/>
                      <a:srcRect/>
                      <a:stretch>
                        <a:fillRect/>
                      </a:stretch>
                    </p:blipFill>
                    <p:spPr bwMode="auto">
                      <a:xfrm>
                        <a:off x="2492375" y="1563688"/>
                        <a:ext cx="465138" cy="531812"/>
                      </a:xfrm>
                      <a:prstGeom prst="rect">
                        <a:avLst/>
                      </a:prstGeom>
                      <a:noFill/>
                      <a:ln>
                        <a:noFill/>
                      </a:ln>
                      <a:effectLst/>
                    </p:spPr>
                  </p:pic>
                </p:oleObj>
              </mc:Fallback>
            </mc:AlternateContent>
          </a:graphicData>
        </a:graphic>
      </p:graphicFrame>
      <p:graphicFrame>
        <p:nvGraphicFramePr>
          <p:cNvPr id="54" name="Object 6"/>
          <p:cNvGraphicFramePr>
            <a:graphicFrameLocks noChangeAspect="1"/>
          </p:cNvGraphicFramePr>
          <p:nvPr>
            <p:extLst>
              <p:ext uri="{D42A27DB-BD31-4B8C-83A1-F6EECF244321}">
                <p14:modId xmlns:p14="http://schemas.microsoft.com/office/powerpoint/2010/main" val="4259327114"/>
              </p:ext>
            </p:extLst>
          </p:nvPr>
        </p:nvGraphicFramePr>
        <p:xfrm>
          <a:off x="3238500" y="1584325"/>
          <a:ext cx="465138" cy="531812"/>
        </p:xfrm>
        <a:graphic>
          <a:graphicData uri="http://schemas.openxmlformats.org/presentationml/2006/ole">
            <mc:AlternateContent xmlns:mc="http://schemas.openxmlformats.org/markup-compatibility/2006">
              <mc:Choice xmlns:v="urn:schemas-microsoft-com:vml" Requires="v">
                <p:oleObj spid="_x0000_s1813693" name="Equation" r:id="rId8" imgW="279400" imgH="317500" progId="Equation.DSMT4">
                  <p:embed/>
                </p:oleObj>
              </mc:Choice>
              <mc:Fallback>
                <p:oleObj name="Equation" r:id="rId8" imgW="279400" imgH="317500" progId="Equation.DSMT4">
                  <p:embed/>
                  <p:pic>
                    <p:nvPicPr>
                      <p:cNvPr id="0" name=""/>
                      <p:cNvPicPr>
                        <a:picLocks noChangeAspect="1" noChangeArrowheads="1"/>
                      </p:cNvPicPr>
                      <p:nvPr/>
                    </p:nvPicPr>
                    <p:blipFill>
                      <a:blip r:embed="rId9"/>
                      <a:srcRect/>
                      <a:stretch>
                        <a:fillRect/>
                      </a:stretch>
                    </p:blipFill>
                    <p:spPr bwMode="auto">
                      <a:xfrm>
                        <a:off x="3238500" y="1584325"/>
                        <a:ext cx="465138" cy="531812"/>
                      </a:xfrm>
                      <a:prstGeom prst="rect">
                        <a:avLst/>
                      </a:prstGeom>
                      <a:noFill/>
                      <a:ln>
                        <a:noFill/>
                      </a:ln>
                      <a:effectLst/>
                    </p:spPr>
                  </p:pic>
                </p:oleObj>
              </mc:Fallback>
            </mc:AlternateContent>
          </a:graphicData>
        </a:graphic>
      </p:graphicFrame>
      <p:graphicFrame>
        <p:nvGraphicFramePr>
          <p:cNvPr id="55" name="Object 6"/>
          <p:cNvGraphicFramePr>
            <a:graphicFrameLocks noChangeAspect="1"/>
          </p:cNvGraphicFramePr>
          <p:nvPr>
            <p:extLst>
              <p:ext uri="{D42A27DB-BD31-4B8C-83A1-F6EECF244321}">
                <p14:modId xmlns:p14="http://schemas.microsoft.com/office/powerpoint/2010/main" val="3074205900"/>
              </p:ext>
            </p:extLst>
          </p:nvPr>
        </p:nvGraphicFramePr>
        <p:xfrm>
          <a:off x="2809874" y="2648248"/>
          <a:ext cx="2481271" cy="815975"/>
        </p:xfrm>
        <a:graphic>
          <a:graphicData uri="http://schemas.openxmlformats.org/presentationml/2006/ole">
            <mc:AlternateContent xmlns:mc="http://schemas.openxmlformats.org/markup-compatibility/2006">
              <mc:Choice xmlns:v="urn:schemas-microsoft-com:vml" Requires="v">
                <p:oleObj spid="_x0000_s1813694" name="Equation" r:id="rId10" imgW="1206500" imgH="393700" progId="Equation.DSMT4">
                  <p:embed/>
                </p:oleObj>
              </mc:Choice>
              <mc:Fallback>
                <p:oleObj name="Equation" r:id="rId10" imgW="1206500" imgH="393700" progId="Equation.DSMT4">
                  <p:embed/>
                  <p:pic>
                    <p:nvPicPr>
                      <p:cNvPr id="0" name=""/>
                      <p:cNvPicPr>
                        <a:picLocks noChangeAspect="1" noChangeArrowheads="1"/>
                      </p:cNvPicPr>
                      <p:nvPr/>
                    </p:nvPicPr>
                    <p:blipFill>
                      <a:blip r:embed="rId11"/>
                      <a:srcRect/>
                      <a:stretch>
                        <a:fillRect/>
                      </a:stretch>
                    </p:blipFill>
                    <p:spPr bwMode="auto">
                      <a:xfrm>
                        <a:off x="2809874" y="2648248"/>
                        <a:ext cx="2481271" cy="815975"/>
                      </a:xfrm>
                      <a:prstGeom prst="rect">
                        <a:avLst/>
                      </a:prstGeom>
                      <a:noFill/>
                      <a:ln>
                        <a:noFill/>
                      </a:ln>
                      <a:effectLst/>
                    </p:spPr>
                  </p:pic>
                </p:oleObj>
              </mc:Fallback>
            </mc:AlternateContent>
          </a:graphicData>
        </a:graphic>
      </p:graphicFrame>
      <p:sp>
        <p:nvSpPr>
          <p:cNvPr id="56" name="TextBox 55"/>
          <p:cNvSpPr txBox="1"/>
          <p:nvPr/>
        </p:nvSpPr>
        <p:spPr>
          <a:xfrm>
            <a:off x="228600" y="3946823"/>
            <a:ext cx="8637326" cy="1384995"/>
          </a:xfrm>
          <a:prstGeom prst="rect">
            <a:avLst/>
          </a:prstGeom>
          <a:noFill/>
        </p:spPr>
        <p:txBody>
          <a:bodyPr wrap="square" rtlCol="0">
            <a:spAutoFit/>
          </a:bodyPr>
          <a:lstStyle/>
          <a:p>
            <a:r>
              <a:rPr lang="en-US" sz="2400" dirty="0">
                <a:solidFill>
                  <a:srgbClr val="FF0000"/>
                </a:solidFill>
                <a:latin typeface="Apple Chancery"/>
                <a:cs typeface="Apple Chancery"/>
              </a:rPr>
              <a:t>To determine </a:t>
            </a:r>
            <a:r>
              <a:rPr lang="en-US" sz="2000" dirty="0">
                <a:latin typeface="Times New Roman"/>
                <a:cs typeface="Times New Roman"/>
              </a:rPr>
              <a:t>the </a:t>
            </a:r>
            <a:r>
              <a:rPr lang="en-US" sz="2000" dirty="0">
                <a:solidFill>
                  <a:srgbClr val="0000FF"/>
                </a:solidFill>
                <a:latin typeface="Times New Roman"/>
                <a:cs typeface="Times New Roman"/>
              </a:rPr>
              <a:t>power </a:t>
            </a:r>
            <a:r>
              <a:rPr lang="en-US" sz="2000" i="1" dirty="0">
                <a:solidFill>
                  <a:srgbClr val="0000FF"/>
                </a:solidFill>
                <a:latin typeface="Times New Roman"/>
                <a:cs typeface="Times New Roman"/>
              </a:rPr>
              <a:t>n</a:t>
            </a:r>
            <a:r>
              <a:rPr lang="en-US" sz="2000" dirty="0">
                <a:latin typeface="Times New Roman"/>
                <a:cs typeface="Times New Roman"/>
              </a:rPr>
              <a:t>, he made another </a:t>
            </a:r>
            <a:r>
              <a:rPr lang="en-US" sz="2000" dirty="0">
                <a:solidFill>
                  <a:srgbClr val="0000FF"/>
                </a:solidFill>
                <a:latin typeface="Times New Roman"/>
                <a:cs typeface="Times New Roman"/>
              </a:rPr>
              <a:t>interesting observation</a:t>
            </a:r>
            <a:r>
              <a:rPr lang="en-US" sz="2000" dirty="0">
                <a:latin typeface="Times New Roman"/>
                <a:cs typeface="Times New Roman"/>
              </a:rPr>
              <a:t>.  The </a:t>
            </a:r>
            <a:r>
              <a:rPr lang="en-US" sz="2000" dirty="0">
                <a:solidFill>
                  <a:srgbClr val="0000FF"/>
                </a:solidFill>
                <a:latin typeface="Times New Roman"/>
                <a:cs typeface="Times New Roman"/>
              </a:rPr>
              <a:t>same force that accelerates an object like an apple </a:t>
            </a:r>
            <a:r>
              <a:rPr lang="en-US" sz="2000" dirty="0">
                <a:latin typeface="Times New Roman"/>
                <a:cs typeface="Times New Roman"/>
              </a:rPr>
              <a:t>close to the surface of the earth </a:t>
            </a:r>
            <a:r>
              <a:rPr lang="en-US" sz="2000" dirty="0">
                <a:solidFill>
                  <a:srgbClr val="0000FF"/>
                </a:solidFill>
                <a:latin typeface="Times New Roman"/>
                <a:cs typeface="Times New Roman"/>
              </a:rPr>
              <a:t>accelerates the moon </a:t>
            </a:r>
            <a:r>
              <a:rPr lang="en-US" sz="2000" dirty="0">
                <a:latin typeface="Times New Roman"/>
                <a:cs typeface="Times New Roman"/>
              </a:rPr>
              <a:t>in its path around the earth.  Taking that path to be circular, and noting that it takes 27.3 days for the moon to orbit the earth once, he wrote:</a:t>
            </a:r>
          </a:p>
        </p:txBody>
      </p:sp>
    </p:spTree>
    <p:extLst>
      <p:ext uri="{BB962C8B-B14F-4D97-AF65-F5344CB8AC3E}">
        <p14:creationId xmlns:p14="http://schemas.microsoft.com/office/powerpoint/2010/main" val="1240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228600"/>
            <a:ext cx="4165600" cy="389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152400" y="266700"/>
            <a:ext cx="5181600" cy="242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rgbClr val="FF0000"/>
                </a:solidFill>
                <a:latin typeface="Apple Chancery"/>
                <a:cs typeface="Apple Chancery"/>
              </a:rPr>
              <a:t>AP Example 7:  </a:t>
            </a:r>
            <a:r>
              <a:rPr lang="en-US" sz="2000" dirty="0">
                <a:latin typeface="Times New Roman"/>
                <a:cs typeface="Times New Roman"/>
              </a:rPr>
              <a:t>Two satellites of masses </a:t>
            </a:r>
            <a:r>
              <a:rPr lang="en-US" sz="2000" dirty="0">
                <a:solidFill>
                  <a:srgbClr val="FF0000"/>
                </a:solidFill>
                <a:latin typeface="Times New Roman"/>
                <a:cs typeface="Times New Roman"/>
              </a:rPr>
              <a:t>m</a:t>
            </a:r>
            <a:r>
              <a:rPr lang="en-US" sz="2000" dirty="0">
                <a:latin typeface="Times New Roman"/>
                <a:cs typeface="Times New Roman"/>
              </a:rPr>
              <a:t> and </a:t>
            </a:r>
            <a:r>
              <a:rPr lang="en-US" sz="2000" dirty="0">
                <a:solidFill>
                  <a:srgbClr val="FF0000"/>
                </a:solidFill>
                <a:latin typeface="Times New Roman"/>
                <a:cs typeface="Times New Roman"/>
              </a:rPr>
              <a:t>3m</a:t>
            </a:r>
            <a:r>
              <a:rPr lang="en-US" sz="2000" dirty="0">
                <a:latin typeface="Times New Roman"/>
                <a:cs typeface="Times New Roman"/>
              </a:rPr>
              <a:t>, respectively, are in the same </a:t>
            </a:r>
            <a:r>
              <a:rPr lang="en-US" sz="2000" dirty="0">
                <a:solidFill>
                  <a:srgbClr val="0000FF"/>
                </a:solidFill>
                <a:latin typeface="Times New Roman"/>
                <a:cs typeface="Times New Roman"/>
              </a:rPr>
              <a:t>circular orbit </a:t>
            </a:r>
            <a:r>
              <a:rPr lang="en-US" sz="2000" dirty="0">
                <a:latin typeface="Times New Roman"/>
                <a:cs typeface="Times New Roman"/>
              </a:rPr>
              <a:t>about the Earth's center, as shown in the diagram above. The Earth has mass </a:t>
            </a:r>
            <a:r>
              <a:rPr lang="en-US" sz="2000" i="1" dirty="0">
                <a:solidFill>
                  <a:srgbClr val="FF0000"/>
                </a:solidFill>
                <a:latin typeface="Times New Roman"/>
                <a:cs typeface="Times New Roman"/>
              </a:rPr>
              <a:t>M</a:t>
            </a:r>
            <a:r>
              <a:rPr lang="en-US" sz="2000" i="1" baseline="-25000" dirty="0">
                <a:solidFill>
                  <a:srgbClr val="FF0000"/>
                </a:solidFill>
                <a:latin typeface="Times New Roman"/>
                <a:cs typeface="Times New Roman"/>
              </a:rPr>
              <a:t>e</a:t>
            </a:r>
            <a:r>
              <a:rPr lang="en-US" sz="2000" i="1" dirty="0">
                <a:latin typeface="Times New Roman"/>
                <a:cs typeface="Times New Roman"/>
              </a:rPr>
              <a:t> </a:t>
            </a:r>
            <a:r>
              <a:rPr lang="en-US" sz="2000" dirty="0">
                <a:latin typeface="Times New Roman"/>
                <a:cs typeface="Times New Roman"/>
              </a:rPr>
              <a:t>and radius </a:t>
            </a:r>
            <a:r>
              <a:rPr lang="en-US" sz="2000" i="1" dirty="0">
                <a:solidFill>
                  <a:srgbClr val="FF0000"/>
                </a:solidFill>
                <a:latin typeface="Times New Roman"/>
                <a:cs typeface="Times New Roman"/>
              </a:rPr>
              <a:t>R</a:t>
            </a:r>
            <a:r>
              <a:rPr lang="en-US" sz="2000" i="1" baseline="-25000" dirty="0">
                <a:solidFill>
                  <a:srgbClr val="FF0000"/>
                </a:solidFill>
                <a:latin typeface="Times New Roman"/>
                <a:cs typeface="Times New Roman"/>
              </a:rPr>
              <a:t>e</a:t>
            </a:r>
            <a:r>
              <a:rPr lang="en-US" sz="2000" i="1" dirty="0">
                <a:latin typeface="Times New Roman"/>
                <a:cs typeface="Times New Roman"/>
              </a:rPr>
              <a:t>.   </a:t>
            </a:r>
            <a:r>
              <a:rPr lang="en-US" sz="2000" dirty="0">
                <a:latin typeface="Times New Roman"/>
                <a:cs typeface="Times New Roman"/>
              </a:rPr>
              <a:t>In this orbit, which has a radius of </a:t>
            </a:r>
            <a:r>
              <a:rPr lang="en-US" sz="2000" i="1" dirty="0">
                <a:solidFill>
                  <a:srgbClr val="FF0000"/>
                </a:solidFill>
                <a:latin typeface="Times New Roman"/>
                <a:cs typeface="Times New Roman"/>
              </a:rPr>
              <a:t>2R</a:t>
            </a:r>
            <a:r>
              <a:rPr lang="en-US" sz="2000" i="1" baseline="-25000" dirty="0">
                <a:solidFill>
                  <a:srgbClr val="FF0000"/>
                </a:solidFill>
                <a:latin typeface="Times New Roman"/>
                <a:cs typeface="Times New Roman"/>
              </a:rPr>
              <a:t>e</a:t>
            </a:r>
            <a:r>
              <a:rPr lang="en-US" sz="2000" i="1" dirty="0">
                <a:latin typeface="Times New Roman"/>
                <a:cs typeface="Times New Roman"/>
              </a:rPr>
              <a:t>, </a:t>
            </a:r>
            <a:r>
              <a:rPr lang="en-US" sz="2000" dirty="0">
                <a:latin typeface="Times New Roman"/>
                <a:cs typeface="Times New Roman"/>
              </a:rPr>
              <a:t>the </a:t>
            </a:r>
            <a:r>
              <a:rPr lang="en-US" sz="2000" dirty="0">
                <a:solidFill>
                  <a:srgbClr val="0000FF"/>
                </a:solidFill>
                <a:latin typeface="Times New Roman"/>
                <a:cs typeface="Times New Roman"/>
              </a:rPr>
              <a:t>satellites</a:t>
            </a:r>
            <a:r>
              <a:rPr lang="en-US" sz="2000" dirty="0">
                <a:latin typeface="Times New Roman"/>
                <a:cs typeface="Times New Roman"/>
              </a:rPr>
              <a:t> initially </a:t>
            </a:r>
            <a:r>
              <a:rPr lang="en-US" sz="2000" dirty="0">
                <a:solidFill>
                  <a:srgbClr val="0000FF"/>
                </a:solidFill>
                <a:latin typeface="Times New Roman"/>
                <a:cs typeface="Times New Roman"/>
              </a:rPr>
              <a:t>move with the same orbital speed </a:t>
            </a:r>
            <a:r>
              <a:rPr lang="en-US" sz="2000" dirty="0" err="1">
                <a:solidFill>
                  <a:srgbClr val="FF0000"/>
                </a:solidFill>
                <a:latin typeface="Times New Roman"/>
                <a:cs typeface="Times New Roman"/>
              </a:rPr>
              <a:t>v</a:t>
            </a:r>
            <a:r>
              <a:rPr lang="en-US" sz="2000" baseline="-25000" dirty="0" err="1">
                <a:solidFill>
                  <a:srgbClr val="FF0000"/>
                </a:solidFill>
                <a:latin typeface="Times New Roman"/>
                <a:cs typeface="Times New Roman"/>
              </a:rPr>
              <a:t>o</a:t>
            </a:r>
            <a:r>
              <a:rPr lang="en-US" sz="2000" dirty="0">
                <a:latin typeface="Times New Roman"/>
                <a:cs typeface="Times New Roman"/>
              </a:rPr>
              <a:t> but in </a:t>
            </a:r>
            <a:r>
              <a:rPr lang="en-US" sz="2000" dirty="0">
                <a:solidFill>
                  <a:srgbClr val="0000FF"/>
                </a:solidFill>
                <a:latin typeface="Times New Roman"/>
                <a:cs typeface="Times New Roman"/>
              </a:rPr>
              <a:t>opposite directions</a:t>
            </a:r>
            <a:r>
              <a:rPr lang="en-US" sz="2000" dirty="0">
                <a:latin typeface="Times New Roman"/>
                <a:cs typeface="Times New Roman"/>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1002458559"/>
              </p:ext>
            </p:extLst>
          </p:nvPr>
        </p:nvGraphicFramePr>
        <p:xfrm>
          <a:off x="1663700" y="3683000"/>
          <a:ext cx="2982913" cy="2003425"/>
        </p:xfrm>
        <a:graphic>
          <a:graphicData uri="http://schemas.openxmlformats.org/presentationml/2006/ole">
            <mc:AlternateContent xmlns:mc="http://schemas.openxmlformats.org/markup-compatibility/2006">
              <mc:Choice xmlns:v="urn:schemas-microsoft-com:vml" Requires="v">
                <p:oleObj spid="_x0000_s1839140" name="Equation" r:id="rId5" imgW="1739900" imgH="1168400" progId="Equation.DSMT4">
                  <p:embed/>
                </p:oleObj>
              </mc:Choice>
              <mc:Fallback>
                <p:oleObj name="Equation" r:id="rId5" imgW="1739900" imgH="1168400" progId="Equation.DSMT4">
                  <p:embed/>
                  <p:pic>
                    <p:nvPicPr>
                      <p:cNvPr id="0" name=""/>
                      <p:cNvPicPr/>
                      <p:nvPr/>
                    </p:nvPicPr>
                    <p:blipFill>
                      <a:blip r:embed="rId6"/>
                      <a:stretch>
                        <a:fillRect/>
                      </a:stretch>
                    </p:blipFill>
                    <p:spPr>
                      <a:xfrm>
                        <a:off x="1663700" y="3683000"/>
                        <a:ext cx="2982913" cy="2003425"/>
                      </a:xfrm>
                      <a:prstGeom prst="rect">
                        <a:avLst/>
                      </a:prstGeom>
                    </p:spPr>
                  </p:pic>
                </p:oleObj>
              </mc:Fallback>
            </mc:AlternateContent>
          </a:graphicData>
        </a:graphic>
      </p:graphicFrame>
      <p:cxnSp>
        <p:nvCxnSpPr>
          <p:cNvPr id="8" name="Straight Connector 7"/>
          <p:cNvCxnSpPr/>
          <p:nvPr/>
        </p:nvCxnSpPr>
        <p:spPr>
          <a:xfrm flipV="1">
            <a:off x="2959380" y="4107204"/>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594380" y="4305300"/>
            <a:ext cx="207842"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a:spLocks noChangeArrowheads="1"/>
          </p:cNvSpPr>
          <p:nvPr/>
        </p:nvSpPr>
        <p:spPr bwMode="auto">
          <a:xfrm>
            <a:off x="152400" y="2692400"/>
            <a:ext cx="518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a.) Derive </a:t>
            </a:r>
            <a:r>
              <a:rPr lang="en-US" sz="2000" dirty="0">
                <a:latin typeface="Times New Roman"/>
                <a:cs typeface="Times New Roman"/>
              </a:rPr>
              <a:t>an expression for the orbital speed </a:t>
            </a:r>
            <a:r>
              <a:rPr lang="en-US" sz="2000" dirty="0" err="1">
                <a:latin typeface="Times New Roman"/>
                <a:cs typeface="Times New Roman"/>
              </a:rPr>
              <a:t>v</a:t>
            </a:r>
            <a:r>
              <a:rPr lang="en-US" sz="2000" baseline="-25000" dirty="0" err="1">
                <a:latin typeface="Times New Roman"/>
                <a:cs typeface="Times New Roman"/>
              </a:rPr>
              <a:t>o</a:t>
            </a:r>
            <a:r>
              <a:rPr lang="en-US" sz="2000" dirty="0">
                <a:latin typeface="Times New Roman"/>
                <a:cs typeface="Times New Roman"/>
              </a:rPr>
              <a:t> of the satellites in terms of </a:t>
            </a:r>
            <a:r>
              <a:rPr lang="en-US" sz="2000" dirty="0">
                <a:solidFill>
                  <a:srgbClr val="FF0000"/>
                </a:solidFill>
                <a:latin typeface="Times New Roman"/>
                <a:cs typeface="Times New Roman"/>
              </a:rPr>
              <a:t>G, </a:t>
            </a:r>
            <a:r>
              <a:rPr lang="en-US" sz="2000" i="1" dirty="0">
                <a:solidFill>
                  <a:srgbClr val="FF0000"/>
                </a:solidFill>
                <a:latin typeface="Times New Roman"/>
                <a:cs typeface="Times New Roman"/>
              </a:rPr>
              <a:t>M</a:t>
            </a:r>
            <a:r>
              <a:rPr lang="en-US" sz="2000" i="1" baseline="-25000" dirty="0">
                <a:solidFill>
                  <a:srgbClr val="FF0000"/>
                </a:solidFill>
                <a:latin typeface="Times New Roman"/>
                <a:cs typeface="Times New Roman"/>
              </a:rPr>
              <a:t>e</a:t>
            </a:r>
            <a:r>
              <a:rPr lang="en-US" sz="2000" i="1" dirty="0">
                <a:solidFill>
                  <a:srgbClr val="FF0000"/>
                </a:solidFill>
                <a:latin typeface="Times New Roman"/>
                <a:cs typeface="Times New Roman"/>
              </a:rPr>
              <a:t>, </a:t>
            </a:r>
            <a:r>
              <a:rPr lang="en-US" sz="2000" dirty="0">
                <a:latin typeface="Times New Roman"/>
                <a:cs typeface="Times New Roman"/>
              </a:rPr>
              <a:t>and</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R</a:t>
            </a:r>
            <a:r>
              <a:rPr lang="en-US" sz="2000" i="1" baseline="-25000" dirty="0">
                <a:solidFill>
                  <a:srgbClr val="FF0000"/>
                </a:solidFill>
                <a:latin typeface="Times New Roman"/>
                <a:cs typeface="Times New Roman"/>
              </a:rPr>
              <a:t>e</a:t>
            </a:r>
            <a:r>
              <a:rPr lang="en-US" sz="2000" i="1" dirty="0">
                <a:latin typeface="Times New Roman"/>
                <a:cs typeface="Times New Roman"/>
              </a:rPr>
              <a:t>.</a:t>
            </a:r>
            <a:endParaRPr lang="en-US" sz="2000" dirty="0">
              <a:latin typeface="Times New Roman"/>
              <a:cs typeface="Times New Roman"/>
            </a:endParaRPr>
          </a:p>
        </p:txBody>
      </p:sp>
      <p:sp>
        <p:nvSpPr>
          <p:cNvPr id="10"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1"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29.)</a:t>
            </a:r>
          </a:p>
        </p:txBody>
      </p:sp>
    </p:spTree>
    <p:extLst>
      <p:ext uri="{BB962C8B-B14F-4D97-AF65-F5344CB8AC3E}">
        <p14:creationId xmlns:p14="http://schemas.microsoft.com/office/powerpoint/2010/main" val="26847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228600"/>
            <a:ext cx="4165600" cy="389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54000" y="381000"/>
            <a:ext cx="4724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b.)  Assume </a:t>
            </a:r>
            <a:r>
              <a:rPr lang="en-US" sz="2000" dirty="0">
                <a:latin typeface="Times New Roman"/>
                <a:cs typeface="Times New Roman"/>
              </a:rPr>
              <a:t>that the </a:t>
            </a:r>
            <a:r>
              <a:rPr lang="en-US" sz="2000" dirty="0">
                <a:solidFill>
                  <a:srgbClr val="0000FF"/>
                </a:solidFill>
                <a:latin typeface="Times New Roman"/>
                <a:cs typeface="Times New Roman"/>
              </a:rPr>
              <a:t>satellites collide </a:t>
            </a:r>
            <a:r>
              <a:rPr lang="en-US" sz="2000" dirty="0">
                <a:latin typeface="Times New Roman"/>
                <a:cs typeface="Times New Roman"/>
              </a:rPr>
              <a:t>head‑on and </a:t>
            </a:r>
            <a:r>
              <a:rPr lang="en-US" sz="2000" dirty="0">
                <a:solidFill>
                  <a:srgbClr val="0000FF"/>
                </a:solidFill>
                <a:latin typeface="Times New Roman"/>
                <a:cs typeface="Times New Roman"/>
              </a:rPr>
              <a:t>stick together</a:t>
            </a:r>
            <a:r>
              <a:rPr lang="en-US" sz="2000" dirty="0">
                <a:latin typeface="Times New Roman"/>
                <a:cs typeface="Times New Roman"/>
              </a:rPr>
              <a:t>. In </a:t>
            </a:r>
            <a:r>
              <a:rPr lang="en-US" sz="2000" dirty="0">
                <a:solidFill>
                  <a:srgbClr val="0000FF"/>
                </a:solidFill>
                <a:latin typeface="Times New Roman"/>
                <a:cs typeface="Times New Roman"/>
              </a:rPr>
              <a:t>terms of </a:t>
            </a:r>
            <a:r>
              <a:rPr lang="en-US" sz="2000" dirty="0" err="1">
                <a:solidFill>
                  <a:srgbClr val="FF0000"/>
                </a:solidFill>
                <a:latin typeface="Times New Roman"/>
                <a:cs typeface="Times New Roman"/>
              </a:rPr>
              <a:t>v</a:t>
            </a:r>
            <a:r>
              <a:rPr lang="en-US" sz="2000" baseline="-25000" dirty="0" err="1">
                <a:solidFill>
                  <a:srgbClr val="FF0000"/>
                </a:solidFill>
                <a:latin typeface="Times New Roman"/>
                <a:cs typeface="Times New Roman"/>
              </a:rPr>
              <a:t>o</a:t>
            </a:r>
            <a:r>
              <a:rPr lang="en-US" sz="2000" baseline="-25000" dirty="0">
                <a:solidFill>
                  <a:srgbClr val="FF0000"/>
                </a:solidFill>
                <a:latin typeface="Times New Roman"/>
                <a:cs typeface="Times New Roman"/>
              </a:rPr>
              <a:t>,</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determine</a:t>
            </a:r>
            <a:r>
              <a:rPr lang="en-US" sz="2000" dirty="0">
                <a:latin typeface="Times New Roman"/>
                <a:cs typeface="Times New Roman"/>
              </a:rPr>
              <a:t> the speed </a:t>
            </a:r>
            <a:r>
              <a:rPr lang="en-US" sz="2000" dirty="0">
                <a:solidFill>
                  <a:srgbClr val="FF0000"/>
                </a:solidFill>
                <a:latin typeface="Times New Roman"/>
                <a:cs typeface="Times New Roman"/>
              </a:rPr>
              <a:t>v</a:t>
            </a:r>
            <a:r>
              <a:rPr lang="en-US" sz="2000" dirty="0">
                <a:latin typeface="Times New Roman"/>
                <a:cs typeface="Times New Roman"/>
              </a:rPr>
              <a:t> of the combination </a:t>
            </a:r>
            <a:r>
              <a:rPr lang="en-US" sz="2000" dirty="0">
                <a:solidFill>
                  <a:srgbClr val="0000FF"/>
                </a:solidFill>
                <a:latin typeface="Times New Roman"/>
                <a:cs typeface="Times New Roman"/>
              </a:rPr>
              <a:t>immediately after the collision</a:t>
            </a:r>
            <a:r>
              <a:rPr lang="en-US" sz="2000" dirty="0">
                <a:latin typeface="Times New Roman"/>
                <a:cs typeface="Times New Roman"/>
              </a:rPr>
              <a:t>.</a:t>
            </a:r>
          </a:p>
        </p:txBody>
      </p:sp>
      <p:sp>
        <p:nvSpPr>
          <p:cNvPr id="2" name="TextBox 1"/>
          <p:cNvSpPr txBox="1"/>
          <p:nvPr/>
        </p:nvSpPr>
        <p:spPr>
          <a:xfrm>
            <a:off x="513213" y="1676400"/>
            <a:ext cx="4465187" cy="3170099"/>
          </a:xfrm>
          <a:prstGeom prst="rect">
            <a:avLst/>
          </a:prstGeom>
          <a:noFill/>
        </p:spPr>
        <p:txBody>
          <a:bodyPr wrap="square" rtlCol="0">
            <a:spAutoFit/>
          </a:bodyPr>
          <a:lstStyle/>
          <a:p>
            <a:r>
              <a:rPr lang="en-US" sz="2000" dirty="0">
                <a:solidFill>
                  <a:srgbClr val="FF0000"/>
                </a:solidFill>
                <a:latin typeface="Apple Chancery"/>
                <a:cs typeface="Apple Chancery"/>
              </a:rPr>
              <a:t>You should </a:t>
            </a:r>
            <a:r>
              <a:rPr lang="en-US" sz="2000" dirty="0">
                <a:latin typeface="Times New Roman"/>
                <a:cs typeface="Times New Roman"/>
              </a:rPr>
              <a:t>be able to use either </a:t>
            </a:r>
            <a:r>
              <a:rPr lang="en-US" sz="2000" i="1" dirty="0">
                <a:solidFill>
                  <a:srgbClr val="0000FF"/>
                </a:solidFill>
                <a:latin typeface="Times New Roman"/>
                <a:cs typeface="Times New Roman"/>
              </a:rPr>
              <a:t>conservation of momentum </a:t>
            </a:r>
            <a:r>
              <a:rPr lang="en-US" sz="2000" dirty="0">
                <a:latin typeface="Times New Roman"/>
                <a:cs typeface="Times New Roman"/>
              </a:rPr>
              <a:t>(no external impulses acting) or </a:t>
            </a:r>
            <a:r>
              <a:rPr lang="en-US" sz="2000" i="1" dirty="0">
                <a:solidFill>
                  <a:srgbClr val="0000FF"/>
                </a:solidFill>
                <a:latin typeface="Times New Roman"/>
                <a:cs typeface="Times New Roman"/>
              </a:rPr>
              <a:t>conservation of angular momentum </a:t>
            </a:r>
            <a:r>
              <a:rPr lang="en-US" sz="2000" dirty="0">
                <a:latin typeface="Times New Roman"/>
                <a:cs typeface="Times New Roman"/>
              </a:rPr>
              <a:t>(no external torque-related impulses).  </a:t>
            </a:r>
            <a:r>
              <a:rPr lang="en-US" sz="2000" dirty="0">
                <a:solidFill>
                  <a:srgbClr val="008000"/>
                </a:solidFill>
                <a:latin typeface="Times New Roman"/>
                <a:cs typeface="Times New Roman"/>
              </a:rPr>
              <a:t>We’ll start with</a:t>
            </a:r>
            <a:r>
              <a:rPr lang="en-US" sz="2000" dirty="0">
                <a:latin typeface="Times New Roman"/>
                <a:cs typeface="Times New Roman"/>
              </a:rPr>
              <a:t> </a:t>
            </a:r>
            <a:r>
              <a:rPr lang="en-US" sz="2000" i="1" dirty="0">
                <a:solidFill>
                  <a:srgbClr val="0000FF"/>
                </a:solidFill>
                <a:latin typeface="Times New Roman"/>
                <a:cs typeface="Times New Roman"/>
              </a:rPr>
              <a:t>conservation of angular momentum</a:t>
            </a:r>
            <a:r>
              <a:rPr lang="en-US" sz="2000" dirty="0">
                <a:latin typeface="Times New Roman"/>
                <a:cs typeface="Times New Roman"/>
              </a:rPr>
              <a:t>, and because these are both </a:t>
            </a:r>
            <a:r>
              <a:rPr lang="en-US" sz="2000" i="1" dirty="0">
                <a:solidFill>
                  <a:srgbClr val="FF0000"/>
                </a:solidFill>
                <a:latin typeface="Times New Roman"/>
                <a:cs typeface="Times New Roman"/>
              </a:rPr>
              <a:t>point masses </a:t>
            </a:r>
            <a:r>
              <a:rPr lang="en-US" sz="2000" dirty="0">
                <a:latin typeface="Times New Roman"/>
                <a:cs typeface="Times New Roman"/>
              </a:rPr>
              <a:t>(and to be a little exotic), we’ll calculate the </a:t>
            </a:r>
            <a:r>
              <a:rPr lang="en-US" sz="2000" i="1" dirty="0">
                <a:solidFill>
                  <a:srgbClr val="FF0000"/>
                </a:solidFill>
                <a:latin typeface="Times New Roman"/>
                <a:cs typeface="Times New Roman"/>
              </a:rPr>
              <a:t>angular momentum </a:t>
            </a:r>
            <a:r>
              <a:rPr lang="en-US" sz="2000" dirty="0">
                <a:latin typeface="Times New Roman"/>
                <a:cs typeface="Times New Roman"/>
              </a:rPr>
              <a:t>using both      and the cross product       :</a:t>
            </a:r>
          </a:p>
        </p:txBody>
      </p:sp>
      <p:graphicFrame>
        <p:nvGraphicFramePr>
          <p:cNvPr id="8" name="Object 7"/>
          <p:cNvGraphicFramePr>
            <a:graphicFrameLocks noChangeAspect="1"/>
          </p:cNvGraphicFramePr>
          <p:nvPr>
            <p:extLst>
              <p:ext uri="{D42A27DB-BD31-4B8C-83A1-F6EECF244321}">
                <p14:modId xmlns:p14="http://schemas.microsoft.com/office/powerpoint/2010/main" val="3390370830"/>
              </p:ext>
            </p:extLst>
          </p:nvPr>
        </p:nvGraphicFramePr>
        <p:xfrm>
          <a:off x="3740150" y="4194690"/>
          <a:ext cx="349250" cy="284162"/>
        </p:xfrm>
        <a:graphic>
          <a:graphicData uri="http://schemas.openxmlformats.org/presentationml/2006/ole">
            <mc:AlternateContent xmlns:mc="http://schemas.openxmlformats.org/markup-compatibility/2006">
              <mc:Choice xmlns:v="urn:schemas-microsoft-com:vml" Requires="v">
                <p:oleObj spid="_x0000_s1860696" name="Equation" r:id="rId5" imgW="203200" imgH="165100" progId="Equation.DSMT4">
                  <p:embed/>
                </p:oleObj>
              </mc:Choice>
              <mc:Fallback>
                <p:oleObj name="Equation" r:id="rId5" imgW="203200" imgH="165100" progId="Equation.DSMT4">
                  <p:embed/>
                  <p:pic>
                    <p:nvPicPr>
                      <p:cNvPr id="0" name=""/>
                      <p:cNvPicPr/>
                      <p:nvPr/>
                    </p:nvPicPr>
                    <p:blipFill>
                      <a:blip r:embed="rId6"/>
                      <a:stretch>
                        <a:fillRect/>
                      </a:stretch>
                    </p:blipFill>
                    <p:spPr>
                      <a:xfrm>
                        <a:off x="3740150" y="4194690"/>
                        <a:ext cx="349250" cy="2841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98380643"/>
              </p:ext>
            </p:extLst>
          </p:nvPr>
        </p:nvGraphicFramePr>
        <p:xfrm>
          <a:off x="1989138" y="4495662"/>
          <a:ext cx="436562" cy="350837"/>
        </p:xfrm>
        <a:graphic>
          <a:graphicData uri="http://schemas.openxmlformats.org/presentationml/2006/ole">
            <mc:AlternateContent xmlns:mc="http://schemas.openxmlformats.org/markup-compatibility/2006">
              <mc:Choice xmlns:v="urn:schemas-microsoft-com:vml" Requires="v">
                <p:oleObj spid="_x0000_s1860697" name="Equation" r:id="rId7" imgW="254000" imgH="203200" progId="Equation.DSMT4">
                  <p:embed/>
                </p:oleObj>
              </mc:Choice>
              <mc:Fallback>
                <p:oleObj name="Equation" r:id="rId7" imgW="254000" imgH="203200" progId="Equation.DSMT4">
                  <p:embed/>
                  <p:pic>
                    <p:nvPicPr>
                      <p:cNvPr id="0" name=""/>
                      <p:cNvPicPr/>
                      <p:nvPr/>
                    </p:nvPicPr>
                    <p:blipFill>
                      <a:blip r:embed="rId8"/>
                      <a:stretch>
                        <a:fillRect/>
                      </a:stretch>
                    </p:blipFill>
                    <p:spPr>
                      <a:xfrm>
                        <a:off x="1989138" y="4495662"/>
                        <a:ext cx="436562" cy="3508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09256973"/>
              </p:ext>
            </p:extLst>
          </p:nvPr>
        </p:nvGraphicFramePr>
        <p:xfrm>
          <a:off x="2425700" y="5064125"/>
          <a:ext cx="1720850" cy="892175"/>
        </p:xfrm>
        <a:graphic>
          <a:graphicData uri="http://schemas.openxmlformats.org/presentationml/2006/ole">
            <mc:AlternateContent xmlns:mc="http://schemas.openxmlformats.org/markup-compatibility/2006">
              <mc:Choice xmlns:v="urn:schemas-microsoft-com:vml" Requires="v">
                <p:oleObj spid="_x0000_s1860698" name="Equation" r:id="rId9" imgW="1003300" imgH="520700" progId="Equation.DSMT4">
                  <p:embed/>
                </p:oleObj>
              </mc:Choice>
              <mc:Fallback>
                <p:oleObj name="Equation" r:id="rId9" imgW="1003300" imgH="520700" progId="Equation.DSMT4">
                  <p:embed/>
                  <p:pic>
                    <p:nvPicPr>
                      <p:cNvPr id="0" name=""/>
                      <p:cNvPicPr/>
                      <p:nvPr/>
                    </p:nvPicPr>
                    <p:blipFill>
                      <a:blip r:embed="rId10"/>
                      <a:stretch>
                        <a:fillRect/>
                      </a:stretch>
                    </p:blipFill>
                    <p:spPr>
                      <a:xfrm>
                        <a:off x="2425700" y="5064125"/>
                        <a:ext cx="1720850" cy="892175"/>
                      </a:xfrm>
                      <a:prstGeom prst="rect">
                        <a:avLst/>
                      </a:prstGeom>
                    </p:spPr>
                  </p:pic>
                </p:oleObj>
              </mc:Fallback>
            </mc:AlternateContent>
          </a:graphicData>
        </a:graphic>
      </p:graphicFrame>
      <p:sp>
        <p:nvSpPr>
          <p:cNvPr id="11" name="TextBox 10"/>
          <p:cNvSpPr txBox="1"/>
          <p:nvPr/>
        </p:nvSpPr>
        <p:spPr>
          <a:xfrm>
            <a:off x="792613" y="4869448"/>
            <a:ext cx="4465187" cy="400110"/>
          </a:xfrm>
          <a:prstGeom prst="rect">
            <a:avLst/>
          </a:prstGeom>
          <a:noFill/>
        </p:spPr>
        <p:txBody>
          <a:bodyPr wrap="square" rtlCol="0">
            <a:spAutoFit/>
          </a:bodyPr>
          <a:lstStyle/>
          <a:p>
            <a:r>
              <a:rPr lang="en-US" sz="2000" dirty="0">
                <a:solidFill>
                  <a:srgbClr val="FF0000"/>
                </a:solidFill>
                <a:latin typeface="Apple Chancery"/>
                <a:cs typeface="Apple Chancery"/>
              </a:rPr>
              <a:t>Noting that:</a:t>
            </a:r>
            <a:endParaRPr lang="en-US" sz="2000" dirty="0">
              <a:latin typeface="Times New Roman"/>
              <a:cs typeface="Times New Roman"/>
            </a:endParaRPr>
          </a:p>
        </p:txBody>
      </p:sp>
      <p:sp>
        <p:nvSpPr>
          <p:cNvPr id="12"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3"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30.)</a:t>
            </a:r>
          </a:p>
        </p:txBody>
      </p:sp>
    </p:spTree>
    <p:extLst>
      <p:ext uri="{BB962C8B-B14F-4D97-AF65-F5344CB8AC3E}">
        <p14:creationId xmlns:p14="http://schemas.microsoft.com/office/powerpoint/2010/main" val="296243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228600"/>
            <a:ext cx="2298700" cy="2151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1570549007"/>
              </p:ext>
            </p:extLst>
          </p:nvPr>
        </p:nvGraphicFramePr>
        <p:xfrm>
          <a:off x="684213" y="958850"/>
          <a:ext cx="7378700" cy="4767263"/>
        </p:xfrm>
        <a:graphic>
          <a:graphicData uri="http://schemas.openxmlformats.org/presentationml/2006/ole">
            <mc:AlternateContent xmlns:mc="http://schemas.openxmlformats.org/markup-compatibility/2006">
              <mc:Choice xmlns:v="urn:schemas-microsoft-com:vml" Requires="v">
                <p:oleObj spid="_x0000_s1862736" name="Equation" r:id="rId5" imgW="4305300" imgH="2781300" progId="Equation.DSMT4">
                  <p:embed/>
                </p:oleObj>
              </mc:Choice>
              <mc:Fallback>
                <p:oleObj name="Equation" r:id="rId5" imgW="4305300" imgH="2781300" progId="Equation.DSMT4">
                  <p:embed/>
                  <p:pic>
                    <p:nvPicPr>
                      <p:cNvPr id="0" name=""/>
                      <p:cNvPicPr/>
                      <p:nvPr/>
                    </p:nvPicPr>
                    <p:blipFill>
                      <a:blip r:embed="rId6"/>
                      <a:stretch>
                        <a:fillRect/>
                      </a:stretch>
                    </p:blipFill>
                    <p:spPr>
                      <a:xfrm>
                        <a:off x="684213" y="958850"/>
                        <a:ext cx="7378700" cy="4767263"/>
                      </a:xfrm>
                      <a:prstGeom prst="rect">
                        <a:avLst/>
                      </a:prstGeom>
                    </p:spPr>
                  </p:pic>
                </p:oleObj>
              </mc:Fallback>
            </mc:AlternateContent>
          </a:graphicData>
        </a:graphic>
      </p:graphicFrame>
      <p:sp>
        <p:nvSpPr>
          <p:cNvPr id="10" name="TextBox 9"/>
          <p:cNvSpPr txBox="1"/>
          <p:nvPr/>
        </p:nvSpPr>
        <p:spPr>
          <a:xfrm>
            <a:off x="259213" y="368300"/>
            <a:ext cx="4465187" cy="400110"/>
          </a:xfrm>
          <a:prstGeom prst="rect">
            <a:avLst/>
          </a:prstGeom>
          <a:noFill/>
        </p:spPr>
        <p:txBody>
          <a:bodyPr wrap="square" rtlCol="0">
            <a:spAutoFit/>
          </a:bodyPr>
          <a:lstStyle/>
          <a:p>
            <a:r>
              <a:rPr lang="en-US" sz="2000" dirty="0">
                <a:solidFill>
                  <a:srgbClr val="FF0000"/>
                </a:solidFill>
                <a:latin typeface="Apple Chancery"/>
                <a:cs typeface="Apple Chancery"/>
              </a:rPr>
              <a:t>We can write:</a:t>
            </a:r>
            <a:endParaRPr lang="en-US" sz="2000" dirty="0">
              <a:latin typeface="Times New Roman"/>
              <a:cs typeface="Times New Roman"/>
            </a:endParaRPr>
          </a:p>
        </p:txBody>
      </p:sp>
      <p:cxnSp>
        <p:nvCxnSpPr>
          <p:cNvPr id="11" name="Straight Connector 10"/>
          <p:cNvCxnSpPr/>
          <p:nvPr/>
        </p:nvCxnSpPr>
        <p:spPr>
          <a:xfrm flipV="1">
            <a:off x="2562225" y="3218776"/>
            <a:ext cx="42156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242544" y="2969880"/>
            <a:ext cx="103781" cy="17269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351444" y="4361776"/>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454525" y="4361776"/>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7134225" y="2969880"/>
            <a:ext cx="482600" cy="4215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2561040609"/>
              </p:ext>
            </p:extLst>
          </p:nvPr>
        </p:nvGraphicFramePr>
        <p:xfrm>
          <a:off x="7616825" y="2821901"/>
          <a:ext cx="167094" cy="200025"/>
        </p:xfrm>
        <a:graphic>
          <a:graphicData uri="http://schemas.openxmlformats.org/presentationml/2006/ole">
            <mc:AlternateContent xmlns:mc="http://schemas.openxmlformats.org/markup-compatibility/2006">
              <mc:Choice xmlns:v="urn:schemas-microsoft-com:vml" Requires="v">
                <p:oleObj spid="_x0000_s1862737" name="Equation" r:id="rId7" imgW="127000" imgH="152400" progId="Equation.DSMT4">
                  <p:embed/>
                </p:oleObj>
              </mc:Choice>
              <mc:Fallback>
                <p:oleObj name="Equation" r:id="rId7" imgW="127000" imgH="152400" progId="Equation.DSMT4">
                  <p:embed/>
                  <p:pic>
                    <p:nvPicPr>
                      <p:cNvPr id="0" name=""/>
                      <p:cNvPicPr/>
                      <p:nvPr/>
                    </p:nvPicPr>
                    <p:blipFill>
                      <a:blip r:embed="rId8"/>
                      <a:stretch>
                        <a:fillRect/>
                      </a:stretch>
                    </p:blipFill>
                    <p:spPr>
                      <a:xfrm>
                        <a:off x="7616825" y="2821901"/>
                        <a:ext cx="167094" cy="200025"/>
                      </a:xfrm>
                      <a:prstGeom prst="rect">
                        <a:avLst/>
                      </a:prstGeom>
                    </p:spPr>
                  </p:pic>
                </p:oleObj>
              </mc:Fallback>
            </mc:AlternateContent>
          </a:graphicData>
        </a:graphic>
      </p:graphicFrame>
      <p:cxnSp>
        <p:nvCxnSpPr>
          <p:cNvPr id="19" name="Straight Connector 18"/>
          <p:cNvCxnSpPr/>
          <p:nvPr/>
        </p:nvCxnSpPr>
        <p:spPr>
          <a:xfrm flipV="1">
            <a:off x="4690706" y="3021926"/>
            <a:ext cx="482600" cy="4215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1342908718"/>
              </p:ext>
            </p:extLst>
          </p:nvPr>
        </p:nvGraphicFramePr>
        <p:xfrm>
          <a:off x="5173306" y="2873947"/>
          <a:ext cx="167094" cy="200025"/>
        </p:xfrm>
        <a:graphic>
          <a:graphicData uri="http://schemas.openxmlformats.org/presentationml/2006/ole">
            <mc:AlternateContent xmlns:mc="http://schemas.openxmlformats.org/markup-compatibility/2006">
              <mc:Choice xmlns:v="urn:schemas-microsoft-com:vml" Requires="v">
                <p:oleObj spid="_x0000_s1862738" name="Equation" r:id="rId9" imgW="127000" imgH="152400" progId="Equation.DSMT4">
                  <p:embed/>
                </p:oleObj>
              </mc:Choice>
              <mc:Fallback>
                <p:oleObj name="Equation" r:id="rId9" imgW="127000" imgH="152400" progId="Equation.DSMT4">
                  <p:embed/>
                  <p:pic>
                    <p:nvPicPr>
                      <p:cNvPr id="0" name=""/>
                      <p:cNvPicPr/>
                      <p:nvPr/>
                    </p:nvPicPr>
                    <p:blipFill>
                      <a:blip r:embed="rId8"/>
                      <a:stretch>
                        <a:fillRect/>
                      </a:stretch>
                    </p:blipFill>
                    <p:spPr>
                      <a:xfrm>
                        <a:off x="5173306" y="2873947"/>
                        <a:ext cx="167094" cy="200025"/>
                      </a:xfrm>
                      <a:prstGeom prst="rect">
                        <a:avLst/>
                      </a:prstGeom>
                    </p:spPr>
                  </p:pic>
                </p:oleObj>
              </mc:Fallback>
            </mc:AlternateContent>
          </a:graphicData>
        </a:graphic>
      </p:graphicFrame>
      <p:cxnSp>
        <p:nvCxnSpPr>
          <p:cNvPr id="21" name="Straight Connector 20"/>
          <p:cNvCxnSpPr/>
          <p:nvPr/>
        </p:nvCxnSpPr>
        <p:spPr>
          <a:xfrm flipV="1">
            <a:off x="2536825" y="4341480"/>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754206" y="4341480"/>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4025" y="5837579"/>
            <a:ext cx="8468294" cy="707886"/>
          </a:xfrm>
          <a:prstGeom prst="rect">
            <a:avLst/>
          </a:prstGeom>
          <a:noFill/>
        </p:spPr>
        <p:txBody>
          <a:bodyPr wrap="square" rtlCol="0">
            <a:spAutoFit/>
          </a:bodyPr>
          <a:lstStyle/>
          <a:p>
            <a:r>
              <a:rPr lang="en-US" sz="2000" dirty="0">
                <a:solidFill>
                  <a:srgbClr val="FF0000"/>
                </a:solidFill>
                <a:latin typeface="Apple Chancery"/>
                <a:cs typeface="Apple Chancery"/>
              </a:rPr>
              <a:t>where the </a:t>
            </a:r>
            <a:r>
              <a:rPr lang="en-US" sz="2000" dirty="0">
                <a:solidFill>
                  <a:srgbClr val="0000FF"/>
                </a:solidFill>
                <a:latin typeface="Times New Roman"/>
                <a:cs typeface="Times New Roman"/>
              </a:rPr>
              <a:t>negative sign suggests</a:t>
            </a:r>
            <a:r>
              <a:rPr lang="en-US" sz="2000" dirty="0">
                <a:latin typeface="Times New Roman"/>
                <a:cs typeface="Times New Roman"/>
              </a:rPr>
              <a:t> the </a:t>
            </a:r>
            <a:r>
              <a:rPr lang="en-US" sz="2000" dirty="0">
                <a:solidFill>
                  <a:srgbClr val="0000FF"/>
                </a:solidFill>
                <a:latin typeface="Times New Roman"/>
                <a:cs typeface="Times New Roman"/>
              </a:rPr>
              <a:t>final angular velocity </a:t>
            </a:r>
            <a:r>
              <a:rPr lang="en-US" sz="2000" dirty="0">
                <a:latin typeface="Times New Roman"/>
                <a:cs typeface="Times New Roman"/>
              </a:rPr>
              <a:t>that is </a:t>
            </a:r>
            <a:r>
              <a:rPr lang="en-US" sz="2000" dirty="0">
                <a:solidFill>
                  <a:srgbClr val="FF0000"/>
                </a:solidFill>
                <a:latin typeface="Times New Roman"/>
                <a:cs typeface="Times New Roman"/>
              </a:rPr>
              <a:t>clockwise</a:t>
            </a:r>
            <a:r>
              <a:rPr lang="en-US" sz="2000" dirty="0">
                <a:latin typeface="Times New Roman"/>
                <a:cs typeface="Times New Roman"/>
              </a:rPr>
              <a:t>, as expected.</a:t>
            </a:r>
          </a:p>
        </p:txBody>
      </p:sp>
      <p:sp>
        <p:nvSpPr>
          <p:cNvPr id="24"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25"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31.)</a:t>
            </a:r>
          </a:p>
        </p:txBody>
      </p:sp>
    </p:spTree>
    <p:extLst>
      <p:ext uri="{BB962C8B-B14F-4D97-AF65-F5344CB8AC3E}">
        <p14:creationId xmlns:p14="http://schemas.microsoft.com/office/powerpoint/2010/main" val="393564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par>
                                <p:cTn id="35" presetID="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228600"/>
            <a:ext cx="2298700" cy="2151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1679370487"/>
              </p:ext>
            </p:extLst>
          </p:nvPr>
        </p:nvGraphicFramePr>
        <p:xfrm>
          <a:off x="1090613" y="1008063"/>
          <a:ext cx="4222750" cy="2111375"/>
        </p:xfrm>
        <a:graphic>
          <a:graphicData uri="http://schemas.openxmlformats.org/presentationml/2006/ole">
            <mc:AlternateContent xmlns:mc="http://schemas.openxmlformats.org/markup-compatibility/2006">
              <mc:Choice xmlns:v="urn:schemas-microsoft-com:vml" Requires="v">
                <p:oleObj spid="_x0000_s1863712" name="Equation" r:id="rId5" imgW="2463800" imgH="1231900" progId="Equation.DSMT4">
                  <p:embed/>
                </p:oleObj>
              </mc:Choice>
              <mc:Fallback>
                <p:oleObj name="Equation" r:id="rId5" imgW="2463800" imgH="1231900" progId="Equation.DSMT4">
                  <p:embed/>
                  <p:pic>
                    <p:nvPicPr>
                      <p:cNvPr id="0" name=""/>
                      <p:cNvPicPr/>
                      <p:nvPr/>
                    </p:nvPicPr>
                    <p:blipFill>
                      <a:blip r:embed="rId6"/>
                      <a:stretch>
                        <a:fillRect/>
                      </a:stretch>
                    </p:blipFill>
                    <p:spPr>
                      <a:xfrm>
                        <a:off x="1090613" y="1008063"/>
                        <a:ext cx="4222750" cy="2111375"/>
                      </a:xfrm>
                      <a:prstGeom prst="rect">
                        <a:avLst/>
                      </a:prstGeom>
                    </p:spPr>
                  </p:pic>
                </p:oleObj>
              </mc:Fallback>
            </mc:AlternateContent>
          </a:graphicData>
        </a:graphic>
      </p:graphicFrame>
      <p:sp>
        <p:nvSpPr>
          <p:cNvPr id="10" name="TextBox 9"/>
          <p:cNvSpPr txBox="1"/>
          <p:nvPr/>
        </p:nvSpPr>
        <p:spPr>
          <a:xfrm>
            <a:off x="259213" y="368300"/>
            <a:ext cx="4465187" cy="400110"/>
          </a:xfrm>
          <a:prstGeom prst="rect">
            <a:avLst/>
          </a:prstGeom>
          <a:noFill/>
        </p:spPr>
        <p:txBody>
          <a:bodyPr wrap="square" rtlCol="0">
            <a:spAutoFit/>
          </a:bodyPr>
          <a:lstStyle/>
          <a:p>
            <a:r>
              <a:rPr lang="en-US" sz="2000" dirty="0">
                <a:solidFill>
                  <a:srgbClr val="FF0000"/>
                </a:solidFill>
                <a:latin typeface="Apple Chancery"/>
                <a:cs typeface="Apple Chancery"/>
              </a:rPr>
              <a:t>Using conservation of momentum:</a:t>
            </a:r>
            <a:endParaRPr lang="en-US" sz="2000" dirty="0">
              <a:latin typeface="Times New Roman"/>
              <a:cs typeface="Times New Roman"/>
            </a:endParaRPr>
          </a:p>
        </p:txBody>
      </p:sp>
      <p:cxnSp>
        <p:nvCxnSpPr>
          <p:cNvPr id="13" name="Straight Connector 12"/>
          <p:cNvCxnSpPr/>
          <p:nvPr/>
        </p:nvCxnSpPr>
        <p:spPr>
          <a:xfrm flipV="1">
            <a:off x="2628900" y="1966131"/>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543300" y="1966131"/>
            <a:ext cx="248881" cy="34539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806" y="3399179"/>
            <a:ext cx="8468294" cy="707886"/>
          </a:xfrm>
          <a:prstGeom prst="rect">
            <a:avLst/>
          </a:prstGeom>
          <a:noFill/>
        </p:spPr>
        <p:txBody>
          <a:bodyPr wrap="square" rtlCol="0">
            <a:spAutoFit/>
          </a:bodyPr>
          <a:lstStyle/>
          <a:p>
            <a:r>
              <a:rPr lang="en-US" sz="2000" dirty="0">
                <a:solidFill>
                  <a:srgbClr val="FF0000"/>
                </a:solidFill>
                <a:latin typeface="Apple Chancery"/>
                <a:cs typeface="Apple Chancery"/>
              </a:rPr>
              <a:t>where again, the </a:t>
            </a:r>
            <a:r>
              <a:rPr lang="en-US" sz="2000" dirty="0">
                <a:latin typeface="Times New Roman"/>
                <a:cs typeface="Times New Roman"/>
              </a:rPr>
              <a:t>negative sign suggests the final velocity is in the same direction as the original direction-of-motion of the </a:t>
            </a:r>
            <a:r>
              <a:rPr lang="en-US" sz="2000" i="1" dirty="0">
                <a:solidFill>
                  <a:srgbClr val="FF0000"/>
                </a:solidFill>
                <a:latin typeface="Times New Roman"/>
                <a:cs typeface="Times New Roman"/>
              </a:rPr>
              <a:t>3m</a:t>
            </a:r>
            <a:r>
              <a:rPr lang="en-US" sz="2000" i="1" dirty="0">
                <a:latin typeface="Times New Roman"/>
                <a:cs typeface="Times New Roman"/>
              </a:rPr>
              <a:t> </a:t>
            </a:r>
            <a:r>
              <a:rPr lang="en-US" sz="2000" dirty="0">
                <a:latin typeface="Times New Roman"/>
                <a:cs typeface="Times New Roman"/>
              </a:rPr>
              <a:t>mass.</a:t>
            </a:r>
          </a:p>
        </p:txBody>
      </p:sp>
      <p:sp>
        <p:nvSpPr>
          <p:cNvPr id="23" name="TextBox 22"/>
          <p:cNvSpPr txBox="1"/>
          <p:nvPr/>
        </p:nvSpPr>
        <p:spPr>
          <a:xfrm>
            <a:off x="459806" y="4885079"/>
            <a:ext cx="8468294" cy="707886"/>
          </a:xfrm>
          <a:prstGeom prst="rect">
            <a:avLst/>
          </a:prstGeom>
          <a:noFill/>
        </p:spPr>
        <p:txBody>
          <a:bodyPr wrap="square" rtlCol="0">
            <a:spAutoFit/>
          </a:bodyPr>
          <a:lstStyle/>
          <a:p>
            <a:r>
              <a:rPr lang="en-US" sz="2000" dirty="0">
                <a:solidFill>
                  <a:srgbClr val="FF0000"/>
                </a:solidFill>
                <a:latin typeface="Apple Chancery"/>
                <a:cs typeface="Apple Chancery"/>
              </a:rPr>
              <a:t>Clearly, </a:t>
            </a:r>
            <a:r>
              <a:rPr lang="en-US" sz="2000" dirty="0">
                <a:latin typeface="Times New Roman"/>
                <a:cs typeface="Times New Roman"/>
              </a:rPr>
              <a:t>the </a:t>
            </a:r>
            <a:r>
              <a:rPr lang="en-US" sz="2000" i="1" dirty="0">
                <a:solidFill>
                  <a:srgbClr val="0000FF"/>
                </a:solidFill>
                <a:latin typeface="Times New Roman"/>
                <a:cs typeface="Times New Roman"/>
              </a:rPr>
              <a:t>conservation of momentum </a:t>
            </a:r>
            <a:r>
              <a:rPr lang="en-US" sz="2000" dirty="0">
                <a:latin typeface="Times New Roman"/>
                <a:cs typeface="Times New Roman"/>
              </a:rPr>
              <a:t>is the easier </a:t>
            </a:r>
            <a:r>
              <a:rPr lang="en-US" sz="2000" dirty="0">
                <a:solidFill>
                  <a:srgbClr val="0000FF"/>
                </a:solidFill>
                <a:latin typeface="Times New Roman"/>
                <a:cs typeface="Times New Roman"/>
              </a:rPr>
              <a:t>way to go here</a:t>
            </a:r>
            <a:r>
              <a:rPr lang="en-US" sz="2000" dirty="0">
                <a:latin typeface="Times New Roman"/>
                <a:cs typeface="Times New Roman"/>
              </a:rPr>
              <a:t>, but both are educational.</a:t>
            </a:r>
          </a:p>
        </p:txBody>
      </p:sp>
      <p:sp>
        <p:nvSpPr>
          <p:cNvPr id="24"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25"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32.)</a:t>
            </a:r>
          </a:p>
        </p:txBody>
      </p:sp>
    </p:spTree>
    <p:extLst>
      <p:ext uri="{BB962C8B-B14F-4D97-AF65-F5344CB8AC3E}">
        <p14:creationId xmlns:p14="http://schemas.microsoft.com/office/powerpoint/2010/main" val="33380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28600"/>
            <a:ext cx="2400300" cy="2246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93700" y="260350"/>
            <a:ext cx="6350000"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c.)  Calculate </a:t>
            </a:r>
            <a:r>
              <a:rPr lang="en-US" sz="2000" dirty="0">
                <a:latin typeface="Times New Roman"/>
                <a:cs typeface="Times New Roman"/>
              </a:rPr>
              <a:t>the </a:t>
            </a:r>
            <a:r>
              <a:rPr lang="en-US" sz="2000" i="1" dirty="0">
                <a:solidFill>
                  <a:srgbClr val="0000FF"/>
                </a:solidFill>
                <a:latin typeface="Times New Roman"/>
                <a:cs typeface="Times New Roman"/>
              </a:rPr>
              <a:t>total mechanical energy </a:t>
            </a:r>
            <a:r>
              <a:rPr lang="en-US" sz="2000" dirty="0">
                <a:latin typeface="Times New Roman"/>
                <a:cs typeface="Times New Roman"/>
              </a:rPr>
              <a:t>of the system </a:t>
            </a:r>
            <a:r>
              <a:rPr lang="en-US" sz="2000" dirty="0">
                <a:solidFill>
                  <a:srgbClr val="0000FF"/>
                </a:solidFill>
                <a:latin typeface="Times New Roman"/>
                <a:cs typeface="Times New Roman"/>
              </a:rPr>
              <a:t>immediately after the collision </a:t>
            </a:r>
            <a:r>
              <a:rPr lang="en-US" sz="2000" dirty="0">
                <a:latin typeface="Times New Roman"/>
                <a:cs typeface="Times New Roman"/>
              </a:rPr>
              <a:t>in terms of </a:t>
            </a:r>
            <a:r>
              <a:rPr lang="en-US" sz="2000" dirty="0">
                <a:solidFill>
                  <a:srgbClr val="FF0000"/>
                </a:solidFill>
                <a:latin typeface="Times New Roman"/>
                <a:cs typeface="Times New Roman"/>
              </a:rPr>
              <a:t>G, m, </a:t>
            </a:r>
            <a:r>
              <a:rPr lang="en-US" sz="2000" i="1" dirty="0">
                <a:solidFill>
                  <a:srgbClr val="FF0000"/>
                </a:solidFill>
                <a:latin typeface="Times New Roman"/>
                <a:cs typeface="Times New Roman"/>
              </a:rPr>
              <a:t>M</a:t>
            </a:r>
            <a:r>
              <a:rPr lang="en-US" sz="2000" i="1" baseline="-25000" dirty="0">
                <a:solidFill>
                  <a:srgbClr val="FF0000"/>
                </a:solidFill>
                <a:latin typeface="Times New Roman"/>
                <a:cs typeface="Times New Roman"/>
              </a:rPr>
              <a:t>e</a:t>
            </a:r>
            <a:r>
              <a:rPr lang="en-US" sz="2000" i="1" dirty="0">
                <a:solidFill>
                  <a:srgbClr val="FF0000"/>
                </a:solidFill>
                <a:latin typeface="Times New Roman"/>
                <a:cs typeface="Times New Roman"/>
              </a:rPr>
              <a:t>, </a:t>
            </a:r>
            <a:r>
              <a:rPr lang="en-US" sz="2000" dirty="0">
                <a:latin typeface="Times New Roman"/>
                <a:cs typeface="Times New Roman"/>
              </a:rPr>
              <a:t>and</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R</a:t>
            </a:r>
            <a:r>
              <a:rPr lang="en-US" sz="2000" i="1" baseline="-25000" dirty="0">
                <a:solidFill>
                  <a:srgbClr val="FF0000"/>
                </a:solidFill>
                <a:latin typeface="Times New Roman"/>
                <a:cs typeface="Times New Roman"/>
              </a:rPr>
              <a:t>e</a:t>
            </a:r>
            <a:r>
              <a:rPr lang="en-US" sz="2000" i="1" dirty="0">
                <a:latin typeface="Times New Roman"/>
                <a:cs typeface="Times New Roman"/>
              </a:rPr>
              <a:t>.  </a:t>
            </a:r>
            <a:endParaRPr lang="en-US" sz="2000" dirty="0">
              <a:latin typeface="Times New Roman"/>
              <a:cs typeface="Times New Roman"/>
            </a:endParaRPr>
          </a:p>
        </p:txBody>
      </p:sp>
      <p:sp>
        <p:nvSpPr>
          <p:cNvPr id="10"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1"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33.)</a:t>
            </a:r>
          </a:p>
        </p:txBody>
      </p:sp>
      <p:graphicFrame>
        <p:nvGraphicFramePr>
          <p:cNvPr id="13" name="Object 12"/>
          <p:cNvGraphicFramePr>
            <a:graphicFrameLocks noChangeAspect="1"/>
          </p:cNvGraphicFramePr>
          <p:nvPr>
            <p:extLst>
              <p:ext uri="{D42A27DB-BD31-4B8C-83A1-F6EECF244321}">
                <p14:modId xmlns:p14="http://schemas.microsoft.com/office/powerpoint/2010/main" val="596044586"/>
              </p:ext>
            </p:extLst>
          </p:nvPr>
        </p:nvGraphicFramePr>
        <p:xfrm>
          <a:off x="1196975" y="1119188"/>
          <a:ext cx="4832350" cy="3482975"/>
        </p:xfrm>
        <a:graphic>
          <a:graphicData uri="http://schemas.openxmlformats.org/presentationml/2006/ole">
            <mc:AlternateContent xmlns:mc="http://schemas.openxmlformats.org/markup-compatibility/2006">
              <mc:Choice xmlns:v="urn:schemas-microsoft-com:vml" Requires="v">
                <p:oleObj spid="_x0000_s1861694" name="Equation" r:id="rId5" imgW="2819400" imgH="2032000" progId="Equation.DSMT4">
                  <p:embed/>
                </p:oleObj>
              </mc:Choice>
              <mc:Fallback>
                <p:oleObj name="Equation" r:id="rId5" imgW="2819400" imgH="2032000" progId="Equation.DSMT4">
                  <p:embed/>
                  <p:pic>
                    <p:nvPicPr>
                      <p:cNvPr id="0" name=""/>
                      <p:cNvPicPr/>
                      <p:nvPr/>
                    </p:nvPicPr>
                    <p:blipFill>
                      <a:blip r:embed="rId6"/>
                      <a:stretch>
                        <a:fillRect/>
                      </a:stretch>
                    </p:blipFill>
                    <p:spPr>
                      <a:xfrm>
                        <a:off x="1196975" y="1119188"/>
                        <a:ext cx="4832350" cy="3482975"/>
                      </a:xfrm>
                      <a:prstGeom prst="rect">
                        <a:avLst/>
                      </a:prstGeom>
                    </p:spPr>
                  </p:pic>
                </p:oleObj>
              </mc:Fallback>
            </mc:AlternateContent>
          </a:graphicData>
        </a:graphic>
      </p:graphicFrame>
      <p:sp>
        <p:nvSpPr>
          <p:cNvPr id="9" name="Rectangle 8"/>
          <p:cNvSpPr>
            <a:spLocks noChangeArrowheads="1"/>
          </p:cNvSpPr>
          <p:nvPr/>
        </p:nvSpPr>
        <p:spPr bwMode="auto">
          <a:xfrm>
            <a:off x="546100" y="4602163"/>
            <a:ext cx="8267700" cy="52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As the </a:t>
            </a:r>
            <a:r>
              <a:rPr lang="en-US" sz="2000" i="1" dirty="0">
                <a:solidFill>
                  <a:srgbClr val="0000FF"/>
                </a:solidFill>
                <a:latin typeface="Times New Roman"/>
                <a:cs typeface="Times New Roman"/>
              </a:rPr>
              <a:t>gravitational potential energy </a:t>
            </a:r>
            <a:r>
              <a:rPr lang="en-US" sz="2000" dirty="0">
                <a:latin typeface="Times New Roman"/>
                <a:cs typeface="Times New Roman"/>
              </a:rPr>
              <a:t>is</a:t>
            </a:r>
          </a:p>
        </p:txBody>
      </p:sp>
      <p:graphicFrame>
        <p:nvGraphicFramePr>
          <p:cNvPr id="12" name="Object 11"/>
          <p:cNvGraphicFramePr>
            <a:graphicFrameLocks noChangeAspect="1"/>
          </p:cNvGraphicFramePr>
          <p:nvPr>
            <p:extLst>
              <p:ext uri="{D42A27DB-BD31-4B8C-83A1-F6EECF244321}">
                <p14:modId xmlns:p14="http://schemas.microsoft.com/office/powerpoint/2010/main" val="1704857051"/>
              </p:ext>
            </p:extLst>
          </p:nvPr>
        </p:nvGraphicFramePr>
        <p:xfrm>
          <a:off x="4670425" y="4405312"/>
          <a:ext cx="2133600" cy="849313"/>
        </p:xfrm>
        <a:graphic>
          <a:graphicData uri="http://schemas.openxmlformats.org/presentationml/2006/ole">
            <mc:AlternateContent xmlns:mc="http://schemas.openxmlformats.org/markup-compatibility/2006">
              <mc:Choice xmlns:v="urn:schemas-microsoft-com:vml" Requires="v">
                <p:oleObj spid="_x0000_s1861695" name="Equation" r:id="rId7" imgW="1244600" imgH="495300" progId="Equation.DSMT4">
                  <p:embed/>
                </p:oleObj>
              </mc:Choice>
              <mc:Fallback>
                <p:oleObj name="Equation" r:id="rId7" imgW="1244600" imgH="495300" progId="Equation.DSMT4">
                  <p:embed/>
                  <p:pic>
                    <p:nvPicPr>
                      <p:cNvPr id="0" name=""/>
                      <p:cNvPicPr/>
                      <p:nvPr/>
                    </p:nvPicPr>
                    <p:blipFill>
                      <a:blip r:embed="rId8"/>
                      <a:stretch>
                        <a:fillRect/>
                      </a:stretch>
                    </p:blipFill>
                    <p:spPr>
                      <a:xfrm>
                        <a:off x="4670425" y="4405312"/>
                        <a:ext cx="2133600" cy="849313"/>
                      </a:xfrm>
                      <a:prstGeom prst="rect">
                        <a:avLst/>
                      </a:prstGeom>
                    </p:spPr>
                  </p:pic>
                </p:oleObj>
              </mc:Fallback>
            </mc:AlternateContent>
          </a:graphicData>
        </a:graphic>
      </p:graphicFrame>
      <p:sp>
        <p:nvSpPr>
          <p:cNvPr id="14" name="Rectangle 13"/>
          <p:cNvSpPr>
            <a:spLocks noChangeArrowheads="1"/>
          </p:cNvSpPr>
          <p:nvPr/>
        </p:nvSpPr>
        <p:spPr bwMode="auto">
          <a:xfrm>
            <a:off x="561975" y="5127625"/>
            <a:ext cx="8267700" cy="52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latin typeface="Times New Roman"/>
                <a:cs typeface="Times New Roman"/>
              </a:rPr>
              <a:t>apparently:</a:t>
            </a:r>
          </a:p>
        </p:txBody>
      </p:sp>
      <p:graphicFrame>
        <p:nvGraphicFramePr>
          <p:cNvPr id="15" name="Object 14"/>
          <p:cNvGraphicFramePr>
            <a:graphicFrameLocks noChangeAspect="1"/>
          </p:cNvGraphicFramePr>
          <p:nvPr>
            <p:extLst>
              <p:ext uri="{D42A27DB-BD31-4B8C-83A1-F6EECF244321}">
                <p14:modId xmlns:p14="http://schemas.microsoft.com/office/powerpoint/2010/main" val="3238184807"/>
              </p:ext>
            </p:extLst>
          </p:nvPr>
        </p:nvGraphicFramePr>
        <p:xfrm>
          <a:off x="2727325" y="5254625"/>
          <a:ext cx="914400" cy="676275"/>
        </p:xfrm>
        <a:graphic>
          <a:graphicData uri="http://schemas.openxmlformats.org/presentationml/2006/ole">
            <mc:AlternateContent xmlns:mc="http://schemas.openxmlformats.org/markup-compatibility/2006">
              <mc:Choice xmlns:v="urn:schemas-microsoft-com:vml" Requires="v">
                <p:oleObj spid="_x0000_s1861696" name="Equation" r:id="rId9" imgW="533400" imgH="393700" progId="Equation.DSMT4">
                  <p:embed/>
                </p:oleObj>
              </mc:Choice>
              <mc:Fallback>
                <p:oleObj name="Equation" r:id="rId9" imgW="533400" imgH="393700" progId="Equation.DSMT4">
                  <p:embed/>
                  <p:pic>
                    <p:nvPicPr>
                      <p:cNvPr id="0" name=""/>
                      <p:cNvPicPr/>
                      <p:nvPr/>
                    </p:nvPicPr>
                    <p:blipFill>
                      <a:blip r:embed="rId10"/>
                      <a:stretch>
                        <a:fillRect/>
                      </a:stretch>
                    </p:blipFill>
                    <p:spPr>
                      <a:xfrm>
                        <a:off x="2727325" y="5254625"/>
                        <a:ext cx="914400" cy="676275"/>
                      </a:xfrm>
                      <a:prstGeom prst="rect">
                        <a:avLst/>
                      </a:prstGeom>
                    </p:spPr>
                  </p:pic>
                </p:oleObj>
              </mc:Fallback>
            </mc:AlternateContent>
          </a:graphicData>
        </a:graphic>
      </p:graphicFrame>
    </p:spTree>
    <p:extLst>
      <p:ext uri="{BB962C8B-B14F-4D97-AF65-F5344CB8AC3E}">
        <p14:creationId xmlns:p14="http://schemas.microsoft.com/office/powerpoint/2010/main" val="34780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28600"/>
            <a:ext cx="2400300" cy="2246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93700" y="260350"/>
            <a:ext cx="63500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Note: </a:t>
            </a:r>
            <a:r>
              <a:rPr lang="en-US" sz="2000" dirty="0">
                <a:latin typeface="Times New Roman"/>
                <a:cs typeface="Times New Roman"/>
              </a:rPr>
              <a:t>For this new combo-satellite to carry the new velocity in a circular orbit, its new radius would have to be:</a:t>
            </a:r>
          </a:p>
        </p:txBody>
      </p:sp>
      <p:sp>
        <p:nvSpPr>
          <p:cNvPr id="10"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1"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33.)</a:t>
            </a:r>
          </a:p>
        </p:txBody>
      </p:sp>
      <p:sp>
        <p:nvSpPr>
          <p:cNvPr id="9" name="Rectangle 8"/>
          <p:cNvSpPr>
            <a:spLocks noChangeArrowheads="1"/>
          </p:cNvSpPr>
          <p:nvPr/>
        </p:nvSpPr>
        <p:spPr bwMode="auto">
          <a:xfrm>
            <a:off x="393700" y="5264150"/>
            <a:ext cx="55245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This wouldn’t happen, </a:t>
            </a:r>
            <a:r>
              <a:rPr lang="en-US" sz="2000" dirty="0">
                <a:latin typeface="Times New Roman"/>
                <a:cs typeface="Times New Roman"/>
              </a:rPr>
              <a:t>though, as the new motion would become elliptical looking something like:</a:t>
            </a:r>
          </a:p>
        </p:txBody>
      </p:sp>
      <p:pic>
        <p:nvPicPr>
          <p:cNvPr id="12"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4362450"/>
            <a:ext cx="2400300" cy="2246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rot="20845847">
            <a:off x="7055380" y="4734304"/>
            <a:ext cx="1824255" cy="1466226"/>
          </a:xfrm>
          <a:prstGeom prst="ellipse">
            <a:avLst/>
          </a:prstGeom>
          <a:noFill/>
          <a:ln>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514888340"/>
              </p:ext>
            </p:extLst>
          </p:nvPr>
        </p:nvGraphicFramePr>
        <p:xfrm>
          <a:off x="752475" y="1265238"/>
          <a:ext cx="7704138" cy="3700462"/>
        </p:xfrm>
        <a:graphic>
          <a:graphicData uri="http://schemas.openxmlformats.org/presentationml/2006/ole">
            <mc:AlternateContent xmlns:mc="http://schemas.openxmlformats.org/markup-compatibility/2006">
              <mc:Choice xmlns:v="urn:schemas-microsoft-com:vml" Requires="v">
                <p:oleObj spid="_x0000_s1866769" name="Equation" r:id="rId5" imgW="4495800" imgH="2159000" progId="Equation.DSMT4">
                  <p:embed/>
                </p:oleObj>
              </mc:Choice>
              <mc:Fallback>
                <p:oleObj name="Equation" r:id="rId5" imgW="4495800" imgH="2159000" progId="Equation.DSMT4">
                  <p:embed/>
                  <p:pic>
                    <p:nvPicPr>
                      <p:cNvPr id="0" name=""/>
                      <p:cNvPicPr/>
                      <p:nvPr/>
                    </p:nvPicPr>
                    <p:blipFill>
                      <a:blip r:embed="rId6"/>
                      <a:stretch>
                        <a:fillRect/>
                      </a:stretch>
                    </p:blipFill>
                    <p:spPr>
                      <a:xfrm>
                        <a:off x="752475" y="1265238"/>
                        <a:ext cx="7704138" cy="3700462"/>
                      </a:xfrm>
                      <a:prstGeom prst="rect">
                        <a:avLst/>
                      </a:prstGeom>
                    </p:spPr>
                  </p:pic>
                </p:oleObj>
              </mc:Fallback>
            </mc:AlternateContent>
          </a:graphicData>
        </a:graphic>
      </p:graphicFrame>
    </p:spTree>
    <p:extLst>
      <p:ext uri="{BB962C8B-B14F-4D97-AF65-F5344CB8AC3E}">
        <p14:creationId xmlns:p14="http://schemas.microsoft.com/office/powerpoint/2010/main" val="12528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Screen shot 2010-01-08 at 7.00.1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28600"/>
            <a:ext cx="2400300" cy="2246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93700" y="260350"/>
            <a:ext cx="60579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solidFill>
                  <a:srgbClr val="FF0000"/>
                </a:solidFill>
                <a:latin typeface="Apple Chancery"/>
                <a:cs typeface="Apple Chancery"/>
              </a:rPr>
              <a:t>With the new radius, </a:t>
            </a:r>
            <a:r>
              <a:rPr lang="en-US" sz="2000" dirty="0">
                <a:latin typeface="Times New Roman"/>
                <a:cs typeface="Times New Roman"/>
              </a:rPr>
              <a:t>the </a:t>
            </a:r>
            <a:r>
              <a:rPr lang="en-US" sz="2000" i="1" dirty="0">
                <a:solidFill>
                  <a:srgbClr val="0000FF"/>
                </a:solidFill>
                <a:latin typeface="Times New Roman"/>
                <a:cs typeface="Times New Roman"/>
              </a:rPr>
              <a:t>total mechanical energy </a:t>
            </a:r>
            <a:r>
              <a:rPr lang="en-US" sz="2000" dirty="0">
                <a:latin typeface="Times New Roman"/>
                <a:cs typeface="Times New Roman"/>
              </a:rPr>
              <a:t>becomes:</a:t>
            </a:r>
          </a:p>
        </p:txBody>
      </p:sp>
      <p:sp>
        <p:nvSpPr>
          <p:cNvPr id="10"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1"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34.)</a:t>
            </a:r>
          </a:p>
        </p:txBody>
      </p:sp>
      <p:graphicFrame>
        <p:nvGraphicFramePr>
          <p:cNvPr id="12" name="Object 11"/>
          <p:cNvGraphicFramePr>
            <a:graphicFrameLocks noChangeAspect="1"/>
          </p:cNvGraphicFramePr>
          <p:nvPr>
            <p:extLst>
              <p:ext uri="{D42A27DB-BD31-4B8C-83A1-F6EECF244321}">
                <p14:modId xmlns:p14="http://schemas.microsoft.com/office/powerpoint/2010/main" val="2737544037"/>
              </p:ext>
            </p:extLst>
          </p:nvPr>
        </p:nvGraphicFramePr>
        <p:xfrm>
          <a:off x="2024063" y="945356"/>
          <a:ext cx="2286000" cy="2198688"/>
        </p:xfrm>
        <a:graphic>
          <a:graphicData uri="http://schemas.openxmlformats.org/presentationml/2006/ole">
            <mc:AlternateContent xmlns:mc="http://schemas.openxmlformats.org/markup-compatibility/2006">
              <mc:Choice xmlns:v="urn:schemas-microsoft-com:vml" Requires="v">
                <p:oleObj spid="_x0000_s1865748" name="Equation" r:id="rId5" imgW="1333500" imgH="1282700" progId="Equation.DSMT4">
                  <p:embed/>
                </p:oleObj>
              </mc:Choice>
              <mc:Fallback>
                <p:oleObj name="Equation" r:id="rId5" imgW="1333500" imgH="1282700" progId="Equation.DSMT4">
                  <p:embed/>
                  <p:pic>
                    <p:nvPicPr>
                      <p:cNvPr id="0" name=""/>
                      <p:cNvPicPr/>
                      <p:nvPr/>
                    </p:nvPicPr>
                    <p:blipFill>
                      <a:blip r:embed="rId6"/>
                      <a:stretch>
                        <a:fillRect/>
                      </a:stretch>
                    </p:blipFill>
                    <p:spPr>
                      <a:xfrm>
                        <a:off x="2024063" y="945356"/>
                        <a:ext cx="2286000" cy="2198688"/>
                      </a:xfrm>
                      <a:prstGeom prst="rect">
                        <a:avLst/>
                      </a:prstGeom>
                    </p:spPr>
                  </p:pic>
                </p:oleObj>
              </mc:Fallback>
            </mc:AlternateContent>
          </a:graphicData>
        </a:graphic>
      </p:graphicFrame>
    </p:spTree>
    <p:extLst>
      <p:ext uri="{BB962C8B-B14F-4D97-AF65-F5344CB8AC3E}">
        <p14:creationId xmlns:p14="http://schemas.microsoft.com/office/powerpoint/2010/main" val="32031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81000" y="228600"/>
            <a:ext cx="8382000" cy="1193800"/>
          </a:xfrm>
        </p:spPr>
        <p:txBody>
          <a:bodyPr>
            <a:normAutofit fontScale="90000"/>
          </a:bodyPr>
          <a:lstStyle/>
          <a:p>
            <a:pPr eaLnBrk="1" hangingPunct="1"/>
            <a:r>
              <a:rPr lang="en-US" sz="4000" dirty="0">
                <a:solidFill>
                  <a:srgbClr val="FF0000"/>
                </a:solidFill>
                <a:latin typeface="Apple Chancery"/>
                <a:ea typeface="ＭＳ Ｐゴシック" charset="0"/>
                <a:cs typeface="Apple Chancery"/>
              </a:rPr>
              <a:t>Weird stuff to think about...</a:t>
            </a:r>
            <a:br>
              <a:rPr lang="en-US" sz="4000" dirty="0">
                <a:solidFill>
                  <a:srgbClr val="FF0000"/>
                </a:solidFill>
                <a:latin typeface="Apple Chancery"/>
                <a:ea typeface="ＭＳ Ｐゴシック" charset="0"/>
                <a:cs typeface="Apple Chancery"/>
              </a:rPr>
            </a:br>
            <a:r>
              <a:rPr lang="en-US" sz="4000" dirty="0">
                <a:solidFill>
                  <a:srgbClr val="FF0000"/>
                </a:solidFill>
                <a:latin typeface="Apple Chancery"/>
                <a:ea typeface="ＭＳ Ｐゴシック" charset="0"/>
                <a:cs typeface="Apple Chancery"/>
              </a:rPr>
              <a:t>Courtesy of Mr. White</a:t>
            </a:r>
            <a:endParaRPr lang="en-US" dirty="0">
              <a:solidFill>
                <a:srgbClr val="FF0000"/>
              </a:solidFill>
              <a:latin typeface="Apple Chancery"/>
              <a:ea typeface="ＭＳ Ｐゴシック" charset="0"/>
              <a:cs typeface="Apple Chancery"/>
            </a:endParaRPr>
          </a:p>
        </p:txBody>
      </p:sp>
      <p:sp>
        <p:nvSpPr>
          <p:cNvPr id="72707" name="Text Box 3"/>
          <p:cNvSpPr txBox="1">
            <a:spLocks noChangeArrowheads="1"/>
          </p:cNvSpPr>
          <p:nvPr/>
        </p:nvSpPr>
        <p:spPr bwMode="auto">
          <a:xfrm>
            <a:off x="301083" y="1502937"/>
            <a:ext cx="8461917" cy="4693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600" dirty="0">
                <a:solidFill>
                  <a:srgbClr val="FF0000"/>
                </a:solidFill>
                <a:latin typeface="Apple Chancery"/>
                <a:cs typeface="Apple Chancery"/>
              </a:rPr>
              <a:t>It’s the different </a:t>
            </a:r>
            <a:r>
              <a:rPr lang="en-US" sz="2600" i="1" dirty="0">
                <a:solidFill>
                  <a:srgbClr val="0000FF"/>
                </a:solidFill>
                <a:latin typeface="Times New Roman"/>
                <a:cs typeface="Times New Roman"/>
              </a:rPr>
              <a:t>escape speeds </a:t>
            </a:r>
            <a:r>
              <a:rPr lang="en-US" sz="2600" dirty="0">
                <a:latin typeface="Times New Roman"/>
                <a:cs typeface="Times New Roman"/>
              </a:rPr>
              <a:t>required </a:t>
            </a:r>
            <a:r>
              <a:rPr lang="en-US" sz="2600" dirty="0">
                <a:solidFill>
                  <a:srgbClr val="0000FF"/>
                </a:solidFill>
                <a:latin typeface="Times New Roman"/>
                <a:cs typeface="Times New Roman"/>
              </a:rPr>
              <a:t>for</a:t>
            </a:r>
            <a:r>
              <a:rPr lang="en-US" sz="2600" dirty="0">
                <a:latin typeface="Times New Roman"/>
                <a:cs typeface="Times New Roman"/>
              </a:rPr>
              <a:t> </a:t>
            </a:r>
            <a:r>
              <a:rPr lang="en-US" sz="2600" dirty="0">
                <a:solidFill>
                  <a:srgbClr val="0000FF"/>
                </a:solidFill>
                <a:latin typeface="Times New Roman"/>
                <a:cs typeface="Times New Roman"/>
              </a:rPr>
              <a:t>different planets </a:t>
            </a:r>
            <a:r>
              <a:rPr lang="en-US" sz="2600" dirty="0">
                <a:latin typeface="Times New Roman"/>
                <a:cs typeface="Times New Roman"/>
              </a:rPr>
              <a:t>that </a:t>
            </a:r>
            <a:r>
              <a:rPr lang="en-US" sz="2600" dirty="0">
                <a:solidFill>
                  <a:srgbClr val="008000"/>
                </a:solidFill>
                <a:latin typeface="Times New Roman"/>
                <a:cs typeface="Times New Roman"/>
              </a:rPr>
              <a:t>explains why some planets have atmospheres and others don’t</a:t>
            </a:r>
            <a:r>
              <a:rPr lang="en-US" sz="2600" dirty="0">
                <a:latin typeface="Times New Roman"/>
                <a:cs typeface="Times New Roman"/>
              </a:rPr>
              <a:t>. </a:t>
            </a:r>
            <a:r>
              <a:rPr lang="en-US" sz="2600" dirty="0">
                <a:solidFill>
                  <a:srgbClr val="0000FF"/>
                </a:solidFill>
                <a:latin typeface="Times New Roman"/>
                <a:cs typeface="Times New Roman"/>
              </a:rPr>
              <a:t>Gas molecules </a:t>
            </a:r>
            <a:r>
              <a:rPr lang="en-US" sz="2600" dirty="0">
                <a:latin typeface="Times New Roman"/>
                <a:cs typeface="Times New Roman"/>
              </a:rPr>
              <a:t>have </a:t>
            </a:r>
            <a:r>
              <a:rPr lang="en-US" sz="2600" dirty="0">
                <a:solidFill>
                  <a:srgbClr val="0000FF"/>
                </a:solidFill>
                <a:latin typeface="Times New Roman"/>
                <a:cs typeface="Times New Roman"/>
              </a:rPr>
              <a:t>speeds that depend on their temperatures</a:t>
            </a:r>
            <a:r>
              <a:rPr lang="en-US" sz="2600" dirty="0">
                <a:latin typeface="Times New Roman"/>
                <a:cs typeface="Times New Roman"/>
              </a:rPr>
              <a:t>: the </a:t>
            </a:r>
            <a:r>
              <a:rPr lang="en-US" sz="2600" dirty="0">
                <a:solidFill>
                  <a:srgbClr val="008000"/>
                </a:solidFill>
                <a:latin typeface="Times New Roman"/>
                <a:cs typeface="Times New Roman"/>
              </a:rPr>
              <a:t>greater the temperature</a:t>
            </a:r>
            <a:r>
              <a:rPr lang="en-US" sz="2600" dirty="0">
                <a:latin typeface="Times New Roman"/>
                <a:cs typeface="Times New Roman"/>
              </a:rPr>
              <a:t>, the </a:t>
            </a:r>
            <a:r>
              <a:rPr lang="en-US" sz="2600" dirty="0">
                <a:solidFill>
                  <a:srgbClr val="008000"/>
                </a:solidFill>
                <a:latin typeface="Times New Roman"/>
                <a:cs typeface="Times New Roman"/>
              </a:rPr>
              <a:t>greater the average speed of the molecules</a:t>
            </a:r>
            <a:r>
              <a:rPr lang="en-US" sz="2600" dirty="0">
                <a:latin typeface="Times New Roman"/>
                <a:cs typeface="Times New Roman"/>
              </a:rPr>
              <a:t>, and </a:t>
            </a:r>
            <a:r>
              <a:rPr lang="en-US" sz="2600" dirty="0">
                <a:solidFill>
                  <a:srgbClr val="008000"/>
                </a:solidFill>
                <a:latin typeface="Times New Roman"/>
                <a:cs typeface="Times New Roman"/>
              </a:rPr>
              <a:t>the </a:t>
            </a:r>
            <a:r>
              <a:rPr lang="en-US" sz="2600" dirty="0">
                <a:solidFill>
                  <a:srgbClr val="FF0000"/>
                </a:solidFill>
                <a:latin typeface="Times New Roman"/>
                <a:cs typeface="Times New Roman"/>
              </a:rPr>
              <a:t>greater the chance </a:t>
            </a:r>
            <a:r>
              <a:rPr lang="en-US" sz="2600" dirty="0">
                <a:latin typeface="Times New Roman"/>
                <a:cs typeface="Times New Roman"/>
              </a:rPr>
              <a:t>is that </a:t>
            </a:r>
            <a:r>
              <a:rPr lang="en-US" sz="2600" dirty="0">
                <a:solidFill>
                  <a:srgbClr val="FF0000"/>
                </a:solidFill>
                <a:latin typeface="Times New Roman"/>
                <a:cs typeface="Times New Roman"/>
              </a:rPr>
              <a:t>they’ll </a:t>
            </a:r>
            <a:r>
              <a:rPr lang="en-US" sz="2600" dirty="0">
                <a:latin typeface="Times New Roman"/>
                <a:cs typeface="Times New Roman"/>
              </a:rPr>
              <a:t>have a velocity that allows them to </a:t>
            </a:r>
            <a:r>
              <a:rPr lang="en-US" sz="2600" dirty="0">
                <a:solidFill>
                  <a:srgbClr val="FF0000"/>
                </a:solidFill>
                <a:latin typeface="Times New Roman"/>
                <a:cs typeface="Times New Roman"/>
              </a:rPr>
              <a:t>escape </a:t>
            </a:r>
            <a:r>
              <a:rPr lang="en-US" sz="2600" dirty="0">
                <a:latin typeface="Times New Roman"/>
                <a:cs typeface="Times New Roman"/>
              </a:rPr>
              <a:t>the planet.</a:t>
            </a:r>
          </a:p>
          <a:p>
            <a:pPr>
              <a:spcBef>
                <a:spcPct val="50000"/>
              </a:spcBef>
            </a:pPr>
            <a:r>
              <a:rPr lang="en-US" sz="2600" dirty="0">
                <a:solidFill>
                  <a:srgbClr val="FF0000"/>
                </a:solidFill>
                <a:latin typeface="Times New Roman"/>
                <a:cs typeface="Times New Roman"/>
              </a:rPr>
              <a:t>Mercury</a:t>
            </a:r>
            <a:r>
              <a:rPr lang="en-US" sz="2600" dirty="0">
                <a:latin typeface="Times New Roman"/>
                <a:cs typeface="Times New Roman"/>
              </a:rPr>
              <a:t>? </a:t>
            </a:r>
            <a:r>
              <a:rPr lang="en-US" sz="2600" dirty="0">
                <a:solidFill>
                  <a:srgbClr val="0000FF"/>
                </a:solidFill>
                <a:latin typeface="Times New Roman"/>
                <a:cs typeface="Times New Roman"/>
              </a:rPr>
              <a:t>No atmosphere</a:t>
            </a:r>
          </a:p>
          <a:p>
            <a:pPr>
              <a:spcBef>
                <a:spcPct val="50000"/>
              </a:spcBef>
            </a:pPr>
            <a:r>
              <a:rPr lang="en-US" sz="2600" dirty="0">
                <a:solidFill>
                  <a:srgbClr val="FF0000"/>
                </a:solidFill>
                <a:latin typeface="Times New Roman"/>
                <a:cs typeface="Times New Roman"/>
              </a:rPr>
              <a:t>Earth</a:t>
            </a:r>
            <a:r>
              <a:rPr lang="en-US" sz="2600" dirty="0">
                <a:latin typeface="Times New Roman"/>
                <a:cs typeface="Times New Roman"/>
              </a:rPr>
              <a:t>? </a:t>
            </a:r>
            <a:r>
              <a:rPr lang="en-US" sz="2600" dirty="0">
                <a:solidFill>
                  <a:srgbClr val="0000FF"/>
                </a:solidFill>
                <a:latin typeface="Times New Roman"/>
                <a:cs typeface="Times New Roman"/>
              </a:rPr>
              <a:t>Light molecules gone, heavier molecules remain</a:t>
            </a:r>
          </a:p>
          <a:p>
            <a:pPr>
              <a:spcBef>
                <a:spcPct val="50000"/>
              </a:spcBef>
            </a:pPr>
            <a:r>
              <a:rPr lang="en-US" sz="2600" dirty="0">
                <a:solidFill>
                  <a:srgbClr val="FF0000"/>
                </a:solidFill>
                <a:latin typeface="Times New Roman"/>
                <a:cs typeface="Times New Roman"/>
              </a:rPr>
              <a:t>Jupiter</a:t>
            </a:r>
            <a:r>
              <a:rPr lang="en-US" sz="2600" dirty="0">
                <a:latin typeface="Times New Roman"/>
                <a:cs typeface="Times New Roman"/>
              </a:rPr>
              <a:t>? </a:t>
            </a:r>
            <a:r>
              <a:rPr lang="en-US" sz="2600" dirty="0">
                <a:solidFill>
                  <a:srgbClr val="0000FF"/>
                </a:solidFill>
                <a:latin typeface="Times New Roman"/>
                <a:cs typeface="Times New Roman"/>
              </a:rPr>
              <a:t>Even hydrogen can’t escape!</a:t>
            </a:r>
          </a:p>
        </p:txBody>
      </p:sp>
      <p:sp>
        <p:nvSpPr>
          <p:cNvPr id="4"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 name="Text Box 19"/>
          <p:cNvSpPr txBox="1">
            <a:spLocks/>
          </p:cNvSpPr>
          <p:nvPr/>
        </p:nvSpPr>
        <p:spPr bwMode="auto">
          <a:xfrm>
            <a:off x="8568708" y="6477000"/>
            <a:ext cx="4282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35.)</a:t>
            </a:r>
          </a:p>
        </p:txBody>
      </p:sp>
    </p:spTree>
    <p:extLst>
      <p:ext uri="{BB962C8B-B14F-4D97-AF65-F5344CB8AC3E}">
        <p14:creationId xmlns:p14="http://schemas.microsoft.com/office/powerpoint/2010/main" val="2440718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a:t>
            </a:r>
          </a:p>
        </p:txBody>
      </p:sp>
      <p:graphicFrame>
        <p:nvGraphicFramePr>
          <p:cNvPr id="55" name="Object 6"/>
          <p:cNvGraphicFramePr>
            <a:graphicFrameLocks noChangeAspect="1"/>
          </p:cNvGraphicFramePr>
          <p:nvPr>
            <p:extLst>
              <p:ext uri="{D42A27DB-BD31-4B8C-83A1-F6EECF244321}">
                <p14:modId xmlns:p14="http://schemas.microsoft.com/office/powerpoint/2010/main" val="2056569730"/>
              </p:ext>
            </p:extLst>
          </p:nvPr>
        </p:nvGraphicFramePr>
        <p:xfrm>
          <a:off x="508000" y="947738"/>
          <a:ext cx="2633663" cy="1465262"/>
        </p:xfrm>
        <a:graphic>
          <a:graphicData uri="http://schemas.openxmlformats.org/presentationml/2006/ole">
            <mc:AlternateContent xmlns:mc="http://schemas.openxmlformats.org/markup-compatibility/2006">
              <mc:Choice xmlns:v="urn:schemas-microsoft-com:vml" Requires="v">
                <p:oleObj spid="_x0000_s1415" name="Equation" r:id="rId4" imgW="1587500" imgH="876300" progId="Equation.DSMT4">
                  <p:embed/>
                </p:oleObj>
              </mc:Choice>
              <mc:Fallback>
                <p:oleObj name="Equation" r:id="rId4" imgW="1587500" imgH="876300" progId="Equation.DSMT4">
                  <p:embed/>
                  <p:pic>
                    <p:nvPicPr>
                      <p:cNvPr id="0" name=""/>
                      <p:cNvPicPr>
                        <a:picLocks noChangeAspect="1" noChangeArrowheads="1"/>
                      </p:cNvPicPr>
                      <p:nvPr/>
                    </p:nvPicPr>
                    <p:blipFill>
                      <a:blip r:embed="rId5"/>
                      <a:srcRect/>
                      <a:stretch>
                        <a:fillRect/>
                      </a:stretch>
                    </p:blipFill>
                    <p:spPr bwMode="auto">
                      <a:xfrm>
                        <a:off x="508000" y="947738"/>
                        <a:ext cx="2633663" cy="1465262"/>
                      </a:xfrm>
                      <a:prstGeom prst="rect">
                        <a:avLst/>
                      </a:prstGeom>
                      <a:noFill/>
                      <a:ln>
                        <a:noFill/>
                      </a:ln>
                      <a:effectLst/>
                    </p:spPr>
                  </p:pic>
                </p:oleObj>
              </mc:Fallback>
            </mc:AlternateContent>
          </a:graphicData>
        </a:graphic>
      </p:graphicFrame>
      <p:sp>
        <p:nvSpPr>
          <p:cNvPr id="56" name="TextBox 55"/>
          <p:cNvSpPr txBox="1"/>
          <p:nvPr/>
        </p:nvSpPr>
        <p:spPr>
          <a:xfrm>
            <a:off x="203200" y="517823"/>
            <a:ext cx="5156200" cy="400110"/>
          </a:xfrm>
          <a:prstGeom prst="rect">
            <a:avLst/>
          </a:prstGeom>
          <a:noFill/>
        </p:spPr>
        <p:txBody>
          <a:bodyPr wrap="square" rtlCol="0">
            <a:spAutoFit/>
          </a:bodyPr>
          <a:lstStyle/>
          <a:p>
            <a:r>
              <a:rPr lang="en-US" sz="2000" dirty="0">
                <a:solidFill>
                  <a:srgbClr val="FF0000"/>
                </a:solidFill>
                <a:latin typeface="Apple Chancery"/>
                <a:cs typeface="Apple Chancery"/>
              </a:rPr>
              <a:t>acceleration</a:t>
            </a:r>
            <a:r>
              <a:rPr lang="en-US" sz="2000" dirty="0">
                <a:latin typeface="Apple Chancery"/>
                <a:cs typeface="Apple Chancery"/>
              </a:rPr>
              <a:t> </a:t>
            </a:r>
            <a:r>
              <a:rPr lang="en-US" sz="2000" dirty="0">
                <a:solidFill>
                  <a:srgbClr val="FF0000"/>
                </a:solidFill>
                <a:latin typeface="Apple Chancery"/>
                <a:cs typeface="Apple Chancery"/>
              </a:rPr>
              <a:t>of apple using the theory:</a:t>
            </a:r>
          </a:p>
        </p:txBody>
      </p:sp>
      <p:graphicFrame>
        <p:nvGraphicFramePr>
          <p:cNvPr id="12" name="Object 6"/>
          <p:cNvGraphicFramePr>
            <a:graphicFrameLocks noChangeAspect="1"/>
          </p:cNvGraphicFramePr>
          <p:nvPr>
            <p:extLst>
              <p:ext uri="{D42A27DB-BD31-4B8C-83A1-F6EECF244321}">
                <p14:modId xmlns:p14="http://schemas.microsoft.com/office/powerpoint/2010/main" val="2390689153"/>
              </p:ext>
            </p:extLst>
          </p:nvPr>
        </p:nvGraphicFramePr>
        <p:xfrm>
          <a:off x="496888" y="3241675"/>
          <a:ext cx="2711450" cy="1450975"/>
        </p:xfrm>
        <a:graphic>
          <a:graphicData uri="http://schemas.openxmlformats.org/presentationml/2006/ole">
            <mc:AlternateContent xmlns:mc="http://schemas.openxmlformats.org/markup-compatibility/2006">
              <mc:Choice xmlns:v="urn:schemas-microsoft-com:vml" Requires="v">
                <p:oleObj spid="_x0000_s1416" name="Equation" r:id="rId6" imgW="1625600" imgH="863600" progId="Equation.DSMT4">
                  <p:embed/>
                </p:oleObj>
              </mc:Choice>
              <mc:Fallback>
                <p:oleObj name="Equation" r:id="rId6" imgW="1625600" imgH="863600" progId="Equation.DSMT4">
                  <p:embed/>
                  <p:pic>
                    <p:nvPicPr>
                      <p:cNvPr id="0" name=""/>
                      <p:cNvPicPr>
                        <a:picLocks noChangeAspect="1" noChangeArrowheads="1"/>
                      </p:cNvPicPr>
                      <p:nvPr/>
                    </p:nvPicPr>
                    <p:blipFill>
                      <a:blip r:embed="rId7"/>
                      <a:srcRect/>
                      <a:stretch>
                        <a:fillRect/>
                      </a:stretch>
                    </p:blipFill>
                    <p:spPr bwMode="auto">
                      <a:xfrm>
                        <a:off x="496888" y="3241675"/>
                        <a:ext cx="2711450" cy="1450975"/>
                      </a:xfrm>
                      <a:prstGeom prst="rect">
                        <a:avLst/>
                      </a:prstGeom>
                      <a:noFill/>
                      <a:ln>
                        <a:noFill/>
                      </a:ln>
                      <a:effectLst/>
                    </p:spPr>
                  </p:pic>
                </p:oleObj>
              </mc:Fallback>
            </mc:AlternateContent>
          </a:graphicData>
        </a:graphic>
      </p:graphicFrame>
      <p:sp>
        <p:nvSpPr>
          <p:cNvPr id="13" name="TextBox 12"/>
          <p:cNvSpPr txBox="1"/>
          <p:nvPr/>
        </p:nvSpPr>
        <p:spPr>
          <a:xfrm>
            <a:off x="4535670" y="3292834"/>
            <a:ext cx="4392430" cy="400110"/>
          </a:xfrm>
          <a:prstGeom prst="rect">
            <a:avLst/>
          </a:prstGeom>
          <a:noFill/>
        </p:spPr>
        <p:txBody>
          <a:bodyPr wrap="square" rtlCol="0">
            <a:spAutoFit/>
          </a:bodyPr>
          <a:lstStyle/>
          <a:p>
            <a:r>
              <a:rPr lang="en-US" sz="2000" dirty="0">
                <a:solidFill>
                  <a:srgbClr val="FF0000"/>
                </a:solidFill>
                <a:latin typeface="Apple Chancery"/>
                <a:cs typeface="Apple Chancery"/>
              </a:rPr>
              <a:t>ratio of two accelerations yields:</a:t>
            </a:r>
          </a:p>
        </p:txBody>
      </p:sp>
      <p:graphicFrame>
        <p:nvGraphicFramePr>
          <p:cNvPr id="14" name="Object 6"/>
          <p:cNvGraphicFramePr>
            <a:graphicFrameLocks noChangeAspect="1"/>
          </p:cNvGraphicFramePr>
          <p:nvPr>
            <p:extLst>
              <p:ext uri="{D42A27DB-BD31-4B8C-83A1-F6EECF244321}">
                <p14:modId xmlns:p14="http://schemas.microsoft.com/office/powerpoint/2010/main" val="1468546650"/>
              </p:ext>
            </p:extLst>
          </p:nvPr>
        </p:nvGraphicFramePr>
        <p:xfrm>
          <a:off x="5634038" y="4021138"/>
          <a:ext cx="2401887" cy="2154237"/>
        </p:xfrm>
        <a:graphic>
          <a:graphicData uri="http://schemas.openxmlformats.org/presentationml/2006/ole">
            <mc:AlternateContent xmlns:mc="http://schemas.openxmlformats.org/markup-compatibility/2006">
              <mc:Choice xmlns:v="urn:schemas-microsoft-com:vml" Requires="v">
                <p:oleObj spid="_x0000_s1417" name="Equation" r:id="rId8" imgW="1485900" imgH="1320800" progId="Equation.DSMT4">
                  <p:embed/>
                </p:oleObj>
              </mc:Choice>
              <mc:Fallback>
                <p:oleObj name="Equation" r:id="rId8" imgW="1485900" imgH="1320800" progId="Equation.DSMT4">
                  <p:embed/>
                  <p:pic>
                    <p:nvPicPr>
                      <p:cNvPr id="0" name=""/>
                      <p:cNvPicPr>
                        <a:picLocks noChangeAspect="1" noChangeArrowheads="1"/>
                      </p:cNvPicPr>
                      <p:nvPr/>
                    </p:nvPicPr>
                    <p:blipFill>
                      <a:blip r:embed="rId9"/>
                      <a:srcRect/>
                      <a:stretch>
                        <a:fillRect/>
                      </a:stretch>
                    </p:blipFill>
                    <p:spPr bwMode="auto">
                      <a:xfrm>
                        <a:off x="5634038" y="4021138"/>
                        <a:ext cx="2401887" cy="2154237"/>
                      </a:xfrm>
                      <a:prstGeom prst="rect">
                        <a:avLst/>
                      </a:prstGeom>
                      <a:noFill/>
                      <a:ln>
                        <a:noFill/>
                      </a:ln>
                      <a:effectLst/>
                    </p:spPr>
                  </p:pic>
                </p:oleObj>
              </mc:Fallback>
            </mc:AlternateContent>
          </a:graphicData>
        </a:graphic>
      </p:graphicFrame>
      <p:sp>
        <p:nvSpPr>
          <p:cNvPr id="19" name="TextBox 18"/>
          <p:cNvSpPr txBox="1"/>
          <p:nvPr/>
        </p:nvSpPr>
        <p:spPr>
          <a:xfrm>
            <a:off x="203200" y="2550369"/>
            <a:ext cx="5156200" cy="400110"/>
          </a:xfrm>
          <a:prstGeom prst="rect">
            <a:avLst/>
          </a:prstGeom>
          <a:noFill/>
        </p:spPr>
        <p:txBody>
          <a:bodyPr wrap="square" rtlCol="0">
            <a:spAutoFit/>
          </a:bodyPr>
          <a:lstStyle/>
          <a:p>
            <a:r>
              <a:rPr lang="en-US" sz="2000" dirty="0">
                <a:solidFill>
                  <a:srgbClr val="FF0000"/>
                </a:solidFill>
                <a:latin typeface="Apple Chancery"/>
                <a:cs typeface="Apple Chancery"/>
              </a:rPr>
              <a:t>acceleration</a:t>
            </a:r>
            <a:r>
              <a:rPr lang="en-US" sz="2000" dirty="0">
                <a:latin typeface="Apple Chancery"/>
                <a:cs typeface="Apple Chancery"/>
              </a:rPr>
              <a:t> </a:t>
            </a:r>
            <a:r>
              <a:rPr lang="en-US" sz="2000" dirty="0">
                <a:solidFill>
                  <a:srgbClr val="FF0000"/>
                </a:solidFill>
                <a:latin typeface="Apple Chancery"/>
                <a:cs typeface="Apple Chancery"/>
              </a:rPr>
              <a:t>of moon using the theory:</a:t>
            </a:r>
          </a:p>
        </p:txBody>
      </p:sp>
      <p:cxnSp>
        <p:nvCxnSpPr>
          <p:cNvPr id="4" name="Straight Connector 3"/>
          <p:cNvCxnSpPr/>
          <p:nvPr/>
        </p:nvCxnSpPr>
        <p:spPr>
          <a:xfrm>
            <a:off x="698500" y="1025527"/>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032000" y="1204913"/>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32000" y="3461171"/>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11200" y="3307184"/>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435541" y="4855353"/>
            <a:ext cx="259353" cy="279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410141" y="4213644"/>
            <a:ext cx="259353" cy="279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69494" y="4072357"/>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05994" y="4709724"/>
            <a:ext cx="520700" cy="3587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dissolve">
                                      <p:cBhvr>
                                        <p:cTn id="45" dur="500"/>
                                        <p:tgtEl>
                                          <p:spTgt spid="30"/>
                                        </p:tgtEl>
                                      </p:cBhvr>
                                    </p:animEffect>
                                  </p:childTnLst>
                                </p:cTn>
                              </p:par>
                              <p:par>
                                <p:cTn id="46" presetID="9"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dissolve">
                                      <p:cBhvr>
                                        <p:cTn id="48" dur="500"/>
                                        <p:tgtEl>
                                          <p:spTgt spid="31"/>
                                        </p:tgtEl>
                                      </p:cBhvr>
                                    </p:animEffect>
                                  </p:childTnLst>
                                </p:cTn>
                              </p:par>
                              <p:par>
                                <p:cTn id="49" presetID="9"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a:t>
            </a:r>
          </a:p>
        </p:txBody>
      </p:sp>
      <p:sp>
        <p:nvSpPr>
          <p:cNvPr id="56" name="TextBox 55"/>
          <p:cNvSpPr txBox="1"/>
          <p:nvPr/>
        </p:nvSpPr>
        <p:spPr>
          <a:xfrm>
            <a:off x="203200" y="289223"/>
            <a:ext cx="2654300" cy="400110"/>
          </a:xfrm>
          <a:prstGeom prst="rect">
            <a:avLst/>
          </a:prstGeom>
          <a:noFill/>
        </p:spPr>
        <p:txBody>
          <a:bodyPr wrap="square" rtlCol="0">
            <a:spAutoFit/>
          </a:bodyPr>
          <a:lstStyle/>
          <a:p>
            <a:r>
              <a:rPr lang="en-US" sz="2000" dirty="0">
                <a:solidFill>
                  <a:srgbClr val="FF0000"/>
                </a:solidFill>
                <a:latin typeface="Apple Chancery"/>
                <a:cs typeface="Apple Chancery"/>
              </a:rPr>
              <a:t>acceleration</a:t>
            </a:r>
            <a:r>
              <a:rPr lang="en-US" sz="2000" dirty="0">
                <a:latin typeface="Apple Chancery"/>
                <a:cs typeface="Apple Chancery"/>
              </a:rPr>
              <a:t> </a:t>
            </a:r>
            <a:r>
              <a:rPr lang="en-US" sz="2000" dirty="0">
                <a:solidFill>
                  <a:srgbClr val="FF0000"/>
                </a:solidFill>
                <a:latin typeface="Apple Chancery"/>
                <a:cs typeface="Apple Chancery"/>
              </a:rPr>
              <a:t>at earth:</a:t>
            </a:r>
          </a:p>
        </p:txBody>
      </p:sp>
      <p:graphicFrame>
        <p:nvGraphicFramePr>
          <p:cNvPr id="15" name="Object 6"/>
          <p:cNvGraphicFramePr>
            <a:graphicFrameLocks noChangeAspect="1"/>
          </p:cNvGraphicFramePr>
          <p:nvPr>
            <p:extLst>
              <p:ext uri="{D42A27DB-BD31-4B8C-83A1-F6EECF244321}">
                <p14:modId xmlns:p14="http://schemas.microsoft.com/office/powerpoint/2010/main" val="435511952"/>
              </p:ext>
            </p:extLst>
          </p:nvPr>
        </p:nvGraphicFramePr>
        <p:xfrm>
          <a:off x="672529" y="703263"/>
          <a:ext cx="1547812" cy="400050"/>
        </p:xfrm>
        <a:graphic>
          <a:graphicData uri="http://schemas.openxmlformats.org/presentationml/2006/ole">
            <mc:AlternateContent xmlns:mc="http://schemas.openxmlformats.org/markup-compatibility/2006">
              <mc:Choice xmlns:v="urn:schemas-microsoft-com:vml" Requires="v">
                <p:oleObj spid="_x0000_s1780557" name="Equation" r:id="rId4" imgW="990600" imgH="254000" progId="Equation.DSMT4">
                  <p:embed/>
                </p:oleObj>
              </mc:Choice>
              <mc:Fallback>
                <p:oleObj name="Equation" r:id="rId4" imgW="990600" imgH="254000" progId="Equation.DSMT4">
                  <p:embed/>
                  <p:pic>
                    <p:nvPicPr>
                      <p:cNvPr id="0" name=""/>
                      <p:cNvPicPr>
                        <a:picLocks noChangeAspect="1" noChangeArrowheads="1"/>
                      </p:cNvPicPr>
                      <p:nvPr/>
                    </p:nvPicPr>
                    <p:blipFill>
                      <a:blip r:embed="rId5"/>
                      <a:srcRect/>
                      <a:stretch>
                        <a:fillRect/>
                      </a:stretch>
                    </p:blipFill>
                    <p:spPr bwMode="auto">
                      <a:xfrm>
                        <a:off x="672529" y="703263"/>
                        <a:ext cx="1547812" cy="400050"/>
                      </a:xfrm>
                      <a:prstGeom prst="rect">
                        <a:avLst/>
                      </a:prstGeom>
                      <a:noFill/>
                      <a:ln>
                        <a:noFill/>
                      </a:ln>
                      <a:effectLst/>
                    </p:spPr>
                  </p:pic>
                </p:oleObj>
              </mc:Fallback>
            </mc:AlternateContent>
          </a:graphicData>
        </a:graphic>
      </p:graphicFrame>
      <p:graphicFrame>
        <p:nvGraphicFramePr>
          <p:cNvPr id="17" name="Object 6"/>
          <p:cNvGraphicFramePr>
            <a:graphicFrameLocks noChangeAspect="1"/>
          </p:cNvGraphicFramePr>
          <p:nvPr>
            <p:extLst>
              <p:ext uri="{D42A27DB-BD31-4B8C-83A1-F6EECF244321}">
                <p14:modId xmlns:p14="http://schemas.microsoft.com/office/powerpoint/2010/main" val="4185136500"/>
              </p:ext>
            </p:extLst>
          </p:nvPr>
        </p:nvGraphicFramePr>
        <p:xfrm>
          <a:off x="368300" y="1608138"/>
          <a:ext cx="4605338" cy="3021012"/>
        </p:xfrm>
        <a:graphic>
          <a:graphicData uri="http://schemas.openxmlformats.org/presentationml/2006/ole">
            <mc:AlternateContent xmlns:mc="http://schemas.openxmlformats.org/markup-compatibility/2006">
              <mc:Choice xmlns:v="urn:schemas-microsoft-com:vml" Requires="v">
                <p:oleObj spid="_x0000_s1780558" name="Equation" r:id="rId6" imgW="2946400" imgH="1917700" progId="Equation.DSMT4">
                  <p:embed/>
                </p:oleObj>
              </mc:Choice>
              <mc:Fallback>
                <p:oleObj name="Equation" r:id="rId6" imgW="2946400" imgH="1917700" progId="Equation.DSMT4">
                  <p:embed/>
                  <p:pic>
                    <p:nvPicPr>
                      <p:cNvPr id="0" name=""/>
                      <p:cNvPicPr>
                        <a:picLocks noChangeAspect="1" noChangeArrowheads="1"/>
                      </p:cNvPicPr>
                      <p:nvPr/>
                    </p:nvPicPr>
                    <p:blipFill>
                      <a:blip r:embed="rId7"/>
                      <a:srcRect/>
                      <a:stretch>
                        <a:fillRect/>
                      </a:stretch>
                    </p:blipFill>
                    <p:spPr bwMode="auto">
                      <a:xfrm>
                        <a:off x="368300" y="1608138"/>
                        <a:ext cx="4605338" cy="3021012"/>
                      </a:xfrm>
                      <a:prstGeom prst="rect">
                        <a:avLst/>
                      </a:prstGeom>
                      <a:noFill/>
                      <a:ln>
                        <a:noFill/>
                      </a:ln>
                      <a:effectLst/>
                    </p:spPr>
                  </p:pic>
                </p:oleObj>
              </mc:Fallback>
            </mc:AlternateContent>
          </a:graphicData>
        </a:graphic>
      </p:graphicFrame>
      <p:graphicFrame>
        <p:nvGraphicFramePr>
          <p:cNvPr id="18" name="Object 6"/>
          <p:cNvGraphicFramePr>
            <a:graphicFrameLocks noChangeAspect="1"/>
          </p:cNvGraphicFramePr>
          <p:nvPr>
            <p:extLst>
              <p:ext uri="{D42A27DB-BD31-4B8C-83A1-F6EECF244321}">
                <p14:modId xmlns:p14="http://schemas.microsoft.com/office/powerpoint/2010/main" val="4185437043"/>
              </p:ext>
            </p:extLst>
          </p:nvPr>
        </p:nvGraphicFramePr>
        <p:xfrm>
          <a:off x="5594349" y="969499"/>
          <a:ext cx="2690813" cy="1262062"/>
        </p:xfrm>
        <a:graphic>
          <a:graphicData uri="http://schemas.openxmlformats.org/presentationml/2006/ole">
            <mc:AlternateContent xmlns:mc="http://schemas.openxmlformats.org/markup-compatibility/2006">
              <mc:Choice xmlns:v="urn:schemas-microsoft-com:vml" Requires="v">
                <p:oleObj spid="_x0000_s1780559" name="Equation" r:id="rId8" imgW="1663700" imgH="774700" progId="Equation.DSMT4">
                  <p:embed/>
                </p:oleObj>
              </mc:Choice>
              <mc:Fallback>
                <p:oleObj name="Equation" r:id="rId8" imgW="1663700" imgH="774700" progId="Equation.DSMT4">
                  <p:embed/>
                  <p:pic>
                    <p:nvPicPr>
                      <p:cNvPr id="0" name=""/>
                      <p:cNvPicPr>
                        <a:picLocks noChangeAspect="1" noChangeArrowheads="1"/>
                      </p:cNvPicPr>
                      <p:nvPr/>
                    </p:nvPicPr>
                    <p:blipFill>
                      <a:blip r:embed="rId9"/>
                      <a:srcRect/>
                      <a:stretch>
                        <a:fillRect/>
                      </a:stretch>
                    </p:blipFill>
                    <p:spPr bwMode="auto">
                      <a:xfrm>
                        <a:off x="5594349" y="969499"/>
                        <a:ext cx="2690813" cy="1262062"/>
                      </a:xfrm>
                      <a:prstGeom prst="rect">
                        <a:avLst/>
                      </a:prstGeom>
                      <a:noFill/>
                      <a:ln>
                        <a:noFill/>
                      </a:ln>
                      <a:effectLst/>
                    </p:spPr>
                  </p:pic>
                </p:oleObj>
              </mc:Fallback>
            </mc:AlternateContent>
          </a:graphicData>
        </a:graphic>
      </p:graphicFrame>
      <p:sp>
        <p:nvSpPr>
          <p:cNvPr id="16" name="TextBox 15"/>
          <p:cNvSpPr txBox="1"/>
          <p:nvPr/>
        </p:nvSpPr>
        <p:spPr>
          <a:xfrm>
            <a:off x="227487" y="1156326"/>
            <a:ext cx="3771900" cy="400110"/>
          </a:xfrm>
          <a:prstGeom prst="rect">
            <a:avLst/>
          </a:prstGeom>
          <a:noFill/>
        </p:spPr>
        <p:txBody>
          <a:bodyPr wrap="square" rtlCol="0">
            <a:spAutoFit/>
          </a:bodyPr>
          <a:lstStyle/>
          <a:p>
            <a:r>
              <a:rPr lang="en-US" sz="2000" dirty="0">
                <a:solidFill>
                  <a:srgbClr val="FF0000"/>
                </a:solidFill>
                <a:latin typeface="Apple Chancery"/>
                <a:cs typeface="Apple Chancery"/>
              </a:rPr>
              <a:t>centripetal acceleration</a:t>
            </a:r>
            <a:r>
              <a:rPr lang="en-US" sz="2000" dirty="0">
                <a:latin typeface="Apple Chancery"/>
                <a:cs typeface="Apple Chancery"/>
              </a:rPr>
              <a:t> </a:t>
            </a:r>
            <a:r>
              <a:rPr lang="en-US" sz="2000" dirty="0">
                <a:solidFill>
                  <a:srgbClr val="FF0000"/>
                </a:solidFill>
                <a:latin typeface="Apple Chancery"/>
                <a:cs typeface="Apple Chancery"/>
              </a:rPr>
              <a:t>at moon:</a:t>
            </a:r>
          </a:p>
        </p:txBody>
      </p:sp>
      <p:sp>
        <p:nvSpPr>
          <p:cNvPr id="19" name="TextBox 18"/>
          <p:cNvSpPr txBox="1"/>
          <p:nvPr/>
        </p:nvSpPr>
        <p:spPr>
          <a:xfrm>
            <a:off x="227487" y="4535132"/>
            <a:ext cx="3746500" cy="400110"/>
          </a:xfrm>
          <a:prstGeom prst="rect">
            <a:avLst/>
          </a:prstGeom>
          <a:noFill/>
        </p:spPr>
        <p:txBody>
          <a:bodyPr wrap="square" rtlCol="0">
            <a:spAutoFit/>
          </a:bodyPr>
          <a:lstStyle/>
          <a:p>
            <a:r>
              <a:rPr lang="en-US" sz="2000" dirty="0">
                <a:solidFill>
                  <a:srgbClr val="FF0000"/>
                </a:solidFill>
                <a:latin typeface="Apple Chancery"/>
                <a:cs typeface="Apple Chancery"/>
              </a:rPr>
              <a:t>using calculated accelerations:</a:t>
            </a:r>
          </a:p>
        </p:txBody>
      </p:sp>
      <p:graphicFrame>
        <p:nvGraphicFramePr>
          <p:cNvPr id="20" name="Object 6"/>
          <p:cNvGraphicFramePr>
            <a:graphicFrameLocks noChangeAspect="1"/>
          </p:cNvGraphicFramePr>
          <p:nvPr>
            <p:extLst>
              <p:ext uri="{D42A27DB-BD31-4B8C-83A1-F6EECF244321}">
                <p14:modId xmlns:p14="http://schemas.microsoft.com/office/powerpoint/2010/main" val="990297215"/>
              </p:ext>
            </p:extLst>
          </p:nvPr>
        </p:nvGraphicFramePr>
        <p:xfrm>
          <a:off x="5813425" y="2911508"/>
          <a:ext cx="1890713" cy="1450975"/>
        </p:xfrm>
        <a:graphic>
          <a:graphicData uri="http://schemas.openxmlformats.org/presentationml/2006/ole">
            <mc:AlternateContent xmlns:mc="http://schemas.openxmlformats.org/markup-compatibility/2006">
              <mc:Choice xmlns:v="urn:schemas-microsoft-com:vml" Requires="v">
                <p:oleObj spid="_x0000_s1780560" name="Equation" r:id="rId10" imgW="1168400" imgH="889000" progId="Equation.DSMT4">
                  <p:embed/>
                </p:oleObj>
              </mc:Choice>
              <mc:Fallback>
                <p:oleObj name="Equation" r:id="rId10" imgW="1168400" imgH="889000" progId="Equation.DSMT4">
                  <p:embed/>
                  <p:pic>
                    <p:nvPicPr>
                      <p:cNvPr id="0" name=""/>
                      <p:cNvPicPr>
                        <a:picLocks noChangeAspect="1" noChangeArrowheads="1"/>
                      </p:cNvPicPr>
                      <p:nvPr/>
                    </p:nvPicPr>
                    <p:blipFill>
                      <a:blip r:embed="rId11"/>
                      <a:srcRect/>
                      <a:stretch>
                        <a:fillRect/>
                      </a:stretch>
                    </p:blipFill>
                    <p:spPr bwMode="auto">
                      <a:xfrm>
                        <a:off x="5813425" y="2911508"/>
                        <a:ext cx="1890713" cy="1450975"/>
                      </a:xfrm>
                      <a:prstGeom prst="rect">
                        <a:avLst/>
                      </a:prstGeom>
                      <a:noFill/>
                      <a:ln>
                        <a:noFill/>
                      </a:ln>
                      <a:effectLst/>
                    </p:spPr>
                  </p:pic>
                </p:oleObj>
              </mc:Fallback>
            </mc:AlternateContent>
          </a:graphicData>
        </a:graphic>
      </p:graphicFrame>
      <p:graphicFrame>
        <p:nvGraphicFramePr>
          <p:cNvPr id="22" name="Object 6"/>
          <p:cNvGraphicFramePr>
            <a:graphicFrameLocks noChangeAspect="1"/>
          </p:cNvGraphicFramePr>
          <p:nvPr>
            <p:extLst>
              <p:ext uri="{D42A27DB-BD31-4B8C-83A1-F6EECF244321}">
                <p14:modId xmlns:p14="http://schemas.microsoft.com/office/powerpoint/2010/main" val="1752464655"/>
              </p:ext>
            </p:extLst>
          </p:nvPr>
        </p:nvGraphicFramePr>
        <p:xfrm>
          <a:off x="649287" y="5056220"/>
          <a:ext cx="2587625" cy="723900"/>
        </p:xfrm>
        <a:graphic>
          <a:graphicData uri="http://schemas.openxmlformats.org/presentationml/2006/ole">
            <mc:AlternateContent xmlns:mc="http://schemas.openxmlformats.org/markup-compatibility/2006">
              <mc:Choice xmlns:v="urn:schemas-microsoft-com:vml" Requires="v">
                <p:oleObj spid="_x0000_s1780561" name="Equation" r:id="rId12" imgW="1600200" imgH="444500" progId="Equation.DSMT4">
                  <p:embed/>
                </p:oleObj>
              </mc:Choice>
              <mc:Fallback>
                <p:oleObj name="Equation" r:id="rId12" imgW="1600200" imgH="444500" progId="Equation.DSMT4">
                  <p:embed/>
                  <p:pic>
                    <p:nvPicPr>
                      <p:cNvPr id="0" name=""/>
                      <p:cNvPicPr>
                        <a:picLocks noChangeAspect="1" noChangeArrowheads="1"/>
                      </p:cNvPicPr>
                      <p:nvPr/>
                    </p:nvPicPr>
                    <p:blipFill>
                      <a:blip r:embed="rId13"/>
                      <a:srcRect/>
                      <a:stretch>
                        <a:fillRect/>
                      </a:stretch>
                    </p:blipFill>
                    <p:spPr bwMode="auto">
                      <a:xfrm>
                        <a:off x="649287" y="5056220"/>
                        <a:ext cx="2587625" cy="723900"/>
                      </a:xfrm>
                      <a:prstGeom prst="rect">
                        <a:avLst/>
                      </a:prstGeom>
                      <a:noFill/>
                      <a:ln>
                        <a:noFill/>
                      </a:ln>
                      <a:effectLst/>
                    </p:spPr>
                  </p:pic>
                </p:oleObj>
              </mc:Fallback>
            </mc:AlternateContent>
          </a:graphicData>
        </a:graphic>
      </p:graphicFrame>
      <p:sp>
        <p:nvSpPr>
          <p:cNvPr id="23" name="TextBox 22"/>
          <p:cNvSpPr txBox="1"/>
          <p:nvPr/>
        </p:nvSpPr>
        <p:spPr>
          <a:xfrm>
            <a:off x="4973162" y="457172"/>
            <a:ext cx="3746500" cy="400110"/>
          </a:xfrm>
          <a:prstGeom prst="rect">
            <a:avLst/>
          </a:prstGeom>
          <a:noFill/>
        </p:spPr>
        <p:txBody>
          <a:bodyPr wrap="square" rtlCol="0">
            <a:spAutoFit/>
          </a:bodyPr>
          <a:lstStyle/>
          <a:p>
            <a:r>
              <a:rPr lang="en-US" sz="2000" dirty="0">
                <a:solidFill>
                  <a:srgbClr val="FF0000"/>
                </a:solidFill>
                <a:latin typeface="Apple Chancery"/>
                <a:cs typeface="Apple Chancery"/>
              </a:rPr>
              <a:t>using the radii:</a:t>
            </a:r>
          </a:p>
        </p:txBody>
      </p:sp>
      <p:sp>
        <p:nvSpPr>
          <p:cNvPr id="24" name="TextBox 23"/>
          <p:cNvSpPr txBox="1"/>
          <p:nvPr/>
        </p:nvSpPr>
        <p:spPr>
          <a:xfrm>
            <a:off x="4973162" y="2370467"/>
            <a:ext cx="3746500" cy="400110"/>
          </a:xfrm>
          <a:prstGeom prst="rect">
            <a:avLst/>
          </a:prstGeom>
          <a:noFill/>
        </p:spPr>
        <p:txBody>
          <a:bodyPr wrap="square" rtlCol="0">
            <a:spAutoFit/>
          </a:bodyPr>
          <a:lstStyle/>
          <a:p>
            <a:r>
              <a:rPr lang="en-US" sz="2000" dirty="0">
                <a:solidFill>
                  <a:srgbClr val="FF0000"/>
                </a:solidFill>
                <a:latin typeface="Apple Chancery"/>
                <a:cs typeface="Apple Chancery"/>
              </a:rPr>
              <a:t>putting everything together:</a:t>
            </a:r>
          </a:p>
        </p:txBody>
      </p:sp>
      <p:sp>
        <p:nvSpPr>
          <p:cNvPr id="25" name="TextBox 24"/>
          <p:cNvSpPr txBox="1"/>
          <p:nvPr/>
        </p:nvSpPr>
        <p:spPr>
          <a:xfrm>
            <a:off x="4973162" y="4563194"/>
            <a:ext cx="3746500" cy="400110"/>
          </a:xfrm>
          <a:prstGeom prst="rect">
            <a:avLst/>
          </a:prstGeom>
          <a:noFill/>
        </p:spPr>
        <p:txBody>
          <a:bodyPr wrap="square" rtlCol="0">
            <a:spAutoFit/>
          </a:bodyPr>
          <a:lstStyle/>
          <a:p>
            <a:r>
              <a:rPr lang="en-US" sz="2000" dirty="0">
                <a:solidFill>
                  <a:srgbClr val="FF0000"/>
                </a:solidFill>
                <a:latin typeface="Apple Chancery"/>
                <a:cs typeface="Apple Chancery"/>
              </a:rPr>
              <a:t>In other words:</a:t>
            </a:r>
          </a:p>
        </p:txBody>
      </p:sp>
      <p:graphicFrame>
        <p:nvGraphicFramePr>
          <p:cNvPr id="26" name="Object 6"/>
          <p:cNvGraphicFramePr>
            <a:graphicFrameLocks noChangeAspect="1"/>
          </p:cNvGraphicFramePr>
          <p:nvPr>
            <p:extLst>
              <p:ext uri="{D42A27DB-BD31-4B8C-83A1-F6EECF244321}">
                <p14:modId xmlns:p14="http://schemas.microsoft.com/office/powerpoint/2010/main" val="2179572068"/>
              </p:ext>
            </p:extLst>
          </p:nvPr>
        </p:nvGraphicFramePr>
        <p:xfrm>
          <a:off x="5594349" y="5119720"/>
          <a:ext cx="2481271" cy="815975"/>
        </p:xfrm>
        <a:graphic>
          <a:graphicData uri="http://schemas.openxmlformats.org/presentationml/2006/ole">
            <mc:AlternateContent xmlns:mc="http://schemas.openxmlformats.org/markup-compatibility/2006">
              <mc:Choice xmlns:v="urn:schemas-microsoft-com:vml" Requires="v">
                <p:oleObj spid="_x0000_s1780562" name="Equation" r:id="rId14" imgW="1206500" imgH="393700" progId="Equation.DSMT4">
                  <p:embed/>
                </p:oleObj>
              </mc:Choice>
              <mc:Fallback>
                <p:oleObj name="Equation" r:id="rId14" imgW="1206500" imgH="393700" progId="Equation.DSMT4">
                  <p:embed/>
                  <p:pic>
                    <p:nvPicPr>
                      <p:cNvPr id="0" name=""/>
                      <p:cNvPicPr>
                        <a:picLocks noChangeAspect="1" noChangeArrowheads="1"/>
                      </p:cNvPicPr>
                      <p:nvPr/>
                    </p:nvPicPr>
                    <p:blipFill>
                      <a:blip r:embed="rId15"/>
                      <a:srcRect/>
                      <a:stretch>
                        <a:fillRect/>
                      </a:stretch>
                    </p:blipFill>
                    <p:spPr bwMode="auto">
                      <a:xfrm>
                        <a:off x="5594349" y="5119720"/>
                        <a:ext cx="2481271" cy="815975"/>
                      </a:xfrm>
                      <a:prstGeom prst="rect">
                        <a:avLst/>
                      </a:prstGeom>
                      <a:noFill/>
                      <a:ln>
                        <a:noFill/>
                      </a:ln>
                      <a:effectLst/>
                    </p:spPr>
                  </p:pic>
                </p:oleObj>
              </mc:Fallback>
            </mc:AlternateContent>
          </a:graphicData>
        </a:graphic>
      </p:graphicFrame>
      <p:cxnSp>
        <p:nvCxnSpPr>
          <p:cNvPr id="27" name="Straight Connector 26"/>
          <p:cNvCxnSpPr/>
          <p:nvPr/>
        </p:nvCxnSpPr>
        <p:spPr>
          <a:xfrm flipH="1">
            <a:off x="1342841" y="2949608"/>
            <a:ext cx="259353" cy="279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446435" y="2307761"/>
            <a:ext cx="259353" cy="279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9" name="Object 6"/>
          <p:cNvGraphicFramePr>
            <a:graphicFrameLocks noChangeAspect="1"/>
          </p:cNvGraphicFramePr>
          <p:nvPr>
            <p:extLst>
              <p:ext uri="{D42A27DB-BD31-4B8C-83A1-F6EECF244321}">
                <p14:modId xmlns:p14="http://schemas.microsoft.com/office/powerpoint/2010/main" val="2306826233"/>
              </p:ext>
            </p:extLst>
          </p:nvPr>
        </p:nvGraphicFramePr>
        <p:xfrm>
          <a:off x="1693089" y="2183759"/>
          <a:ext cx="148412" cy="149402"/>
        </p:xfrm>
        <a:graphic>
          <a:graphicData uri="http://schemas.openxmlformats.org/presentationml/2006/ole">
            <mc:AlternateContent xmlns:mc="http://schemas.openxmlformats.org/markup-compatibility/2006">
              <mc:Choice xmlns:v="urn:schemas-microsoft-com:vml" Requires="v">
                <p:oleObj spid="_x0000_s1780563" name="Equation" r:id="rId16" imgW="152400" imgH="152400" progId="Equation.DSMT4">
                  <p:embed/>
                </p:oleObj>
              </mc:Choice>
              <mc:Fallback>
                <p:oleObj name="Equation" r:id="rId16" imgW="152400" imgH="152400" progId="Equation.DSMT4">
                  <p:embed/>
                  <p:pic>
                    <p:nvPicPr>
                      <p:cNvPr id="0" name=""/>
                      <p:cNvPicPr>
                        <a:picLocks noChangeAspect="1" noChangeArrowheads="1"/>
                      </p:cNvPicPr>
                      <p:nvPr/>
                    </p:nvPicPr>
                    <p:blipFill>
                      <a:blip r:embed="rId17"/>
                      <a:srcRect/>
                      <a:stretch>
                        <a:fillRect/>
                      </a:stretch>
                    </p:blipFill>
                    <p:spPr bwMode="auto">
                      <a:xfrm>
                        <a:off x="1693089" y="2183759"/>
                        <a:ext cx="148412" cy="149402"/>
                      </a:xfrm>
                      <a:prstGeom prst="rect">
                        <a:avLst/>
                      </a:prstGeom>
                      <a:noFill/>
                      <a:ln>
                        <a:noFill/>
                      </a:ln>
                      <a:effectLst/>
                    </p:spPr>
                  </p:pic>
                </p:oleObj>
              </mc:Fallback>
            </mc:AlternateContent>
          </a:graphicData>
        </a:graphic>
      </p:graphicFrame>
      <p:sp>
        <p:nvSpPr>
          <p:cNvPr id="30" name="TextBox 29"/>
          <p:cNvSpPr txBox="1"/>
          <p:nvPr/>
        </p:nvSpPr>
        <p:spPr>
          <a:xfrm>
            <a:off x="203200" y="5913828"/>
            <a:ext cx="8699500" cy="830997"/>
          </a:xfrm>
          <a:prstGeom prst="rect">
            <a:avLst/>
          </a:prstGeom>
          <a:noFill/>
        </p:spPr>
        <p:txBody>
          <a:bodyPr wrap="square" rtlCol="0">
            <a:spAutoFit/>
          </a:bodyPr>
          <a:lstStyle/>
          <a:p>
            <a:r>
              <a:rPr lang="en-US" sz="1600" dirty="0">
                <a:solidFill>
                  <a:srgbClr val="FF0000"/>
                </a:solidFill>
                <a:latin typeface="Apple Chancery"/>
                <a:cs typeface="Apple Chancery"/>
              </a:rPr>
              <a:t>Note:</a:t>
            </a:r>
            <a:r>
              <a:rPr lang="en-US" sz="1600" dirty="0">
                <a:solidFill>
                  <a:srgbClr val="FF0000"/>
                </a:solidFill>
                <a:latin typeface="Times New Roman"/>
                <a:cs typeface="Times New Roman"/>
              </a:rPr>
              <a:t> </a:t>
            </a:r>
            <a:r>
              <a:rPr lang="en-US" sz="1600" dirty="0">
                <a:latin typeface="Times New Roman"/>
                <a:cs typeface="Times New Roman"/>
              </a:rPr>
              <a:t>Newton shelved this theory for several years because the accepted distance to the moon was off and the exponent he originally calculated was something like 1.7—not something he thought nature would do.</a:t>
            </a:r>
            <a:endParaRPr lang="en-US" sz="1600" dirty="0">
              <a:solidFill>
                <a:srgbClr val="FF0000"/>
              </a:solidFill>
              <a:latin typeface="Apple Chancery"/>
              <a:cs typeface="Apple Chancery"/>
            </a:endParaRPr>
          </a:p>
        </p:txBody>
      </p:sp>
    </p:spTree>
    <p:extLst>
      <p:ext uri="{BB962C8B-B14F-4D97-AF65-F5344CB8AC3E}">
        <p14:creationId xmlns:p14="http://schemas.microsoft.com/office/powerpoint/2010/main" val="4241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par>
                                <p:cTn id="24" presetID="9"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dissolv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dissolv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dissolv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dissolv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dissolv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3" grpId="0"/>
      <p:bldP spid="24" grpId="0"/>
      <p:bldP spid="25"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6.)</a:t>
            </a:r>
          </a:p>
        </p:txBody>
      </p:sp>
      <p:sp>
        <p:nvSpPr>
          <p:cNvPr id="2" name="TextBox 1"/>
          <p:cNvSpPr txBox="1"/>
          <p:nvPr/>
        </p:nvSpPr>
        <p:spPr>
          <a:xfrm>
            <a:off x="228600" y="647700"/>
            <a:ext cx="5105400" cy="1692771"/>
          </a:xfrm>
          <a:prstGeom prst="rect">
            <a:avLst/>
          </a:prstGeom>
          <a:noFill/>
        </p:spPr>
        <p:txBody>
          <a:bodyPr wrap="square" rtlCol="0">
            <a:spAutoFit/>
          </a:bodyPr>
          <a:lstStyle/>
          <a:p>
            <a:r>
              <a:rPr lang="en-US" sz="2400" dirty="0">
                <a:solidFill>
                  <a:srgbClr val="FF0000"/>
                </a:solidFill>
                <a:latin typeface="Apple Chancery"/>
                <a:cs typeface="Apple Chancery"/>
              </a:rPr>
              <a:t>After initial experiments </a:t>
            </a:r>
            <a:r>
              <a:rPr lang="en-US" sz="2000" dirty="0">
                <a:latin typeface="Times New Roman"/>
                <a:cs typeface="Times New Roman"/>
              </a:rPr>
              <a:t>were done by Charles Coulomb, Henry </a:t>
            </a:r>
            <a:r>
              <a:rPr lang="en-US" sz="2000" dirty="0">
                <a:solidFill>
                  <a:srgbClr val="0000FF"/>
                </a:solidFill>
                <a:latin typeface="Times New Roman"/>
                <a:cs typeface="Times New Roman"/>
              </a:rPr>
              <a:t>Cavendish</a:t>
            </a:r>
            <a:r>
              <a:rPr lang="en-US" sz="2000" dirty="0">
                <a:latin typeface="Times New Roman"/>
                <a:cs typeface="Times New Roman"/>
              </a:rPr>
              <a:t> used a </a:t>
            </a:r>
            <a:r>
              <a:rPr lang="en-US" sz="2000" i="1" dirty="0">
                <a:solidFill>
                  <a:srgbClr val="0000FF"/>
                </a:solidFill>
                <a:latin typeface="Times New Roman"/>
                <a:cs typeface="Times New Roman"/>
              </a:rPr>
              <a:t>torsion balance </a:t>
            </a:r>
            <a:r>
              <a:rPr lang="en-US" sz="2000" dirty="0">
                <a:latin typeface="Times New Roman"/>
                <a:cs typeface="Times New Roman"/>
              </a:rPr>
              <a:t>in a vacuum to </a:t>
            </a:r>
            <a:r>
              <a:rPr lang="en-US" sz="2000" dirty="0">
                <a:solidFill>
                  <a:srgbClr val="0000FF"/>
                </a:solidFill>
                <a:latin typeface="Times New Roman"/>
                <a:cs typeface="Times New Roman"/>
              </a:rPr>
              <a:t>measure the attraction between</a:t>
            </a:r>
            <a:r>
              <a:rPr lang="en-US" sz="2000" dirty="0">
                <a:latin typeface="Times New Roman"/>
                <a:cs typeface="Times New Roman"/>
              </a:rPr>
              <a:t> two masses </a:t>
            </a:r>
            <a:r>
              <a:rPr lang="en-US" sz="2000" i="1" dirty="0">
                <a:solidFill>
                  <a:srgbClr val="FF0000"/>
                </a:solidFill>
                <a:latin typeface="Times New Roman"/>
                <a:cs typeface="Times New Roman"/>
              </a:rPr>
              <a:t>m</a:t>
            </a:r>
            <a:r>
              <a:rPr lang="en-US" sz="2000" i="1" dirty="0">
                <a:latin typeface="Times New Roman"/>
                <a:cs typeface="Times New Roman"/>
              </a:rPr>
              <a:t> </a:t>
            </a:r>
            <a:r>
              <a:rPr lang="en-US" sz="2000" dirty="0">
                <a:latin typeface="Times New Roman"/>
                <a:cs typeface="Times New Roman"/>
              </a:rPr>
              <a:t>and </a:t>
            </a:r>
            <a:r>
              <a:rPr lang="en-US" sz="2000" dirty="0">
                <a:solidFill>
                  <a:srgbClr val="FF0000"/>
                </a:solidFill>
                <a:latin typeface="Times New Roman"/>
                <a:cs typeface="Times New Roman"/>
              </a:rPr>
              <a:t>M</a:t>
            </a:r>
            <a:r>
              <a:rPr lang="en-US" sz="2000" dirty="0">
                <a:latin typeface="Times New Roman"/>
                <a:cs typeface="Times New Roman"/>
              </a:rPr>
              <a:t> to one another.  The calculated value of </a:t>
            </a:r>
            <a:r>
              <a:rPr lang="en-US" sz="2000" i="1" dirty="0">
                <a:solidFill>
                  <a:srgbClr val="FF0000"/>
                </a:solidFill>
                <a:latin typeface="Times New Roman"/>
                <a:cs typeface="Times New Roman"/>
              </a:rPr>
              <a:t>G</a:t>
            </a:r>
            <a:r>
              <a:rPr lang="en-US" sz="2000" i="1" dirty="0">
                <a:latin typeface="Times New Roman"/>
                <a:cs typeface="Times New Roman"/>
              </a:rPr>
              <a:t> </a:t>
            </a:r>
            <a:r>
              <a:rPr lang="en-US" sz="2000" dirty="0">
                <a:latin typeface="Times New Roman"/>
                <a:cs typeface="Times New Roman"/>
              </a:rPr>
              <a:t>was:</a:t>
            </a:r>
          </a:p>
        </p:txBody>
      </p:sp>
      <p:graphicFrame>
        <p:nvGraphicFramePr>
          <p:cNvPr id="55" name="Object 6"/>
          <p:cNvGraphicFramePr>
            <a:graphicFrameLocks noChangeAspect="1"/>
          </p:cNvGraphicFramePr>
          <p:nvPr>
            <p:extLst>
              <p:ext uri="{D42A27DB-BD31-4B8C-83A1-F6EECF244321}">
                <p14:modId xmlns:p14="http://schemas.microsoft.com/office/powerpoint/2010/main" val="3989078625"/>
              </p:ext>
            </p:extLst>
          </p:nvPr>
        </p:nvGraphicFramePr>
        <p:xfrm>
          <a:off x="977900" y="2409933"/>
          <a:ext cx="3148013" cy="420579"/>
        </p:xfrm>
        <a:graphic>
          <a:graphicData uri="http://schemas.openxmlformats.org/presentationml/2006/ole">
            <mc:AlternateContent xmlns:mc="http://schemas.openxmlformats.org/markup-compatibility/2006">
              <mc:Choice xmlns:v="urn:schemas-microsoft-com:vml" Requires="v">
                <p:oleObj spid="_x0000_s1781646" name="Equation" r:id="rId4" imgW="1727200" imgH="228600" progId="Equation.DSMT4">
                  <p:embed/>
                </p:oleObj>
              </mc:Choice>
              <mc:Fallback>
                <p:oleObj name="Equation" r:id="rId4" imgW="1727200" imgH="228600" progId="Equation.DSMT4">
                  <p:embed/>
                  <p:pic>
                    <p:nvPicPr>
                      <p:cNvPr id="0" name=""/>
                      <p:cNvPicPr>
                        <a:picLocks noChangeAspect="1" noChangeArrowheads="1"/>
                      </p:cNvPicPr>
                      <p:nvPr/>
                    </p:nvPicPr>
                    <p:blipFill>
                      <a:blip r:embed="rId5"/>
                      <a:srcRect/>
                      <a:stretch>
                        <a:fillRect/>
                      </a:stretch>
                    </p:blipFill>
                    <p:spPr bwMode="auto">
                      <a:xfrm>
                        <a:off x="977900" y="2409933"/>
                        <a:ext cx="3148013" cy="420579"/>
                      </a:xfrm>
                      <a:prstGeom prst="rect">
                        <a:avLst/>
                      </a:prstGeom>
                      <a:noFill/>
                      <a:ln>
                        <a:noFill/>
                      </a:ln>
                      <a:effectLst/>
                    </p:spPr>
                  </p:pic>
                </p:oleObj>
              </mc:Fallback>
            </mc:AlternateContent>
          </a:graphicData>
        </a:graphic>
      </p:graphicFrame>
      <p:sp>
        <p:nvSpPr>
          <p:cNvPr id="4" name="Cube 3"/>
          <p:cNvSpPr/>
          <p:nvPr/>
        </p:nvSpPr>
        <p:spPr>
          <a:xfrm flipH="1">
            <a:off x="6426200" y="1350433"/>
            <a:ext cx="1500187" cy="402167"/>
          </a:xfrm>
          <a:prstGeom prst="cube">
            <a:avLst>
              <a:gd name="adj" fmla="val 38684"/>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429500" y="1752600"/>
            <a:ext cx="0" cy="27051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156450" y="2616200"/>
            <a:ext cx="536575" cy="800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28" idx="1"/>
          </p:cNvCxnSpPr>
          <p:nvPr/>
        </p:nvCxnSpPr>
        <p:spPr>
          <a:xfrm>
            <a:off x="6751168" y="2684461"/>
            <a:ext cx="1354615" cy="673141"/>
          </a:xfrm>
          <a:prstGeom prst="line">
            <a:avLst/>
          </a:prstGeom>
          <a:ln w="38100" cmpd="sng">
            <a:solidFill>
              <a:srgbClr val="DDD203"/>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6256867" y="2527300"/>
            <a:ext cx="2383366" cy="1041399"/>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789737" y="3222624"/>
            <a:ext cx="639763" cy="639763"/>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435850" y="2190749"/>
            <a:ext cx="639763" cy="639763"/>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962775" y="2392364"/>
            <a:ext cx="311150" cy="31115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624762" y="3398839"/>
            <a:ext cx="311150" cy="31115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20780569">
            <a:off x="8083080" y="3282950"/>
            <a:ext cx="311150" cy="311150"/>
          </a:xfrm>
          <a:prstGeom prst="ellipse">
            <a:avLst/>
          </a:prstGeom>
          <a:solidFill>
            <a:srgbClr val="FF0000">
              <a:alpha val="4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532562" y="2484439"/>
            <a:ext cx="311150" cy="311150"/>
          </a:xfrm>
          <a:prstGeom prst="ellipse">
            <a:avLst/>
          </a:prstGeom>
          <a:solidFill>
            <a:srgbClr val="FF0000">
              <a:alpha val="42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ube 34"/>
          <p:cNvSpPr/>
          <p:nvPr/>
        </p:nvSpPr>
        <p:spPr>
          <a:xfrm flipH="1">
            <a:off x="6429375" y="4328583"/>
            <a:ext cx="1500187" cy="402167"/>
          </a:xfrm>
          <a:prstGeom prst="cube">
            <a:avLst>
              <a:gd name="adj" fmla="val 38684"/>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7429500" y="4211108"/>
            <a:ext cx="0" cy="18891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8" name="Object 6"/>
          <p:cNvGraphicFramePr>
            <a:graphicFrameLocks noChangeAspect="1"/>
          </p:cNvGraphicFramePr>
          <p:nvPr>
            <p:extLst>
              <p:ext uri="{D42A27DB-BD31-4B8C-83A1-F6EECF244321}">
                <p14:modId xmlns:p14="http://schemas.microsoft.com/office/powerpoint/2010/main" val="4180383914"/>
              </p:ext>
            </p:extLst>
          </p:nvPr>
        </p:nvGraphicFramePr>
        <p:xfrm>
          <a:off x="7401915" y="1397528"/>
          <a:ext cx="62903" cy="82021"/>
        </p:xfrm>
        <a:graphic>
          <a:graphicData uri="http://schemas.openxmlformats.org/presentationml/2006/ole">
            <mc:AlternateContent xmlns:mc="http://schemas.openxmlformats.org/markup-compatibility/2006">
              <mc:Choice xmlns:v="urn:schemas-microsoft-com:vml" Requires="v">
                <p:oleObj spid="_x0000_s1781647" name="Equation" r:id="rId6" imgW="88900" imgH="114300" progId="Equation.DSMT4">
                  <p:embed/>
                </p:oleObj>
              </mc:Choice>
              <mc:Fallback>
                <p:oleObj name="Equation" r:id="rId6" imgW="88900" imgH="114300" progId="Equation.DSMT4">
                  <p:embed/>
                  <p:pic>
                    <p:nvPicPr>
                      <p:cNvPr id="0" name=""/>
                      <p:cNvPicPr>
                        <a:picLocks noChangeAspect="1" noChangeArrowheads="1"/>
                      </p:cNvPicPr>
                      <p:nvPr/>
                    </p:nvPicPr>
                    <p:blipFill>
                      <a:blip r:embed="rId7"/>
                      <a:srcRect/>
                      <a:stretch>
                        <a:fillRect/>
                      </a:stretch>
                    </p:blipFill>
                    <p:spPr bwMode="auto">
                      <a:xfrm>
                        <a:off x="7401915" y="1397528"/>
                        <a:ext cx="62903" cy="82021"/>
                      </a:xfrm>
                      <a:prstGeom prst="rect">
                        <a:avLst/>
                      </a:prstGeom>
                      <a:noFill/>
                      <a:ln>
                        <a:noFill/>
                      </a:ln>
                      <a:effectLst/>
                    </p:spPr>
                  </p:pic>
                </p:oleObj>
              </mc:Fallback>
            </mc:AlternateContent>
          </a:graphicData>
        </a:graphic>
      </p:graphicFrame>
      <p:graphicFrame>
        <p:nvGraphicFramePr>
          <p:cNvPr id="21" name="Object 6"/>
          <p:cNvGraphicFramePr>
            <a:graphicFrameLocks noChangeAspect="1"/>
          </p:cNvGraphicFramePr>
          <p:nvPr>
            <p:extLst>
              <p:ext uri="{D42A27DB-BD31-4B8C-83A1-F6EECF244321}">
                <p14:modId xmlns:p14="http://schemas.microsoft.com/office/powerpoint/2010/main" val="217975243"/>
              </p:ext>
            </p:extLst>
          </p:nvPr>
        </p:nvGraphicFramePr>
        <p:xfrm>
          <a:off x="7624762" y="2386012"/>
          <a:ext cx="285119" cy="230188"/>
        </p:xfrm>
        <a:graphic>
          <a:graphicData uri="http://schemas.openxmlformats.org/presentationml/2006/ole">
            <mc:AlternateContent xmlns:mc="http://schemas.openxmlformats.org/markup-compatibility/2006">
              <mc:Choice xmlns:v="urn:schemas-microsoft-com:vml" Requires="v">
                <p:oleObj spid="_x0000_s1781648" name="Equation" r:id="rId8" imgW="190500" imgH="152400" progId="Equation.DSMT4">
                  <p:embed/>
                </p:oleObj>
              </mc:Choice>
              <mc:Fallback>
                <p:oleObj name="Equation" r:id="rId8" imgW="190500" imgH="152400" progId="Equation.DSMT4">
                  <p:embed/>
                  <p:pic>
                    <p:nvPicPr>
                      <p:cNvPr id="0" name=""/>
                      <p:cNvPicPr>
                        <a:picLocks noChangeAspect="1" noChangeArrowheads="1"/>
                      </p:cNvPicPr>
                      <p:nvPr/>
                    </p:nvPicPr>
                    <p:blipFill>
                      <a:blip r:embed="rId9"/>
                      <a:srcRect/>
                      <a:stretch>
                        <a:fillRect/>
                      </a:stretch>
                    </p:blipFill>
                    <p:spPr bwMode="auto">
                      <a:xfrm>
                        <a:off x="7624762" y="2386012"/>
                        <a:ext cx="285119" cy="230188"/>
                      </a:xfrm>
                      <a:prstGeom prst="rect">
                        <a:avLst/>
                      </a:prstGeom>
                      <a:noFill/>
                      <a:ln>
                        <a:noFill/>
                      </a:ln>
                      <a:effectLst/>
                    </p:spPr>
                  </p:pic>
                </p:oleObj>
              </mc:Fallback>
            </mc:AlternateContent>
          </a:graphicData>
        </a:graphic>
      </p:graphicFrame>
      <p:graphicFrame>
        <p:nvGraphicFramePr>
          <p:cNvPr id="22" name="Object 6"/>
          <p:cNvGraphicFramePr>
            <a:graphicFrameLocks noChangeAspect="1"/>
          </p:cNvGraphicFramePr>
          <p:nvPr>
            <p:extLst>
              <p:ext uri="{D42A27DB-BD31-4B8C-83A1-F6EECF244321}">
                <p14:modId xmlns:p14="http://schemas.microsoft.com/office/powerpoint/2010/main" val="550938172"/>
              </p:ext>
            </p:extLst>
          </p:nvPr>
        </p:nvGraphicFramePr>
        <p:xfrm>
          <a:off x="6960556" y="3416300"/>
          <a:ext cx="285119" cy="230188"/>
        </p:xfrm>
        <a:graphic>
          <a:graphicData uri="http://schemas.openxmlformats.org/presentationml/2006/ole">
            <mc:AlternateContent xmlns:mc="http://schemas.openxmlformats.org/markup-compatibility/2006">
              <mc:Choice xmlns:v="urn:schemas-microsoft-com:vml" Requires="v">
                <p:oleObj spid="_x0000_s1781649" name="Equation" r:id="rId10" imgW="190500" imgH="152400" progId="Equation.DSMT4">
                  <p:embed/>
                </p:oleObj>
              </mc:Choice>
              <mc:Fallback>
                <p:oleObj name="Equation" r:id="rId10" imgW="190500" imgH="152400" progId="Equation.DSMT4">
                  <p:embed/>
                  <p:pic>
                    <p:nvPicPr>
                      <p:cNvPr id="0" name=""/>
                      <p:cNvPicPr>
                        <a:picLocks noChangeAspect="1" noChangeArrowheads="1"/>
                      </p:cNvPicPr>
                      <p:nvPr/>
                    </p:nvPicPr>
                    <p:blipFill>
                      <a:blip r:embed="rId9"/>
                      <a:srcRect/>
                      <a:stretch>
                        <a:fillRect/>
                      </a:stretch>
                    </p:blipFill>
                    <p:spPr bwMode="auto">
                      <a:xfrm>
                        <a:off x="6960556" y="3416300"/>
                        <a:ext cx="285119" cy="230188"/>
                      </a:xfrm>
                      <a:prstGeom prst="rect">
                        <a:avLst/>
                      </a:prstGeom>
                      <a:noFill/>
                      <a:ln>
                        <a:noFill/>
                      </a:ln>
                      <a:effectLst/>
                    </p:spPr>
                  </p:pic>
                </p:oleObj>
              </mc:Fallback>
            </mc:AlternateContent>
          </a:graphicData>
        </a:graphic>
      </p:graphicFrame>
      <p:graphicFrame>
        <p:nvGraphicFramePr>
          <p:cNvPr id="23" name="Object 6"/>
          <p:cNvGraphicFramePr>
            <a:graphicFrameLocks noChangeAspect="1"/>
          </p:cNvGraphicFramePr>
          <p:nvPr>
            <p:extLst>
              <p:ext uri="{D42A27DB-BD31-4B8C-83A1-F6EECF244321}">
                <p14:modId xmlns:p14="http://schemas.microsoft.com/office/powerpoint/2010/main" val="3519861847"/>
              </p:ext>
            </p:extLst>
          </p:nvPr>
        </p:nvGraphicFramePr>
        <p:xfrm>
          <a:off x="7662231" y="3455988"/>
          <a:ext cx="247650" cy="190500"/>
        </p:xfrm>
        <a:graphic>
          <a:graphicData uri="http://schemas.openxmlformats.org/presentationml/2006/ole">
            <mc:AlternateContent xmlns:mc="http://schemas.openxmlformats.org/markup-compatibility/2006">
              <mc:Choice xmlns:v="urn:schemas-microsoft-com:vml" Requires="v">
                <p:oleObj spid="_x0000_s1781650" name="Equation" r:id="rId11" imgW="165100" imgH="127000" progId="Equation.3">
                  <p:embed/>
                </p:oleObj>
              </mc:Choice>
              <mc:Fallback>
                <p:oleObj name="Equation" r:id="rId11" imgW="165100" imgH="127000" progId="Equation.3">
                  <p:embed/>
                  <p:pic>
                    <p:nvPicPr>
                      <p:cNvPr id="0" name=""/>
                      <p:cNvPicPr>
                        <a:picLocks noChangeAspect="1" noChangeArrowheads="1"/>
                      </p:cNvPicPr>
                      <p:nvPr/>
                    </p:nvPicPr>
                    <p:blipFill>
                      <a:blip r:embed="rId12"/>
                      <a:srcRect/>
                      <a:stretch>
                        <a:fillRect/>
                      </a:stretch>
                    </p:blipFill>
                    <p:spPr bwMode="auto">
                      <a:xfrm>
                        <a:off x="7662231" y="3455988"/>
                        <a:ext cx="247650" cy="190500"/>
                      </a:xfrm>
                      <a:prstGeom prst="rect">
                        <a:avLst/>
                      </a:prstGeom>
                      <a:noFill/>
                      <a:ln>
                        <a:noFill/>
                      </a:ln>
                      <a:effectLst/>
                    </p:spPr>
                  </p:pic>
                </p:oleObj>
              </mc:Fallback>
            </mc:AlternateContent>
          </a:graphicData>
        </a:graphic>
      </p:graphicFrame>
      <p:graphicFrame>
        <p:nvGraphicFramePr>
          <p:cNvPr id="24" name="Object 6"/>
          <p:cNvGraphicFramePr>
            <a:graphicFrameLocks noChangeAspect="1"/>
          </p:cNvGraphicFramePr>
          <p:nvPr>
            <p:extLst>
              <p:ext uri="{D42A27DB-BD31-4B8C-83A1-F6EECF244321}">
                <p14:modId xmlns:p14="http://schemas.microsoft.com/office/powerpoint/2010/main" val="2906743152"/>
              </p:ext>
            </p:extLst>
          </p:nvPr>
        </p:nvGraphicFramePr>
        <p:xfrm>
          <a:off x="7010725" y="2459039"/>
          <a:ext cx="247650" cy="190500"/>
        </p:xfrm>
        <a:graphic>
          <a:graphicData uri="http://schemas.openxmlformats.org/presentationml/2006/ole">
            <mc:AlternateContent xmlns:mc="http://schemas.openxmlformats.org/markup-compatibility/2006">
              <mc:Choice xmlns:v="urn:schemas-microsoft-com:vml" Requires="v">
                <p:oleObj spid="_x0000_s1781651" name="Equation" r:id="rId13" imgW="165100" imgH="127000" progId="Equation.3">
                  <p:embed/>
                </p:oleObj>
              </mc:Choice>
              <mc:Fallback>
                <p:oleObj name="Equation" r:id="rId13" imgW="165100" imgH="127000" progId="Equation.3">
                  <p:embed/>
                  <p:pic>
                    <p:nvPicPr>
                      <p:cNvPr id="0" name=""/>
                      <p:cNvPicPr>
                        <a:picLocks noChangeAspect="1" noChangeArrowheads="1"/>
                      </p:cNvPicPr>
                      <p:nvPr/>
                    </p:nvPicPr>
                    <p:blipFill>
                      <a:blip r:embed="rId12"/>
                      <a:srcRect/>
                      <a:stretch>
                        <a:fillRect/>
                      </a:stretch>
                    </p:blipFill>
                    <p:spPr bwMode="auto">
                      <a:xfrm>
                        <a:off x="7010725" y="2459039"/>
                        <a:ext cx="247650" cy="190500"/>
                      </a:xfrm>
                      <a:prstGeom prst="rect">
                        <a:avLst/>
                      </a:prstGeom>
                      <a:noFill/>
                      <a:ln>
                        <a:noFill/>
                      </a:ln>
                      <a:effectLst/>
                    </p:spPr>
                  </p:pic>
                </p:oleObj>
              </mc:Fallback>
            </mc:AlternateContent>
          </a:graphicData>
        </a:graphic>
      </p:graphicFrame>
      <p:sp>
        <p:nvSpPr>
          <p:cNvPr id="5" name="Freeform 4"/>
          <p:cNvSpPr/>
          <p:nvPr/>
        </p:nvSpPr>
        <p:spPr>
          <a:xfrm>
            <a:off x="7559675" y="3181350"/>
            <a:ext cx="142875" cy="66675"/>
          </a:xfrm>
          <a:custGeom>
            <a:avLst/>
            <a:gdLst>
              <a:gd name="connsiteX0" fmla="*/ 0 w 142875"/>
              <a:gd name="connsiteY0" fmla="*/ 38100 h 38100"/>
              <a:gd name="connsiteX1" fmla="*/ 73025 w 142875"/>
              <a:gd name="connsiteY1" fmla="*/ 28575 h 38100"/>
              <a:gd name="connsiteX2" fmla="*/ 142875 w 142875"/>
              <a:gd name="connsiteY2" fmla="*/ 0 h 38100"/>
            </a:gdLst>
            <a:ahLst/>
            <a:cxnLst>
              <a:cxn ang="0">
                <a:pos x="connsiteX0" y="connsiteY0"/>
              </a:cxn>
              <a:cxn ang="0">
                <a:pos x="connsiteX1" y="connsiteY1"/>
              </a:cxn>
              <a:cxn ang="0">
                <a:pos x="connsiteX2" y="connsiteY2"/>
              </a:cxn>
            </a:cxnLst>
            <a:rect l="l" t="t" r="r" b="b"/>
            <a:pathLst>
              <a:path w="142875" h="38100">
                <a:moveTo>
                  <a:pt x="0" y="38100"/>
                </a:moveTo>
                <a:cubicBezTo>
                  <a:pt x="24606" y="36512"/>
                  <a:pt x="49213" y="34925"/>
                  <a:pt x="73025" y="28575"/>
                </a:cubicBezTo>
                <a:cubicBezTo>
                  <a:pt x="96837" y="22225"/>
                  <a:pt x="142875" y="0"/>
                  <a:pt x="142875" y="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6" name="Object 6"/>
          <p:cNvGraphicFramePr>
            <a:graphicFrameLocks noChangeAspect="1"/>
          </p:cNvGraphicFramePr>
          <p:nvPr>
            <p:extLst>
              <p:ext uri="{D42A27DB-BD31-4B8C-83A1-F6EECF244321}">
                <p14:modId xmlns:p14="http://schemas.microsoft.com/office/powerpoint/2010/main" val="461969256"/>
              </p:ext>
            </p:extLst>
          </p:nvPr>
        </p:nvGraphicFramePr>
        <p:xfrm>
          <a:off x="7662231" y="3149600"/>
          <a:ext cx="190500" cy="266700"/>
        </p:xfrm>
        <a:graphic>
          <a:graphicData uri="http://schemas.openxmlformats.org/presentationml/2006/ole">
            <mc:AlternateContent xmlns:mc="http://schemas.openxmlformats.org/markup-compatibility/2006">
              <mc:Choice xmlns:v="urn:schemas-microsoft-com:vml" Requires="v">
                <p:oleObj spid="_x0000_s1781652"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15"/>
                      <a:srcRect/>
                      <a:stretch>
                        <a:fillRect/>
                      </a:stretch>
                    </p:blipFill>
                    <p:spPr bwMode="auto">
                      <a:xfrm>
                        <a:off x="7662231" y="3149600"/>
                        <a:ext cx="190500" cy="266700"/>
                      </a:xfrm>
                      <a:prstGeom prst="rect">
                        <a:avLst/>
                      </a:prstGeom>
                      <a:noFill/>
                      <a:ln>
                        <a:noFill/>
                      </a:ln>
                      <a:effectLst/>
                    </p:spPr>
                  </p:pic>
                </p:oleObj>
              </mc:Fallback>
            </mc:AlternateContent>
          </a:graphicData>
        </a:graphic>
      </p:graphicFrame>
      <p:cxnSp>
        <p:nvCxnSpPr>
          <p:cNvPr id="11" name="Straight Connector 10"/>
          <p:cNvCxnSpPr/>
          <p:nvPr/>
        </p:nvCxnSpPr>
        <p:spPr>
          <a:xfrm flipV="1">
            <a:off x="7597775" y="3181350"/>
            <a:ext cx="34925" cy="5715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00472" y="3239543"/>
            <a:ext cx="92553" cy="1107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0" name="Object 6"/>
          <p:cNvGraphicFramePr>
            <a:graphicFrameLocks noChangeAspect="1"/>
          </p:cNvGraphicFramePr>
          <p:nvPr>
            <p:extLst>
              <p:ext uri="{D42A27DB-BD31-4B8C-83A1-F6EECF244321}">
                <p14:modId xmlns:p14="http://schemas.microsoft.com/office/powerpoint/2010/main" val="3506416593"/>
              </p:ext>
            </p:extLst>
          </p:nvPr>
        </p:nvGraphicFramePr>
        <p:xfrm>
          <a:off x="6293175" y="1790809"/>
          <a:ext cx="952500" cy="514350"/>
        </p:xfrm>
        <a:graphic>
          <a:graphicData uri="http://schemas.openxmlformats.org/presentationml/2006/ole">
            <mc:AlternateContent xmlns:mc="http://schemas.openxmlformats.org/markup-compatibility/2006">
              <mc:Choice xmlns:v="urn:schemas-microsoft-com:vml" Requires="v">
                <p:oleObj spid="_x0000_s1781653" name="Equation" r:id="rId16" imgW="635000" imgH="342900" progId="Equation.DSMT4">
                  <p:embed/>
                </p:oleObj>
              </mc:Choice>
              <mc:Fallback>
                <p:oleObj name="Equation" r:id="rId16" imgW="635000" imgH="342900" progId="Equation.DSMT4">
                  <p:embed/>
                  <p:pic>
                    <p:nvPicPr>
                      <p:cNvPr id="0" name=""/>
                      <p:cNvPicPr>
                        <a:picLocks noChangeAspect="1" noChangeArrowheads="1"/>
                      </p:cNvPicPr>
                      <p:nvPr/>
                    </p:nvPicPr>
                    <p:blipFill>
                      <a:blip r:embed="rId17"/>
                      <a:srcRect/>
                      <a:stretch>
                        <a:fillRect/>
                      </a:stretch>
                    </p:blipFill>
                    <p:spPr bwMode="auto">
                      <a:xfrm>
                        <a:off x="6293175" y="1790809"/>
                        <a:ext cx="952500" cy="5143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0142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180"/>
          <p:cNvSpPr txBox="1">
            <a:spLocks/>
          </p:cNvSpPr>
          <p:nvPr/>
        </p:nvSpPr>
        <p:spPr bwMode="auto">
          <a:xfrm>
            <a:off x="263684" y="214404"/>
            <a:ext cx="5210016"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Example 1: </a:t>
            </a:r>
            <a:r>
              <a:rPr lang="en-US" sz="2000" dirty="0">
                <a:latin typeface="Times New Roman"/>
                <a:cs typeface="Times New Roman"/>
              </a:rPr>
              <a:t>A </a:t>
            </a:r>
            <a:r>
              <a:rPr lang="en-US" sz="2000" dirty="0">
                <a:solidFill>
                  <a:srgbClr val="FF0000"/>
                </a:solidFill>
                <a:latin typeface="Times New Roman"/>
                <a:cs typeface="Times New Roman"/>
              </a:rPr>
              <a:t>2000</a:t>
            </a:r>
            <a:r>
              <a:rPr lang="en-US" sz="2000" dirty="0">
                <a:latin typeface="Times New Roman"/>
                <a:cs typeface="Times New Roman"/>
              </a:rPr>
              <a:t> </a:t>
            </a:r>
            <a:r>
              <a:rPr lang="en-US" sz="2000" dirty="0">
                <a:solidFill>
                  <a:srgbClr val="FF0000"/>
                </a:solidFill>
                <a:latin typeface="Times New Roman"/>
                <a:cs typeface="Times New Roman"/>
              </a:rPr>
              <a:t>kg</a:t>
            </a:r>
            <a:r>
              <a:rPr lang="en-US" sz="2000" dirty="0">
                <a:latin typeface="Times New Roman"/>
                <a:cs typeface="Times New Roman"/>
              </a:rPr>
              <a:t> space shuttle orbits the earth at a distance of </a:t>
            </a:r>
            <a:r>
              <a:rPr lang="en-US" sz="2000" dirty="0">
                <a:solidFill>
                  <a:srgbClr val="FF0000"/>
                </a:solidFill>
                <a:latin typeface="Times New Roman"/>
                <a:cs typeface="Times New Roman"/>
              </a:rPr>
              <a:t>13,000 km </a:t>
            </a:r>
            <a:r>
              <a:rPr lang="en-US" sz="2000" dirty="0">
                <a:latin typeface="Times New Roman"/>
                <a:cs typeface="Times New Roman"/>
              </a:rPr>
              <a:t>above the earth’s surface.  You know:</a:t>
            </a: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607180" y="6477000"/>
            <a:ext cx="3513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7.)</a:t>
            </a:r>
          </a:p>
        </p:txBody>
      </p:sp>
      <p:sp>
        <p:nvSpPr>
          <p:cNvPr id="17" name="Text Box 9"/>
          <p:cNvSpPr txBox="1">
            <a:spLocks/>
          </p:cNvSpPr>
          <p:nvPr/>
        </p:nvSpPr>
        <p:spPr bwMode="auto">
          <a:xfrm>
            <a:off x="263684" y="2023520"/>
            <a:ext cx="5756116"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 </a:t>
            </a:r>
            <a:r>
              <a:rPr lang="en-US" sz="2000" dirty="0">
                <a:solidFill>
                  <a:srgbClr val="0000FF"/>
                </a:solidFill>
                <a:latin typeface="Times New Roman"/>
                <a:cs typeface="Times New Roman"/>
                <a:sym typeface="Gill Sans" charset="0"/>
              </a:rPr>
              <a:t>Derive</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an expression for</a:t>
            </a:r>
            <a:r>
              <a:rPr lang="en-US" sz="2000" dirty="0">
                <a:latin typeface="Times New Roman"/>
                <a:cs typeface="Times New Roman"/>
                <a:sym typeface="Gill Sans" charset="0"/>
              </a:rPr>
              <a:t>, then determine the </a:t>
            </a:r>
            <a:r>
              <a:rPr lang="en-US" sz="2000" dirty="0">
                <a:solidFill>
                  <a:srgbClr val="FF0000"/>
                </a:solidFill>
                <a:latin typeface="Times New Roman"/>
                <a:cs typeface="Times New Roman"/>
                <a:sym typeface="Gill Sans" charset="0"/>
              </a:rPr>
              <a:t>acceleration</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of</a:t>
            </a:r>
            <a:r>
              <a:rPr lang="en-US" sz="2000" dirty="0">
                <a:latin typeface="Times New Roman"/>
                <a:cs typeface="Times New Roman"/>
                <a:sym typeface="Gill Sans" charset="0"/>
              </a:rPr>
              <a:t> the </a:t>
            </a:r>
            <a:r>
              <a:rPr lang="en-US" sz="2000" dirty="0">
                <a:solidFill>
                  <a:srgbClr val="0000FF"/>
                </a:solidFill>
                <a:latin typeface="Times New Roman"/>
                <a:cs typeface="Times New Roman"/>
                <a:sym typeface="Gill Sans" charset="0"/>
              </a:rPr>
              <a:t>satellite in its orbit</a:t>
            </a:r>
            <a:r>
              <a:rPr lang="en-US" sz="2000" dirty="0">
                <a:latin typeface="Times New Roman"/>
                <a:cs typeface="Times New Roman"/>
                <a:sym typeface="Gill Sans" charset="0"/>
              </a:rPr>
              <a:t>.</a:t>
            </a:r>
          </a:p>
        </p:txBody>
      </p:sp>
      <p:sp>
        <p:nvSpPr>
          <p:cNvPr id="62" name="Oval 26"/>
          <p:cNvSpPr>
            <a:spLocks noChangeArrowheads="1"/>
          </p:cNvSpPr>
          <p:nvPr/>
        </p:nvSpPr>
        <p:spPr bwMode="auto">
          <a:xfrm>
            <a:off x="7855959" y="859541"/>
            <a:ext cx="323499" cy="333573"/>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6" name="Oval 35"/>
          <p:cNvSpPr>
            <a:spLocks noChangeArrowheads="1"/>
          </p:cNvSpPr>
          <p:nvPr/>
        </p:nvSpPr>
        <p:spPr bwMode="auto">
          <a:xfrm>
            <a:off x="6469581" y="-615883"/>
            <a:ext cx="3058563" cy="3153813"/>
          </a:xfrm>
          <a:prstGeom prst="ellipse">
            <a:avLst/>
          </a:prstGeom>
          <a:noFill/>
          <a:ln w="12700" cmpd="sng">
            <a:solidFill>
              <a:schemeClr val="tx1"/>
            </a:solidFill>
            <a:prstDash val="lgDash"/>
            <a:round/>
            <a:headEnd/>
            <a:tailEnd/>
          </a:ln>
        </p:spPr>
        <p:txBody>
          <a:bodyPr/>
          <a:lstStyle/>
          <a:p>
            <a:endParaRPr lang="en-US"/>
          </a:p>
        </p:txBody>
      </p:sp>
      <p:sp>
        <p:nvSpPr>
          <p:cNvPr id="77" name="Line 36"/>
          <p:cNvSpPr>
            <a:spLocks noChangeShapeType="1"/>
          </p:cNvSpPr>
          <p:nvPr/>
        </p:nvSpPr>
        <p:spPr bwMode="auto">
          <a:xfrm flipH="1" flipV="1">
            <a:off x="6642100" y="1696119"/>
            <a:ext cx="274821" cy="487799"/>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18" name="Text Box 9"/>
          <p:cNvSpPr txBox="1">
            <a:spLocks/>
          </p:cNvSpPr>
          <p:nvPr/>
        </p:nvSpPr>
        <p:spPr bwMode="auto">
          <a:xfrm>
            <a:off x="187484" y="4898242"/>
            <a:ext cx="3978116"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b.) </a:t>
            </a:r>
            <a:r>
              <a:rPr lang="en-US" sz="2000" dirty="0">
                <a:latin typeface="Times New Roman"/>
                <a:cs typeface="Times New Roman"/>
                <a:sym typeface="Gill Sans" charset="0"/>
              </a:rPr>
              <a:t>What is the </a:t>
            </a:r>
            <a:r>
              <a:rPr lang="en-US" sz="2000" dirty="0">
                <a:solidFill>
                  <a:srgbClr val="0000FF"/>
                </a:solidFill>
                <a:latin typeface="Times New Roman"/>
                <a:cs typeface="Times New Roman"/>
                <a:sym typeface="Gill Sans" charset="0"/>
              </a:rPr>
              <a:t>acceleration of an astronaut </a:t>
            </a:r>
            <a:r>
              <a:rPr lang="en-US" sz="2000" dirty="0">
                <a:latin typeface="Times New Roman"/>
                <a:cs typeface="Times New Roman"/>
                <a:sym typeface="Gill Sans" charset="0"/>
              </a:rPr>
              <a:t>inside the orbiting satellite?</a:t>
            </a:r>
          </a:p>
        </p:txBody>
      </p:sp>
      <p:graphicFrame>
        <p:nvGraphicFramePr>
          <p:cNvPr id="13" name="Object 12"/>
          <p:cNvGraphicFramePr>
            <a:graphicFrameLocks noChangeAspect="1"/>
          </p:cNvGraphicFramePr>
          <p:nvPr>
            <p:extLst>
              <p:ext uri="{D42A27DB-BD31-4B8C-83A1-F6EECF244321}">
                <p14:modId xmlns:p14="http://schemas.microsoft.com/office/powerpoint/2010/main" val="413730043"/>
              </p:ext>
            </p:extLst>
          </p:nvPr>
        </p:nvGraphicFramePr>
        <p:xfrm>
          <a:off x="1135063" y="2807606"/>
          <a:ext cx="6518275" cy="1965325"/>
        </p:xfrm>
        <a:graphic>
          <a:graphicData uri="http://schemas.openxmlformats.org/presentationml/2006/ole">
            <mc:AlternateContent xmlns:mc="http://schemas.openxmlformats.org/markup-compatibility/2006">
              <mc:Choice xmlns:v="urn:schemas-microsoft-com:vml" Requires="v">
                <p:oleObj spid="_x0000_s1838197" name="Equation" r:id="rId5" imgW="4254500" imgH="1282700" progId="Equation.DSMT4">
                  <p:embed/>
                </p:oleObj>
              </mc:Choice>
              <mc:Fallback>
                <p:oleObj name="Equation" r:id="rId5" imgW="4254500" imgH="1282700" progId="Equation.DSMT4">
                  <p:embed/>
                  <p:pic>
                    <p:nvPicPr>
                      <p:cNvPr id="0" name=""/>
                      <p:cNvPicPr/>
                      <p:nvPr/>
                    </p:nvPicPr>
                    <p:blipFill>
                      <a:blip r:embed="rId6"/>
                      <a:stretch>
                        <a:fillRect/>
                      </a:stretch>
                    </p:blipFill>
                    <p:spPr>
                      <a:xfrm>
                        <a:off x="1135063" y="2807606"/>
                        <a:ext cx="6518275" cy="1965325"/>
                      </a:xfrm>
                      <a:prstGeom prst="rect">
                        <a:avLst/>
                      </a:prstGeom>
                    </p:spPr>
                  </p:pic>
                </p:oleObj>
              </mc:Fallback>
            </mc:AlternateContent>
          </a:graphicData>
        </a:graphic>
      </p:graphicFrame>
      <p:sp>
        <p:nvSpPr>
          <p:cNvPr id="15" name="Text Box 9"/>
          <p:cNvSpPr txBox="1">
            <a:spLocks/>
          </p:cNvSpPr>
          <p:nvPr/>
        </p:nvSpPr>
        <p:spPr bwMode="auto">
          <a:xfrm>
            <a:off x="631984" y="5923628"/>
            <a:ext cx="2911316" cy="369332"/>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solidFill>
                  <a:srgbClr val="FF0000"/>
                </a:solidFill>
                <a:latin typeface="Apple Chancery"/>
                <a:cs typeface="Apple Chancery"/>
                <a:sym typeface="Gill Sans" charset="0"/>
              </a:rPr>
              <a:t>It will be </a:t>
            </a:r>
            <a:r>
              <a:rPr lang="en-US" dirty="0">
                <a:latin typeface="Times New Roman"/>
                <a:cs typeface="Times New Roman"/>
                <a:sym typeface="Gill Sans" charset="0"/>
              </a:rPr>
              <a:t>the same!</a:t>
            </a:r>
          </a:p>
        </p:txBody>
      </p:sp>
      <p:graphicFrame>
        <p:nvGraphicFramePr>
          <p:cNvPr id="16" name="Object 15"/>
          <p:cNvGraphicFramePr>
            <a:graphicFrameLocks noChangeAspect="1"/>
          </p:cNvGraphicFramePr>
          <p:nvPr>
            <p:extLst>
              <p:ext uri="{D42A27DB-BD31-4B8C-83A1-F6EECF244321}">
                <p14:modId xmlns:p14="http://schemas.microsoft.com/office/powerpoint/2010/main" val="2727971873"/>
              </p:ext>
            </p:extLst>
          </p:nvPr>
        </p:nvGraphicFramePr>
        <p:xfrm>
          <a:off x="908050" y="1306513"/>
          <a:ext cx="4784725" cy="700087"/>
        </p:xfrm>
        <a:graphic>
          <a:graphicData uri="http://schemas.openxmlformats.org/presentationml/2006/ole">
            <mc:AlternateContent xmlns:mc="http://schemas.openxmlformats.org/markup-compatibility/2006">
              <mc:Choice xmlns:v="urn:schemas-microsoft-com:vml" Requires="v">
                <p:oleObj spid="_x0000_s1838198" name="Equation" r:id="rId7" imgW="3124200" imgH="457200" progId="Equation.DSMT4">
                  <p:embed/>
                </p:oleObj>
              </mc:Choice>
              <mc:Fallback>
                <p:oleObj name="Equation" r:id="rId7" imgW="3124200" imgH="457200" progId="Equation.DSMT4">
                  <p:embed/>
                  <p:pic>
                    <p:nvPicPr>
                      <p:cNvPr id="0" name=""/>
                      <p:cNvPicPr/>
                      <p:nvPr/>
                    </p:nvPicPr>
                    <p:blipFill>
                      <a:blip r:embed="rId8"/>
                      <a:stretch>
                        <a:fillRect/>
                      </a:stretch>
                    </p:blipFill>
                    <p:spPr>
                      <a:xfrm>
                        <a:off x="908050" y="1306513"/>
                        <a:ext cx="4784725" cy="700087"/>
                      </a:xfrm>
                      <a:prstGeom prst="rect">
                        <a:avLst/>
                      </a:prstGeom>
                    </p:spPr>
                  </p:pic>
                </p:oleObj>
              </mc:Fallback>
            </mc:AlternateContent>
          </a:graphicData>
        </a:graphic>
      </p:graphicFrame>
      <p:graphicFrame>
        <p:nvGraphicFramePr>
          <p:cNvPr id="19" name="Object 3"/>
          <p:cNvGraphicFramePr>
            <a:graphicFrameLocks noChangeAspect="1"/>
          </p:cNvGraphicFramePr>
          <p:nvPr>
            <p:extLst>
              <p:ext uri="{D42A27DB-BD31-4B8C-83A1-F6EECF244321}">
                <p14:modId xmlns:p14="http://schemas.microsoft.com/office/powerpoint/2010/main" val="3184996211"/>
              </p:ext>
            </p:extLst>
          </p:nvPr>
        </p:nvGraphicFramePr>
        <p:xfrm>
          <a:off x="6648634" y="2086449"/>
          <a:ext cx="268287" cy="328613"/>
        </p:xfrm>
        <a:graphic>
          <a:graphicData uri="http://schemas.openxmlformats.org/presentationml/2006/ole">
            <mc:AlternateContent xmlns:mc="http://schemas.openxmlformats.org/markup-compatibility/2006">
              <mc:Choice xmlns:v="urn:schemas-microsoft-com:vml" Requires="v">
                <p:oleObj spid="_x0000_s1838199" name="Equation" r:id="rId9" imgW="165100" imgH="203200" progId="Equation.DSMT4">
                  <p:embed/>
                </p:oleObj>
              </mc:Choice>
              <mc:Fallback>
                <p:oleObj name="Equation" r:id="rId9" imgW="165100" imgH="203200" progId="Equation.DSMT4">
                  <p:embed/>
                  <p:pic>
                    <p:nvPicPr>
                      <p:cNvPr id="0" name=""/>
                      <p:cNvPicPr>
                        <a:picLocks noChangeAspect="1" noChangeArrowheads="1"/>
                      </p:cNvPicPr>
                      <p:nvPr/>
                    </p:nvPicPr>
                    <p:blipFill>
                      <a:blip r:embed="rId10"/>
                      <a:srcRect/>
                      <a:stretch>
                        <a:fillRect/>
                      </a:stretch>
                    </p:blipFill>
                    <p:spPr bwMode="auto">
                      <a:xfrm>
                        <a:off x="6648634" y="2086449"/>
                        <a:ext cx="268287" cy="328613"/>
                      </a:xfrm>
                      <a:prstGeom prst="rect">
                        <a:avLst/>
                      </a:prstGeom>
                      <a:noFill/>
                      <a:ln>
                        <a:noFill/>
                      </a:ln>
                      <a:effectLst/>
                    </p:spPr>
                  </p:pic>
                </p:oleObj>
              </mc:Fallback>
            </mc:AlternateContent>
          </a:graphicData>
        </a:graphic>
      </p:graphicFrame>
      <p:sp>
        <p:nvSpPr>
          <p:cNvPr id="20" name="Text Box 9"/>
          <p:cNvSpPr txBox="1">
            <a:spLocks/>
          </p:cNvSpPr>
          <p:nvPr/>
        </p:nvSpPr>
        <p:spPr bwMode="auto">
          <a:xfrm>
            <a:off x="4424442" y="4898242"/>
            <a:ext cx="4435316" cy="400110"/>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c.) </a:t>
            </a:r>
            <a:r>
              <a:rPr lang="en-US" sz="2000" dirty="0">
                <a:latin typeface="Times New Roman"/>
                <a:cs typeface="Times New Roman"/>
                <a:sym typeface="Gill Sans" charset="0"/>
              </a:rPr>
              <a:t>What is her </a:t>
            </a:r>
            <a:r>
              <a:rPr lang="en-US" sz="2000" dirty="0">
                <a:solidFill>
                  <a:srgbClr val="0000FF"/>
                </a:solidFill>
                <a:latin typeface="Times New Roman"/>
                <a:cs typeface="Times New Roman"/>
                <a:sym typeface="Gill Sans" charset="0"/>
              </a:rPr>
              <a:t>weight</a:t>
            </a:r>
            <a:r>
              <a:rPr lang="en-US" sz="2000" dirty="0">
                <a:latin typeface="Times New Roman"/>
                <a:cs typeface="Times New Roman"/>
                <a:sym typeface="Gill Sans" charset="0"/>
              </a:rPr>
              <a:t>?</a:t>
            </a:r>
          </a:p>
        </p:txBody>
      </p:sp>
      <p:graphicFrame>
        <p:nvGraphicFramePr>
          <p:cNvPr id="21" name="Object 20"/>
          <p:cNvGraphicFramePr>
            <a:graphicFrameLocks noChangeAspect="1"/>
          </p:cNvGraphicFramePr>
          <p:nvPr>
            <p:extLst>
              <p:ext uri="{D42A27DB-BD31-4B8C-83A1-F6EECF244321}">
                <p14:modId xmlns:p14="http://schemas.microsoft.com/office/powerpoint/2010/main" val="2633181197"/>
              </p:ext>
            </p:extLst>
          </p:nvPr>
        </p:nvGraphicFramePr>
        <p:xfrm>
          <a:off x="5043671" y="5407690"/>
          <a:ext cx="3209925" cy="1031875"/>
        </p:xfrm>
        <a:graphic>
          <a:graphicData uri="http://schemas.openxmlformats.org/presentationml/2006/ole">
            <mc:AlternateContent xmlns:mc="http://schemas.openxmlformats.org/markup-compatibility/2006">
              <mc:Choice xmlns:v="urn:schemas-microsoft-com:vml" Requires="v">
                <p:oleObj spid="_x0000_s1838200" name="Equation" r:id="rId11" imgW="2095500" imgH="673100" progId="Equation.DSMT4">
                  <p:embed/>
                </p:oleObj>
              </mc:Choice>
              <mc:Fallback>
                <p:oleObj name="Equation" r:id="rId11" imgW="2095500" imgH="673100" progId="Equation.DSMT4">
                  <p:embed/>
                  <p:pic>
                    <p:nvPicPr>
                      <p:cNvPr id="0" name=""/>
                      <p:cNvPicPr/>
                      <p:nvPr/>
                    </p:nvPicPr>
                    <p:blipFill>
                      <a:blip r:embed="rId12"/>
                      <a:stretch>
                        <a:fillRect/>
                      </a:stretch>
                    </p:blipFill>
                    <p:spPr>
                      <a:xfrm>
                        <a:off x="5043671" y="5407690"/>
                        <a:ext cx="3209925" cy="1031875"/>
                      </a:xfrm>
                      <a:prstGeom prst="rect">
                        <a:avLst/>
                      </a:prstGeom>
                    </p:spPr>
                  </p:pic>
                </p:oleObj>
              </mc:Fallback>
            </mc:AlternateContent>
          </a:graphicData>
        </a:graphic>
      </p:graphicFrame>
      <p:cxnSp>
        <p:nvCxnSpPr>
          <p:cNvPr id="5" name="Straight Connector 4"/>
          <p:cNvCxnSpPr/>
          <p:nvPr/>
        </p:nvCxnSpPr>
        <p:spPr>
          <a:xfrm flipV="1">
            <a:off x="2616200" y="3136900"/>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429000" y="3302000"/>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077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9"/>
          <p:cNvSpPr txBox="1">
            <a:spLocks/>
          </p:cNvSpPr>
          <p:nvPr/>
        </p:nvSpPr>
        <p:spPr bwMode="auto">
          <a:xfrm>
            <a:off x="493872" y="1645095"/>
            <a:ext cx="6148229"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Important point: Orbital motion </a:t>
            </a:r>
            <a:r>
              <a:rPr lang="en-US" sz="2000" dirty="0">
                <a:latin typeface="Times New Roman"/>
                <a:cs typeface="Times New Roman"/>
                <a:sym typeface="Gill Sans" charset="0"/>
              </a:rPr>
              <a:t>has two masters.  There is </a:t>
            </a:r>
            <a:r>
              <a:rPr lang="en-US" sz="2000" dirty="0">
                <a:solidFill>
                  <a:srgbClr val="0000FF"/>
                </a:solidFill>
                <a:latin typeface="Times New Roman"/>
                <a:cs typeface="Times New Roman"/>
                <a:sym typeface="Gill Sans" charset="0"/>
              </a:rPr>
              <a:t>Newton’s general gravitational force                    </a:t>
            </a:r>
            <a:r>
              <a:rPr lang="en-US" sz="2000" dirty="0">
                <a:latin typeface="Times New Roman"/>
                <a:cs typeface="Times New Roman"/>
                <a:sym typeface="Gill Sans" charset="0"/>
              </a:rPr>
              <a:t>, and there is the </a:t>
            </a:r>
            <a:r>
              <a:rPr lang="en-US" sz="2000" dirty="0">
                <a:solidFill>
                  <a:srgbClr val="0000FF"/>
                </a:solidFill>
                <a:latin typeface="Times New Roman"/>
                <a:cs typeface="Times New Roman"/>
                <a:sym typeface="Gill Sans" charset="0"/>
              </a:rPr>
              <a:t>centripetal acceleration            </a:t>
            </a:r>
            <a:r>
              <a:rPr lang="en-US" sz="2000" dirty="0">
                <a:latin typeface="Times New Roman"/>
                <a:cs typeface="Times New Roman"/>
                <a:sym typeface="Gill Sans" charset="0"/>
              </a:rPr>
              <a:t>required to</a:t>
            </a:r>
          </a:p>
        </p:txBody>
      </p:sp>
      <p:sp>
        <p:nvSpPr>
          <p:cNvPr id="17409" name="Rectangle 161"/>
          <p:cNvSpPr>
            <a:spLocks/>
          </p:cNvSpPr>
          <p:nvPr/>
        </p:nvSpPr>
        <p:spPr bwMode="auto">
          <a:xfrm>
            <a:off x="3123248" y="42933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607180" y="6477000"/>
            <a:ext cx="3513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8.)</a:t>
            </a:r>
          </a:p>
        </p:txBody>
      </p:sp>
      <p:sp>
        <p:nvSpPr>
          <p:cNvPr id="17" name="Text Box 9"/>
          <p:cNvSpPr txBox="1">
            <a:spLocks/>
          </p:cNvSpPr>
          <p:nvPr/>
        </p:nvSpPr>
        <p:spPr bwMode="auto">
          <a:xfrm>
            <a:off x="245190" y="859541"/>
            <a:ext cx="5756116" cy="707886"/>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d.) </a:t>
            </a:r>
            <a:r>
              <a:rPr lang="en-US" sz="2000" dirty="0">
                <a:solidFill>
                  <a:srgbClr val="0000FF"/>
                </a:solidFill>
                <a:latin typeface="Times New Roman"/>
                <a:cs typeface="Times New Roman"/>
                <a:sym typeface="Gill Sans" charset="0"/>
              </a:rPr>
              <a:t>Derive</a:t>
            </a:r>
            <a:r>
              <a:rPr lang="en-US" sz="2000" dirty="0">
                <a:latin typeface="Times New Roman"/>
                <a:cs typeface="Times New Roman"/>
                <a:sym typeface="Gill Sans" charset="0"/>
              </a:rPr>
              <a:t> </a:t>
            </a:r>
            <a:r>
              <a:rPr lang="en-US" sz="2000" dirty="0">
                <a:solidFill>
                  <a:srgbClr val="0000FF"/>
                </a:solidFill>
                <a:latin typeface="Times New Roman"/>
                <a:cs typeface="Times New Roman"/>
                <a:sym typeface="Gill Sans" charset="0"/>
              </a:rPr>
              <a:t>an expression for</a:t>
            </a:r>
            <a:r>
              <a:rPr lang="en-US" sz="2000" dirty="0">
                <a:latin typeface="Times New Roman"/>
                <a:cs typeface="Times New Roman"/>
                <a:sym typeface="Gill Sans" charset="0"/>
              </a:rPr>
              <a:t>, then determine the </a:t>
            </a:r>
            <a:r>
              <a:rPr lang="en-US" sz="2000" dirty="0">
                <a:solidFill>
                  <a:srgbClr val="FF0000"/>
                </a:solidFill>
                <a:latin typeface="Times New Roman"/>
                <a:cs typeface="Times New Roman"/>
                <a:sym typeface="Gill Sans" charset="0"/>
              </a:rPr>
              <a:t>velocity</a:t>
            </a:r>
            <a:r>
              <a:rPr lang="en-US" sz="2000" dirty="0">
                <a:solidFill>
                  <a:srgbClr val="0000FF"/>
                </a:solidFill>
                <a:latin typeface="Times New Roman"/>
                <a:cs typeface="Times New Roman"/>
                <a:sym typeface="Gill Sans" charset="0"/>
              </a:rPr>
              <a:t> </a:t>
            </a:r>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satellite must maintain to keep its orbit</a:t>
            </a:r>
            <a:r>
              <a:rPr lang="en-US" sz="2000" dirty="0">
                <a:latin typeface="Times New Roman"/>
                <a:cs typeface="Times New Roman"/>
                <a:sym typeface="Gill Sans" charset="0"/>
              </a:rPr>
              <a:t>.</a:t>
            </a:r>
          </a:p>
        </p:txBody>
      </p:sp>
      <p:sp>
        <p:nvSpPr>
          <p:cNvPr id="62" name="Oval 26"/>
          <p:cNvSpPr>
            <a:spLocks noChangeArrowheads="1"/>
          </p:cNvSpPr>
          <p:nvPr/>
        </p:nvSpPr>
        <p:spPr bwMode="auto">
          <a:xfrm>
            <a:off x="7855959" y="859541"/>
            <a:ext cx="323499" cy="333573"/>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6" name="Oval 35"/>
          <p:cNvSpPr>
            <a:spLocks noChangeArrowheads="1"/>
          </p:cNvSpPr>
          <p:nvPr/>
        </p:nvSpPr>
        <p:spPr bwMode="auto">
          <a:xfrm>
            <a:off x="6469581" y="-615883"/>
            <a:ext cx="3058563" cy="3153813"/>
          </a:xfrm>
          <a:prstGeom prst="ellipse">
            <a:avLst/>
          </a:prstGeom>
          <a:noFill/>
          <a:ln w="12700" cmpd="sng">
            <a:solidFill>
              <a:schemeClr val="tx1"/>
            </a:solidFill>
            <a:prstDash val="lgDash"/>
            <a:round/>
            <a:headEnd/>
            <a:tailEnd/>
          </a:ln>
        </p:spPr>
        <p:txBody>
          <a:bodyPr/>
          <a:lstStyle/>
          <a:p>
            <a:endParaRPr lang="en-US"/>
          </a:p>
        </p:txBody>
      </p:sp>
      <p:sp>
        <p:nvSpPr>
          <p:cNvPr id="77" name="Line 36"/>
          <p:cNvSpPr>
            <a:spLocks noChangeShapeType="1"/>
          </p:cNvSpPr>
          <p:nvPr/>
        </p:nvSpPr>
        <p:spPr bwMode="auto">
          <a:xfrm flipH="1" flipV="1">
            <a:off x="6642100" y="1696119"/>
            <a:ext cx="274821" cy="487799"/>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graphicFrame>
        <p:nvGraphicFramePr>
          <p:cNvPr id="79" name="Object 3"/>
          <p:cNvGraphicFramePr>
            <a:graphicFrameLocks noChangeAspect="1"/>
          </p:cNvGraphicFramePr>
          <p:nvPr>
            <p:extLst>
              <p:ext uri="{D42A27DB-BD31-4B8C-83A1-F6EECF244321}">
                <p14:modId xmlns:p14="http://schemas.microsoft.com/office/powerpoint/2010/main" val="1784905903"/>
              </p:ext>
            </p:extLst>
          </p:nvPr>
        </p:nvGraphicFramePr>
        <p:xfrm>
          <a:off x="6648634" y="2086449"/>
          <a:ext cx="268287" cy="328613"/>
        </p:xfrm>
        <a:graphic>
          <a:graphicData uri="http://schemas.openxmlformats.org/presentationml/2006/ole">
            <mc:AlternateContent xmlns:mc="http://schemas.openxmlformats.org/markup-compatibility/2006">
              <mc:Choice xmlns:v="urn:schemas-microsoft-com:vml" Requires="v">
                <p:oleObj spid="_x0000_s1785380" name="Equation" r:id="rId5" imgW="165100" imgH="203200" progId="Equation.DSMT4">
                  <p:embed/>
                </p:oleObj>
              </mc:Choice>
              <mc:Fallback>
                <p:oleObj name="Equation" r:id="rId5" imgW="165100" imgH="203200" progId="Equation.DSMT4">
                  <p:embed/>
                  <p:pic>
                    <p:nvPicPr>
                      <p:cNvPr id="0" name=""/>
                      <p:cNvPicPr>
                        <a:picLocks noChangeAspect="1" noChangeArrowheads="1"/>
                      </p:cNvPicPr>
                      <p:nvPr/>
                    </p:nvPicPr>
                    <p:blipFill>
                      <a:blip r:embed="rId6"/>
                      <a:srcRect/>
                      <a:stretch>
                        <a:fillRect/>
                      </a:stretch>
                    </p:blipFill>
                    <p:spPr bwMode="auto">
                      <a:xfrm>
                        <a:off x="6648634" y="2086449"/>
                        <a:ext cx="268287" cy="328613"/>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62430152"/>
              </p:ext>
            </p:extLst>
          </p:nvPr>
        </p:nvGraphicFramePr>
        <p:xfrm>
          <a:off x="392113" y="112713"/>
          <a:ext cx="5816600" cy="622300"/>
        </p:xfrm>
        <a:graphic>
          <a:graphicData uri="http://schemas.openxmlformats.org/presentationml/2006/ole">
            <mc:AlternateContent xmlns:mc="http://schemas.openxmlformats.org/markup-compatibility/2006">
              <mc:Choice xmlns:v="urn:schemas-microsoft-com:vml" Requires="v">
                <p:oleObj spid="_x0000_s1785381" name="Equation" r:id="rId7" imgW="3797300" imgH="406400" progId="Equation.DSMT4">
                  <p:embed/>
                </p:oleObj>
              </mc:Choice>
              <mc:Fallback>
                <p:oleObj name="Equation" r:id="rId7" imgW="3797300" imgH="406400" progId="Equation.DSMT4">
                  <p:embed/>
                  <p:pic>
                    <p:nvPicPr>
                      <p:cNvPr id="0" name=""/>
                      <p:cNvPicPr/>
                      <p:nvPr/>
                    </p:nvPicPr>
                    <p:blipFill>
                      <a:blip r:embed="rId8"/>
                      <a:stretch>
                        <a:fillRect/>
                      </a:stretch>
                    </p:blipFill>
                    <p:spPr>
                      <a:xfrm>
                        <a:off x="392113" y="112713"/>
                        <a:ext cx="5816600" cy="6223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95060223"/>
              </p:ext>
            </p:extLst>
          </p:nvPr>
        </p:nvGraphicFramePr>
        <p:xfrm>
          <a:off x="877093" y="3773006"/>
          <a:ext cx="6596063" cy="2197100"/>
        </p:xfrm>
        <a:graphic>
          <a:graphicData uri="http://schemas.openxmlformats.org/presentationml/2006/ole">
            <mc:AlternateContent xmlns:mc="http://schemas.openxmlformats.org/markup-compatibility/2006">
              <mc:Choice xmlns:v="urn:schemas-microsoft-com:vml" Requires="v">
                <p:oleObj spid="_x0000_s1785382" name="Equation" r:id="rId9" imgW="4305300" imgH="1435100" progId="Equation.DSMT4">
                  <p:embed/>
                </p:oleObj>
              </mc:Choice>
              <mc:Fallback>
                <p:oleObj name="Equation" r:id="rId9" imgW="4305300" imgH="1435100" progId="Equation.DSMT4">
                  <p:embed/>
                  <p:pic>
                    <p:nvPicPr>
                      <p:cNvPr id="0" name=""/>
                      <p:cNvPicPr/>
                      <p:nvPr/>
                    </p:nvPicPr>
                    <p:blipFill>
                      <a:blip r:embed="rId10"/>
                      <a:stretch>
                        <a:fillRect/>
                      </a:stretch>
                    </p:blipFill>
                    <p:spPr>
                      <a:xfrm>
                        <a:off x="877093" y="3773006"/>
                        <a:ext cx="6596063" cy="2197100"/>
                      </a:xfrm>
                      <a:prstGeom prst="rect">
                        <a:avLst/>
                      </a:prstGeom>
                    </p:spPr>
                  </p:pic>
                </p:oleObj>
              </mc:Fallback>
            </mc:AlternateContent>
          </a:graphicData>
        </a:graphic>
      </p:graphicFrame>
      <p:sp>
        <p:nvSpPr>
          <p:cNvPr id="19" name="Text Box 9"/>
          <p:cNvSpPr txBox="1">
            <a:spLocks/>
          </p:cNvSpPr>
          <p:nvPr/>
        </p:nvSpPr>
        <p:spPr bwMode="auto">
          <a:xfrm>
            <a:off x="493872" y="2577270"/>
            <a:ext cx="8464636" cy="1015663"/>
          </a:xfrm>
          <a:prstGeom prst="rect">
            <a:avLst/>
          </a:prstGeom>
          <a:noFill/>
          <a:ln>
            <a:noFill/>
          </a:ln>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latin typeface="Times New Roman"/>
                <a:cs typeface="Times New Roman"/>
                <a:sym typeface="Gill Sans" charset="0"/>
              </a:rPr>
              <a:t>keep the body from plummeting into the celestial body it is traveling around.  What that means is that </a:t>
            </a:r>
            <a:r>
              <a:rPr lang="en-US" sz="2000" dirty="0">
                <a:solidFill>
                  <a:srgbClr val="0000FF"/>
                </a:solidFill>
                <a:latin typeface="Times New Roman"/>
                <a:cs typeface="Times New Roman"/>
                <a:sym typeface="Gill Sans" charset="0"/>
              </a:rPr>
              <a:t>for a given orbital radius</a:t>
            </a:r>
            <a:r>
              <a:rPr lang="en-US" sz="2000" dirty="0">
                <a:latin typeface="Times New Roman"/>
                <a:cs typeface="Times New Roman"/>
                <a:sym typeface="Gill Sans" charset="0"/>
              </a:rPr>
              <a:t>, there is </a:t>
            </a:r>
            <a:r>
              <a:rPr lang="en-US" sz="2000" dirty="0">
                <a:solidFill>
                  <a:srgbClr val="FF0000"/>
                </a:solidFill>
                <a:latin typeface="Times New Roman"/>
                <a:cs typeface="Times New Roman"/>
                <a:sym typeface="Gill Sans" charset="0"/>
              </a:rPr>
              <a:t>only ONE speed </a:t>
            </a:r>
            <a:r>
              <a:rPr lang="en-US" sz="2000" dirty="0">
                <a:latin typeface="Times New Roman"/>
                <a:cs typeface="Times New Roman"/>
                <a:sym typeface="Gill Sans" charset="0"/>
              </a:rPr>
              <a:t>that will </a:t>
            </a:r>
            <a:r>
              <a:rPr lang="en-US" sz="2000" dirty="0">
                <a:solidFill>
                  <a:srgbClr val="0000FF"/>
                </a:solidFill>
                <a:latin typeface="Times New Roman"/>
                <a:cs typeface="Times New Roman"/>
                <a:sym typeface="Gill Sans" charset="0"/>
              </a:rPr>
              <a:t>hold the body in orbit!</a:t>
            </a:r>
          </a:p>
        </p:txBody>
      </p:sp>
      <p:graphicFrame>
        <p:nvGraphicFramePr>
          <p:cNvPr id="20" name="Object 19"/>
          <p:cNvGraphicFramePr>
            <a:graphicFrameLocks noChangeAspect="1"/>
          </p:cNvGraphicFramePr>
          <p:nvPr>
            <p:extLst>
              <p:ext uri="{D42A27DB-BD31-4B8C-83A1-F6EECF244321}">
                <p14:modId xmlns:p14="http://schemas.microsoft.com/office/powerpoint/2010/main" val="1173868570"/>
              </p:ext>
            </p:extLst>
          </p:nvPr>
        </p:nvGraphicFramePr>
        <p:xfrm>
          <a:off x="4594043" y="1881663"/>
          <a:ext cx="1244600" cy="601662"/>
        </p:xfrm>
        <a:graphic>
          <a:graphicData uri="http://schemas.openxmlformats.org/presentationml/2006/ole">
            <mc:AlternateContent xmlns:mc="http://schemas.openxmlformats.org/markup-compatibility/2006">
              <mc:Choice xmlns:v="urn:schemas-microsoft-com:vml" Requires="v">
                <p:oleObj spid="_x0000_s1785383" name="Equation" r:id="rId11" imgW="812800" imgH="393700" progId="Equation.DSMT4">
                  <p:embed/>
                </p:oleObj>
              </mc:Choice>
              <mc:Fallback>
                <p:oleObj name="Equation" r:id="rId11" imgW="812800" imgH="393700" progId="Equation.DSMT4">
                  <p:embed/>
                  <p:pic>
                    <p:nvPicPr>
                      <p:cNvPr id="0" name=""/>
                      <p:cNvPicPr/>
                      <p:nvPr/>
                    </p:nvPicPr>
                    <p:blipFill>
                      <a:blip r:embed="rId12"/>
                      <a:stretch>
                        <a:fillRect/>
                      </a:stretch>
                    </p:blipFill>
                    <p:spPr>
                      <a:xfrm>
                        <a:off x="4594043" y="1881663"/>
                        <a:ext cx="1244600" cy="601662"/>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3420986"/>
              </p:ext>
            </p:extLst>
          </p:nvPr>
        </p:nvGraphicFramePr>
        <p:xfrm>
          <a:off x="4175125" y="2193925"/>
          <a:ext cx="777875" cy="581025"/>
        </p:xfrm>
        <a:graphic>
          <a:graphicData uri="http://schemas.openxmlformats.org/presentationml/2006/ole">
            <mc:AlternateContent xmlns:mc="http://schemas.openxmlformats.org/markup-compatibility/2006">
              <mc:Choice xmlns:v="urn:schemas-microsoft-com:vml" Requires="v">
                <p:oleObj spid="_x0000_s1785384" name="Equation" r:id="rId13" imgW="508000" imgH="381000" progId="Equation.DSMT4">
                  <p:embed/>
                </p:oleObj>
              </mc:Choice>
              <mc:Fallback>
                <p:oleObj name="Equation" r:id="rId13" imgW="508000" imgH="381000" progId="Equation.DSMT4">
                  <p:embed/>
                  <p:pic>
                    <p:nvPicPr>
                      <p:cNvPr id="0" name=""/>
                      <p:cNvPicPr/>
                      <p:nvPr/>
                    </p:nvPicPr>
                    <p:blipFill>
                      <a:blip r:embed="rId14"/>
                      <a:stretch>
                        <a:fillRect/>
                      </a:stretch>
                    </p:blipFill>
                    <p:spPr>
                      <a:xfrm>
                        <a:off x="4175125" y="2193925"/>
                        <a:ext cx="777875" cy="581025"/>
                      </a:xfrm>
                      <a:prstGeom prst="rect">
                        <a:avLst/>
                      </a:prstGeom>
                    </p:spPr>
                  </p:pic>
                </p:oleObj>
              </mc:Fallback>
            </mc:AlternateContent>
          </a:graphicData>
        </a:graphic>
      </p:graphicFrame>
      <p:cxnSp>
        <p:nvCxnSpPr>
          <p:cNvPr id="22" name="Straight Connector 21"/>
          <p:cNvCxnSpPr/>
          <p:nvPr/>
        </p:nvCxnSpPr>
        <p:spPr>
          <a:xfrm flipV="1">
            <a:off x="2362200" y="4229895"/>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186812" y="4357690"/>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577155" y="4613280"/>
            <a:ext cx="1134545" cy="20602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789755" y="4527999"/>
            <a:ext cx="182045"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18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7409"/>
                                        </p:tgtEl>
                                        <p:attrNameLst>
                                          <p:attrName>style.visibility</p:attrName>
                                        </p:attrNameLst>
                                      </p:cBhvr>
                                      <p:to>
                                        <p:strVal val="visible"/>
                                      </p:to>
                                    </p:set>
                                    <p:animEffect transition="in" filter="dissolve">
                                      <p:cBhvr>
                                        <p:cTn id="21" dur="500"/>
                                        <p:tgtEl>
                                          <p:spTgt spid="17409"/>
                                        </p:tgtEl>
                                      </p:cBhvr>
                                    </p:animEffect>
                                  </p:childTnLst>
                                </p:cTn>
                              </p:par>
                              <p:par>
                                <p:cTn id="22" presetID="9"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par>
                                <p:cTn id="28" presetID="9"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40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61"/>
          <p:cNvSpPr>
            <a:spLocks/>
          </p:cNvSpPr>
          <p:nvPr/>
        </p:nvSpPr>
        <p:spPr bwMode="auto">
          <a:xfrm>
            <a:off x="3732848" y="4356895"/>
            <a:ext cx="177864"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p>
            <a:endParaRPr lang="en-US" sz="2000">
              <a:latin typeface="Times New Roman"/>
              <a:cs typeface="Times New Roman"/>
            </a:endParaRPr>
          </a:p>
        </p:txBody>
      </p:sp>
      <p:sp>
        <p:nvSpPr>
          <p:cNvPr id="17415" name="Rectangle 182"/>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 name="Text Box 19"/>
          <p:cNvSpPr txBox="1">
            <a:spLocks/>
          </p:cNvSpPr>
          <p:nvPr/>
        </p:nvSpPr>
        <p:spPr bwMode="auto">
          <a:xfrm>
            <a:off x="8607180" y="6477000"/>
            <a:ext cx="3513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00"/>
                </a:solidFill>
                <a:latin typeface="Times New Roman"/>
                <a:cs typeface="Times New Roman"/>
                <a:sym typeface="Gill Sans" charset="0"/>
              </a:rPr>
              <a:t>9.)</a:t>
            </a:r>
          </a:p>
        </p:txBody>
      </p:sp>
      <p:sp>
        <p:nvSpPr>
          <p:cNvPr id="62" name="Oval 26"/>
          <p:cNvSpPr>
            <a:spLocks noChangeArrowheads="1"/>
          </p:cNvSpPr>
          <p:nvPr/>
        </p:nvSpPr>
        <p:spPr bwMode="auto">
          <a:xfrm>
            <a:off x="8465559" y="554741"/>
            <a:ext cx="323499" cy="333573"/>
          </a:xfrm>
          <a:prstGeom prst="ellipse">
            <a:avLst/>
          </a:prstGeom>
          <a:solidFill>
            <a:srgbClr val="30FF1A">
              <a:alpha val="49803"/>
            </a:srgbClr>
          </a:solidFill>
          <a:ln w="25400">
            <a:solidFill>
              <a:schemeClr val="tx1"/>
            </a:solidFill>
            <a:round/>
            <a:headEnd/>
            <a:tailEnd/>
          </a:ln>
        </p:spPr>
        <p:txBody>
          <a:bodyPr/>
          <a:lstStyle/>
          <a:p>
            <a:endParaRPr lang="en-US"/>
          </a:p>
        </p:txBody>
      </p:sp>
      <p:sp>
        <p:nvSpPr>
          <p:cNvPr id="76" name="Oval 35"/>
          <p:cNvSpPr>
            <a:spLocks noChangeArrowheads="1"/>
          </p:cNvSpPr>
          <p:nvPr/>
        </p:nvSpPr>
        <p:spPr bwMode="auto">
          <a:xfrm>
            <a:off x="7079181" y="-920683"/>
            <a:ext cx="3058563" cy="3153813"/>
          </a:xfrm>
          <a:prstGeom prst="ellipse">
            <a:avLst/>
          </a:prstGeom>
          <a:noFill/>
          <a:ln w="12700" cmpd="sng">
            <a:solidFill>
              <a:schemeClr val="tx1"/>
            </a:solidFill>
            <a:prstDash val="lgDash"/>
            <a:round/>
            <a:headEnd/>
            <a:tailEnd/>
          </a:ln>
        </p:spPr>
        <p:txBody>
          <a:bodyPr/>
          <a:lstStyle/>
          <a:p>
            <a:endParaRPr lang="en-US"/>
          </a:p>
        </p:txBody>
      </p:sp>
      <p:sp>
        <p:nvSpPr>
          <p:cNvPr id="77" name="Line 36"/>
          <p:cNvSpPr>
            <a:spLocks noChangeShapeType="1"/>
          </p:cNvSpPr>
          <p:nvPr/>
        </p:nvSpPr>
        <p:spPr bwMode="auto">
          <a:xfrm flipH="1" flipV="1">
            <a:off x="7251700" y="1391319"/>
            <a:ext cx="274821" cy="487799"/>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graphicFrame>
        <p:nvGraphicFramePr>
          <p:cNvPr id="79" name="Object 3"/>
          <p:cNvGraphicFramePr>
            <a:graphicFrameLocks noChangeAspect="1"/>
          </p:cNvGraphicFramePr>
          <p:nvPr>
            <p:extLst>
              <p:ext uri="{D42A27DB-BD31-4B8C-83A1-F6EECF244321}">
                <p14:modId xmlns:p14="http://schemas.microsoft.com/office/powerpoint/2010/main" val="3487811742"/>
              </p:ext>
            </p:extLst>
          </p:nvPr>
        </p:nvGraphicFramePr>
        <p:xfrm>
          <a:off x="7258234" y="1781649"/>
          <a:ext cx="268287" cy="328613"/>
        </p:xfrm>
        <a:graphic>
          <a:graphicData uri="http://schemas.openxmlformats.org/presentationml/2006/ole">
            <mc:AlternateContent xmlns:mc="http://schemas.openxmlformats.org/markup-compatibility/2006">
              <mc:Choice xmlns:v="urn:schemas-microsoft-com:vml" Requires="v">
                <p:oleObj spid="_x0000_s1786313" name="Equation" r:id="rId4" imgW="165100" imgH="203200" progId="Equation.DSMT4">
                  <p:embed/>
                </p:oleObj>
              </mc:Choice>
              <mc:Fallback>
                <p:oleObj name="Equation" r:id="rId4" imgW="165100" imgH="203200" progId="Equation.DSMT4">
                  <p:embed/>
                  <p:pic>
                    <p:nvPicPr>
                      <p:cNvPr id="0" name=""/>
                      <p:cNvPicPr>
                        <a:picLocks noChangeAspect="1" noChangeArrowheads="1"/>
                      </p:cNvPicPr>
                      <p:nvPr/>
                    </p:nvPicPr>
                    <p:blipFill>
                      <a:blip r:embed="rId5"/>
                      <a:srcRect/>
                      <a:stretch>
                        <a:fillRect/>
                      </a:stretch>
                    </p:blipFill>
                    <p:spPr bwMode="auto">
                      <a:xfrm>
                        <a:off x="7258234" y="1781649"/>
                        <a:ext cx="268287" cy="328613"/>
                      </a:xfrm>
                      <a:prstGeom prst="rect">
                        <a:avLst/>
                      </a:prstGeom>
                      <a:noFill/>
                      <a:ln>
                        <a:noFill/>
                      </a:ln>
                      <a:effectLst/>
                    </p:spPr>
                  </p:pic>
                </p:oleObj>
              </mc:Fallback>
            </mc:AlternateContent>
          </a:graphicData>
        </a:graphic>
      </p:graphicFrame>
      <p:sp>
        <p:nvSpPr>
          <p:cNvPr id="18" name="Text Box 9"/>
          <p:cNvSpPr txBox="1">
            <a:spLocks/>
          </p:cNvSpPr>
          <p:nvPr/>
        </p:nvSpPr>
        <p:spPr bwMode="auto">
          <a:xfrm>
            <a:off x="156291" y="302320"/>
            <a:ext cx="5266610" cy="400110"/>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e.) </a:t>
            </a:r>
            <a:r>
              <a:rPr lang="en-US" sz="2000" dirty="0">
                <a:latin typeface="Times New Roman"/>
                <a:cs typeface="Times New Roman"/>
                <a:sym typeface="Gill Sans" charset="0"/>
              </a:rPr>
              <a:t>What is the </a:t>
            </a:r>
            <a:r>
              <a:rPr lang="en-US" sz="2000" dirty="0">
                <a:solidFill>
                  <a:srgbClr val="FF0000"/>
                </a:solidFill>
                <a:latin typeface="Times New Roman"/>
                <a:cs typeface="Times New Roman"/>
                <a:sym typeface="Gill Sans" charset="0"/>
              </a:rPr>
              <a:t>radius</a:t>
            </a:r>
            <a:r>
              <a:rPr lang="en-US" sz="2000" dirty="0">
                <a:latin typeface="Times New Roman"/>
                <a:cs typeface="Times New Roman"/>
                <a:sym typeface="Gill Sans" charset="0"/>
              </a:rPr>
              <a:t> of a </a:t>
            </a:r>
            <a:r>
              <a:rPr lang="en-US" sz="2000" dirty="0">
                <a:solidFill>
                  <a:srgbClr val="FF0000"/>
                </a:solidFill>
                <a:latin typeface="Times New Roman"/>
                <a:cs typeface="Times New Roman"/>
                <a:sym typeface="Gill Sans" charset="0"/>
              </a:rPr>
              <a:t>geosynchronous orbit?</a:t>
            </a:r>
          </a:p>
        </p:txBody>
      </p:sp>
      <p:sp>
        <p:nvSpPr>
          <p:cNvPr id="24" name="Text Box 9"/>
          <p:cNvSpPr txBox="1">
            <a:spLocks/>
          </p:cNvSpPr>
          <p:nvPr/>
        </p:nvSpPr>
        <p:spPr bwMode="auto">
          <a:xfrm>
            <a:off x="525820" y="709289"/>
            <a:ext cx="5709880" cy="1323439"/>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dirty="0">
                <a:solidFill>
                  <a:srgbClr val="FF0000"/>
                </a:solidFill>
                <a:latin typeface="Apple Chancery"/>
                <a:cs typeface="Apple Chancery"/>
                <a:sym typeface="Gill Sans" charset="0"/>
              </a:rPr>
              <a:t>A geosynchronous orbit </a:t>
            </a:r>
            <a:r>
              <a:rPr lang="en-US" sz="2000" dirty="0">
                <a:latin typeface="Times New Roman"/>
                <a:cs typeface="Times New Roman"/>
                <a:sym typeface="Gill Sans" charset="0"/>
              </a:rPr>
              <a:t>is a circular orbit in which the </a:t>
            </a:r>
            <a:r>
              <a:rPr lang="en-US" sz="2000" dirty="0">
                <a:solidFill>
                  <a:srgbClr val="0000FF"/>
                </a:solidFill>
                <a:latin typeface="Times New Roman"/>
                <a:cs typeface="Times New Roman"/>
                <a:sym typeface="Gill Sans" charset="0"/>
              </a:rPr>
              <a:t>satellite</a:t>
            </a:r>
            <a:r>
              <a:rPr lang="en-US" sz="2000" dirty="0">
                <a:latin typeface="Times New Roman"/>
                <a:cs typeface="Times New Roman"/>
                <a:sym typeface="Gill Sans" charset="0"/>
              </a:rPr>
              <a:t> is </a:t>
            </a:r>
            <a:r>
              <a:rPr lang="en-US" sz="2000" dirty="0">
                <a:solidFill>
                  <a:srgbClr val="0000FF"/>
                </a:solidFill>
                <a:latin typeface="Times New Roman"/>
                <a:cs typeface="Times New Roman"/>
                <a:sym typeface="Gill Sans" charset="0"/>
              </a:rPr>
              <a:t>always over the same point on the earth</a:t>
            </a:r>
            <a:r>
              <a:rPr lang="en-US" sz="2000" dirty="0">
                <a:latin typeface="Times New Roman"/>
                <a:cs typeface="Times New Roman"/>
                <a:sym typeface="Gill Sans" charset="0"/>
              </a:rPr>
              <a:t>.  In other words, the </a:t>
            </a:r>
            <a:r>
              <a:rPr lang="en-US" sz="2000" dirty="0">
                <a:solidFill>
                  <a:srgbClr val="0000FF"/>
                </a:solidFill>
                <a:latin typeface="Times New Roman"/>
                <a:cs typeface="Times New Roman"/>
                <a:sym typeface="Gill Sans" charset="0"/>
              </a:rPr>
              <a:t>satellite’s </a:t>
            </a:r>
            <a:r>
              <a:rPr lang="en-US" sz="2000" i="1" dirty="0">
                <a:solidFill>
                  <a:srgbClr val="0000FF"/>
                </a:solidFill>
                <a:latin typeface="Times New Roman"/>
                <a:cs typeface="Times New Roman"/>
                <a:sym typeface="Gill Sans" charset="0"/>
              </a:rPr>
              <a:t>angular velocity </a:t>
            </a:r>
            <a:r>
              <a:rPr lang="en-US" sz="2000" dirty="0">
                <a:latin typeface="Times New Roman"/>
                <a:cs typeface="Times New Roman"/>
                <a:sym typeface="Gill Sans" charset="0"/>
              </a:rPr>
              <a:t>is the </a:t>
            </a:r>
            <a:r>
              <a:rPr lang="en-US" sz="2000" dirty="0">
                <a:solidFill>
                  <a:srgbClr val="FF0000"/>
                </a:solidFill>
                <a:latin typeface="Times New Roman"/>
                <a:cs typeface="Times New Roman"/>
                <a:sym typeface="Gill Sans" charset="0"/>
              </a:rPr>
              <a:t>same as </a:t>
            </a:r>
            <a:r>
              <a:rPr lang="en-US" sz="2000" dirty="0">
                <a:latin typeface="Times New Roman"/>
                <a:cs typeface="Times New Roman"/>
                <a:sym typeface="Gill Sans" charset="0"/>
              </a:rPr>
              <a:t>the </a:t>
            </a:r>
            <a:r>
              <a:rPr lang="en-US" sz="2000" dirty="0">
                <a:solidFill>
                  <a:srgbClr val="0000FF"/>
                </a:solidFill>
                <a:latin typeface="Times New Roman"/>
                <a:cs typeface="Times New Roman"/>
                <a:sym typeface="Gill Sans" charset="0"/>
              </a:rPr>
              <a:t>earth’s </a:t>
            </a:r>
            <a:r>
              <a:rPr lang="en-US" sz="2000" i="1" dirty="0">
                <a:solidFill>
                  <a:srgbClr val="0000FF"/>
                </a:solidFill>
                <a:latin typeface="Times New Roman"/>
                <a:cs typeface="Times New Roman"/>
                <a:sym typeface="Gill Sans" charset="0"/>
              </a:rPr>
              <a:t>angular velocity</a:t>
            </a:r>
            <a:r>
              <a:rPr lang="en-US" sz="2000" dirty="0">
                <a:latin typeface="Times New Roman"/>
                <a:cs typeface="Times New Roman"/>
                <a:sym typeface="Gill Sans" charset="0"/>
              </a:rPr>
              <a:t>.</a:t>
            </a:r>
          </a:p>
        </p:txBody>
      </p:sp>
      <p:sp>
        <p:nvSpPr>
          <p:cNvPr id="25" name="Text Box 9"/>
          <p:cNvSpPr txBox="1">
            <a:spLocks/>
          </p:cNvSpPr>
          <p:nvPr/>
        </p:nvSpPr>
        <p:spPr bwMode="auto">
          <a:xfrm>
            <a:off x="242630" y="2080730"/>
            <a:ext cx="1506180" cy="369332"/>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latin typeface="Times New Roman"/>
                <a:cs typeface="Times New Roman"/>
                <a:sym typeface="Gill Sans" charset="0"/>
              </a:rPr>
              <a:t>We know:</a:t>
            </a:r>
          </a:p>
        </p:txBody>
      </p:sp>
      <p:graphicFrame>
        <p:nvGraphicFramePr>
          <p:cNvPr id="26" name="Object 25"/>
          <p:cNvGraphicFramePr>
            <a:graphicFrameLocks noChangeAspect="1"/>
          </p:cNvGraphicFramePr>
          <p:nvPr>
            <p:extLst>
              <p:ext uri="{D42A27DB-BD31-4B8C-83A1-F6EECF244321}">
                <p14:modId xmlns:p14="http://schemas.microsoft.com/office/powerpoint/2010/main" val="2296207819"/>
              </p:ext>
            </p:extLst>
          </p:nvPr>
        </p:nvGraphicFramePr>
        <p:xfrm>
          <a:off x="6983888" y="2363904"/>
          <a:ext cx="1534392" cy="369332"/>
        </p:xfrm>
        <a:graphic>
          <a:graphicData uri="http://schemas.openxmlformats.org/presentationml/2006/ole">
            <mc:AlternateContent xmlns:mc="http://schemas.openxmlformats.org/markup-compatibility/2006">
              <mc:Choice xmlns:v="urn:schemas-microsoft-com:vml" Requires="v">
                <p:oleObj spid="_x0000_s1786314" name="Equation" r:id="rId7" imgW="1003300" imgH="241300" progId="Equation.DSMT4">
                  <p:embed/>
                </p:oleObj>
              </mc:Choice>
              <mc:Fallback>
                <p:oleObj name="Equation" r:id="rId7" imgW="1003300" imgH="241300" progId="Equation.DSMT4">
                  <p:embed/>
                  <p:pic>
                    <p:nvPicPr>
                      <p:cNvPr id="0" name=""/>
                      <p:cNvPicPr/>
                      <p:nvPr/>
                    </p:nvPicPr>
                    <p:blipFill>
                      <a:blip r:embed="rId8"/>
                      <a:stretch>
                        <a:fillRect/>
                      </a:stretch>
                    </p:blipFill>
                    <p:spPr>
                      <a:xfrm>
                        <a:off x="6983888" y="2363904"/>
                        <a:ext cx="1534392" cy="369332"/>
                      </a:xfrm>
                      <a:prstGeom prst="rect">
                        <a:avLst/>
                      </a:prstGeom>
                    </p:spPr>
                  </p:pic>
                </p:oleObj>
              </mc:Fallback>
            </mc:AlternateContent>
          </a:graphicData>
        </a:graphic>
      </p:graphicFrame>
      <p:sp>
        <p:nvSpPr>
          <p:cNvPr id="27" name="Text Box 9"/>
          <p:cNvSpPr txBox="1">
            <a:spLocks/>
          </p:cNvSpPr>
          <p:nvPr/>
        </p:nvSpPr>
        <p:spPr bwMode="auto">
          <a:xfrm>
            <a:off x="6532132" y="2351203"/>
            <a:ext cx="599102" cy="369332"/>
          </a:xfrm>
          <a:prstGeom prst="rect">
            <a:avLst/>
          </a:prstGeom>
          <a:noFill/>
          <a:ln>
            <a:noFill/>
          </a:ln>
          <a:effectLst/>
          <a:extLst>
            <a:ext uri="{909E8E84-426E-40dd-AFC4-6F175D3DCCD1}">
              <a14:hiddenFill xmlns="" xmlns:a14="http://schemas.microsoft.com/office/drawing/2010/main">
                <a:blipFill dpi="0" rotWithShape="0">
                  <a:blip r:embed="rId6"/>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dirty="0">
                <a:latin typeface="Times New Roman"/>
                <a:cs typeface="Times New Roman"/>
                <a:sym typeface="Gill Sans" charset="0"/>
              </a:rPr>
              <a:t>and</a:t>
            </a:r>
            <a:endParaRPr lang="en-US" sz="2000" dirty="0">
              <a:latin typeface="Times New Roman"/>
              <a:cs typeface="Times New Roman"/>
              <a:sym typeface="Gill Sans"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912529554"/>
              </p:ext>
            </p:extLst>
          </p:nvPr>
        </p:nvGraphicFramePr>
        <p:xfrm>
          <a:off x="1269446" y="1990601"/>
          <a:ext cx="5639907" cy="918922"/>
        </p:xfrm>
        <a:graphic>
          <a:graphicData uri="http://schemas.openxmlformats.org/presentationml/2006/ole">
            <mc:AlternateContent xmlns:mc="http://schemas.openxmlformats.org/markup-compatibility/2006">
              <mc:Choice xmlns:v="urn:schemas-microsoft-com:vml" Requires="v">
                <p:oleObj spid="_x0000_s1786315" name="Equation" r:id="rId9" imgW="3746500" imgH="609600" progId="Equation.DSMT4">
                  <p:embed/>
                </p:oleObj>
              </mc:Choice>
              <mc:Fallback>
                <p:oleObj name="Equation" r:id="rId9" imgW="3746500" imgH="609600" progId="Equation.DSMT4">
                  <p:embed/>
                  <p:pic>
                    <p:nvPicPr>
                      <p:cNvPr id="0" name=""/>
                      <p:cNvPicPr/>
                      <p:nvPr/>
                    </p:nvPicPr>
                    <p:blipFill>
                      <a:blip r:embed="rId10"/>
                      <a:stretch>
                        <a:fillRect/>
                      </a:stretch>
                    </p:blipFill>
                    <p:spPr>
                      <a:xfrm>
                        <a:off x="1269446" y="1990601"/>
                        <a:ext cx="5639907" cy="918922"/>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002856"/>
              </p:ext>
            </p:extLst>
          </p:nvPr>
        </p:nvGraphicFramePr>
        <p:xfrm>
          <a:off x="1676401" y="3079750"/>
          <a:ext cx="6783066" cy="3587750"/>
        </p:xfrm>
        <a:graphic>
          <a:graphicData uri="http://schemas.openxmlformats.org/presentationml/2006/ole">
            <mc:AlternateContent xmlns:mc="http://schemas.openxmlformats.org/markup-compatibility/2006">
              <mc:Choice xmlns:v="urn:schemas-microsoft-com:vml" Requires="v">
                <p:oleObj spid="_x0000_s1786316" name="Equation" r:id="rId11" imgW="4965700" imgH="2628900" progId="Equation.DSMT4">
                  <p:embed/>
                </p:oleObj>
              </mc:Choice>
              <mc:Fallback>
                <p:oleObj name="Equation" r:id="rId11" imgW="4965700" imgH="2628900" progId="Equation.DSMT4">
                  <p:embed/>
                  <p:pic>
                    <p:nvPicPr>
                      <p:cNvPr id="0" name=""/>
                      <p:cNvPicPr/>
                      <p:nvPr/>
                    </p:nvPicPr>
                    <p:blipFill>
                      <a:blip r:embed="rId12"/>
                      <a:stretch>
                        <a:fillRect/>
                      </a:stretch>
                    </p:blipFill>
                    <p:spPr>
                      <a:xfrm>
                        <a:off x="1676401" y="3079750"/>
                        <a:ext cx="6783066" cy="3587750"/>
                      </a:xfrm>
                      <a:prstGeom prst="rect">
                        <a:avLst/>
                      </a:prstGeom>
                    </p:spPr>
                  </p:pic>
                </p:oleObj>
              </mc:Fallback>
            </mc:AlternateContent>
          </a:graphicData>
        </a:graphic>
      </p:graphicFrame>
      <p:cxnSp>
        <p:nvCxnSpPr>
          <p:cNvPr id="30" name="Straight Connector 29"/>
          <p:cNvCxnSpPr/>
          <p:nvPr/>
        </p:nvCxnSpPr>
        <p:spPr>
          <a:xfrm flipV="1">
            <a:off x="3276600" y="3416300"/>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305300" y="4191795"/>
            <a:ext cx="228600" cy="3302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576887" y="3987448"/>
            <a:ext cx="123825" cy="153547"/>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711700" y="4356895"/>
            <a:ext cx="1168400" cy="292895"/>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2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7409"/>
                                        </p:tgtEl>
                                        <p:attrNameLst>
                                          <p:attrName>style.visibility</p:attrName>
                                        </p:attrNameLst>
                                      </p:cBhvr>
                                      <p:to>
                                        <p:strVal val="visible"/>
                                      </p:to>
                                    </p:set>
                                    <p:animEffect transition="in" filter="dissolve">
                                      <p:cBhvr>
                                        <p:cTn id="21" dur="500"/>
                                        <p:tgtEl>
                                          <p:spTgt spid="17409"/>
                                        </p:tgtEl>
                                      </p:cBhvr>
                                    </p:animEffect>
                                  </p:childTnLst>
                                </p:cTn>
                              </p:par>
                              <p:par>
                                <p:cTn id="22" presetID="9"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500"/>
                                        <p:tgtEl>
                                          <p:spTgt spid="29"/>
                                        </p:tgtEl>
                                      </p:cBhvr>
                                    </p:animEffect>
                                  </p:childTnLst>
                                </p:cTn>
                              </p:par>
                              <p:par>
                                <p:cTn id="25" presetID="9"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par>
                                <p:cTn id="28" presetID="9"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par>
                                <p:cTn id="31" presetID="9"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9"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dissolv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55485</TotalTime>
  <Words>3034</Words>
  <Application>Microsoft Macintosh PowerPoint</Application>
  <PresentationFormat>On-screen Show (4:3)</PresentationFormat>
  <Paragraphs>211</Paragraphs>
  <Slides>37</Slides>
  <Notes>35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Apple Chancery</vt:lpstr>
      <vt:lpstr>Arial</vt:lpstr>
      <vt:lpstr>Calibri</vt:lpstr>
      <vt:lpstr>Gill Sans</vt:lpstr>
      <vt:lpstr>Lucida Grande</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Weird stuff to think about... Courtesy of Mr. White</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1188</cp:revision>
  <cp:lastPrinted>2020-01-09T21:59:41Z</cp:lastPrinted>
  <dcterms:created xsi:type="dcterms:W3CDTF">2017-08-16T17:34:12Z</dcterms:created>
  <dcterms:modified xsi:type="dcterms:W3CDTF">2020-01-09T21:59:45Z</dcterms:modified>
</cp:coreProperties>
</file>