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notesSlides/notesSlide1.xml" ContentType="application/vnd.openxmlformats-officedocument.presentationml.notesSlide+xml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2.xml" ContentType="application/vnd.openxmlformats-officedocument.presentationml.notesSlide+xml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3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4.xml" ContentType="application/vnd.openxmlformats-officedocument.presentationml.notesSlide+xml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notesSlides/notesSlide5.xml" ContentType="application/vnd.openxmlformats-officedocument.presentationml.notesSlide+xml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notesSlides/notesSlide6.xml" ContentType="application/vnd.openxmlformats-officedocument.presentationml.notesSlide+xml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notesSlides/notesSlide7.xml" ContentType="application/vnd.openxmlformats-officedocument.presentationml.notesSlide+xml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7" r:id="rId2"/>
    <p:sldId id="547" r:id="rId3"/>
    <p:sldId id="555" r:id="rId4"/>
    <p:sldId id="557" r:id="rId5"/>
    <p:sldId id="558" r:id="rId6"/>
    <p:sldId id="559" r:id="rId7"/>
    <p:sldId id="561" r:id="rId8"/>
    <p:sldId id="562" r:id="rId9"/>
    <p:sldId id="563" r:id="rId10"/>
    <p:sldId id="566" r:id="rId11"/>
    <p:sldId id="576" r:id="rId12"/>
    <p:sldId id="570" r:id="rId13"/>
    <p:sldId id="577" r:id="rId14"/>
    <p:sldId id="578" r:id="rId15"/>
    <p:sldId id="579" r:id="rId16"/>
    <p:sldId id="5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emf"/><Relationship Id="rId12" Type="http://schemas.openxmlformats.org/officeDocument/2006/relationships/image" Target="../media/image81.emf"/><Relationship Id="rId13" Type="http://schemas.openxmlformats.org/officeDocument/2006/relationships/image" Target="../media/image62.emf"/><Relationship Id="rId1" Type="http://schemas.openxmlformats.org/officeDocument/2006/relationships/image" Target="../media/image65.emf"/><Relationship Id="rId2" Type="http://schemas.openxmlformats.org/officeDocument/2006/relationships/image" Target="../media/image69.emf"/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64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9" Type="http://schemas.openxmlformats.org/officeDocument/2006/relationships/image" Target="../media/image90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8" Type="http://schemas.openxmlformats.org/officeDocument/2006/relationships/image" Target="../media/image91.emf"/><Relationship Id="rId9" Type="http://schemas.openxmlformats.org/officeDocument/2006/relationships/image" Target="../media/image92.emf"/><Relationship Id="rId10" Type="http://schemas.openxmlformats.org/officeDocument/2006/relationships/image" Target="../media/image93.emf"/><Relationship Id="rId1" Type="http://schemas.openxmlformats.org/officeDocument/2006/relationships/image" Target="../media/image82.emf"/><Relationship Id="rId2" Type="http://schemas.openxmlformats.org/officeDocument/2006/relationships/image" Target="../media/image84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emf"/><Relationship Id="rId12" Type="http://schemas.openxmlformats.org/officeDocument/2006/relationships/image" Target="../media/image100.emf"/><Relationship Id="rId13" Type="http://schemas.openxmlformats.org/officeDocument/2006/relationships/image" Target="../media/image101.emf"/><Relationship Id="rId14" Type="http://schemas.openxmlformats.org/officeDocument/2006/relationships/image" Target="../media/image102.emf"/><Relationship Id="rId15" Type="http://schemas.openxmlformats.org/officeDocument/2006/relationships/image" Target="../media/image93.emf"/><Relationship Id="rId1" Type="http://schemas.openxmlformats.org/officeDocument/2006/relationships/image" Target="../media/image82.emf"/><Relationship Id="rId2" Type="http://schemas.openxmlformats.org/officeDocument/2006/relationships/image" Target="../media/image84.emf"/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9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9" Type="http://schemas.openxmlformats.org/officeDocument/2006/relationships/image" Target="../media/image97.emf"/><Relationship Id="rId10" Type="http://schemas.openxmlformats.org/officeDocument/2006/relationships/image" Target="../media/image9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103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107.emf"/><Relationship Id="rId5" Type="http://schemas.openxmlformats.org/officeDocument/2006/relationships/image" Target="../media/image108.emf"/><Relationship Id="rId6" Type="http://schemas.openxmlformats.org/officeDocument/2006/relationships/image" Target="../media/image109.emf"/><Relationship Id="rId1" Type="http://schemas.openxmlformats.org/officeDocument/2006/relationships/image" Target="../media/image104.emf"/><Relationship Id="rId2" Type="http://schemas.openxmlformats.org/officeDocument/2006/relationships/image" Target="../media/image10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" Type="http://schemas.openxmlformats.org/officeDocument/2006/relationships/image" Target="../media/image21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1" Type="http://schemas.openxmlformats.org/officeDocument/2006/relationships/image" Target="../media/image45.emf"/><Relationship Id="rId1" Type="http://schemas.openxmlformats.org/officeDocument/2006/relationships/image" Target="../media/image25.emf"/><Relationship Id="rId2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2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39.emf"/><Relationship Id="rId1" Type="http://schemas.openxmlformats.org/officeDocument/2006/relationships/image" Target="../media/image25.emf"/><Relationship Id="rId2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" Type="http://schemas.openxmlformats.org/officeDocument/2006/relationships/image" Target="../media/image55.emf"/><Relationship Id="rId2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44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0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emf"/><Relationship Id="rId20" Type="http://schemas.openxmlformats.org/officeDocument/2006/relationships/oleObject" Target="../embeddings/oleObject100.bin"/><Relationship Id="rId21" Type="http://schemas.openxmlformats.org/officeDocument/2006/relationships/image" Target="../media/image68.emf"/><Relationship Id="rId22" Type="http://schemas.openxmlformats.org/officeDocument/2006/relationships/oleObject" Target="../embeddings/oleObject101.bin"/><Relationship Id="rId23" Type="http://schemas.openxmlformats.org/officeDocument/2006/relationships/image" Target="../media/image69.emf"/><Relationship Id="rId24" Type="http://schemas.openxmlformats.org/officeDocument/2006/relationships/oleObject" Target="../embeddings/oleObject102.bin"/><Relationship Id="rId25" Type="http://schemas.openxmlformats.org/officeDocument/2006/relationships/image" Target="../media/image70.emf"/><Relationship Id="rId26" Type="http://schemas.openxmlformats.org/officeDocument/2006/relationships/oleObject" Target="../embeddings/oleObject103.bin"/><Relationship Id="rId27" Type="http://schemas.openxmlformats.org/officeDocument/2006/relationships/image" Target="../media/image71.emf"/><Relationship Id="rId28" Type="http://schemas.openxmlformats.org/officeDocument/2006/relationships/oleObject" Target="../embeddings/oleObject104.bin"/><Relationship Id="rId29" Type="http://schemas.openxmlformats.org/officeDocument/2006/relationships/image" Target="../media/image72.emf"/><Relationship Id="rId10" Type="http://schemas.openxmlformats.org/officeDocument/2006/relationships/oleObject" Target="../embeddings/oleObject94.bin"/><Relationship Id="rId11" Type="http://schemas.openxmlformats.org/officeDocument/2006/relationships/image" Target="../media/image65.emf"/><Relationship Id="rId12" Type="http://schemas.openxmlformats.org/officeDocument/2006/relationships/oleObject" Target="../embeddings/oleObject95.bin"/><Relationship Id="rId13" Type="http://schemas.openxmlformats.org/officeDocument/2006/relationships/image" Target="../media/image44.emf"/><Relationship Id="rId14" Type="http://schemas.openxmlformats.org/officeDocument/2006/relationships/oleObject" Target="../embeddings/oleObject96.bin"/><Relationship Id="rId15" Type="http://schemas.openxmlformats.org/officeDocument/2006/relationships/image" Target="../media/image66.emf"/><Relationship Id="rId16" Type="http://schemas.openxmlformats.org/officeDocument/2006/relationships/oleObject" Target="../embeddings/oleObject97.bin"/><Relationship Id="rId17" Type="http://schemas.openxmlformats.org/officeDocument/2006/relationships/image" Target="../media/image67.emf"/><Relationship Id="rId18" Type="http://schemas.openxmlformats.org/officeDocument/2006/relationships/oleObject" Target="../embeddings/oleObject98.bin"/><Relationship Id="rId19" Type="http://schemas.openxmlformats.org/officeDocument/2006/relationships/oleObject" Target="../embeddings/oleObject9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1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92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9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emf"/><Relationship Id="rId20" Type="http://schemas.openxmlformats.org/officeDocument/2006/relationships/oleObject" Target="../embeddings/oleObject113.bin"/><Relationship Id="rId21" Type="http://schemas.openxmlformats.org/officeDocument/2006/relationships/image" Target="../media/image78.emf"/><Relationship Id="rId22" Type="http://schemas.openxmlformats.org/officeDocument/2006/relationships/oleObject" Target="../embeddings/oleObject114.bin"/><Relationship Id="rId23" Type="http://schemas.openxmlformats.org/officeDocument/2006/relationships/image" Target="../media/image79.emf"/><Relationship Id="rId24" Type="http://schemas.openxmlformats.org/officeDocument/2006/relationships/oleObject" Target="../embeddings/oleObject115.bin"/><Relationship Id="rId25" Type="http://schemas.openxmlformats.org/officeDocument/2006/relationships/image" Target="../media/image80.emf"/><Relationship Id="rId26" Type="http://schemas.openxmlformats.org/officeDocument/2006/relationships/oleObject" Target="../embeddings/oleObject116.bin"/><Relationship Id="rId27" Type="http://schemas.openxmlformats.org/officeDocument/2006/relationships/image" Target="../media/image81.emf"/><Relationship Id="rId28" Type="http://schemas.openxmlformats.org/officeDocument/2006/relationships/oleObject" Target="../embeddings/oleObject117.bin"/><Relationship Id="rId29" Type="http://schemas.openxmlformats.org/officeDocument/2006/relationships/image" Target="../media/image62.emf"/><Relationship Id="rId10" Type="http://schemas.openxmlformats.org/officeDocument/2006/relationships/oleObject" Target="../embeddings/oleObject108.bin"/><Relationship Id="rId11" Type="http://schemas.openxmlformats.org/officeDocument/2006/relationships/image" Target="../media/image74.emf"/><Relationship Id="rId12" Type="http://schemas.openxmlformats.org/officeDocument/2006/relationships/oleObject" Target="../embeddings/oleObject109.bin"/><Relationship Id="rId13" Type="http://schemas.openxmlformats.org/officeDocument/2006/relationships/image" Target="../media/image75.emf"/><Relationship Id="rId14" Type="http://schemas.openxmlformats.org/officeDocument/2006/relationships/oleObject" Target="../embeddings/oleObject110.bin"/><Relationship Id="rId15" Type="http://schemas.openxmlformats.org/officeDocument/2006/relationships/image" Target="../media/image64.emf"/><Relationship Id="rId16" Type="http://schemas.openxmlformats.org/officeDocument/2006/relationships/oleObject" Target="../embeddings/oleObject111.bin"/><Relationship Id="rId17" Type="http://schemas.openxmlformats.org/officeDocument/2006/relationships/image" Target="../media/image76.emf"/><Relationship Id="rId18" Type="http://schemas.openxmlformats.org/officeDocument/2006/relationships/oleObject" Target="../embeddings/oleObject112.bin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5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106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10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emf"/><Relationship Id="rId20" Type="http://schemas.openxmlformats.org/officeDocument/2006/relationships/oleObject" Target="../embeddings/oleObject126.bin"/><Relationship Id="rId21" Type="http://schemas.openxmlformats.org/officeDocument/2006/relationships/image" Target="../media/image90.emf"/><Relationship Id="rId10" Type="http://schemas.openxmlformats.org/officeDocument/2006/relationships/oleObject" Target="../embeddings/oleObject121.bin"/><Relationship Id="rId11" Type="http://schemas.openxmlformats.org/officeDocument/2006/relationships/image" Target="../media/image85.emf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86.emf"/><Relationship Id="rId14" Type="http://schemas.openxmlformats.org/officeDocument/2006/relationships/oleObject" Target="../embeddings/oleObject123.bin"/><Relationship Id="rId15" Type="http://schemas.openxmlformats.org/officeDocument/2006/relationships/image" Target="../media/image87.emf"/><Relationship Id="rId16" Type="http://schemas.openxmlformats.org/officeDocument/2006/relationships/oleObject" Target="../embeddings/oleObject124.bin"/><Relationship Id="rId17" Type="http://schemas.openxmlformats.org/officeDocument/2006/relationships/image" Target="../media/image88.emf"/><Relationship Id="rId18" Type="http://schemas.openxmlformats.org/officeDocument/2006/relationships/oleObject" Target="../embeddings/oleObject125.bin"/><Relationship Id="rId19" Type="http://schemas.openxmlformats.org/officeDocument/2006/relationships/image" Target="../media/image8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82.emf"/><Relationship Id="rId6" Type="http://schemas.openxmlformats.org/officeDocument/2006/relationships/oleObject" Target="../embeddings/oleObject119.bin"/><Relationship Id="rId7" Type="http://schemas.openxmlformats.org/officeDocument/2006/relationships/image" Target="../media/image83.emf"/><Relationship Id="rId8" Type="http://schemas.openxmlformats.org/officeDocument/2006/relationships/oleObject" Target="../embeddings/oleObject120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emf"/><Relationship Id="rId20" Type="http://schemas.openxmlformats.org/officeDocument/2006/relationships/oleObject" Target="../embeddings/oleObject135.bin"/><Relationship Id="rId21" Type="http://schemas.openxmlformats.org/officeDocument/2006/relationships/image" Target="../media/image92.emf"/><Relationship Id="rId22" Type="http://schemas.openxmlformats.org/officeDocument/2006/relationships/oleObject" Target="../embeddings/oleObject136.bin"/><Relationship Id="rId23" Type="http://schemas.openxmlformats.org/officeDocument/2006/relationships/image" Target="../media/image93.emf"/><Relationship Id="rId24" Type="http://schemas.openxmlformats.org/officeDocument/2006/relationships/oleObject" Target="../embeddings/oleObject137.bin"/><Relationship Id="rId10" Type="http://schemas.openxmlformats.org/officeDocument/2006/relationships/oleObject" Target="../embeddings/oleObject130.bin"/><Relationship Id="rId11" Type="http://schemas.openxmlformats.org/officeDocument/2006/relationships/image" Target="../media/image86.emf"/><Relationship Id="rId12" Type="http://schemas.openxmlformats.org/officeDocument/2006/relationships/oleObject" Target="../embeddings/oleObject131.bin"/><Relationship Id="rId13" Type="http://schemas.openxmlformats.org/officeDocument/2006/relationships/image" Target="../media/image87.emf"/><Relationship Id="rId14" Type="http://schemas.openxmlformats.org/officeDocument/2006/relationships/oleObject" Target="../embeddings/oleObject132.bin"/><Relationship Id="rId15" Type="http://schemas.openxmlformats.org/officeDocument/2006/relationships/image" Target="../media/image88.emf"/><Relationship Id="rId16" Type="http://schemas.openxmlformats.org/officeDocument/2006/relationships/oleObject" Target="../embeddings/oleObject133.bin"/><Relationship Id="rId17" Type="http://schemas.openxmlformats.org/officeDocument/2006/relationships/image" Target="../media/image89.emf"/><Relationship Id="rId18" Type="http://schemas.openxmlformats.org/officeDocument/2006/relationships/oleObject" Target="../embeddings/oleObject134.bin"/><Relationship Id="rId19" Type="http://schemas.openxmlformats.org/officeDocument/2006/relationships/image" Target="../media/image9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82.emf"/><Relationship Id="rId6" Type="http://schemas.openxmlformats.org/officeDocument/2006/relationships/oleObject" Target="../embeddings/oleObject128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129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46.bin"/><Relationship Id="rId21" Type="http://schemas.openxmlformats.org/officeDocument/2006/relationships/image" Target="../media/image97.emf"/><Relationship Id="rId22" Type="http://schemas.openxmlformats.org/officeDocument/2006/relationships/oleObject" Target="../embeddings/oleObject147.bin"/><Relationship Id="rId23" Type="http://schemas.openxmlformats.org/officeDocument/2006/relationships/image" Target="../media/image98.emf"/><Relationship Id="rId24" Type="http://schemas.openxmlformats.org/officeDocument/2006/relationships/oleObject" Target="../embeddings/oleObject148.bin"/><Relationship Id="rId25" Type="http://schemas.openxmlformats.org/officeDocument/2006/relationships/oleObject" Target="../embeddings/oleObject149.bin"/><Relationship Id="rId26" Type="http://schemas.openxmlformats.org/officeDocument/2006/relationships/image" Target="../media/image99.emf"/><Relationship Id="rId27" Type="http://schemas.openxmlformats.org/officeDocument/2006/relationships/oleObject" Target="../embeddings/oleObject150.bin"/><Relationship Id="rId28" Type="http://schemas.openxmlformats.org/officeDocument/2006/relationships/oleObject" Target="../embeddings/oleObject151.bin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8.bin"/><Relationship Id="rId5" Type="http://schemas.openxmlformats.org/officeDocument/2006/relationships/image" Target="../media/image82.emf"/><Relationship Id="rId30" Type="http://schemas.openxmlformats.org/officeDocument/2006/relationships/image" Target="../media/image100.emf"/><Relationship Id="rId31" Type="http://schemas.openxmlformats.org/officeDocument/2006/relationships/oleObject" Target="../embeddings/oleObject153.bin"/><Relationship Id="rId32" Type="http://schemas.openxmlformats.org/officeDocument/2006/relationships/image" Target="../media/image101.emf"/><Relationship Id="rId9" Type="http://schemas.openxmlformats.org/officeDocument/2006/relationships/image" Target="../media/image85.emf"/><Relationship Id="rId6" Type="http://schemas.openxmlformats.org/officeDocument/2006/relationships/oleObject" Target="../embeddings/oleObject139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140.bin"/><Relationship Id="rId33" Type="http://schemas.openxmlformats.org/officeDocument/2006/relationships/oleObject" Target="../embeddings/oleObject154.bin"/><Relationship Id="rId34" Type="http://schemas.openxmlformats.org/officeDocument/2006/relationships/image" Target="../media/image102.emf"/><Relationship Id="rId35" Type="http://schemas.openxmlformats.org/officeDocument/2006/relationships/oleObject" Target="../embeddings/oleObject155.bin"/><Relationship Id="rId36" Type="http://schemas.openxmlformats.org/officeDocument/2006/relationships/image" Target="../media/image93.emf"/><Relationship Id="rId10" Type="http://schemas.openxmlformats.org/officeDocument/2006/relationships/oleObject" Target="../embeddings/oleObject141.bin"/><Relationship Id="rId11" Type="http://schemas.openxmlformats.org/officeDocument/2006/relationships/image" Target="../media/image86.emf"/><Relationship Id="rId12" Type="http://schemas.openxmlformats.org/officeDocument/2006/relationships/oleObject" Target="../embeddings/oleObject142.bin"/><Relationship Id="rId13" Type="http://schemas.openxmlformats.org/officeDocument/2006/relationships/image" Target="../media/image89.emf"/><Relationship Id="rId14" Type="http://schemas.openxmlformats.org/officeDocument/2006/relationships/oleObject" Target="../embeddings/oleObject143.bin"/><Relationship Id="rId15" Type="http://schemas.openxmlformats.org/officeDocument/2006/relationships/image" Target="../media/image94.emf"/><Relationship Id="rId16" Type="http://schemas.openxmlformats.org/officeDocument/2006/relationships/oleObject" Target="../embeddings/oleObject144.bin"/><Relationship Id="rId17" Type="http://schemas.openxmlformats.org/officeDocument/2006/relationships/image" Target="../media/image95.emf"/><Relationship Id="rId18" Type="http://schemas.openxmlformats.org/officeDocument/2006/relationships/oleObject" Target="../embeddings/oleObject145.bin"/><Relationship Id="rId19" Type="http://schemas.openxmlformats.org/officeDocument/2006/relationships/image" Target="../media/image96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9.bin"/><Relationship Id="rId12" Type="http://schemas.openxmlformats.org/officeDocument/2006/relationships/image" Target="../media/image10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56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157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158.bin"/><Relationship Id="rId9" Type="http://schemas.openxmlformats.org/officeDocument/2006/relationships/image" Target="../media/image86.emf"/><Relationship Id="rId10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emf"/><Relationship Id="rId12" Type="http://schemas.openxmlformats.org/officeDocument/2006/relationships/oleObject" Target="../embeddings/oleObject164.bin"/><Relationship Id="rId13" Type="http://schemas.openxmlformats.org/officeDocument/2006/relationships/image" Target="../media/image108.emf"/><Relationship Id="rId14" Type="http://schemas.openxmlformats.org/officeDocument/2006/relationships/oleObject" Target="../embeddings/oleObject165.bin"/><Relationship Id="rId15" Type="http://schemas.openxmlformats.org/officeDocument/2006/relationships/image" Target="../media/image10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60.bin"/><Relationship Id="rId5" Type="http://schemas.openxmlformats.org/officeDocument/2006/relationships/image" Target="../media/image104.emf"/><Relationship Id="rId6" Type="http://schemas.openxmlformats.org/officeDocument/2006/relationships/oleObject" Target="../embeddings/oleObject161.bin"/><Relationship Id="rId7" Type="http://schemas.openxmlformats.org/officeDocument/2006/relationships/image" Target="../media/image105.emf"/><Relationship Id="rId8" Type="http://schemas.openxmlformats.org/officeDocument/2006/relationships/oleObject" Target="../embeddings/oleObject162.bin"/><Relationship Id="rId9" Type="http://schemas.openxmlformats.org/officeDocument/2006/relationships/image" Target="../media/image106.emf"/><Relationship Id="rId10" Type="http://schemas.openxmlformats.org/officeDocument/2006/relationships/oleObject" Target="../embeddings/oleObject163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0.bin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9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21.bin"/><Relationship Id="rId22" Type="http://schemas.openxmlformats.org/officeDocument/2006/relationships/oleObject" Target="../embeddings/oleObject22.bin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33.bin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27.emf"/><Relationship Id="rId24" Type="http://schemas.openxmlformats.org/officeDocument/2006/relationships/oleObject" Target="../embeddings/oleObject35.bin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oleObject" Target="../embeddings/oleObject44.bin"/><Relationship Id="rId21" Type="http://schemas.openxmlformats.org/officeDocument/2006/relationships/oleObject" Target="../embeddings/oleObject45.bin"/><Relationship Id="rId22" Type="http://schemas.openxmlformats.org/officeDocument/2006/relationships/image" Target="../media/image34.emf"/><Relationship Id="rId23" Type="http://schemas.openxmlformats.org/officeDocument/2006/relationships/oleObject" Target="../embeddings/oleObject46.bin"/><Relationship Id="rId24" Type="http://schemas.openxmlformats.org/officeDocument/2006/relationships/image" Target="../media/image35.emf"/><Relationship Id="rId25" Type="http://schemas.openxmlformats.org/officeDocument/2006/relationships/oleObject" Target="../embeddings/oleObject47.bin"/><Relationship Id="rId26" Type="http://schemas.openxmlformats.org/officeDocument/2006/relationships/image" Target="../media/image36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29.e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21" Type="http://schemas.openxmlformats.org/officeDocument/2006/relationships/image" Target="../media/image43.e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44.emf"/><Relationship Id="rId24" Type="http://schemas.openxmlformats.org/officeDocument/2006/relationships/oleObject" Target="../embeddings/oleObject59.bin"/><Relationship Id="rId25" Type="http://schemas.openxmlformats.org/officeDocument/2006/relationships/oleObject" Target="../embeddings/oleObject60.bin"/><Relationship Id="rId26" Type="http://schemas.openxmlformats.org/officeDocument/2006/relationships/image" Target="../media/image45.emf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20" Type="http://schemas.openxmlformats.org/officeDocument/2006/relationships/oleObject" Target="../embeddings/oleObject71.bin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51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48.emf"/><Relationship Id="rId14" Type="http://schemas.openxmlformats.org/officeDocument/2006/relationships/oleObject" Target="../embeddings/oleObject67.bin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69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7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54.e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20" Type="http://schemas.openxmlformats.org/officeDocument/2006/relationships/oleObject" Target="../embeddings/oleObject89.bin"/><Relationship Id="rId21" Type="http://schemas.openxmlformats.org/officeDocument/2006/relationships/image" Target="../media/image61.emf"/><Relationship Id="rId22" Type="http://schemas.openxmlformats.org/officeDocument/2006/relationships/oleObject" Target="../embeddings/oleObject90.bin"/><Relationship Id="rId10" Type="http://schemas.openxmlformats.org/officeDocument/2006/relationships/image" Target="../media/image56.emf"/><Relationship Id="rId11" Type="http://schemas.openxmlformats.org/officeDocument/2006/relationships/oleObject" Target="../embeddings/oleObject84.bin"/><Relationship Id="rId12" Type="http://schemas.openxmlformats.org/officeDocument/2006/relationships/image" Target="../media/image57.e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58.emf"/><Relationship Id="rId15" Type="http://schemas.openxmlformats.org/officeDocument/2006/relationships/oleObject" Target="../embeddings/oleObject86.bin"/><Relationship Id="rId16" Type="http://schemas.openxmlformats.org/officeDocument/2006/relationships/oleObject" Target="../embeddings/oleObject87.bin"/><Relationship Id="rId17" Type="http://schemas.openxmlformats.org/officeDocument/2006/relationships/image" Target="../media/image59.emf"/><Relationship Id="rId18" Type="http://schemas.openxmlformats.org/officeDocument/2006/relationships/oleObject" Target="../embeddings/oleObject88.bin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97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CHAPTER  12: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  <a:latin typeface="Apple Chancery"/>
                <a:cs typeface="Apple Chancery"/>
              </a:rPr>
              <a:t>Rigid Bodies and Static Equilibrium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</a:t>
            </a:r>
            <a:r>
              <a:rPr lang="en-US" sz="1200" dirty="0" smtClean="0">
                <a:latin typeface="Times New Roman"/>
                <a:cs typeface="Times New Roman"/>
              </a:rPr>
              <a:t>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956" y="1571196"/>
            <a:ext cx="8754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chapter is amazingly </a:t>
            </a:r>
            <a:r>
              <a:rPr lang="en-US" sz="2000" dirty="0" smtClean="0">
                <a:latin typeface="Times New Roman"/>
                <a:cs typeface="Times New Roman"/>
              </a:rPr>
              <a:t>out of place.  Back when you were learning about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Newton’s Second Law</a:t>
            </a:r>
            <a:r>
              <a:rPr lang="en-US" sz="2000" dirty="0" smtClean="0">
                <a:latin typeface="Times New Roman"/>
                <a:cs typeface="Times New Roman"/>
              </a:rPr>
              <a:t>, it would have made sense to do some problems that required you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calculate torque </a:t>
            </a:r>
            <a:r>
              <a:rPr lang="en-US" sz="2000" dirty="0" smtClean="0">
                <a:latin typeface="Times New Roman"/>
                <a:cs typeface="Times New Roman"/>
              </a:rPr>
              <a:t>quantities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without</a:t>
            </a:r>
            <a:r>
              <a:rPr lang="en-US" sz="2000" dirty="0" smtClean="0">
                <a:latin typeface="Times New Roman"/>
                <a:cs typeface="Times New Roman"/>
              </a:rPr>
              <a:t> having to deal with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angular accelerations </a:t>
            </a:r>
            <a:r>
              <a:rPr lang="en-US" sz="2000" dirty="0" smtClean="0">
                <a:latin typeface="Times New Roman"/>
                <a:cs typeface="Times New Roman"/>
              </a:rPr>
              <a:t>(i.e., problems in which the right side of the N.S.L. equation was zero).  That is exactly what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rigid body/static equilibrium </a:t>
            </a:r>
            <a:r>
              <a:rPr lang="en-US" sz="2000" dirty="0" smtClean="0">
                <a:latin typeface="Times New Roman"/>
                <a:cs typeface="Times New Roman"/>
              </a:rPr>
              <a:t>problems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require</a:t>
            </a:r>
            <a:r>
              <a:rPr lang="en-US" sz="2000" dirty="0" smtClean="0">
                <a:latin typeface="Times New Roman"/>
                <a:cs typeface="Times New Roman"/>
              </a:rPr>
              <a:t>.  In short, we should have dealt with the material in this chapter two chapters ago (I have no idea what the authors of our book were thinking).  Having fomented that rant: </a:t>
            </a:r>
            <a:endParaRPr lang="en-US" sz="2400" dirty="0"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757" y="4294004"/>
            <a:ext cx="8056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For a body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be in static equilibrium,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of the forces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the body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any direction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must add to zero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(that is, it must not be accelerating in those directions), and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of the torques about any point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the body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must add to zero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(no angular acceleration).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5" name="Text Box 5"/>
          <p:cNvSpPr txBox="1">
            <a:spLocks/>
          </p:cNvSpPr>
          <p:nvPr/>
        </p:nvSpPr>
        <p:spPr bwMode="auto">
          <a:xfrm>
            <a:off x="550070" y="3017761"/>
            <a:ext cx="83145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Draw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cs typeface="Times New Roman"/>
              </a:rPr>
              <a:t>f.b.d</a:t>
            </a:r>
            <a:r>
              <a:rPr lang="en-US" sz="2000" dirty="0">
                <a:latin typeface="Times New Roman"/>
                <a:cs typeface="Times New Roman"/>
              </a:rPr>
              <a:t>. identifying all the forces acting on the beam.</a:t>
            </a: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10.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34940"/>
              </p:ext>
            </p:extLst>
          </p:nvPr>
        </p:nvGraphicFramePr>
        <p:xfrm>
          <a:off x="874713" y="1978025"/>
          <a:ext cx="43703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0" name="Equation" r:id="rId4" imgW="2387600" imgH="393700" progId="Equation.DSMT4">
                  <p:embed/>
                </p:oleObj>
              </mc:Choice>
              <mc:Fallback>
                <p:oleObj name="Equation" r:id="rId4" imgW="2387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978025"/>
                        <a:ext cx="437038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93705"/>
              </p:ext>
            </p:extLst>
          </p:nvPr>
        </p:nvGraphicFramePr>
        <p:xfrm>
          <a:off x="7396551" y="256202"/>
          <a:ext cx="278620" cy="30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1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551" y="256202"/>
                        <a:ext cx="278620" cy="302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4"/>
          <p:cNvSpPr>
            <a:spLocks/>
          </p:cNvSpPr>
          <p:nvPr/>
        </p:nvSpPr>
        <p:spPr bwMode="auto">
          <a:xfrm rot="20376940">
            <a:off x="5869623" y="1662551"/>
            <a:ext cx="3088958" cy="160162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5"/>
          <p:cNvSpPr>
            <a:spLocks/>
          </p:cNvSpPr>
          <p:nvPr/>
        </p:nvSpPr>
        <p:spPr bwMode="auto">
          <a:xfrm>
            <a:off x="6608954" y="1978486"/>
            <a:ext cx="81173" cy="81178"/>
          </a:xfrm>
          <a:custGeom>
            <a:avLst/>
            <a:gdLst>
              <a:gd name="T0" fmla="*/ 207082907 w 21600"/>
              <a:gd name="T1" fmla="*/ 0 h 21600"/>
              <a:gd name="T2" fmla="*/ 60647202 w 21600"/>
              <a:gd name="T3" fmla="*/ 60649227 h 21600"/>
              <a:gd name="T4" fmla="*/ 0 w 21600"/>
              <a:gd name="T5" fmla="*/ 207095147 h 21600"/>
              <a:gd name="T6" fmla="*/ 60647202 w 21600"/>
              <a:gd name="T7" fmla="*/ 353538018 h 21600"/>
              <a:gd name="T8" fmla="*/ 207082907 w 21600"/>
              <a:gd name="T9" fmla="*/ 414187245 h 21600"/>
              <a:gd name="T10" fmla="*/ 353513744 w 21600"/>
              <a:gd name="T11" fmla="*/ 353538018 h 21600"/>
              <a:gd name="T12" fmla="*/ 414160269 w 21600"/>
              <a:gd name="T13" fmla="*/ 207095147 h 21600"/>
              <a:gd name="T14" fmla="*/ 353513744 w 21600"/>
              <a:gd name="T15" fmla="*/ 606492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H="1" flipV="1">
            <a:off x="6852473" y="205740"/>
            <a:ext cx="1368970" cy="1127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rc 17"/>
          <p:cNvSpPr>
            <a:spLocks/>
          </p:cNvSpPr>
          <p:nvPr/>
        </p:nvSpPr>
        <p:spPr bwMode="auto">
          <a:xfrm flipH="1">
            <a:off x="7817773" y="1100889"/>
            <a:ext cx="162346" cy="394919"/>
          </a:xfrm>
          <a:custGeom>
            <a:avLst/>
            <a:gdLst>
              <a:gd name="T0" fmla="*/ 2147483647 w 21600"/>
              <a:gd name="T1" fmla="*/ 0 h 21187"/>
              <a:gd name="T2" fmla="*/ 2147483647 w 21600"/>
              <a:gd name="T3" fmla="*/ 2147483647 h 21187"/>
              <a:gd name="T4" fmla="*/ 0 w 21600"/>
              <a:gd name="T5" fmla="*/ 2147483647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</a:path>
              <a:path w="21600" h="21187" stroke="0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805"/>
              </p:ext>
            </p:extLst>
          </p:nvPr>
        </p:nvGraphicFramePr>
        <p:xfrm>
          <a:off x="6809424" y="1978486"/>
          <a:ext cx="252295" cy="35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2" name="Equation" r:id="rId8" imgW="127000" imgH="177800" progId="Equation.DSMT4">
                  <p:embed/>
                </p:oleObj>
              </mc:Choice>
              <mc:Fallback>
                <p:oleObj name="Equation" r:id="rId8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424" y="1978486"/>
                        <a:ext cx="252295" cy="353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6448802" y="2301004"/>
            <a:ext cx="88632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60389"/>
              </p:ext>
            </p:extLst>
          </p:nvPr>
        </p:nvGraphicFramePr>
        <p:xfrm>
          <a:off x="7567672" y="1037264"/>
          <a:ext cx="250101" cy="3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3" name="Equation" r:id="rId10" imgW="127000" imgH="190500" progId="Equation.DSMT4">
                  <p:embed/>
                </p:oleObj>
              </mc:Choice>
              <mc:Fallback>
                <p:oleObj name="Equation" r:id="rId10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72" y="1037264"/>
                        <a:ext cx="250101" cy="37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2"/>
          <p:cNvSpPr txBox="1">
            <a:spLocks/>
          </p:cNvSpPr>
          <p:nvPr/>
        </p:nvSpPr>
        <p:spPr bwMode="auto">
          <a:xfrm>
            <a:off x="5884980" y="1541883"/>
            <a:ext cx="6449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/>
              <a:t>pin</a:t>
            </a:r>
            <a:endParaRPr lang="en-US" sz="2200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V="1">
            <a:off x="6608954" y="1737148"/>
            <a:ext cx="0" cy="1623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H="1" flipV="1">
            <a:off x="6448802" y="1818326"/>
            <a:ext cx="160151" cy="811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5"/>
          <p:cNvSpPr>
            <a:spLocks/>
          </p:cNvSpPr>
          <p:nvPr/>
        </p:nvSpPr>
        <p:spPr bwMode="auto">
          <a:xfrm>
            <a:off x="6288650" y="1710819"/>
            <a:ext cx="320304" cy="188683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6"/>
                </a:moveTo>
                <a:cubicBezTo>
                  <a:pt x="32" y="8"/>
                  <a:pt x="64" y="0"/>
                  <a:pt x="96" y="16"/>
                </a:cubicBezTo>
                <a:cubicBezTo>
                  <a:pt x="128" y="32"/>
                  <a:pt x="176" y="96"/>
                  <a:pt x="192" y="11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553200" y="2146300"/>
            <a:ext cx="95485" cy="152400"/>
          </a:xfrm>
          <a:custGeom>
            <a:avLst/>
            <a:gdLst>
              <a:gd name="connsiteX0" fmla="*/ 0 w 95485"/>
              <a:gd name="connsiteY0" fmla="*/ 0 h 152400"/>
              <a:gd name="connsiteX1" fmla="*/ 88900 w 95485"/>
              <a:gd name="connsiteY1" fmla="*/ 76200 h 152400"/>
              <a:gd name="connsiteX2" fmla="*/ 88900 w 9548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5" h="152400">
                <a:moveTo>
                  <a:pt x="0" y="0"/>
                </a:moveTo>
                <a:cubicBezTo>
                  <a:pt x="37041" y="25400"/>
                  <a:pt x="74083" y="50800"/>
                  <a:pt x="88900" y="76200"/>
                </a:cubicBezTo>
                <a:cubicBezTo>
                  <a:pt x="103717" y="101600"/>
                  <a:pt x="88900" y="152400"/>
                  <a:pt x="88900" y="152400"/>
                </a:cubicBezTo>
              </a:path>
            </a:pathLst>
          </a:cu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8859960" y="1252087"/>
            <a:ext cx="0" cy="513634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4"/>
          <p:cNvSpPr>
            <a:spLocks/>
          </p:cNvSpPr>
          <p:nvPr/>
        </p:nvSpPr>
        <p:spPr bwMode="auto">
          <a:xfrm>
            <a:off x="8748761" y="1716236"/>
            <a:ext cx="222397" cy="207389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2"/>
          <p:cNvSpPr txBox="1">
            <a:spLocks/>
          </p:cNvSpPr>
          <p:nvPr/>
        </p:nvSpPr>
        <p:spPr bwMode="auto">
          <a:xfrm>
            <a:off x="274320" y="256202"/>
            <a:ext cx="5605780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: A 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beam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latin typeface="Times New Roman"/>
                <a:cs typeface="Times New Roman"/>
              </a:rPr>
              <a:t>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Times New Roman"/>
                <a:cs typeface="Times New Roman"/>
              </a:rPr>
              <a:t>  and length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pinned at an angle   </a:t>
            </a:r>
            <a:r>
              <a:rPr lang="en-US" sz="2000" dirty="0" smtClean="0">
                <a:latin typeface="Times New Roman"/>
                <a:cs typeface="Times New Roman"/>
              </a:rPr>
              <a:t>  a </a:t>
            </a:r>
            <a:r>
              <a:rPr lang="en-US" sz="2000" dirty="0">
                <a:latin typeface="Times New Roman"/>
                <a:cs typeface="Times New Roman"/>
              </a:rPr>
              <a:t>quarter of the way up the beam (i.e.,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 L/4</a:t>
            </a:r>
            <a:r>
              <a:rPr lang="en-US" sz="2000" dirty="0">
                <a:latin typeface="Times New Roman"/>
                <a:cs typeface="Times New Roman"/>
              </a:rPr>
              <a:t>).  </a:t>
            </a:r>
            <a:r>
              <a:rPr lang="en-US" sz="2000" dirty="0" smtClean="0">
                <a:latin typeface="Times New Roman"/>
                <a:cs typeface="Times New Roman"/>
              </a:rPr>
              <a:t>A hanging mass       is attached at the end.  Tension </a:t>
            </a:r>
            <a:r>
              <a:rPr lang="en-US" sz="2000" dirty="0">
                <a:latin typeface="Times New Roman"/>
                <a:cs typeface="Times New Roman"/>
              </a:rPr>
              <a:t>in a rope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three-quarters of the way</a:t>
            </a:r>
            <a:r>
              <a:rPr lang="en-US" sz="2000" dirty="0">
                <a:latin typeface="Times New Roman"/>
                <a:cs typeface="Times New Roman"/>
              </a:rPr>
              <a:t> from the end keeps it stationary.  What is known is:</a:t>
            </a:r>
          </a:p>
        </p:txBody>
      </p:sp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77411"/>
              </p:ext>
            </p:extLst>
          </p:nvPr>
        </p:nvGraphicFramePr>
        <p:xfrm>
          <a:off x="2707958" y="722939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4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958" y="722939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48846"/>
              </p:ext>
            </p:extLst>
          </p:nvPr>
        </p:nvGraphicFramePr>
        <p:xfrm>
          <a:off x="4017298" y="1024564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5" name="Equation" r:id="rId14" imgW="228600" imgH="203200" progId="Equation.DSMT4">
                  <p:embed/>
                </p:oleObj>
              </mc:Choice>
              <mc:Fallback>
                <p:oleObj name="Equation" r:id="rId14" imgW="228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298" y="1024564"/>
                        <a:ext cx="4095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33762"/>
              </p:ext>
            </p:extLst>
          </p:nvPr>
        </p:nvGraphicFramePr>
        <p:xfrm>
          <a:off x="4172744" y="410527"/>
          <a:ext cx="4079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6" name="Equation" r:id="rId16" imgW="228600" imgH="203200" progId="Equation.DSMT4">
                  <p:embed/>
                </p:oleObj>
              </mc:Choice>
              <mc:Fallback>
                <p:oleObj name="Equation" r:id="rId16" imgW="228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44" y="410527"/>
                        <a:ext cx="4079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699862" y="4815576"/>
            <a:ext cx="3088958" cy="397193"/>
            <a:chOff x="2240280" y="3207544"/>
            <a:chExt cx="3088958" cy="397193"/>
          </a:xfrm>
        </p:grpSpPr>
        <p:sp>
          <p:nvSpPr>
            <p:cNvPr id="64" name="Rectangle 14"/>
            <p:cNvSpPr>
              <a:spLocks/>
            </p:cNvSpPr>
            <p:nvPr/>
          </p:nvSpPr>
          <p:spPr bwMode="auto">
            <a:xfrm rot="-1223060">
              <a:off x="2240280" y="3207544"/>
              <a:ext cx="3088958" cy="160020"/>
            </a:xfrm>
            <a:prstGeom prst="rect">
              <a:avLst/>
            </a:prstGeom>
            <a:solidFill>
              <a:srgbClr val="20FF3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65" name="AutoShape 15"/>
            <p:cNvSpPr>
              <a:spLocks/>
            </p:cNvSpPr>
            <p:nvPr/>
          </p:nvSpPr>
          <p:spPr bwMode="auto">
            <a:xfrm>
              <a:off x="2978945" y="3523298"/>
              <a:ext cx="81438" cy="81439"/>
            </a:xfrm>
            <a:custGeom>
              <a:avLst/>
              <a:gdLst>
                <a:gd name="T0" fmla="*/ 207746414 w 21600"/>
                <a:gd name="T1" fmla="*/ 0 h 21600"/>
                <a:gd name="T2" fmla="*/ 60841519 w 21600"/>
                <a:gd name="T3" fmla="*/ 60844223 h 21600"/>
                <a:gd name="T4" fmla="*/ 0 w 21600"/>
                <a:gd name="T5" fmla="*/ 207760988 h 21600"/>
                <a:gd name="T6" fmla="*/ 60841519 w 21600"/>
                <a:gd name="T7" fmla="*/ 354674695 h 21600"/>
                <a:gd name="T8" fmla="*/ 207746414 w 21600"/>
                <a:gd name="T9" fmla="*/ 415518919 h 21600"/>
                <a:gd name="T10" fmla="*/ 354646424 w 21600"/>
                <a:gd name="T11" fmla="*/ 354674695 h 21600"/>
                <a:gd name="T12" fmla="*/ 415487264 w 21600"/>
                <a:gd name="T13" fmla="*/ 207760988 h 21600"/>
                <a:gd name="T14" fmla="*/ 354646424 w 21600"/>
                <a:gd name="T15" fmla="*/ 6084422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</p:grpSp>
      <p:sp>
        <p:nvSpPr>
          <p:cNvPr id="66" name="Line 16"/>
          <p:cNvSpPr>
            <a:spLocks noChangeShapeType="1"/>
          </p:cNvSpPr>
          <p:nvPr/>
        </p:nvSpPr>
        <p:spPr bwMode="auto">
          <a:xfrm flipH="1" flipV="1">
            <a:off x="3682999" y="3632199"/>
            <a:ext cx="1148369" cy="92955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17"/>
          <p:cNvSpPr>
            <a:spLocks/>
          </p:cNvSpPr>
          <p:nvPr/>
        </p:nvSpPr>
        <p:spPr bwMode="auto">
          <a:xfrm flipH="1">
            <a:off x="4401473" y="4338475"/>
            <a:ext cx="162346" cy="394919"/>
          </a:xfrm>
          <a:custGeom>
            <a:avLst/>
            <a:gdLst>
              <a:gd name="T0" fmla="*/ 2147483647 w 21600"/>
              <a:gd name="T1" fmla="*/ 0 h 21187"/>
              <a:gd name="T2" fmla="*/ 2147483647 w 21600"/>
              <a:gd name="T3" fmla="*/ 2147483647 h 21187"/>
              <a:gd name="T4" fmla="*/ 0 w 21600"/>
              <a:gd name="T5" fmla="*/ 2147483647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</a:path>
              <a:path w="21600" h="21187" stroke="0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09028"/>
              </p:ext>
            </p:extLst>
          </p:nvPr>
        </p:nvGraphicFramePr>
        <p:xfrm>
          <a:off x="4151372" y="4274850"/>
          <a:ext cx="250101" cy="3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7" name="Equation" r:id="rId18" imgW="127000" imgH="190500" progId="Equation.DSMT4">
                  <p:embed/>
                </p:oleObj>
              </mc:Choice>
              <mc:Fallback>
                <p:oleObj name="Equation" r:id="rId1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72" y="4274850"/>
                        <a:ext cx="250101" cy="37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16"/>
          <p:cNvSpPr>
            <a:spLocks noChangeShapeType="1"/>
          </p:cNvSpPr>
          <p:nvPr/>
        </p:nvSpPr>
        <p:spPr bwMode="auto">
          <a:xfrm flipH="1">
            <a:off x="4285050" y="4853848"/>
            <a:ext cx="0" cy="1051651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 flipH="1" flipV="1">
            <a:off x="3474315" y="5239974"/>
            <a:ext cx="0" cy="1041198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V="1">
            <a:off x="2458315" y="5164102"/>
            <a:ext cx="93710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41928"/>
              </p:ext>
            </p:extLst>
          </p:nvPr>
        </p:nvGraphicFramePr>
        <p:xfrm>
          <a:off x="3536594" y="5208422"/>
          <a:ext cx="252295" cy="35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8" name="Equation" r:id="rId19" imgW="127000" imgH="177800" progId="Equation.DSMT4">
                  <p:embed/>
                </p:oleObj>
              </mc:Choice>
              <mc:Fallback>
                <p:oleObj name="Equation" r:id="rId19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94" y="5208422"/>
                        <a:ext cx="252295" cy="353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2921972" y="5530940"/>
            <a:ext cx="88632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34858"/>
              </p:ext>
            </p:extLst>
          </p:nvPr>
        </p:nvGraphicFramePr>
        <p:xfrm>
          <a:off x="4287838" y="5305425"/>
          <a:ext cx="6064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99" name="Equation" r:id="rId20" imgW="304800" imgH="203200" progId="Equation.DSMT4">
                  <p:embed/>
                </p:oleObj>
              </mc:Choice>
              <mc:Fallback>
                <p:oleObj name="Equation" r:id="rId20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5305425"/>
                        <a:ext cx="6064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61623"/>
              </p:ext>
            </p:extLst>
          </p:nvPr>
        </p:nvGraphicFramePr>
        <p:xfrm>
          <a:off x="4194175" y="3644900"/>
          <a:ext cx="277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400" name="Equation" r:id="rId22" imgW="139700" imgH="152400" progId="Equation.DSMT4">
                  <p:embed/>
                </p:oleObj>
              </mc:Choice>
              <mc:Fallback>
                <p:oleObj name="Equation" r:id="rId2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3644900"/>
                        <a:ext cx="277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40196"/>
              </p:ext>
            </p:extLst>
          </p:nvPr>
        </p:nvGraphicFramePr>
        <p:xfrm>
          <a:off x="2586038" y="4746625"/>
          <a:ext cx="3286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401" name="Equation" r:id="rId24" imgW="165100" imgH="152400" progId="Equation.DSMT4">
                  <p:embed/>
                </p:oleObj>
              </mc:Choice>
              <mc:Fallback>
                <p:oleObj name="Equation" r:id="rId24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746625"/>
                        <a:ext cx="3286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28624"/>
              </p:ext>
            </p:extLst>
          </p:nvPr>
        </p:nvGraphicFramePr>
        <p:xfrm>
          <a:off x="3549650" y="5753100"/>
          <a:ext cx="3032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402" name="Equation" r:id="rId26" imgW="152400" imgH="152400" progId="Equation.DSMT4">
                  <p:embed/>
                </p:oleObj>
              </mc:Choice>
              <mc:Fallback>
                <p:oleObj name="Equation" r:id="rId26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5753100"/>
                        <a:ext cx="3032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16"/>
          <p:cNvSpPr>
            <a:spLocks noChangeShapeType="1"/>
          </p:cNvSpPr>
          <p:nvPr/>
        </p:nvSpPr>
        <p:spPr bwMode="auto">
          <a:xfrm flipH="1">
            <a:off x="5679437" y="4477347"/>
            <a:ext cx="0" cy="572492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18658"/>
              </p:ext>
            </p:extLst>
          </p:nvPr>
        </p:nvGraphicFramePr>
        <p:xfrm>
          <a:off x="5702119" y="4561749"/>
          <a:ext cx="6064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403" name="Equation" r:id="rId28" imgW="304800" imgH="203200" progId="Equation.DSMT4">
                  <p:embed/>
                </p:oleObj>
              </mc:Choice>
              <mc:Fallback>
                <p:oleObj name="Equation" r:id="rId2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119" y="4561749"/>
                        <a:ext cx="6064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5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1" grpId="0" animBg="1"/>
      <p:bldP spid="73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5" name="Text Box 5"/>
          <p:cNvSpPr txBox="1">
            <a:spLocks/>
          </p:cNvSpPr>
          <p:nvPr/>
        </p:nvSpPr>
        <p:spPr bwMode="auto">
          <a:xfrm>
            <a:off x="314723" y="1037264"/>
            <a:ext cx="5616177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b.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Derive</a:t>
            </a:r>
            <a:r>
              <a:rPr lang="en-US" sz="2000" dirty="0" smtClean="0">
                <a:latin typeface="Times New Roman"/>
                <a:cs typeface="Times New Roman"/>
              </a:rPr>
              <a:t> an expression for the tension in the line.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7230" name="Rectangle 14"/>
          <p:cNvSpPr>
            <a:spLocks/>
          </p:cNvSpPr>
          <p:nvPr/>
        </p:nvSpPr>
        <p:spPr bwMode="auto">
          <a:xfrm rot="20376940">
            <a:off x="5883435" y="3099915"/>
            <a:ext cx="3088958" cy="160020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7231" name="AutoShape 15"/>
          <p:cNvSpPr>
            <a:spLocks/>
          </p:cNvSpPr>
          <p:nvPr/>
        </p:nvSpPr>
        <p:spPr bwMode="auto">
          <a:xfrm>
            <a:off x="6672900" y="3402969"/>
            <a:ext cx="81438" cy="81439"/>
          </a:xfrm>
          <a:custGeom>
            <a:avLst/>
            <a:gdLst>
              <a:gd name="T0" fmla="*/ 207746414 w 21600"/>
              <a:gd name="T1" fmla="*/ 0 h 21600"/>
              <a:gd name="T2" fmla="*/ 60841519 w 21600"/>
              <a:gd name="T3" fmla="*/ 60844223 h 21600"/>
              <a:gd name="T4" fmla="*/ 0 w 21600"/>
              <a:gd name="T5" fmla="*/ 207760988 h 21600"/>
              <a:gd name="T6" fmla="*/ 60841519 w 21600"/>
              <a:gd name="T7" fmla="*/ 354674695 h 21600"/>
              <a:gd name="T8" fmla="*/ 207746414 w 21600"/>
              <a:gd name="T9" fmla="*/ 415518919 h 21600"/>
              <a:gd name="T10" fmla="*/ 354646424 w 21600"/>
              <a:gd name="T11" fmla="*/ 354674695 h 21600"/>
              <a:gd name="T12" fmla="*/ 415487264 w 21600"/>
              <a:gd name="T13" fmla="*/ 207760988 h 21600"/>
              <a:gd name="T14" fmla="*/ 354646424 w 21600"/>
              <a:gd name="T15" fmla="*/ 608442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 flipV="1">
            <a:off x="6917372" y="1903838"/>
            <a:ext cx="1148369" cy="92955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rc 17"/>
          <p:cNvSpPr>
            <a:spLocks/>
          </p:cNvSpPr>
          <p:nvPr/>
        </p:nvSpPr>
        <p:spPr bwMode="auto">
          <a:xfrm flipH="1">
            <a:off x="7635846" y="2622814"/>
            <a:ext cx="162346" cy="394919"/>
          </a:xfrm>
          <a:custGeom>
            <a:avLst/>
            <a:gdLst>
              <a:gd name="T0" fmla="*/ 2147483647 w 21600"/>
              <a:gd name="T1" fmla="*/ 0 h 21187"/>
              <a:gd name="T2" fmla="*/ 2147483647 w 21600"/>
              <a:gd name="T3" fmla="*/ 2147483647 h 21187"/>
              <a:gd name="T4" fmla="*/ 0 w 21600"/>
              <a:gd name="T5" fmla="*/ 2147483647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</a:path>
              <a:path w="21600" h="21187" stroke="0" extrusionOk="0">
                <a:moveTo>
                  <a:pt x="4200" y="-1"/>
                </a:moveTo>
                <a:cubicBezTo>
                  <a:pt x="14313" y="2004"/>
                  <a:pt x="21600" y="10876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55363"/>
              </p:ext>
            </p:extLst>
          </p:nvPr>
        </p:nvGraphicFramePr>
        <p:xfrm>
          <a:off x="7385745" y="2559189"/>
          <a:ext cx="250101" cy="3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2" name="Equation" r:id="rId4" imgW="127000" imgH="190500" progId="Equation.DSMT4">
                  <p:embed/>
                </p:oleObj>
              </mc:Choice>
              <mc:Fallback>
                <p:oleObj name="Equation" r:id="rId4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745" y="2559189"/>
                        <a:ext cx="250101" cy="37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65740"/>
              </p:ext>
            </p:extLst>
          </p:nvPr>
        </p:nvGraphicFramePr>
        <p:xfrm>
          <a:off x="7428548" y="1916539"/>
          <a:ext cx="277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3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548" y="1916539"/>
                        <a:ext cx="277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/>
          </p:cNvSpPr>
          <p:nvPr/>
        </p:nvSpPr>
        <p:spPr bwMode="auto">
          <a:xfrm>
            <a:off x="644923" y="1490146"/>
            <a:ext cx="4668559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clever thing </a:t>
            </a:r>
            <a:r>
              <a:rPr lang="en-US" sz="2000" dirty="0" smtClean="0">
                <a:latin typeface="Times New Roman"/>
                <a:cs typeface="Times New Roman"/>
              </a:rPr>
              <a:t>to do here is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the torques about the pin</a:t>
            </a:r>
            <a:r>
              <a:rPr lang="en-US" sz="2000" dirty="0" smtClean="0">
                <a:latin typeface="Times New Roman"/>
                <a:cs typeface="Times New Roman"/>
              </a:rPr>
              <a:t>.  That will eliminate both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leaving you with only one unknown,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.  What’s even more clever is to use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F-perpendicular approach </a:t>
            </a:r>
            <a:r>
              <a:rPr lang="en-US" sz="2000" dirty="0" smtClean="0">
                <a:latin typeface="Times New Roman"/>
                <a:cs typeface="Times New Roman"/>
              </a:rPr>
              <a:t>on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as that component is REALLY easy to determine (given    ).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66646"/>
              </p:ext>
            </p:extLst>
          </p:nvPr>
        </p:nvGraphicFramePr>
        <p:xfrm>
          <a:off x="2475402" y="3375716"/>
          <a:ext cx="250101" cy="3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4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402" y="3375716"/>
                        <a:ext cx="250101" cy="37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243418"/>
              </p:ext>
            </p:extLst>
          </p:nvPr>
        </p:nvGraphicFramePr>
        <p:xfrm>
          <a:off x="6492717" y="5684043"/>
          <a:ext cx="140580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5" name="Equation" r:id="rId10" imgW="838200" imgH="292100" progId="Equation.DSMT4">
                  <p:embed/>
                </p:oleObj>
              </mc:Choice>
              <mc:Fallback>
                <p:oleObj name="Equation" r:id="rId10" imgW="838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717" y="5684043"/>
                        <a:ext cx="140580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ine 16"/>
          <p:cNvSpPr>
            <a:spLocks noChangeShapeType="1"/>
          </p:cNvSpPr>
          <p:nvPr/>
        </p:nvSpPr>
        <p:spPr bwMode="auto">
          <a:xfrm flipH="1" flipV="1">
            <a:off x="7002305" y="2063721"/>
            <a:ext cx="383440" cy="1006476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79408"/>
              </p:ext>
            </p:extLst>
          </p:nvPr>
        </p:nvGraphicFramePr>
        <p:xfrm>
          <a:off x="5997847" y="2515952"/>
          <a:ext cx="1129072" cy="31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6" name="Equation" r:id="rId12" imgW="723900" imgH="203200" progId="Equation.DSMT4">
                  <p:embed/>
                </p:oleObj>
              </mc:Choice>
              <mc:Fallback>
                <p:oleObj name="Equation" r:id="rId12" imgW="723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847" y="2515952"/>
                        <a:ext cx="1129072" cy="31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14"/>
          <p:cNvSpPr>
            <a:spLocks/>
          </p:cNvSpPr>
          <p:nvPr/>
        </p:nvSpPr>
        <p:spPr bwMode="auto">
          <a:xfrm rot="20376940">
            <a:off x="5943759" y="4517390"/>
            <a:ext cx="3088958" cy="160020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61" name="AutoShape 15"/>
          <p:cNvSpPr>
            <a:spLocks/>
          </p:cNvSpPr>
          <p:nvPr/>
        </p:nvSpPr>
        <p:spPr bwMode="auto">
          <a:xfrm>
            <a:off x="6733224" y="4820444"/>
            <a:ext cx="81438" cy="81439"/>
          </a:xfrm>
          <a:custGeom>
            <a:avLst/>
            <a:gdLst>
              <a:gd name="T0" fmla="*/ 207746414 w 21600"/>
              <a:gd name="T1" fmla="*/ 0 h 21600"/>
              <a:gd name="T2" fmla="*/ 60841519 w 21600"/>
              <a:gd name="T3" fmla="*/ 60844223 h 21600"/>
              <a:gd name="T4" fmla="*/ 0 w 21600"/>
              <a:gd name="T5" fmla="*/ 207760988 h 21600"/>
              <a:gd name="T6" fmla="*/ 60841519 w 21600"/>
              <a:gd name="T7" fmla="*/ 354674695 h 21600"/>
              <a:gd name="T8" fmla="*/ 207746414 w 21600"/>
              <a:gd name="T9" fmla="*/ 415518919 h 21600"/>
              <a:gd name="T10" fmla="*/ 354646424 w 21600"/>
              <a:gd name="T11" fmla="*/ 354674695 h 21600"/>
              <a:gd name="T12" fmla="*/ 415487264 w 21600"/>
              <a:gd name="T13" fmla="*/ 207760988 h 21600"/>
              <a:gd name="T14" fmla="*/ 354646424 w 21600"/>
              <a:gd name="T15" fmla="*/ 608442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>
            <a:off x="7490847" y="4568362"/>
            <a:ext cx="0" cy="1051651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21910"/>
              </p:ext>
            </p:extLst>
          </p:nvPr>
        </p:nvGraphicFramePr>
        <p:xfrm>
          <a:off x="6607076" y="4921596"/>
          <a:ext cx="252295" cy="35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7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076" y="4921596"/>
                        <a:ext cx="252295" cy="353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6843991" y="4864984"/>
            <a:ext cx="620276" cy="0"/>
          </a:xfrm>
          <a:prstGeom prst="line">
            <a:avLst/>
          </a:prstGeom>
          <a:noFill/>
          <a:ln w="12700" cmpd="sng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51281"/>
              </p:ext>
            </p:extLst>
          </p:nvPr>
        </p:nvGraphicFramePr>
        <p:xfrm>
          <a:off x="7502525" y="5072063"/>
          <a:ext cx="6048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8" name="Equation" r:id="rId16" imgW="304800" imgH="203200" progId="Equation.DSMT4">
                  <p:embed/>
                </p:oleObj>
              </mc:Choice>
              <mc:Fallback>
                <p:oleObj name="Equation" r:id="rId16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5072063"/>
                        <a:ext cx="6048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6200"/>
              </p:ext>
            </p:extLst>
          </p:nvPr>
        </p:nvGraphicFramePr>
        <p:xfrm>
          <a:off x="7037230" y="4805554"/>
          <a:ext cx="301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9" name="Equation" r:id="rId18" imgW="152400" imgH="203200" progId="Equation.DSMT4">
                  <p:embed/>
                </p:oleObj>
              </mc:Choice>
              <mc:Fallback>
                <p:oleObj name="Equation" r:id="rId18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230" y="4805554"/>
                        <a:ext cx="3016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6153426" y="5239634"/>
            <a:ext cx="746423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492717" y="5051689"/>
            <a:ext cx="69850" cy="187325"/>
          </a:xfrm>
          <a:custGeom>
            <a:avLst/>
            <a:gdLst>
              <a:gd name="connsiteX0" fmla="*/ 0 w 69850"/>
              <a:gd name="connsiteY0" fmla="*/ 0 h 187325"/>
              <a:gd name="connsiteX1" fmla="*/ 57150 w 69850"/>
              <a:gd name="connsiteY1" fmla="*/ 95250 h 187325"/>
              <a:gd name="connsiteX2" fmla="*/ 69850 w 69850"/>
              <a:gd name="connsiteY2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87325">
                <a:moveTo>
                  <a:pt x="0" y="0"/>
                </a:moveTo>
                <a:cubicBezTo>
                  <a:pt x="22754" y="32014"/>
                  <a:pt x="45508" y="64029"/>
                  <a:pt x="57150" y="95250"/>
                </a:cubicBezTo>
                <a:cubicBezTo>
                  <a:pt x="68792" y="126471"/>
                  <a:pt x="69321" y="156898"/>
                  <a:pt x="69850" y="187325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 flipV="1">
            <a:off x="6754338" y="2936554"/>
            <a:ext cx="1314420" cy="49528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681234"/>
              </p:ext>
            </p:extLst>
          </p:nvPr>
        </p:nvGraphicFramePr>
        <p:xfrm>
          <a:off x="7095968" y="3213527"/>
          <a:ext cx="10366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70" name="Equation" r:id="rId20" imgW="520700" imgH="292100" progId="Equation.DSMT4">
                  <p:embed/>
                </p:oleObj>
              </mc:Choice>
              <mc:Fallback>
                <p:oleObj name="Equation" r:id="rId20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968" y="3213527"/>
                        <a:ext cx="103663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5"/>
          <p:cNvSpPr txBox="1">
            <a:spLocks/>
          </p:cNvSpPr>
          <p:nvPr/>
        </p:nvSpPr>
        <p:spPr bwMode="auto">
          <a:xfrm>
            <a:off x="5563821" y="1721101"/>
            <a:ext cx="998746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For T: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 Box 5"/>
          <p:cNvSpPr txBox="1">
            <a:spLocks/>
          </p:cNvSpPr>
          <p:nvPr/>
        </p:nvSpPr>
        <p:spPr bwMode="auto">
          <a:xfrm>
            <a:off x="5563821" y="4123610"/>
            <a:ext cx="1199769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For mg’s: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490" y="4177485"/>
            <a:ext cx="5375881" cy="1788339"/>
            <a:chOff x="398790" y="4177485"/>
            <a:chExt cx="5375881" cy="1788339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9524870"/>
                </p:ext>
              </p:extLst>
            </p:nvPr>
          </p:nvGraphicFramePr>
          <p:xfrm>
            <a:off x="398790" y="4177485"/>
            <a:ext cx="5232073" cy="1788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971" name="Equation" r:id="rId22" imgW="3251200" imgH="1104900" progId="Equation.DSMT4">
                    <p:embed/>
                  </p:oleObj>
                </mc:Choice>
                <mc:Fallback>
                  <p:oleObj name="Equation" r:id="rId22" imgW="3251200" imgH="1104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98790" y="4177485"/>
                          <a:ext cx="5232073" cy="1788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5353050" y="4690594"/>
              <a:ext cx="277813" cy="46200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146674"/>
                </p:ext>
              </p:extLst>
            </p:nvPr>
          </p:nvGraphicFramePr>
          <p:xfrm>
            <a:off x="5607051" y="4516431"/>
            <a:ext cx="16762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972" name="Equation" r:id="rId24" imgW="127000" imgH="152400" progId="Equation.DSMT4">
                    <p:embed/>
                  </p:oleObj>
                </mc:Choice>
                <mc:Fallback>
                  <p:oleObj name="Equation" r:id="rId24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07051" y="4516431"/>
                          <a:ext cx="167620" cy="201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flipV="1">
              <a:off x="4019550" y="4514486"/>
              <a:ext cx="277813" cy="46200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306892" y="4516431"/>
              <a:ext cx="277813" cy="46200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191134" y="4518376"/>
              <a:ext cx="277813" cy="46200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19"/>
          <p:cNvSpPr txBox="1">
            <a:spLocks/>
          </p:cNvSpPr>
          <p:nvPr/>
        </p:nvSpPr>
        <p:spPr bwMode="auto">
          <a:xfrm>
            <a:off x="8571563" y="6477000"/>
            <a:ext cx="422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11.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>
            <a:off x="8903543" y="4187363"/>
            <a:ext cx="0" cy="633081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7172"/>
              </p:ext>
            </p:extLst>
          </p:nvPr>
        </p:nvGraphicFramePr>
        <p:xfrm>
          <a:off x="8469185" y="4834202"/>
          <a:ext cx="6048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73" name="Equation" r:id="rId26" imgW="304800" imgH="203200" progId="Equation.DSMT4">
                  <p:embed/>
                </p:oleObj>
              </mc:Choice>
              <mc:Fallback>
                <p:oleObj name="Equation" r:id="rId26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185" y="4834202"/>
                        <a:ext cx="6048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81398"/>
              </p:ext>
            </p:extLst>
          </p:nvPr>
        </p:nvGraphicFramePr>
        <p:xfrm>
          <a:off x="901700" y="143368"/>
          <a:ext cx="4012010" cy="66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74" name="Equation" r:id="rId28" imgW="2387600" imgH="393700" progId="Equation.DSMT4">
                  <p:embed/>
                </p:oleObj>
              </mc:Choice>
              <mc:Fallback>
                <p:oleObj name="Equation" r:id="rId28" imgW="2387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43368"/>
                        <a:ext cx="4012010" cy="663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9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 animBg="1"/>
      <p:bldP spid="137231" grpId="0" animBg="1"/>
      <p:bldP spid="27" grpId="0" animBg="1"/>
      <p:bldP spid="30" grpId="0" animBg="1"/>
      <p:bldP spid="58" grpId="0" animBg="1"/>
      <p:bldP spid="60" grpId="0" animBg="1"/>
      <p:bldP spid="61" grpId="0" animBg="1"/>
      <p:bldP spid="65" grpId="0" animBg="1"/>
      <p:bldP spid="67" grpId="0" animBg="1"/>
      <p:bldP spid="72" grpId="0" animBg="1"/>
      <p:bldP spid="73" grpId="0" animBg="1"/>
      <p:bldP spid="76" grpId="0" animBg="1"/>
      <p:bldP spid="78" grpId="0"/>
      <p:bldP spid="79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flipH="1">
            <a:off x="7689509" y="3241441"/>
            <a:ext cx="3" cy="2324495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223" name="Text Box 2"/>
          <p:cNvSpPr txBox="1">
            <a:spLocks/>
          </p:cNvSpPr>
          <p:nvPr/>
        </p:nvSpPr>
        <p:spPr bwMode="auto">
          <a:xfrm>
            <a:off x="268334" y="189384"/>
            <a:ext cx="5292090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A handle </a:t>
            </a:r>
            <a:r>
              <a:rPr lang="en-US" sz="2000" dirty="0" smtClean="0">
                <a:latin typeface="Times New Roman"/>
                <a:cs typeface="Times New Roman"/>
              </a:rPr>
              <a:t>is attached to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central axis of a cylinder </a:t>
            </a:r>
            <a:r>
              <a:rPr lang="en-US" sz="2000" dirty="0" smtClean="0">
                <a:latin typeface="Times New Roman"/>
                <a:cs typeface="Times New Roman"/>
              </a:rPr>
              <a:t>of radius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 and mass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.  The cylinder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rolled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along a flat surface </a:t>
            </a:r>
            <a:r>
              <a:rPr lang="en-US" sz="2000" dirty="0" smtClean="0">
                <a:latin typeface="Times New Roman"/>
                <a:cs typeface="Times New Roman"/>
              </a:rPr>
              <a:t>until it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reaches a curb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height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R/3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You may assume you know: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192259"/>
              </p:ext>
            </p:extLst>
          </p:nvPr>
        </p:nvGraphicFramePr>
        <p:xfrm>
          <a:off x="1694679" y="1647140"/>
          <a:ext cx="30924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65" name="Equation" r:id="rId4" imgW="1689100" imgH="393700" progId="Equation.DSMT4">
                  <p:embed/>
                </p:oleObj>
              </mc:Choice>
              <mc:Fallback>
                <p:oleObj name="Equation" r:id="rId4" imgW="1689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679" y="1647140"/>
                        <a:ext cx="30924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5"/>
          <p:cNvSpPr txBox="1">
            <a:spLocks/>
          </p:cNvSpPr>
          <p:nvPr/>
        </p:nvSpPr>
        <p:spPr bwMode="auto">
          <a:xfrm>
            <a:off x="286321" y="2369452"/>
            <a:ext cx="8314530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Derive an expression </a:t>
            </a:r>
            <a:r>
              <a:rPr lang="en-US" sz="2000" dirty="0" smtClean="0">
                <a:latin typeface="Times New Roman"/>
                <a:cs typeface="Times New Roman"/>
              </a:rPr>
              <a:t>for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minimum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handle must apply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lift the cylinder over the curb </a:t>
            </a:r>
            <a:r>
              <a:rPr lang="en-US" sz="2000" dirty="0" smtClean="0">
                <a:latin typeface="Times New Roman"/>
                <a:cs typeface="Times New Roman"/>
              </a:rPr>
              <a:t>if it is to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kept in the horizontal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12.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6186632" y="1414104"/>
            <a:ext cx="960666" cy="205361"/>
          </a:xfrm>
          <a:prstGeom prst="rect">
            <a:avLst/>
          </a:prstGeom>
          <a:solidFill>
            <a:srgbClr val="20FF38"/>
          </a:solidFill>
          <a:ln w="1270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7036559" y="483539"/>
            <a:ext cx="1135884" cy="1135926"/>
          </a:xfrm>
          <a:prstGeom prst="ellipse">
            <a:avLst/>
          </a:prstGeom>
          <a:solidFill>
            <a:srgbClr val="FFFF00">
              <a:alpha val="72000"/>
            </a:srgbClr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56" name="Rectangle 55"/>
          <p:cNvSpPr>
            <a:spLocks/>
          </p:cNvSpPr>
          <p:nvPr/>
        </p:nvSpPr>
        <p:spPr bwMode="auto">
          <a:xfrm>
            <a:off x="6186632" y="1619465"/>
            <a:ext cx="2380280" cy="95759"/>
          </a:xfrm>
          <a:prstGeom prst="rect">
            <a:avLst/>
          </a:prstGeom>
          <a:solidFill>
            <a:srgbClr val="800000">
              <a:alpha val="63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36470" y="1051014"/>
            <a:ext cx="468626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85295"/>
              </p:ext>
            </p:extLst>
          </p:nvPr>
        </p:nvGraphicFramePr>
        <p:xfrm>
          <a:off x="6387272" y="1084033"/>
          <a:ext cx="649287" cy="23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66" name="Equation" r:id="rId6" imgW="457200" imgH="165100" progId="Equation.DSMT4">
                  <p:embed/>
                </p:oleObj>
              </mc:Choice>
              <mc:Fallback>
                <p:oleObj name="Equation" r:id="rId6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272" y="1084033"/>
                        <a:ext cx="649287" cy="230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61"/>
          <p:cNvSpPr>
            <a:spLocks/>
          </p:cNvSpPr>
          <p:nvPr/>
        </p:nvSpPr>
        <p:spPr bwMode="auto">
          <a:xfrm>
            <a:off x="7104879" y="3747844"/>
            <a:ext cx="1135884" cy="1135926"/>
          </a:xfrm>
          <a:prstGeom prst="ellipse">
            <a:avLst/>
          </a:prstGeom>
          <a:solidFill>
            <a:srgbClr val="FFFF00">
              <a:alpha val="72000"/>
            </a:srgbClr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339663"/>
              </p:ext>
            </p:extLst>
          </p:nvPr>
        </p:nvGraphicFramePr>
        <p:xfrm>
          <a:off x="7783563" y="5127629"/>
          <a:ext cx="431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67" name="Equation" r:id="rId8" imgW="241300" imgH="165100" progId="Equation.DSMT4">
                  <p:embed/>
                </p:oleObj>
              </mc:Choice>
              <mc:Fallback>
                <p:oleObj name="Equation" r:id="rId8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563" y="5127629"/>
                        <a:ext cx="431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V="1">
            <a:off x="6525011" y="4706544"/>
            <a:ext cx="725439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63609"/>
              </p:ext>
            </p:extLst>
          </p:nvPr>
        </p:nvGraphicFramePr>
        <p:xfrm>
          <a:off x="6284913" y="4741529"/>
          <a:ext cx="2968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68" name="Equation" r:id="rId10" imgW="165100" imgH="152400" progId="Equation.DSMT4">
                  <p:embed/>
                </p:oleObj>
              </mc:Choice>
              <mc:Fallback>
                <p:oleObj name="Equation" r:id="rId10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4741529"/>
                        <a:ext cx="29686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7689512" y="4315744"/>
            <a:ext cx="0" cy="1002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250450" y="4715980"/>
            <a:ext cx="0" cy="4116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579"/>
              </p:ext>
            </p:extLst>
          </p:nvPr>
        </p:nvGraphicFramePr>
        <p:xfrm>
          <a:off x="6937375" y="4993941"/>
          <a:ext cx="2714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69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4993941"/>
                        <a:ext cx="2714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6505096" y="4315746"/>
            <a:ext cx="2138967" cy="1529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483949"/>
              </p:ext>
            </p:extLst>
          </p:nvPr>
        </p:nvGraphicFramePr>
        <p:xfrm>
          <a:off x="7450959" y="3182734"/>
          <a:ext cx="179666" cy="2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70" name="Equation" r:id="rId14" imgW="127000" imgH="165100" progId="Equation.DSMT4">
                  <p:embed/>
                </p:oleObj>
              </mc:Choice>
              <mc:Fallback>
                <p:oleObj name="Equation" r:id="rId14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959" y="3182734"/>
                        <a:ext cx="179666" cy="22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6313"/>
              </p:ext>
            </p:extLst>
          </p:nvPr>
        </p:nvGraphicFramePr>
        <p:xfrm>
          <a:off x="8554369" y="4317275"/>
          <a:ext cx="17938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71" name="Equation" r:id="rId16" imgW="127000" imgH="127000" progId="Equation.DSMT4">
                  <p:embed/>
                </p:oleObj>
              </mc:Choice>
              <mc:Fallback>
                <p:oleObj name="Equation" r:id="rId1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369" y="4317275"/>
                        <a:ext cx="179388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5"/>
          <p:cNvSpPr txBox="1">
            <a:spLocks/>
          </p:cNvSpPr>
          <p:nvPr/>
        </p:nvSpPr>
        <p:spPr bwMode="auto">
          <a:xfrm>
            <a:off x="6036470" y="3241441"/>
            <a:ext cx="7199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err="1" smtClean="0">
                <a:latin typeface="Times New Roman"/>
                <a:cs typeface="Times New Roman"/>
              </a:rPr>
              <a:t>f.b.d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6637136" y="1038314"/>
            <a:ext cx="960666" cy="45719"/>
          </a:xfrm>
          <a:prstGeom prst="rect">
            <a:avLst/>
          </a:prstGeom>
          <a:solidFill>
            <a:srgbClr val="3366FF"/>
          </a:solidFill>
          <a:ln w="1270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820559" y="4317275"/>
            <a:ext cx="8149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48956"/>
              </p:ext>
            </p:extLst>
          </p:nvPr>
        </p:nvGraphicFramePr>
        <p:xfrm>
          <a:off x="6630988" y="3957304"/>
          <a:ext cx="250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72" name="Equation" r:id="rId18" imgW="139700" imgH="152400" progId="Equation.DSMT4">
                  <p:embed/>
                </p:oleObj>
              </mc:Choice>
              <mc:Fallback>
                <p:oleObj name="Equation" r:id="rId18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3957304"/>
                        <a:ext cx="2508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5"/>
          <p:cNvSpPr txBox="1">
            <a:spLocks/>
          </p:cNvSpPr>
          <p:nvPr/>
        </p:nvSpPr>
        <p:spPr bwMode="auto">
          <a:xfrm>
            <a:off x="639100" y="3409254"/>
            <a:ext cx="4921324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farther the cylinder </a:t>
            </a:r>
            <a:r>
              <a:rPr lang="en-US" sz="2000" dirty="0" smtClean="0">
                <a:latin typeface="Times New Roman"/>
                <a:cs typeface="Times New Roman"/>
              </a:rPr>
              <a:t>gets lifted up over the curb, the less force will be required to continue the motion, so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maximum force </a:t>
            </a:r>
            <a:r>
              <a:rPr lang="en-US" sz="2000" dirty="0" smtClean="0">
                <a:latin typeface="Times New Roman"/>
                <a:cs typeface="Times New Roman"/>
              </a:rPr>
              <a:t>will 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required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when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cylinder just lifts off the flat surface</a:t>
            </a:r>
            <a:r>
              <a:rPr lang="en-US" sz="2000" dirty="0" smtClean="0">
                <a:latin typeface="Times New Roman"/>
                <a:cs typeface="Times New Roman"/>
              </a:rPr>
              <a:t>.  At that point, the normal force at the surface will go to zero,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there will be 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horizontal and vertical force at the curb</a:t>
            </a:r>
            <a:r>
              <a:rPr lang="en-US" sz="2000" dirty="0" smtClean="0">
                <a:latin typeface="Times New Roman"/>
                <a:cs typeface="Times New Roman"/>
              </a:rPr>
              <a:t> and the </a:t>
            </a:r>
            <a:r>
              <a:rPr lang="en-US" sz="2000" dirty="0" err="1" smtClean="0">
                <a:latin typeface="Times New Roman"/>
                <a:cs typeface="Times New Roman"/>
              </a:rPr>
              <a:t>f.b.d</a:t>
            </a:r>
            <a:r>
              <a:rPr lang="en-US" sz="2000" dirty="0" smtClean="0">
                <a:latin typeface="Times New Roman"/>
                <a:cs typeface="Times New Roman"/>
              </a:rPr>
              <a:t>. for the situation looks like: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6581774" y="981075"/>
            <a:ext cx="49213" cy="152400"/>
          </a:xfrm>
          <a:prstGeom prst="rect">
            <a:avLst/>
          </a:prstGeom>
          <a:solidFill>
            <a:srgbClr val="3366FF"/>
          </a:solidFill>
          <a:ln w="1270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85073"/>
              </p:ext>
            </p:extLst>
          </p:nvPr>
        </p:nvGraphicFramePr>
        <p:xfrm>
          <a:off x="6185694" y="752475"/>
          <a:ext cx="1984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373" name="Equation" r:id="rId20" imgW="139700" imgH="152400" progId="Equation.DSMT4">
                  <p:embed/>
                </p:oleObj>
              </mc:Choice>
              <mc:Fallback>
                <p:oleObj name="Equation" r:id="rId20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694" y="752475"/>
                        <a:ext cx="19843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5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9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flipH="1">
            <a:off x="7467647" y="1410423"/>
            <a:ext cx="3" cy="2324495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79701"/>
              </p:ext>
            </p:extLst>
          </p:nvPr>
        </p:nvGraphicFramePr>
        <p:xfrm>
          <a:off x="825499" y="74386"/>
          <a:ext cx="2526529" cy="59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26" name="Equation" r:id="rId4" imgW="1689100" imgH="393700" progId="Equation.DSMT4">
                  <p:embed/>
                </p:oleObj>
              </mc:Choice>
              <mc:Fallback>
                <p:oleObj name="Equation" r:id="rId4" imgW="1689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99" y="74386"/>
                        <a:ext cx="2526529" cy="59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5"/>
          <p:cNvSpPr txBox="1">
            <a:spLocks/>
          </p:cNvSpPr>
          <p:nvPr/>
        </p:nvSpPr>
        <p:spPr bwMode="auto">
          <a:xfrm>
            <a:off x="807021" y="1167009"/>
            <a:ext cx="2291779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forces in x-direction: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13.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62" name="Oval 61"/>
          <p:cNvSpPr>
            <a:spLocks/>
          </p:cNvSpPr>
          <p:nvPr/>
        </p:nvSpPr>
        <p:spPr bwMode="auto">
          <a:xfrm>
            <a:off x="6883017" y="1916826"/>
            <a:ext cx="1135884" cy="1135926"/>
          </a:xfrm>
          <a:prstGeom prst="ellipse">
            <a:avLst/>
          </a:prstGeom>
          <a:solidFill>
            <a:srgbClr val="FFFF00">
              <a:alpha val="72000"/>
            </a:srgbClr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89634"/>
              </p:ext>
            </p:extLst>
          </p:nvPr>
        </p:nvGraphicFramePr>
        <p:xfrm>
          <a:off x="7561701" y="3296611"/>
          <a:ext cx="431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27" name="Equation" r:id="rId6" imgW="241300" imgH="165100" progId="Equation.DSMT4">
                  <p:embed/>
                </p:oleObj>
              </mc:Choice>
              <mc:Fallback>
                <p:oleObj name="Equation" r:id="rId6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701" y="3296611"/>
                        <a:ext cx="431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V="1">
            <a:off x="6303149" y="2875526"/>
            <a:ext cx="725439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57567"/>
              </p:ext>
            </p:extLst>
          </p:nvPr>
        </p:nvGraphicFramePr>
        <p:xfrm>
          <a:off x="6063051" y="2910511"/>
          <a:ext cx="2968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28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051" y="2910511"/>
                        <a:ext cx="29686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7467650" y="2484726"/>
            <a:ext cx="0" cy="1002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028588" y="2884962"/>
            <a:ext cx="0" cy="4116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69760"/>
              </p:ext>
            </p:extLst>
          </p:nvPr>
        </p:nvGraphicFramePr>
        <p:xfrm>
          <a:off x="6715513" y="3162923"/>
          <a:ext cx="2714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29" name="Equation" r:id="rId10" imgW="152400" imgH="152400" progId="Equation.DSMT4">
                  <p:embed/>
                </p:oleObj>
              </mc:Choice>
              <mc:Fallback>
                <p:oleObj name="Equation" r:id="rId10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513" y="3162923"/>
                        <a:ext cx="2714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6283234" y="2484728"/>
            <a:ext cx="2138967" cy="1529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92237"/>
              </p:ext>
            </p:extLst>
          </p:nvPr>
        </p:nvGraphicFramePr>
        <p:xfrm>
          <a:off x="7229097" y="1351716"/>
          <a:ext cx="179666" cy="2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0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097" y="1351716"/>
                        <a:ext cx="179666" cy="22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77704"/>
              </p:ext>
            </p:extLst>
          </p:nvPr>
        </p:nvGraphicFramePr>
        <p:xfrm>
          <a:off x="8332507" y="2486257"/>
          <a:ext cx="17938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1" name="Equation" r:id="rId14" imgW="127000" imgH="127000" progId="Equation.DSMT4">
                  <p:embed/>
                </p:oleObj>
              </mc:Choice>
              <mc:Fallback>
                <p:oleObj name="Equation" r:id="rId14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507" y="2486257"/>
                        <a:ext cx="179388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>
            <a:off x="6598697" y="2486257"/>
            <a:ext cx="8149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37238"/>
              </p:ext>
            </p:extLst>
          </p:nvPr>
        </p:nvGraphicFramePr>
        <p:xfrm>
          <a:off x="6409126" y="2126286"/>
          <a:ext cx="250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2" name="Equation" r:id="rId16" imgW="139700" imgH="152400" progId="Equation.DSMT4">
                  <p:embed/>
                </p:oleObj>
              </mc:Choice>
              <mc:Fallback>
                <p:oleObj name="Equation" r:id="rId1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126" y="2126286"/>
                        <a:ext cx="2508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5"/>
          <p:cNvSpPr txBox="1">
            <a:spLocks/>
          </p:cNvSpPr>
          <p:nvPr/>
        </p:nvSpPr>
        <p:spPr bwMode="auto">
          <a:xfrm>
            <a:off x="257129" y="4274588"/>
            <a:ext cx="8739851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That leaves us </a:t>
            </a:r>
            <a:r>
              <a:rPr lang="en-US" sz="2000" dirty="0" smtClean="0">
                <a:latin typeface="Times New Roman"/>
                <a:cs typeface="Times New Roman"/>
              </a:rPr>
              <a:t>with three unknowns,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the need for a third equation. That third comes from summing the torques about any point we choose.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193818"/>
              </p:ext>
            </p:extLst>
          </p:nvPr>
        </p:nvGraphicFramePr>
        <p:xfrm>
          <a:off x="2035175" y="1628775"/>
          <a:ext cx="18383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3" name="Equation" r:id="rId18" imgW="1028700" imgH="533400" progId="Equation.DSMT4">
                  <p:embed/>
                </p:oleObj>
              </mc:Choice>
              <mc:Fallback>
                <p:oleObj name="Equation" r:id="rId18" imgW="1028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35175" y="1628775"/>
                        <a:ext cx="1838325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"/>
          <p:cNvSpPr txBox="1">
            <a:spLocks/>
          </p:cNvSpPr>
          <p:nvPr/>
        </p:nvSpPr>
        <p:spPr bwMode="auto">
          <a:xfrm>
            <a:off x="807021" y="2661876"/>
            <a:ext cx="2291779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forces in y-direction: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22627"/>
              </p:ext>
            </p:extLst>
          </p:nvPr>
        </p:nvGraphicFramePr>
        <p:xfrm>
          <a:off x="1944688" y="3152775"/>
          <a:ext cx="202088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4" name="Equation" r:id="rId20" imgW="1130300" imgH="571500" progId="Equation.DSMT4">
                  <p:embed/>
                </p:oleObj>
              </mc:Choice>
              <mc:Fallback>
                <p:oleObj name="Equation" r:id="rId20" imgW="1130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44688" y="3152775"/>
                        <a:ext cx="2020887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/>
          </p:cNvSpPr>
          <p:nvPr/>
        </p:nvSpPr>
        <p:spPr bwMode="auto">
          <a:xfrm>
            <a:off x="545701" y="4973241"/>
            <a:ext cx="8023007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clever choice </a:t>
            </a:r>
            <a:r>
              <a:rPr lang="en-US" sz="2000" dirty="0" smtClean="0">
                <a:latin typeface="Times New Roman"/>
                <a:cs typeface="Times New Roman"/>
              </a:rPr>
              <a:t>is to sum about the </a:t>
            </a:r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contact point between the curb and the cylinder</a:t>
            </a:r>
            <a:r>
              <a:rPr lang="en-US" sz="2000" dirty="0" smtClean="0">
                <a:latin typeface="Times New Roman"/>
                <a:cs typeface="Times New Roman"/>
              </a:rPr>
              <a:t>.  In doing so, we eliminate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 and in doing so come to a horrible realization.  We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could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have solved this problem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without ever summing the forces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lang="en-US" sz="2000" dirty="0" smtClean="0">
                <a:latin typeface="Times New Roman"/>
                <a:cs typeface="Times New Roman"/>
              </a:rPr>
              <a:t>we had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just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start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with this step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5" name="Text Box 5"/>
          <p:cNvSpPr txBox="1">
            <a:spLocks/>
          </p:cNvSpPr>
          <p:nvPr/>
        </p:nvSpPr>
        <p:spPr bwMode="auto">
          <a:xfrm>
            <a:off x="257129" y="664514"/>
            <a:ext cx="8451279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Most people </a:t>
            </a:r>
            <a:r>
              <a:rPr lang="en-US" sz="2000" dirty="0" smtClean="0">
                <a:latin typeface="Times New Roman"/>
                <a:cs typeface="Times New Roman"/>
              </a:rPr>
              <a:t>start a problem like this by summing forces, which we can do.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38792" y="1895284"/>
            <a:ext cx="277813" cy="46200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5687" y="3431211"/>
            <a:ext cx="277813" cy="46200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04465"/>
              </p:ext>
            </p:extLst>
          </p:nvPr>
        </p:nvGraphicFramePr>
        <p:xfrm>
          <a:off x="3797554" y="1705942"/>
          <a:ext cx="174315" cy="21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5" name="Equation" r:id="rId22" imgW="127000" imgH="152400" progId="Equation.DSMT4">
                  <p:embed/>
                </p:oleObj>
              </mc:Choice>
              <mc:Fallback>
                <p:oleObj name="Equation" r:id="rId22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797554" y="1705942"/>
                        <a:ext cx="174315" cy="21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581465"/>
              </p:ext>
            </p:extLst>
          </p:nvPr>
        </p:nvGraphicFramePr>
        <p:xfrm>
          <a:off x="3862796" y="3242642"/>
          <a:ext cx="174315" cy="21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36" name="Equation" r:id="rId24" imgW="127000" imgH="152400" progId="Equation.DSMT4">
                  <p:embed/>
                </p:oleObj>
              </mc:Choice>
              <mc:Fallback>
                <p:oleObj name="Equation" r:id="rId24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62796" y="3242642"/>
                        <a:ext cx="174315" cy="21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2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45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83919"/>
              </p:ext>
            </p:extLst>
          </p:nvPr>
        </p:nvGraphicFramePr>
        <p:xfrm>
          <a:off x="825499" y="74386"/>
          <a:ext cx="2526529" cy="59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1" name="Equation" r:id="rId4" imgW="1689100" imgH="393700" progId="Equation.DSMT4">
                  <p:embed/>
                </p:oleObj>
              </mc:Choice>
              <mc:Fallback>
                <p:oleObj name="Equation" r:id="rId4" imgW="1689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99" y="74386"/>
                        <a:ext cx="2526529" cy="59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14.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70484"/>
              </p:ext>
            </p:extLst>
          </p:nvPr>
        </p:nvGraphicFramePr>
        <p:xfrm>
          <a:off x="7571332" y="3341523"/>
          <a:ext cx="431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2" name="Equation" r:id="rId6" imgW="241300" imgH="165100" progId="Equation.DSMT4">
                  <p:embed/>
                </p:oleObj>
              </mc:Choice>
              <mc:Fallback>
                <p:oleObj name="Equation" r:id="rId6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1332" y="3341523"/>
                        <a:ext cx="431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9694"/>
              </p:ext>
            </p:extLst>
          </p:nvPr>
        </p:nvGraphicFramePr>
        <p:xfrm>
          <a:off x="5604669" y="2062739"/>
          <a:ext cx="2968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3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669" y="2062739"/>
                        <a:ext cx="29686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62099"/>
              </p:ext>
            </p:extLst>
          </p:nvPr>
        </p:nvGraphicFramePr>
        <p:xfrm>
          <a:off x="6174941" y="2963770"/>
          <a:ext cx="2714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4" name="Equation" r:id="rId10" imgW="152400" imgH="152400" progId="Equation.DSMT4">
                  <p:embed/>
                </p:oleObj>
              </mc:Choice>
              <mc:Fallback>
                <p:oleObj name="Equation" r:id="rId10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941" y="2963770"/>
                        <a:ext cx="2714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61"/>
          <p:cNvSpPr>
            <a:spLocks/>
          </p:cNvSpPr>
          <p:nvPr/>
        </p:nvSpPr>
        <p:spPr bwMode="auto">
          <a:xfrm>
            <a:off x="6174941" y="228601"/>
            <a:ext cx="2562658" cy="2562754"/>
          </a:xfrm>
          <a:prstGeom prst="ellipse">
            <a:avLst/>
          </a:prstGeom>
          <a:solidFill>
            <a:srgbClr val="FFFF00">
              <a:alpha val="72000"/>
            </a:srgbClr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406223" y="2421147"/>
            <a:ext cx="11183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493926" y="1509836"/>
            <a:ext cx="0" cy="22609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541459" y="2429737"/>
            <a:ext cx="0" cy="9287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47786" y="1513290"/>
            <a:ext cx="183856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56635"/>
              </p:ext>
            </p:extLst>
          </p:nvPr>
        </p:nvGraphicFramePr>
        <p:xfrm>
          <a:off x="5753100" y="1152918"/>
          <a:ext cx="250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5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1152918"/>
                        <a:ext cx="2508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5"/>
          <p:cNvSpPr txBox="1">
            <a:spLocks/>
          </p:cNvSpPr>
          <p:nvPr/>
        </p:nvSpPr>
        <p:spPr bwMode="auto">
          <a:xfrm>
            <a:off x="257130" y="3104884"/>
            <a:ext cx="5149094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Noting from the </a:t>
            </a:r>
            <a:r>
              <a:rPr lang="en-US" sz="2000" dirty="0" smtClean="0">
                <a:latin typeface="Times New Roman"/>
                <a:cs typeface="Times New Roman"/>
              </a:rPr>
              <a:t>geometry that the angle is: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675836"/>
              </p:ext>
            </p:extLst>
          </p:nvPr>
        </p:nvGraphicFramePr>
        <p:xfrm>
          <a:off x="798513" y="1517650"/>
          <a:ext cx="395128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6" name="Equation" r:id="rId14" imgW="2209800" imgH="838200" progId="Equation.DSMT4">
                  <p:embed/>
                </p:oleObj>
              </mc:Choice>
              <mc:Fallback>
                <p:oleObj name="Equation" r:id="rId14" imgW="22098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8513" y="1517650"/>
                        <a:ext cx="3951287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/>
          </p:cNvSpPr>
          <p:nvPr/>
        </p:nvSpPr>
        <p:spPr bwMode="auto">
          <a:xfrm>
            <a:off x="257130" y="5092258"/>
            <a:ext cx="541383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Times New Roman"/>
                <a:cs typeface="Times New Roman"/>
              </a:rPr>
              <a:t>So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>
            <a:stCxn id="62" idx="3"/>
          </p:cNvCxnSpPr>
          <p:nvPr/>
        </p:nvCxnSpPr>
        <p:spPr>
          <a:xfrm flipV="1">
            <a:off x="6550234" y="1509838"/>
            <a:ext cx="943692" cy="90621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235094"/>
              </p:ext>
            </p:extLst>
          </p:nvPr>
        </p:nvGraphicFramePr>
        <p:xfrm>
          <a:off x="7016750" y="1929389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7" name="Equation" r:id="rId16" imgW="152400" imgH="152400" progId="Equation.DSMT4">
                  <p:embed/>
                </p:oleObj>
              </mc:Choice>
              <mc:Fallback>
                <p:oleObj name="Equation" r:id="rId16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1929389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6558391" y="1513290"/>
            <a:ext cx="0" cy="895282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58082" y="2412024"/>
            <a:ext cx="935844" cy="0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8370"/>
              </p:ext>
            </p:extLst>
          </p:nvPr>
        </p:nvGraphicFramePr>
        <p:xfrm>
          <a:off x="5786003" y="1692804"/>
          <a:ext cx="7778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8" name="Equation" r:id="rId18" imgW="431800" imgH="177800" progId="Equation.DSMT4">
                  <p:embed/>
                </p:oleObj>
              </mc:Choice>
              <mc:Fallback>
                <p:oleObj name="Equation" r:id="rId18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003" y="1692804"/>
                        <a:ext cx="7778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61717"/>
              </p:ext>
            </p:extLst>
          </p:nvPr>
        </p:nvGraphicFramePr>
        <p:xfrm>
          <a:off x="6642100" y="2445811"/>
          <a:ext cx="846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9" name="Equation" r:id="rId20" imgW="469900" imgH="177800" progId="Equation.DSMT4">
                  <p:embed/>
                </p:oleObj>
              </mc:Choice>
              <mc:Fallback>
                <p:oleObj name="Equation" r:id="rId20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2445811"/>
                        <a:ext cx="846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7251700" y="1511300"/>
            <a:ext cx="67733" cy="165100"/>
          </a:xfrm>
          <a:custGeom>
            <a:avLst/>
            <a:gdLst>
              <a:gd name="connsiteX0" fmla="*/ 0 w 67733"/>
              <a:gd name="connsiteY0" fmla="*/ 0 h 165100"/>
              <a:gd name="connsiteX1" fmla="*/ 12700 w 67733"/>
              <a:gd name="connsiteY1" fmla="*/ 97367 h 165100"/>
              <a:gd name="connsiteX2" fmla="*/ 67733 w 67733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165100">
                <a:moveTo>
                  <a:pt x="0" y="0"/>
                </a:moveTo>
                <a:cubicBezTo>
                  <a:pt x="705" y="34925"/>
                  <a:pt x="1411" y="69850"/>
                  <a:pt x="12700" y="97367"/>
                </a:cubicBezTo>
                <a:cubicBezTo>
                  <a:pt x="23989" y="124884"/>
                  <a:pt x="67733" y="165100"/>
                  <a:pt x="67733" y="1651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692900" y="2273300"/>
            <a:ext cx="68046" cy="135467"/>
          </a:xfrm>
          <a:custGeom>
            <a:avLst/>
            <a:gdLst>
              <a:gd name="connsiteX0" fmla="*/ 0 w 68046"/>
              <a:gd name="connsiteY0" fmla="*/ 0 h 135467"/>
              <a:gd name="connsiteX1" fmla="*/ 59267 w 68046"/>
              <a:gd name="connsiteY1" fmla="*/ 67733 h 135467"/>
              <a:gd name="connsiteX2" fmla="*/ 67733 w 68046"/>
              <a:gd name="connsiteY2" fmla="*/ 1354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6" h="135467">
                <a:moveTo>
                  <a:pt x="0" y="0"/>
                </a:moveTo>
                <a:cubicBezTo>
                  <a:pt x="23989" y="22577"/>
                  <a:pt x="47978" y="45155"/>
                  <a:pt x="59267" y="67733"/>
                </a:cubicBezTo>
                <a:cubicBezTo>
                  <a:pt x="70556" y="90311"/>
                  <a:pt x="67733" y="135467"/>
                  <a:pt x="67733" y="135467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32950"/>
              </p:ext>
            </p:extLst>
          </p:nvPr>
        </p:nvGraphicFramePr>
        <p:xfrm>
          <a:off x="7018244" y="1513290"/>
          <a:ext cx="209643" cy="28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0" name="Equation" r:id="rId22" imgW="127000" imgH="177800" progId="Equation.DSMT4">
                  <p:embed/>
                </p:oleObj>
              </mc:Choice>
              <mc:Fallback>
                <p:oleObj name="Equation" r:id="rId2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44" y="1513290"/>
                        <a:ext cx="209643" cy="28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11438"/>
              </p:ext>
            </p:extLst>
          </p:nvPr>
        </p:nvGraphicFramePr>
        <p:xfrm>
          <a:off x="6760946" y="2144389"/>
          <a:ext cx="209643" cy="28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1" name="Equation" r:id="rId24" imgW="127000" imgH="177800" progId="Equation.DSMT4">
                  <p:embed/>
                </p:oleObj>
              </mc:Choice>
              <mc:Fallback>
                <p:oleObj name="Equation" r:id="rId2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946" y="2144389"/>
                        <a:ext cx="209643" cy="28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819152"/>
              </p:ext>
            </p:extLst>
          </p:nvPr>
        </p:nvGraphicFramePr>
        <p:xfrm>
          <a:off x="7683499" y="1704063"/>
          <a:ext cx="411163" cy="45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2" name="Equation" r:id="rId25" imgW="254000" imgH="292100" progId="Equation.DSMT4">
                  <p:embed/>
                </p:oleObj>
              </mc:Choice>
              <mc:Fallback>
                <p:oleObj name="Equation" r:id="rId25" imgW="254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499" y="1704063"/>
                        <a:ext cx="411163" cy="45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7670800" y="1513290"/>
            <a:ext cx="0" cy="89873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/>
          </p:cNvSpPr>
          <p:nvPr/>
        </p:nvSpPr>
        <p:spPr bwMode="auto">
          <a:xfrm>
            <a:off x="257129" y="664514"/>
            <a:ext cx="6384971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orques about the curb </a:t>
            </a:r>
          </a:p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     (using r-perpendicular approach):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6" name="Right Triangle 15"/>
          <p:cNvSpPr/>
          <p:nvPr/>
        </p:nvSpPr>
        <p:spPr>
          <a:xfrm flipH="1">
            <a:off x="1297833" y="3632036"/>
            <a:ext cx="1460500" cy="1202492"/>
          </a:xfrm>
          <a:prstGeom prst="rtTriangle">
            <a:avLst/>
          </a:prstGeom>
          <a:solidFill>
            <a:srgbClr val="FF0000">
              <a:alpha val="49000"/>
            </a:srgb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75850"/>
              </p:ext>
            </p:extLst>
          </p:nvPr>
        </p:nvGraphicFramePr>
        <p:xfrm>
          <a:off x="2801165" y="4066263"/>
          <a:ext cx="411163" cy="45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3" name="Equation" r:id="rId27" imgW="254000" imgH="292100" progId="Equation.DSMT4">
                  <p:embed/>
                </p:oleObj>
              </mc:Choice>
              <mc:Fallback>
                <p:oleObj name="Equation" r:id="rId27" imgW="254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165" y="4066263"/>
                        <a:ext cx="411163" cy="45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05587"/>
              </p:ext>
            </p:extLst>
          </p:nvPr>
        </p:nvGraphicFramePr>
        <p:xfrm>
          <a:off x="1812955" y="3894813"/>
          <a:ext cx="2746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4" name="Equation" r:id="rId28" imgW="152400" imgH="152400" progId="Equation.DSMT4">
                  <p:embed/>
                </p:oleObj>
              </mc:Choice>
              <mc:Fallback>
                <p:oleObj name="Equation" r:id="rId28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55" y="3894813"/>
                        <a:ext cx="2746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24419"/>
              </p:ext>
            </p:extLst>
          </p:nvPr>
        </p:nvGraphicFramePr>
        <p:xfrm>
          <a:off x="3625756" y="3864651"/>
          <a:ext cx="33924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5" name="Equation" r:id="rId29" imgW="2095500" imgH="469900" progId="Equation.DSMT4">
                  <p:embed/>
                </p:oleObj>
              </mc:Choice>
              <mc:Fallback>
                <p:oleObj name="Equation" r:id="rId29" imgW="209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756" y="3864651"/>
                        <a:ext cx="33924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05262"/>
              </p:ext>
            </p:extLst>
          </p:nvPr>
        </p:nvGraphicFramePr>
        <p:xfrm>
          <a:off x="1579563" y="5251450"/>
          <a:ext cx="32019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6" name="Equation" r:id="rId31" imgW="1790700" imgH="520700" progId="Equation.DSMT4">
                  <p:embed/>
                </p:oleObj>
              </mc:Choice>
              <mc:Fallback>
                <p:oleObj name="Equation" r:id="rId31" imgW="1790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79563" y="5251450"/>
                        <a:ext cx="32019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reeform 53"/>
          <p:cNvSpPr/>
          <p:nvPr/>
        </p:nvSpPr>
        <p:spPr>
          <a:xfrm>
            <a:off x="1489292" y="4686958"/>
            <a:ext cx="68046" cy="135467"/>
          </a:xfrm>
          <a:custGeom>
            <a:avLst/>
            <a:gdLst>
              <a:gd name="connsiteX0" fmla="*/ 0 w 68046"/>
              <a:gd name="connsiteY0" fmla="*/ 0 h 135467"/>
              <a:gd name="connsiteX1" fmla="*/ 59267 w 68046"/>
              <a:gd name="connsiteY1" fmla="*/ 67733 h 135467"/>
              <a:gd name="connsiteX2" fmla="*/ 67733 w 68046"/>
              <a:gd name="connsiteY2" fmla="*/ 1354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6" h="135467">
                <a:moveTo>
                  <a:pt x="0" y="0"/>
                </a:moveTo>
                <a:cubicBezTo>
                  <a:pt x="23989" y="22577"/>
                  <a:pt x="47978" y="45155"/>
                  <a:pt x="59267" y="67733"/>
                </a:cubicBezTo>
                <a:cubicBezTo>
                  <a:pt x="70556" y="90311"/>
                  <a:pt x="67733" y="135467"/>
                  <a:pt x="67733" y="135467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18496"/>
              </p:ext>
            </p:extLst>
          </p:nvPr>
        </p:nvGraphicFramePr>
        <p:xfrm>
          <a:off x="1595438" y="4558047"/>
          <a:ext cx="209643" cy="28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7" name="Equation" r:id="rId33" imgW="127000" imgH="177800" progId="Equation.DSMT4">
                  <p:embed/>
                </p:oleObj>
              </mc:Choice>
              <mc:Fallback>
                <p:oleObj name="Equation" r:id="rId3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558047"/>
                        <a:ext cx="209643" cy="28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flipV="1">
            <a:off x="4433887" y="1971679"/>
            <a:ext cx="277813" cy="46200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79239"/>
              </p:ext>
            </p:extLst>
          </p:nvPr>
        </p:nvGraphicFramePr>
        <p:xfrm>
          <a:off x="4700996" y="1783110"/>
          <a:ext cx="174315" cy="21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8" name="Equation" r:id="rId35" imgW="127000" imgH="152400" progId="Equation.DSMT4">
                  <p:embed/>
                </p:oleObj>
              </mc:Choice>
              <mc:Fallback>
                <p:oleObj name="Equation" r:id="rId3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700996" y="1783110"/>
                        <a:ext cx="174315" cy="21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1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4" grpId="0"/>
      <p:bldP spid="11" grpId="0" animBg="1"/>
      <p:bldP spid="12" grpId="0" animBg="1"/>
      <p:bldP spid="16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2"/>
          <p:cNvSpPr txBox="1">
            <a:spLocks/>
          </p:cNvSpPr>
          <p:nvPr/>
        </p:nvSpPr>
        <p:spPr bwMode="auto">
          <a:xfrm>
            <a:off x="268334" y="189384"/>
            <a:ext cx="5292090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Show that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effect</a:t>
            </a:r>
            <a:r>
              <a:rPr lang="en-US" sz="2000" dirty="0" smtClean="0">
                <a:latin typeface="Times New Roman"/>
                <a:cs typeface="Times New Roman"/>
              </a:rPr>
              <a:t> 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bits of mass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along a beam </a:t>
            </a:r>
            <a:r>
              <a:rPr lang="en-US" sz="2000" dirty="0" smtClean="0">
                <a:latin typeface="Times New Roman"/>
                <a:cs typeface="Times New Roman"/>
              </a:rPr>
              <a:t>are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same as </a:t>
            </a:r>
            <a:r>
              <a:rPr lang="en-US" sz="2000" dirty="0" smtClean="0">
                <a:latin typeface="Times New Roman"/>
                <a:cs typeface="Times New Roman"/>
              </a:rPr>
              <a:t>thinking 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the mass centered at the beam’s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center of mass</a:t>
            </a:r>
            <a:r>
              <a:rPr lang="en-US" sz="2000" dirty="0" smtClean="0">
                <a:latin typeface="Times New Roman"/>
                <a:cs typeface="Times New Roman"/>
              </a:rPr>
              <a:t>.  That is, show 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 about the pin </a:t>
            </a:r>
            <a:r>
              <a:rPr lang="en-US" sz="2000" dirty="0" smtClean="0">
                <a:latin typeface="Times New Roman"/>
                <a:cs typeface="Times New Roman"/>
              </a:rPr>
              <a:t>is the same for both cases.  </a:t>
            </a:r>
            <a:r>
              <a:rPr lang="en-US" sz="2000" dirty="0" smtClean="0">
                <a:latin typeface="Times New Roman"/>
                <a:cs typeface="Times New Roman"/>
              </a:rPr>
              <a:t>Known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                  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5" name="Text Box 5"/>
          <p:cNvSpPr txBox="1">
            <a:spLocks/>
          </p:cNvSpPr>
          <p:nvPr/>
        </p:nvSpPr>
        <p:spPr bwMode="auto">
          <a:xfrm>
            <a:off x="239839" y="2369934"/>
            <a:ext cx="83145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Torque, assuming </a:t>
            </a:r>
            <a:r>
              <a:rPr lang="en-US" sz="2000" dirty="0" smtClean="0">
                <a:latin typeface="Times New Roman"/>
                <a:cs typeface="Times New Roman"/>
              </a:rPr>
              <a:t>all the mass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centered at the beam’s center of mass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15.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12635"/>
              </p:ext>
            </p:extLst>
          </p:nvPr>
        </p:nvGraphicFramePr>
        <p:xfrm>
          <a:off x="7059663" y="3888240"/>
          <a:ext cx="4318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3" name="Equation" r:id="rId4" imgW="241300" imgH="165100" progId="Equation.DSMT4">
                  <p:embed/>
                </p:oleObj>
              </mc:Choice>
              <mc:Fallback>
                <p:oleObj name="Equation" r:id="rId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63" y="3888240"/>
                        <a:ext cx="4318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V="1">
            <a:off x="4700418" y="3332555"/>
            <a:ext cx="725439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96862"/>
              </p:ext>
            </p:extLst>
          </p:nvPr>
        </p:nvGraphicFramePr>
        <p:xfrm>
          <a:off x="4460320" y="3367540"/>
          <a:ext cx="2968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4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320" y="3367540"/>
                        <a:ext cx="29686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6952912" y="3332555"/>
            <a:ext cx="0" cy="1002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438557" y="3430891"/>
            <a:ext cx="0" cy="4116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0825"/>
              </p:ext>
            </p:extLst>
          </p:nvPr>
        </p:nvGraphicFramePr>
        <p:xfrm>
          <a:off x="5112782" y="3619952"/>
          <a:ext cx="2714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5" name="Equation" r:id="rId8" imgW="152400" imgH="152400" progId="Equation.DSMT4">
                  <p:embed/>
                </p:oleObj>
              </mc:Choice>
              <mc:Fallback>
                <p:oleObj name="Equation" r:id="rId8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782" y="3619952"/>
                        <a:ext cx="2714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5"/>
          <p:cNvSpPr txBox="1">
            <a:spLocks/>
          </p:cNvSpPr>
          <p:nvPr/>
        </p:nvSpPr>
        <p:spPr bwMode="auto">
          <a:xfrm>
            <a:off x="239839" y="4660744"/>
            <a:ext cx="8757141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But what’s really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happening?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5" name="Rectangle 39"/>
          <p:cNvSpPr>
            <a:spLocks/>
          </p:cNvSpPr>
          <p:nvPr/>
        </p:nvSpPr>
        <p:spPr bwMode="auto">
          <a:xfrm>
            <a:off x="5623537" y="558800"/>
            <a:ext cx="318744" cy="1122410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1"/>
          <p:cNvSpPr>
            <a:spLocks/>
          </p:cNvSpPr>
          <p:nvPr/>
        </p:nvSpPr>
        <p:spPr bwMode="auto">
          <a:xfrm>
            <a:off x="5954225" y="1167504"/>
            <a:ext cx="3048435" cy="153398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42"/>
          <p:cNvSpPr>
            <a:spLocks/>
          </p:cNvSpPr>
          <p:nvPr/>
        </p:nvSpPr>
        <p:spPr bwMode="auto">
          <a:xfrm>
            <a:off x="5942281" y="968954"/>
            <a:ext cx="237260" cy="544084"/>
          </a:xfrm>
          <a:prstGeom prst="flowChartDelay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3"/>
          <p:cNvSpPr>
            <a:spLocks/>
          </p:cNvSpPr>
          <p:nvPr/>
        </p:nvSpPr>
        <p:spPr bwMode="auto">
          <a:xfrm>
            <a:off x="6021367" y="1201448"/>
            <a:ext cx="79088" cy="79095"/>
          </a:xfrm>
          <a:custGeom>
            <a:avLst/>
            <a:gdLst>
              <a:gd name="T0" fmla="*/ 564176 w 21600"/>
              <a:gd name="T1" fmla="*/ 0 h 21600"/>
              <a:gd name="T2" fmla="*/ 165221 w 21600"/>
              <a:gd name="T3" fmla="*/ 165238 h 21600"/>
              <a:gd name="T4" fmla="*/ 0 w 21600"/>
              <a:gd name="T5" fmla="*/ 564225 h 21600"/>
              <a:gd name="T6" fmla="*/ 165221 w 21600"/>
              <a:gd name="T7" fmla="*/ 963198 h 21600"/>
              <a:gd name="T8" fmla="*/ 564176 w 21600"/>
              <a:gd name="T9" fmla="*/ 1128428 h 21600"/>
              <a:gd name="T10" fmla="*/ 963131 w 21600"/>
              <a:gd name="T11" fmla="*/ 963198 h 21600"/>
              <a:gd name="T12" fmla="*/ 1128351 w 21600"/>
              <a:gd name="T13" fmla="*/ 564225 h 21600"/>
              <a:gd name="T14" fmla="*/ 963131 w 21600"/>
              <a:gd name="T15" fmla="*/ 1652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1"/>
          <p:cNvSpPr>
            <a:spLocks/>
          </p:cNvSpPr>
          <p:nvPr/>
        </p:nvSpPr>
        <p:spPr bwMode="auto">
          <a:xfrm>
            <a:off x="5425857" y="3255856"/>
            <a:ext cx="3048435" cy="153398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819245"/>
              </p:ext>
            </p:extLst>
          </p:nvPr>
        </p:nvGraphicFramePr>
        <p:xfrm>
          <a:off x="1095375" y="2990850"/>
          <a:ext cx="25590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6" name="Equation" r:id="rId11" imgW="1422400" imgH="635000" progId="Equation.DSMT4">
                  <p:embed/>
                </p:oleObj>
              </mc:Choice>
              <mc:Fallback>
                <p:oleObj name="Equation" r:id="rId11" imgW="14224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990850"/>
                        <a:ext cx="25590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6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45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/>
          </p:cNvSpPr>
          <p:nvPr/>
        </p:nvSpPr>
        <p:spPr bwMode="auto">
          <a:xfrm>
            <a:off x="239839" y="1852030"/>
            <a:ext cx="83145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Identify an arbitrary </a:t>
            </a:r>
            <a:r>
              <a:rPr lang="en-US" sz="2000" dirty="0" smtClean="0">
                <a:latin typeface="Times New Roman"/>
                <a:cs typeface="Times New Roman"/>
              </a:rPr>
              <a:t>bit of mass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dm</a:t>
            </a:r>
            <a:r>
              <a:rPr lang="en-US" sz="2000" dirty="0" smtClean="0">
                <a:latin typeface="Times New Roman"/>
                <a:cs typeface="Times New Roman"/>
              </a:rPr>
              <a:t> at an arbitrary position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5" name="Text Box 5"/>
          <p:cNvSpPr txBox="1">
            <a:spLocks/>
          </p:cNvSpPr>
          <p:nvPr/>
        </p:nvSpPr>
        <p:spPr bwMode="auto">
          <a:xfrm>
            <a:off x="239839" y="1504192"/>
            <a:ext cx="83145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before,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</a:t>
            </a:r>
            <a:r>
              <a:rPr lang="en-US" sz="2000" dirty="0" smtClean="0">
                <a:latin typeface="Times New Roman"/>
                <a:cs typeface="Times New Roman"/>
              </a:rPr>
              <a:t> due to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pin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708" y="6477000"/>
            <a:ext cx="42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16.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45" name="Text Box 5"/>
          <p:cNvSpPr txBox="1">
            <a:spLocks/>
          </p:cNvSpPr>
          <p:nvPr/>
        </p:nvSpPr>
        <p:spPr bwMode="auto">
          <a:xfrm>
            <a:off x="239839" y="177644"/>
            <a:ext cx="8757141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Tiny bits of mass </a:t>
            </a:r>
            <a:r>
              <a:rPr lang="en-US" sz="2000" dirty="0" smtClean="0">
                <a:latin typeface="Times New Roman"/>
                <a:cs typeface="Times New Roman"/>
              </a:rPr>
              <a:t>all </a:t>
            </a:r>
            <a:r>
              <a:rPr lang="en-US" sz="2000" dirty="0" smtClean="0">
                <a:latin typeface="Times New Roman"/>
                <a:cs typeface="Times New Roman"/>
              </a:rPr>
              <a:t>along the beam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feel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effect of gravity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bearing down on the beam</a:t>
            </a:r>
            <a:r>
              <a:rPr lang="en-US" sz="2000" dirty="0" smtClean="0">
                <a:latin typeface="Times New Roman"/>
                <a:cs typeface="Times New Roman"/>
              </a:rPr>
              <a:t>.  To justify our assumption, we need to determine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much torque each</a:t>
            </a:r>
            <a:r>
              <a:rPr lang="en-US" sz="2000" dirty="0" smtClean="0">
                <a:latin typeface="Times New Roman"/>
                <a:cs typeface="Times New Roman"/>
              </a:rPr>
              <a:t> of </a:t>
            </a:r>
            <a:r>
              <a:rPr lang="en-US" sz="2000" dirty="0" smtClean="0">
                <a:latin typeface="Times New Roman"/>
                <a:cs typeface="Times New Roman"/>
              </a:rPr>
              <a:t>those </a:t>
            </a:r>
            <a:r>
              <a:rPr lang="en-US" sz="2000" dirty="0" smtClean="0">
                <a:latin typeface="Times New Roman"/>
                <a:cs typeface="Times New Roman"/>
              </a:rPr>
              <a:t>individual bits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then sum </a:t>
            </a:r>
            <a:r>
              <a:rPr lang="en-US" sz="2000" dirty="0" smtClean="0">
                <a:latin typeface="Times New Roman"/>
                <a:cs typeface="Times New Roman"/>
              </a:rPr>
              <a:t>all of those differential torques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see if their magnitude </a:t>
            </a:r>
            <a:r>
              <a:rPr lang="en-US" sz="2000" dirty="0" smtClean="0">
                <a:latin typeface="Times New Roman"/>
                <a:cs typeface="Times New Roman"/>
              </a:rPr>
              <a:t>comes out to be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mg(L/2)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2650"/>
              </p:ext>
            </p:extLst>
          </p:nvPr>
        </p:nvGraphicFramePr>
        <p:xfrm>
          <a:off x="282575" y="2690813"/>
          <a:ext cx="452437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29" name="Equation" r:id="rId4" imgW="2514600" imgH="2146300" progId="Equation.DSMT4">
                  <p:embed/>
                </p:oleObj>
              </mc:Choice>
              <mc:Fallback>
                <p:oleObj name="Equation" r:id="rId4" imgW="2514600" imgH="214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2690813"/>
                        <a:ext cx="4524375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990975" y="3590267"/>
            <a:ext cx="4508500" cy="0"/>
          </a:xfrm>
          <a:prstGeom prst="line">
            <a:avLst/>
          </a:pr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70375" y="3462803"/>
            <a:ext cx="3848100" cy="254000"/>
          </a:xfrm>
          <a:prstGeom prst="rect">
            <a:avLst/>
          </a:prstGeom>
          <a:solidFill>
            <a:srgbClr val="00F30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70520" y="2878603"/>
            <a:ext cx="0" cy="1452398"/>
          </a:xfrm>
          <a:prstGeom prst="line">
            <a:avLst/>
          </a:prstGeom>
          <a:ln w="12700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27868"/>
              </p:ext>
            </p:extLst>
          </p:nvPr>
        </p:nvGraphicFramePr>
        <p:xfrm>
          <a:off x="8328025" y="3631078"/>
          <a:ext cx="171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30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28025" y="3631078"/>
                        <a:ext cx="1714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4270375" y="3175465"/>
            <a:ext cx="1397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67375" y="3040528"/>
            <a:ext cx="0" cy="32543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68975" y="3040528"/>
            <a:ext cx="0" cy="32543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68975" y="3181815"/>
            <a:ext cx="2413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75757"/>
              </p:ext>
            </p:extLst>
          </p:nvPr>
        </p:nvGraphicFramePr>
        <p:xfrm>
          <a:off x="4826000" y="2908765"/>
          <a:ext cx="2270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31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6000" y="2908765"/>
                        <a:ext cx="227013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69986"/>
              </p:ext>
            </p:extLst>
          </p:nvPr>
        </p:nvGraphicFramePr>
        <p:xfrm>
          <a:off x="5523706" y="2678578"/>
          <a:ext cx="36353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32" name="Equation" r:id="rId10" imgW="203200" imgH="165100" progId="Equation.DSMT4">
                  <p:embed/>
                </p:oleObj>
              </mc:Choice>
              <mc:Fallback>
                <p:oleObj name="Equation" r:id="rId10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3706" y="2678578"/>
                        <a:ext cx="363537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4614"/>
              </p:ext>
            </p:extLst>
          </p:nvPr>
        </p:nvGraphicFramePr>
        <p:xfrm>
          <a:off x="5788025" y="3883025"/>
          <a:ext cx="13176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33" name="Equation" r:id="rId12" imgW="736600" imgH="241300" progId="Equation.DSMT4">
                  <p:embed/>
                </p:oleObj>
              </mc:Choice>
              <mc:Fallback>
                <p:oleObj name="Equation" r:id="rId12" imgW="736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88025" y="3883025"/>
                        <a:ext cx="13176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661025" y="3463267"/>
            <a:ext cx="111125" cy="254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18175" y="3601147"/>
            <a:ext cx="0" cy="7298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388234" y="5369276"/>
            <a:ext cx="277813" cy="46200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305015" y="5032375"/>
            <a:ext cx="95535" cy="16906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5"/>
          <p:cNvSpPr txBox="1">
            <a:spLocks/>
          </p:cNvSpPr>
          <p:nvPr/>
        </p:nvSpPr>
        <p:spPr bwMode="auto">
          <a:xfrm>
            <a:off x="4337050" y="5951961"/>
            <a:ext cx="3749675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assumption </a:t>
            </a:r>
            <a:r>
              <a:rPr lang="en-US" sz="2000" dirty="0" smtClean="0">
                <a:latin typeface="Times New Roman"/>
                <a:cs typeface="Times New Roman"/>
              </a:rPr>
              <a:t>is a good one!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0945"/>
              </p:ext>
            </p:extLst>
          </p:nvPr>
        </p:nvGraphicFramePr>
        <p:xfrm>
          <a:off x="6369050" y="2940050"/>
          <a:ext cx="23415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34" name="Equation" r:id="rId14" imgW="1308100" imgH="317500" progId="Equation.DSMT4">
                  <p:embed/>
                </p:oleObj>
              </mc:Choice>
              <mc:Fallback>
                <p:oleObj name="Equation" r:id="rId14" imgW="1308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9050" y="2940050"/>
                        <a:ext cx="234156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5715000" y="3238500"/>
            <a:ext cx="660400" cy="279400"/>
          </a:xfrm>
          <a:custGeom>
            <a:avLst/>
            <a:gdLst>
              <a:gd name="connsiteX0" fmla="*/ 660400 w 660400"/>
              <a:gd name="connsiteY0" fmla="*/ 0 h 279400"/>
              <a:gd name="connsiteX1" fmla="*/ 304800 w 660400"/>
              <a:gd name="connsiteY1" fmla="*/ 25400 h 279400"/>
              <a:gd name="connsiteX2" fmla="*/ 393700 w 660400"/>
              <a:gd name="connsiteY2" fmla="*/ 139700 h 279400"/>
              <a:gd name="connsiteX3" fmla="*/ 0 w 66040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00" h="279400">
                <a:moveTo>
                  <a:pt x="660400" y="0"/>
                </a:moveTo>
                <a:cubicBezTo>
                  <a:pt x="504825" y="1058"/>
                  <a:pt x="349250" y="2117"/>
                  <a:pt x="304800" y="25400"/>
                </a:cubicBezTo>
                <a:cubicBezTo>
                  <a:pt x="260350" y="48683"/>
                  <a:pt x="444500" y="97367"/>
                  <a:pt x="393700" y="139700"/>
                </a:cubicBezTo>
                <a:cubicBezTo>
                  <a:pt x="342900" y="182033"/>
                  <a:pt x="0" y="279400"/>
                  <a:pt x="0" y="279400"/>
                </a:cubicBezTo>
              </a:path>
            </a:pathLst>
          </a:custGeom>
          <a:ln w="12700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5"/>
          <p:cNvSpPr txBox="1">
            <a:spLocks/>
          </p:cNvSpPr>
          <p:nvPr/>
        </p:nvSpPr>
        <p:spPr bwMode="auto">
          <a:xfrm>
            <a:off x="239838" y="2207630"/>
            <a:ext cx="8904162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Define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gravitational force </a:t>
            </a:r>
            <a:r>
              <a:rPr lang="en-US" sz="2000" dirty="0" smtClean="0">
                <a:latin typeface="Times New Roman"/>
                <a:cs typeface="Times New Roman"/>
              </a:rPr>
              <a:t>associated with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dm</a:t>
            </a:r>
            <a:r>
              <a:rPr lang="en-US" sz="2000" dirty="0" smtClean="0">
                <a:latin typeface="Times New Roman"/>
                <a:cs typeface="Times New Roman"/>
              </a:rPr>
              <a:t>, then do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calc.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7225" grpId="0"/>
      <p:bldP spid="36" grpId="0" animBg="1"/>
      <p:bldP spid="43" grpId="0"/>
      <p:bldP spid="8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72009"/>
              </p:ext>
            </p:extLst>
          </p:nvPr>
        </p:nvGraphicFramePr>
        <p:xfrm>
          <a:off x="5299075" y="3041650"/>
          <a:ext cx="1158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25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3041650"/>
                        <a:ext cx="11588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39899" y="200505"/>
            <a:ext cx="7315200" cy="2113741"/>
            <a:chOff x="742950" y="124305"/>
            <a:chExt cx="8069580" cy="2331720"/>
          </a:xfrm>
        </p:grpSpPr>
        <p:grpSp>
          <p:nvGrpSpPr>
            <p:cNvPr id="136200" name="Group 2"/>
            <p:cNvGrpSpPr>
              <a:grpSpLocks/>
            </p:cNvGrpSpPr>
            <p:nvPr/>
          </p:nvGrpSpPr>
          <p:grpSpPr bwMode="auto">
            <a:xfrm>
              <a:off x="742950" y="947265"/>
              <a:ext cx="6103620" cy="1508760"/>
              <a:chOff x="912" y="1680"/>
              <a:chExt cx="4272" cy="1056"/>
            </a:xfrm>
          </p:grpSpPr>
          <p:sp>
            <p:nvSpPr>
              <p:cNvPr id="136211" name="Rectangle 3"/>
              <p:cNvSpPr>
                <a:spLocks/>
              </p:cNvSpPr>
              <p:nvPr/>
            </p:nvSpPr>
            <p:spPr bwMode="auto">
              <a:xfrm>
                <a:off x="1872" y="2064"/>
                <a:ext cx="3312" cy="336"/>
              </a:xfrm>
              <a:prstGeom prst="rect">
                <a:avLst/>
              </a:prstGeom>
              <a:solidFill>
                <a:srgbClr val="FCFF23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2" name="Oval 4"/>
              <p:cNvSpPr>
                <a:spLocks/>
              </p:cNvSpPr>
              <p:nvPr/>
            </p:nvSpPr>
            <p:spPr bwMode="auto">
              <a:xfrm>
                <a:off x="960" y="1680"/>
                <a:ext cx="960" cy="1056"/>
              </a:xfrm>
              <a:prstGeom prst="ellipse">
                <a:avLst/>
              </a:prstGeom>
              <a:solidFill>
                <a:srgbClr val="FCFF23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3" name="Rectangle 5"/>
              <p:cNvSpPr>
                <a:spLocks/>
              </p:cNvSpPr>
              <p:nvPr/>
            </p:nvSpPr>
            <p:spPr bwMode="auto">
              <a:xfrm>
                <a:off x="912" y="206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4" name="Line 6"/>
              <p:cNvSpPr>
                <a:spLocks noChangeShapeType="1"/>
              </p:cNvSpPr>
              <p:nvPr/>
            </p:nvSpPr>
            <p:spPr bwMode="auto">
              <a:xfrm>
                <a:off x="960" y="2064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5" name="Line 7"/>
              <p:cNvSpPr>
                <a:spLocks noChangeShapeType="1"/>
              </p:cNvSpPr>
              <p:nvPr/>
            </p:nvSpPr>
            <p:spPr bwMode="auto">
              <a:xfrm>
                <a:off x="960" y="240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6" name="Line 8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7" name="Rectangle 9"/>
              <p:cNvSpPr>
                <a:spLocks/>
              </p:cNvSpPr>
              <p:nvPr/>
            </p:nvSpPr>
            <p:spPr bwMode="auto">
              <a:xfrm>
                <a:off x="1104" y="2064"/>
                <a:ext cx="336" cy="336"/>
              </a:xfrm>
              <a:prstGeom prst="rect">
                <a:avLst/>
              </a:prstGeom>
              <a:solidFill>
                <a:srgbClr val="119922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01" name="Line 10"/>
            <p:cNvSpPr>
              <a:spLocks noChangeShapeType="1"/>
            </p:cNvSpPr>
            <p:nvPr/>
          </p:nvSpPr>
          <p:spPr bwMode="auto">
            <a:xfrm>
              <a:off x="1223010" y="1701645"/>
              <a:ext cx="41833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36202" name="Line 11"/>
            <p:cNvSpPr>
              <a:spLocks noChangeShapeType="1"/>
            </p:cNvSpPr>
            <p:nvPr/>
          </p:nvSpPr>
          <p:spPr bwMode="auto">
            <a:xfrm flipV="1">
              <a:off x="5406390" y="124305"/>
              <a:ext cx="2125980" cy="1577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36203" name="Line 12"/>
            <p:cNvSpPr>
              <a:spLocks noChangeShapeType="1"/>
            </p:cNvSpPr>
            <p:nvPr/>
          </p:nvSpPr>
          <p:spPr bwMode="auto">
            <a:xfrm>
              <a:off x="5474970" y="1701645"/>
              <a:ext cx="20574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36204" name="Line 13"/>
            <p:cNvSpPr>
              <a:spLocks noChangeShapeType="1"/>
            </p:cNvSpPr>
            <p:nvPr/>
          </p:nvSpPr>
          <p:spPr bwMode="auto">
            <a:xfrm flipV="1">
              <a:off x="7532370" y="261465"/>
              <a:ext cx="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graphicFrame>
          <p:nvGraphicFramePr>
            <p:cNvPr id="1361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579605"/>
                </p:ext>
              </p:extLst>
            </p:nvPr>
          </p:nvGraphicFramePr>
          <p:xfrm>
            <a:off x="6355080" y="527214"/>
            <a:ext cx="231458" cy="2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26" name="Equation" r:id="rId5" imgW="139700" imgH="152400" progId="Equation.DSMT4">
                    <p:embed/>
                  </p:oleObj>
                </mc:Choice>
                <mc:Fallback>
                  <p:oleObj name="Equation" r:id="rId5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080" y="527214"/>
                          <a:ext cx="231458" cy="25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1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064159"/>
                </p:ext>
              </p:extLst>
            </p:nvPr>
          </p:nvGraphicFramePr>
          <p:xfrm>
            <a:off x="6938010" y="1740222"/>
            <a:ext cx="248603" cy="372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27" name="Equation" r:id="rId7" imgW="152400" imgH="228600" progId="Equation.DSMT4">
                    <p:embed/>
                  </p:oleObj>
                </mc:Choice>
                <mc:Fallback>
                  <p:oleObj name="Equation" r:id="rId7" imgW="15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8010" y="1740222"/>
                          <a:ext cx="248603" cy="372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206" name="Freeform 27"/>
            <p:cNvSpPr>
              <a:spLocks/>
            </p:cNvSpPr>
            <p:nvPr/>
          </p:nvSpPr>
          <p:spPr bwMode="auto">
            <a:xfrm>
              <a:off x="5955030" y="1290165"/>
              <a:ext cx="148590" cy="411480"/>
            </a:xfrm>
            <a:custGeom>
              <a:avLst/>
              <a:gdLst>
                <a:gd name="T0" fmla="*/ 0 w 104"/>
                <a:gd name="T1" fmla="*/ 0 h 288"/>
                <a:gd name="T2" fmla="*/ 2147483647 w 104"/>
                <a:gd name="T3" fmla="*/ 2147483647 h 288"/>
                <a:gd name="T4" fmla="*/ 2147483647 w 104"/>
                <a:gd name="T5" fmla="*/ 2147483647 h 288"/>
                <a:gd name="T6" fmla="*/ 2147483647 w 104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288"/>
                <a:gd name="T14" fmla="*/ 104 w 10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288">
                  <a:moveTo>
                    <a:pt x="0" y="0"/>
                  </a:moveTo>
                  <a:cubicBezTo>
                    <a:pt x="16" y="32"/>
                    <a:pt x="32" y="64"/>
                    <a:pt x="48" y="96"/>
                  </a:cubicBezTo>
                  <a:cubicBezTo>
                    <a:pt x="64" y="128"/>
                    <a:pt x="88" y="160"/>
                    <a:pt x="96" y="192"/>
                  </a:cubicBezTo>
                  <a:cubicBezTo>
                    <a:pt x="104" y="224"/>
                    <a:pt x="96" y="272"/>
                    <a:pt x="96" y="28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graphicFrame>
          <p:nvGraphicFramePr>
            <p:cNvPr id="1361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8239165"/>
                </p:ext>
              </p:extLst>
            </p:nvPr>
          </p:nvGraphicFramePr>
          <p:xfrm>
            <a:off x="6110764" y="1290165"/>
            <a:ext cx="244316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28" name="Equation" r:id="rId9" imgW="127000" imgH="177800" progId="Equation.DSMT4">
                    <p:embed/>
                  </p:oleObj>
                </mc:Choice>
                <mc:Fallback>
                  <p:oleObj name="Equation" r:id="rId9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764" y="1290165"/>
                          <a:ext cx="244316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1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490951"/>
                </p:ext>
              </p:extLst>
            </p:nvPr>
          </p:nvGraphicFramePr>
          <p:xfrm>
            <a:off x="7633018" y="780736"/>
            <a:ext cx="11795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29" name="Equation" r:id="rId11" imgW="723900" imgH="203200" progId="Equation.DSMT4">
                    <p:embed/>
                  </p:oleObj>
                </mc:Choice>
                <mc:Fallback>
                  <p:oleObj name="Equation" r:id="rId11" imgW="7239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018" y="780736"/>
                          <a:ext cx="1179512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923841"/>
                </p:ext>
              </p:extLst>
            </p:nvPr>
          </p:nvGraphicFramePr>
          <p:xfrm>
            <a:off x="3582511" y="1674340"/>
            <a:ext cx="20796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30" name="Equation" r:id="rId13" imgW="114300" imgH="165100" progId="Equation.DSMT4">
                    <p:embed/>
                  </p:oleObj>
                </mc:Choice>
                <mc:Fallback>
                  <p:oleObj name="Equation" r:id="rId13" imgW="114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511" y="1674340"/>
                          <a:ext cx="207963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205" name="Text Box 21"/>
          <p:cNvSpPr txBox="1">
            <a:spLocks/>
          </p:cNvSpPr>
          <p:nvPr/>
        </p:nvSpPr>
        <p:spPr bwMode="auto">
          <a:xfrm>
            <a:off x="196850" y="2446974"/>
            <a:ext cx="8552180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Formally defined</a:t>
            </a:r>
            <a:r>
              <a:rPr lang="en-US" sz="2000" dirty="0" smtClean="0">
                <a:latin typeface="Times New Roman"/>
                <a:cs typeface="Times New Roman"/>
              </a:rPr>
              <a:t>, the MAGNITUDE of the torque      generated by the force on the wrench is mathematically equal to: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6" name="Text Box 21"/>
          <p:cNvSpPr txBox="1">
            <a:spLocks/>
          </p:cNvSpPr>
          <p:nvPr/>
        </p:nvSpPr>
        <p:spPr bwMode="auto">
          <a:xfrm>
            <a:off x="203200" y="3419124"/>
            <a:ext cx="871220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can be seen</a:t>
            </a:r>
            <a:r>
              <a:rPr lang="en-US" sz="2000" dirty="0" smtClean="0">
                <a:latin typeface="Times New Roman"/>
                <a:cs typeface="Times New Roman"/>
              </a:rPr>
              <a:t> in the graphic,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perpendicular component of the force </a:t>
            </a:r>
            <a:r>
              <a:rPr lang="en-US" sz="2000" dirty="0" smtClean="0">
                <a:latin typeface="Times New Roman"/>
                <a:cs typeface="Times New Roman"/>
              </a:rPr>
              <a:t>is equal to: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8" name="Text Box 21"/>
          <p:cNvSpPr txBox="1">
            <a:spLocks/>
          </p:cNvSpPr>
          <p:nvPr/>
        </p:nvSpPr>
        <p:spPr bwMode="auto">
          <a:xfrm>
            <a:off x="196850" y="4421824"/>
            <a:ext cx="8712200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here    is defined 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angle between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line of the force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line of the position vector    </a:t>
            </a:r>
            <a:r>
              <a:rPr lang="en-US" sz="2000" i="1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latin typeface="Times New Roman"/>
                <a:cs typeface="Times New Roman"/>
              </a:rPr>
              <a:t>(This definition is going to be important later.)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9293"/>
              </p:ext>
            </p:extLst>
          </p:nvPr>
        </p:nvGraphicFramePr>
        <p:xfrm>
          <a:off x="1838007" y="4768052"/>
          <a:ext cx="2079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31" name="Equation" r:id="rId15" imgW="114300" imgH="165100" progId="Equation.DSMT4">
                  <p:embed/>
                </p:oleObj>
              </mc:Choice>
              <mc:Fallback>
                <p:oleObj name="Equation" r:id="rId1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007" y="4768052"/>
                        <a:ext cx="2079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101485"/>
              </p:ext>
            </p:extLst>
          </p:nvPr>
        </p:nvGraphicFramePr>
        <p:xfrm>
          <a:off x="910590" y="4480714"/>
          <a:ext cx="230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32" name="Equation" r:id="rId16" imgW="127000" imgH="177800" progId="Equation.DSMT4">
                  <p:embed/>
                </p:oleObj>
              </mc:Choice>
              <mc:Fallback>
                <p:oleObj name="Equation" r:id="rId16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90" y="4480714"/>
                        <a:ext cx="2301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1"/>
          <p:cNvSpPr txBox="1">
            <a:spLocks/>
          </p:cNvSpPr>
          <p:nvPr/>
        </p:nvSpPr>
        <p:spPr bwMode="auto">
          <a:xfrm>
            <a:off x="167482" y="5271701"/>
            <a:ext cx="855218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means</a:t>
            </a:r>
            <a:r>
              <a:rPr lang="en-US" sz="2000" dirty="0" smtClean="0">
                <a:latin typeface="Times New Roman"/>
                <a:cs typeface="Times New Roman"/>
              </a:rPr>
              <a:t> the torque can also be written as: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94476"/>
              </p:ext>
            </p:extLst>
          </p:nvPr>
        </p:nvGraphicFramePr>
        <p:xfrm>
          <a:off x="5487988" y="5522913"/>
          <a:ext cx="15970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33" name="Equation" r:id="rId18" imgW="876300" imgH="482600" progId="Equation.DSMT4">
                  <p:embed/>
                </p:oleObj>
              </mc:Choice>
              <mc:Fallback>
                <p:oleObj name="Equation" r:id="rId18" imgW="876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5522913"/>
                        <a:ext cx="15970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01531"/>
              </p:ext>
            </p:extLst>
          </p:nvPr>
        </p:nvGraphicFramePr>
        <p:xfrm>
          <a:off x="3628230" y="3938587"/>
          <a:ext cx="1273969" cy="35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34" name="Equation" r:id="rId20" imgW="723900" imgH="203200" progId="Equation.DSMT4">
                  <p:embed/>
                </p:oleObj>
              </mc:Choice>
              <mc:Fallback>
                <p:oleObj name="Equation" r:id="rId20" imgW="723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230" y="3938587"/>
                        <a:ext cx="1273969" cy="356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31132"/>
              </p:ext>
            </p:extLst>
          </p:nvPr>
        </p:nvGraphicFramePr>
        <p:xfrm>
          <a:off x="6243638" y="2566988"/>
          <a:ext cx="3032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35" name="Equation" r:id="rId21" imgW="165100" imgH="228600" progId="Equation.DSMT4">
                  <p:embed/>
                </p:oleObj>
              </mc:Choice>
              <mc:Fallback>
                <p:oleObj name="Equation" r:id="rId21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2566988"/>
                        <a:ext cx="3032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79"/>
          <p:cNvSpPr txBox="1">
            <a:spLocks/>
          </p:cNvSpPr>
          <p:nvPr/>
        </p:nvSpPr>
        <p:spPr bwMode="auto">
          <a:xfrm>
            <a:off x="-12701" y="80453"/>
            <a:ext cx="6256339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1215"/>
                </a:solidFill>
                <a:latin typeface="Apple Chancery"/>
                <a:cs typeface="Apple Chancery"/>
              </a:rPr>
              <a:t>A Recap of Torque Calculations</a:t>
            </a:r>
          </a:p>
        </p:txBody>
      </p:sp>
    </p:spTree>
    <p:extLst>
      <p:ext uri="{BB962C8B-B14F-4D97-AF65-F5344CB8AC3E}">
        <p14:creationId xmlns:p14="http://schemas.microsoft.com/office/powerpoint/2010/main" val="39210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837724"/>
              </p:ext>
            </p:extLst>
          </p:nvPr>
        </p:nvGraphicFramePr>
        <p:xfrm>
          <a:off x="7296150" y="800100"/>
          <a:ext cx="949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66" name="Equation" r:id="rId3" imgW="571500" imgH="279400" progId="Equation.DSMT4">
                  <p:embed/>
                </p:oleObj>
              </mc:Choice>
              <mc:Fallback>
                <p:oleObj name="Equation" r:id="rId3" imgW="57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800100"/>
                        <a:ext cx="949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5" name="Text Box 21"/>
          <p:cNvSpPr txBox="1">
            <a:spLocks/>
          </p:cNvSpPr>
          <p:nvPr/>
        </p:nvSpPr>
        <p:spPr bwMode="auto">
          <a:xfrm>
            <a:off x="167482" y="195421"/>
            <a:ext cx="8552180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Three ways</a:t>
            </a:r>
            <a:r>
              <a:rPr lang="en-US" sz="2000" dirty="0" smtClean="0">
                <a:latin typeface="Times New Roman"/>
                <a:cs typeface="Times New Roman"/>
              </a:rPr>
              <a:t>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calculate a torque using polar information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36200" name="Group 2"/>
          <p:cNvGrpSpPr>
            <a:grpSpLocks/>
          </p:cNvGrpSpPr>
          <p:nvPr/>
        </p:nvGrpSpPr>
        <p:grpSpPr bwMode="auto">
          <a:xfrm>
            <a:off x="4792022" y="1323201"/>
            <a:ext cx="3650070" cy="902265"/>
            <a:chOff x="912" y="1680"/>
            <a:chExt cx="4272" cy="1056"/>
          </a:xfrm>
        </p:grpSpPr>
        <p:sp>
          <p:nvSpPr>
            <p:cNvPr id="136211" name="Rectangle 3"/>
            <p:cNvSpPr>
              <a:spLocks/>
            </p:cNvSpPr>
            <p:nvPr/>
          </p:nvSpPr>
          <p:spPr bwMode="auto">
            <a:xfrm>
              <a:off x="1872" y="2064"/>
              <a:ext cx="3312" cy="336"/>
            </a:xfrm>
            <a:prstGeom prst="rect">
              <a:avLst/>
            </a:prstGeom>
            <a:solidFill>
              <a:srgbClr val="FCFF2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2" name="Oval 4"/>
            <p:cNvSpPr>
              <a:spLocks/>
            </p:cNvSpPr>
            <p:nvPr/>
          </p:nvSpPr>
          <p:spPr bwMode="auto">
            <a:xfrm>
              <a:off x="960" y="1680"/>
              <a:ext cx="960" cy="1056"/>
            </a:xfrm>
            <a:prstGeom prst="ellipse">
              <a:avLst/>
            </a:prstGeom>
            <a:solidFill>
              <a:srgbClr val="FCFF2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3" name="Rectangle 5"/>
            <p:cNvSpPr>
              <a:spLocks/>
            </p:cNvSpPr>
            <p:nvPr/>
          </p:nvSpPr>
          <p:spPr bwMode="auto">
            <a:xfrm>
              <a:off x="912" y="2064"/>
              <a:ext cx="192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4" name="Line 6"/>
            <p:cNvSpPr>
              <a:spLocks noChangeShapeType="1"/>
            </p:cNvSpPr>
            <p:nvPr/>
          </p:nvSpPr>
          <p:spPr bwMode="auto">
            <a:xfrm>
              <a:off x="960" y="2064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5" name="Line 7"/>
            <p:cNvSpPr>
              <a:spLocks noChangeShapeType="1"/>
            </p:cNvSpPr>
            <p:nvPr/>
          </p:nvSpPr>
          <p:spPr bwMode="auto">
            <a:xfrm>
              <a:off x="960" y="2400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6" name="Line 8"/>
            <p:cNvSpPr>
              <a:spLocks noChangeShapeType="1"/>
            </p:cNvSpPr>
            <p:nvPr/>
          </p:nvSpPr>
          <p:spPr bwMode="auto">
            <a:xfrm flipV="1">
              <a:off x="1440" y="2064"/>
              <a:ext cx="0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7" name="Rectangle 9"/>
            <p:cNvSpPr>
              <a:spLocks/>
            </p:cNvSpPr>
            <p:nvPr/>
          </p:nvSpPr>
          <p:spPr bwMode="auto">
            <a:xfrm>
              <a:off x="1104" y="2064"/>
              <a:ext cx="336" cy="336"/>
            </a:xfrm>
            <a:prstGeom prst="rect">
              <a:avLst/>
            </a:prstGeom>
            <a:solidFill>
              <a:srgbClr val="11992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01" name="Line 10"/>
          <p:cNvSpPr>
            <a:spLocks noChangeShapeType="1"/>
          </p:cNvSpPr>
          <p:nvPr/>
        </p:nvSpPr>
        <p:spPr bwMode="auto">
          <a:xfrm>
            <a:off x="5079106" y="1774334"/>
            <a:ext cx="25017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6202" name="Line 11"/>
          <p:cNvSpPr>
            <a:spLocks noChangeShapeType="1"/>
          </p:cNvSpPr>
          <p:nvPr/>
        </p:nvSpPr>
        <p:spPr bwMode="auto">
          <a:xfrm flipV="1">
            <a:off x="7580839" y="831057"/>
            <a:ext cx="1271373" cy="9432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6206" name="Freeform 27"/>
          <p:cNvSpPr>
            <a:spLocks/>
          </p:cNvSpPr>
          <p:nvPr/>
        </p:nvSpPr>
        <p:spPr bwMode="auto">
          <a:xfrm>
            <a:off x="7908936" y="1528262"/>
            <a:ext cx="88859" cy="246072"/>
          </a:xfrm>
          <a:custGeom>
            <a:avLst/>
            <a:gdLst>
              <a:gd name="T0" fmla="*/ 0 w 104"/>
              <a:gd name="T1" fmla="*/ 0 h 288"/>
              <a:gd name="T2" fmla="*/ 2147483647 w 104"/>
              <a:gd name="T3" fmla="*/ 2147483647 h 288"/>
              <a:gd name="T4" fmla="*/ 2147483647 w 104"/>
              <a:gd name="T5" fmla="*/ 2147483647 h 288"/>
              <a:gd name="T6" fmla="*/ 2147483647 w 104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288"/>
              <a:gd name="T14" fmla="*/ 104 w 104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288">
                <a:moveTo>
                  <a:pt x="0" y="0"/>
                </a:moveTo>
                <a:cubicBezTo>
                  <a:pt x="16" y="32"/>
                  <a:pt x="32" y="64"/>
                  <a:pt x="48" y="96"/>
                </a:cubicBezTo>
                <a:cubicBezTo>
                  <a:pt x="64" y="128"/>
                  <a:pt x="88" y="160"/>
                  <a:pt x="96" y="192"/>
                </a:cubicBezTo>
                <a:cubicBezTo>
                  <a:pt x="104" y="224"/>
                  <a:pt x="96" y="272"/>
                  <a:pt x="96" y="288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96896"/>
              </p:ext>
            </p:extLst>
          </p:nvPr>
        </p:nvGraphicFramePr>
        <p:xfrm>
          <a:off x="8120063" y="1345845"/>
          <a:ext cx="788987" cy="33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67" name="Equation" r:id="rId5" imgW="482600" imgH="203200" progId="Equation.DSMT4">
                  <p:embed/>
                </p:oleObj>
              </mc:Choice>
              <mc:Fallback>
                <p:oleObj name="Equation" r:id="rId5" imgW="482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63" y="1345845"/>
                        <a:ext cx="788987" cy="332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6" name="Text Box 21"/>
          <p:cNvSpPr txBox="1">
            <a:spLocks/>
          </p:cNvSpPr>
          <p:nvPr/>
        </p:nvSpPr>
        <p:spPr bwMode="auto">
          <a:xfrm>
            <a:off x="510262" y="973249"/>
            <a:ext cx="3617238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Definition approach: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87504"/>
              </p:ext>
            </p:extLst>
          </p:nvPr>
        </p:nvGraphicFramePr>
        <p:xfrm>
          <a:off x="1106488" y="1528763"/>
          <a:ext cx="26622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68" name="Equation" r:id="rId7" imgW="1460500" imgH="571500" progId="Equation.DSMT4">
                  <p:embed/>
                </p:oleObj>
              </mc:Choice>
              <mc:Fallback>
                <p:oleObj name="Equation" r:id="rId7" imgW="1460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528763"/>
                        <a:ext cx="26622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84762"/>
              </p:ext>
            </p:extLst>
          </p:nvPr>
        </p:nvGraphicFramePr>
        <p:xfrm>
          <a:off x="6137275" y="1295400"/>
          <a:ext cx="10255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69" name="Equation" r:id="rId9" imgW="558800" imgH="228600" progId="Equation.DSMT4">
                  <p:embed/>
                </p:oleObj>
              </mc:Choice>
              <mc:Fallback>
                <p:oleObj name="Equation" r:id="rId9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295400"/>
                        <a:ext cx="10255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792022" y="2430526"/>
            <a:ext cx="4060190" cy="1394409"/>
            <a:chOff x="674370" y="831057"/>
            <a:chExt cx="6789420" cy="2331720"/>
          </a:xfrm>
        </p:grpSpPr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674370" y="1654017"/>
              <a:ext cx="6103620" cy="1508760"/>
              <a:chOff x="912" y="1680"/>
              <a:chExt cx="4272" cy="1056"/>
            </a:xfrm>
          </p:grpSpPr>
          <p:sp>
            <p:nvSpPr>
              <p:cNvPr id="41" name="Rectangle 3"/>
              <p:cNvSpPr>
                <a:spLocks/>
              </p:cNvSpPr>
              <p:nvPr/>
            </p:nvSpPr>
            <p:spPr bwMode="auto">
              <a:xfrm>
                <a:off x="1872" y="2064"/>
                <a:ext cx="3312" cy="336"/>
              </a:xfrm>
              <a:prstGeom prst="rect">
                <a:avLst/>
              </a:prstGeom>
              <a:solidFill>
                <a:srgbClr val="FCFF23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4"/>
              <p:cNvSpPr>
                <a:spLocks/>
              </p:cNvSpPr>
              <p:nvPr/>
            </p:nvSpPr>
            <p:spPr bwMode="auto">
              <a:xfrm>
                <a:off x="960" y="1680"/>
                <a:ext cx="960" cy="1056"/>
              </a:xfrm>
              <a:prstGeom prst="ellipse">
                <a:avLst/>
              </a:prstGeom>
              <a:solidFill>
                <a:srgbClr val="FCFF23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"/>
              <p:cNvSpPr>
                <a:spLocks/>
              </p:cNvSpPr>
              <p:nvPr/>
            </p:nvSpPr>
            <p:spPr bwMode="auto">
              <a:xfrm>
                <a:off x="912" y="206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960" y="2064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960" y="240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9"/>
              <p:cNvSpPr>
                <a:spLocks/>
              </p:cNvSpPr>
              <p:nvPr/>
            </p:nvSpPr>
            <p:spPr bwMode="auto">
              <a:xfrm>
                <a:off x="1104" y="2064"/>
                <a:ext cx="336" cy="336"/>
              </a:xfrm>
              <a:prstGeom prst="rect">
                <a:avLst/>
              </a:prstGeom>
              <a:solidFill>
                <a:srgbClr val="119922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1154430" y="2408397"/>
              <a:ext cx="41833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V="1">
              <a:off x="5337810" y="831057"/>
              <a:ext cx="2125980" cy="1577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5406390" y="2408397"/>
              <a:ext cx="2057400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7463790" y="968217"/>
              <a:ext cx="0" cy="137160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7708900" y="1774334"/>
            <a:ext cx="889158" cy="0"/>
          </a:xfrm>
          <a:prstGeom prst="line">
            <a:avLst/>
          </a:prstGeom>
          <a:ln w="952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752819"/>
              </p:ext>
            </p:extLst>
          </p:nvPr>
        </p:nvGraphicFramePr>
        <p:xfrm>
          <a:off x="7156732" y="2444250"/>
          <a:ext cx="11811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0" name="Equation" r:id="rId11" imgW="711200" imgH="241300" progId="Equation.DSMT4">
                  <p:embed/>
                </p:oleObj>
              </mc:Choice>
              <mc:Fallback>
                <p:oleObj name="Equation" r:id="rId11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732" y="2444250"/>
                        <a:ext cx="11811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"/>
          <p:cNvSpPr txBox="1">
            <a:spLocks/>
          </p:cNvSpPr>
          <p:nvPr/>
        </p:nvSpPr>
        <p:spPr bwMode="auto">
          <a:xfrm>
            <a:off x="510262" y="2779317"/>
            <a:ext cx="3617238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F-perpendicular approach: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0564"/>
              </p:ext>
            </p:extLst>
          </p:nvPr>
        </p:nvGraphicFramePr>
        <p:xfrm>
          <a:off x="1109663" y="3332163"/>
          <a:ext cx="18732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1" name="Equation" r:id="rId13" imgW="1028700" imgH="520700" progId="Equation.DSMT4">
                  <p:embed/>
                </p:oleObj>
              </mc:Choice>
              <mc:Fallback>
                <p:oleObj name="Equation" r:id="rId13" imgW="1028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332163"/>
                        <a:ext cx="18732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1"/>
          <p:cNvSpPr txBox="1">
            <a:spLocks/>
          </p:cNvSpPr>
          <p:nvPr/>
        </p:nvSpPr>
        <p:spPr bwMode="auto">
          <a:xfrm>
            <a:off x="510262" y="4521885"/>
            <a:ext cx="3617238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r-perpendicular approach: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41561"/>
              </p:ext>
            </p:extLst>
          </p:nvPr>
        </p:nvGraphicFramePr>
        <p:xfrm>
          <a:off x="1108075" y="5087938"/>
          <a:ext cx="206057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2" name="Equation" r:id="rId15" imgW="1130300" imgH="558800" progId="Equation.DSMT4">
                  <p:embed/>
                </p:oleObj>
              </mc:Choice>
              <mc:Fallback>
                <p:oleObj name="Equation" r:id="rId15" imgW="11303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087938"/>
                        <a:ext cx="206057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19555"/>
              </p:ext>
            </p:extLst>
          </p:nvPr>
        </p:nvGraphicFramePr>
        <p:xfrm>
          <a:off x="6367745" y="2873375"/>
          <a:ext cx="7445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3" name="Equation" r:id="rId17" imgW="406400" imgH="203200" progId="Equation.DSMT4">
                  <p:embed/>
                </p:oleObj>
              </mc:Choice>
              <mc:Fallback>
                <p:oleObj name="Equation" r:id="rId1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745" y="2873375"/>
                        <a:ext cx="7445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4888879" y="4707700"/>
            <a:ext cx="3650070" cy="902265"/>
            <a:chOff x="912" y="1680"/>
            <a:chExt cx="4272" cy="1056"/>
          </a:xfrm>
        </p:grpSpPr>
        <p:sp>
          <p:nvSpPr>
            <p:cNvPr id="62" name="Rectangle 3"/>
            <p:cNvSpPr>
              <a:spLocks/>
            </p:cNvSpPr>
            <p:nvPr/>
          </p:nvSpPr>
          <p:spPr bwMode="auto">
            <a:xfrm>
              <a:off x="1872" y="2064"/>
              <a:ext cx="3312" cy="336"/>
            </a:xfrm>
            <a:prstGeom prst="rect">
              <a:avLst/>
            </a:prstGeom>
            <a:solidFill>
              <a:srgbClr val="FCFF2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"/>
            <p:cNvSpPr>
              <a:spLocks/>
            </p:cNvSpPr>
            <p:nvPr/>
          </p:nvSpPr>
          <p:spPr bwMode="auto">
            <a:xfrm>
              <a:off x="960" y="1680"/>
              <a:ext cx="960" cy="1056"/>
            </a:xfrm>
            <a:prstGeom prst="ellipse">
              <a:avLst/>
            </a:prstGeom>
            <a:solidFill>
              <a:srgbClr val="FCFF2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"/>
            <p:cNvSpPr>
              <a:spLocks/>
            </p:cNvSpPr>
            <p:nvPr/>
          </p:nvSpPr>
          <p:spPr bwMode="auto">
            <a:xfrm>
              <a:off x="912" y="2064"/>
              <a:ext cx="192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>
              <a:off x="960" y="2064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960" y="2400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8"/>
            <p:cNvSpPr>
              <a:spLocks noChangeShapeType="1"/>
            </p:cNvSpPr>
            <p:nvPr/>
          </p:nvSpPr>
          <p:spPr bwMode="auto">
            <a:xfrm flipV="1">
              <a:off x="1440" y="2064"/>
              <a:ext cx="0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9"/>
            <p:cNvSpPr>
              <a:spLocks/>
            </p:cNvSpPr>
            <p:nvPr/>
          </p:nvSpPr>
          <p:spPr bwMode="auto">
            <a:xfrm>
              <a:off x="1104" y="2064"/>
              <a:ext cx="336" cy="336"/>
            </a:xfrm>
            <a:prstGeom prst="rect">
              <a:avLst/>
            </a:prstGeom>
            <a:solidFill>
              <a:srgbClr val="11992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5175963" y="5158833"/>
            <a:ext cx="2501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7677696" y="4215556"/>
            <a:ext cx="1271373" cy="9432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114405"/>
              </p:ext>
            </p:extLst>
          </p:nvPr>
        </p:nvGraphicFramePr>
        <p:xfrm>
          <a:off x="4274258" y="5799210"/>
          <a:ext cx="15573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4" name="Equation" r:id="rId19" imgW="850900" imgH="355600" progId="Equation.DSMT4">
                  <p:embed/>
                </p:oleObj>
              </mc:Choice>
              <mc:Fallback>
                <p:oleObj name="Equation" r:id="rId19" imgW="850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258" y="5799210"/>
                        <a:ext cx="15573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50066"/>
              </p:ext>
            </p:extLst>
          </p:nvPr>
        </p:nvGraphicFramePr>
        <p:xfrm>
          <a:off x="7410743" y="4193267"/>
          <a:ext cx="949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5" name="Equation" r:id="rId21" imgW="571500" imgH="279400" progId="Equation.DSMT4">
                  <p:embed/>
                </p:oleObj>
              </mc:Choice>
              <mc:Fallback>
                <p:oleObj name="Equation" r:id="rId21" imgW="57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743" y="4193267"/>
                        <a:ext cx="949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5603349" y="5239430"/>
            <a:ext cx="1977490" cy="146624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175963" y="5168098"/>
            <a:ext cx="869237" cy="109300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76792"/>
              </p:ext>
            </p:extLst>
          </p:nvPr>
        </p:nvGraphicFramePr>
        <p:xfrm>
          <a:off x="6137275" y="4659385"/>
          <a:ext cx="10255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76" name="Equation" r:id="rId22" imgW="558800" imgH="228600" progId="Equation.DSMT4">
                  <p:embed/>
                </p:oleObj>
              </mc:Choice>
              <mc:Fallback>
                <p:oleObj name="Equation" r:id="rId22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4659385"/>
                        <a:ext cx="10255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136202" grpId="0" animBg="1"/>
      <p:bldP spid="136206" grpId="0" animBg="1"/>
      <p:bldP spid="26" grpId="0"/>
      <p:bldP spid="50" grpId="0"/>
      <p:bldP spid="52" grpId="0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5" name="Text Box 21"/>
          <p:cNvSpPr txBox="1">
            <a:spLocks/>
          </p:cNvSpPr>
          <p:nvPr/>
        </p:nvSpPr>
        <p:spPr bwMode="auto">
          <a:xfrm>
            <a:off x="192881" y="328408"/>
            <a:ext cx="8358981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Why is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r-perpendicular approach </a:t>
            </a:r>
            <a:r>
              <a:rPr lang="en-US" sz="2000" dirty="0" smtClean="0">
                <a:latin typeface="Times New Roman"/>
                <a:cs typeface="Times New Roman"/>
              </a:rPr>
              <a:t>so powerful (and mostly preferred)?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9" name="Text Box 21"/>
          <p:cNvSpPr txBox="1">
            <a:spLocks/>
          </p:cNvSpPr>
          <p:nvPr/>
        </p:nvSpPr>
        <p:spPr bwMode="auto">
          <a:xfrm>
            <a:off x="626296" y="970291"/>
            <a:ext cx="8322773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Can you find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shortest distance between a point and a line</a:t>
            </a:r>
            <a:r>
              <a:rPr lang="en-US" sz="2000" dirty="0" smtClean="0">
                <a:latin typeface="Times New Roman"/>
                <a:cs typeface="Times New Roman"/>
              </a:rPr>
              <a:t>?  If so, you can find     for any situation.  Called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moment arm</a:t>
            </a:r>
            <a:r>
              <a:rPr lang="en-US" sz="2000" dirty="0" smtClean="0">
                <a:latin typeface="Times New Roman"/>
                <a:cs typeface="Times New Roman"/>
              </a:rPr>
              <a:t>, that is what     is,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shortest distance between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 about which you are taking the torque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line of the force</a:t>
            </a:r>
            <a:r>
              <a:rPr lang="en-US" sz="2000" dirty="0" smtClean="0">
                <a:latin typeface="Times New Roman"/>
                <a:cs typeface="Times New Roman"/>
              </a:rPr>
              <a:t>.  With it,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21413"/>
              </p:ext>
            </p:extLst>
          </p:nvPr>
        </p:nvGraphicFramePr>
        <p:xfrm>
          <a:off x="1168876" y="1295881"/>
          <a:ext cx="279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0" name="Equation" r:id="rId3" imgW="152400" imgH="203200" progId="Equation.DSMT4">
                  <p:embed/>
                </p:oleObj>
              </mc:Choice>
              <mc:Fallback>
                <p:oleObj name="Equation" r:id="rId3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876" y="1295881"/>
                        <a:ext cx="2794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95762"/>
              </p:ext>
            </p:extLst>
          </p:nvPr>
        </p:nvGraphicFramePr>
        <p:xfrm>
          <a:off x="2593975" y="1893888"/>
          <a:ext cx="9747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1" name="Equation" r:id="rId5" imgW="622300" imgH="279400" progId="Equation.DSMT4">
                  <p:embed/>
                </p:oleObj>
              </mc:Choice>
              <mc:Fallback>
                <p:oleObj name="Equation" r:id="rId5" imgW="62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893888"/>
                        <a:ext cx="9747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62693"/>
              </p:ext>
            </p:extLst>
          </p:nvPr>
        </p:nvGraphicFramePr>
        <p:xfrm>
          <a:off x="7006992" y="1311756"/>
          <a:ext cx="279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2" name="Equation" r:id="rId7" imgW="152400" imgH="203200" progId="Equation.DSMT4">
                  <p:embed/>
                </p:oleObj>
              </mc:Choice>
              <mc:Fallback>
                <p:oleObj name="Equation" r:id="rId7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992" y="1311756"/>
                        <a:ext cx="2794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21"/>
          <p:cNvSpPr txBox="1">
            <a:spLocks/>
          </p:cNvSpPr>
          <p:nvPr/>
        </p:nvSpPr>
        <p:spPr bwMode="auto">
          <a:xfrm>
            <a:off x="290116" y="2492554"/>
            <a:ext cx="5361384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Example: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ladder</a:t>
            </a:r>
            <a:r>
              <a:rPr lang="en-US" sz="2000" dirty="0" smtClean="0">
                <a:latin typeface="Times New Roman"/>
                <a:cs typeface="Times New Roman"/>
              </a:rPr>
              <a:t> sits against a wall.  Using the     approach, determine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generated by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wall’s normal force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about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ladder’s contact with the floor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92195"/>
              </p:ext>
            </p:extLst>
          </p:nvPr>
        </p:nvGraphicFramePr>
        <p:xfrm>
          <a:off x="5359400" y="2523117"/>
          <a:ext cx="279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3" name="Equation" r:id="rId8" imgW="152400" imgH="203200" progId="Equation.DSMT4">
                  <p:embed/>
                </p:oleObj>
              </mc:Choice>
              <mc:Fallback>
                <p:oleObj name="Equation" r:id="rId8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523117"/>
                        <a:ext cx="2794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5"/>
          <p:cNvSpPr txBox="1">
            <a:spLocks/>
          </p:cNvSpPr>
          <p:nvPr/>
        </p:nvSpPr>
        <p:spPr bwMode="auto">
          <a:xfrm>
            <a:off x="6524392" y="2660091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0000"/>
                </a:solidFill>
              </a:rPr>
              <a:t>line of the force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95933"/>
              </p:ext>
            </p:extLst>
          </p:nvPr>
        </p:nvGraphicFramePr>
        <p:xfrm>
          <a:off x="7059379" y="5789659"/>
          <a:ext cx="2270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4" name="Equation" r:id="rId9" imgW="127000" imgH="177800" progId="Equation.DSMT4">
                  <p:embed/>
                </p:oleObj>
              </mc:Choice>
              <mc:Fallback>
                <p:oleObj name="Equation" r:id="rId9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379" y="5789659"/>
                        <a:ext cx="2270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6057901" y="2995769"/>
            <a:ext cx="2929768" cy="18525"/>
          </a:xfrm>
          <a:prstGeom prst="line">
            <a:avLst/>
          </a:prstGeom>
          <a:noFill/>
          <a:ln w="9525" cmpd="sng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8260658" y="2993923"/>
            <a:ext cx="79444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17569210">
            <a:off x="5547978" y="4533302"/>
            <a:ext cx="3636098" cy="18470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6669010" y="2953183"/>
            <a:ext cx="1405550" cy="329998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669010" y="6253171"/>
            <a:ext cx="140555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7"/>
          <p:cNvSpPr>
            <a:spLocks/>
          </p:cNvSpPr>
          <p:nvPr/>
        </p:nvSpPr>
        <p:spPr bwMode="auto">
          <a:xfrm>
            <a:off x="6791232" y="5947616"/>
            <a:ext cx="305554" cy="305554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9"/>
          <p:cNvSpPr>
            <a:spLocks/>
          </p:cNvSpPr>
          <p:nvPr/>
        </p:nvSpPr>
        <p:spPr bwMode="auto">
          <a:xfrm rot="10352875">
            <a:off x="7585673" y="3014294"/>
            <a:ext cx="305554" cy="305554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37370"/>
              </p:ext>
            </p:extLst>
          </p:nvPr>
        </p:nvGraphicFramePr>
        <p:xfrm>
          <a:off x="7453641" y="3180416"/>
          <a:ext cx="2270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5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641" y="3180416"/>
                        <a:ext cx="2270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1"/>
          <p:cNvSpPr txBox="1">
            <a:spLocks/>
          </p:cNvSpPr>
          <p:nvPr/>
        </p:nvSpPr>
        <p:spPr bwMode="auto">
          <a:xfrm>
            <a:off x="626295" y="3828920"/>
            <a:ext cx="5761805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1. </a:t>
            </a:r>
            <a:r>
              <a:rPr lang="en-US" sz="2000" dirty="0" smtClean="0">
                <a:latin typeface="Times New Roman"/>
                <a:cs typeface="Times New Roman"/>
              </a:rPr>
              <a:t>Identify the position vector    for the normal force.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352879"/>
              </p:ext>
            </p:extLst>
          </p:nvPr>
        </p:nvGraphicFramePr>
        <p:xfrm>
          <a:off x="3730625" y="3867150"/>
          <a:ext cx="2095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6" name="Equation" r:id="rId13" imgW="114300" imgH="165100" progId="Equation.DSMT4">
                  <p:embed/>
                </p:oleObj>
              </mc:Choice>
              <mc:Fallback>
                <p:oleObj name="Equation" r:id="rId13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3867150"/>
                        <a:ext cx="2095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50132"/>
              </p:ext>
            </p:extLst>
          </p:nvPr>
        </p:nvGraphicFramePr>
        <p:xfrm>
          <a:off x="7639877" y="4264026"/>
          <a:ext cx="2095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7" name="Equation" r:id="rId15" imgW="114300" imgH="165100" progId="Equation.DSMT4">
                  <p:embed/>
                </p:oleObj>
              </mc:Choice>
              <mc:Fallback>
                <p:oleObj name="Equation" r:id="rId1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877" y="4264026"/>
                        <a:ext cx="2095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1"/>
          <p:cNvSpPr txBox="1">
            <a:spLocks/>
          </p:cNvSpPr>
          <p:nvPr/>
        </p:nvSpPr>
        <p:spPr bwMode="auto">
          <a:xfrm>
            <a:off x="626295" y="4206701"/>
            <a:ext cx="4529904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2. </a:t>
            </a:r>
            <a:r>
              <a:rPr lang="en-US" sz="2000" dirty="0" smtClean="0">
                <a:latin typeface="Times New Roman"/>
                <a:cs typeface="Times New Roman"/>
              </a:rPr>
              <a:t>Identify the </a:t>
            </a:r>
            <a:r>
              <a:rPr lang="en-US" sz="2000" i="1" dirty="0" smtClean="0">
                <a:latin typeface="Times New Roman"/>
                <a:cs typeface="Times New Roman"/>
              </a:rPr>
              <a:t>line of N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86384"/>
              </p:ext>
            </p:extLst>
          </p:nvPr>
        </p:nvGraphicFramePr>
        <p:xfrm>
          <a:off x="8459788" y="2663825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8" name="Equation" r:id="rId17" imgW="165100" imgH="152400" progId="Equation.DSMT4">
                  <p:embed/>
                </p:oleObj>
              </mc:Choice>
              <mc:Fallback>
                <p:oleObj name="Equation" r:id="rId17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2663825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1"/>
          <p:cNvSpPr txBox="1">
            <a:spLocks/>
          </p:cNvSpPr>
          <p:nvPr/>
        </p:nvSpPr>
        <p:spPr bwMode="auto">
          <a:xfrm>
            <a:off x="626295" y="4591096"/>
            <a:ext cx="5431605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Identify shortest distance between floor contact and line of N, then express in terms of     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21078"/>
              </p:ext>
            </p:extLst>
          </p:nvPr>
        </p:nvGraphicFramePr>
        <p:xfrm>
          <a:off x="4637088" y="4894284"/>
          <a:ext cx="3032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89" name="Equation" r:id="rId19" imgW="165100" imgH="228600" progId="Equation.DSMT4">
                  <p:embed/>
                </p:oleObj>
              </mc:Choice>
              <mc:Fallback>
                <p:oleObj name="Equation" r:id="rId19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4894284"/>
                        <a:ext cx="3032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08335"/>
              </p:ext>
            </p:extLst>
          </p:nvPr>
        </p:nvGraphicFramePr>
        <p:xfrm>
          <a:off x="6283691" y="3983831"/>
          <a:ext cx="279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90" name="Equation" r:id="rId21" imgW="152400" imgH="203200" progId="Equation.DSMT4">
                  <p:embed/>
                </p:oleObj>
              </mc:Choice>
              <mc:Fallback>
                <p:oleObj name="Equation" r:id="rId21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691" y="3983831"/>
                        <a:ext cx="2794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92543"/>
              </p:ext>
            </p:extLst>
          </p:nvPr>
        </p:nvGraphicFramePr>
        <p:xfrm>
          <a:off x="5667375" y="4232275"/>
          <a:ext cx="1001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91" name="Equation" r:id="rId22" imgW="546100" imgH="254000" progId="Equation.DSMT4">
                  <p:embed/>
                </p:oleObj>
              </mc:Choice>
              <mc:Fallback>
                <p:oleObj name="Equation" r:id="rId22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232275"/>
                        <a:ext cx="1001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/>
          </p:cNvSpPr>
          <p:nvPr/>
        </p:nvSpPr>
        <p:spPr bwMode="auto">
          <a:xfrm>
            <a:off x="626296" y="5242635"/>
            <a:ext cx="5431605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4. </a:t>
            </a:r>
            <a:r>
              <a:rPr lang="en-US" sz="2000" dirty="0" smtClean="0">
                <a:latin typeface="Times New Roman"/>
                <a:cs typeface="Times New Roman"/>
              </a:rPr>
              <a:t>Determine the torque with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83140"/>
              </p:ext>
            </p:extLst>
          </p:nvPr>
        </p:nvGraphicFramePr>
        <p:xfrm>
          <a:off x="3717925" y="5267325"/>
          <a:ext cx="9747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92" name="Equation" r:id="rId24" imgW="622300" imgH="279400" progId="Equation.DSMT4">
                  <p:embed/>
                </p:oleObj>
              </mc:Choice>
              <mc:Fallback>
                <p:oleObj name="Equation" r:id="rId24" imgW="62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5267325"/>
                        <a:ext cx="9747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5"/>
          <p:cNvSpPr txBox="1">
            <a:spLocks/>
          </p:cNvSpPr>
          <p:nvPr/>
        </p:nvSpPr>
        <p:spPr bwMode="auto">
          <a:xfrm>
            <a:off x="6334492" y="6273632"/>
            <a:ext cx="5961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FF0000"/>
                </a:solidFill>
              </a:rPr>
              <a:t>floor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H="1" flipV="1">
            <a:off x="6669010" y="3014293"/>
            <a:ext cx="78" cy="3238875"/>
          </a:xfrm>
          <a:prstGeom prst="line">
            <a:avLst/>
          </a:prstGeom>
          <a:noFill/>
          <a:ln w="9525" cmpd="sng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5"/>
          <p:cNvSpPr txBox="1">
            <a:spLocks/>
          </p:cNvSpPr>
          <p:nvPr/>
        </p:nvSpPr>
        <p:spPr bwMode="auto">
          <a:xfrm>
            <a:off x="6283691" y="3496329"/>
            <a:ext cx="855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FF0000"/>
                </a:solidFill>
              </a:rPr>
              <a:t>shortest </a:t>
            </a:r>
          </a:p>
          <a:p>
            <a:pPr algn="l" eaLnBrk="1" hangingPunct="1"/>
            <a:r>
              <a:rPr lang="en-US" sz="1400" dirty="0" smtClean="0">
                <a:solidFill>
                  <a:srgbClr val="FF0000"/>
                </a:solidFill>
              </a:rPr>
              <a:t>distance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8" grpId="1"/>
      <p:bldP spid="15" grpId="0" animBg="1"/>
      <p:bldP spid="16" grpId="0" animBg="1"/>
      <p:bldP spid="21" grpId="0" animBg="1"/>
      <p:bldP spid="23" grpId="0" animBg="1"/>
      <p:bldP spid="24" grpId="0" animBg="1"/>
      <p:bldP spid="26" grpId="0" animBg="1"/>
      <p:bldP spid="29" grpId="0"/>
      <p:bldP spid="32" grpId="0"/>
      <p:bldP spid="34" grpId="0"/>
      <p:bldP spid="38" grpId="0"/>
      <p:bldP spid="40" grpId="0"/>
      <p:bldP spid="4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050"/>
          <p:cNvGrpSpPr>
            <a:grpSpLocks/>
          </p:cNvGrpSpPr>
          <p:nvPr/>
        </p:nvGrpSpPr>
        <p:grpSpPr bwMode="auto">
          <a:xfrm>
            <a:off x="7816834" y="800100"/>
            <a:ext cx="533400" cy="863600"/>
            <a:chOff x="3152" y="1616"/>
            <a:chExt cx="336" cy="544"/>
          </a:xfrm>
        </p:grpSpPr>
        <p:sp>
          <p:nvSpPr>
            <p:cNvPr id="31" name="Oval 2051"/>
            <p:cNvSpPr>
              <a:spLocks noChangeArrowheads="1"/>
            </p:cNvSpPr>
            <p:nvPr/>
          </p:nvSpPr>
          <p:spPr bwMode="auto">
            <a:xfrm>
              <a:off x="3176" y="1616"/>
              <a:ext cx="120" cy="12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2052"/>
            <p:cNvSpPr>
              <a:spLocks noChangeArrowheads="1"/>
            </p:cNvSpPr>
            <p:nvPr/>
          </p:nvSpPr>
          <p:spPr bwMode="auto">
            <a:xfrm rot="5301806">
              <a:off x="3312" y="1640"/>
              <a:ext cx="32" cy="72"/>
            </a:xfrm>
            <a:prstGeom prst="triangle">
              <a:avLst>
                <a:gd name="adj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2053"/>
            <p:cNvSpPr>
              <a:spLocks noChangeArrowheads="1"/>
            </p:cNvSpPr>
            <p:nvPr/>
          </p:nvSpPr>
          <p:spPr bwMode="auto">
            <a:xfrm>
              <a:off x="3152" y="1752"/>
              <a:ext cx="168" cy="2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54"/>
            <p:cNvSpPr>
              <a:spLocks noChangeShapeType="1"/>
            </p:cNvSpPr>
            <p:nvPr/>
          </p:nvSpPr>
          <p:spPr bwMode="auto">
            <a:xfrm>
              <a:off x="3224" y="1976"/>
              <a:ext cx="0" cy="1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55"/>
            <p:cNvSpPr>
              <a:spLocks noChangeShapeType="1"/>
            </p:cNvSpPr>
            <p:nvPr/>
          </p:nvSpPr>
          <p:spPr bwMode="auto">
            <a:xfrm>
              <a:off x="3264" y="1792"/>
              <a:ext cx="10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56"/>
            <p:cNvSpPr>
              <a:spLocks noChangeShapeType="1"/>
            </p:cNvSpPr>
            <p:nvPr/>
          </p:nvSpPr>
          <p:spPr bwMode="auto">
            <a:xfrm rot="10800000" flipH="1">
              <a:off x="3360" y="1800"/>
              <a:ext cx="12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2057"/>
            <p:cNvSpPr>
              <a:spLocks noChangeArrowheads="1"/>
            </p:cNvSpPr>
            <p:nvPr/>
          </p:nvSpPr>
          <p:spPr bwMode="auto">
            <a:xfrm>
              <a:off x="3216" y="2128"/>
              <a:ext cx="176" cy="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58"/>
            <p:cNvSpPr>
              <a:spLocks noChangeShapeType="1"/>
            </p:cNvSpPr>
            <p:nvPr/>
          </p:nvSpPr>
          <p:spPr bwMode="auto">
            <a:xfrm>
              <a:off x="3152" y="1880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5" name="Text Box 21"/>
          <p:cNvSpPr txBox="1">
            <a:spLocks/>
          </p:cNvSpPr>
          <p:nvPr/>
        </p:nvSpPr>
        <p:spPr bwMode="auto">
          <a:xfrm>
            <a:off x="167481" y="176008"/>
            <a:ext cx="7364633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standard rigid body problem: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erive expressions for all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forces acting at the floor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wall</a:t>
            </a:r>
            <a:r>
              <a:rPr lang="en-US" sz="2000" dirty="0" smtClean="0">
                <a:latin typeface="Times New Roman"/>
                <a:cs typeface="Times New Roman"/>
              </a:rPr>
              <a:t> of an upright,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stationary ladder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of length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2000" dirty="0" smtClean="0">
                <a:latin typeface="Times New Roman"/>
                <a:cs typeface="Times New Roman"/>
              </a:rPr>
              <a:t>and mass      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against a frictionless wall </a:t>
            </a:r>
            <a:r>
              <a:rPr lang="en-US" sz="2000" dirty="0" smtClean="0">
                <a:latin typeface="Times New Roman"/>
                <a:cs typeface="Times New Roman"/>
              </a:rPr>
              <a:t>(that is, a wall that provides no vertical force component) if a man of mass  stands a distance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3L/4</a:t>
            </a:r>
            <a:r>
              <a:rPr lang="en-US" sz="2000" dirty="0" smtClean="0">
                <a:latin typeface="Times New Roman"/>
                <a:cs typeface="Times New Roman"/>
              </a:rPr>
              <a:t> from the floor.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9558"/>
              </p:ext>
            </p:extLst>
          </p:nvPr>
        </p:nvGraphicFramePr>
        <p:xfrm>
          <a:off x="7532115" y="3765360"/>
          <a:ext cx="2270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115" y="3765360"/>
                        <a:ext cx="2270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 rot="17569210">
            <a:off x="5931815" y="2426498"/>
            <a:ext cx="3636098" cy="18470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581436" y="4228872"/>
            <a:ext cx="196586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7"/>
          <p:cNvSpPr>
            <a:spLocks/>
          </p:cNvSpPr>
          <p:nvPr/>
        </p:nvSpPr>
        <p:spPr bwMode="auto">
          <a:xfrm>
            <a:off x="7263968" y="3923317"/>
            <a:ext cx="305554" cy="305554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V="1">
            <a:off x="8547296" y="299347"/>
            <a:ext cx="0" cy="3933919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 rot="17569210">
            <a:off x="-303885" y="3830965"/>
            <a:ext cx="3636098" cy="18470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21"/>
          <p:cNvSpPr txBox="1">
            <a:spLocks/>
          </p:cNvSpPr>
          <p:nvPr/>
        </p:nvSpPr>
        <p:spPr bwMode="auto">
          <a:xfrm>
            <a:off x="167482" y="1910970"/>
            <a:ext cx="1050271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err="1" smtClean="0">
                <a:latin typeface="Times New Roman"/>
                <a:cs typeface="Times New Roman"/>
              </a:rPr>
              <a:t>f.b.d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07333"/>
              </p:ext>
            </p:extLst>
          </p:nvPr>
        </p:nvGraphicFramePr>
        <p:xfrm>
          <a:off x="3759200" y="2574925"/>
          <a:ext cx="19319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6" imgW="1079500" imgH="609600" progId="Equation.DSMT4">
                  <p:embed/>
                </p:oleObj>
              </mc:Choice>
              <mc:Fallback>
                <p:oleObj name="Equation" r:id="rId6" imgW="10795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9200" y="2574925"/>
                        <a:ext cx="1931988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7"/>
          <p:cNvSpPr>
            <a:spLocks noChangeShapeType="1"/>
          </p:cNvSpPr>
          <p:nvPr/>
        </p:nvSpPr>
        <p:spPr bwMode="auto">
          <a:xfrm flipH="1">
            <a:off x="2359921" y="2301846"/>
            <a:ext cx="79444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75497"/>
              </p:ext>
            </p:extLst>
          </p:nvPr>
        </p:nvGraphicFramePr>
        <p:xfrm>
          <a:off x="2559051" y="1971748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1" y="1971748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1643063" y="3601819"/>
            <a:ext cx="0" cy="88585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504826" y="5663425"/>
            <a:ext cx="9048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906463" y="5663425"/>
            <a:ext cx="0" cy="74472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88972"/>
              </p:ext>
            </p:extLst>
          </p:nvPr>
        </p:nvGraphicFramePr>
        <p:xfrm>
          <a:off x="1685925" y="4052888"/>
          <a:ext cx="568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10" imgW="317500" imgH="203200" progId="Equation.DSMT4">
                  <p:embed/>
                </p:oleObj>
              </mc:Choice>
              <mc:Fallback>
                <p:oleObj name="Equation" r:id="rId1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052888"/>
                        <a:ext cx="568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26174"/>
              </p:ext>
            </p:extLst>
          </p:nvPr>
        </p:nvGraphicFramePr>
        <p:xfrm>
          <a:off x="1262063" y="5711825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12" imgW="165100" imgH="152400" progId="Equation.DSMT4">
                  <p:embed/>
                </p:oleObj>
              </mc:Choice>
              <mc:Fallback>
                <p:oleObj name="Equation" r:id="rId12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5711825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144172"/>
              </p:ext>
            </p:extLst>
          </p:nvPr>
        </p:nvGraphicFramePr>
        <p:xfrm>
          <a:off x="977900" y="6138863"/>
          <a:ext cx="2730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4" imgW="152400" imgH="152400" progId="Equation.DSMT4">
                  <p:embed/>
                </p:oleObj>
              </mc:Choice>
              <mc:Fallback>
                <p:oleObj name="Equation" r:id="rId14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6138863"/>
                        <a:ext cx="2730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1"/>
          <p:cNvSpPr txBox="1">
            <a:spLocks/>
          </p:cNvSpPr>
          <p:nvPr/>
        </p:nvSpPr>
        <p:spPr bwMode="auto">
          <a:xfrm>
            <a:off x="1557338" y="6089603"/>
            <a:ext cx="512878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800" dirty="0" smtClean="0">
                <a:solidFill>
                  <a:srgbClr val="FF0000"/>
                </a:solidFill>
                <a:latin typeface="Apple Chancery"/>
                <a:cs typeface="Apple Chancery"/>
              </a:rPr>
              <a:t>Yes, </a:t>
            </a: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friction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 </a:t>
            </a:r>
            <a:r>
              <a:rPr lang="en-US" sz="1800" dirty="0" smtClean="0">
                <a:latin typeface="Times New Roman"/>
                <a:cs typeface="Times New Roman"/>
              </a:rPr>
              <a:t>is a </a:t>
            </a: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normal</a:t>
            </a:r>
            <a:r>
              <a:rPr lang="en-US" sz="1800" dirty="0" smtClean="0">
                <a:latin typeface="Times New Roman"/>
                <a:cs typeface="Times New Roman"/>
              </a:rPr>
              <a:t>, but conventionally, this is the way they are denoted.</a:t>
            </a:r>
            <a:endParaRPr lang="en-US" sz="1800" dirty="0">
              <a:latin typeface="Times New Roman"/>
              <a:cs typeface="Times New Roman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78470"/>
              </p:ext>
            </p:extLst>
          </p:nvPr>
        </p:nvGraphicFramePr>
        <p:xfrm>
          <a:off x="3395663" y="3906838"/>
          <a:ext cx="2951162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16" imgW="1651000" imgH="635000" progId="Equation.DSMT4">
                  <p:embed/>
                </p:oleObj>
              </mc:Choice>
              <mc:Fallback>
                <p:oleObj name="Equation" r:id="rId16" imgW="16510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95663" y="3906838"/>
                        <a:ext cx="2951162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1"/>
          <p:cNvSpPr txBox="1">
            <a:spLocks/>
          </p:cNvSpPr>
          <p:nvPr/>
        </p:nvSpPr>
        <p:spPr bwMode="auto">
          <a:xfrm>
            <a:off x="2725737" y="5256060"/>
            <a:ext cx="6312897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Need one more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equation. 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 to get it?  </a:t>
            </a:r>
            <a:r>
              <a:rPr lang="en-US" sz="2000" dirty="0" smtClean="0">
                <a:latin typeface="Times New Roman"/>
                <a:cs typeface="Times New Roman"/>
              </a:rPr>
              <a:t>By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summing torques about ANY point </a:t>
            </a:r>
            <a:r>
              <a:rPr lang="en-US" sz="2000" dirty="0" smtClean="0">
                <a:latin typeface="Times New Roman"/>
                <a:cs typeface="Times New Roman"/>
              </a:rPr>
              <a:t>and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putting the sum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 to zero!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232400" y="3035300"/>
            <a:ext cx="317500" cy="3175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76996"/>
              </p:ext>
            </p:extLst>
          </p:nvPr>
        </p:nvGraphicFramePr>
        <p:xfrm>
          <a:off x="5537200" y="2876550"/>
          <a:ext cx="159306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18" imgW="127000" imgH="152400" progId="Equation.DSMT4">
                  <p:embed/>
                </p:oleObj>
              </mc:Choice>
              <mc:Fallback>
                <p:oleObj name="Equation" r:id="rId18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876550"/>
                        <a:ext cx="159306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5905500" y="4360863"/>
            <a:ext cx="317500" cy="3175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95505"/>
              </p:ext>
            </p:extLst>
          </p:nvPr>
        </p:nvGraphicFramePr>
        <p:xfrm>
          <a:off x="6210300" y="4202113"/>
          <a:ext cx="159306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20" imgW="127000" imgH="152400" progId="Equation.DSMT4">
                  <p:embed/>
                </p:oleObj>
              </mc:Choice>
              <mc:Fallback>
                <p:oleObj name="Equation" r:id="rId2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4202113"/>
                        <a:ext cx="159306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1931989" y="2964058"/>
            <a:ext cx="0" cy="88585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01489"/>
              </p:ext>
            </p:extLst>
          </p:nvPr>
        </p:nvGraphicFramePr>
        <p:xfrm>
          <a:off x="1963738" y="3414713"/>
          <a:ext cx="590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21" imgW="330200" imgH="203200" progId="Equation.DSMT4">
                  <p:embed/>
                </p:oleObj>
              </mc:Choice>
              <mc:Fallback>
                <p:oleObj name="Equation" r:id="rId21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414713"/>
                        <a:ext cx="5905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37487"/>
              </p:ext>
            </p:extLst>
          </p:nvPr>
        </p:nvGraphicFramePr>
        <p:xfrm>
          <a:off x="3105150" y="947772"/>
          <a:ext cx="4095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23" imgW="228600" imgH="203200" progId="Equation.DSMT4">
                  <p:embed/>
                </p:oleObj>
              </mc:Choice>
              <mc:Fallback>
                <p:oleObj name="Equation" r:id="rId23" imgW="228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947772"/>
                        <a:ext cx="4095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78153"/>
              </p:ext>
            </p:extLst>
          </p:nvPr>
        </p:nvGraphicFramePr>
        <p:xfrm>
          <a:off x="6842125" y="1250950"/>
          <a:ext cx="4540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25" imgW="254000" imgH="203200" progId="Equation.DSMT4">
                  <p:embed/>
                </p:oleObj>
              </mc:Choice>
              <mc:Fallback>
                <p:oleObj name="Equation" r:id="rId25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1250950"/>
                        <a:ext cx="4540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7239000" y="3975100"/>
            <a:ext cx="228600" cy="254000"/>
          </a:xfrm>
          <a:custGeom>
            <a:avLst/>
            <a:gdLst>
              <a:gd name="connsiteX0" fmla="*/ 0 w 228600"/>
              <a:gd name="connsiteY0" fmla="*/ 0 h 254000"/>
              <a:gd name="connsiteX1" fmla="*/ 165100 w 228600"/>
              <a:gd name="connsiteY1" fmla="*/ 114300 h 254000"/>
              <a:gd name="connsiteX2" fmla="*/ 228600 w 228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254000">
                <a:moveTo>
                  <a:pt x="0" y="0"/>
                </a:moveTo>
                <a:cubicBezTo>
                  <a:pt x="63500" y="35983"/>
                  <a:pt x="127000" y="71967"/>
                  <a:pt x="165100" y="114300"/>
                </a:cubicBezTo>
                <a:cubicBezTo>
                  <a:pt x="203200" y="156633"/>
                  <a:pt x="228600" y="254000"/>
                  <a:pt x="228600" y="254000"/>
                </a:cubicBezTo>
              </a:path>
            </a:pathLst>
          </a:cu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6" grpId="0" animBg="1"/>
      <p:bldP spid="48" grpId="0" animBg="1"/>
      <p:bldP spid="49" grpId="0" animBg="1"/>
      <p:bldP spid="50" grpId="0" animBg="1"/>
      <p:bldP spid="54" grpId="0"/>
      <p:bldP spid="56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5" name="Text Box 21"/>
          <p:cNvSpPr txBox="1">
            <a:spLocks/>
          </p:cNvSpPr>
          <p:nvPr/>
        </p:nvSpPr>
        <p:spPr bwMode="auto">
          <a:xfrm>
            <a:off x="167481" y="303008"/>
            <a:ext cx="7675345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To get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 third equation, you could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the torques ABOUT ANY POINT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put that sum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 to zero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(nothing is angularly accelerating).  </a:t>
            </a:r>
            <a:r>
              <a:rPr lang="en-US" sz="2000" dirty="0" smtClean="0">
                <a:latin typeface="Times New Roman"/>
                <a:cs typeface="Times New Roman"/>
              </a:rPr>
              <a:t>To start with, we’ll sum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about the ladder’s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center of mass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72854" y="281625"/>
            <a:ext cx="1575408" cy="2706434"/>
            <a:chOff x="6695375" y="408625"/>
            <a:chExt cx="2024287" cy="3477575"/>
          </a:xfrm>
        </p:grpSpPr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017145"/>
                </p:ext>
              </p:extLst>
            </p:nvPr>
          </p:nvGraphicFramePr>
          <p:xfrm>
            <a:off x="8299451" y="408625"/>
            <a:ext cx="2952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776" name="Equation" r:id="rId3" imgW="165100" imgH="152400" progId="Equation.DSMT4">
                    <p:embed/>
                  </p:oleObj>
                </mc:Choice>
                <mc:Fallback>
                  <p:oleObj name="Equation" r:id="rId3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9451" y="408625"/>
                          <a:ext cx="29527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 rot="17569210">
              <a:off x="6077508" y="1917190"/>
              <a:ext cx="2778034" cy="141116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>
              <a:off x="8112696" y="748920"/>
              <a:ext cx="6069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H="1">
              <a:off x="7488806" y="1945319"/>
              <a:ext cx="0" cy="6768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6695375" y="3317217"/>
              <a:ext cx="691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H="1" flipV="1">
              <a:off x="7002232" y="3317217"/>
              <a:ext cx="0" cy="5689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368882"/>
                </p:ext>
              </p:extLst>
            </p:nvPr>
          </p:nvGraphicFramePr>
          <p:xfrm>
            <a:off x="7539215" y="2211011"/>
            <a:ext cx="567071" cy="361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777" name="Equation" r:id="rId5" imgW="317500" imgH="203200" progId="Equation.DSMT4">
                    <p:embed/>
                  </p:oleObj>
                </mc:Choice>
                <mc:Fallback>
                  <p:oleObj name="Equation" r:id="rId5" imgW="317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9215" y="2211011"/>
                          <a:ext cx="567071" cy="361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695067"/>
                </p:ext>
              </p:extLst>
            </p:nvPr>
          </p:nvGraphicFramePr>
          <p:xfrm>
            <a:off x="7239075" y="3375025"/>
            <a:ext cx="2952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778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75" y="3375025"/>
                          <a:ext cx="29527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305006"/>
                </p:ext>
              </p:extLst>
            </p:nvPr>
          </p:nvGraphicFramePr>
          <p:xfrm>
            <a:off x="6695375" y="3614738"/>
            <a:ext cx="2730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779" name="Equation" r:id="rId9" imgW="152400" imgH="152400" progId="Equation.DSMT4">
                    <p:embed/>
                  </p:oleObj>
                </mc:Choice>
                <mc:Fallback>
                  <p:oleObj name="Equation" r:id="rId9" imgW="1524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5375" y="3614738"/>
                          <a:ext cx="2730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H="1">
              <a:off x="7772341" y="1321933"/>
              <a:ext cx="0" cy="6768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951618"/>
                </p:ext>
              </p:extLst>
            </p:nvPr>
          </p:nvGraphicFramePr>
          <p:xfrm>
            <a:off x="7812551" y="1586825"/>
            <a:ext cx="589510" cy="361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780" name="Equation" r:id="rId11" imgW="330200" imgH="203200" progId="Equation.DSMT4">
                    <p:embed/>
                  </p:oleObj>
                </mc:Choice>
                <mc:Fallback>
                  <p:oleObj name="Equation" r:id="rId11" imgW="330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551" y="1586825"/>
                          <a:ext cx="589510" cy="361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20389"/>
              </p:ext>
            </p:extLst>
          </p:nvPr>
        </p:nvGraphicFramePr>
        <p:xfrm>
          <a:off x="168275" y="1690029"/>
          <a:ext cx="6842125" cy="129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1" name="Equation" r:id="rId13" imgW="4648200" imgH="876300" progId="Equation.DSMT4">
                  <p:embed/>
                </p:oleObj>
              </mc:Choice>
              <mc:Fallback>
                <p:oleObj name="Equation" r:id="rId13" imgW="46482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8275" y="1690029"/>
                        <a:ext cx="6842125" cy="1296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1"/>
          <p:cNvSpPr txBox="1">
            <a:spLocks/>
          </p:cNvSpPr>
          <p:nvPr/>
        </p:nvSpPr>
        <p:spPr bwMode="auto">
          <a:xfrm>
            <a:off x="319882" y="3659188"/>
            <a:ext cx="5598318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Justification for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normal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using definition approach: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70132"/>
              </p:ext>
            </p:extLst>
          </p:nvPr>
        </p:nvGraphicFramePr>
        <p:xfrm>
          <a:off x="1765300" y="4376738"/>
          <a:ext cx="30670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2" name="Equation" r:id="rId15" imgW="1714500" imgH="571500" progId="Equation.DSMT4">
                  <p:embed/>
                </p:oleObj>
              </mc:Choice>
              <mc:Fallback>
                <p:oleObj name="Equation" r:id="rId15" imgW="1714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65300" y="4376738"/>
                        <a:ext cx="30670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90623"/>
              </p:ext>
            </p:extLst>
          </p:nvPr>
        </p:nvGraphicFramePr>
        <p:xfrm>
          <a:off x="8072000" y="3659188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3" name="Equation" r:id="rId17" imgW="165100" imgH="152400" progId="Equation.DSMT4">
                  <p:embed/>
                </p:oleObj>
              </mc:Choice>
              <mc:Fallback>
                <p:oleObj name="Equation" r:id="rId17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000" y="3659188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 rot="17569210">
            <a:off x="5850057" y="5167753"/>
            <a:ext cx="2778034" cy="1411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885245" y="3999483"/>
            <a:ext cx="60696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74932"/>
              </p:ext>
            </p:extLst>
          </p:nvPr>
        </p:nvGraphicFramePr>
        <p:xfrm>
          <a:off x="7663713" y="4470400"/>
          <a:ext cx="931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4" name="Equation" r:id="rId18" imgW="520700" imgH="292100" progId="Equation.DSMT4">
                  <p:embed/>
                </p:oleObj>
              </mc:Choice>
              <mc:Fallback>
                <p:oleObj name="Equation" r:id="rId18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713" y="4470400"/>
                        <a:ext cx="931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7534350" y="3295408"/>
            <a:ext cx="517636" cy="1251192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6841212" y="4008764"/>
            <a:ext cx="845512" cy="12943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454430" y="3779712"/>
            <a:ext cx="381470" cy="220788"/>
          </a:xfrm>
          <a:custGeom>
            <a:avLst/>
            <a:gdLst>
              <a:gd name="connsiteX0" fmla="*/ 381470 w 381470"/>
              <a:gd name="connsiteY0" fmla="*/ 4888 h 220788"/>
              <a:gd name="connsiteX1" fmla="*/ 229070 w 381470"/>
              <a:gd name="connsiteY1" fmla="*/ 4888 h 220788"/>
              <a:gd name="connsiteX2" fmla="*/ 102070 w 381470"/>
              <a:gd name="connsiteY2" fmla="*/ 55688 h 220788"/>
              <a:gd name="connsiteX3" fmla="*/ 13170 w 381470"/>
              <a:gd name="connsiteY3" fmla="*/ 182688 h 220788"/>
              <a:gd name="connsiteX4" fmla="*/ 470 w 381470"/>
              <a:gd name="connsiteY4" fmla="*/ 220788 h 22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70" h="220788">
                <a:moveTo>
                  <a:pt x="381470" y="4888"/>
                </a:moveTo>
                <a:cubicBezTo>
                  <a:pt x="328553" y="654"/>
                  <a:pt x="275637" y="-3579"/>
                  <a:pt x="229070" y="4888"/>
                </a:cubicBezTo>
                <a:cubicBezTo>
                  <a:pt x="182503" y="13355"/>
                  <a:pt x="138053" y="26055"/>
                  <a:pt x="102070" y="55688"/>
                </a:cubicBezTo>
                <a:cubicBezTo>
                  <a:pt x="66087" y="85321"/>
                  <a:pt x="30103" y="155171"/>
                  <a:pt x="13170" y="182688"/>
                </a:cubicBezTo>
                <a:cubicBezTo>
                  <a:pt x="-3763" y="210205"/>
                  <a:pt x="470" y="220788"/>
                  <a:pt x="470" y="220788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27063"/>
              </p:ext>
            </p:extLst>
          </p:nvPr>
        </p:nvGraphicFramePr>
        <p:xfrm>
          <a:off x="6611938" y="3408363"/>
          <a:ext cx="1225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5" name="Equation" r:id="rId20" imgW="685800" imgH="228600" progId="Equation.DSMT4">
                  <p:embed/>
                </p:oleObj>
              </mc:Choice>
              <mc:Fallback>
                <p:oleObj name="Equation" r:id="rId20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3408363"/>
                        <a:ext cx="12255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778814" y="6553200"/>
            <a:ext cx="1018375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58000" y="6324600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08042"/>
              </p:ext>
            </p:extLst>
          </p:nvPr>
        </p:nvGraphicFramePr>
        <p:xfrm>
          <a:off x="7007225" y="6165850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6" name="Equation" r:id="rId22" imgW="127000" imgH="177800" progId="Equation.DSMT4">
                  <p:embed/>
                </p:oleObj>
              </mc:Choice>
              <mc:Fallback>
                <p:oleObj name="Equation" r:id="rId2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6165850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 flipH="1" flipV="1">
            <a:off x="7491190" y="4033991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40100"/>
              </p:ext>
            </p:extLst>
          </p:nvPr>
        </p:nvGraphicFramePr>
        <p:xfrm>
          <a:off x="7288936" y="4062566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7" name="Equation" r:id="rId24" imgW="127000" imgH="177800" progId="Equation.DSMT4">
                  <p:embed/>
                </p:oleObj>
              </mc:Choice>
              <mc:Fallback>
                <p:oleObj name="Equation" r:id="rId2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936" y="4062566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1"/>
          <p:cNvSpPr txBox="1">
            <a:spLocks/>
          </p:cNvSpPr>
          <p:nvPr/>
        </p:nvSpPr>
        <p:spPr bwMode="auto">
          <a:xfrm>
            <a:off x="554263" y="5508671"/>
            <a:ext cx="5363937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motivates the ladder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 accelerate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c. of m.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counterclockwise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(as prescribed by the right-hand rule).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3" name="Text Box 15"/>
          <p:cNvSpPr txBox="1">
            <a:spLocks/>
          </p:cNvSpPr>
          <p:nvPr/>
        </p:nvSpPr>
        <p:spPr bwMode="auto">
          <a:xfrm>
            <a:off x="8023722" y="3226952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0000"/>
                </a:solidFill>
              </a:rPr>
              <a:t>line </a:t>
            </a:r>
            <a:r>
              <a:rPr lang="en-US" sz="1400" dirty="0" smtClean="0">
                <a:solidFill>
                  <a:srgbClr val="FF0000"/>
                </a:solidFill>
              </a:rPr>
              <a:t>of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 Box 15"/>
          <p:cNvSpPr txBox="1">
            <a:spLocks/>
          </p:cNvSpPr>
          <p:nvPr/>
        </p:nvSpPr>
        <p:spPr bwMode="auto">
          <a:xfrm>
            <a:off x="6413218" y="3713930"/>
            <a:ext cx="850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0000"/>
                </a:solidFill>
              </a:rPr>
              <a:t>line of </a:t>
            </a:r>
            <a:r>
              <a:rPr lang="en-US" sz="1400" dirty="0" smtClean="0">
                <a:solidFill>
                  <a:srgbClr val="FF0000"/>
                </a:solidFill>
              </a:rPr>
              <a:t>N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4036"/>
              </p:ext>
            </p:extLst>
          </p:nvPr>
        </p:nvGraphicFramePr>
        <p:xfrm>
          <a:off x="8592400" y="3276058"/>
          <a:ext cx="143164" cy="20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88" name="Equation" r:id="rId25" imgW="114300" imgH="165100" progId="Equation.DSMT4">
                  <p:embed/>
                </p:oleObj>
              </mc:Choice>
              <mc:Fallback>
                <p:oleObj name="Equation" r:id="rId2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400" y="3276058"/>
                        <a:ext cx="143164" cy="206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7234238" y="3968749"/>
            <a:ext cx="538161" cy="1280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3" grpId="0" animBg="1"/>
      <p:bldP spid="24" grpId="0" animBg="1"/>
      <p:bldP spid="4" grpId="0" animBg="1"/>
      <p:bldP spid="28" grpId="0" animBg="1"/>
      <p:bldP spid="5" grpId="0" animBg="1"/>
      <p:bldP spid="31" grpId="0" animBg="1"/>
      <p:bldP spid="34" grpId="0"/>
      <p:bldP spid="33" grpId="0"/>
      <p:bldP spid="3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02595"/>
              </p:ext>
            </p:extLst>
          </p:nvPr>
        </p:nvGraphicFramePr>
        <p:xfrm>
          <a:off x="6780413" y="3393448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4" name="Equation" r:id="rId3" imgW="127000" imgH="177800" progId="Equation.DSMT4">
                  <p:embed/>
                </p:oleObj>
              </mc:Choice>
              <mc:Fallback>
                <p:oleObj name="Equation" r:id="rId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413" y="3393448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7588085" y="6403096"/>
            <a:ext cx="1063068" cy="7229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7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Text Box 21"/>
          <p:cNvSpPr txBox="1">
            <a:spLocks/>
          </p:cNvSpPr>
          <p:nvPr/>
        </p:nvSpPr>
        <p:spPr bwMode="auto">
          <a:xfrm>
            <a:off x="319881" y="408625"/>
            <a:ext cx="6458743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Justification for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vertical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using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F-perpendicular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approach: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82277"/>
              </p:ext>
            </p:extLst>
          </p:nvPr>
        </p:nvGraphicFramePr>
        <p:xfrm>
          <a:off x="1919288" y="1204034"/>
          <a:ext cx="22256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5" name="Equation" r:id="rId5" imgW="1244600" imgH="520700" progId="Equation.DSMT4">
                  <p:embed/>
                </p:oleObj>
              </mc:Choice>
              <mc:Fallback>
                <p:oleObj name="Equation" r:id="rId5" imgW="12446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9288" y="1204034"/>
                        <a:ext cx="22256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20106"/>
              </p:ext>
            </p:extLst>
          </p:nvPr>
        </p:nvGraphicFramePr>
        <p:xfrm>
          <a:off x="7127306" y="3198100"/>
          <a:ext cx="2730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6" name="Equation" r:id="rId7" imgW="152400" imgH="152400" progId="Equation.DSMT4">
                  <p:embed/>
                </p:oleObj>
              </mc:Choice>
              <mc:Fallback>
                <p:oleObj name="Equation" r:id="rId7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06" y="3198100"/>
                        <a:ext cx="27305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 rot="17569210">
            <a:off x="6148342" y="1471426"/>
            <a:ext cx="2778034" cy="1411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 flipV="1">
            <a:off x="7034797" y="2894833"/>
            <a:ext cx="0" cy="9532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02812"/>
              </p:ext>
            </p:extLst>
          </p:nvPr>
        </p:nvGraphicFramePr>
        <p:xfrm>
          <a:off x="7535480" y="1777373"/>
          <a:ext cx="931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7" name="Equation" r:id="rId9" imgW="520700" imgH="292100" progId="Equation.DSMT4">
                  <p:embed/>
                </p:oleObj>
              </mc:Choice>
              <mc:Fallback>
                <p:oleObj name="Equation" r:id="rId9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480" y="1777373"/>
                        <a:ext cx="931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524625" y="2179386"/>
            <a:ext cx="739894" cy="1757613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369051" y="2856873"/>
            <a:ext cx="1726424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156285" y="2628273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51640"/>
              </p:ext>
            </p:extLst>
          </p:nvPr>
        </p:nvGraphicFramePr>
        <p:xfrm>
          <a:off x="7305510" y="2469523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8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510" y="2469523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7"/>
          <p:cNvSpPr>
            <a:spLocks noChangeShapeType="1"/>
          </p:cNvSpPr>
          <p:nvPr/>
        </p:nvSpPr>
        <p:spPr bwMode="auto">
          <a:xfrm rot="16200000" flipH="1">
            <a:off x="6741607" y="3569782"/>
            <a:ext cx="162720" cy="374867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0951"/>
              </p:ext>
            </p:extLst>
          </p:nvPr>
        </p:nvGraphicFramePr>
        <p:xfrm>
          <a:off x="6626225" y="3833813"/>
          <a:ext cx="13636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09" name="Equation" r:id="rId12" imgW="762000" imgH="203200" progId="Equation.DSMT4">
                  <p:embed/>
                </p:oleObj>
              </mc:Choice>
              <mc:Fallback>
                <p:oleObj name="Equation" r:id="rId12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3833813"/>
                        <a:ext cx="13636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 flipH="1" flipV="1">
            <a:off x="6727660" y="2856873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69008"/>
              </p:ext>
            </p:extLst>
          </p:nvPr>
        </p:nvGraphicFramePr>
        <p:xfrm>
          <a:off x="6553400" y="2856873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0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400" y="2856873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 rot="5400000" flipH="1" flipV="1">
            <a:off x="6857407" y="3567905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21"/>
          <p:cNvSpPr txBox="1">
            <a:spLocks/>
          </p:cNvSpPr>
          <p:nvPr/>
        </p:nvSpPr>
        <p:spPr bwMode="auto">
          <a:xfrm>
            <a:off x="820963" y="2219741"/>
            <a:ext cx="5363937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V motivates the ladder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 accelerate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c. of m.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clockwise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(as prescribed by the right-hand rule).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1" name="Text Box 21"/>
          <p:cNvSpPr txBox="1">
            <a:spLocks/>
          </p:cNvSpPr>
          <p:nvPr/>
        </p:nvSpPr>
        <p:spPr bwMode="auto">
          <a:xfrm>
            <a:off x="319881" y="3469563"/>
            <a:ext cx="5699919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Justification for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horizontal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using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r-perpendicular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approach 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shortest distance between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c. of m.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line of H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36330"/>
              </p:ext>
            </p:extLst>
          </p:nvPr>
        </p:nvGraphicFramePr>
        <p:xfrm>
          <a:off x="2908300" y="4292037"/>
          <a:ext cx="1998663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1" name="Equation" r:id="rId15" imgW="1117600" imgH="571500" progId="Equation.DSMT4">
                  <p:embed/>
                </p:oleObj>
              </mc:Choice>
              <mc:Fallback>
                <p:oleObj name="Equation" r:id="rId15" imgW="11176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8300" y="4292037"/>
                        <a:ext cx="1998663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1"/>
          <p:cNvSpPr txBox="1">
            <a:spLocks/>
          </p:cNvSpPr>
          <p:nvPr/>
        </p:nvSpPr>
        <p:spPr bwMode="auto">
          <a:xfrm>
            <a:off x="820963" y="5319149"/>
            <a:ext cx="5548088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motivates the ladder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 accelerate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c. of m.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counterclockwise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as prescribed by the right-hand rule).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02113"/>
              </p:ext>
            </p:extLst>
          </p:nvPr>
        </p:nvGraphicFramePr>
        <p:xfrm>
          <a:off x="7954580" y="6410325"/>
          <a:ext cx="29527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2" name="Equation" r:id="rId17" imgW="165100" imgH="152400" progId="Equation.DSMT4">
                  <p:embed/>
                </p:oleObj>
              </mc:Choice>
              <mc:Fallback>
                <p:oleObj name="Equation" r:id="rId17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580" y="6410325"/>
                        <a:ext cx="29527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0"/>
          <p:cNvSpPr>
            <a:spLocks noChangeArrowheads="1"/>
          </p:cNvSpPr>
          <p:nvPr/>
        </p:nvSpPr>
        <p:spPr bwMode="auto">
          <a:xfrm rot="17569210">
            <a:off x="6704020" y="5024878"/>
            <a:ext cx="2778034" cy="1411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7635736" y="6403096"/>
            <a:ext cx="9049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H="1">
            <a:off x="7550040" y="5094636"/>
            <a:ext cx="538161" cy="1280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5501"/>
              </p:ext>
            </p:extLst>
          </p:nvPr>
        </p:nvGraphicFramePr>
        <p:xfrm>
          <a:off x="6800263" y="5227994"/>
          <a:ext cx="931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3" name="Equation" r:id="rId19" imgW="520700" imgH="292100" progId="Equation.DSMT4">
                  <p:embed/>
                </p:oleObj>
              </mc:Choice>
              <mc:Fallback>
                <p:oleObj name="Equation" r:id="rId19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263" y="5227994"/>
                        <a:ext cx="931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60"/>
          <p:cNvSpPr/>
          <p:nvPr/>
        </p:nvSpPr>
        <p:spPr>
          <a:xfrm>
            <a:off x="7711963" y="6181725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47925"/>
              </p:ext>
            </p:extLst>
          </p:nvPr>
        </p:nvGraphicFramePr>
        <p:xfrm>
          <a:off x="7861188" y="6022975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4" name="Equation" r:id="rId20" imgW="127000" imgH="177800" progId="Equation.DSMT4">
                  <p:embed/>
                </p:oleObj>
              </mc:Choice>
              <mc:Fallback>
                <p:oleObj name="Equation" r:id="rId20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188" y="6022975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76312"/>
              </p:ext>
            </p:extLst>
          </p:nvPr>
        </p:nvGraphicFramePr>
        <p:xfrm>
          <a:off x="8222475" y="5586770"/>
          <a:ext cx="2714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15" name="Equation" r:id="rId21" imgW="152400" imgH="203200" progId="Equation.DSMT4">
                  <p:embed/>
                </p:oleObj>
              </mc:Choice>
              <mc:Fallback>
                <p:oleObj name="Equation" r:id="rId21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2475" y="5586770"/>
                        <a:ext cx="2714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Line 26"/>
          <p:cNvSpPr>
            <a:spLocks noChangeShapeType="1"/>
          </p:cNvSpPr>
          <p:nvPr/>
        </p:nvSpPr>
        <p:spPr bwMode="auto">
          <a:xfrm flipV="1">
            <a:off x="8088201" y="5120035"/>
            <a:ext cx="0" cy="1242664"/>
          </a:xfrm>
          <a:prstGeom prst="line">
            <a:avLst/>
          </a:pr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6994362" y="1541184"/>
            <a:ext cx="538161" cy="1280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5"/>
          <p:cNvSpPr txBox="1">
            <a:spLocks/>
          </p:cNvSpPr>
          <p:nvPr/>
        </p:nvSpPr>
        <p:spPr bwMode="auto">
          <a:xfrm>
            <a:off x="6006658" y="3239559"/>
            <a:ext cx="850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0000"/>
                </a:solidFill>
              </a:rPr>
              <a:t>line of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6361777" y="6403623"/>
            <a:ext cx="1726424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5"/>
          <p:cNvSpPr txBox="1">
            <a:spLocks/>
          </p:cNvSpPr>
          <p:nvPr/>
        </p:nvSpPr>
        <p:spPr bwMode="auto">
          <a:xfrm>
            <a:off x="6397741" y="6135813"/>
            <a:ext cx="850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0000"/>
                </a:solidFill>
              </a:rPr>
              <a:t>line of 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" grpId="0" animBg="1"/>
      <p:bldP spid="20" grpId="0" animBg="1"/>
      <p:bldP spid="23" grpId="0" animBg="1"/>
      <p:bldP spid="28" grpId="0" animBg="1"/>
      <p:bldP spid="28" grpId="1" animBg="1"/>
      <p:bldP spid="5" grpId="0" animBg="1"/>
      <p:bldP spid="5" grpId="1" animBg="1"/>
      <p:bldP spid="34" grpId="0" animBg="1"/>
      <p:bldP spid="36" grpId="0" animBg="1"/>
      <p:bldP spid="38" grpId="0" animBg="1"/>
      <p:bldP spid="40" grpId="0"/>
      <p:bldP spid="41" grpId="0"/>
      <p:bldP spid="44" grpId="0"/>
      <p:bldP spid="54" grpId="0" animBg="1"/>
      <p:bldP spid="56" grpId="0" animBg="1"/>
      <p:bldP spid="57" grpId="0" animBg="1"/>
      <p:bldP spid="61" grpId="0" animBg="1"/>
      <p:bldP spid="70" grpId="0" animBg="1"/>
      <p:bldP spid="21" grpId="0" animBg="1"/>
      <p:bldP spid="42" grpId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5" name="Text Box 21"/>
          <p:cNvSpPr txBox="1">
            <a:spLocks/>
          </p:cNvSpPr>
          <p:nvPr/>
        </p:nvSpPr>
        <p:spPr bwMode="auto">
          <a:xfrm>
            <a:off x="167482" y="328408"/>
            <a:ext cx="7096486" cy="29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Point of order: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about which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torque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taken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its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about that point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will be ZERO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Summing the torques about the 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center of mass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then, eliminated the torque due to </a:t>
            </a:r>
            <a:r>
              <a:rPr lang="en-US" sz="20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 we had been clever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though, we’d have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summed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torques about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contact point 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floor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In doing so,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 due to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both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would have been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which would have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left us with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only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 unknown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the one we were looking to determine,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 Using the r-perpendicular approach on everything, 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that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torque summation yields: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44254" y="408625"/>
            <a:ext cx="1575408" cy="2706434"/>
            <a:chOff x="6695375" y="408625"/>
            <a:chExt cx="2024287" cy="3477575"/>
          </a:xfrm>
        </p:grpSpPr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631665"/>
                </p:ext>
              </p:extLst>
            </p:nvPr>
          </p:nvGraphicFramePr>
          <p:xfrm>
            <a:off x="8299451" y="408625"/>
            <a:ext cx="2952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728" name="Equation" r:id="rId3" imgW="165100" imgH="152400" progId="Equation.DSMT4">
                    <p:embed/>
                  </p:oleObj>
                </mc:Choice>
                <mc:Fallback>
                  <p:oleObj name="Equation" r:id="rId3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9451" y="408625"/>
                          <a:ext cx="29527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 rot="17569210">
              <a:off x="6077508" y="1917190"/>
              <a:ext cx="2778034" cy="141116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>
              <a:off x="8112696" y="748920"/>
              <a:ext cx="6069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H="1">
              <a:off x="7488806" y="1945319"/>
              <a:ext cx="0" cy="6768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6695375" y="3317217"/>
              <a:ext cx="691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H="1" flipV="1">
              <a:off x="7002232" y="3317217"/>
              <a:ext cx="0" cy="5689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852137"/>
                </p:ext>
              </p:extLst>
            </p:nvPr>
          </p:nvGraphicFramePr>
          <p:xfrm>
            <a:off x="7539215" y="2211011"/>
            <a:ext cx="565032" cy="361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729" name="Equation" r:id="rId5" imgW="317500" imgH="203200" progId="Equation.DSMT4">
                    <p:embed/>
                  </p:oleObj>
                </mc:Choice>
                <mc:Fallback>
                  <p:oleObj name="Equation" r:id="rId5" imgW="317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9215" y="2211011"/>
                          <a:ext cx="565032" cy="361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218728"/>
                </p:ext>
              </p:extLst>
            </p:nvPr>
          </p:nvGraphicFramePr>
          <p:xfrm>
            <a:off x="7239075" y="3375025"/>
            <a:ext cx="2952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730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75" y="3375025"/>
                          <a:ext cx="29527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18737"/>
                </p:ext>
              </p:extLst>
            </p:nvPr>
          </p:nvGraphicFramePr>
          <p:xfrm>
            <a:off x="6695375" y="3614738"/>
            <a:ext cx="2730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731" name="Equation" r:id="rId9" imgW="152400" imgH="152400" progId="Equation.DSMT4">
                    <p:embed/>
                  </p:oleObj>
                </mc:Choice>
                <mc:Fallback>
                  <p:oleObj name="Equation" r:id="rId9" imgW="1524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5375" y="3614738"/>
                          <a:ext cx="2730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64267"/>
              </p:ext>
            </p:extLst>
          </p:nvPr>
        </p:nvGraphicFramePr>
        <p:xfrm>
          <a:off x="642938" y="3703638"/>
          <a:ext cx="66294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32" name="Equation" r:id="rId11" imgW="3708400" imgH="1282700" progId="Equation.DSMT4">
                  <p:embed/>
                </p:oleObj>
              </mc:Choice>
              <mc:Fallback>
                <p:oleObj name="Equation" r:id="rId11" imgW="37084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938" y="3703638"/>
                        <a:ext cx="66294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06404"/>
              </p:ext>
            </p:extLst>
          </p:nvPr>
        </p:nvGraphicFramePr>
        <p:xfrm>
          <a:off x="1620838" y="1411288"/>
          <a:ext cx="5699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33" name="Equation" r:id="rId13" imgW="317500" imgH="203200" progId="Equation.DSMT4">
                  <p:embed/>
                </p:oleObj>
              </mc:Choice>
              <mc:Fallback>
                <p:oleObj name="Equation" r:id="rId1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411288"/>
                        <a:ext cx="5699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7982406" y="1094010"/>
            <a:ext cx="0" cy="52672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97196"/>
              </p:ext>
            </p:extLst>
          </p:nvPr>
        </p:nvGraphicFramePr>
        <p:xfrm>
          <a:off x="8013700" y="1300163"/>
          <a:ext cx="45878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34" name="Equation" r:id="rId15" imgW="330200" imgH="203200" progId="Equation.DSMT4">
                  <p:embed/>
                </p:oleObj>
              </mc:Choice>
              <mc:Fallback>
                <p:oleObj name="Equation" r:id="rId15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0" y="1300163"/>
                        <a:ext cx="458788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5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7153740" y="6362699"/>
            <a:ext cx="1063068" cy="7229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6208" name="TextBox 30"/>
          <p:cNvSpPr txBox="1">
            <a:spLocks noChangeArrowheads="1"/>
          </p:cNvSpPr>
          <p:nvPr/>
        </p:nvSpPr>
        <p:spPr bwMode="auto">
          <a:xfrm>
            <a:off x="8719662" y="6515100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Text Box 21"/>
          <p:cNvSpPr txBox="1">
            <a:spLocks/>
          </p:cNvSpPr>
          <p:nvPr/>
        </p:nvSpPr>
        <p:spPr bwMode="auto">
          <a:xfrm>
            <a:off x="319881" y="268925"/>
            <a:ext cx="6957737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Justification for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the gravitational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 the ladder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using r-perpendicular approach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shortest distance between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contact point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line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87790"/>
              </p:ext>
            </p:extLst>
          </p:nvPr>
        </p:nvGraphicFramePr>
        <p:xfrm>
          <a:off x="2430463" y="1131888"/>
          <a:ext cx="2270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4" name="Equation" r:id="rId3" imgW="1270000" imgH="571500" progId="Equation.DSMT4">
                  <p:embed/>
                </p:oleObj>
              </mc:Choice>
              <mc:Fallback>
                <p:oleObj name="Equation" r:id="rId3" imgW="1270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0463" y="1131888"/>
                        <a:ext cx="227012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 rot="17569210">
            <a:off x="6300742" y="1471426"/>
            <a:ext cx="2778034" cy="1411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712990" y="1565852"/>
            <a:ext cx="0" cy="73063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10800000" flipH="1">
            <a:off x="7146762" y="1541184"/>
            <a:ext cx="538161" cy="128058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53024"/>
              </p:ext>
            </p:extLst>
          </p:nvPr>
        </p:nvGraphicFramePr>
        <p:xfrm>
          <a:off x="6399047" y="1665287"/>
          <a:ext cx="931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5" name="Equation" r:id="rId5" imgW="520700" imgH="292100" progId="Equation.DSMT4">
                  <p:embed/>
                </p:oleObj>
              </mc:Choice>
              <mc:Fallback>
                <p:oleObj name="Equation" r:id="rId5" imgW="520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047" y="1665287"/>
                        <a:ext cx="931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7193957" y="2844173"/>
            <a:ext cx="518006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08685" y="2628273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52558"/>
              </p:ext>
            </p:extLst>
          </p:nvPr>
        </p:nvGraphicFramePr>
        <p:xfrm>
          <a:off x="7457910" y="2469523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6" name="Equation" r:id="rId7" imgW="127000" imgH="177800" progId="Equation.DSMT4">
                  <p:embed/>
                </p:oleObj>
              </mc:Choice>
              <mc:Fallback>
                <p:oleObj name="Equation" r:id="rId7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7910" y="2469523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1"/>
          <p:cNvSpPr txBox="1">
            <a:spLocks/>
          </p:cNvSpPr>
          <p:nvPr/>
        </p:nvSpPr>
        <p:spPr bwMode="auto">
          <a:xfrm>
            <a:off x="820963" y="2219741"/>
            <a:ext cx="5363937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motivates the ladder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angularly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accelerate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floor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clockwise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(as prescribed by the right-hand rule).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1" name="Text Box 21"/>
          <p:cNvSpPr txBox="1">
            <a:spLocks/>
          </p:cNvSpPr>
          <p:nvPr/>
        </p:nvSpPr>
        <p:spPr bwMode="auto">
          <a:xfrm>
            <a:off x="319881" y="3508033"/>
            <a:ext cx="6458743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Justification for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normal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using r-perpendicular approach 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shortest distance between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floor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line of 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94369"/>
              </p:ext>
            </p:extLst>
          </p:nvPr>
        </p:nvGraphicFramePr>
        <p:xfrm>
          <a:off x="2224088" y="4371975"/>
          <a:ext cx="17478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7" name="Equation" r:id="rId9" imgW="977900" imgH="482600" progId="Equation.DSMT4">
                  <p:embed/>
                </p:oleObj>
              </mc:Choice>
              <mc:Fallback>
                <p:oleObj name="Equation" r:id="rId9" imgW="9779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4088" y="4371975"/>
                        <a:ext cx="1747837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1"/>
          <p:cNvSpPr txBox="1">
            <a:spLocks/>
          </p:cNvSpPr>
          <p:nvPr/>
        </p:nvSpPr>
        <p:spPr bwMode="auto">
          <a:xfrm>
            <a:off x="820963" y="5319149"/>
            <a:ext cx="55780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motivates the ladder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 accelerate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the floor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counterclockwise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(as prescribed by the right-hand rule).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73744"/>
              </p:ext>
            </p:extLst>
          </p:nvPr>
        </p:nvGraphicFramePr>
        <p:xfrm>
          <a:off x="8508042" y="3538537"/>
          <a:ext cx="29527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8" name="Equation" r:id="rId11" imgW="165100" imgH="152400" progId="Equation.DSMT4">
                  <p:embed/>
                </p:oleObj>
              </mc:Choice>
              <mc:Fallback>
                <p:oleObj name="Equation" r:id="rId11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042" y="3538537"/>
                        <a:ext cx="29527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0"/>
          <p:cNvSpPr>
            <a:spLocks noChangeArrowheads="1"/>
          </p:cNvSpPr>
          <p:nvPr/>
        </p:nvSpPr>
        <p:spPr bwMode="auto">
          <a:xfrm rot="17569210">
            <a:off x="6269675" y="4984481"/>
            <a:ext cx="2778034" cy="1411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H="1" flipV="1">
            <a:off x="8287844" y="3809999"/>
            <a:ext cx="62755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70552"/>
              </p:ext>
            </p:extLst>
          </p:nvPr>
        </p:nvGraphicFramePr>
        <p:xfrm>
          <a:off x="7906380" y="4985628"/>
          <a:ext cx="749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99" name="Equation" r:id="rId13" imgW="419100" imgH="228600" progId="Equation.DSMT4">
                  <p:embed/>
                </p:oleObj>
              </mc:Choice>
              <mc:Fallback>
                <p:oleObj name="Equation" r:id="rId13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380" y="4985628"/>
                        <a:ext cx="749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60"/>
          <p:cNvSpPr/>
          <p:nvPr/>
        </p:nvSpPr>
        <p:spPr>
          <a:xfrm>
            <a:off x="7277618" y="6141328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61260"/>
              </p:ext>
            </p:extLst>
          </p:nvPr>
        </p:nvGraphicFramePr>
        <p:xfrm>
          <a:off x="7426843" y="5982578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500" name="Equation" r:id="rId15" imgW="127000" imgH="177800" progId="Equation.DSMT4">
                  <p:embed/>
                </p:oleObj>
              </mc:Choice>
              <mc:Fallback>
                <p:oleObj name="Equation" r:id="rId15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843" y="5982578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Line 26"/>
          <p:cNvSpPr>
            <a:spLocks noChangeShapeType="1"/>
          </p:cNvSpPr>
          <p:nvPr/>
        </p:nvSpPr>
        <p:spPr bwMode="auto">
          <a:xfrm flipV="1">
            <a:off x="7054940" y="3809999"/>
            <a:ext cx="0" cy="2343676"/>
          </a:xfrm>
          <a:prstGeom prst="line">
            <a:avLst/>
          </a:pr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12603"/>
              </p:ext>
            </p:extLst>
          </p:nvPr>
        </p:nvGraphicFramePr>
        <p:xfrm>
          <a:off x="7788275" y="1857375"/>
          <a:ext cx="568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501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857375"/>
                        <a:ext cx="568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26"/>
          <p:cNvSpPr>
            <a:spLocks noChangeShapeType="1"/>
          </p:cNvSpPr>
          <p:nvPr/>
        </p:nvSpPr>
        <p:spPr bwMode="auto">
          <a:xfrm flipV="1">
            <a:off x="7711963" y="2099112"/>
            <a:ext cx="1112" cy="1196537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082612"/>
              </p:ext>
            </p:extLst>
          </p:nvPr>
        </p:nvGraphicFramePr>
        <p:xfrm>
          <a:off x="7445987" y="2751137"/>
          <a:ext cx="14763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502" name="Equation" r:id="rId18" imgW="825500" imgH="292100" progId="Equation.DSMT4">
                  <p:embed/>
                </p:oleObj>
              </mc:Choice>
              <mc:Fallback>
                <p:oleObj name="Equation" r:id="rId18" imgW="825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987" y="2751137"/>
                        <a:ext cx="14763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7"/>
          <p:cNvSpPr>
            <a:spLocks noChangeShapeType="1"/>
          </p:cNvSpPr>
          <p:nvPr/>
        </p:nvSpPr>
        <p:spPr bwMode="auto">
          <a:xfrm rot="10800000" flipH="1">
            <a:off x="7119482" y="3747378"/>
            <a:ext cx="1097326" cy="257492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6778624" y="3801531"/>
            <a:ext cx="1729418" cy="8468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65042"/>
              </p:ext>
            </p:extLst>
          </p:nvPr>
        </p:nvGraphicFramePr>
        <p:xfrm>
          <a:off x="5686425" y="4710113"/>
          <a:ext cx="12493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503" name="Equation" r:id="rId20" imgW="698500" imgH="228600" progId="Equation.DSMT4">
                  <p:embed/>
                </p:oleObj>
              </mc:Choice>
              <mc:Fallback>
                <p:oleObj name="Equation" r:id="rId2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710113"/>
                        <a:ext cx="12493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51"/>
          <p:cNvSpPr/>
          <p:nvPr/>
        </p:nvSpPr>
        <p:spPr>
          <a:xfrm rot="10800000">
            <a:off x="7919079" y="3801531"/>
            <a:ext cx="152400" cy="215900"/>
          </a:xfrm>
          <a:custGeom>
            <a:avLst/>
            <a:gdLst>
              <a:gd name="connsiteX0" fmla="*/ 0 w 152400"/>
              <a:gd name="connsiteY0" fmla="*/ 0 h 215900"/>
              <a:gd name="connsiteX1" fmla="*/ 114300 w 152400"/>
              <a:gd name="connsiteY1" fmla="*/ 101600 h 215900"/>
              <a:gd name="connsiteX2" fmla="*/ 152400 w 1524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15900">
                <a:moveTo>
                  <a:pt x="0" y="0"/>
                </a:moveTo>
                <a:cubicBezTo>
                  <a:pt x="44450" y="32808"/>
                  <a:pt x="88900" y="65617"/>
                  <a:pt x="114300" y="101600"/>
                </a:cubicBezTo>
                <a:cubicBezTo>
                  <a:pt x="139700" y="137583"/>
                  <a:pt x="152400" y="215900"/>
                  <a:pt x="152400" y="2159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319"/>
              </p:ext>
            </p:extLst>
          </p:nvPr>
        </p:nvGraphicFramePr>
        <p:xfrm>
          <a:off x="7746137" y="3860268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504" name="Equation" r:id="rId22" imgW="127000" imgH="177800" progId="Equation.DSMT4">
                  <p:embed/>
                </p:oleObj>
              </mc:Choice>
              <mc:Fallback>
                <p:oleObj name="Equation" r:id="rId2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137" y="3860268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9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" grpId="0" animBg="1"/>
      <p:bldP spid="20" grpId="0" animBg="1"/>
      <p:bldP spid="21" grpId="0" animBg="1"/>
      <p:bldP spid="28" grpId="0" animBg="1"/>
      <p:bldP spid="5" grpId="0" animBg="1"/>
      <p:bldP spid="40" grpId="0"/>
      <p:bldP spid="41" grpId="0"/>
      <p:bldP spid="44" grpId="0"/>
      <p:bldP spid="54" grpId="0" animBg="1"/>
      <p:bldP spid="56" grpId="0" animBg="1"/>
      <p:bldP spid="61" grpId="0" animBg="1"/>
      <p:bldP spid="70" grpId="0" animBg="1"/>
      <p:bldP spid="46" grpId="0" animBg="1"/>
      <p:bldP spid="48" grpId="0" animBg="1"/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48878</TotalTime>
  <Words>1667</Words>
  <Application>Microsoft Macintosh PowerPoint</Application>
  <PresentationFormat>On-screen Show (4:3)</PresentationFormat>
  <Paragraphs>95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978</cp:revision>
  <cp:lastPrinted>2017-11-16T02:24:26Z</cp:lastPrinted>
  <dcterms:created xsi:type="dcterms:W3CDTF">2017-08-16T17:34:12Z</dcterms:created>
  <dcterms:modified xsi:type="dcterms:W3CDTF">2017-11-26T00:50:02Z</dcterms:modified>
</cp:coreProperties>
</file>